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vml" ContentType="application/vnd.openxmlformats-officedocument.vmlDrawi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4.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5.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6.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1.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704" r:id="rId3"/>
    <p:sldMasterId id="2147483719" r:id="rId4"/>
    <p:sldMasterId id="2147483734" r:id="rId5"/>
    <p:sldMasterId id="2147483745" r:id="rId6"/>
    <p:sldMasterId id="2147483758" r:id="rId7"/>
    <p:sldMasterId id="2147483770" r:id="rId8"/>
    <p:sldMasterId id="2147483782" r:id="rId9"/>
    <p:sldMasterId id="2147483794" r:id="rId10"/>
    <p:sldMasterId id="2147483807" r:id="rId11"/>
    <p:sldMasterId id="2147483820" r:id="rId12"/>
    <p:sldMasterId id="2147483832" r:id="rId13"/>
    <p:sldMasterId id="2147483844" r:id="rId14"/>
    <p:sldMasterId id="2147483856" r:id="rId15"/>
    <p:sldMasterId id="2147483868" r:id="rId16"/>
    <p:sldMasterId id="2147483881" r:id="rId17"/>
  </p:sldMasterIdLst>
  <p:notesMasterIdLst>
    <p:notesMasterId r:id="rId95"/>
  </p:notesMasterIdLst>
  <p:sldIdLst>
    <p:sldId id="266" r:id="rId18"/>
    <p:sldId id="267" r:id="rId19"/>
    <p:sldId id="264" r:id="rId20"/>
    <p:sldId id="268" r:id="rId21"/>
    <p:sldId id="269" r:id="rId22"/>
    <p:sldId id="714" r:id="rId23"/>
    <p:sldId id="270" r:id="rId24"/>
    <p:sldId id="271" r:id="rId25"/>
    <p:sldId id="779" r:id="rId26"/>
    <p:sldId id="795" r:id="rId27"/>
    <p:sldId id="819" r:id="rId28"/>
    <p:sldId id="796" r:id="rId29"/>
    <p:sldId id="798" r:id="rId30"/>
    <p:sldId id="799" r:id="rId31"/>
    <p:sldId id="800" r:id="rId32"/>
    <p:sldId id="273" r:id="rId33"/>
    <p:sldId id="296" r:id="rId34"/>
    <p:sldId id="748" r:id="rId35"/>
    <p:sldId id="784" r:id="rId36"/>
    <p:sldId id="801" r:id="rId37"/>
    <p:sldId id="802" r:id="rId38"/>
    <p:sldId id="317" r:id="rId39"/>
    <p:sldId id="318" r:id="rId40"/>
    <p:sldId id="304" r:id="rId41"/>
    <p:sldId id="305" r:id="rId42"/>
    <p:sldId id="306" r:id="rId43"/>
    <p:sldId id="307" r:id="rId44"/>
    <p:sldId id="308" r:id="rId45"/>
    <p:sldId id="309" r:id="rId46"/>
    <p:sldId id="310" r:id="rId47"/>
    <p:sldId id="311" r:id="rId48"/>
    <p:sldId id="312" r:id="rId49"/>
    <p:sldId id="313" r:id="rId50"/>
    <p:sldId id="314" r:id="rId51"/>
    <p:sldId id="315" r:id="rId52"/>
    <p:sldId id="316" r:id="rId53"/>
    <p:sldId id="804" r:id="rId54"/>
    <p:sldId id="298" r:id="rId55"/>
    <p:sldId id="299" r:id="rId56"/>
    <p:sldId id="805" r:id="rId57"/>
    <p:sldId id="303" r:id="rId58"/>
    <p:sldId id="319" r:id="rId59"/>
    <p:sldId id="320" r:id="rId60"/>
    <p:sldId id="321" r:id="rId61"/>
    <p:sldId id="322" r:id="rId62"/>
    <p:sldId id="323" r:id="rId63"/>
    <p:sldId id="820" r:id="rId64"/>
    <p:sldId id="808" r:id="rId65"/>
    <p:sldId id="809" r:id="rId66"/>
    <p:sldId id="810" r:id="rId67"/>
    <p:sldId id="365" r:id="rId68"/>
    <p:sldId id="366" r:id="rId69"/>
    <p:sldId id="368" r:id="rId70"/>
    <p:sldId id="369" r:id="rId71"/>
    <p:sldId id="284" r:id="rId72"/>
    <p:sldId id="285" r:id="rId73"/>
    <p:sldId id="286" r:id="rId74"/>
    <p:sldId id="287" r:id="rId75"/>
    <p:sldId id="288" r:id="rId76"/>
    <p:sldId id="290" r:id="rId77"/>
    <p:sldId id="821" r:id="rId78"/>
    <p:sldId id="807" r:id="rId79"/>
    <p:sldId id="815" r:id="rId80"/>
    <p:sldId id="816" r:id="rId81"/>
    <p:sldId id="818" r:id="rId82"/>
    <p:sldId id="274" r:id="rId83"/>
    <p:sldId id="276" r:id="rId84"/>
    <p:sldId id="297" r:id="rId85"/>
    <p:sldId id="811" r:id="rId86"/>
    <p:sldId id="812" r:id="rId87"/>
    <p:sldId id="813" r:id="rId88"/>
    <p:sldId id="814" r:id="rId89"/>
    <p:sldId id="291" r:id="rId90"/>
    <p:sldId id="292" r:id="rId91"/>
    <p:sldId id="822" r:id="rId92"/>
    <p:sldId id="825" r:id="rId93"/>
    <p:sldId id="826"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1518"/>
    <a:srgbClr val="0055A5"/>
    <a:srgbClr val="FFCC00"/>
    <a:srgbClr val="FFF6D4"/>
    <a:srgbClr val="FFEEAB"/>
    <a:srgbClr val="3D3C3C"/>
    <a:srgbClr val="AC8300"/>
    <a:srgbClr val="525050"/>
    <a:srgbClr val="DAA520"/>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2" autoAdjust="0"/>
    <p:restoredTop sz="63102" autoAdjust="0"/>
  </p:normalViewPr>
  <p:slideViewPr>
    <p:cSldViewPr snapToGrid="0">
      <p:cViewPr varScale="1">
        <p:scale>
          <a:sx n="72" d="100"/>
          <a:sy n="72" d="100"/>
        </p:scale>
        <p:origin x="1476" y="60"/>
      </p:cViewPr>
      <p:guideLst/>
    </p:cSldViewPr>
  </p:slideViewPr>
  <p:notesTextViewPr>
    <p:cViewPr>
      <p:scale>
        <a:sx n="3" d="2"/>
        <a:sy n="3" d="2"/>
      </p:scale>
      <p:origin x="0" y="0"/>
    </p:cViewPr>
  </p:notesTextViewPr>
  <p:sorterViewPr>
    <p:cViewPr>
      <p:scale>
        <a:sx n="100" d="100"/>
        <a:sy n="100" d="100"/>
      </p:scale>
      <p:origin x="0" y="-1087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5" Type="http://schemas.openxmlformats.org/officeDocument/2006/relationships/slideMaster" Target="slideMasters/slideMaster5.xml"/><Relationship Id="rId90" Type="http://schemas.openxmlformats.org/officeDocument/2006/relationships/slide" Target="slides/slide73.xml"/><Relationship Id="rId95" Type="http://schemas.openxmlformats.org/officeDocument/2006/relationships/notesMaster" Target="notesMasters/notesMaster1.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80" Type="http://schemas.openxmlformats.org/officeDocument/2006/relationships/slide" Target="slides/slide63.xml"/><Relationship Id="rId85"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slide" Target="slides/slide66.xml"/><Relationship Id="rId88" Type="http://schemas.openxmlformats.org/officeDocument/2006/relationships/slide" Target="slides/slide71.xml"/><Relationship Id="rId91" Type="http://schemas.openxmlformats.org/officeDocument/2006/relationships/slide" Target="slides/slide74.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12/10/2022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creativecommons.org/publicdomain/zero/1.0/deed.en"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GB" sz="1800" dirty="0">
                <a:effectLst/>
                <a:latin typeface="Calibri" panose="020F0502020204030204" pitchFamily="34" charset="0"/>
                <a:ea typeface="Calibri" panose="020F0502020204030204" pitchFamily="34" charset="0"/>
              </a:rPr>
              <a:t>In this session we explore the implications of the new GCSE for our teaching now at KS3 (and soon at KS4), in particular:</a:t>
            </a:r>
          </a:p>
          <a:p>
            <a:pPr marL="342900" lvl="0" indent="-342900">
              <a:spcAft>
                <a:spcPts val="1200"/>
              </a:spcAft>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Vocabulary – working with a defined content and what this means for listening, speaking, reading and writing</a:t>
            </a:r>
          </a:p>
          <a:p>
            <a:pPr marL="342900" lvl="0" indent="-342900">
              <a:spcAft>
                <a:spcPts val="1200"/>
              </a:spcAft>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Phonics – read aloud and dictation</a:t>
            </a:r>
          </a:p>
          <a:p>
            <a:pPr marL="342900" lvl="0" indent="-342900">
              <a:spcAft>
                <a:spcPts val="1200"/>
              </a:spcAft>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Speaking – unplanned interactions</a:t>
            </a:r>
          </a:p>
          <a:p>
            <a:pPr marL="342900" lvl="0" indent="-342900">
              <a:spcAft>
                <a:spcPts val="1200"/>
              </a:spcAft>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Reading – inference and depth of word knowledge</a:t>
            </a:r>
          </a:p>
          <a:p>
            <a:pPr>
              <a:spcAft>
                <a:spcPts val="1200"/>
              </a:spcAft>
            </a:pPr>
            <a:r>
              <a:rPr lang="en-GB" sz="1800" dirty="0">
                <a:effectLst/>
                <a:latin typeface="Calibri" panose="020F0502020204030204" pitchFamily="34" charset="0"/>
                <a:ea typeface="Calibri" panose="020F0502020204030204" pitchFamily="34" charset="0"/>
              </a:rPr>
              <a:t>Ideas are exemplified with resources in French, German and Spanish that are freely available.</a:t>
            </a:r>
            <a:br>
              <a:rPr lang="en-GB" sz="1800" dirty="0">
                <a:effectLst/>
                <a:latin typeface="Calibri" panose="020F0502020204030204" pitchFamily="34" charset="0"/>
                <a:ea typeface="Calibri" panose="020F0502020204030204" pitchFamily="34" charset="0"/>
              </a:rPr>
            </a:br>
            <a:endParaRPr lang="en-GB" sz="18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a:t>
            </a:fld>
            <a:endParaRPr lang="en-GB"/>
          </a:p>
        </p:txBody>
      </p:sp>
    </p:spTree>
    <p:extLst>
      <p:ext uri="{BB962C8B-B14F-4D97-AF65-F5344CB8AC3E}">
        <p14:creationId xmlns:p14="http://schemas.microsoft.com/office/powerpoint/2010/main" val="2035645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CF44C6F-401F-4166-AA62-3C59B89723AB}"/>
              </a:ext>
            </a:extLst>
          </p:cNvPr>
          <p:cNvSpPr>
            <a:spLocks noGrp="1"/>
          </p:cNvSpPr>
          <p:nvPr>
            <p:ph type="body" idx="1"/>
          </p:nvPr>
        </p:nvSpPr>
        <p:spPr/>
        <p:txBody>
          <a:bodyPr/>
          <a:lstStyle/>
          <a:p>
            <a:r>
              <a:rPr lang="en-GB" b="1" dirty="0"/>
              <a:t>We will cut to the chase here – I list steps on this slide and take you through practical examples that you can share with your departments as you work out how best to teach, practise and assess phonics with your students at KS3.</a:t>
            </a:r>
          </a:p>
          <a:p>
            <a:endParaRPr lang="en-GB" dirty="0"/>
          </a:p>
          <a:p>
            <a:r>
              <a:rPr lang="en-GB" dirty="0"/>
              <a:t>We are not really dealing any further with the </a:t>
            </a:r>
            <a:r>
              <a:rPr lang="en-GB" baseline="0" dirty="0"/>
              <a:t>‘why’ today, that’s what our full CPD course is there for – which offers a full session of 2.5 hours dedicated to the why and how of teaching phonics at KS3&amp;4, </a:t>
            </a:r>
          </a:p>
          <a:p>
            <a:r>
              <a:rPr lang="en-GB" baseline="0" dirty="0"/>
              <a:t>[click]</a:t>
            </a:r>
          </a:p>
          <a:p>
            <a:r>
              <a:rPr lang="en-GB" baseline="0" dirty="0"/>
              <a:t>though for reasons to teach phonics explicitly, you might find it helpful to read this rationale.</a:t>
            </a:r>
          </a:p>
          <a:p>
            <a:r>
              <a:rPr lang="en-GB" dirty="0"/>
              <a:t>At the end of the day, the fact that</a:t>
            </a:r>
            <a:r>
              <a:rPr lang="en-GB" baseline="0" dirty="0"/>
              <a:t> the sound-writing relationship will be tested in the new GCSE will be reason enough to begin incorporating phonics teaching into SOW for most of us.</a:t>
            </a:r>
          </a:p>
          <a:p>
            <a:r>
              <a:rPr lang="en-GB" baseline="0" dirty="0"/>
              <a:t>AOs are currently digesting the subject content and developing their specifications and in due course we will all get to see their designs for dictation / transcription and read aloud tasks.  Some of you may have been able to see early prototypes in the AO meetings that are being held.  But in the meantime, we do know exactly which SSC will be tested because there is a list of them for each of the three languages in the Subject Content grammar annexes.</a:t>
            </a:r>
          </a:p>
          <a:p>
            <a:r>
              <a:rPr lang="en-GB" baseline="0" dirty="0"/>
              <a:t>So, when we want to think about how best to teach this knowledge to our students, where can we start?</a:t>
            </a:r>
          </a:p>
          <a:p>
            <a:r>
              <a:rPr lang="en-GB" baseline="0" dirty="0"/>
              <a:t>NCELP proposes explicit teaching, but more importantly proposes systematic revisiting to develop this knowledge over time and that is why I referred to the phonics teaching rationale and the full CPD course.</a:t>
            </a:r>
          </a:p>
          <a:p>
            <a:r>
              <a:rPr lang="en-GB" baseline="0" dirty="0"/>
              <a:t>Today's session can’t replace that course, but it does cut to some key ideas and pointers for practice, now, at KS3 (or KS2, even better). </a:t>
            </a:r>
          </a:p>
          <a:p>
            <a:r>
              <a:rPr lang="en-GB" baseline="0" dirty="0"/>
              <a:t>[click]</a:t>
            </a:r>
          </a:p>
          <a:p>
            <a:r>
              <a:rPr lang="en-GB" baseline="0" dirty="0"/>
              <a:t>First, it makes sense to get the list of SSC from the new GCSE subject content and add them to your KS3 SOW.</a:t>
            </a:r>
          </a:p>
          <a:p>
            <a:r>
              <a:rPr lang="en-GB" baseline="0" dirty="0"/>
              <a:t>[click]</a:t>
            </a:r>
          </a:p>
          <a:p>
            <a:r>
              <a:rPr lang="en-GB" baseline="0" dirty="0"/>
              <a:t>Then gather ideas for resources for teaching and practising them.</a:t>
            </a:r>
          </a:p>
          <a:p>
            <a:r>
              <a:rPr lang="en-GB" baseline="0" dirty="0"/>
              <a:t>[click]</a:t>
            </a:r>
          </a:p>
          <a:p>
            <a:r>
              <a:rPr lang="en-GB" baseline="0" dirty="0"/>
              <a:t>Look also at the additional sounds of the language (liaison, stress patterns) and for resources for those, too.</a:t>
            </a:r>
          </a:p>
          <a:p>
            <a:r>
              <a:rPr lang="en-GB" baseline="0" dirty="0"/>
              <a:t>[click]</a:t>
            </a:r>
            <a:br>
              <a:rPr lang="en-GB" baseline="0" dirty="0"/>
            </a:br>
            <a:r>
              <a:rPr lang="en-GB" baseline="0" dirty="0"/>
              <a:t>And as with all knowledge learnt in limited time in a classroom, we will want to set up a systematic schedule for spaced revisiting, and this is particularly key with phonics knowledge, which studies in the UK language learning context have shown to be susceptible to decay.</a:t>
            </a:r>
          </a:p>
          <a:p>
            <a:r>
              <a:rPr lang="en-GB" baseline="0" dirty="0"/>
              <a:t>[click]</a:t>
            </a:r>
          </a:p>
          <a:p>
            <a:r>
              <a:rPr lang="en-GB" baseline="0" dirty="0"/>
              <a:t>And we will want to know how pupils are doing with developing this knowledge, so we want to assess it.</a:t>
            </a:r>
          </a:p>
          <a:p>
            <a:endParaRPr lang="en-GB"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I’ve just added in a selection of slides here to whirl through (and of course they are shared on the NCELP portal already) that pull together examples of all the steps I just referred to.</a:t>
            </a:r>
            <a:br>
              <a:rPr lang="en-GB" dirty="0"/>
            </a:br>
            <a:br>
              <a:rPr lang="en-GB" dirty="0"/>
            </a:br>
            <a:r>
              <a:rPr lang="en-GB" dirty="0"/>
              <a:t>Here I’ve compiled the GCSE sounds of the language, French, German and Spanish.</a:t>
            </a:r>
          </a:p>
        </p:txBody>
      </p:sp>
      <p:sp>
        <p:nvSpPr>
          <p:cNvPr id="4" name="Slide Number Placeholder 3"/>
          <p:cNvSpPr>
            <a:spLocks noGrp="1"/>
          </p:cNvSpPr>
          <p:nvPr>
            <p:ph type="sldNum" sz="quarter" idx="5"/>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1405971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Here, I’ve signposted a really useful point of departure for gathering ideas and resources for teaching and practising the sounds of the language.</a:t>
            </a:r>
          </a:p>
          <a:p>
            <a:pPr marL="0" lvl="0" indent="0" algn="l" rtl="0">
              <a:lnSpc>
                <a:spcPct val="100000"/>
              </a:lnSpc>
              <a:spcBef>
                <a:spcPts val="0"/>
              </a:spcBef>
              <a:spcAft>
                <a:spcPts val="0"/>
              </a:spcAft>
              <a:buSzPts val="1400"/>
              <a:buNone/>
            </a:pPr>
            <a:r>
              <a:rPr lang="en-GB" dirty="0"/>
              <a:t>For those not</a:t>
            </a:r>
            <a:r>
              <a:rPr lang="en-GB" baseline="0" dirty="0"/>
              <a:t> following our SOW, we have put together a specific phonics collection, where </a:t>
            </a:r>
            <a:r>
              <a:rPr lang="en-GB" b="0" baseline="0" dirty="0"/>
              <a:t>we have curated and organised all of the resources that have been created to teach each SSC.</a:t>
            </a:r>
          </a:p>
          <a:p>
            <a:pPr marL="0" lvl="0" indent="0" algn="l" rtl="0">
              <a:lnSpc>
                <a:spcPct val="100000"/>
              </a:lnSpc>
              <a:spcBef>
                <a:spcPts val="0"/>
              </a:spcBef>
              <a:spcAft>
                <a:spcPts val="0"/>
              </a:spcAft>
              <a:buSzPts val="1400"/>
              <a:buNone/>
            </a:pPr>
            <a:r>
              <a:rPr lang="en-GB" sz="1200" b="0" i="0" kern="1200" dirty="0">
                <a:solidFill>
                  <a:schemeClr val="tx1"/>
                </a:solidFill>
                <a:effectLst/>
                <a:latin typeface="+mn-lt"/>
                <a:ea typeface="+mn-ea"/>
                <a:cs typeface="+mn-cs"/>
              </a:rPr>
              <a:t>For easy reference, there is an excel spreadsheet within the collection with separate tabs for each language, with a list of each of the SSC and hyperlinks to each resource.</a:t>
            </a:r>
            <a:r>
              <a:rPr lang="en-GB" b="0" baseline="0" dirty="0"/>
              <a:t> </a:t>
            </a:r>
          </a:p>
          <a:p>
            <a:pPr marL="0" lvl="0" indent="0" algn="l" rtl="0">
              <a:lnSpc>
                <a:spcPct val="100000"/>
              </a:lnSpc>
              <a:spcBef>
                <a:spcPts val="0"/>
              </a:spcBef>
              <a:spcAft>
                <a:spcPts val="0"/>
              </a:spcAft>
              <a:buSzPts val="1400"/>
              <a:buNone/>
            </a:pPr>
            <a:r>
              <a:rPr lang="en-GB" dirty="0"/>
              <a:t>There are resources for all of the SSC in the new subject content.</a:t>
            </a:r>
          </a:p>
        </p:txBody>
      </p:sp>
      <p:sp>
        <p:nvSpPr>
          <p:cNvPr id="471" name="Google Shape;471;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16</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515872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When you do browse the activities, it’s helpful to have a sense of what you’re looking at and how they vary, the progression that is envisaged, etc..</a:t>
            </a:r>
            <a:br>
              <a:rPr lang="en-GB" b="0" dirty="0"/>
            </a:br>
            <a:r>
              <a:rPr lang="en-GB" b="0" dirty="0"/>
              <a:t>The sorts of activities you will find are varied in terms of </a:t>
            </a:r>
            <a:r>
              <a:rPr lang="en-GB" b="1" dirty="0"/>
              <a:t>context and theme </a:t>
            </a:r>
            <a:r>
              <a:rPr lang="en-GB" b="0" dirty="0"/>
              <a:t>(this one sits in a lesson about summer holidays where </a:t>
            </a:r>
            <a:r>
              <a:rPr lang="en-GB" b="0" dirty="0" err="1"/>
              <a:t>Kreuzlingen</a:t>
            </a:r>
            <a:r>
              <a:rPr lang="en-GB" b="0" dirty="0"/>
              <a:t> is the location, for example).  </a:t>
            </a:r>
            <a:br>
              <a:rPr lang="en-GB" b="0" dirty="0"/>
            </a:br>
            <a:r>
              <a:rPr lang="en-GB" b="0" dirty="0"/>
              <a:t>The </a:t>
            </a:r>
            <a:r>
              <a:rPr lang="en-GB" b="1" dirty="0"/>
              <a:t>activities also vary in terms of scope </a:t>
            </a:r>
            <a:r>
              <a:rPr lang="en-GB" b="0" dirty="0"/>
              <a:t>– e.g., one SSC, a single SSC contrasted with one other, or several different SSC.</a:t>
            </a:r>
            <a:br>
              <a:rPr lang="en-GB" b="0" dirty="0"/>
            </a:br>
            <a:r>
              <a:rPr lang="en-GB" b="0" dirty="0"/>
              <a:t>They also vary </a:t>
            </a:r>
            <a:r>
              <a:rPr lang="en-GB" b="1" dirty="0"/>
              <a:t>word, sentence, paragraph</a:t>
            </a:r>
            <a:r>
              <a:rPr lang="en-GB" b="0" dirty="0"/>
              <a:t> level.</a:t>
            </a:r>
            <a:br>
              <a:rPr lang="en-GB" b="0" dirty="0"/>
            </a:br>
            <a:r>
              <a:rPr lang="en-GB" b="0" dirty="0"/>
              <a:t>However, there are essentially two main ways to assess phonics knowledge and those are </a:t>
            </a:r>
            <a:r>
              <a:rPr lang="en-GB" b="1" dirty="0"/>
              <a:t>print to sound (or </a:t>
            </a:r>
            <a:r>
              <a:rPr lang="en-GB" b="1" i="1" dirty="0"/>
              <a:t>read aloud/decoding</a:t>
            </a:r>
            <a:r>
              <a:rPr lang="en-GB" b="1" i="0" dirty="0"/>
              <a:t>) </a:t>
            </a:r>
            <a:r>
              <a:rPr lang="en-GB" b="0" i="0" dirty="0"/>
              <a:t>or </a:t>
            </a:r>
            <a:r>
              <a:rPr lang="en-GB" b="1" i="0" dirty="0"/>
              <a:t>sound to print (or </a:t>
            </a:r>
            <a:r>
              <a:rPr lang="en-GB" b="1" i="1" dirty="0"/>
              <a:t>dictation/transcription</a:t>
            </a:r>
            <a:r>
              <a:rPr lang="en-GB" b="1" i="0" dirty="0"/>
              <a:t>) </a:t>
            </a:r>
            <a:r>
              <a:rPr lang="en-GB" b="0" i="0" dirty="0"/>
              <a:t>so all of the activities do either one of these or often both.</a:t>
            </a:r>
          </a:p>
          <a:p>
            <a:endParaRPr lang="en-GB" b="0" i="0" dirty="0"/>
          </a:p>
          <a:p>
            <a:r>
              <a:rPr lang="en-GB" b="0" i="0" dirty="0"/>
              <a:t>You can see that this activity is: transcription, several different SSC, at individual word level – it makes use of place names as ‘unknown words’ – this is a true test of phonics knowledge because students cannot just be remembering how previously taught words are pronounced.</a:t>
            </a:r>
            <a:br>
              <a:rPr lang="en-GB" b="0" i="0" dirty="0"/>
            </a:br>
            <a:r>
              <a:rPr lang="en-GB" b="0" i="0" dirty="0"/>
              <a:t>In the new GCSE in the transcription task some words will be unknown but not all of them.  The exact wording about this is that </a:t>
            </a:r>
          </a:p>
          <a:p>
            <a:r>
              <a:rPr lang="en-GB" b="0" i="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Students will be required to undertake dictation of short, spoken extracts (including some vocabulary from outside the vocabulary list) with credit for accurate spelling.</a:t>
            </a:r>
            <a:endParaRPr lang="en-GB" dirty="0"/>
          </a:p>
          <a:p>
            <a:r>
              <a:rPr lang="en-GB" b="0" i="0" dirty="0"/>
              <a:t>[Click]</a:t>
            </a:r>
          </a:p>
          <a:p>
            <a:r>
              <a:rPr lang="en-GB" b="0" i="0" dirty="0"/>
              <a:t>We know that this will be a minimum of 20 words at Foundation and 30 words at Higher.</a:t>
            </a:r>
            <a:br>
              <a:rPr lang="en-GB" b="1" i="0" dirty="0"/>
            </a:br>
            <a:endParaRPr lang="en-GB" b="1" i="0" dirty="0"/>
          </a:p>
          <a:p>
            <a:r>
              <a:rPr lang="en-GB" b="0" i="0" dirty="0"/>
              <a:t>In this resource the teachers notes suggest that teachers ask a few follow up (albeit display) questions to provide additional production practice.</a:t>
            </a:r>
          </a:p>
          <a:p>
            <a:br>
              <a:rPr lang="en-GB" b="1" i="0" dirty="0"/>
            </a:br>
            <a:endParaRPr lang="en-GB" b="1" dirty="0"/>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Y8 Term 1.1 Week 1</a:t>
            </a:r>
          </a:p>
          <a:p>
            <a:endParaRPr lang="en-GB" b="1" dirty="0"/>
          </a:p>
          <a:p>
            <a:endParaRPr lang="en-GB" b="1" dirty="0"/>
          </a:p>
          <a:p>
            <a:r>
              <a:rPr lang="en-GB" b="1" dirty="0" err="1"/>
              <a:t>Phonetik</a:t>
            </a:r>
            <a:r>
              <a:rPr lang="en-GB" b="1" baseline="0" dirty="0"/>
              <a:t> [1]</a:t>
            </a:r>
          </a:p>
          <a:p>
            <a:r>
              <a:rPr lang="en-GB" b="1" baseline="0" dirty="0"/>
              <a:t>Time</a:t>
            </a:r>
            <a:r>
              <a:rPr lang="en-GB" baseline="0" dirty="0"/>
              <a:t>: 5 minutes</a:t>
            </a:r>
            <a:br>
              <a:rPr lang="en-GB" baseline="0" dirty="0"/>
            </a:br>
            <a:br>
              <a:rPr lang="en-GB" baseline="0" dirty="0"/>
            </a:br>
            <a:r>
              <a:rPr lang="en-GB" b="1" baseline="0" dirty="0"/>
              <a:t>Aim:</a:t>
            </a:r>
            <a:br>
              <a:rPr lang="en-GB" baseline="0" dirty="0"/>
            </a:br>
            <a:r>
              <a:rPr lang="en-GB" baseline="0" dirty="0"/>
              <a:t>To practise recognising and transcribing 10 previously taught SSC, in unknown words.</a:t>
            </a:r>
          </a:p>
          <a:p>
            <a:endParaRPr lang="en-GB" baseline="0" dirty="0"/>
          </a:p>
          <a:p>
            <a:r>
              <a:rPr lang="en-GB" b="1" baseline="0" dirty="0"/>
              <a:t>Procedure:</a:t>
            </a:r>
            <a:br>
              <a:rPr lang="en-GB" baseline="0" dirty="0"/>
            </a:br>
            <a:r>
              <a:rPr lang="en-GB" baseline="0" dirty="0"/>
              <a:t>1. Click number to hear the full word. Students listen and transcribe only the missing letters.</a:t>
            </a:r>
            <a:br>
              <a:rPr lang="en-GB" baseline="0" dirty="0"/>
            </a:br>
            <a:r>
              <a:rPr lang="en-GB" baseline="0" dirty="0"/>
              <a:t>2. Animations support item-by-item checking, as instant feedback on each SSC may be particularly helpful for students’ learning.</a:t>
            </a:r>
            <a:br>
              <a:rPr lang="en-GB" baseline="0" dirty="0"/>
            </a:br>
            <a:r>
              <a:rPr lang="en-GB" baseline="0" dirty="0"/>
              <a:t>3. Teachers can additionally ask, Wo </a:t>
            </a:r>
            <a:r>
              <a:rPr lang="en-GB" baseline="0" dirty="0" err="1"/>
              <a:t>liegt</a:t>
            </a:r>
            <a:r>
              <a:rPr lang="en-GB" baseline="0" dirty="0"/>
              <a:t> [</a:t>
            </a:r>
            <a:r>
              <a:rPr lang="en-GB" baseline="0" dirty="0" err="1"/>
              <a:t>Hagnau</a:t>
            </a:r>
            <a:r>
              <a:rPr lang="en-GB" baseline="0" dirty="0"/>
              <a:t>]? </a:t>
            </a:r>
            <a:r>
              <a:rPr lang="en-GB" baseline="0" dirty="0" err="1"/>
              <a:t>Es</a:t>
            </a:r>
            <a:r>
              <a:rPr lang="en-GB" baseline="0" dirty="0"/>
              <a:t> </a:t>
            </a:r>
            <a:r>
              <a:rPr lang="en-GB" baseline="0" dirty="0" err="1"/>
              <a:t>liegt</a:t>
            </a:r>
            <a:r>
              <a:rPr lang="en-GB" baseline="0" dirty="0"/>
              <a:t> in [Deutschland]… Students have met the use of ‘in’ with die </a:t>
            </a:r>
            <a:r>
              <a:rPr lang="en-GB" baseline="0" dirty="0" err="1"/>
              <a:t>Schweiz</a:t>
            </a:r>
            <a:r>
              <a:rPr lang="en-GB" baseline="0" dirty="0"/>
              <a:t>.  It will be helpful to focus their attention on the use of ‘in’ + der + </a:t>
            </a:r>
            <a:r>
              <a:rPr lang="en-GB" baseline="0" dirty="0" err="1"/>
              <a:t>Schweiz</a:t>
            </a:r>
            <a:r>
              <a:rPr lang="en-GB" baseline="0" dirty="0"/>
              <a:t> here, reminding them of the ‘in’ + movement (R2-accusative) or location (R3-dative) change.</a:t>
            </a:r>
            <a:br>
              <a:rPr lang="en-GB" baseline="0" dirty="0"/>
            </a:br>
            <a:br>
              <a:rPr lang="en-GB" baseline="0" dirty="0"/>
            </a:br>
            <a:r>
              <a:rPr lang="en-GB" b="1" baseline="0" dirty="0"/>
              <a:t>SSC revisited here</a:t>
            </a:r>
            <a:r>
              <a:rPr lang="en-GB" baseline="0" dirty="0"/>
              <a:t>: [</a:t>
            </a:r>
            <a:r>
              <a:rPr lang="en-GB" baseline="0" dirty="0" err="1"/>
              <a:t>eu</a:t>
            </a:r>
            <a:r>
              <a:rPr lang="en-GB" baseline="0" dirty="0"/>
              <a:t>] [</a:t>
            </a:r>
            <a:r>
              <a:rPr lang="en-GB" baseline="0" dirty="0" err="1"/>
              <a:t>st</a:t>
            </a:r>
            <a:r>
              <a:rPr lang="en-GB" baseline="0" dirty="0"/>
              <a:t>-] [z] [</a:t>
            </a:r>
            <a:r>
              <a:rPr lang="en-GB" baseline="0" dirty="0" err="1"/>
              <a:t>ch</a:t>
            </a:r>
            <a:r>
              <a:rPr lang="en-GB" baseline="0" dirty="0"/>
              <a:t>-hard] [w] [au] [</a:t>
            </a:r>
            <a:r>
              <a:rPr lang="en-GB" baseline="0" dirty="0" err="1"/>
              <a:t>ie</a:t>
            </a:r>
            <a:r>
              <a:rPr lang="en-GB" baseline="0" dirty="0"/>
              <a:t>] [</a:t>
            </a:r>
            <a:r>
              <a:rPr lang="en-GB" baseline="0" dirty="0" err="1"/>
              <a:t>ch</a:t>
            </a:r>
            <a:r>
              <a:rPr lang="en-GB" baseline="0" dirty="0"/>
              <a:t>-soft] [</a:t>
            </a:r>
            <a:r>
              <a:rPr lang="en-GB" baseline="0" dirty="0" err="1"/>
              <a:t>ei</a:t>
            </a:r>
            <a:r>
              <a:rPr lang="en-GB" baseline="0" dirty="0"/>
              <a:t>] [r]</a:t>
            </a:r>
            <a:br>
              <a:rPr lang="en-GB" baseline="0" dirty="0"/>
            </a:br>
            <a:br>
              <a:rPr lang="en-GB" baseline="0" dirty="0"/>
            </a:br>
            <a:r>
              <a:rPr lang="en-GB" b="1" baseline="0" dirty="0"/>
              <a:t>Transcript:</a:t>
            </a:r>
            <a:br>
              <a:rPr lang="en-GB" baseline="0" dirty="0"/>
            </a:br>
            <a:r>
              <a:rPr lang="en-GB" baseline="0" dirty="0"/>
              <a:t>1 </a:t>
            </a:r>
            <a:r>
              <a:rPr lang="en-GB" baseline="0" dirty="0" err="1"/>
              <a:t>Kreuzlingen</a:t>
            </a:r>
            <a:br>
              <a:rPr lang="en-GB" baseline="0" dirty="0"/>
            </a:br>
            <a:r>
              <a:rPr lang="en-GB" baseline="0" dirty="0"/>
              <a:t>2 </a:t>
            </a:r>
            <a:r>
              <a:rPr lang="en-GB" baseline="0" dirty="0" err="1"/>
              <a:t>Steckborn</a:t>
            </a:r>
            <a:br>
              <a:rPr lang="en-GB" baseline="0" dirty="0"/>
            </a:br>
            <a:r>
              <a:rPr lang="en-GB" baseline="0" dirty="0"/>
              <a:t>3 </a:t>
            </a:r>
            <a:r>
              <a:rPr lang="en-GB" baseline="0" dirty="0" err="1"/>
              <a:t>Radolfzell</a:t>
            </a:r>
            <a:br>
              <a:rPr lang="en-GB" baseline="0" dirty="0"/>
            </a:br>
            <a:r>
              <a:rPr lang="en-GB" baseline="0" dirty="0"/>
              <a:t>4 </a:t>
            </a:r>
            <a:r>
              <a:rPr lang="en-GB" baseline="0" dirty="0" err="1"/>
              <a:t>Allensbach</a:t>
            </a:r>
            <a:br>
              <a:rPr lang="en-GB" baseline="0" dirty="0"/>
            </a:br>
            <a:r>
              <a:rPr lang="en-GB" baseline="0" dirty="0"/>
              <a:t>5 </a:t>
            </a:r>
            <a:r>
              <a:rPr lang="en-GB" baseline="0" dirty="0" err="1"/>
              <a:t>Wallhausen</a:t>
            </a:r>
            <a:br>
              <a:rPr lang="en-GB" baseline="0" dirty="0"/>
            </a:br>
            <a:r>
              <a:rPr lang="en-GB" baseline="0" dirty="0"/>
              <a:t>6 </a:t>
            </a:r>
            <a:r>
              <a:rPr lang="en-GB" baseline="0" dirty="0" err="1"/>
              <a:t>Hagnau</a:t>
            </a:r>
            <a:br>
              <a:rPr lang="en-GB" baseline="0" dirty="0"/>
            </a:br>
            <a:r>
              <a:rPr lang="en-GB" baseline="0" dirty="0"/>
              <a:t>7 Friedrichshafen</a:t>
            </a:r>
            <a:br>
              <a:rPr lang="en-GB" baseline="0" dirty="0"/>
            </a:br>
            <a:r>
              <a:rPr lang="en-GB" baseline="0" dirty="0"/>
              <a:t>8 </a:t>
            </a:r>
            <a:r>
              <a:rPr lang="en-GB" baseline="0" dirty="0" err="1"/>
              <a:t>Altenrhein</a:t>
            </a:r>
            <a:br>
              <a:rPr lang="en-GB" baseline="0" dirty="0"/>
            </a:br>
            <a:r>
              <a:rPr lang="en-GB" baseline="0" dirty="0"/>
              <a:t>9 </a:t>
            </a:r>
            <a:r>
              <a:rPr lang="en-GB" baseline="0" dirty="0" err="1"/>
              <a:t>Romanshorn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565670-0FAF-47B5-BB13-49D74F7BBA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5254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b="0" baseline="0" dirty="0"/>
              <a:t>This activity is one SSC, the [r] in French.  The activity is a read aloud at level </a:t>
            </a:r>
            <a:r>
              <a:rPr lang="en-GB" b="0" baseline="0" dirty="0" err="1"/>
              <a:t>level</a:t>
            </a:r>
            <a:r>
              <a:rPr lang="en-GB" b="0" baseline="0" dirty="0"/>
              <a:t>, with a listen and check.  There is an additional element of comprehension built in.</a:t>
            </a:r>
            <a:br>
              <a:rPr lang="en-GB" b="0" baseline="0" dirty="0"/>
            </a:br>
            <a:r>
              <a:rPr lang="en-GB" b="0" baseline="0" dirty="0"/>
              <a:t>This is from Y9.  Another thing to note here is the position of the SSC within the word – we try to vary this as much as possible, not just in practice activities, but in the initial selection of ‘source’ word for each SSC (that is the ‘peg’ word that each SSC is hung on) and the ‘cluster’ words, (which are the set of 4-5 additional example words that contain each SSC).  The source and cluster words provide ‘hooks’ to return students do, in moments of pronunciation or transcription difficulty.</a:t>
            </a:r>
          </a:p>
          <a:p>
            <a:pPr defTabSz="966064">
              <a:defRPr/>
            </a:pPr>
            <a:endParaRPr lang="en-GB" b="1" baseline="0" dirty="0"/>
          </a:p>
          <a:p>
            <a:pPr defTabSz="966064">
              <a:defRPr/>
            </a:pPr>
            <a:endParaRPr lang="en-GB" b="1" baseline="0" dirty="0"/>
          </a:p>
          <a:p>
            <a:pPr defTabSz="966064">
              <a:defRPr/>
            </a:pPr>
            <a:r>
              <a:rPr lang="en-GB" b="1" baseline="0" dirty="0"/>
              <a:t>Y9 Term 3.2 Week 6</a:t>
            </a:r>
          </a:p>
          <a:p>
            <a:pPr defTabSz="966064">
              <a:defRPr/>
            </a:pPr>
            <a:endParaRPr lang="en-GB" b="1" baseline="0" dirty="0"/>
          </a:p>
          <a:p>
            <a:pPr defTabSz="966064">
              <a:defRPr/>
            </a:pPr>
            <a:r>
              <a:rPr lang="en-GB" b="1" baseline="0" dirty="0"/>
              <a:t>Timing: 4 minutes</a:t>
            </a:r>
          </a:p>
          <a:p>
            <a:pPr defTabSz="966064">
              <a:defRPr/>
            </a:pPr>
            <a:endParaRPr lang="en-GB" b="0" baseline="0" dirty="0"/>
          </a:p>
          <a:p>
            <a:pPr defTabSz="966064">
              <a:defRPr/>
            </a:pPr>
            <a:r>
              <a:rPr lang="en-GB" b="1" baseline="0" dirty="0"/>
              <a:t>Aim: </a:t>
            </a:r>
            <a:r>
              <a:rPr lang="en-GB" b="0" baseline="0" dirty="0"/>
              <a:t>Consolidation of SSC [r]</a:t>
            </a:r>
          </a:p>
          <a:p>
            <a:pPr defTabSz="966064">
              <a:defRPr/>
            </a:pPr>
            <a:endParaRPr lang="en-GB" b="0" baseline="0" dirty="0"/>
          </a:p>
          <a:p>
            <a:pPr defTabSz="966064">
              <a:defRPr/>
            </a:pPr>
            <a:r>
              <a:rPr lang="en-GB" b="1" baseline="0" dirty="0"/>
              <a:t>Procedure:</a:t>
            </a:r>
          </a:p>
          <a:p>
            <a:pPr marL="241516" indent="-241516" defTabSz="966064">
              <a:buFontTx/>
              <a:buAutoNum type="arabicPeriod"/>
              <a:defRPr/>
            </a:pPr>
            <a:r>
              <a:rPr lang="en-GB" b="0" baseline="0" dirty="0"/>
              <a:t>Students read the phrases aloud in pairs and match them to each person.</a:t>
            </a:r>
          </a:p>
          <a:p>
            <a:pPr marL="241516" indent="-241516" defTabSz="966064">
              <a:buFontTx/>
              <a:buAutoNum type="arabicPeriod"/>
              <a:defRPr/>
            </a:pPr>
            <a:r>
              <a:rPr lang="en-GB" b="0" baseline="0" dirty="0"/>
              <a:t>Click on buttons to play the audio.</a:t>
            </a:r>
          </a:p>
          <a:p>
            <a:pPr marL="241516" indent="-241516" defTabSz="966064">
              <a:buFontTx/>
              <a:buAutoNum type="arabicPeriod"/>
              <a:defRPr/>
            </a:pPr>
            <a:r>
              <a:rPr lang="en-GB" b="0" baseline="0" dirty="0"/>
              <a:t>Students listen and check their answers.</a:t>
            </a:r>
          </a:p>
          <a:p>
            <a:pPr marL="241516" indent="-241516" defTabSz="966064">
              <a:buFontTx/>
              <a:buAutoNum type="arabicPeriod"/>
              <a:defRPr/>
            </a:pPr>
            <a:r>
              <a:rPr lang="en-GB" b="0" baseline="0" dirty="0"/>
              <a:t>Click to reveal answers.</a:t>
            </a:r>
          </a:p>
          <a:p>
            <a:pPr marL="0" indent="0" defTabSz="966064">
              <a:buFontTx/>
              <a:buNone/>
              <a:defRPr/>
            </a:pPr>
            <a:endParaRPr lang="en-GB" b="0" baseline="0" dirty="0"/>
          </a:p>
          <a:p>
            <a:pPr marL="0" indent="0" defTabSz="966064">
              <a:buFontTx/>
              <a:buNone/>
              <a:defRPr/>
            </a:pPr>
            <a:r>
              <a:rPr lang="en-GB" b="1" baseline="0" dirty="0"/>
              <a:t>Transcript:</a:t>
            </a:r>
          </a:p>
          <a:p>
            <a:pPr marL="241516" indent="-241516" defTabSz="966064">
              <a:buFontTx/>
              <a:buAutoNum type="arabicPeriod"/>
              <a:defRPr/>
            </a:pPr>
            <a:r>
              <a:rPr lang="fr-FR" b="0" baseline="0" noProof="0" dirty="0"/>
              <a:t>Beat</a:t>
            </a:r>
            <a:r>
              <a:rPr lang="fr-FR" b="1" baseline="0" noProof="0" dirty="0"/>
              <a:t>r</a:t>
            </a:r>
            <a:r>
              <a:rPr lang="fr-FR" b="0" baseline="0" noProof="0" dirty="0"/>
              <a:t>ice veut êt</a:t>
            </a:r>
            <a:r>
              <a:rPr lang="fr-FR" b="1" baseline="0" noProof="0" dirty="0"/>
              <a:t>r</a:t>
            </a:r>
            <a:r>
              <a:rPr lang="fr-FR" b="0" baseline="0" noProof="0" dirty="0"/>
              <a:t>e une v</a:t>
            </a:r>
            <a:r>
              <a:rPr lang="fr-FR" b="1" baseline="0" noProof="0" dirty="0"/>
              <a:t>r</a:t>
            </a:r>
            <a:r>
              <a:rPr lang="fr-FR" b="0" baseline="0" noProof="0" dirty="0"/>
              <a:t>ai act</a:t>
            </a:r>
            <a:r>
              <a:rPr lang="fr-FR" b="1" baseline="0" noProof="0" dirty="0"/>
              <a:t>r</a:t>
            </a:r>
            <a:r>
              <a:rPr lang="fr-FR" b="0" baseline="0" noProof="0" dirty="0"/>
              <a:t>ice.</a:t>
            </a:r>
          </a:p>
          <a:p>
            <a:pPr marL="241516" indent="-241516" defTabSz="966064">
              <a:buFontTx/>
              <a:buAutoNum type="arabicPeriod"/>
              <a:defRPr/>
            </a:pPr>
            <a:r>
              <a:rPr lang="fr-FR" b="0" baseline="0" noProof="0" dirty="0"/>
              <a:t>Cathe</a:t>
            </a:r>
            <a:r>
              <a:rPr lang="fr-FR" b="1" baseline="0" noProof="0" dirty="0"/>
              <a:t>r</a:t>
            </a:r>
            <a:r>
              <a:rPr lang="fr-FR" b="0" baseline="0" noProof="0" dirty="0"/>
              <a:t>ine va t</a:t>
            </a:r>
            <a:r>
              <a:rPr lang="fr-FR" b="1" baseline="0" noProof="0" dirty="0"/>
              <a:t>r</a:t>
            </a:r>
            <a:r>
              <a:rPr lang="fr-FR" b="0" baseline="0" noProof="0" dirty="0"/>
              <a:t>availler du</a:t>
            </a:r>
            <a:r>
              <a:rPr lang="fr-FR" b="1" baseline="0" noProof="0" dirty="0"/>
              <a:t>r</a:t>
            </a:r>
            <a:r>
              <a:rPr lang="fr-FR" b="0" baseline="0" noProof="0" dirty="0"/>
              <a:t> dans l’usine.</a:t>
            </a:r>
          </a:p>
          <a:p>
            <a:pPr marL="241516" indent="-241516" defTabSz="966064">
              <a:buFontTx/>
              <a:buAutoNum type="arabicPeriod"/>
              <a:defRPr/>
            </a:pPr>
            <a:r>
              <a:rPr lang="fr-FR" b="0" baseline="0" noProof="0" dirty="0"/>
              <a:t>Lau</a:t>
            </a:r>
            <a:r>
              <a:rPr lang="fr-FR" b="1" baseline="0" noProof="0" dirty="0"/>
              <a:t>r</a:t>
            </a:r>
            <a:r>
              <a:rPr lang="fr-FR" b="0" baseline="0" noProof="0" dirty="0"/>
              <a:t>ent </a:t>
            </a:r>
            <a:r>
              <a:rPr lang="fr-FR" b="1" baseline="0" noProof="0" dirty="0"/>
              <a:t>r</a:t>
            </a:r>
            <a:r>
              <a:rPr lang="fr-FR" b="0" baseline="0" noProof="0" dirty="0"/>
              <a:t>oule en </a:t>
            </a:r>
            <a:r>
              <a:rPr lang="fr-FR" b="1" baseline="0" noProof="0" dirty="0"/>
              <a:t>r</a:t>
            </a:r>
            <a:r>
              <a:rPr lang="fr-FR" b="0" baseline="0" noProof="0" dirty="0"/>
              <a:t>ond dans le vent.</a:t>
            </a:r>
          </a:p>
          <a:p>
            <a:pPr marL="241516" indent="-241516" defTabSz="966064">
              <a:buFontTx/>
              <a:buAutoNum type="arabicPeriod"/>
              <a:defRPr/>
            </a:pPr>
            <a:r>
              <a:rPr lang="fr-FR" b="1" baseline="0" noProof="0" dirty="0"/>
              <a:t>R</a:t>
            </a:r>
            <a:r>
              <a:rPr lang="fr-FR" b="0" baseline="0" noProof="0" dirty="0"/>
              <a:t>osalie a nou</a:t>
            </a:r>
            <a:r>
              <a:rPr lang="fr-FR" b="1" baseline="0" noProof="0" dirty="0"/>
              <a:t>rr</a:t>
            </a:r>
            <a:r>
              <a:rPr lang="fr-FR" b="0" baseline="0" noProof="0" dirty="0"/>
              <a:t>i un wallaby en Aust</a:t>
            </a:r>
            <a:r>
              <a:rPr lang="fr-FR" b="1" baseline="0" noProof="0" dirty="0"/>
              <a:t>r</a:t>
            </a:r>
            <a:r>
              <a:rPr lang="fr-FR" b="0" baseline="0" noProof="0" dirty="0"/>
              <a:t>alie.</a:t>
            </a:r>
          </a:p>
          <a:p>
            <a:pPr marL="241516" indent="-241516" defTabSz="966064">
              <a:buFontTx/>
              <a:buAutoNum type="arabicPeriod"/>
              <a:defRPr/>
            </a:pPr>
            <a:r>
              <a:rPr lang="fr-FR" b="1" baseline="0" noProof="0" dirty="0"/>
              <a:t>R</a:t>
            </a:r>
            <a:r>
              <a:rPr lang="fr-FR" b="0" baseline="0" noProof="0" dirty="0"/>
              <a:t>achid est spo</a:t>
            </a:r>
            <a:r>
              <a:rPr lang="fr-FR" b="1" baseline="0" noProof="0" dirty="0"/>
              <a:t>r</a:t>
            </a:r>
            <a:r>
              <a:rPr lang="fr-FR" b="0" baseline="0" noProof="0" dirty="0"/>
              <a:t>tif et t</a:t>
            </a:r>
            <a:r>
              <a:rPr lang="fr-FR" b="1" baseline="0" noProof="0" dirty="0"/>
              <a:t>r</a:t>
            </a:r>
            <a:r>
              <a:rPr lang="fr-FR" b="0" baseline="0" noProof="0" dirty="0"/>
              <a:t>ès </a:t>
            </a:r>
            <a:r>
              <a:rPr lang="fr-FR" b="1" baseline="0" noProof="0" dirty="0"/>
              <a:t>r</a:t>
            </a:r>
            <a:r>
              <a:rPr lang="fr-FR" b="0" baseline="0" noProof="0" dirty="0"/>
              <a:t>apide. </a:t>
            </a:r>
          </a:p>
          <a:p>
            <a:pPr marL="241516" indent="-241516" defTabSz="966064">
              <a:buFontTx/>
              <a:buAutoNum type="arabicPeriod"/>
              <a:defRPr/>
            </a:pPr>
            <a:r>
              <a:rPr lang="fr-FR" b="0" baseline="0" noProof="0" dirty="0"/>
              <a:t>A</a:t>
            </a:r>
            <a:r>
              <a:rPr lang="fr-FR" b="1" baseline="0" noProof="0" dirty="0"/>
              <a:t>r</a:t>
            </a:r>
            <a:r>
              <a:rPr lang="fr-FR" b="0" baseline="0" noProof="0" dirty="0"/>
              <a:t>thu</a:t>
            </a:r>
            <a:r>
              <a:rPr lang="fr-FR" b="1" baseline="0" noProof="0" dirty="0"/>
              <a:t>r</a:t>
            </a:r>
            <a:r>
              <a:rPr lang="fr-FR" b="0" baseline="0" noProof="0" dirty="0"/>
              <a:t> fait un dessin pu</a:t>
            </a:r>
            <a:r>
              <a:rPr lang="fr-FR" b="1" baseline="0" noProof="0" dirty="0"/>
              <a:t>r</a:t>
            </a:r>
            <a:r>
              <a:rPr lang="fr-FR" b="0" baseline="0" noProof="0" dirty="0"/>
              <a:t> su</a:t>
            </a:r>
            <a:r>
              <a:rPr lang="fr-FR" b="1" baseline="0" noProof="0" dirty="0"/>
              <a:t>r</a:t>
            </a:r>
            <a:r>
              <a:rPr lang="fr-FR" b="0" baseline="0" noProof="0" dirty="0"/>
              <a:t> le mu</a:t>
            </a:r>
            <a:r>
              <a:rPr lang="fr-FR" b="1" baseline="0" noProof="0" dirty="0"/>
              <a:t>r</a:t>
            </a:r>
            <a:r>
              <a:rPr lang="fr-FR" b="0" baseline="0" noProof="0" dirty="0"/>
              <a:t>.</a:t>
            </a:r>
          </a:p>
          <a:p>
            <a:pPr defTabSz="966064">
              <a:defRPr/>
            </a:pPr>
            <a:endParaRPr lang="en-GB" b="1" baseline="0" dirty="0"/>
          </a:p>
          <a:p>
            <a:pPr defTabSz="966064">
              <a:defRPr/>
            </a:pPr>
            <a:r>
              <a:rPr lang="en-GB" b="1" baseline="0" dirty="0"/>
              <a:t>Word frequency of cognates used (1 is the most frequent word in French): </a:t>
            </a:r>
            <a:br>
              <a:rPr lang="en-GB" baseline="0" dirty="0"/>
            </a:br>
            <a:r>
              <a:rPr lang="fr-FR" baseline="0" noProof="0" dirty="0"/>
              <a:t>wallaby [&gt;5000], solide [1414], pur [1643] </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defTabSz="966064">
              <a:defRPr/>
            </a:pPr>
            <a:endParaRPr lang="en-GB" b="1" baseline="0" dirty="0"/>
          </a:p>
          <a:p>
            <a:pPr defTabSz="966064">
              <a:defRPr/>
            </a:pPr>
            <a:r>
              <a:rPr lang="en-GB" b="1" baseline="0" dirty="0"/>
              <a:t>Word frequency (1 is the most frequent word in French): </a:t>
            </a:r>
            <a:br>
              <a:rPr lang="en-GB" baseline="0" dirty="0"/>
            </a:br>
            <a:r>
              <a:rPr lang="fr-FR" baseline="0" noProof="0" dirty="0"/>
              <a:t>usine [1482], rouler [2599], rond [2268], dessin [2624], mur [1335]</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defTabSz="966064">
              <a:defRPr/>
            </a:pPr>
            <a:endParaRPr lang="en-GB" sz="13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18</a:t>
            </a:fld>
            <a:endParaRPr kumimoji="0" lang="en-GB" sz="13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04515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0" dirty="0"/>
              <a:t>This activity is at paragraph level, contains a variety of previously taught SSC, and includes a transcription of individual SSC followed by a read aloud of the whole text.</a:t>
            </a:r>
            <a:br>
              <a:rPr lang="en-GB" b="0" dirty="0"/>
            </a:br>
            <a:br>
              <a:rPr lang="en-GB" b="0" dirty="0"/>
            </a:br>
            <a:r>
              <a:rPr lang="en-GB" b="0" dirty="0"/>
              <a:t>This activity is from the final week of Y9 Spanish, just so we can begin to get a sense of progression through KS3.</a:t>
            </a:r>
          </a:p>
          <a:p>
            <a:endParaRPr lang="en-GB" b="1" dirty="0"/>
          </a:p>
          <a:p>
            <a:endParaRPr lang="en-GB" b="1" dirty="0"/>
          </a:p>
          <a:p>
            <a:r>
              <a:rPr lang="en-GB" b="1" dirty="0"/>
              <a:t>Y9 Spanish Term 3.2 Week 7</a:t>
            </a:r>
          </a:p>
          <a:p>
            <a:endParaRPr lang="en-GB" b="1" dirty="0"/>
          </a:p>
          <a:p>
            <a:r>
              <a:rPr lang="es-GB" b="1" dirty="0"/>
              <a:t>Timing: </a:t>
            </a:r>
            <a:r>
              <a:rPr lang="es-GB" b="0" dirty="0"/>
              <a:t>5 minutes</a:t>
            </a:r>
            <a:endParaRPr lang="es-GB" b="1" dirty="0"/>
          </a:p>
          <a:p>
            <a:endParaRPr lang="es-GB" b="1" dirty="0"/>
          </a:p>
          <a:p>
            <a:r>
              <a:rPr lang="es-GB" b="1" dirty="0"/>
              <a:t>Aim: </a:t>
            </a:r>
            <a:r>
              <a:rPr lang="es-GB" b="0" dirty="0"/>
              <a:t>to identify a range of SSCs.</a:t>
            </a:r>
            <a:endParaRPr lang="es-GB" b="1" dirty="0"/>
          </a:p>
          <a:p>
            <a:endParaRPr lang="es-GB" b="1" dirty="0"/>
          </a:p>
          <a:p>
            <a:r>
              <a:rPr lang="es-GB" b="1" dirty="0"/>
              <a:t>Procedure:</a:t>
            </a:r>
          </a:p>
          <a:p>
            <a:r>
              <a:rPr lang="es-GB" b="0" dirty="0"/>
              <a:t>1. Students listen to the recording and try to write the missing letters.</a:t>
            </a:r>
          </a:p>
          <a:p>
            <a:r>
              <a:rPr lang="es-GB" b="0" dirty="0"/>
              <a:t>2. The teacher shows the answers one by one.</a:t>
            </a:r>
          </a:p>
          <a:p>
            <a:r>
              <a:rPr lang="es-GB" b="0" dirty="0"/>
              <a:t>3. Then, students in pairs read out the text, paying attention to the pronunciation of the SSCs.</a:t>
            </a:r>
          </a:p>
          <a:p>
            <a:endParaRPr lang="es-GB" b="0" dirty="0"/>
          </a:p>
          <a:p>
            <a:r>
              <a:rPr lang="es-GB" b="1" dirty="0"/>
              <a:t>Notes</a:t>
            </a:r>
            <a:r>
              <a:rPr lang="es-GB" b="0" dirty="0"/>
              <a:t>:</a:t>
            </a:r>
          </a:p>
          <a:p>
            <a:pPr marL="228600" indent="-228600">
              <a:buAutoNum type="arabicPeriod"/>
            </a:pPr>
            <a:r>
              <a:rPr lang="es-GB" b="0" dirty="0"/>
              <a:t>Note that a callout will appear at the end inclidung all of the unkonw words in this activity.</a:t>
            </a:r>
          </a:p>
          <a:p>
            <a:pPr marL="228600" indent="-228600">
              <a:buAutoNum type="arabicPeriod"/>
            </a:pPr>
            <a:endParaRPr lang="es-GB" b="0" dirty="0"/>
          </a:p>
          <a:p>
            <a:pPr marL="0" indent="0">
              <a:buNone/>
            </a:pPr>
            <a:r>
              <a:rPr lang="es-GB" b="1" dirty="0"/>
              <a:t>Transcript</a:t>
            </a:r>
            <a:r>
              <a:rPr lang="es-GB" b="0" dirty="0"/>
              <a:t>:</a:t>
            </a:r>
          </a:p>
          <a:p>
            <a:r>
              <a:rPr lang="es-GB" sz="1200" dirty="0">
                <a:solidFill>
                  <a:schemeClr val="accent5">
                    <a:lumMod val="50000"/>
                  </a:schemeClr>
                </a:solidFill>
              </a:rPr>
              <a:t>El año pasado viajamos a Málaga. El primer día nadamos en la Playa de la Malagueta y después visitamos el Castillo de Gibralfaro. Luego </a:t>
            </a:r>
          </a:p>
          <a:p>
            <a:r>
              <a:rPr lang="es-GB" sz="1200" dirty="0">
                <a:solidFill>
                  <a:schemeClr val="accent5">
                    <a:lumMod val="50000"/>
                  </a:schemeClr>
                </a:solidFill>
              </a:rPr>
              <a:t>cogimos el autobús hasta La Vaguada para hacer compras.</a:t>
            </a:r>
            <a:endParaRPr lang="es-GB" b="0" dirty="0"/>
          </a:p>
          <a:p>
            <a:r>
              <a:rPr lang="es-GB" sz="1200" dirty="0">
                <a:solidFill>
                  <a:schemeClr val="accent5">
                    <a:lumMod val="50000"/>
                  </a:schemeClr>
                </a:solidFill>
              </a:rPr>
              <a:t>También pasamos unos días en Torremolinos, en el Hotel La Barracuda. Disfrutamos mucho la zona de la Carihuela porque comimos mucho pescado en los chiringuitos. En la Playa Bajondillo</a:t>
            </a:r>
            <a:endParaRPr lang="es-GB" sz="1200" b="1" dirty="0">
              <a:solidFill>
                <a:schemeClr val="accent5">
                  <a:lumMod val="50000"/>
                </a:schemeClr>
              </a:solidFill>
            </a:endParaRPr>
          </a:p>
          <a:p>
            <a:r>
              <a:rPr lang="es-GB" sz="1200" dirty="0">
                <a:solidFill>
                  <a:schemeClr val="accent5">
                    <a:lumMod val="50000"/>
                  </a:schemeClr>
                </a:solidFill>
              </a:rPr>
              <a:t>alquilamos unas sombrillas para evitar el daño del sol.</a:t>
            </a:r>
            <a:r>
              <a:rPr lang="es-GB" sz="1200" b="1" dirty="0">
                <a:solidFill>
                  <a:schemeClr val="accent5">
                    <a:lumMod val="50000"/>
                  </a:schemeClr>
                </a:solidFill>
              </a:rPr>
              <a:t> </a:t>
            </a:r>
            <a:r>
              <a:rPr lang="es-GB" sz="1200" dirty="0">
                <a:solidFill>
                  <a:schemeClr val="accent5">
                    <a:lumMod val="50000"/>
                  </a:schemeClr>
                </a:solidFill>
              </a:rPr>
              <a:t> </a:t>
            </a:r>
          </a:p>
          <a:p>
            <a:endParaRPr lang="es-GB" b="0" dirty="0"/>
          </a:p>
          <a:p>
            <a:r>
              <a:rPr lang="es-GB" b="1" dirty="0"/>
              <a:t>Frequency of unknown vocabulary:</a:t>
            </a:r>
          </a:p>
          <a:p>
            <a:r>
              <a:rPr lang="es-GB" b="0" dirty="0"/>
              <a:t>pescado [3449]; chiringuito [&gt;5000]; alquilar [3786]; sombrilla [&gt;5000]</a:t>
            </a:r>
          </a:p>
          <a:p>
            <a:endParaRPr lang="es-GB" b="0" dirty="0"/>
          </a:p>
          <a:p>
            <a:r>
              <a:rPr lang="es-GB" b="1" dirty="0"/>
              <a:t>Sources:</a:t>
            </a:r>
          </a:p>
          <a:p>
            <a:r>
              <a:rPr lang="es-GB" b="0" dirty="0"/>
              <a:t>Photo of la Malagueta by Reiseuhu, taken from unsplash.com.</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119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Further aspects of phonics knowledge are also embedded into NCELP SOW at KS3.</a:t>
            </a:r>
          </a:p>
        </p:txBody>
      </p:sp>
      <p:sp>
        <p:nvSpPr>
          <p:cNvPr id="4" name="Slide Number Placeholder 3"/>
          <p:cNvSpPr>
            <a:spLocks noGrp="1"/>
          </p:cNvSpPr>
          <p:nvPr>
            <p:ph type="sldNum" sz="quarter" idx="5"/>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4081472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0" i="0" dirty="0"/>
              <a:t>On many occasions over KS3, there are opportunities to practise liaison, often when it fits with a grammar feature that involves etc.</a:t>
            </a:r>
          </a:p>
          <a:p>
            <a:pPr marL="0" lvl="0" indent="0" algn="l" rtl="0">
              <a:spcBef>
                <a:spcPts val="0"/>
              </a:spcBef>
              <a:spcAft>
                <a:spcPts val="0"/>
              </a:spcAft>
              <a:buNone/>
            </a:pPr>
            <a:r>
              <a:rPr lang="en-GB" b="0" i="0" dirty="0"/>
              <a:t>E.g. </a:t>
            </a:r>
            <a:r>
              <a:rPr lang="en-GB" b="0" i="0" dirty="0" err="1"/>
              <a:t>C’est</a:t>
            </a:r>
            <a:r>
              <a:rPr lang="en-GB" b="0" i="0" dirty="0"/>
              <a:t> un/</a:t>
            </a:r>
            <a:r>
              <a:rPr lang="en-GB" b="0" i="0" dirty="0" err="1"/>
              <a:t>une</a:t>
            </a:r>
            <a:r>
              <a:rPr lang="en-GB" b="0" i="0" dirty="0"/>
              <a:t> or nous </a:t>
            </a:r>
            <a:r>
              <a:rPr lang="en-GB" b="0" i="0" dirty="0" err="1"/>
              <a:t>avons</a:t>
            </a:r>
            <a:r>
              <a:rPr lang="en-GB" b="0" i="0" dirty="0"/>
              <a:t> / </a:t>
            </a:r>
            <a:r>
              <a:rPr lang="en-GB" b="0" i="0" dirty="0" err="1"/>
              <a:t>vous</a:t>
            </a:r>
            <a:r>
              <a:rPr lang="en-GB" b="0" i="0" dirty="0"/>
              <a:t> </a:t>
            </a:r>
            <a:r>
              <a:rPr lang="en-GB" b="0" i="0" dirty="0" err="1"/>
              <a:t>avez</a:t>
            </a:r>
            <a:r>
              <a:rPr lang="en-GB" b="0" i="0" dirty="0"/>
              <a:t>.  Here it’s </a:t>
            </a:r>
            <a:r>
              <a:rPr lang="en-GB" b="0" i="0" dirty="0" err="1"/>
              <a:t>leur</a:t>
            </a:r>
            <a:r>
              <a:rPr lang="en-GB" b="0" i="0" dirty="0"/>
              <a:t> and </a:t>
            </a:r>
            <a:r>
              <a:rPr lang="en-GB" b="0" i="0" dirty="0" err="1"/>
              <a:t>leur</a:t>
            </a:r>
            <a:r>
              <a:rPr lang="en-GB" b="0" i="0" dirty="0"/>
              <a:t> with ‘s’.</a:t>
            </a:r>
          </a:p>
          <a:p>
            <a:pPr marL="0" lvl="0" indent="0" algn="l" rtl="0">
              <a:spcBef>
                <a:spcPts val="0"/>
              </a:spcBef>
              <a:spcAft>
                <a:spcPts val="0"/>
              </a:spcAft>
              <a:buNone/>
            </a:pPr>
            <a:endParaRPr lang="en-GB" b="0" i="0" dirty="0"/>
          </a:p>
          <a:p>
            <a:pPr marL="0" lvl="0" indent="0" algn="l" rtl="0">
              <a:spcBef>
                <a:spcPts val="0"/>
              </a:spcBef>
              <a:spcAft>
                <a:spcPts val="0"/>
              </a:spcAft>
              <a:buNone/>
            </a:pPr>
            <a:r>
              <a:rPr lang="en-GB" b="0" i="0" dirty="0"/>
              <a:t>From Y9 Term 1 Week 3</a:t>
            </a:r>
          </a:p>
          <a:p>
            <a:pPr marL="0" lvl="0" indent="0" algn="l" rtl="0">
              <a:spcBef>
                <a:spcPts val="0"/>
              </a:spcBef>
              <a:spcAft>
                <a:spcPts val="0"/>
              </a:spcAft>
              <a:buNone/>
            </a:pPr>
            <a:r>
              <a:rPr lang="en-GB" b="0" i="0" dirty="0"/>
              <a:t>Students are introduced to the possessive adjectives </a:t>
            </a:r>
            <a:r>
              <a:rPr lang="en-GB" b="0" i="0" baseline="0" dirty="0"/>
              <a:t> ‘</a:t>
            </a:r>
            <a:r>
              <a:rPr lang="en-GB" b="0" i="0" baseline="0" dirty="0" err="1"/>
              <a:t>leur</a:t>
            </a:r>
            <a:r>
              <a:rPr lang="en-GB" b="0" i="0" baseline="0" dirty="0"/>
              <a:t>’ and ‘</a:t>
            </a:r>
            <a:r>
              <a:rPr lang="en-GB" b="0" i="0" baseline="0" dirty="0" err="1"/>
              <a:t>leurs</a:t>
            </a:r>
            <a:r>
              <a:rPr lang="en-GB" b="0" i="0" baseline="0" dirty="0"/>
              <a:t>’ combined with an opportunity to practise –s liaison.</a:t>
            </a:r>
          </a:p>
          <a:p>
            <a:endParaRPr lang="en-US" b="1" dirty="0"/>
          </a:p>
          <a:p>
            <a:r>
              <a:rPr lang="en-US" b="1" dirty="0"/>
              <a:t>Timing: 2 minutes</a:t>
            </a:r>
          </a:p>
          <a:p>
            <a:endParaRPr lang="en-US" b="1" dirty="0"/>
          </a:p>
          <a:p>
            <a:r>
              <a:rPr lang="en-US" b="1" dirty="0"/>
              <a:t>Aim: </a:t>
            </a:r>
            <a:r>
              <a:rPr lang="en-US" b="0" dirty="0"/>
              <a:t>To revise the third-person singular possessive adjectives </a:t>
            </a:r>
            <a:r>
              <a:rPr lang="en-US" b="0" i="1" dirty="0"/>
              <a:t>son, </a:t>
            </a:r>
            <a:r>
              <a:rPr lang="en-US" b="0" i="1" dirty="0" err="1"/>
              <a:t>sa</a:t>
            </a:r>
            <a:r>
              <a:rPr lang="en-US" b="0" i="0" dirty="0"/>
              <a:t> and</a:t>
            </a:r>
            <a:r>
              <a:rPr lang="en-US" b="0" i="1" dirty="0"/>
              <a:t> </a:t>
            </a:r>
            <a:r>
              <a:rPr lang="en-US" b="0" i="1" dirty="0" err="1"/>
              <a:t>ses</a:t>
            </a:r>
            <a:r>
              <a:rPr lang="en-US" b="0" i="1" dirty="0"/>
              <a:t> </a:t>
            </a:r>
            <a:r>
              <a:rPr lang="en-US" b="0" i="0" dirty="0"/>
              <a:t>and</a:t>
            </a:r>
            <a:r>
              <a:rPr lang="en-US" b="0" dirty="0"/>
              <a:t> introduce the third-person plural possessive adjectives </a:t>
            </a:r>
            <a:r>
              <a:rPr lang="en-US" b="0" i="1" dirty="0" err="1"/>
              <a:t>leur</a:t>
            </a:r>
            <a:r>
              <a:rPr lang="en-US" b="0" i="1" dirty="0"/>
              <a:t> </a:t>
            </a:r>
            <a:r>
              <a:rPr lang="en-US" b="0" i="0" dirty="0"/>
              <a:t>and </a:t>
            </a:r>
            <a:r>
              <a:rPr lang="en-US" b="0" i="1" dirty="0" err="1"/>
              <a:t>leurs</a:t>
            </a:r>
            <a:r>
              <a:rPr lang="en-US" b="0" i="1" dirty="0"/>
              <a:t>.</a:t>
            </a:r>
          </a:p>
          <a:p>
            <a:endParaRPr lang="en-US" b="1" dirty="0"/>
          </a:p>
          <a:p>
            <a:r>
              <a:rPr lang="en-US" b="1" dirty="0"/>
              <a:t>Procedure:</a:t>
            </a:r>
          </a:p>
          <a:p>
            <a:r>
              <a:rPr lang="en-US" b="0" dirty="0"/>
              <a:t>1. Click to animate the explanation.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6004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Raising awareness of cross-linguistic differences (i.e., that the third-person plural possessive adjective provides information about the number of the possession in French, but not in English).</a:t>
            </a:r>
            <a:endParaRPr lang="en-US" b="1" dirty="0"/>
          </a:p>
          <a:p>
            <a:endParaRPr lang="en-US" b="1" dirty="0"/>
          </a:p>
          <a:p>
            <a:r>
              <a:rPr lang="en-US" b="1" dirty="0"/>
              <a:t>Procedure:</a:t>
            </a:r>
          </a:p>
          <a:p>
            <a:pPr marL="0" indent="0">
              <a:buNone/>
            </a:pPr>
            <a:r>
              <a:rPr lang="en-US" b="0" dirty="0"/>
              <a:t>1. Write 1-4 and choose if the number of the possession is one or more than one. Note that the nouns are mainly direct objects and have been chosen because their plural forms are identical to the singular to avoid additional contextual clues.</a:t>
            </a:r>
          </a:p>
          <a:p>
            <a:pPr marL="0" indent="0">
              <a:buNone/>
            </a:pPr>
            <a:r>
              <a:rPr lang="en-US" b="0" dirty="0"/>
              <a:t>2. Click to reveal the answers.</a:t>
            </a:r>
          </a:p>
          <a:p>
            <a:r>
              <a:rPr lang="en-US" b="0" dirty="0"/>
              <a:t>3. Repeat steps 1-2 with the English sentences.</a:t>
            </a:r>
          </a:p>
          <a:p>
            <a:endParaRPr lang="en-US" b="0" dirty="0"/>
          </a:p>
          <a:p>
            <a:r>
              <a:rPr lang="en-GB" b="1" baseline="0" noProof="0" dirty="0"/>
              <a:t>Word frequency of cognates used (1 is the most frequent word in French): </a:t>
            </a:r>
            <a:br>
              <a:rPr lang="en-GB" baseline="0" noProof="0" dirty="0"/>
            </a:br>
            <a:r>
              <a:rPr lang="en-US" b="0" baseline="0" noProof="0" dirty="0"/>
              <a:t>r</a:t>
            </a:r>
            <a:r>
              <a:rPr lang="en-US" b="0" dirty="0" err="1"/>
              <a:t>especter</a:t>
            </a:r>
            <a:r>
              <a:rPr lang="en-US" b="0" dirty="0"/>
              <a:t> [673]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tx1"/>
                </a:solidFill>
                <a:effectLst/>
                <a:latin typeface="Century Gothic" panose="020B0502020202020204" pitchFamily="34" charset="0"/>
                <a:ea typeface="+mn-ea"/>
                <a:cs typeface="+mn-cs"/>
              </a:rPr>
              <a:t>Source: </a:t>
            </a:r>
            <a:r>
              <a:rPr lang="en-GB" sz="1200" kern="1200" noProof="0" dirty="0" err="1">
                <a:solidFill>
                  <a:schemeClr val="tx1"/>
                </a:solidFill>
                <a:effectLst/>
                <a:latin typeface="Century Gothic" panose="020B0502020202020204" pitchFamily="34" charset="0"/>
                <a:ea typeface="+mn-ea"/>
                <a:cs typeface="+mn-cs"/>
              </a:rPr>
              <a:t>Londsale</a:t>
            </a:r>
            <a:r>
              <a:rPr lang="en-GB" sz="1200" kern="1200" noProof="0" dirty="0">
                <a:solidFill>
                  <a:schemeClr val="tx1"/>
                </a:solidFill>
                <a:effectLst/>
                <a:latin typeface="Century Gothic" panose="020B0502020202020204" pitchFamily="34" charset="0"/>
                <a:ea typeface="+mn-ea"/>
                <a:cs typeface="+mn-cs"/>
              </a:rPr>
              <a:t>, D., &amp; Le Bras, Y.  (2009). </a:t>
            </a:r>
            <a:r>
              <a:rPr lang="en-GB" sz="1200" i="1" kern="1200" noProof="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noProof="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8323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0" i="0" dirty="0"/>
              <a:t>From Y9 Term 1 Week 3</a:t>
            </a:r>
          </a:p>
          <a:p>
            <a:pPr marL="0" lvl="0" indent="0" algn="l" rtl="0">
              <a:spcBef>
                <a:spcPts val="0"/>
              </a:spcBef>
              <a:spcAft>
                <a:spcPts val="0"/>
              </a:spcAft>
              <a:buNone/>
            </a:pPr>
            <a:r>
              <a:rPr lang="en-GB" b="0" i="0" dirty="0"/>
              <a:t>Students are introduced to the possessive adjectives </a:t>
            </a:r>
            <a:r>
              <a:rPr lang="en-GB" b="0" i="0" baseline="0" dirty="0"/>
              <a:t> ‘</a:t>
            </a:r>
            <a:r>
              <a:rPr lang="en-GB" b="0" i="0" baseline="0" dirty="0" err="1"/>
              <a:t>leur</a:t>
            </a:r>
            <a:r>
              <a:rPr lang="en-GB" b="0" i="0" baseline="0" dirty="0"/>
              <a:t>’ and ‘</a:t>
            </a:r>
            <a:r>
              <a:rPr lang="en-GB" b="0" i="0" baseline="0" dirty="0" err="1"/>
              <a:t>leurs</a:t>
            </a:r>
            <a:r>
              <a:rPr lang="en-GB" b="0" i="0" baseline="0" dirty="0"/>
              <a:t>’ combined with an opportunity to practise –s liaison.</a:t>
            </a:r>
            <a:endParaRPr lang="en-GB" b="0" i="0" dirty="0"/>
          </a:p>
          <a:p>
            <a:pPr marL="0" lvl="0" indent="0" algn="l" rtl="0">
              <a:spcBef>
                <a:spcPts val="0"/>
              </a:spcBef>
              <a:spcAft>
                <a:spcPts val="0"/>
              </a:spcAft>
              <a:buNone/>
            </a:pPr>
            <a:r>
              <a:rPr lang="en-GB" b="1" i="0" dirty="0"/>
              <a:t>……………………………………………………………………………….</a:t>
            </a:r>
          </a:p>
          <a:p>
            <a:pPr marL="0" lvl="0" indent="0" algn="l" rtl="0">
              <a:spcBef>
                <a:spcPts val="0"/>
              </a:spcBef>
              <a:spcAft>
                <a:spcPts val="0"/>
              </a:spcAft>
              <a:buNone/>
            </a:pPr>
            <a:r>
              <a:rPr lang="en-GB" b="1" i="0" dirty="0"/>
              <a:t>Timing</a:t>
            </a:r>
            <a:r>
              <a:rPr lang="en-GB" i="0" dirty="0"/>
              <a:t>: </a:t>
            </a:r>
            <a:r>
              <a:rPr lang="en-GB" b="1" i="0" dirty="0"/>
              <a:t>2 minutes [4 slides]</a:t>
            </a:r>
          </a:p>
          <a:p>
            <a:pPr marL="0" lvl="0" indent="0" algn="l" rtl="0">
              <a:spcBef>
                <a:spcPts val="0"/>
              </a:spcBef>
              <a:spcAft>
                <a:spcPts val="0"/>
              </a:spcAft>
              <a:buNone/>
            </a:pPr>
            <a:endParaRPr lang="en-GB" i="0" dirty="0"/>
          </a:p>
          <a:p>
            <a:pPr marL="0" lvl="0" indent="0" algn="l" rtl="0">
              <a:spcBef>
                <a:spcPts val="0"/>
              </a:spcBef>
              <a:spcAft>
                <a:spcPts val="0"/>
              </a:spcAft>
              <a:buNone/>
            </a:pPr>
            <a:r>
              <a:rPr lang="en-GB" b="1" i="0" dirty="0"/>
              <a:t>Aim: </a:t>
            </a:r>
            <a:r>
              <a:rPr lang="en-GB" b="0" i="0" dirty="0"/>
              <a:t>To practise pronunciation with </a:t>
            </a:r>
            <a:r>
              <a:rPr lang="en-GB" i="1" dirty="0" err="1"/>
              <a:t>leurs</a:t>
            </a:r>
            <a:r>
              <a:rPr lang="en-GB" i="1" dirty="0"/>
              <a:t> </a:t>
            </a:r>
            <a:r>
              <a:rPr lang="en-GB" i="0" dirty="0"/>
              <a:t>+ liaison</a:t>
            </a:r>
          </a:p>
          <a:p>
            <a:pPr marL="0" lvl="0" indent="0" algn="l" rtl="0">
              <a:spcBef>
                <a:spcPts val="0"/>
              </a:spcBef>
              <a:spcAft>
                <a:spcPts val="0"/>
              </a:spcAft>
              <a:buNone/>
            </a:pPr>
            <a:endParaRPr lang="en-GB" b="1" i="0" dirty="0"/>
          </a:p>
          <a:p>
            <a:pPr marL="0" lvl="0" indent="0" algn="l" rtl="0">
              <a:spcBef>
                <a:spcPts val="0"/>
              </a:spcBef>
              <a:spcAft>
                <a:spcPts val="0"/>
              </a:spcAft>
              <a:buNone/>
            </a:pPr>
            <a:r>
              <a:rPr lang="en-GB" b="1" i="0" dirty="0"/>
              <a:t>Procedure:</a:t>
            </a:r>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p>
          <a:p>
            <a:pPr marL="0" lvl="0" indent="0" algn="l" rtl="0">
              <a:spcBef>
                <a:spcPts val="0"/>
              </a:spcBef>
              <a:spcAft>
                <a:spcPts val="0"/>
              </a:spcAft>
              <a:buNone/>
            </a:pPr>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729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GB" sz="1200" dirty="0">
                <a:effectLst/>
                <a:latin typeface="Calibri" panose="020F0502020204030204" pitchFamily="34" charset="0"/>
                <a:ea typeface="Calibri" panose="020F0502020204030204" pitchFamily="34" charset="0"/>
              </a:rPr>
              <a:t>In this session we explore the implications of the new GCSE for our teaching now at KS3 (and soon at KS4), in particular:</a:t>
            </a:r>
          </a:p>
          <a:p>
            <a:pPr marL="342900" lvl="0" indent="-342900">
              <a:spcAft>
                <a:spcPts val="1200"/>
              </a:spcAft>
              <a:buFont typeface="Symbol" panose="05050102010706020507" pitchFamily="18" charset="2"/>
              <a:buChar char=""/>
            </a:pPr>
            <a:r>
              <a:rPr lang="en-GB" sz="1200" dirty="0">
                <a:effectLst/>
                <a:latin typeface="Calibri" panose="020F0502020204030204" pitchFamily="34" charset="0"/>
                <a:ea typeface="Calibri" panose="020F0502020204030204" pitchFamily="34" charset="0"/>
              </a:rPr>
              <a:t>Vocabulary – working with a defined content and what this means for listening, speaking, reading and writing</a:t>
            </a:r>
          </a:p>
          <a:p>
            <a:pPr marL="342900" lvl="0" indent="-342900">
              <a:spcAft>
                <a:spcPts val="1200"/>
              </a:spcAft>
              <a:buFont typeface="Symbol" panose="05050102010706020507" pitchFamily="18" charset="2"/>
              <a:buChar char=""/>
            </a:pPr>
            <a:r>
              <a:rPr lang="en-GB" sz="1200" dirty="0">
                <a:effectLst/>
                <a:latin typeface="Calibri" panose="020F0502020204030204" pitchFamily="34" charset="0"/>
                <a:ea typeface="Calibri" panose="020F0502020204030204" pitchFamily="34" charset="0"/>
              </a:rPr>
              <a:t>Phonics – read aloud and dictation</a:t>
            </a:r>
          </a:p>
          <a:p>
            <a:pPr marL="342900" lvl="0" indent="-342900">
              <a:spcAft>
                <a:spcPts val="1200"/>
              </a:spcAft>
              <a:buFont typeface="Symbol" panose="05050102010706020507" pitchFamily="18" charset="2"/>
              <a:buChar char=""/>
            </a:pPr>
            <a:r>
              <a:rPr lang="en-GB" sz="1200" dirty="0">
                <a:effectLst/>
                <a:latin typeface="Calibri" panose="020F0502020204030204" pitchFamily="34" charset="0"/>
                <a:ea typeface="Calibri" panose="020F0502020204030204" pitchFamily="34" charset="0"/>
              </a:rPr>
              <a:t>Speaking – unplanned interactions</a:t>
            </a:r>
          </a:p>
          <a:p>
            <a:pPr marL="342900" lvl="0" indent="-342900">
              <a:spcAft>
                <a:spcPts val="1200"/>
              </a:spcAft>
              <a:buFont typeface="Symbol" panose="05050102010706020507" pitchFamily="18" charset="2"/>
              <a:buChar char=""/>
            </a:pPr>
            <a:r>
              <a:rPr lang="en-GB" sz="1200" dirty="0">
                <a:effectLst/>
                <a:latin typeface="Calibri" panose="020F0502020204030204" pitchFamily="34" charset="0"/>
                <a:ea typeface="Calibri" panose="020F0502020204030204" pitchFamily="34" charset="0"/>
              </a:rPr>
              <a:t>Reading – inference and depth of word knowledge</a:t>
            </a:r>
          </a:p>
          <a:p>
            <a:pPr>
              <a:spcAft>
                <a:spcPts val="1200"/>
              </a:spcAft>
            </a:pPr>
            <a:r>
              <a:rPr lang="en-GB" sz="1200" dirty="0">
                <a:effectLst/>
                <a:latin typeface="Calibri" panose="020F0502020204030204" pitchFamily="34" charset="0"/>
                <a:ea typeface="Calibri" panose="020F0502020204030204" pitchFamily="34" charset="0"/>
              </a:rPr>
              <a:t>Ideas are exemplified with resources in French, German and Spanish that are freely available.</a:t>
            </a:r>
            <a:br>
              <a:rPr lang="en-GB" sz="1200" dirty="0">
                <a:effectLst/>
                <a:latin typeface="Calibri" panose="020F0502020204030204" pitchFamily="34" charset="0"/>
                <a:ea typeface="Calibri" panose="020F0502020204030204" pitchFamily="34" charset="0"/>
              </a:rPr>
            </a:br>
            <a:endParaRPr lang="en-GB" sz="12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a:t>
            </a:fld>
            <a:endParaRPr lang="en-GB"/>
          </a:p>
        </p:txBody>
      </p:sp>
    </p:spTree>
    <p:extLst>
      <p:ext uri="{BB962C8B-B14F-4D97-AF65-F5344CB8AC3E}">
        <p14:creationId xmlns:p14="http://schemas.microsoft.com/office/powerpoint/2010/main" val="11230228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121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2606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3866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8 minutes. This is slide 1/8. </a:t>
            </a:r>
          </a:p>
          <a:p>
            <a:endParaRPr lang="en-US" b="1" dirty="0"/>
          </a:p>
          <a:p>
            <a:r>
              <a:rPr lang="en-US" b="1" dirty="0"/>
              <a:t>Aim: </a:t>
            </a:r>
            <a:r>
              <a:rPr lang="en-US" b="0" dirty="0"/>
              <a:t>To practice the written recognition of the third-person plural possessive adjectives </a:t>
            </a:r>
            <a:r>
              <a:rPr lang="en-US" b="0" i="1" dirty="0" err="1"/>
              <a:t>leur</a:t>
            </a:r>
            <a:r>
              <a:rPr lang="en-US" b="0" dirty="0"/>
              <a:t> and </a:t>
            </a:r>
            <a:r>
              <a:rPr lang="en-US" b="0" i="1" dirty="0" err="1"/>
              <a:t>leurs</a:t>
            </a:r>
            <a:r>
              <a:rPr lang="en-US" b="0" i="1" dirty="0"/>
              <a:t> </a:t>
            </a:r>
            <a:r>
              <a:rPr lang="en-US" b="0" i="0" dirty="0"/>
              <a:t>and connecting these with meaning (singular and plural nouns). Written comprehension of sentences on each slide. Cultural awareness of French food specialties. </a:t>
            </a:r>
          </a:p>
          <a:p>
            <a:endParaRPr lang="en-US" b="1" dirty="0"/>
          </a:p>
          <a:p>
            <a:r>
              <a:rPr lang="en-US" b="1" dirty="0"/>
              <a:t>Procedure:</a:t>
            </a:r>
          </a:p>
          <a:p>
            <a:pPr marL="228600" indent="-228600">
              <a:buAutoNum type="arabicPeriod"/>
            </a:pPr>
            <a:r>
              <a:rPr lang="en-US" b="0" dirty="0"/>
              <a:t>Discuss as a class what this French food item could be. </a:t>
            </a:r>
          </a:p>
          <a:p>
            <a:pPr marL="228600" indent="-228600">
              <a:buAutoNum type="arabicPeriod"/>
            </a:pPr>
            <a:r>
              <a:rPr lang="en-US" b="0" dirty="0"/>
              <a:t>Click to reveal a gloss and/or information about the French food item.</a:t>
            </a:r>
          </a:p>
          <a:p>
            <a:pPr marL="228600" indent="-228600">
              <a:buAutoNum type="arabicPeriod"/>
            </a:pPr>
            <a:r>
              <a:rPr lang="en-US" b="0" dirty="0"/>
              <a:t>Students read the sentence and choose the grammatically correct possessive adjective. </a:t>
            </a:r>
          </a:p>
          <a:p>
            <a:pPr marL="228600" indent="-228600">
              <a:buAutoNum type="arabicPeriod"/>
            </a:pPr>
            <a:r>
              <a:rPr lang="en-US" b="0" dirty="0"/>
              <a:t>Click to reveal the answer. </a:t>
            </a:r>
          </a:p>
          <a:p>
            <a:pPr marL="228600" indent="-228600">
              <a:buAutoNum type="arabicPeriod"/>
            </a:pPr>
            <a:r>
              <a:rPr lang="en-US" b="0" dirty="0"/>
              <a:t>Students say the sentence aloud, focusing on the presence or absence of the s-liaison in the plural forms.</a:t>
            </a:r>
          </a:p>
          <a:p>
            <a:pPr marL="228600" indent="-228600">
              <a:buAutoNum type="arabicPeriod"/>
            </a:pPr>
            <a:endParaRPr lang="en-US" b="1" dirty="0"/>
          </a:p>
          <a:p>
            <a:r>
              <a:rPr lang="en-GB" b="1" baseline="0" dirty="0"/>
              <a:t>Word frequency of unknown words used (1 is the most frequent word in French): </a:t>
            </a:r>
            <a:br>
              <a:rPr lang="en-GB" baseline="0" dirty="0"/>
            </a:br>
            <a:r>
              <a:rPr lang="fr-FR" sz="1200" kern="1200" dirty="0">
                <a:solidFill>
                  <a:schemeClr val="tx1"/>
                </a:solidFill>
                <a:effectLst/>
                <a:latin typeface="+mn-lt"/>
                <a:ea typeface="+mn-ea"/>
                <a:cs typeface="+mn-cs"/>
              </a:rPr>
              <a:t>crêpe [&gt;5000]</a:t>
            </a:r>
            <a:r>
              <a:rPr lang="en-GB" sz="1200"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lorraine [&gt;5000]</a:t>
            </a:r>
            <a:r>
              <a:rPr lang="en-GB" sz="1200"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huître [&gt;5000]</a:t>
            </a:r>
            <a:r>
              <a:rPr lang="en-GB" sz="1200"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raclette [&gt;5000]</a:t>
            </a:r>
            <a:r>
              <a:rPr lang="en-GB" sz="1200"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escargot [&gt;5000]</a:t>
            </a:r>
            <a:r>
              <a:rPr lang="en-GB" sz="1200"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ratatouille [&gt;5000]</a:t>
            </a:r>
            <a:r>
              <a:rPr lang="en-GB" sz="1200"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foie [4817]</a:t>
            </a:r>
            <a:r>
              <a:rPr lang="en-GB" sz="1200"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gras [4018]</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fr-FR" sz="1200" kern="1200" dirty="0">
                <a:solidFill>
                  <a:schemeClr val="tx1"/>
                </a:solidFill>
                <a:effectLst/>
                <a:latin typeface="+mn-lt"/>
                <a:ea typeface="+mn-ea"/>
                <a:cs typeface="+mn-cs"/>
              </a:rPr>
              <a:t>quiche [&gt;5000]</a:t>
            </a:r>
            <a:r>
              <a:rPr lang="en-GB" sz="1200"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macarons [&gt;5000]</a:t>
            </a:r>
            <a:r>
              <a:rPr lang="en-GB" sz="1200"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dessert [&gt;5000], recommandation [&gt;5000], </a:t>
            </a:r>
            <a:r>
              <a:rPr lang="fr-FR" sz="1200" dirty="0">
                <a:solidFill>
                  <a:schemeClr val="accent5">
                    <a:lumMod val="50000"/>
                  </a:schemeClr>
                </a:solidFill>
              </a:rPr>
              <a:t>réceptionniste </a:t>
            </a:r>
            <a:r>
              <a:rPr lang="fr-FR" sz="1200" kern="1200" dirty="0">
                <a:solidFill>
                  <a:schemeClr val="tx1"/>
                </a:solidFill>
                <a:effectLst/>
                <a:latin typeface="+mn-lt"/>
                <a:ea typeface="+mn-ea"/>
                <a:cs typeface="+mn-cs"/>
              </a:rPr>
              <a:t>[&gt;5000]</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315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is slide 2/8.</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3500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is slide 3/8.</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9053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is slide 4/8.</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67095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is slide 5/8.</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82185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is slide 6/8.</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063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is slide 7/8</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038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GB" sz="1200" dirty="0">
                <a:effectLst/>
                <a:latin typeface="Calibri" panose="020F0502020204030204" pitchFamily="34" charset="0"/>
                <a:ea typeface="Calibri" panose="020F0502020204030204" pitchFamily="34" charset="0"/>
              </a:rPr>
              <a:t>Let’s start with vocabulary, and the implications for our teaching of having a defined content, a list of words (85% of which come from the most common 2000 words) from which pretty much all assessment material will be created.</a:t>
            </a:r>
          </a:p>
          <a:p>
            <a:pPr>
              <a:spcAft>
                <a:spcPts val="1200"/>
              </a:spcAft>
            </a:pPr>
            <a:r>
              <a:rPr lang="en-GB" sz="1200" dirty="0">
                <a:effectLst/>
                <a:latin typeface="Calibri" panose="020F0502020204030204" pitchFamily="34" charset="0"/>
                <a:ea typeface="Calibri" panose="020F0502020204030204" pitchFamily="34" charset="0"/>
              </a:rPr>
              <a:t>[click]</a:t>
            </a:r>
          </a:p>
          <a:p>
            <a:pPr>
              <a:spcAft>
                <a:spcPts val="1200"/>
              </a:spcAft>
            </a:pPr>
            <a:r>
              <a:rPr lang="en-GB" sz="1200" dirty="0">
                <a:effectLst/>
                <a:latin typeface="Calibri" panose="020F0502020204030204" pitchFamily="34" charset="0"/>
                <a:ea typeface="Calibri" panose="020F0502020204030204" pitchFamily="34" charset="0"/>
              </a:rPr>
              <a:t>The first thing to recognise is the importance of knowing individual words extremely well.  The words on list will be for production as well as comprehension.  And why is it so important to know them as individual words as opposed to phrases?  Well, whilst people like to say that we know words by the company they keep, but the thing about high-frequency words is that they are not that particular about the company they keep.  They’ll find their way into many sentences with many different partners, so it’s important that our pupils recognise individual word meanings and can build novel sentences from individual words.  </a:t>
            </a:r>
          </a:p>
          <a:p>
            <a:pPr>
              <a:spcAft>
                <a:spcPts val="1200"/>
              </a:spcAft>
            </a:pPr>
            <a:r>
              <a:rPr lang="en-GB" sz="1200" dirty="0">
                <a:effectLst/>
                <a:latin typeface="Calibri" panose="020F0502020204030204" pitchFamily="34" charset="0"/>
                <a:ea typeface="Calibri" panose="020F0502020204030204" pitchFamily="34" charset="0"/>
              </a:rPr>
              <a:t>[click]</a:t>
            </a:r>
          </a:p>
          <a:p>
            <a:pPr>
              <a:spcAft>
                <a:spcPts val="1200"/>
              </a:spcAft>
            </a:pPr>
            <a:r>
              <a:rPr lang="en-GB" sz="1200" dirty="0">
                <a:effectLst/>
                <a:latin typeface="Calibri" panose="020F0502020204030204" pitchFamily="34" charset="0"/>
                <a:ea typeface="Calibri" panose="020F0502020204030204" pitchFamily="34" charset="0"/>
              </a:rPr>
              <a:t>Second, we will want to identify words for teaching at KS3 that are part of the defined content at KS4, and ideally also at KS2.  Remembering that the ambition is for 90% students to take a language at GCSE.  Currently the vast majority of those that do so are more proficient learners.  To include a greater proportion of middle to lower attaining learners we will want to increase the length of the learning journey and maximise the learning opportunities for all our students, so that they have the best chance of success.  At a rate of 3-4 words per week, primary learners could learn between 400-500 words over the 4 years of KS2, giving them a very important springboard into KS3 and KS4, as long as the words, structures and sounds of the language they are learning are part of the essential core knowledge that’s set out in the new GCSE subject content.</a:t>
            </a:r>
          </a:p>
          <a:p>
            <a:pPr>
              <a:spcAft>
                <a:spcPts val="1200"/>
              </a:spcAft>
            </a:pPr>
            <a:r>
              <a:rPr lang="en-GB" sz="1200" dirty="0">
                <a:effectLst/>
                <a:latin typeface="Calibri" panose="020F0502020204030204" pitchFamily="34" charset="0"/>
                <a:ea typeface="Calibri" panose="020F0502020204030204" pitchFamily="34" charset="0"/>
              </a:rPr>
              <a:t>[click]</a:t>
            </a:r>
          </a:p>
          <a:p>
            <a:pPr>
              <a:spcAft>
                <a:spcPts val="1200"/>
              </a:spcAft>
            </a:pPr>
            <a:r>
              <a:rPr lang="en-GB" sz="1200" dirty="0">
                <a:effectLst/>
                <a:latin typeface="Calibri" panose="020F0502020204030204" pitchFamily="34" charset="0"/>
                <a:ea typeface="Calibri" panose="020F0502020204030204" pitchFamily="34" charset="0"/>
              </a:rPr>
              <a:t>Linked to that is our ability then to make room for students to personalise their vocabulary.</a:t>
            </a:r>
            <a:br>
              <a:rPr lang="en-GB" sz="1200" dirty="0">
                <a:effectLst/>
                <a:latin typeface="Calibri" panose="020F0502020204030204" pitchFamily="34" charset="0"/>
                <a:ea typeface="Calibri" panose="020F0502020204030204" pitchFamily="34" charset="0"/>
              </a:rPr>
            </a:br>
            <a:r>
              <a:rPr lang="en-GB" sz="1200" dirty="0">
                <a:effectLst/>
                <a:latin typeface="Calibri" panose="020F0502020204030204" pitchFamily="34" charset="0"/>
                <a:ea typeface="Calibri" panose="020F0502020204030204" pitchFamily="34" charset="0"/>
              </a:rPr>
              <a:t>[click] </a:t>
            </a:r>
          </a:p>
          <a:p>
            <a:pPr>
              <a:spcAft>
                <a:spcPts val="1200"/>
              </a:spcAft>
            </a:pPr>
            <a:r>
              <a:rPr lang="en-GB" sz="1200" dirty="0">
                <a:effectLst/>
                <a:latin typeface="Calibri" panose="020F0502020204030204" pitchFamily="34" charset="0"/>
                <a:ea typeface="Calibri" panose="020F0502020204030204" pitchFamily="34" charset="0"/>
              </a:rPr>
              <a:t>Recognising that students need anywhere between 5 and 20 intentional encounters with a word to learn it, and that these encounters are most beneficial when spaced, we will want to plan our teaching, and multiple revisiting of all of the words.</a:t>
            </a:r>
          </a:p>
          <a:p>
            <a:pPr>
              <a:spcAft>
                <a:spcPts val="1200"/>
              </a:spcAft>
            </a:pPr>
            <a:r>
              <a:rPr lang="en-GB" sz="1200" dirty="0">
                <a:effectLst/>
                <a:latin typeface="Calibri" panose="020F0502020204030204" pitchFamily="34" charset="0"/>
                <a:ea typeface="Calibri" panose="020F0502020204030204" pitchFamily="34" charset="0"/>
              </a:rPr>
              <a:t>[click]</a:t>
            </a:r>
          </a:p>
          <a:p>
            <a:pPr>
              <a:spcAft>
                <a:spcPts val="1200"/>
              </a:spcAft>
            </a:pPr>
            <a:r>
              <a:rPr lang="en-GB" sz="1200" dirty="0">
                <a:effectLst/>
                <a:latin typeface="Calibri" panose="020F0502020204030204" pitchFamily="34" charset="0"/>
                <a:ea typeface="Calibri" panose="020F0502020204030204" pitchFamily="34" charset="0"/>
              </a:rPr>
              <a:t>Knowing that word knowledge is strengthened by practice and in particular when practice mirrors the ways in which students will use the words later (in the case of the GCSE that means both in oral and written comprehension and production), students will benefit at KS3 from practising their word knowledge in all modes and modalities. We can take a bit of time to audit our department’s teaching to see whether we over-emphasise some types of practice at the expense of others. It might be, for example that we don’t listen to understand vocabulary as often as we read to understand it.  And perhaps our students write vocabulary from memory more often than they speak it. We can address any imbalances with find with specific activities.</a:t>
            </a:r>
          </a:p>
          <a:p>
            <a:pPr>
              <a:spcAft>
                <a:spcPts val="1200"/>
              </a:spcAft>
            </a:pPr>
            <a:r>
              <a:rPr lang="en-GB" sz="1200" dirty="0">
                <a:effectLst/>
                <a:latin typeface="Calibri" panose="020F0502020204030204" pitchFamily="34" charset="0"/>
                <a:ea typeface="Calibri" panose="020F0502020204030204" pitchFamily="34" charset="0"/>
              </a:rPr>
              <a:t>[click]</a:t>
            </a:r>
          </a:p>
          <a:p>
            <a:pPr>
              <a:spcAft>
                <a:spcPts val="1200"/>
              </a:spcAft>
            </a:pPr>
            <a:r>
              <a:rPr lang="en-GB" sz="1200" dirty="0">
                <a:effectLst/>
                <a:latin typeface="Calibri" panose="020F0502020204030204" pitchFamily="34" charset="0"/>
                <a:ea typeface="Calibri" panose="020F0502020204030204" pitchFamily="34" charset="0"/>
              </a:rPr>
              <a:t>It is helpful to maintain an element of struggle – whereby students work hard to retrieve word meanings rather than having too ready a recourse to printed materials that prompt them or from which they can read.</a:t>
            </a:r>
          </a:p>
          <a:p>
            <a:pPr>
              <a:spcAft>
                <a:spcPts val="1200"/>
              </a:spcAft>
            </a:pPr>
            <a:r>
              <a:rPr lang="en-GB" sz="1200" dirty="0">
                <a:effectLst/>
                <a:latin typeface="Calibri" panose="020F0502020204030204" pitchFamily="34" charset="0"/>
                <a:ea typeface="Calibri" panose="020F0502020204030204" pitchFamily="34" charset="0"/>
              </a:rPr>
              <a:t>[click]</a:t>
            </a:r>
          </a:p>
          <a:p>
            <a:pPr>
              <a:spcAft>
                <a:spcPts val="1200"/>
              </a:spcAft>
            </a:pPr>
            <a:r>
              <a:rPr lang="en-GB" sz="1200" dirty="0">
                <a:effectLst/>
                <a:latin typeface="Calibri" panose="020F0502020204030204" pitchFamily="34" charset="0"/>
                <a:ea typeface="Calibri" panose="020F0502020204030204" pitchFamily="34" charset="0"/>
              </a:rPr>
              <a:t>Finally, over time we can build in a range of different tasks that develop depth and fluency of vocabulary knowledge, as well as breadth.  For depth we can use inferencing, word pattern tasks, synonym/antonym activities, associations or gap-fills.  We can develop fluency by adding an element of time pressure and also by repeating tasks, particularly speaking activities. We’ll come back to these in part 4 on reading.</a:t>
            </a:r>
            <a:br>
              <a:rPr lang="en-GB" sz="1200" dirty="0">
                <a:effectLst/>
                <a:latin typeface="Calibri" panose="020F0502020204030204" pitchFamily="34" charset="0"/>
                <a:ea typeface="Calibri" panose="020F0502020204030204" pitchFamily="34" charset="0"/>
              </a:rPr>
            </a:br>
            <a:endParaRPr lang="en-GB" sz="12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21150484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is slide 8/8.</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36613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Aural recognition of the possessive adjectives </a:t>
            </a:r>
            <a:r>
              <a:rPr lang="en-US" b="0" i="1" dirty="0" err="1"/>
              <a:t>votre</a:t>
            </a:r>
            <a:r>
              <a:rPr lang="en-US" b="0" dirty="0"/>
              <a:t>, </a:t>
            </a:r>
            <a:r>
              <a:rPr lang="en-US" b="0" i="1" dirty="0" err="1"/>
              <a:t>vos</a:t>
            </a:r>
            <a:r>
              <a:rPr lang="en-US" b="0" dirty="0"/>
              <a:t>, </a:t>
            </a:r>
            <a:r>
              <a:rPr lang="en-US" b="0" i="1" dirty="0" err="1"/>
              <a:t>leur</a:t>
            </a:r>
            <a:r>
              <a:rPr lang="en-US" b="0" dirty="0"/>
              <a:t> and </a:t>
            </a:r>
            <a:r>
              <a:rPr lang="en-US" b="0" i="1" dirty="0" err="1"/>
              <a:t>leurs</a:t>
            </a:r>
            <a:r>
              <a:rPr lang="en-US" b="0" i="1" dirty="0"/>
              <a:t> </a:t>
            </a:r>
            <a:r>
              <a:rPr lang="en-US" b="0" i="0" dirty="0"/>
              <a:t>and connecting these with meaning (nouns beginning with vowels or consonants).</a:t>
            </a:r>
            <a:endParaRPr lang="en-US" b="1" dirty="0"/>
          </a:p>
          <a:p>
            <a:endParaRPr lang="en-US" b="1" dirty="0"/>
          </a:p>
          <a:p>
            <a:r>
              <a:rPr lang="en-US" b="1" dirty="0"/>
              <a:t>Procedure:</a:t>
            </a:r>
          </a:p>
          <a:p>
            <a:pPr marL="228600" indent="-228600">
              <a:buAutoNum type="arabicPeriod"/>
            </a:pPr>
            <a:r>
              <a:rPr lang="en-US" b="0" dirty="0"/>
              <a:t>Click the numbered audio button of the left to listen to the audio. The noun is beeped out. </a:t>
            </a:r>
          </a:p>
          <a:p>
            <a:pPr marL="228600" indent="-228600">
              <a:buAutoNum type="arabicPeriod"/>
            </a:pPr>
            <a:r>
              <a:rPr lang="en-US" b="0" dirty="0"/>
              <a:t>Students choose which of two options are most appropriate in the gap based on whether or not they hear the –s in the adjective.</a:t>
            </a:r>
          </a:p>
          <a:p>
            <a:pPr marL="228600" indent="-228600">
              <a:buAutoNum type="arabicPeriod"/>
            </a:pPr>
            <a:r>
              <a:rPr lang="en-US" b="0" dirty="0"/>
              <a:t>Click to reveal the answers.</a:t>
            </a:r>
          </a:p>
          <a:p>
            <a:pPr marL="228600" indent="-228600">
              <a:buAutoNum type="arabicPeriod"/>
            </a:pPr>
            <a:r>
              <a:rPr lang="en-US" b="0" dirty="0"/>
              <a:t>Click the numbered audio button on the right to hear the audio in full. </a:t>
            </a:r>
          </a:p>
          <a:p>
            <a:pPr marL="228600" indent="-228600">
              <a:buAutoNum type="arabicPeriod"/>
            </a:pPr>
            <a:r>
              <a:rPr lang="en-US" b="0" dirty="0"/>
              <a:t>Click to reveal the instruction for the comprehension element. Students listen to the full audio again, taking notes in English about each of the three restaurants as they go.</a:t>
            </a:r>
          </a:p>
          <a:p>
            <a:pPr marL="228600" indent="-228600">
              <a:buAutoNum type="arabicPeriod"/>
            </a:pPr>
            <a:r>
              <a:rPr lang="en-US" b="0" dirty="0"/>
              <a:t>Click to reveal answers.</a:t>
            </a:r>
          </a:p>
          <a:p>
            <a:endParaRPr lang="en-US" b="0" dirty="0"/>
          </a:p>
          <a:p>
            <a:r>
              <a:rPr lang="en-US" b="1" dirty="0"/>
              <a:t>Transcript:</a:t>
            </a:r>
          </a:p>
          <a:p>
            <a:pPr marL="0" lvl="0" indent="0" algn="l">
              <a:lnSpc>
                <a:spcPct val="107000"/>
              </a:lnSpc>
              <a:spcAft>
                <a:spcPts val="800"/>
              </a:spcAft>
              <a:buFont typeface="+mj-lt"/>
              <a:buNone/>
              <a:tabLst>
                <a:tab pos="457200" algn="l"/>
              </a:tabLs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a:t>
            </a: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Aurélie</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 Quelles sont vo</a:t>
            </a: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 </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[idées] alors ? </a:t>
            </a:r>
            <a:endParaRPr lang="fr-FR"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800"/>
              </a:spcAft>
              <a:buFont typeface="+mj-lt"/>
              <a:buNone/>
              <a:tabLst>
                <a:tab pos="457200" algn="l"/>
              </a:tabLs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a:t>
            </a: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Léa</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 Je veux aller au restaurant à côté du fleuve. On peut jouer avec leur</a:t>
            </a: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a:t>
            </a: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[animaux].</a:t>
            </a:r>
            <a:endParaRPr lang="fr-FR"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800"/>
              </a:spcAft>
              <a:buFont typeface="+mj-lt"/>
              <a:buNone/>
              <a:tabLst>
                <a:tab pos="457200" algn="l"/>
              </a:tabLs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a:t>
            </a: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Élodie</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 Leur</a:t>
            </a: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[glaces] sont intéressantes aussi.</a:t>
            </a:r>
            <a:endParaRPr lang="fr-FR"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800"/>
              </a:spcAft>
              <a:buFont typeface="+mj-lt"/>
              <a:buNone/>
              <a:tabLst>
                <a:tab pos="457200" algn="l"/>
              </a:tabLs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a:t>
            </a: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Aurélie</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 Oui, mais leur</a:t>
            </a: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[entrées] coûtent cher. </a:t>
            </a:r>
            <a:endParaRPr lang="fr-FR"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800"/>
              </a:spcAft>
              <a:buFont typeface="+mj-lt"/>
              <a:buNone/>
              <a:tabLst>
                <a:tab pos="457200" algn="l"/>
              </a:tabLs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a:t>
            </a: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Aurélie</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 Et vo</a:t>
            </a: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 </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[chiens] préférés sont en vacances.</a:t>
            </a:r>
            <a:endParaRPr lang="fr-FR"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800"/>
              </a:spcAft>
              <a:buFont typeface="+mj-lt"/>
              <a:buNone/>
              <a:tabLst>
                <a:tab pos="457200" algn="l"/>
              </a:tabLs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a:t>
            </a: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Léa</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 Ah, c’est vrai. Est-ce que vo</a:t>
            </a: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 </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[amis] travaillent encore au restaurant dans la campagne ?</a:t>
            </a:r>
            <a:endParaRPr lang="fr-FR"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800"/>
              </a:spcAft>
              <a:buFont typeface="+mj-lt"/>
              <a:buNone/>
              <a:tabLst>
                <a:tab pos="457200" algn="l"/>
              </a:tabLs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a:t>
            </a: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Aurélie</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 Non, ils ont quitté le restaurant. Leur</a:t>
            </a: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[parents] ont un café en Espagne .</a:t>
            </a:r>
            <a:endParaRPr lang="fr-FR"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800"/>
              </a:spcAft>
              <a:buFont typeface="+mj-lt"/>
              <a:buNone/>
              <a:tabLst>
                <a:tab pos="457200" algn="l"/>
              </a:tabLs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a:t>
            </a: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Aurélie</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 </a:t>
            </a:r>
            <a:r>
              <a:rPr lang="fr-FR"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Hmm</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 vo</a:t>
            </a: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[chanteurs] préférés sont souvent au restaurant devant la bibliothèque ? </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t>entrée [808]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918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a:t>From Year 9 Term 1.1 week 1, students have the opportunity to</a:t>
            </a:r>
            <a:r>
              <a:rPr lang="en-GB" b="0" dirty="0"/>
              <a:t> develop confidence and fluency in decoding (reading aloud) cognates and near-cognates that are pronounced with different syllable stress from their English equivalents.</a:t>
            </a:r>
            <a:br>
              <a:rPr lang="en-GB" dirty="0"/>
            </a:br>
            <a:r>
              <a:rPr lang="en-GB" dirty="0"/>
              <a:t>[Refer to the procedure</a:t>
            </a:r>
            <a:r>
              <a:rPr lang="en-GB" baseline="0" dirty="0"/>
              <a:t> below]</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9.1.1.1</a:t>
            </a:r>
          </a:p>
          <a:p>
            <a:r>
              <a:rPr lang="en-US" b="1" dirty="0"/>
              <a:t>Original</a:t>
            </a:r>
            <a:r>
              <a:rPr lang="en-US" b="1" baseline="0" dirty="0"/>
              <a:t> teacher notes</a:t>
            </a:r>
          </a:p>
          <a:p>
            <a:r>
              <a:rPr lang="en-GB" b="1" dirty="0"/>
              <a:t>Timing: 10 minutes (two slides)</a:t>
            </a:r>
            <a:br>
              <a:rPr lang="en-GB" dirty="0"/>
            </a:br>
            <a:br>
              <a:rPr lang="en-GB" b="1" dirty="0"/>
            </a:br>
            <a:r>
              <a:rPr lang="en-GB" b="1" dirty="0"/>
              <a:t>Aim: </a:t>
            </a:r>
            <a:r>
              <a:rPr lang="en-GB" b="0" dirty="0"/>
              <a:t>to develop confidence and fluency in decoding (reading aloud) cognates and near-cognates that are pronounced with different syllable stress from their English equivalents.</a:t>
            </a:r>
            <a:br>
              <a:rPr lang="en-GB" dirty="0"/>
            </a:br>
            <a:br>
              <a:rPr lang="en-GB" dirty="0"/>
            </a:br>
            <a:r>
              <a:rPr lang="en-GB" b="1" dirty="0"/>
              <a:t>Procedure:</a:t>
            </a:r>
            <a:br>
              <a:rPr lang="en-GB" dirty="0"/>
            </a:br>
            <a:r>
              <a:rPr lang="en-GB" dirty="0"/>
              <a:t>1. Person A reads the text aloud, paying particular attention to the syllable stress on the cognates.</a:t>
            </a:r>
          </a:p>
          <a:p>
            <a:r>
              <a:rPr lang="en-GB" dirty="0"/>
              <a:t>2. Person B listens and offers feedback on any words that are incorrectly stressed.</a:t>
            </a:r>
            <a:br>
              <a:rPr lang="en-GB" dirty="0"/>
            </a:br>
            <a:r>
              <a:rPr lang="en-GB" dirty="0"/>
              <a:t>Note that the stressed syllables are underlined for this stage of the task, to support both students.</a:t>
            </a:r>
          </a:p>
          <a:p>
            <a:r>
              <a:rPr lang="en-GB" dirty="0"/>
              <a:t>3. Listen to the native speaker reading the same text to check.</a:t>
            </a:r>
          </a:p>
          <a:p>
            <a:r>
              <a:rPr lang="en-GB" dirty="0"/>
              <a:t>4. Click to bring up the unmarked version of the text.</a:t>
            </a:r>
          </a:p>
          <a:p>
            <a:r>
              <a:rPr lang="en-GB" dirty="0"/>
              <a:t>5. Person B reads this second version aloud, and Person A offers feedback, as required.</a:t>
            </a:r>
          </a:p>
          <a:p>
            <a:r>
              <a:rPr lang="en-GB" dirty="0"/>
              <a:t>6. Move to the next slide for the second part of the task.</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de-DE" baseline="0" dirty="0"/>
              <a:t>Rezept [4191] Projekt [720] System [384] Prinzip [865] Konzept [1186] Person [357] Funktion [406] Kommunikation [1523] Akzeptanz [&gt;5009] Top [&gt;5009] Hit [&gt;5009] Chart [&gt;5009] Erfolg [541] international [426] optimal [1880]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8381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t>
            </a:r>
          </a:p>
          <a:p>
            <a:r>
              <a:rPr lang="en-US" b="1" dirty="0"/>
              <a:t>Original</a:t>
            </a:r>
            <a:r>
              <a:rPr lang="en-US" b="1" baseline="0" dirty="0"/>
              <a:t> teacher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de-DE" baseline="0" dirty="0"/>
              <a:t>Projekt [720] Organisation [1113] Aspekt [1296] Profit [&gt;5009] Material [1390] Initiative [1775] Kompetenz [2556] Toleranz [4798] Kreativität [4553] kulturell [1033] sozial [430] speziell [815] individuell [1343] </a:t>
            </a:r>
            <a:br>
              <a:rPr lang="de-DE"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33370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you have seen, from Y8 onwards NCELP SOW teaches and practises Spanish stress patterns and the related rules for spelling,</a:t>
            </a:r>
            <a:r>
              <a:rPr lang="en-GB" baseline="0" dirty="0"/>
              <a:t> particularly important in light of the requirements for Higher tier Spanish as part of the new subject content.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39147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n-GB" sz="1200" b="0" i="0" u="none" strike="noStrike" dirty="0">
                <a:solidFill>
                  <a:schemeClr val="dk1"/>
                </a:solidFill>
                <a:latin typeface="Arial"/>
                <a:ea typeface="Arial"/>
                <a:cs typeface="Arial"/>
                <a:sym typeface="Arial"/>
              </a:rPr>
              <a:t>Here the 2X sounds</a:t>
            </a:r>
            <a:r>
              <a:rPr lang="en-GB" sz="1200" b="0" i="0" u="none" strike="noStrike" baseline="0" dirty="0">
                <a:solidFill>
                  <a:schemeClr val="dk1"/>
                </a:solidFill>
                <a:latin typeface="Arial"/>
                <a:ea typeface="Arial"/>
                <a:cs typeface="Arial"/>
                <a:sym typeface="Arial"/>
              </a:rPr>
              <a:t> of the language activities from the text exploitation week.</a:t>
            </a:r>
            <a:endParaRPr lang="en-GB" sz="1200" b="0" i="0" u="none" strike="noStrik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GB" sz="1200" b="0" i="0" u="none" strike="noStrike" dirty="0">
                <a:solidFill>
                  <a:schemeClr val="dk1"/>
                </a:solidFill>
                <a:latin typeface="Arial"/>
                <a:ea typeface="Arial"/>
                <a:cs typeface="Arial"/>
                <a:sym typeface="Arial"/>
              </a:rPr>
              <a:t>…………………………………………………………………………………………………………………………………………………………………………………………………………………………………………………..</a:t>
            </a:r>
          </a:p>
          <a:p>
            <a:pPr marL="0" marR="0" lvl="0" indent="0" algn="l" rtl="0">
              <a:lnSpc>
                <a:spcPct val="100000"/>
              </a:lnSpc>
              <a:spcBef>
                <a:spcPts val="0"/>
              </a:spcBef>
              <a:spcAft>
                <a:spcPts val="0"/>
              </a:spcAft>
              <a:buClr>
                <a:schemeClr val="dk1"/>
              </a:buClr>
              <a:buSzPts val="1200"/>
              <a:buFont typeface="Arial"/>
              <a:buNone/>
            </a:pPr>
            <a:endParaRPr lang="en-GB" sz="1200" b="0" i="0" u="none" strike="noStrik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GB" sz="1200" b="0" i="0" u="none" strike="noStrike" dirty="0">
                <a:solidFill>
                  <a:schemeClr val="dk1"/>
                </a:solidFill>
                <a:latin typeface="Arial"/>
                <a:ea typeface="Arial"/>
                <a:cs typeface="Arial"/>
                <a:sym typeface="Arial"/>
              </a:rPr>
              <a:t>Artwork by Mark Davies. All additional pictures selected are available under a Creative Commons license, no attribution required.</a:t>
            </a:r>
            <a:endParaRPr lang="en-GB" dirty="0"/>
          </a:p>
          <a:p>
            <a:pPr marL="0" marR="0" lvl="0" indent="0" algn="l" rtl="0">
              <a:lnSpc>
                <a:spcPct val="100000"/>
              </a:lnSpc>
              <a:spcBef>
                <a:spcPts val="0"/>
              </a:spcBef>
              <a:spcAft>
                <a:spcPts val="0"/>
              </a:spcAft>
              <a:buClr>
                <a:schemeClr val="dk1"/>
              </a:buClr>
              <a:buSzPts val="1200"/>
              <a:buFont typeface="Arial"/>
              <a:buNone/>
            </a:pPr>
            <a:r>
              <a:rPr lang="en-GB" sz="1200" b="0" i="0" u="none" strike="noStrike" dirty="0">
                <a:solidFill>
                  <a:schemeClr val="dk1"/>
                </a:solidFill>
                <a:latin typeface="Arial"/>
                <a:ea typeface="Arial"/>
                <a:cs typeface="Arial"/>
                <a:sym typeface="Arial"/>
              </a:rPr>
              <a:t>With thanks to Rachel Hawkes for her input on the lesson material and </a:t>
            </a:r>
            <a:r>
              <a:rPr lang="en-GB" sz="1200" i="0" dirty="0">
                <a:solidFill>
                  <a:schemeClr val="dk1"/>
                </a:solidFill>
                <a:latin typeface="Arial"/>
                <a:ea typeface="Arial"/>
                <a:cs typeface="Arial"/>
                <a:sym typeface="Arial"/>
              </a:rPr>
              <a:t>Blanca Román for native teacher feedback.</a:t>
            </a:r>
            <a:endParaRPr lang="en-GB" sz="1200" b="0" i="0" u="none" strike="noStrik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lang="en-GB" b="1" dirty="0"/>
          </a:p>
          <a:p>
            <a:pPr marL="0" marR="0" lvl="0" indent="0" algn="l" rtl="0">
              <a:lnSpc>
                <a:spcPct val="100000"/>
              </a:lnSpc>
              <a:spcBef>
                <a:spcPts val="0"/>
              </a:spcBef>
              <a:spcAft>
                <a:spcPts val="0"/>
              </a:spcAft>
              <a:buClr>
                <a:schemeClr val="dk1"/>
              </a:buClr>
              <a:buSzPts val="1200"/>
              <a:buFont typeface="Arial"/>
              <a:buNone/>
            </a:pPr>
            <a:r>
              <a:rPr lang="en-GB" b="1" dirty="0"/>
              <a:t>Learning outcomes (lesson 1):</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Introduction of ‘</a:t>
            </a:r>
            <a:r>
              <a:rPr lang="en-GB" baseline="0" dirty="0" err="1"/>
              <a:t>tenía</a:t>
            </a:r>
            <a:r>
              <a:rPr lang="en-GB" baseline="0" dirty="0"/>
              <a:t>’ and ‘</a:t>
            </a:r>
            <a:r>
              <a:rPr lang="en-GB" baseline="0" dirty="0" err="1"/>
              <a:t>había</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Introduction of new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the use of ‘de’ between two nouns to describe a type of thing.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the third person singular in the imperfect tense for –</a:t>
            </a:r>
            <a:r>
              <a:rPr lang="en-GB" baseline="0" dirty="0" err="1"/>
              <a:t>ar</a:t>
            </a:r>
            <a:r>
              <a:rPr lang="en-GB" baseline="0" dirty="0"/>
              <a:t> (-aba) and –er/-</a:t>
            </a:r>
            <a:r>
              <a:rPr lang="en-GB" baseline="0" dirty="0" err="1"/>
              <a:t>ir</a:t>
            </a:r>
            <a:r>
              <a:rPr lang="en-GB" baseline="0" dirty="0"/>
              <a:t>  (-</a:t>
            </a:r>
            <a:r>
              <a:rPr lang="en-GB" baseline="0" dirty="0" err="1"/>
              <a:t>ía</a:t>
            </a:r>
            <a:r>
              <a:rPr lang="en-GB" baseline="0" dirty="0"/>
              <a:t>) verbs.</a:t>
            </a:r>
          </a:p>
          <a:p>
            <a:pPr marL="0" marR="0" lvl="0" indent="0" algn="l" rtl="0">
              <a:lnSpc>
                <a:spcPct val="100000"/>
              </a:lnSpc>
              <a:spcBef>
                <a:spcPts val="0"/>
              </a:spcBef>
              <a:spcAft>
                <a:spcPts val="0"/>
              </a:spcAft>
              <a:buClr>
                <a:schemeClr val="dk1"/>
              </a:buClr>
              <a:buSzPts val="1200"/>
              <a:buFont typeface="Arial"/>
              <a:buNone/>
            </a:pPr>
            <a:br>
              <a:rPr lang="en-GB" dirty="0"/>
            </a:br>
            <a:r>
              <a:rPr lang="en-GB" b="1" dirty="0"/>
              <a:t>Word frequency (1 is the most frequent word in Spanish): </a:t>
            </a:r>
            <a:endParaRPr lang="en-GB" sz="1200" b="1" i="0" u="none" strike="noStrike" cap="none"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GB" sz="1200" b="1" i="0" u="none" strike="noStrike" cap="none" dirty="0">
                <a:solidFill>
                  <a:schemeClr val="dk1"/>
                </a:solidFill>
                <a:latin typeface="Arial"/>
                <a:ea typeface="Arial"/>
                <a:cs typeface="Arial"/>
                <a:sym typeface="Arial"/>
              </a:rPr>
              <a:t>9.3.1.4 (introduce): </a:t>
            </a:r>
            <a:r>
              <a:rPr lang="en-GB" b="1" u="none" dirty="0" err="1"/>
              <a:t>había</a:t>
            </a:r>
            <a:r>
              <a:rPr lang="en-GB" u="none" dirty="0"/>
              <a:t> [13]; </a:t>
            </a:r>
            <a:r>
              <a:rPr lang="en-GB" b="1" u="none" dirty="0" err="1"/>
              <a:t>tenía</a:t>
            </a:r>
            <a:r>
              <a:rPr lang="en-GB" u="none" dirty="0"/>
              <a:t> [19]; </a:t>
            </a:r>
            <a:r>
              <a:rPr lang="en-GB" b="1" u="none" strike="noStrike" dirty="0"/>
              <a:t>caballero</a:t>
            </a:r>
            <a:r>
              <a:rPr lang="en-GB" u="none" dirty="0"/>
              <a:t> [2056]; </a:t>
            </a:r>
            <a:r>
              <a:rPr lang="en-GB" b="1" u="none" dirty="0"/>
              <a:t>amor</a:t>
            </a:r>
            <a:r>
              <a:rPr lang="en-GB" u="none" dirty="0"/>
              <a:t> [283]; </a:t>
            </a:r>
            <a:r>
              <a:rPr lang="en-GB" u="none" dirty="0" err="1"/>
              <a:t>sobre</a:t>
            </a:r>
            <a:r>
              <a:rPr lang="en-GB" u="none" dirty="0"/>
              <a:t> </a:t>
            </a:r>
            <a:r>
              <a:rPr lang="en-GB" u="none" dirty="0" err="1"/>
              <a:t>todo</a:t>
            </a:r>
            <a:r>
              <a:rPr lang="en-GB" u="none" dirty="0"/>
              <a:t> [N/A]; </a:t>
            </a:r>
            <a:r>
              <a:rPr lang="en-GB" b="1" u="none" dirty="0" err="1"/>
              <a:t>imaginar</a:t>
            </a:r>
            <a:r>
              <a:rPr lang="en-GB" u="none" dirty="0"/>
              <a:t> [500]; </a:t>
            </a:r>
            <a:r>
              <a:rPr lang="en-GB" b="1" u="none" dirty="0" err="1"/>
              <a:t>desear</a:t>
            </a:r>
            <a:r>
              <a:rPr lang="en-GB" u="none" dirty="0"/>
              <a:t> [542]; </a:t>
            </a:r>
            <a:r>
              <a:rPr lang="en-GB" u="none" dirty="0" err="1"/>
              <a:t>increíble</a:t>
            </a:r>
            <a:r>
              <a:rPr lang="en-GB" u="none" dirty="0"/>
              <a:t> [1642]; </a:t>
            </a:r>
            <a:r>
              <a:rPr lang="en-GB" b="1" u="none" dirty="0" err="1"/>
              <a:t>nombre</a:t>
            </a:r>
            <a:r>
              <a:rPr lang="en-GB" u="none" dirty="0"/>
              <a:t> [215]; </a:t>
            </a:r>
            <a:r>
              <a:rPr lang="en-GB" b="1" u="none" dirty="0" err="1"/>
              <a:t>arma</a:t>
            </a:r>
            <a:r>
              <a:rPr lang="en-GB" u="none" dirty="0"/>
              <a:t> [918]; </a:t>
            </a:r>
            <a:r>
              <a:rPr lang="en-GB" u="none" dirty="0" err="1"/>
              <a:t>convencer</a:t>
            </a:r>
            <a:r>
              <a:rPr lang="en-GB" u="none" dirty="0"/>
              <a:t> </a:t>
            </a:r>
            <a:r>
              <a:rPr lang="en-GB" dirty="0"/>
              <a:t>[1049]; </a:t>
            </a:r>
            <a:r>
              <a:rPr lang="en-GB" dirty="0" err="1"/>
              <a:t>prometer</a:t>
            </a:r>
            <a:r>
              <a:rPr lang="en-GB" dirty="0"/>
              <a:t> [1461]; a punto de [189]; </a:t>
            </a:r>
            <a:r>
              <a:rPr lang="en-GB" dirty="0" err="1"/>
              <a:t>enemigo</a:t>
            </a:r>
            <a:r>
              <a:rPr lang="en-GB" dirty="0"/>
              <a:t> [1066]; </a:t>
            </a:r>
            <a:r>
              <a:rPr lang="en-GB" dirty="0" err="1"/>
              <a:t>continuar</a:t>
            </a:r>
            <a:r>
              <a:rPr lang="en-GB" dirty="0"/>
              <a:t> [396]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GB" sz="1200" b="0" i="1" u="none" strike="noStrike" cap="none" dirty="0">
                <a:solidFill>
                  <a:schemeClr val="dk1"/>
                </a:solidFill>
                <a:latin typeface="+mn-lt"/>
                <a:ea typeface="Calibri"/>
                <a:cs typeface="Calibri"/>
                <a:sym typeface="Calibri"/>
              </a:rPr>
              <a:t>Note:</a:t>
            </a:r>
            <a:r>
              <a:rPr lang="en-GB" sz="1200" b="0" i="1" u="none" strike="noStrike" cap="none" baseline="0" dirty="0">
                <a:solidFill>
                  <a:schemeClr val="dk1"/>
                </a:solidFill>
                <a:latin typeface="+mn-lt"/>
                <a:ea typeface="Calibri"/>
                <a:cs typeface="Calibri"/>
                <a:sym typeface="Calibri"/>
              </a:rPr>
              <a:t> words in bold are introduced in lesson 1 of this sequence</a:t>
            </a:r>
            <a:endParaRPr lang="en-GB" sz="1200" b="0" i="1" u="none" strike="noStrike" cap="non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GB" sz="1200" b="1" i="0" u="none" strike="noStrike" dirty="0">
                <a:solidFill>
                  <a:schemeClr val="dk1"/>
                </a:solidFill>
                <a:latin typeface="Arial"/>
                <a:ea typeface="Arial"/>
                <a:cs typeface="Arial"/>
                <a:sym typeface="Arial"/>
              </a:rPr>
              <a:t>9.3.1.1 (revisit): </a:t>
            </a:r>
            <a:r>
              <a:rPr lang="en-GB" sz="1200" dirty="0" err="1">
                <a:solidFill>
                  <a:schemeClr val="dk1"/>
                </a:solidFill>
                <a:latin typeface="Arial"/>
                <a:ea typeface="Arial"/>
                <a:cs typeface="Arial"/>
                <a:sym typeface="Arial"/>
              </a:rPr>
              <a:t>hace</a:t>
            </a:r>
            <a:r>
              <a:rPr lang="en-GB" sz="1200" dirty="0">
                <a:solidFill>
                  <a:schemeClr val="dk1"/>
                </a:solidFill>
                <a:latin typeface="Arial"/>
                <a:ea typeface="Arial"/>
                <a:cs typeface="Arial"/>
                <a:sym typeface="Arial"/>
              </a:rPr>
              <a:t> (with meaning 'ago') [26]; </a:t>
            </a:r>
            <a:r>
              <a:rPr lang="en-GB" sz="1200" dirty="0" err="1">
                <a:solidFill>
                  <a:schemeClr val="dk1"/>
                </a:solidFill>
                <a:latin typeface="Arial"/>
                <a:ea typeface="Arial"/>
                <a:cs typeface="Arial"/>
                <a:sym typeface="Arial"/>
              </a:rPr>
              <a:t>entregar</a:t>
            </a:r>
            <a:r>
              <a:rPr lang="en-GB" sz="1200" dirty="0">
                <a:solidFill>
                  <a:schemeClr val="dk1"/>
                </a:solidFill>
                <a:latin typeface="Arial"/>
                <a:ea typeface="Arial"/>
                <a:cs typeface="Arial"/>
                <a:sym typeface="Arial"/>
              </a:rPr>
              <a:t> [626]; </a:t>
            </a:r>
            <a:r>
              <a:rPr lang="en-GB" sz="1200" dirty="0" err="1">
                <a:solidFill>
                  <a:schemeClr val="dk1"/>
                </a:solidFill>
                <a:latin typeface="Arial"/>
                <a:ea typeface="Arial"/>
                <a:cs typeface="Arial"/>
                <a:sym typeface="Arial"/>
              </a:rPr>
              <a:t>contestar</a:t>
            </a:r>
            <a:r>
              <a:rPr lang="en-GB" sz="1200" dirty="0">
                <a:solidFill>
                  <a:schemeClr val="dk1"/>
                </a:solidFill>
                <a:latin typeface="Arial"/>
                <a:ea typeface="Arial"/>
                <a:cs typeface="Arial"/>
                <a:sym typeface="Arial"/>
              </a:rPr>
              <a:t> [669]; </a:t>
            </a:r>
            <a:r>
              <a:rPr lang="en-GB" sz="1200" dirty="0" err="1">
                <a:solidFill>
                  <a:schemeClr val="dk1"/>
                </a:solidFill>
                <a:latin typeface="Arial"/>
                <a:ea typeface="Arial"/>
                <a:cs typeface="Arial"/>
                <a:sym typeface="Arial"/>
              </a:rPr>
              <a:t>firmar</a:t>
            </a:r>
            <a:r>
              <a:rPr lang="en-GB" sz="1200" dirty="0">
                <a:solidFill>
                  <a:schemeClr val="dk1"/>
                </a:solidFill>
                <a:latin typeface="Arial"/>
                <a:ea typeface="Arial"/>
                <a:cs typeface="Arial"/>
                <a:sym typeface="Arial"/>
              </a:rPr>
              <a:t> [1056]; </a:t>
            </a:r>
            <a:r>
              <a:rPr lang="en-GB" sz="1200" dirty="0" err="1">
                <a:solidFill>
                  <a:schemeClr val="dk1"/>
                </a:solidFill>
                <a:latin typeface="Arial"/>
                <a:ea typeface="Arial"/>
                <a:cs typeface="Arial"/>
                <a:sym typeface="Arial"/>
              </a:rPr>
              <a:t>proyecto</a:t>
            </a:r>
            <a:r>
              <a:rPr lang="en-GB" sz="1200" dirty="0">
                <a:solidFill>
                  <a:schemeClr val="dk1"/>
                </a:solidFill>
                <a:latin typeface="Arial"/>
                <a:ea typeface="Arial"/>
                <a:cs typeface="Arial"/>
                <a:sym typeface="Arial"/>
              </a:rPr>
              <a:t> [379]; </a:t>
            </a:r>
            <a:r>
              <a:rPr lang="en-GB" sz="1200" dirty="0" err="1">
                <a:solidFill>
                  <a:schemeClr val="dk1"/>
                </a:solidFill>
                <a:latin typeface="Arial"/>
                <a:ea typeface="Arial"/>
                <a:cs typeface="Arial"/>
                <a:sym typeface="Arial"/>
              </a:rPr>
              <a:t>universidad</a:t>
            </a:r>
            <a:r>
              <a:rPr lang="en-GB" sz="1200" dirty="0">
                <a:solidFill>
                  <a:schemeClr val="dk1"/>
                </a:solidFill>
                <a:latin typeface="Arial"/>
                <a:ea typeface="Arial"/>
                <a:cs typeface="Arial"/>
                <a:sym typeface="Arial"/>
              </a:rPr>
              <a:t> [387]; </a:t>
            </a:r>
            <a:r>
              <a:rPr lang="en-GB" sz="1200" dirty="0" err="1">
                <a:solidFill>
                  <a:schemeClr val="dk1"/>
                </a:solidFill>
                <a:latin typeface="Arial"/>
                <a:ea typeface="Arial"/>
                <a:cs typeface="Arial"/>
                <a:sym typeface="Arial"/>
              </a:rPr>
              <a:t>empresa</a:t>
            </a:r>
            <a:r>
              <a:rPr lang="en-GB" sz="1200" dirty="0">
                <a:solidFill>
                  <a:schemeClr val="dk1"/>
                </a:solidFill>
                <a:latin typeface="Arial"/>
                <a:ea typeface="Arial"/>
                <a:cs typeface="Arial"/>
                <a:sym typeface="Arial"/>
              </a:rPr>
              <a:t> [315]; carrera¹ [481]; </a:t>
            </a:r>
            <a:r>
              <a:rPr lang="en-GB" sz="1200" dirty="0" err="1">
                <a:solidFill>
                  <a:schemeClr val="dk1"/>
                </a:solidFill>
                <a:latin typeface="Arial"/>
                <a:ea typeface="Arial"/>
                <a:cs typeface="Arial"/>
                <a:sym typeface="Arial"/>
              </a:rPr>
              <a:t>negocio</a:t>
            </a:r>
            <a:r>
              <a:rPr lang="en-GB" sz="1200" dirty="0">
                <a:solidFill>
                  <a:schemeClr val="dk1"/>
                </a:solidFill>
                <a:latin typeface="Arial"/>
                <a:ea typeface="Arial"/>
                <a:cs typeface="Arial"/>
                <a:sym typeface="Arial"/>
              </a:rPr>
              <a:t> [688];  jefe [726]; </a:t>
            </a:r>
            <a:r>
              <a:rPr lang="en-GB" sz="1200" dirty="0" err="1">
                <a:solidFill>
                  <a:schemeClr val="dk1"/>
                </a:solidFill>
                <a:latin typeface="Arial"/>
                <a:ea typeface="Arial"/>
                <a:cs typeface="Arial"/>
                <a:sym typeface="Arial"/>
              </a:rPr>
              <a:t>reunión</a:t>
            </a:r>
            <a:r>
              <a:rPr lang="en-GB" sz="1200" dirty="0">
                <a:solidFill>
                  <a:schemeClr val="dk1"/>
                </a:solidFill>
                <a:latin typeface="Arial"/>
                <a:ea typeface="Arial"/>
                <a:cs typeface="Arial"/>
                <a:sym typeface="Arial"/>
              </a:rPr>
              <a:t> [947]; </a:t>
            </a:r>
            <a:r>
              <a:rPr lang="en-GB" sz="1200" dirty="0" err="1">
                <a:solidFill>
                  <a:schemeClr val="dk1"/>
                </a:solidFill>
                <a:latin typeface="Arial"/>
                <a:ea typeface="Arial"/>
                <a:cs typeface="Arial"/>
                <a:sym typeface="Arial"/>
              </a:rPr>
              <a:t>oficina</a:t>
            </a:r>
            <a:r>
              <a:rPr lang="en-GB" sz="1200" dirty="0">
                <a:solidFill>
                  <a:schemeClr val="dk1"/>
                </a:solidFill>
                <a:latin typeface="Arial"/>
                <a:ea typeface="Arial"/>
                <a:cs typeface="Arial"/>
                <a:sym typeface="Arial"/>
              </a:rPr>
              <a:t> [1072]; </a:t>
            </a:r>
            <a:r>
              <a:rPr lang="en-GB" sz="1200" dirty="0" err="1">
                <a:solidFill>
                  <a:schemeClr val="dk1"/>
                </a:solidFill>
                <a:latin typeface="Arial"/>
                <a:ea typeface="Arial"/>
                <a:cs typeface="Arial"/>
                <a:sym typeface="Arial"/>
              </a:rPr>
              <a:t>vez</a:t>
            </a:r>
            <a:r>
              <a:rPr lang="en-GB" sz="1200" dirty="0">
                <a:solidFill>
                  <a:schemeClr val="dk1"/>
                </a:solidFill>
                <a:latin typeface="Arial"/>
                <a:ea typeface="Arial"/>
                <a:cs typeface="Arial"/>
                <a:sym typeface="Arial"/>
              </a:rPr>
              <a:t> [59]; </a:t>
            </a:r>
            <a:r>
              <a:rPr lang="en-GB" sz="1200" dirty="0" err="1">
                <a:solidFill>
                  <a:schemeClr val="dk1"/>
                </a:solidFill>
                <a:latin typeface="Arial"/>
                <a:ea typeface="Arial"/>
                <a:cs typeface="Arial"/>
                <a:sym typeface="Arial"/>
              </a:rPr>
              <a:t>útil</a:t>
            </a:r>
            <a:r>
              <a:rPr lang="en-GB" sz="1200" dirty="0">
                <a:solidFill>
                  <a:schemeClr val="dk1"/>
                </a:solidFill>
                <a:latin typeface="Arial"/>
                <a:ea typeface="Arial"/>
                <a:cs typeface="Arial"/>
                <a:sym typeface="Arial"/>
              </a:rPr>
              <a:t> [3951]; por³ [15]</a:t>
            </a:r>
            <a:endParaRPr lang="en-GB" sz="1200" b="1" i="0" u="none" strike="noStrik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GB" b="1" dirty="0"/>
              <a:t>9.2.2.1 (revisit)</a:t>
            </a:r>
            <a:r>
              <a:rPr lang="en-GB" sz="1200" b="0" i="0" u="none" strike="noStrike" dirty="0">
                <a:solidFill>
                  <a:schemeClr val="dk1"/>
                </a:solidFill>
                <a:latin typeface="Arial"/>
                <a:ea typeface="Arial"/>
                <a:cs typeface="Arial"/>
                <a:sym typeface="Arial"/>
              </a:rPr>
              <a:t>: </a:t>
            </a:r>
            <a:r>
              <a:rPr lang="en-GB" sz="1200" dirty="0" err="1">
                <a:solidFill>
                  <a:schemeClr val="dk1"/>
                </a:solidFill>
                <a:latin typeface="Arial"/>
                <a:ea typeface="Arial"/>
                <a:cs typeface="Arial"/>
                <a:sym typeface="Arial"/>
              </a:rPr>
              <a:t>tuve</a:t>
            </a:r>
            <a:r>
              <a:rPr lang="en-GB" sz="1200" dirty="0">
                <a:solidFill>
                  <a:schemeClr val="dk1"/>
                </a:solidFill>
                <a:latin typeface="Arial"/>
                <a:ea typeface="Arial"/>
                <a:cs typeface="Arial"/>
                <a:sym typeface="Arial"/>
              </a:rPr>
              <a:t> [19]; </a:t>
            </a:r>
            <a:r>
              <a:rPr lang="en-GB" sz="1200" dirty="0" err="1">
                <a:solidFill>
                  <a:schemeClr val="dk1"/>
                </a:solidFill>
                <a:latin typeface="Arial"/>
                <a:ea typeface="Arial"/>
                <a:cs typeface="Arial"/>
                <a:sym typeface="Arial"/>
              </a:rPr>
              <a:t>tratar</a:t>
            </a:r>
            <a:r>
              <a:rPr lang="en-GB" sz="1200" dirty="0">
                <a:solidFill>
                  <a:schemeClr val="dk1"/>
                </a:solidFill>
                <a:latin typeface="Arial"/>
                <a:ea typeface="Arial"/>
                <a:cs typeface="Arial"/>
                <a:sym typeface="Arial"/>
              </a:rPr>
              <a:t> [141]; </a:t>
            </a:r>
            <a:r>
              <a:rPr lang="en-GB" sz="1200" dirty="0" err="1">
                <a:solidFill>
                  <a:schemeClr val="dk1"/>
                </a:solidFill>
                <a:latin typeface="Arial"/>
                <a:ea typeface="Arial"/>
                <a:cs typeface="Arial"/>
                <a:sym typeface="Arial"/>
              </a:rPr>
              <a:t>realizar</a:t>
            </a:r>
            <a:r>
              <a:rPr lang="en-GB" sz="1200" dirty="0">
                <a:solidFill>
                  <a:schemeClr val="dk1"/>
                </a:solidFill>
                <a:latin typeface="Arial"/>
                <a:ea typeface="Arial"/>
                <a:cs typeface="Arial"/>
                <a:sym typeface="Arial"/>
              </a:rPr>
              <a:t> [205]; </a:t>
            </a:r>
            <a:r>
              <a:rPr lang="en-GB" sz="1200" dirty="0" err="1">
                <a:solidFill>
                  <a:schemeClr val="dk1"/>
                </a:solidFill>
                <a:latin typeface="Arial"/>
                <a:ea typeface="Arial"/>
                <a:cs typeface="Arial"/>
                <a:sym typeface="Arial"/>
              </a:rPr>
              <a:t>incluir</a:t>
            </a:r>
            <a:r>
              <a:rPr lang="en-GB" sz="1200" dirty="0">
                <a:solidFill>
                  <a:schemeClr val="dk1"/>
                </a:solidFill>
                <a:latin typeface="Arial"/>
                <a:ea typeface="Arial"/>
                <a:cs typeface="Arial"/>
                <a:sym typeface="Arial"/>
              </a:rPr>
              <a:t> [417]; </a:t>
            </a:r>
            <a:r>
              <a:rPr lang="en-GB" sz="1200" dirty="0" err="1">
                <a:solidFill>
                  <a:schemeClr val="dk1"/>
                </a:solidFill>
                <a:latin typeface="Arial"/>
                <a:ea typeface="Arial"/>
                <a:cs typeface="Arial"/>
                <a:sym typeface="Arial"/>
              </a:rPr>
              <a:t>comprender</a:t>
            </a:r>
            <a:r>
              <a:rPr lang="en-GB" sz="1200" dirty="0">
                <a:solidFill>
                  <a:schemeClr val="dk1"/>
                </a:solidFill>
                <a:latin typeface="Arial"/>
                <a:ea typeface="Arial"/>
                <a:cs typeface="Arial"/>
                <a:sym typeface="Arial"/>
              </a:rPr>
              <a:t> [434]; </a:t>
            </a:r>
            <a:r>
              <a:rPr lang="en-GB" sz="1200" dirty="0" err="1">
                <a:solidFill>
                  <a:schemeClr val="dk1"/>
                </a:solidFill>
                <a:latin typeface="Arial"/>
                <a:ea typeface="Arial"/>
                <a:cs typeface="Arial"/>
                <a:sym typeface="Arial"/>
              </a:rPr>
              <a:t>conseguir</a:t>
            </a:r>
            <a:r>
              <a:rPr lang="en-GB" sz="1200" dirty="0">
                <a:solidFill>
                  <a:schemeClr val="dk1"/>
                </a:solidFill>
                <a:latin typeface="Arial"/>
                <a:ea typeface="Arial"/>
                <a:cs typeface="Arial"/>
                <a:sym typeface="Arial"/>
              </a:rPr>
              <a:t> [286];  </a:t>
            </a:r>
            <a:r>
              <a:rPr lang="en-GB" sz="1200" dirty="0" err="1">
                <a:solidFill>
                  <a:schemeClr val="dk1"/>
                </a:solidFill>
                <a:latin typeface="Arial"/>
                <a:ea typeface="Arial"/>
                <a:cs typeface="Arial"/>
                <a:sym typeface="Arial"/>
              </a:rPr>
              <a:t>respetar</a:t>
            </a:r>
            <a:r>
              <a:rPr lang="en-GB" sz="1200" dirty="0">
                <a:solidFill>
                  <a:schemeClr val="dk1"/>
                </a:solidFill>
                <a:latin typeface="Arial"/>
                <a:ea typeface="Arial"/>
                <a:cs typeface="Arial"/>
                <a:sym typeface="Arial"/>
              </a:rPr>
              <a:t> [1191]; ley [334]; </a:t>
            </a:r>
            <a:r>
              <a:rPr lang="en-GB" sz="1200" dirty="0" err="1">
                <a:solidFill>
                  <a:schemeClr val="dk1"/>
                </a:solidFill>
                <a:latin typeface="Arial"/>
                <a:ea typeface="Arial"/>
                <a:cs typeface="Arial"/>
                <a:sym typeface="Arial"/>
              </a:rPr>
              <a:t>público</a:t>
            </a:r>
            <a:r>
              <a:rPr lang="en-GB" sz="1200" dirty="0">
                <a:solidFill>
                  <a:schemeClr val="dk1"/>
                </a:solidFill>
                <a:latin typeface="Arial"/>
                <a:ea typeface="Arial"/>
                <a:cs typeface="Arial"/>
                <a:sym typeface="Arial"/>
              </a:rPr>
              <a:t> [329]; </a:t>
            </a:r>
            <a:r>
              <a:rPr lang="en-GB" sz="1200" dirty="0" err="1">
                <a:solidFill>
                  <a:schemeClr val="dk1"/>
                </a:solidFill>
                <a:latin typeface="Arial"/>
                <a:ea typeface="Arial"/>
                <a:cs typeface="Arial"/>
                <a:sym typeface="Arial"/>
              </a:rPr>
              <a:t>plano</a:t>
            </a:r>
            <a:r>
              <a:rPr lang="en-GB" sz="1200" dirty="0">
                <a:solidFill>
                  <a:schemeClr val="dk1"/>
                </a:solidFill>
                <a:latin typeface="Arial"/>
                <a:ea typeface="Arial"/>
                <a:cs typeface="Arial"/>
                <a:sym typeface="Arial"/>
              </a:rPr>
              <a:t> [1617]; (al) principio [338]; (al) final [366]; </a:t>
            </a:r>
            <a:r>
              <a:rPr lang="en-GB" sz="1200" dirty="0" err="1">
                <a:solidFill>
                  <a:schemeClr val="dk1"/>
                </a:solidFill>
                <a:latin typeface="Arial"/>
                <a:ea typeface="Arial"/>
                <a:cs typeface="Arial"/>
                <a:sym typeface="Arial"/>
              </a:rPr>
              <a:t>manifestación</a:t>
            </a:r>
            <a:r>
              <a:rPr lang="en-GB" sz="1200" dirty="0">
                <a:solidFill>
                  <a:schemeClr val="dk1"/>
                </a:solidFill>
                <a:latin typeface="Arial"/>
                <a:ea typeface="Arial"/>
                <a:cs typeface="Arial"/>
                <a:sym typeface="Arial"/>
              </a:rPr>
              <a:t> [1837]; </a:t>
            </a:r>
            <a:r>
              <a:rPr lang="en-GB" sz="1200" dirty="0" err="1">
                <a:solidFill>
                  <a:schemeClr val="dk1"/>
                </a:solidFill>
                <a:latin typeface="Arial"/>
                <a:ea typeface="Arial"/>
                <a:cs typeface="Arial"/>
                <a:sym typeface="Arial"/>
              </a:rPr>
              <a:t>protagonista</a:t>
            </a:r>
            <a:r>
              <a:rPr lang="en-GB" sz="1200" dirty="0">
                <a:solidFill>
                  <a:schemeClr val="dk1"/>
                </a:solidFill>
                <a:latin typeface="Arial"/>
                <a:ea typeface="Arial"/>
                <a:cs typeface="Arial"/>
                <a:sym typeface="Arial"/>
              </a:rPr>
              <a:t> [1926]; idea [247]; </a:t>
            </a:r>
            <a:r>
              <a:rPr lang="en-GB" sz="1200" dirty="0" err="1">
                <a:solidFill>
                  <a:schemeClr val="dk1"/>
                </a:solidFill>
                <a:latin typeface="Arial"/>
                <a:ea typeface="Arial"/>
                <a:cs typeface="Arial"/>
                <a:sym typeface="Arial"/>
              </a:rPr>
              <a:t>millón</a:t>
            </a:r>
            <a:r>
              <a:rPr lang="en-GB" sz="1200" dirty="0">
                <a:solidFill>
                  <a:schemeClr val="dk1"/>
                </a:solidFill>
                <a:latin typeface="Arial"/>
                <a:ea typeface="Arial"/>
                <a:cs typeface="Arial"/>
                <a:sym typeface="Arial"/>
              </a:rPr>
              <a:t> [248]; </a:t>
            </a:r>
            <a:r>
              <a:rPr lang="en-GB" sz="1200" dirty="0" err="1">
                <a:solidFill>
                  <a:schemeClr val="dk1"/>
                </a:solidFill>
                <a:latin typeface="Arial"/>
                <a:ea typeface="Arial"/>
                <a:cs typeface="Arial"/>
                <a:sym typeface="Arial"/>
              </a:rPr>
              <a:t>acción</a:t>
            </a:r>
            <a:r>
              <a:rPr lang="en-GB" sz="1200" dirty="0">
                <a:solidFill>
                  <a:schemeClr val="dk1"/>
                </a:solidFill>
                <a:latin typeface="Arial"/>
                <a:ea typeface="Arial"/>
                <a:cs typeface="Arial"/>
                <a:sym typeface="Arial"/>
              </a:rPr>
              <a:t> [404]</a:t>
            </a:r>
          </a:p>
          <a:p>
            <a:pPr marL="0" marR="0" lvl="0" indent="0" algn="l" rtl="0">
              <a:lnSpc>
                <a:spcPct val="100000"/>
              </a:lnSpc>
              <a:spcBef>
                <a:spcPts val="0"/>
              </a:spcBef>
              <a:spcAft>
                <a:spcPts val="0"/>
              </a:spcAft>
              <a:buClr>
                <a:schemeClr val="dk1"/>
              </a:buClr>
              <a:buSzPts val="1200"/>
              <a:buFont typeface="Arial"/>
              <a:buNone/>
            </a:pPr>
            <a:endParaRPr lang="en-GB" dirty="0"/>
          </a:p>
          <a:p>
            <a:pPr marL="0" marR="0" lvl="0" indent="0" algn="l" rtl="0">
              <a:lnSpc>
                <a:spcPct val="100000"/>
              </a:lnSpc>
              <a:spcBef>
                <a:spcPts val="0"/>
              </a:spcBef>
              <a:spcAft>
                <a:spcPts val="0"/>
              </a:spcAft>
              <a:buClr>
                <a:schemeClr val="dk1"/>
              </a:buClr>
              <a:buSzPts val="1200"/>
              <a:buFont typeface="Arial"/>
              <a:buNone/>
            </a:pPr>
            <a:r>
              <a:rPr lang="en-GB" dirty="0"/>
              <a:t>Source: Davies, M. &amp; Davies, K. (2018</a:t>
            </a:r>
            <a:r>
              <a:rPr lang="en-GB" i="0" dirty="0"/>
              <a:t>)</a:t>
            </a:r>
            <a:r>
              <a:rPr lang="en-GB" i="1" dirty="0"/>
              <a:t>. A frequency dictionary of Spanish: Core vocabulary for learners </a:t>
            </a:r>
            <a:r>
              <a:rPr lang="en-GB" dirty="0"/>
              <a:t>(2nd ed.). Routledge: London</a:t>
            </a:r>
          </a:p>
          <a:p>
            <a:pPr marL="0" marR="0" lvl="0" indent="0" algn="l" rtl="0">
              <a:lnSpc>
                <a:spcPct val="100000"/>
              </a:lnSpc>
              <a:spcBef>
                <a:spcPts val="0"/>
              </a:spcBef>
              <a:spcAft>
                <a:spcPts val="0"/>
              </a:spcAft>
              <a:buClr>
                <a:schemeClr val="dk1"/>
              </a:buClr>
              <a:buSzPts val="1200"/>
              <a:buFont typeface="Arial"/>
              <a:buNone/>
            </a:pPr>
            <a:endParaRPr lang="en-GB" sz="1200" b="1" dirty="0"/>
          </a:p>
          <a:p>
            <a:pPr marL="0" lvl="0" indent="0" algn="l" rtl="0">
              <a:spcBef>
                <a:spcPts val="0"/>
              </a:spcBef>
              <a:spcAft>
                <a:spcPts val="0"/>
              </a:spcAft>
              <a:buNone/>
            </a:pPr>
            <a:r>
              <a:rPr lang="en-GB" sz="1200" b="0" i="0" u="none" strike="noStrike" dirty="0">
                <a:solidFill>
                  <a:schemeClr val="dk1"/>
                </a:solidFill>
                <a:latin typeface="Arial"/>
                <a:ea typeface="Arial"/>
                <a:cs typeface="Arial"/>
                <a:sym typeface="Arial"/>
              </a:rPr>
              <a:t>The frequency rankings for words that occur in this PowerPoint which have been</a:t>
            </a:r>
            <a:r>
              <a:rPr lang="en-GB" sz="1200" b="0" i="1" u="none" strike="noStrike" dirty="0">
                <a:solidFill>
                  <a:schemeClr val="dk1"/>
                </a:solidFill>
                <a:latin typeface="Arial"/>
                <a:ea typeface="Arial"/>
                <a:cs typeface="Arial"/>
                <a:sym typeface="Arial"/>
              </a:rPr>
              <a:t> previously</a:t>
            </a:r>
            <a:r>
              <a:rPr lang="en-GB" sz="1200" b="0" i="0" u="none" strike="noStrike" dirty="0">
                <a:solidFill>
                  <a:schemeClr val="dk1"/>
                </a:solidFill>
                <a:latin typeface="Arial"/>
                <a:ea typeface="Arial"/>
                <a:cs typeface="Arial"/>
                <a:sym typeface="Arial"/>
              </a:rPr>
              <a:t> introduced in NCELP resources are given in the NCELP SOW and in the resources that first introduced and formally re-visited those words. </a:t>
            </a:r>
            <a:endParaRPr lang="en-GB" dirty="0"/>
          </a:p>
          <a:p>
            <a:pPr marL="0" lvl="0" indent="0" algn="l" rtl="0">
              <a:spcBef>
                <a:spcPts val="0"/>
              </a:spcBef>
              <a:spcAft>
                <a:spcPts val="0"/>
              </a:spcAft>
              <a:buNone/>
            </a:pPr>
            <a:r>
              <a:rPr lang="en-GB" sz="1200" b="0" i="0" u="none" strike="noStrike" dirty="0">
                <a:solidFill>
                  <a:schemeClr val="dk1"/>
                </a:solidFill>
                <a:latin typeface="Arial"/>
                <a:ea typeface="Arial"/>
                <a:cs typeface="Arial"/>
                <a:sym typeface="Arial"/>
              </a:rPr>
              <a:t>For any </a:t>
            </a:r>
            <a:r>
              <a:rPr lang="en-GB" sz="1200" b="0" i="1" u="none" strike="noStrike" dirty="0">
                <a:solidFill>
                  <a:schemeClr val="dk1"/>
                </a:solidFill>
                <a:latin typeface="Arial"/>
                <a:ea typeface="Arial"/>
                <a:cs typeface="Arial"/>
                <a:sym typeface="Arial"/>
              </a:rPr>
              <a:t>other </a:t>
            </a:r>
            <a:r>
              <a:rPr lang="en-GB" sz="1200" b="0" i="0" u="none" strike="noStrike" dirty="0">
                <a:solidFill>
                  <a:schemeClr val="dk1"/>
                </a:solidFill>
                <a:latin typeface="Arial"/>
                <a:ea typeface="Arial"/>
                <a:cs typeface="Arial"/>
                <a:sym typeface="Arial"/>
              </a:rPr>
              <a:t>words that occur incidentally in this PowerPoint, frequency rankings will be provided in the notes field wherever possible.</a:t>
            </a:r>
            <a:endParaRPr lang="en-GB" sz="1200" b="1" dirty="0"/>
          </a:p>
          <a:p>
            <a:pPr marL="0" lvl="0" indent="0" algn="l" rtl="0">
              <a:spcBef>
                <a:spcPts val="0"/>
              </a:spcBef>
              <a:spcAft>
                <a:spcPts val="0"/>
              </a:spcAft>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5081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Timing: </a:t>
            </a:r>
            <a:r>
              <a:rPr lang="es-GB" b="0" dirty="0"/>
              <a:t>5 minutes</a:t>
            </a:r>
            <a:endParaRPr lang="es-GB" b="1" dirty="0"/>
          </a:p>
          <a:p>
            <a:endParaRPr lang="es-GB" b="1" dirty="0"/>
          </a:p>
          <a:p>
            <a:r>
              <a:rPr lang="es-GB" b="1" dirty="0"/>
              <a:t>Aim: </a:t>
            </a:r>
            <a:r>
              <a:rPr lang="es-GB" b="0" dirty="0"/>
              <a:t>to revisit the rules for penultimate syllable stress.</a:t>
            </a:r>
            <a:endParaRPr lang="es-GB" b="1" dirty="0"/>
          </a:p>
          <a:p>
            <a:endParaRPr lang="es-GB" b="1" dirty="0"/>
          </a:p>
          <a:p>
            <a:r>
              <a:rPr lang="es-GB" b="1" dirty="0"/>
              <a:t>Procedure: </a:t>
            </a:r>
          </a:p>
          <a:p>
            <a:pPr marL="228600" indent="-228600">
              <a:buAutoNum type="arabicPeriod"/>
            </a:pPr>
            <a:r>
              <a:rPr lang="es-GB" b="0" dirty="0"/>
              <a:t>Students listen to each sentence and transcribe the words that they hear. They have to consider the rules and decide whether each word needs an accent or not.</a:t>
            </a:r>
          </a:p>
          <a:p>
            <a:pPr marL="228600" indent="-228600">
              <a:buAutoNum type="arabicPeriod"/>
            </a:pPr>
            <a:r>
              <a:rPr lang="es-GB" b="0" dirty="0"/>
              <a:t>The teacher shows the answers one by one.</a:t>
            </a:r>
            <a:endParaRPr lang="es-GB" b="1" dirty="0"/>
          </a:p>
          <a:p>
            <a:endParaRPr lang="es-GB" dirty="0"/>
          </a:p>
          <a:p>
            <a:r>
              <a:rPr lang="es-GB" b="1" dirty="0"/>
              <a:t>Transcript</a:t>
            </a:r>
            <a:r>
              <a:rPr lang="es-GB" dirty="0"/>
              <a:t>:</a:t>
            </a:r>
          </a:p>
          <a:p>
            <a:pPr marL="228600" indent="-228600">
              <a:buAutoNum type="arabicPeriod"/>
            </a:pPr>
            <a:r>
              <a:rPr lang="es-GB" dirty="0"/>
              <a:t>El protagonista era un hidalgo no muy hábil.</a:t>
            </a:r>
          </a:p>
          <a:p>
            <a:pPr marL="228600" indent="-228600">
              <a:buAutoNum type="arabicPeriod"/>
            </a:pPr>
            <a:r>
              <a:rPr lang="es-GB" dirty="0"/>
              <a:t>Su espada rota no era útil para los combates.</a:t>
            </a:r>
          </a:p>
          <a:p>
            <a:pPr marL="228600" indent="-228600">
              <a:buAutoNum type="arabicPeriod"/>
            </a:pPr>
            <a:r>
              <a:rPr lang="es-GB" dirty="0"/>
              <a:t>Tenía un caballo bastante débil pero dócil.</a:t>
            </a:r>
          </a:p>
          <a:p>
            <a:pPr marL="228600" indent="-228600">
              <a:buAutoNum type="arabicPeriod"/>
            </a:pPr>
            <a:r>
              <a:rPr lang="es-GB" dirty="0"/>
              <a:t>Quería conseguir un récord muy difícil.</a:t>
            </a:r>
          </a:p>
          <a:p>
            <a:pPr marL="228600" indent="-228600">
              <a:buAutoNum type="arabicPeriod"/>
            </a:pPr>
            <a:r>
              <a:rPr lang="es-GB" dirty="0"/>
              <a:t>Hay una escultura con su figura fuera del Alcázar de San Juan.</a:t>
            </a:r>
          </a:p>
          <a:p>
            <a:pPr marL="228600" indent="-228600">
              <a:buAutoNum type="arabicPeriod"/>
            </a:pPr>
            <a:endParaRPr lang="es-GB" dirty="0"/>
          </a:p>
          <a:p>
            <a:pPr marL="0" indent="0">
              <a:buNone/>
            </a:pPr>
            <a:r>
              <a:rPr lang="es-GB" b="1" dirty="0"/>
              <a:t>Frequency of unknown vocabulary:</a:t>
            </a:r>
          </a:p>
          <a:p>
            <a:pPr marL="0" indent="0">
              <a:buNone/>
            </a:pPr>
            <a:r>
              <a:rPr lang="es-GB" b="0" dirty="0"/>
              <a:t>hidalgo [&gt;5000]; hábil [4389]; espada [3470] ; roto/a [3053]; combate [2504]; dócil [&gt;5000]; récord [4902]; escultura [2502]; figura [632]; Alcázar [&gt;5000]</a:t>
            </a:r>
          </a:p>
          <a:p>
            <a:pPr marL="0" indent="0">
              <a:buNone/>
            </a:pPr>
            <a:r>
              <a:rPr lang="es-GB" b="0" dirty="0"/>
              <a:t>‘Combate’, ‘figura’ and ‘récord</a:t>
            </a:r>
            <a:r>
              <a:rPr lang="es-GB" b="0"/>
              <a:t>’ </a:t>
            </a:r>
            <a:r>
              <a:rPr lang="en-GB" b="0" dirty="0"/>
              <a:t>are </a:t>
            </a:r>
            <a:r>
              <a:rPr lang="en-GB" b="0" baseline="0" dirty="0"/>
              <a:t>not glossed as the word is </a:t>
            </a:r>
            <a:r>
              <a:rPr lang="en-GB" sz="1200" b="0" i="0" kern="1200" dirty="0">
                <a:solidFill>
                  <a:schemeClr val="tx1"/>
                </a:solidFill>
                <a:effectLst/>
                <a:latin typeface="+mn-lt"/>
                <a:ea typeface="+mn-ea"/>
                <a:cs typeface="+mn-cs"/>
              </a:rPr>
              <a:t>the substantial majority of letters are the same in English and Spanish; they have the same meaning in both languages and any difference in spelling does not impede understanding.</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Photo of the </a:t>
            </a:r>
            <a:r>
              <a:rPr lang="es-ES" sz="1200" b="0" i="0" kern="1200" dirty="0">
                <a:solidFill>
                  <a:schemeClr val="tx1"/>
                </a:solidFill>
                <a:effectLst/>
                <a:latin typeface="+mn-lt"/>
                <a:ea typeface="+mn-ea"/>
                <a:cs typeface="+mn-cs"/>
              </a:rPr>
              <a:t>Alcázar de San Juan - Monumento a Don Quijote y Sancho Panza, </a:t>
            </a:r>
            <a:r>
              <a:rPr lang="es-ES" sz="1200" b="0" i="0" kern="1200" dirty="0" err="1">
                <a:solidFill>
                  <a:schemeClr val="tx1"/>
                </a:solidFill>
                <a:effectLst/>
                <a:latin typeface="+mn-lt"/>
                <a:ea typeface="+mn-ea"/>
                <a:cs typeface="+mn-cs"/>
              </a:rPr>
              <a:t>available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under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dirty="0">
                <a:hlinkClick r:id="rId3" tooltip="w:en:Creative Commons"/>
              </a:rPr>
              <a:t>Creative Commons</a:t>
            </a:r>
            <a:r>
              <a:rPr lang="es-ES" dirty="0"/>
              <a:t> </a:t>
            </a:r>
            <a:r>
              <a:rPr lang="es-ES" dirty="0">
                <a:hlinkClick r:id="rId4"/>
              </a:rPr>
              <a:t>CC0 1.0 Universal Public Domain Dedication</a:t>
            </a:r>
            <a:r>
              <a:rPr lang="es-ES" dirty="0"/>
              <a:t>.</a:t>
            </a:r>
            <a:endParaRPr lang="es-ES" sz="1200" b="0" i="0" kern="1200" dirty="0">
              <a:solidFill>
                <a:schemeClr val="tx1"/>
              </a:solidFill>
              <a:effectLst/>
              <a:latin typeface="+mn-lt"/>
              <a:ea typeface="+mn-ea"/>
              <a:cs typeface="+mn-cs"/>
            </a:endParaRPr>
          </a:p>
          <a:p>
            <a:pPr marL="0" indent="0">
              <a:buNone/>
            </a:pPr>
            <a:endParaRPr lang="es-GB" b="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83046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Timing: </a:t>
            </a:r>
            <a:r>
              <a:rPr lang="es-GB" b="0" dirty="0"/>
              <a:t>5 minutes</a:t>
            </a:r>
            <a:endParaRPr lang="es-GB" b="1" dirty="0"/>
          </a:p>
          <a:p>
            <a:endParaRPr lang="es-GB" b="1" dirty="0"/>
          </a:p>
          <a:p>
            <a:r>
              <a:rPr lang="es-GB" b="1" dirty="0"/>
              <a:t>Aim: </a:t>
            </a:r>
            <a:r>
              <a:rPr lang="es-GB" b="0" dirty="0"/>
              <a:t>to practise the rules for penultimate syllable stress.</a:t>
            </a:r>
            <a:endParaRPr lang="es-GB" b="1" dirty="0"/>
          </a:p>
          <a:p>
            <a:endParaRPr lang="es-GB" b="1" dirty="0"/>
          </a:p>
          <a:p>
            <a:r>
              <a:rPr lang="es-GB" b="1" dirty="0"/>
              <a:t>Procedure:</a:t>
            </a:r>
          </a:p>
          <a:p>
            <a:pPr marL="228600" indent="-228600">
              <a:buAutoNum type="arabicPeriod"/>
            </a:pPr>
            <a:r>
              <a:rPr lang="es-GB" dirty="0"/>
              <a:t>Students work in pairs: first, student A reads out all their phrases and student B notes down the words with penultimate syllable stress, thinking if the word needs an accent or not according to the rules.</a:t>
            </a:r>
          </a:p>
          <a:p>
            <a:pPr marL="228600" indent="-228600">
              <a:buAutoNum type="arabicPeriod"/>
            </a:pPr>
            <a:r>
              <a:rPr lang="es-GB" dirty="0"/>
              <a:t>Then, students swap roles.</a:t>
            </a:r>
          </a:p>
          <a:p>
            <a:pPr marL="228600" indent="-228600">
              <a:buAutoNum type="arabicPeriod"/>
            </a:pPr>
            <a:endParaRPr lang="es-GB" dirty="0"/>
          </a:p>
          <a:p>
            <a:pPr marL="228600" indent="-228600">
              <a:buAutoNum type="arabicPeriod"/>
            </a:pPr>
            <a:endParaRPr lang="es-GB"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27215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DO NOT SHOW DURING ACTIVITY.</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36280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GB" b="1" dirty="0"/>
              <a:t>SHOW DURING FEEDBACK</a:t>
            </a:r>
          </a:p>
          <a:p>
            <a:endParaRPr lang="es-GB" b="1" dirty="0"/>
          </a:p>
          <a:p>
            <a:r>
              <a:rPr lang="es-GB" b="1" dirty="0"/>
              <a:t>Frequency of unknown words:</a:t>
            </a:r>
          </a:p>
          <a:p>
            <a:r>
              <a:rPr lang="es-GB" b="0" dirty="0"/>
              <a:t>dama [2062]; vivienda [1527]; césped [&gt;5000]; estatua [3016]; ángel [13000]: mármol [3638]; monumento [3149]; maravilloso [1526]; frágil [3922]; túnel [3542]; gigante [2816]; carácter [813]; bícep [&gt;5000]; enorme [631]; líder [1155]; ágil [&gt;5000].</a:t>
            </a:r>
          </a:p>
          <a:p>
            <a:endParaRPr lang="es-GB" b="0" dirty="0"/>
          </a:p>
          <a:p>
            <a:r>
              <a:rPr lang="es-GB" b="1"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Note that ‘</a:t>
            </a:r>
            <a:r>
              <a:rPr lang="en-GB" b="0" baseline="0" dirty="0" err="1"/>
              <a:t>maravilloso</a:t>
            </a:r>
            <a:r>
              <a:rPr lang="en-GB" b="0" baseline="0" dirty="0"/>
              <a:t>’ will be taught in 9.3.2.3.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Some words are not glossed as they are more than six letters long and only differ from the English equivalent by one letter.</a:t>
            </a:r>
          </a:p>
          <a:p>
            <a:endParaRPr lang="es-GB" b="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0612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We want to know how much of the current KS3 vocabulary we teach is likely to be on the GCSE word list.</a:t>
            </a:r>
            <a:br>
              <a:rPr lang="en-US" dirty="0"/>
            </a:br>
            <a:r>
              <a:rPr lang="en-US" dirty="0"/>
              <a:t>It will be some months before we have all the AO word lists [but we do know </a:t>
            </a:r>
            <a:r>
              <a:rPr lang="en-US" dirty="0" err="1"/>
              <a:t>Educas</a:t>
            </a:r>
            <a:r>
              <a:rPr lang="en-US" dirty="0"/>
              <a:t> are using NCELP lists] BUT we do know that all lists must have 85% of the 1200 and 1700 words within the most common 2000 so there is likely to be a large degree of overlap, and to guestimate a ballpark, probably a maximum of 100-200 words difference.</a:t>
            </a:r>
            <a:br>
              <a:rPr lang="en-US" dirty="0"/>
            </a:br>
            <a:br>
              <a:rPr lang="en-US" dirty="0"/>
            </a:br>
            <a:r>
              <a:rPr lang="en-US" dirty="0"/>
              <a:t>One quick check we can do is to compare the NCELP exemplar GCSE list with our own KS3 SOW list of words.</a:t>
            </a:r>
            <a:br>
              <a:rPr lang="en-US" dirty="0"/>
            </a:br>
            <a:r>
              <a:rPr lang="en-US" dirty="0"/>
              <a:t>This is a rough and ready way to do it (without formulae!)</a:t>
            </a:r>
            <a:br>
              <a:rPr lang="en-US" dirty="0"/>
            </a:br>
            <a:r>
              <a:rPr lang="en-US" dirty="0"/>
              <a:t>The reason for the manual check is that the format of your KS3 list won’t be exactly the same.  </a:t>
            </a:r>
            <a:br>
              <a:rPr lang="en-US" dirty="0"/>
            </a:br>
            <a:r>
              <a:rPr lang="en-US" dirty="0"/>
              <a:t>E.g. remove any articles from nouns.</a:t>
            </a:r>
            <a:br>
              <a:rPr lang="en-US" dirty="0"/>
            </a:br>
            <a:r>
              <a:rPr lang="en-US" dirty="0"/>
              <a:t>If any of your words have additional punctuation or brackets within the cell then it won’t show up as an exact duplicate, so worth spending a little time tidying it up to get a more accurate picture.</a:t>
            </a:r>
            <a:br>
              <a:rPr lang="en-US" dirty="0"/>
            </a:br>
            <a:br>
              <a:rPr lang="en-US" dirty="0"/>
            </a:br>
            <a:r>
              <a:rPr lang="en-US" dirty="0"/>
              <a:t>We can use the highlighted KS3 list to </a:t>
            </a:r>
            <a:r>
              <a:rPr lang="en-US" dirty="0" err="1"/>
              <a:t>prioritise</a:t>
            </a:r>
            <a:r>
              <a:rPr lang="en-US" dirty="0"/>
              <a:t> vocabulary for learning and testing.</a:t>
            </a:r>
          </a:p>
          <a:p>
            <a:pPr marL="0" lvl="0" indent="0" algn="l" rtl="0">
              <a:lnSpc>
                <a:spcPct val="100000"/>
              </a:lnSpc>
              <a:spcBef>
                <a:spcPts val="0"/>
              </a:spcBef>
              <a:spcAft>
                <a:spcPts val="0"/>
              </a:spcAft>
              <a:buSzPts val="1400"/>
              <a:buNone/>
            </a:pPr>
            <a:r>
              <a:rPr lang="en-US" dirty="0"/>
              <a:t>Even without any other changes to vocabulary content, this initial step is useful.</a:t>
            </a:r>
            <a:br>
              <a:rPr lang="en-US" dirty="0"/>
            </a:br>
            <a:r>
              <a:rPr lang="en-US" dirty="0"/>
              <a:t>Individual depts will need to decide if to make any further changes (i.e. take out particular vocabulary, put in other high frequency).</a:t>
            </a:r>
          </a:p>
          <a:p>
            <a:pPr marL="0" lvl="0" indent="0" algn="l" rtl="0">
              <a:lnSpc>
                <a:spcPct val="100000"/>
              </a:lnSpc>
              <a:spcBef>
                <a:spcPts val="0"/>
              </a:spcBef>
              <a:spcAft>
                <a:spcPts val="0"/>
              </a:spcAft>
              <a:buSzPts val="1400"/>
              <a:buNone/>
            </a:pPr>
            <a:r>
              <a:rPr lang="en-US" dirty="0"/>
              <a:t>Regular vocabulary learning and testing seems important, too.</a:t>
            </a:r>
            <a:br>
              <a:rPr lang="en-US" dirty="0"/>
            </a:br>
            <a:br>
              <a:rPr lang="en-US" dirty="0"/>
            </a:br>
            <a:endParaRPr lang="en-US"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4</a:t>
            </a:fld>
            <a:endParaRPr lang="en-GB"/>
          </a:p>
        </p:txBody>
      </p:sp>
    </p:spTree>
    <p:extLst>
      <p:ext uri="{BB962C8B-B14F-4D97-AF65-F5344CB8AC3E}">
        <p14:creationId xmlns:p14="http://schemas.microsoft.com/office/powerpoint/2010/main" val="26042021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GB" sz="1200" dirty="0">
                <a:effectLst/>
                <a:latin typeface="Calibri" panose="020F0502020204030204" pitchFamily="34" charset="0"/>
                <a:ea typeface="Calibri" panose="020F0502020204030204" pitchFamily="34" charset="0"/>
              </a:rPr>
              <a:t>On to speaking.</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6155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I’ve added this slide with notes below to give context and make links with wider documents out there, but I will leave it to you to read the notes later.  We’ll crack on with the concrete ways forward and lesson examples.  Having tried this out previously, I know it’s the only way to keep things on track timewise!</a:t>
            </a:r>
          </a:p>
          <a:p>
            <a:endParaRPr lang="en-GB" dirty="0"/>
          </a:p>
          <a:p>
            <a:r>
              <a:rPr lang="en-GB" dirty="0"/>
              <a:t>The Ofsted languages research review makes the following points about teacher use of the target language.</a:t>
            </a:r>
            <a:br>
              <a:rPr lang="en-GB" dirty="0"/>
            </a:br>
            <a:r>
              <a:rPr lang="en-GB" dirty="0"/>
              <a:t>[click x 2]</a:t>
            </a:r>
          </a:p>
          <a:p>
            <a:r>
              <a:rPr lang="en-GB" dirty="0"/>
              <a:t>It should not be a barrier to learning – the example given is explaining a tricky grammar concept in the target language but this is just an example – it doesn’t mean that grammar can’t be explained in the target language – it means that the teacher needs to be sure that the language s/he uses in the classroom for all teaching – explanations, instructions, interactions – needs to be readily understood, otherwise it can overwhelm and demotivate students.</a:t>
            </a:r>
          </a:p>
          <a:p>
            <a:r>
              <a:rPr lang="en-GB" dirty="0"/>
              <a:t>[click]</a:t>
            </a:r>
          </a:p>
          <a:p>
            <a:r>
              <a:rPr lang="en-GB" dirty="0"/>
              <a:t>The way to have the best chance of ensuring that students understand readily is to plan our use of language very carefully</a:t>
            </a:r>
          </a:p>
          <a:p>
            <a:r>
              <a:rPr lang="en-GB" dirty="0"/>
              <a:t>[click]</a:t>
            </a:r>
          </a:p>
          <a:p>
            <a:r>
              <a:rPr lang="en-GB" dirty="0"/>
              <a:t>and deliberately re-use the language that students have already been taught.</a:t>
            </a:r>
          </a:p>
          <a:p>
            <a:r>
              <a:rPr lang="en-GB" dirty="0"/>
              <a:t>[click]</a:t>
            </a:r>
          </a:p>
          <a:p>
            <a:r>
              <a:rPr lang="en-GB" dirty="0"/>
              <a:t>This obviously means that our use of the target language can increase in line with learner’s progress.</a:t>
            </a:r>
            <a:br>
              <a:rPr lang="en-GB" dirty="0"/>
            </a:br>
            <a:r>
              <a:rPr lang="en-GB" dirty="0"/>
              <a:t>The golden thread here is plan, plan, plan. Deliberate, careful planning. The level of detail that we can have in our schemes of work that sets out clearly what pupils have been taught when is what can inform our decisions about which language to use with students each week.</a:t>
            </a:r>
          </a:p>
          <a:p>
            <a:r>
              <a:rPr lang="en-GB" dirty="0"/>
              <a:t>[click]</a:t>
            </a:r>
          </a:p>
          <a:p>
            <a:r>
              <a:rPr lang="en-GB" dirty="0"/>
              <a:t>In terms of student use of the new language, the Ofsted research review proposes that it </a:t>
            </a:r>
          </a:p>
          <a:p>
            <a:r>
              <a:rPr lang="en-GB" dirty="0"/>
              <a:t>[click]</a:t>
            </a:r>
          </a:p>
          <a:p>
            <a:r>
              <a:rPr lang="en-GB" dirty="0"/>
              <a:t>is an essential part of practice (and use here means both comprehension and production) and cites strong evidence that it correlates with learning</a:t>
            </a:r>
          </a:p>
          <a:p>
            <a:r>
              <a:rPr lang="en-GB"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also read that students, in order </a:t>
            </a:r>
            <a:r>
              <a:rPr lang="en-US" dirty="0"/>
              <a:t>to create the meaning they want (rather than relying on formulaic routines), need both the linguistic competence</a:t>
            </a:r>
            <a:r>
              <a:rPr lang="en-GB" dirty="0"/>
              <a:t> (i.e., a major component of which is </a:t>
            </a:r>
            <a:r>
              <a:rPr lang="en-GB" b="1" i="1" dirty="0"/>
              <a:t>linguistic</a:t>
            </a:r>
            <a:r>
              <a:rPr lang="en-GB" dirty="0"/>
              <a:t> </a:t>
            </a:r>
            <a:r>
              <a:rPr lang="en-GB" b="1" i="1" dirty="0"/>
              <a:t>knowledge</a:t>
            </a:r>
            <a:r>
              <a:rPr lang="en-GB" dirty="0"/>
              <a:t>, so the knowledge of words, how they sound and how to physically produce them, and knowledge of grammar, how to put them together) and also the motivation for ‘real speech’.  A powerful motivator is the feeling of success, of being able to do something.  This tends to come from retaining and being able to recall, with increasing ease in unplanned interactions, the language sounds, words and structures that have been taught.</a:t>
            </a:r>
          </a:p>
          <a:p>
            <a:r>
              <a:rPr lang="en-GB" dirty="0"/>
              <a:t>[click]</a:t>
            </a:r>
          </a:p>
          <a:p>
            <a:r>
              <a:rPr lang="en-GB" dirty="0"/>
              <a:t>We don’t want to underestimate the value of creating a classroom climate where appropriately planned target language use (by the teacher) leading to successful, unplanned use by the students is the norm.  </a:t>
            </a:r>
          </a:p>
          <a:p>
            <a:r>
              <a:rPr lang="en-GB" dirty="0"/>
              <a:t>[click]</a:t>
            </a:r>
          </a:p>
          <a:p>
            <a:r>
              <a:rPr lang="en-GB" dirty="0"/>
              <a:t>And the value of everyone – teacher and students – embracing the likelihood that with beginner to intermediate learners (KS2-KS4) unplanned (or spontaneous) speaking will naturally be less fluent, less accurate and slower than rehearsed or memorised language would be, but that the struggle to retrieve language in the moment of communication is an essential step along the way, it is desirable difficulty, and it is best not to spend </a:t>
            </a:r>
            <a:r>
              <a:rPr lang="en-GB" i="1" dirty="0"/>
              <a:t>too much time </a:t>
            </a:r>
            <a:r>
              <a:rPr lang="en-GB" dirty="0"/>
              <a:t>(if any) on activities that bestow an illusion of fluency.  This is not to say that memorisation activities don’t have their place (learning lines for a play, giving a prepared speech, performing a song for an assembly) – these can be of value, they nourish aspirations of fluency, enjoying the feeling of mastery of a small amount of language, developing the articulatory musculature of the new language sounds, working together with others towards a joint performance. However, the core speaking practice in the classroom will optimally require students to retrieve language from memory, using their own linguistic resources to create sentences, selecting the right structures, words and sounds.</a:t>
            </a:r>
          </a:p>
        </p:txBody>
      </p:sp>
      <p:sp>
        <p:nvSpPr>
          <p:cNvPr id="4" name="Slide Number Placeholder 3"/>
          <p:cNvSpPr>
            <a:spLocks noGrp="1"/>
          </p:cNvSpPr>
          <p:nvPr>
            <p:ph type="sldNum" sz="quarter" idx="5"/>
          </p:nvPr>
        </p:nvSpPr>
        <p:spPr/>
        <p:txBody>
          <a:bodyPr/>
          <a:lstStyle/>
          <a:p>
            <a:fld id="{5D787F04-6022-461B-AC9A-50F64326501D}" type="slidenum">
              <a:rPr lang="en-GB" smtClean="0"/>
              <a:t>48</a:t>
            </a:fld>
            <a:endParaRPr lang="en-GB"/>
          </a:p>
        </p:txBody>
      </p:sp>
    </p:spTree>
    <p:extLst>
      <p:ext uri="{BB962C8B-B14F-4D97-AF65-F5344CB8AC3E}">
        <p14:creationId xmlns:p14="http://schemas.microsoft.com/office/powerpoint/2010/main" val="6841389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look at this from the perspective of the new GCSE.</a:t>
            </a:r>
          </a:p>
          <a:p>
            <a:r>
              <a:rPr lang="en-GB" dirty="0"/>
              <a:t>[click]</a:t>
            </a:r>
          </a:p>
          <a:p>
            <a:r>
              <a:rPr lang="en-US" sz="1800" b="0" i="0" u="none" strike="noStrike" dirty="0">
                <a:solidFill>
                  <a:srgbClr val="000000"/>
                </a:solidFill>
                <a:effectLst/>
                <a:latin typeface="Calibri" panose="020F0502020204030204" pitchFamily="34" charset="0"/>
              </a:rPr>
              <a:t>First, the fact that students can achieve the highest grade in the new exam by using (understanding and producing words from the word list means that we can plan our TL use and that of the students to use/recycle words from the defined word list.  This principle can apply at KS2, KS3 and KS4.</a:t>
            </a:r>
          </a:p>
          <a:p>
            <a:r>
              <a:rPr lang="en-US" sz="1800" b="0" i="0" u="none" strike="noStrike" dirty="0">
                <a:solidFill>
                  <a:srgbClr val="000000"/>
                </a:solidFill>
                <a:effectLst/>
                <a:latin typeface="Calibri" panose="020F0502020204030204" pitchFamily="34" charset="0"/>
              </a:rPr>
              <a:t>[click]</a:t>
            </a:r>
          </a:p>
          <a:p>
            <a:r>
              <a:rPr lang="en-US" sz="1800" b="0" i="0" u="none" strike="noStrike" dirty="0">
                <a:solidFill>
                  <a:srgbClr val="000000"/>
                </a:solidFill>
                <a:effectLst/>
                <a:latin typeface="Calibri" panose="020F0502020204030204" pitchFamily="34" charset="0"/>
              </a:rPr>
              <a:t>We know that most of the new speaking exam will be unplanned – there will be some planning time for the role play and the visual stimulus, but there will be two follow up interactions after the read aloud and the visual stimulus that are described as ‘unplanned conversation’ and ‘unplanned interaction’.</a:t>
            </a:r>
          </a:p>
          <a:p>
            <a:r>
              <a:rPr lang="en-US" sz="1800" b="0" i="0" u="none" strike="noStrike" dirty="0">
                <a:solidFill>
                  <a:srgbClr val="000000"/>
                </a:solidFill>
                <a:effectLst/>
                <a:latin typeface="Calibri" panose="020F0502020204030204" pitchFamily="34" charset="0"/>
              </a:rPr>
              <a:t>[click]</a:t>
            </a:r>
          </a:p>
          <a:p>
            <a:r>
              <a:rPr lang="en-US" sz="1800" b="0" i="0" u="none" strike="noStrike" dirty="0">
                <a:solidFill>
                  <a:srgbClr val="000000"/>
                </a:solidFill>
                <a:effectLst/>
                <a:latin typeface="Calibri" panose="020F0502020204030204" pitchFamily="34" charset="0"/>
              </a:rPr>
              <a:t>And we </a:t>
            </a:r>
            <a:r>
              <a:rPr lang="en-US" sz="1800" b="0" i="0" u="none" strike="noStrike" dirty="0" err="1">
                <a:solidFill>
                  <a:srgbClr val="000000"/>
                </a:solidFill>
                <a:effectLst/>
                <a:latin typeface="Calibri" panose="020F0502020204030204" pitchFamily="34" charset="0"/>
              </a:rPr>
              <a:t>recognise</a:t>
            </a:r>
            <a:r>
              <a:rPr lang="en-US" sz="1800" b="0" i="0" u="none" strike="noStrike" dirty="0">
                <a:solidFill>
                  <a:srgbClr val="000000"/>
                </a:solidFill>
                <a:effectLst/>
                <a:latin typeface="Calibri" panose="020F0502020204030204" pitchFamily="34" charset="0"/>
              </a:rPr>
              <a:t> the huge change that this represents.  Many of you may have seen (or contributed to) the hilarious thread on twitter earlier this year about the current GCSE speaking exams, kicked off by this tweet.  The spirit of the new GCSE Subject Content takes us a long way from this scenario. Knowing this makes it important that</a:t>
            </a:r>
          </a:p>
          <a:p>
            <a:r>
              <a:rPr lang="en-US" sz="1800" b="0" i="0" u="none" strike="noStrike" dirty="0">
                <a:solidFill>
                  <a:srgbClr val="000000"/>
                </a:solidFill>
                <a:effectLst/>
                <a:latin typeface="Calibri" panose="020F0502020204030204" pitchFamily="34" charset="0"/>
              </a:rPr>
              <a:t>[click]</a:t>
            </a:r>
          </a:p>
          <a:p>
            <a:r>
              <a:rPr lang="en-US" sz="1800" b="0" i="0" u="none" strike="noStrike" dirty="0">
                <a:solidFill>
                  <a:srgbClr val="000000"/>
                </a:solidFill>
                <a:effectLst/>
                <a:latin typeface="Calibri" panose="020F0502020204030204" pitchFamily="34" charset="0"/>
              </a:rPr>
              <a:t>hearing and responding to teacher talk in the classroom becomes part of what students normally do</a:t>
            </a:r>
          </a:p>
          <a:p>
            <a:r>
              <a:rPr lang="en-US" sz="1800" b="0" i="0" u="none" strike="noStrike" dirty="0">
                <a:solidFill>
                  <a:srgbClr val="000000"/>
                </a:solidFill>
                <a:effectLst/>
                <a:latin typeface="Calibri" panose="020F0502020204030204" pitchFamily="34" charset="0"/>
              </a:rPr>
              <a:t>[click]</a:t>
            </a:r>
          </a:p>
          <a:p>
            <a:r>
              <a:rPr lang="en-US" sz="1800" b="0" i="0" u="none" strike="noStrike" dirty="0">
                <a:solidFill>
                  <a:srgbClr val="000000"/>
                </a:solidFill>
                <a:effectLst/>
                <a:latin typeface="Calibri" panose="020F0502020204030204" pitchFamily="34" charset="0"/>
              </a:rPr>
              <a:t>As long as the language of these interactions is planned and based on prior learning of language from the wordlist, using the target language in the moments between tasks as well as in the tasks themselves is a central part of practice, not an add-on.</a:t>
            </a:r>
            <a:br>
              <a:rPr lang="en-US" sz="1800" b="0" i="0" u="none" strike="noStrike" dirty="0">
                <a:solidFill>
                  <a:srgbClr val="000000"/>
                </a:solidFill>
                <a:effectLst/>
                <a:latin typeface="Calibri" panose="020F0502020204030204" pitchFamily="34" charset="0"/>
              </a:rPr>
            </a:br>
            <a:r>
              <a:rPr lang="en-US" sz="1800" b="0" i="0" u="none" strike="noStrike" dirty="0">
                <a:solidFill>
                  <a:srgbClr val="000000"/>
                </a:solidFill>
                <a:effectLst/>
                <a:latin typeface="Calibri" panose="020F0502020204030204" pitchFamily="34"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And we know from the GCSE Subject Content that the expectation is that students’ language production should be ‘clear and comprehensible’ – this is not the same as ‘fluent, accurate, fast, complex’. </a:t>
            </a:r>
            <a:r>
              <a:rPr lang="en-US" sz="2800" dirty="0"/>
              <a:t>It is important to remember that speed and accuracy often decrease when speech is produced spontaneously.</a:t>
            </a:r>
            <a:endParaRPr lang="en-GB" sz="2800" dirty="0"/>
          </a:p>
          <a:p>
            <a:r>
              <a:rPr lang="en-US" sz="1800" b="0" i="0" u="none" strike="noStrike" dirty="0">
                <a:solidFill>
                  <a:srgbClr val="000000"/>
                </a:solidFill>
                <a:effectLst/>
                <a:latin typeface="Calibri" panose="020F0502020204030204" pitchFamily="34" charset="0"/>
              </a:rPr>
              <a:t>This is important because it is the crucial complement to introducing the requirement for speaking to be unplanned and unrehearsed.  We can have confidence that expectations for spoken proficiency are appropriately matched to the increased requirement for interactions to be unplanned.  So, in the classroom, the sort of speaking we need to be </a:t>
            </a:r>
            <a:r>
              <a:rPr lang="en-US" sz="1800" b="0" i="0" u="none" strike="noStrike" dirty="0" err="1">
                <a:solidFill>
                  <a:srgbClr val="000000"/>
                </a:solidFill>
                <a:effectLst/>
                <a:latin typeface="Calibri" panose="020F0502020204030204" pitchFamily="34" charset="0"/>
              </a:rPr>
              <a:t>practising</a:t>
            </a:r>
            <a:r>
              <a:rPr lang="en-US" sz="1800" b="0" i="0" u="none" strike="noStrike" dirty="0">
                <a:solidFill>
                  <a:srgbClr val="000000"/>
                </a:solidFill>
                <a:effectLst/>
                <a:latin typeface="Calibri" panose="020F0502020204030204" pitchFamily="34" charset="0"/>
              </a:rPr>
              <a:t> is unplanned sentence creation, building from individual words in unrehearsed situations, and the sort of output we are aiming for is ‘clear and comprehensible’.</a:t>
            </a:r>
            <a:endParaRPr lang="en-GB" dirty="0"/>
          </a:p>
        </p:txBody>
      </p:sp>
      <p:sp>
        <p:nvSpPr>
          <p:cNvPr id="4" name="Slide Number Placeholder 3"/>
          <p:cNvSpPr>
            <a:spLocks noGrp="1"/>
          </p:cNvSpPr>
          <p:nvPr>
            <p:ph type="sldNum" sz="quarter" idx="5"/>
          </p:nvPr>
        </p:nvSpPr>
        <p:spPr/>
        <p:txBody>
          <a:bodyPr/>
          <a:lstStyle/>
          <a:p>
            <a:fld id="{5D787F04-6022-461B-AC9A-50F64326501D}" type="slidenum">
              <a:rPr lang="en-GB" smtClean="0"/>
              <a:t>49</a:t>
            </a:fld>
            <a:endParaRPr lang="en-GB"/>
          </a:p>
        </p:txBody>
      </p:sp>
    </p:spTree>
    <p:extLst>
      <p:ext uri="{BB962C8B-B14F-4D97-AF65-F5344CB8AC3E}">
        <p14:creationId xmlns:p14="http://schemas.microsoft.com/office/powerpoint/2010/main" val="36701550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DengXian" panose="02010600030101010101" pitchFamily="2" charset="-122"/>
                <a:cs typeface="Times New Roman" panose="02020603050405020304" pitchFamily="18" charset="0"/>
              </a:rPr>
              <a:t>To make teacher and student use of the new language count, we can:</a:t>
            </a:r>
          </a:p>
          <a:p>
            <a:r>
              <a:rPr lang="en-GB" sz="1800" dirty="0">
                <a:effectLst/>
                <a:latin typeface="Calibri" panose="020F0502020204030204" pitchFamily="34" charset="0"/>
                <a:ea typeface="DengXian" panose="02010600030101010101" pitchFamily="2" charset="-122"/>
                <a:cs typeface="Times New Roman" panose="02020603050405020304" pitchFamily="18" charset="0"/>
              </a:rPr>
              <a:t>[click]</a:t>
            </a:r>
            <a:br>
              <a:rPr lang="en-GB" sz="1800" dirty="0">
                <a:effectLst/>
                <a:latin typeface="Calibri" panose="020F0502020204030204" pitchFamily="34" charset="0"/>
                <a:ea typeface="DengXian" panose="02010600030101010101" pitchFamily="2" charset="-122"/>
                <a:cs typeface="Times New Roman" panose="02020603050405020304" pitchFamily="18" charset="0"/>
              </a:rPr>
            </a:br>
            <a:r>
              <a:rPr lang="en-GB" sz="4000" dirty="0"/>
              <a:t>plan it carefully, using your SOW</a:t>
            </a:r>
          </a:p>
          <a:p>
            <a:r>
              <a:rPr lang="en-GB" sz="4000" dirty="0"/>
              <a:t>[click]</a:t>
            </a:r>
          </a:p>
          <a:p>
            <a:r>
              <a:rPr lang="en-GB" sz="4000" dirty="0"/>
              <a:t>pare back teacher use of TL to ensure it is clear and comprehensible to our learners</a:t>
            </a:r>
          </a:p>
          <a:p>
            <a:r>
              <a:rPr lang="en-GB" sz="4000" dirty="0"/>
              <a:t>[click]</a:t>
            </a:r>
          </a:p>
          <a:p>
            <a:r>
              <a:rPr lang="en-GB" sz="4000" dirty="0"/>
              <a:t>deliberately use words and structures to recycle previously taught language</a:t>
            </a:r>
          </a:p>
          <a:p>
            <a:r>
              <a:rPr lang="en-GB" sz="4000" dirty="0"/>
              <a:t>[click]</a:t>
            </a:r>
          </a:p>
          <a:p>
            <a:r>
              <a:rPr lang="en-GB" sz="4000" dirty="0"/>
              <a:t>build TL use incrementally in step with the SOW</a:t>
            </a:r>
          </a:p>
          <a:p>
            <a:r>
              <a:rPr lang="en-GB" sz="4000" dirty="0"/>
              <a:t>[click]</a:t>
            </a:r>
          </a:p>
          <a:p>
            <a:r>
              <a:rPr lang="en-GB" sz="4000" dirty="0"/>
              <a:t>plan our own and students’ use of TL to develop speed of understanding and production over time</a:t>
            </a:r>
          </a:p>
          <a:p>
            <a:r>
              <a:rPr lang="en-GB" sz="4000" dirty="0"/>
              <a:t>[click]</a:t>
            </a:r>
          </a:p>
          <a:p>
            <a:r>
              <a:rPr lang="en-GB" sz="4000" dirty="0"/>
              <a:t>use English when there would otherwise be a barrier to learning</a:t>
            </a:r>
          </a:p>
          <a:p>
            <a:br>
              <a:rPr lang="en-GB" sz="1800" dirty="0">
                <a:effectLst/>
                <a:latin typeface="Calibri" panose="020F0502020204030204" pitchFamily="34" charset="0"/>
                <a:ea typeface="DengXian" panose="02010600030101010101" pitchFamily="2" charset="-122"/>
                <a:cs typeface="Times New Roman" panose="02020603050405020304" pitchFamily="18" charset="0"/>
              </a:rPr>
            </a:br>
            <a:endParaRPr lang="en-GB" dirty="0"/>
          </a:p>
        </p:txBody>
      </p:sp>
      <p:sp>
        <p:nvSpPr>
          <p:cNvPr id="4" name="Slide Number Placeholder 3"/>
          <p:cNvSpPr>
            <a:spLocks noGrp="1"/>
          </p:cNvSpPr>
          <p:nvPr>
            <p:ph type="sldNum" sz="quarter" idx="5"/>
          </p:nvPr>
        </p:nvSpPr>
        <p:spPr/>
        <p:txBody>
          <a:bodyPr/>
          <a:lstStyle/>
          <a:p>
            <a:fld id="{5D787F04-6022-461B-AC9A-50F64326501D}" type="slidenum">
              <a:rPr lang="en-GB" smtClean="0"/>
              <a:t>50</a:t>
            </a:fld>
            <a:endParaRPr lang="en-GB"/>
          </a:p>
        </p:txBody>
      </p:sp>
    </p:spTree>
    <p:extLst>
      <p:ext uri="{BB962C8B-B14F-4D97-AF65-F5344CB8AC3E}">
        <p14:creationId xmlns:p14="http://schemas.microsoft.com/office/powerpoint/2010/main" val="39527282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In the next few slides, I just give a snapshot of planned teacher TL use – and how it develops incrementally, taking account of what students know.   In these examples we have written TL in instructions and explanation, but we can extrapolate the same planning principle to build up TL use over time also to what teachers say in the classroom.</a:t>
            </a:r>
            <a:br>
              <a:rPr lang="en-GB" b="0" dirty="0"/>
            </a:br>
            <a:endParaRPr lang="en-GB" b="0" dirty="0"/>
          </a:p>
          <a:p>
            <a:r>
              <a:rPr lang="en-GB" b="1" dirty="0"/>
              <a:t>Example 3: Use of English in </a:t>
            </a:r>
            <a:r>
              <a:rPr lang="en-GB" b="1" u="sng" dirty="0"/>
              <a:t>grammar explanations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9CA88-FFDF-4E33-B034-C6FDD2ACD2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4590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Example 4: Use of English in task rubrics</a:t>
            </a:r>
          </a:p>
          <a:p>
            <a:r>
              <a:rPr lang="en-GB" sz="1200" b="1" i="0" u="none" strike="noStrike" kern="1200" baseline="0" dirty="0">
                <a:solidFill>
                  <a:schemeClr val="tx1"/>
                </a:solidFill>
                <a:effectLst/>
                <a:latin typeface="+mn-lt"/>
                <a:ea typeface="+mn-ea"/>
                <a:cs typeface="+mn-cs"/>
              </a:rPr>
              <a:t>Note: </a:t>
            </a:r>
            <a:r>
              <a:rPr lang="en-GB" sz="1200" b="0" i="0" u="none" strike="noStrike" kern="1200" baseline="0" dirty="0">
                <a:solidFill>
                  <a:schemeClr val="tx1"/>
                </a:solidFill>
                <a:effectLst/>
                <a:latin typeface="+mn-lt"/>
                <a:ea typeface="+mn-ea"/>
                <a:cs typeface="+mn-cs"/>
              </a:rPr>
              <a:t>This is Year 7, first half-term, week 3 of learning. At this stage, students do not have a lot of target language knowledge.  The rubric is given in English.</a:t>
            </a:r>
            <a:br>
              <a:rPr lang="en-GB" sz="1200" b="0" i="0" u="none" strike="noStrike" kern="1200" baseline="0" dirty="0">
                <a:solidFill>
                  <a:schemeClr val="tx1"/>
                </a:solidFill>
                <a:effectLst/>
                <a:latin typeface="+mn-lt"/>
                <a:ea typeface="+mn-ea"/>
                <a:cs typeface="+mn-cs"/>
              </a:rPr>
            </a:br>
            <a:r>
              <a:rPr lang="en-GB" sz="1200" b="0" i="0" u="none" strike="noStrike" kern="1200" baseline="0" dirty="0">
                <a:solidFill>
                  <a:schemeClr val="tx1"/>
                </a:solidFill>
                <a:effectLst/>
                <a:latin typeface="+mn-lt"/>
                <a:ea typeface="+mn-ea"/>
                <a:cs typeface="+mn-cs"/>
              </a:rPr>
              <a:t>Next two slides show progression and increased use of TL for task instructions.</a:t>
            </a:r>
            <a:br>
              <a:rPr lang="en-GB" sz="1200" b="0" i="0" u="none" strike="noStrike" kern="1200" baseline="0" dirty="0">
                <a:solidFill>
                  <a:schemeClr val="tx1"/>
                </a:solidFill>
                <a:effectLst/>
                <a:latin typeface="+mn-lt"/>
                <a:ea typeface="+mn-ea"/>
                <a:cs typeface="+mn-cs"/>
              </a:rPr>
            </a:br>
            <a:endParaRPr lang="en-GB" sz="1200" b="0" i="0" u="none" strike="noStrike" kern="1200" baseline="0" dirty="0">
              <a:solidFill>
                <a:schemeClr val="tx1"/>
              </a:solidFill>
              <a:effectLst/>
              <a:latin typeface="+mn-lt"/>
              <a:ea typeface="+mn-ea"/>
              <a:cs typeface="+mn-cs"/>
            </a:endParaRPr>
          </a:p>
          <a:p>
            <a:r>
              <a:rPr lang="fr-FR" sz="1200" b="1" i="0" u="none" strike="noStrike" kern="1200" dirty="0" err="1">
                <a:solidFill>
                  <a:schemeClr val="tx1"/>
                </a:solidFill>
                <a:effectLst/>
                <a:latin typeface="+mn-lt"/>
                <a:ea typeface="+mn-ea"/>
                <a:cs typeface="+mn-cs"/>
              </a:rPr>
              <a:t>Vocabulary</a:t>
            </a:r>
            <a:r>
              <a:rPr lang="fr-FR" sz="1200" b="1" i="0" u="none" strike="noStrike" kern="1200" dirty="0">
                <a:solidFill>
                  <a:schemeClr val="tx1"/>
                </a:solidFill>
                <a:effectLst/>
                <a:latin typeface="+mn-lt"/>
                <a:ea typeface="+mn-ea"/>
                <a:cs typeface="+mn-cs"/>
              </a:rPr>
              <a:t> </a:t>
            </a:r>
            <a:r>
              <a:rPr lang="fr-FR" sz="1200" b="1" i="0" u="none" strike="noStrike" kern="1200" dirty="0" err="1">
                <a:solidFill>
                  <a:schemeClr val="tx1"/>
                </a:solidFill>
                <a:effectLst/>
                <a:latin typeface="+mn-lt"/>
                <a:ea typeface="+mn-ea"/>
                <a:cs typeface="+mn-cs"/>
              </a:rPr>
              <a:t>frequencies</a:t>
            </a:r>
            <a:endParaRPr lang="fr-FR" sz="1200" b="1" i="0" u="none" strike="noStrike" kern="1200" dirty="0">
              <a:solidFill>
                <a:schemeClr val="tx1"/>
              </a:solidFill>
              <a:effectLst/>
              <a:latin typeface="+mn-lt"/>
              <a:ea typeface="+mn-ea"/>
              <a:cs typeface="+mn-cs"/>
            </a:endParaRPr>
          </a:p>
          <a:p>
            <a:r>
              <a:rPr lang="fr-FR" sz="1200" b="0" i="0" u="none" strike="noStrike" kern="1200" dirty="0">
                <a:solidFill>
                  <a:schemeClr val="tx1"/>
                </a:solidFill>
                <a:effectLst/>
                <a:latin typeface="+mn-lt"/>
                <a:ea typeface="+mn-ea"/>
                <a:cs typeface="+mn-cs"/>
              </a:rPr>
              <a:t>un [3], une [3], animal [1002], chien [1744], livre [358], portable [4002], chambre [633], chose [125], idée [239], règle [488]</a:t>
            </a:r>
            <a:r>
              <a:rPr lang="fr-FR" dirty="0"/>
              <a:t> </a:t>
            </a:r>
            <a:endParaRPr lang="fr-FR" sz="1200" b="1" i="0" u="none" strike="noStrike" kern="1200" dirty="0">
              <a:solidFill>
                <a:schemeClr val="tx1"/>
              </a:solidFill>
              <a:effectLst/>
              <a:latin typeface="+mn-lt"/>
              <a:ea typeface="+mn-ea"/>
              <a:cs typeface="+mn-cs"/>
            </a:endParaRPr>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36711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Example 5: Use of English in task rubrics</a:t>
            </a:r>
          </a:p>
          <a:p>
            <a:pPr marL="0" indent="0">
              <a:buNone/>
            </a:pPr>
            <a:r>
              <a:rPr lang="en-GB" b="0" dirty="0"/>
              <a:t>This German</a:t>
            </a:r>
            <a:r>
              <a:rPr lang="en-GB" b="0" baseline="0" dirty="0"/>
              <a:t> task is half a term later on in learning.  Student have learnt the verbs ‘</a:t>
            </a:r>
            <a:r>
              <a:rPr lang="en-GB" b="0" baseline="0" dirty="0" err="1"/>
              <a:t>machen</a:t>
            </a:r>
            <a:r>
              <a:rPr lang="en-GB" b="0" baseline="0" dirty="0"/>
              <a:t>’ and ‘</a:t>
            </a:r>
            <a:r>
              <a:rPr lang="en-GB" b="0" baseline="0" dirty="0" err="1"/>
              <a:t>schreiben</a:t>
            </a:r>
            <a:r>
              <a:rPr lang="en-GB" b="0" baseline="0" dirty="0"/>
              <a:t>’, the question words ‘</a:t>
            </a:r>
            <a:r>
              <a:rPr lang="en-GB" b="0" baseline="0" dirty="0" err="1"/>
              <a:t>wer</a:t>
            </a:r>
            <a:r>
              <a:rPr lang="en-GB" b="0" baseline="0" dirty="0"/>
              <a:t>’ (who) and ‘was’ (what), the pronouns ‘</a:t>
            </a:r>
            <a:r>
              <a:rPr lang="en-GB" b="0" baseline="0" dirty="0" err="1"/>
              <a:t>ich</a:t>
            </a:r>
            <a:r>
              <a:rPr lang="en-GB" b="0" baseline="0" dirty="0"/>
              <a:t>’ and ‘du’ and the conjunction ‘</a:t>
            </a:r>
            <a:r>
              <a:rPr lang="en-GB" b="0" baseline="0" dirty="0" err="1"/>
              <a:t>oder</a:t>
            </a:r>
            <a:r>
              <a:rPr lang="en-GB" b="0" baseline="0" dirty="0"/>
              <a:t>’.</a:t>
            </a:r>
            <a:br>
              <a:rPr lang="en-GB" b="0" baseline="0" dirty="0"/>
            </a:br>
            <a:r>
              <a:rPr lang="en-GB" b="0" baseline="0" dirty="0"/>
              <a:t>All of those are recycled here in the task instruction.  However the very brief ‘scenario’ is given in English.</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5683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Example 6: Use of English in task rubrics</a:t>
            </a:r>
          </a:p>
          <a:p>
            <a:br>
              <a:rPr lang="en-GB" b="0" baseline="0" dirty="0"/>
            </a:br>
            <a:r>
              <a:rPr lang="en-GB" b="0" baseline="0" dirty="0"/>
              <a:t>In this example from November of Y7, you can see that the task scenario and the instructions are given in Spanish.  Students have learnt ‘</a:t>
            </a:r>
            <a:r>
              <a:rPr lang="en-GB" b="0" baseline="0" dirty="0" err="1"/>
              <a:t>estar</a:t>
            </a:r>
            <a:r>
              <a:rPr lang="en-GB" b="0" baseline="0" dirty="0"/>
              <a:t>’ and ‘</a:t>
            </a:r>
            <a:r>
              <a:rPr lang="en-GB" b="0" baseline="0" dirty="0" err="1"/>
              <a:t>ciudades</a:t>
            </a:r>
            <a:r>
              <a:rPr lang="en-GB" b="0" baseline="0" dirty="0"/>
              <a:t>’. The remainder of the instructions use cognates.  The slide is animated to allow for item-by-item feedback, so that the teacher can work through a model with students first, too.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764B7-4A3E-4C39-BCC4-CFEE7F4191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383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9" name="Google Shape;75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Note the use of target language instructions here – these have been built up cumulatively over 2-3 years.  It looks like a look to read and digest and yet, all the words except ‘</a:t>
            </a:r>
            <a:r>
              <a:rPr lang="en-GB" b="1" dirty="0" err="1"/>
              <a:t>pista</a:t>
            </a:r>
            <a:r>
              <a:rPr lang="en-GB" b="1" dirty="0"/>
              <a:t>’ have been previously taught and practised over time, such that now we can expect students to process these. In the earlier examples we saw some English being used in instructions, then also some much shorter, simple sentences.  At every point, the explanations for the activities (which the teacher would say and students would also read) are made up of words from the SOW (and therefore also words from the GCSE content) that have already been taught.  This is planned recycling, additional practice opportunities that slot neatly into the fabric of the lesson.  Powerful stuff. </a:t>
            </a:r>
            <a:br>
              <a:rPr lang="en-GB" b="1" dirty="0"/>
            </a:br>
            <a:endParaRPr lang="en-GB" b="1" dirty="0"/>
          </a:p>
          <a:p>
            <a:pPr marL="0" lvl="0" indent="0" algn="l" rtl="0">
              <a:spcBef>
                <a:spcPts val="0"/>
              </a:spcBef>
              <a:spcAft>
                <a:spcPts val="0"/>
              </a:spcAft>
              <a:buNone/>
            </a:pPr>
            <a:r>
              <a:rPr lang="en-GB" b="1" dirty="0"/>
              <a:t>OPTIONAL – ALTERNATIVE FINAL ACTIVITY</a:t>
            </a:r>
            <a:endParaRPr dirty="0"/>
          </a:p>
          <a:p>
            <a:pPr marL="0" lvl="0" indent="0" algn="l" rtl="0">
              <a:spcBef>
                <a:spcPts val="0"/>
              </a:spcBef>
              <a:spcAft>
                <a:spcPts val="0"/>
              </a:spcAft>
              <a:buNone/>
            </a:pPr>
            <a:r>
              <a:rPr lang="en-GB" b="1" dirty="0"/>
              <a:t>This alternative final activity gives the option for students to be more creative with their language.</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Timing: </a:t>
            </a:r>
            <a:r>
              <a:rPr lang="en-GB" b="0" dirty="0"/>
              <a:t>10 min.</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endParaRPr dirty="0"/>
          </a:p>
          <a:p>
            <a:pPr marL="0" lvl="0" indent="0" algn="l" rtl="0">
              <a:spcBef>
                <a:spcPts val="0"/>
              </a:spcBef>
              <a:spcAft>
                <a:spcPts val="0"/>
              </a:spcAft>
              <a:buNone/>
            </a:pPr>
            <a:r>
              <a:rPr lang="en-GB" b="0" dirty="0" err="1"/>
              <a:t>i</a:t>
            </a:r>
            <a:r>
              <a:rPr lang="en-GB" b="0" dirty="0"/>
              <a:t>) to practise producing and understanding sentences describing a person’s appearance, personality and/or mood</a:t>
            </a:r>
            <a:endParaRPr dirty="0"/>
          </a:p>
          <a:p>
            <a:pPr marL="0" lvl="0" indent="0" algn="l" rtl="0">
              <a:spcBef>
                <a:spcPts val="0"/>
              </a:spcBef>
              <a:spcAft>
                <a:spcPts val="0"/>
              </a:spcAft>
              <a:buNone/>
            </a:pPr>
            <a:r>
              <a:rPr lang="en-GB" b="0" dirty="0"/>
              <a:t>ii) to practise producing and understanding vocabulary</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AutoNum type="arabicPeriod"/>
            </a:pPr>
            <a:r>
              <a:rPr lang="en-GB" b="0" dirty="0"/>
              <a:t>After</a:t>
            </a:r>
            <a:r>
              <a:rPr lang="en-GB" b="0" baseline="0" dirty="0"/>
              <a:t> going through this instruction slide, display the following slide. </a:t>
            </a:r>
            <a:r>
              <a:rPr lang="en-GB" b="0" dirty="0"/>
              <a:t>Students choose a character and write down 3 clues on a piece of paper which will describe the character they have chosen.  They should write the clues in order of difficulty, i.e., with the least obvious clue first and the most obvious clue last.  They should also write the character’s name. They should not show their work their classmates.</a:t>
            </a:r>
          </a:p>
          <a:p>
            <a:pPr marL="228600" lvl="0" indent="-228600" algn="l" rtl="0">
              <a:spcBef>
                <a:spcPts val="0"/>
              </a:spcBef>
              <a:spcAft>
                <a:spcPts val="0"/>
              </a:spcAft>
              <a:buAutoNum type="arabicPeriod"/>
            </a:pPr>
            <a:r>
              <a:rPr lang="en-GB" b="0" dirty="0"/>
              <a:t>Students then move around the room with their clues and find somebody to speak to.  </a:t>
            </a:r>
          </a:p>
          <a:p>
            <a:pPr marL="228600" lvl="0" indent="-228600" algn="l" rtl="0">
              <a:spcBef>
                <a:spcPts val="0"/>
              </a:spcBef>
              <a:spcAft>
                <a:spcPts val="0"/>
              </a:spcAft>
              <a:buAutoNum type="arabicPeriod"/>
            </a:pPr>
            <a:r>
              <a:rPr lang="en-GB" b="0" dirty="0"/>
              <a:t>Student A reads their clues to Student B.</a:t>
            </a:r>
          </a:p>
          <a:p>
            <a:pPr marL="228600" lvl="0" indent="-228600" algn="l" rtl="0">
              <a:spcBef>
                <a:spcPts val="0"/>
              </a:spcBef>
              <a:spcAft>
                <a:spcPts val="0"/>
              </a:spcAft>
              <a:buAutoNum type="arabicPeriod"/>
            </a:pPr>
            <a:r>
              <a:rPr lang="en-GB" b="0" dirty="0"/>
              <a:t>After each clue, the student B can guess which character they think is being described.</a:t>
            </a:r>
          </a:p>
          <a:p>
            <a:pPr marL="228600" lvl="0" indent="-228600" algn="l" rtl="0">
              <a:spcBef>
                <a:spcPts val="0"/>
              </a:spcBef>
              <a:spcAft>
                <a:spcPts val="0"/>
              </a:spcAft>
              <a:buAutoNum type="arabicPeriod"/>
            </a:pPr>
            <a:r>
              <a:rPr lang="en-GB" b="0" dirty="0"/>
              <a:t>Students then swap roles.</a:t>
            </a:r>
          </a:p>
          <a:p>
            <a:pPr marL="228600" lvl="0" indent="-228600" algn="l" rtl="0">
              <a:spcBef>
                <a:spcPts val="0"/>
              </a:spcBef>
              <a:spcAft>
                <a:spcPts val="0"/>
              </a:spcAft>
              <a:buAutoNum type="arabicPeriod"/>
            </a:pPr>
            <a:r>
              <a:rPr lang="en-GB" b="0" dirty="0"/>
              <a:t>Once both students have read out their clues, they swap their pieces of paper and then move on to another student in the class and repeat steps 3-6.</a:t>
            </a:r>
            <a:endParaRPr dirty="0"/>
          </a:p>
          <a:p>
            <a:pPr marL="0" lvl="0" indent="0" algn="l" rtl="0">
              <a:spcBef>
                <a:spcPts val="0"/>
              </a:spcBef>
              <a:spcAft>
                <a:spcPts val="0"/>
              </a:spcAft>
              <a:buNone/>
            </a:pPr>
            <a:endParaRPr sz="1200" b="1"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1" dirty="0">
                <a:solidFill>
                  <a:schemeClr val="dk1"/>
                </a:solidFill>
                <a:latin typeface="Calibri"/>
                <a:ea typeface="Calibri"/>
                <a:cs typeface="Calibri"/>
                <a:sym typeface="Calibri"/>
              </a:rPr>
              <a:t>Notes: </a:t>
            </a:r>
          </a:p>
          <a:p>
            <a:pPr marL="228600" lvl="0" indent="-228600" algn="l" rtl="0">
              <a:spcBef>
                <a:spcPts val="0"/>
              </a:spcBef>
              <a:spcAft>
                <a:spcPts val="0"/>
              </a:spcAft>
              <a:buFont typeface="+mj-lt"/>
              <a:buAutoNum type="arabicPeriod"/>
            </a:pPr>
            <a:r>
              <a:rPr lang="en-GB" sz="1200" b="0" dirty="0">
                <a:solidFill>
                  <a:schemeClr val="dk1"/>
                </a:solidFill>
                <a:latin typeface="Calibri"/>
                <a:ea typeface="Calibri"/>
                <a:cs typeface="Calibri"/>
                <a:sym typeface="Calibri"/>
              </a:rPr>
              <a:t>Alternatively, rather than using the characters on the following slide, students could describe another member of their class.</a:t>
            </a:r>
          </a:p>
          <a:p>
            <a:pPr marL="228600" lvl="0" indent="-228600" algn="l" rtl="0">
              <a:spcBef>
                <a:spcPts val="0"/>
              </a:spcBef>
              <a:spcAft>
                <a:spcPts val="0"/>
              </a:spcAft>
              <a:buFont typeface="+mj-lt"/>
              <a:buAutoNum type="arabicPeriod"/>
            </a:pPr>
            <a:r>
              <a:rPr lang="en-GB" sz="1200" b="0" dirty="0">
                <a:solidFill>
                  <a:schemeClr val="dk1"/>
                </a:solidFill>
                <a:latin typeface="Calibri"/>
                <a:ea typeface="Calibri"/>
                <a:cs typeface="Calibri"/>
                <a:sym typeface="Calibri"/>
              </a:rPr>
              <a:t>Slide 16 is an optional support slide that gives students ideas of what clues they could give and slide 17 gives the answers to those clues.</a:t>
            </a:r>
          </a:p>
          <a:p>
            <a:pPr marL="228600" lvl="0" indent="-228600" algn="l" rtl="0">
              <a:spcBef>
                <a:spcPts val="0"/>
              </a:spcBef>
              <a:spcAft>
                <a:spcPts val="0"/>
              </a:spcAft>
              <a:buFont typeface="+mj-lt"/>
              <a:buAutoNum type="arabicPeriod"/>
            </a:pPr>
            <a:r>
              <a:rPr lang="en-GB" sz="1200" b="0" dirty="0">
                <a:solidFill>
                  <a:schemeClr val="dk1"/>
                </a:solidFill>
                <a:latin typeface="Calibri"/>
                <a:ea typeface="Calibri"/>
                <a:cs typeface="Calibri"/>
                <a:sym typeface="Calibri"/>
              </a:rPr>
              <a:t>Students can challenge themselves to refer</a:t>
            </a:r>
            <a:r>
              <a:rPr lang="en-GB" sz="1200" b="0" baseline="0" dirty="0">
                <a:solidFill>
                  <a:schemeClr val="dk1"/>
                </a:solidFill>
                <a:latin typeface="Calibri"/>
                <a:ea typeface="Calibri"/>
                <a:cs typeface="Calibri"/>
                <a:sym typeface="Calibri"/>
              </a:rPr>
              <a:t> less to their written notes as they go through the activity. </a:t>
            </a:r>
          </a:p>
          <a:p>
            <a:pPr marL="228600" lvl="0" indent="-228600" algn="l" rtl="0">
              <a:spcBef>
                <a:spcPts val="0"/>
              </a:spcBef>
              <a:spcAft>
                <a:spcPts val="0"/>
              </a:spcAft>
              <a:buFont typeface="+mj-lt"/>
              <a:buAutoNum type="arabicPeriod"/>
            </a:pPr>
            <a:r>
              <a:rPr lang="en-GB" sz="1200" b="0" baseline="0" dirty="0">
                <a:solidFill>
                  <a:schemeClr val="dk1"/>
                </a:solidFill>
                <a:latin typeface="Calibri"/>
                <a:ea typeface="Calibri"/>
                <a:cs typeface="Calibri"/>
                <a:sym typeface="Calibri"/>
              </a:rPr>
              <a:t>Slide 18 has an alternative version of the activity using characters from the film ‘Encanto’.</a:t>
            </a:r>
          </a:p>
          <a:p>
            <a:pPr marL="228600" lvl="0" indent="-228600" algn="l" rtl="0">
              <a:spcBef>
                <a:spcPts val="0"/>
              </a:spcBef>
              <a:spcAft>
                <a:spcPts val="0"/>
              </a:spcAft>
              <a:buFont typeface="+mj-lt"/>
              <a:buAutoNum type="arabicPeriod"/>
            </a:pPr>
            <a:endParaRPr lang="en-GB" sz="1200" b="0" dirty="0">
              <a:solidFill>
                <a:schemeClr val="dk1"/>
              </a:solidFill>
              <a:latin typeface="Calibri"/>
              <a:ea typeface="Calibri"/>
              <a:cs typeface="Calibri"/>
              <a:sym typeface="Calibri"/>
            </a:endParaRPr>
          </a:p>
          <a:p>
            <a:pPr marL="0" lvl="0" indent="0" algn="l" rtl="0">
              <a:spcBef>
                <a:spcPts val="0"/>
              </a:spcBef>
              <a:spcAft>
                <a:spcPts val="0"/>
              </a:spcAft>
              <a:buFont typeface="+mj-lt"/>
              <a:buNone/>
            </a:pPr>
            <a:r>
              <a:rPr lang="en-GB" sz="1200" b="1" dirty="0">
                <a:solidFill>
                  <a:schemeClr val="dk1"/>
                </a:solidFill>
                <a:latin typeface="Calibri"/>
                <a:ea typeface="Calibri"/>
                <a:cs typeface="Calibri"/>
                <a:sym typeface="Calibri"/>
              </a:rPr>
              <a:t>Frequency of unknown</a:t>
            </a:r>
            <a:r>
              <a:rPr lang="en-GB" sz="1200" b="1" baseline="0" dirty="0">
                <a:solidFill>
                  <a:schemeClr val="dk1"/>
                </a:solidFill>
                <a:latin typeface="Calibri"/>
                <a:ea typeface="Calibri"/>
                <a:cs typeface="Calibri"/>
                <a:sym typeface="Calibri"/>
              </a:rPr>
              <a:t> words:</a:t>
            </a:r>
          </a:p>
          <a:p>
            <a:pPr marL="0" lvl="0" indent="0" algn="l" rtl="0">
              <a:spcBef>
                <a:spcPts val="0"/>
              </a:spcBef>
              <a:spcAft>
                <a:spcPts val="0"/>
              </a:spcAft>
              <a:buFont typeface="+mj-lt"/>
              <a:buNone/>
            </a:pPr>
            <a:r>
              <a:rPr lang="en-GB" sz="1200" b="0" baseline="0" dirty="0" err="1">
                <a:solidFill>
                  <a:schemeClr val="dk1"/>
                </a:solidFill>
                <a:latin typeface="Calibri"/>
                <a:ea typeface="Calibri"/>
                <a:cs typeface="Calibri"/>
                <a:sym typeface="Calibri"/>
              </a:rPr>
              <a:t>pista</a:t>
            </a:r>
            <a:r>
              <a:rPr lang="en-GB" sz="1200" b="0" baseline="0" dirty="0">
                <a:solidFill>
                  <a:schemeClr val="dk1"/>
                </a:solidFill>
                <a:latin typeface="Calibri"/>
                <a:ea typeface="Calibri"/>
                <a:cs typeface="Calibri"/>
                <a:sym typeface="Calibri"/>
              </a:rPr>
              <a:t> [2150]</a:t>
            </a:r>
            <a:endParaRPr sz="1200" b="0" dirty="0">
              <a:solidFill>
                <a:schemeClr val="dk1"/>
              </a:solidFill>
              <a:latin typeface="Calibri"/>
              <a:ea typeface="Calibri"/>
              <a:cs typeface="Calibri"/>
              <a:sym typeface="Calibri"/>
            </a:endParaRPr>
          </a:p>
        </p:txBody>
      </p:sp>
      <p:sp>
        <p:nvSpPr>
          <p:cNvPr id="760" name="Google Shape;760;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02456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5" name="Google Shape;84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DISPLAY THIS SLIDE DURING THE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See </a:t>
            </a:r>
            <a:r>
              <a:rPr lang="en-GB" b="0" baseline="0" dirty="0"/>
              <a:t>previous slide for task instructions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rubio [2861]; </a:t>
            </a:r>
            <a:r>
              <a:rPr lang="en-GB" dirty="0" err="1"/>
              <a:t>gafas</a:t>
            </a:r>
            <a:r>
              <a:rPr lang="en-GB" dirty="0"/>
              <a:t> [&gt;5000]</a:t>
            </a:r>
          </a:p>
          <a:p>
            <a:pPr marL="0" lvl="0" indent="0" algn="l" rtl="0">
              <a:spcBef>
                <a:spcPts val="0"/>
              </a:spcBef>
              <a:spcAft>
                <a:spcPts val="0"/>
              </a:spcAft>
              <a:buNone/>
            </a:pPr>
            <a:endParaRPr dirty="0"/>
          </a:p>
        </p:txBody>
      </p:sp>
      <p:sp>
        <p:nvSpPr>
          <p:cNvPr id="846" name="Google Shape;846;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04811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5" name="Google Shape;84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OPTIONAL </a:t>
            </a:r>
            <a:r>
              <a:rPr lang="en-GB" b="1"/>
              <a:t>SUPPORT SLIDE</a:t>
            </a:r>
          </a:p>
          <a:p>
            <a:pPr marL="0" lvl="0" indent="0" algn="l" rtl="0">
              <a:spcBef>
                <a:spcPts val="0"/>
              </a:spcBef>
              <a:spcAft>
                <a:spcPts val="0"/>
              </a:spcAft>
              <a:buNone/>
            </a:pPr>
            <a:r>
              <a:rPr lang="en-GB" b="0"/>
              <a:t>This</a:t>
            </a:r>
            <a:r>
              <a:rPr lang="en-GB" b="0" baseline="0"/>
              <a:t> slide can be used to give students ideas for the descriptions that they could give in Spanish.</a:t>
            </a:r>
            <a:endParaRPr lang="en-GB" b="0" dirty="0"/>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endParaRPr lang="en-GB" dirty="0"/>
          </a:p>
          <a:p>
            <a:pPr marL="0" lvl="0" indent="0" algn="l" rtl="0">
              <a:spcBef>
                <a:spcPts val="0"/>
              </a:spcBef>
              <a:spcAft>
                <a:spcPts val="0"/>
              </a:spcAft>
              <a:buNone/>
            </a:pPr>
            <a:r>
              <a:rPr lang="en-GB" dirty="0"/>
              <a:t>rubio [2861]; </a:t>
            </a:r>
            <a:r>
              <a:rPr lang="en-GB" dirty="0" err="1"/>
              <a:t>gafas</a:t>
            </a:r>
            <a:r>
              <a:rPr lang="en-GB" dirty="0"/>
              <a:t> [&gt;5000]</a:t>
            </a:r>
            <a:endParaRPr dirty="0"/>
          </a:p>
        </p:txBody>
      </p:sp>
      <p:sp>
        <p:nvSpPr>
          <p:cNvPr id="846" name="Google Shape;846;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980773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b="1" dirty="0"/>
              <a:t>A task from towards the end of Y9</a:t>
            </a:r>
          </a:p>
          <a:p>
            <a:pPr marL="0"/>
            <a:r>
              <a:rPr lang="en-US" b="1" dirty="0"/>
              <a:t>[1/3]</a:t>
            </a:r>
          </a:p>
          <a:p>
            <a:pPr marL="0"/>
            <a:endParaRPr lang="en-US" sz="1200" b="1" i="0" u="none" strike="noStrike" kern="1200" dirty="0">
              <a:solidFill>
                <a:schemeClr val="tx1"/>
              </a:solidFill>
              <a:effectLst/>
              <a:latin typeface="+mn-lt"/>
              <a:ea typeface="+mn-ea"/>
              <a:cs typeface="+mn-cs"/>
            </a:endParaRPr>
          </a:p>
          <a:p>
            <a:pPr marL="0"/>
            <a:r>
              <a:rPr lang="es-ES" sz="1200" b="1" i="0" u="none" strike="noStrike" kern="1200" dirty="0">
                <a:solidFill>
                  <a:schemeClr val="tx1"/>
                </a:solidFill>
                <a:effectLst/>
                <a:latin typeface="+mn-lt"/>
                <a:ea typeface="+mn-ea"/>
                <a:cs typeface="+mn-cs"/>
              </a:rPr>
              <a:t>Timing: </a:t>
            </a:r>
            <a:r>
              <a:rPr lang="es-ES" sz="1200" b="0" i="0" u="none" strike="noStrike" kern="1200" dirty="0">
                <a:solidFill>
                  <a:schemeClr val="tx1"/>
                </a:solidFill>
                <a:effectLst/>
                <a:latin typeface="+mn-lt"/>
                <a:ea typeface="+mn-ea"/>
                <a:cs typeface="+mn-cs"/>
              </a:rPr>
              <a:t>6 minutes</a:t>
            </a:r>
          </a:p>
          <a:p>
            <a:pPr marL="0"/>
            <a:endParaRPr lang="es-ES" sz="1200" b="0" i="0" u="none" strike="noStrike" kern="1200" dirty="0">
              <a:solidFill>
                <a:schemeClr val="tx1"/>
              </a:solidFill>
              <a:effectLst/>
              <a:latin typeface="+mn-lt"/>
              <a:ea typeface="+mn-ea"/>
              <a:cs typeface="+mn-cs"/>
            </a:endParaRPr>
          </a:p>
          <a:p>
            <a:pPr marL="0"/>
            <a:r>
              <a:rPr lang="es-ES" sz="1200" b="1" i="0" u="none" strike="noStrike" kern="1200" dirty="0">
                <a:solidFill>
                  <a:schemeClr val="tx1"/>
                </a:solidFill>
                <a:effectLst/>
                <a:latin typeface="+mn-lt"/>
                <a:ea typeface="+mn-ea"/>
                <a:cs typeface="+mn-cs"/>
              </a:rPr>
              <a:t>Aim: </a:t>
            </a:r>
            <a:r>
              <a:rPr lang="es-ES" sz="1200" b="0" i="0" u="none" strike="noStrike" kern="1200" dirty="0">
                <a:solidFill>
                  <a:schemeClr val="tx1"/>
                </a:solidFill>
                <a:effectLst/>
                <a:latin typeface="+mn-lt"/>
                <a:ea typeface="+mn-ea"/>
                <a:cs typeface="+mn-cs"/>
              </a:rPr>
              <a:t>Oral and written production of this week’s new and revisited vocabulary; circumlocution practice.</a:t>
            </a:r>
            <a:endParaRPr lang="es-ES" b="0" dirty="0">
              <a:effectLst/>
            </a:endParaRPr>
          </a:p>
          <a:p>
            <a:pPr rtl="0"/>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This task can be done with three levels of challenge: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High challenge: Students take a Spanish word and describe it in Spanish without the aid of additional clues.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Medium challenge: Students translate the printed English clues (slide 29) to their partner, who guesses the Spanish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Low challenge: Students can read the printed Spanish clues to their partner (slide 30), who guesses the Spanish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baseline="0" dirty="0"/>
            </a:br>
            <a:r>
              <a:rPr lang="en-GB" b="0" baseline="0" dirty="0"/>
              <a:t>1. Students work in pairs together with another pair.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The first player in each pair chooses a word on the list and tries to describe it without using the word itself (use the example on the slide to demonstrate).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The listening player in each pair tries to guess which word on the list is being described. They can have two guesses at most! If the word is guessed correctly, it is crossed off the list and the team scores a point. The opposing team can police this!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Play passes to the listening player who now chooses a new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Students repeat steps 2-4 for a total of three minutes. The easiest words will be snapped up first, so the game gets harder as it goes 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6. The team with the most points after 3 minutes is the winner.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Spanish): </a:t>
            </a: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medio [395]</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17819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u="none" strike="noStrike" kern="1200" dirty="0">
                <a:solidFill>
                  <a:schemeClr val="tx1"/>
                </a:solidFill>
                <a:effectLst/>
                <a:latin typeface="+mn-lt"/>
                <a:ea typeface="+mn-ea"/>
                <a:cs typeface="+mn-cs"/>
              </a:rPr>
              <a:t>[3/4] </a:t>
            </a:r>
            <a:r>
              <a:rPr lang="es-ES" sz="1200" b="1" i="0" u="none" strike="noStrike" kern="1200" dirty="0" err="1">
                <a:solidFill>
                  <a:schemeClr val="tx1"/>
                </a:solidFill>
                <a:effectLst/>
                <a:latin typeface="+mn-lt"/>
                <a:ea typeface="+mn-ea"/>
                <a:cs typeface="+mn-cs"/>
              </a:rPr>
              <a:t>For</a:t>
            </a:r>
            <a:r>
              <a:rPr lang="es-ES" sz="1200" b="1" i="0" u="none" strike="noStrike" kern="1200" dirty="0">
                <a:solidFill>
                  <a:schemeClr val="tx1"/>
                </a:solidFill>
                <a:effectLst/>
                <a:latin typeface="+mn-lt"/>
                <a:ea typeface="+mn-ea"/>
                <a:cs typeface="+mn-cs"/>
              </a:rPr>
              <a:t> </a:t>
            </a:r>
            <a:r>
              <a:rPr lang="es-ES" sz="1200" b="1" i="0" u="none" strike="noStrike" kern="1200" dirty="0" err="1">
                <a:solidFill>
                  <a:schemeClr val="tx1"/>
                </a:solidFill>
                <a:effectLst/>
                <a:latin typeface="+mn-lt"/>
                <a:ea typeface="+mn-ea"/>
                <a:cs typeface="+mn-cs"/>
              </a:rPr>
              <a:t>printing</a:t>
            </a:r>
            <a:r>
              <a:rPr lang="es-ES" sz="1200" b="1" i="0" u="none" strike="noStrike" kern="1200" dirty="0">
                <a:solidFill>
                  <a:schemeClr val="tx1"/>
                </a:solidFill>
                <a:effectLst/>
                <a:latin typeface="+mn-lt"/>
                <a:ea typeface="+mn-ea"/>
                <a:cs typeface="+mn-cs"/>
              </a:rPr>
              <a:t>: </a:t>
            </a:r>
            <a:r>
              <a:rPr lang="es-ES" sz="1200" b="1" i="0" u="none" strike="noStrike" kern="1200" dirty="0" err="1">
                <a:solidFill>
                  <a:schemeClr val="tx1"/>
                </a:solidFill>
                <a:effectLst/>
                <a:latin typeface="+mn-lt"/>
                <a:ea typeface="+mn-ea"/>
                <a:cs typeface="+mn-cs"/>
              </a:rPr>
              <a:t>clues</a:t>
            </a:r>
            <a:r>
              <a:rPr lang="es-ES" sz="1200" b="1" i="0" u="none" strike="noStrike" kern="1200" dirty="0">
                <a:solidFill>
                  <a:schemeClr val="tx1"/>
                </a:solidFill>
                <a:effectLst/>
                <a:latin typeface="+mn-lt"/>
                <a:ea typeface="+mn-ea"/>
                <a:cs typeface="+mn-cs"/>
              </a:rPr>
              <a:t> in English </a:t>
            </a:r>
            <a:endParaRPr lang="es-ES" b="0" dirty="0">
              <a:effectLst/>
            </a:endParaRPr>
          </a:p>
          <a:p>
            <a:pPr rtl="0"/>
            <a:endParaRPr lang="es-ES" b="0" dirty="0">
              <a:effectLst/>
            </a:endParaRPr>
          </a:p>
          <a:p>
            <a:pPr rtl="0"/>
            <a:br>
              <a:rPr lang="es-ES" b="0" dirty="0">
                <a:effectLst/>
              </a:rPr>
            </a:br>
            <a:br>
              <a:rPr lang="es-E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E7C01C-0B78-B247-812C-C32840C429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6471218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[slide 1/2]</a:t>
            </a:r>
          </a:p>
          <a:p>
            <a:endParaRPr lang="en-US" b="1" dirty="0"/>
          </a:p>
          <a:p>
            <a:r>
              <a:rPr lang="en-US" b="1" dirty="0"/>
              <a:t>Aim: </a:t>
            </a:r>
            <a:r>
              <a:rPr lang="en-US" b="0" dirty="0"/>
              <a:t>Oral production of inversion questions and possessive adjectives</a:t>
            </a:r>
            <a:endParaRPr lang="en-US" b="1" dirty="0"/>
          </a:p>
          <a:p>
            <a:endParaRPr lang="en-US" b="1" dirty="0"/>
          </a:p>
          <a:p>
            <a:r>
              <a:rPr lang="en-US" b="1" dirty="0"/>
              <a:t>Procedure:</a:t>
            </a:r>
          </a:p>
          <a:p>
            <a:r>
              <a:rPr lang="en-US" b="0" dirty="0"/>
              <a:t>1. Pupils take the roles of Senegalese pupils and ask and answer each other questions.</a:t>
            </a:r>
          </a:p>
          <a:p>
            <a:r>
              <a:rPr lang="en-US" b="0" dirty="0"/>
              <a:t>2. Suggested answers are on the next slide.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0" baseline="0" dirty="0" err="1"/>
              <a:t>wolof</a:t>
            </a:r>
            <a:r>
              <a:rPr lang="en-GB" b="0" baseline="0" dirty="0"/>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8943875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GB" sz="1200" dirty="0">
                <a:effectLst/>
                <a:latin typeface="Calibri" panose="020F0502020204030204" pitchFamily="34" charset="0"/>
                <a:ea typeface="Calibri" panose="020F0502020204030204" pitchFamily="34" charset="0"/>
              </a:rPr>
              <a:t>And finally for this afternoon, reading.</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2684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Again, here is a checklist of the examples, which I will only speak to as we look at the examples themselves – this will save us valuable time!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13375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Obviously a lot of work goes in to learning new words and practising retrieving them in the early stages of KS3. This is vocabulary breadth.</a:t>
            </a:r>
          </a:p>
          <a:p>
            <a:r>
              <a:rPr lang="en-GB" dirty="0"/>
              <a:t>But in addition, from Y8, there is a focus on developing students’ semantic networks – helping them make links between words that deepen their word knowledge.  The sorts of activities that help here are things like: </a:t>
            </a:r>
          </a:p>
          <a:p>
            <a:r>
              <a:rPr lang="en-GB" dirty="0"/>
              <a:t>[click] </a:t>
            </a:r>
          </a:p>
          <a:p>
            <a:r>
              <a:rPr lang="en-GB" dirty="0"/>
              <a:t>word association, </a:t>
            </a:r>
          </a:p>
          <a:p>
            <a:r>
              <a:rPr lang="en-GB" dirty="0"/>
              <a:t>[click]</a:t>
            </a:r>
          </a:p>
          <a:p>
            <a:r>
              <a:rPr lang="en-GB" dirty="0"/>
              <a:t>identifying synonyms and antonyms </a:t>
            </a:r>
          </a:p>
          <a:p>
            <a:r>
              <a:rPr lang="en-GB" dirty="0"/>
              <a:t>[click] </a:t>
            </a:r>
          </a:p>
          <a:p>
            <a:r>
              <a:rPr lang="en-GB" dirty="0"/>
              <a:t>and word substitution.</a:t>
            </a:r>
          </a:p>
          <a:p>
            <a:endParaRPr lang="en-GB" dirty="0"/>
          </a:p>
          <a:p>
            <a:r>
              <a:rPr lang="en-GB" dirty="0"/>
              <a:t>These are typical Y8 </a:t>
            </a:r>
            <a:r>
              <a:rPr lang="en-GB" dirty="0" err="1"/>
              <a:t>homeworks</a:t>
            </a:r>
            <a:r>
              <a:rPr lang="en-GB" dirty="0"/>
              <a:t>, all available on the NCELP portal.</a:t>
            </a:r>
          </a:p>
        </p:txBody>
      </p:sp>
      <p:sp>
        <p:nvSpPr>
          <p:cNvPr id="4" name="Slide Number Placeholder 3"/>
          <p:cNvSpPr>
            <a:spLocks noGrp="1"/>
          </p:cNvSpPr>
          <p:nvPr>
            <p:ph type="sldNum" sz="quarter" idx="5"/>
          </p:nvPr>
        </p:nvSpPr>
        <p:spPr/>
        <p:txBody>
          <a:bodyPr/>
          <a:lstStyle/>
          <a:p>
            <a:fld id="{051212F4-EB5A-464B-92EC-DACFCB1CC2CD}" type="slidenum">
              <a:rPr lang="en-GB" smtClean="0"/>
              <a:t>63</a:t>
            </a:fld>
            <a:endParaRPr lang="en-GB"/>
          </a:p>
        </p:txBody>
      </p:sp>
    </p:spTree>
    <p:extLst>
      <p:ext uri="{BB962C8B-B14F-4D97-AF65-F5344CB8AC3E}">
        <p14:creationId xmlns:p14="http://schemas.microsoft.com/office/powerpoint/2010/main" val="37169355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Substitution tasks continue into Y9 with increasing lengths of text.</a:t>
            </a:r>
          </a:p>
        </p:txBody>
      </p:sp>
      <p:sp>
        <p:nvSpPr>
          <p:cNvPr id="4" name="Slide Number Placeholder 3"/>
          <p:cNvSpPr>
            <a:spLocks noGrp="1"/>
          </p:cNvSpPr>
          <p:nvPr>
            <p:ph type="sldNum" sz="quarter" idx="5"/>
          </p:nvPr>
        </p:nvSpPr>
        <p:spPr/>
        <p:txBody>
          <a:bodyPr/>
          <a:lstStyle/>
          <a:p>
            <a:fld id="{051212F4-EB5A-464B-92EC-DACFCB1CC2CD}" type="slidenum">
              <a:rPr lang="en-GB" smtClean="0"/>
              <a:t>64</a:t>
            </a:fld>
            <a:endParaRPr lang="en-GB"/>
          </a:p>
        </p:txBody>
      </p:sp>
    </p:spTree>
    <p:extLst>
      <p:ext uri="{BB962C8B-B14F-4D97-AF65-F5344CB8AC3E}">
        <p14:creationId xmlns:p14="http://schemas.microsoft.com/office/powerpoint/2010/main" val="23833269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at KS4 we will want to continue to recycle previously taught language from KS3 that is on the new GCSE wordlist in combination with the learning of new words.  So, substitution activities will continue to have a really important place here.</a:t>
            </a:r>
          </a:p>
        </p:txBody>
      </p:sp>
      <p:sp>
        <p:nvSpPr>
          <p:cNvPr id="4" name="Slide Number Placeholder 3"/>
          <p:cNvSpPr>
            <a:spLocks noGrp="1"/>
          </p:cNvSpPr>
          <p:nvPr>
            <p:ph type="sldNum" sz="quarter" idx="5"/>
          </p:nvPr>
        </p:nvSpPr>
        <p:spPr/>
        <p:txBody>
          <a:bodyPr/>
          <a:lstStyle/>
          <a:p>
            <a:fld id="{051212F4-EB5A-464B-92EC-DACFCB1CC2CD}" type="slidenum">
              <a:rPr lang="en-GB" smtClean="0"/>
              <a:t>65</a:t>
            </a:fld>
            <a:endParaRPr lang="en-GB"/>
          </a:p>
        </p:txBody>
      </p:sp>
    </p:spTree>
    <p:extLst>
      <p:ext uri="{BB962C8B-B14F-4D97-AF65-F5344CB8AC3E}">
        <p14:creationId xmlns:p14="http://schemas.microsoft.com/office/powerpoint/2010/main" val="16795704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Longer text comprehension </a:t>
            </a:r>
            <a:r>
              <a:rPr lang="en-GB" b="0" dirty="0"/>
              <a:t>that recycles previously taught language in new contexts also serves to deepen vocabulary knowledge.</a:t>
            </a:r>
            <a:br>
              <a:rPr lang="en-GB" b="0" dirty="0"/>
            </a:br>
            <a:r>
              <a:rPr lang="en-GB" b="0" dirty="0"/>
              <a:t>This task type is one of my favourites.  You can ‘see and hear’ brains whirring in the classroom when you do this type of activity – it’s naturally absorbing – the task involvement level is really high – probably because it makes students think and think hard.</a:t>
            </a:r>
          </a:p>
          <a:p>
            <a:endParaRPr lang="en-GB" b="1" dirty="0"/>
          </a:p>
          <a:p>
            <a:r>
              <a:rPr lang="en-GB" b="1" dirty="0"/>
              <a:t>Timing: 5 minutes</a:t>
            </a:r>
            <a:br>
              <a:rPr lang="en-GB" dirty="0"/>
            </a:br>
            <a:br>
              <a:rPr lang="en-GB" b="1" dirty="0"/>
            </a:br>
            <a:r>
              <a:rPr lang="en-GB" b="1" dirty="0"/>
              <a:t>Aim: </a:t>
            </a:r>
            <a:r>
              <a:rPr lang="en-GB" b="0" dirty="0"/>
              <a:t>to learn about three famous young Germans and their dreams and achievements.</a:t>
            </a:r>
            <a:br>
              <a:rPr lang="en-GB" dirty="0"/>
            </a:br>
            <a:br>
              <a:rPr lang="en-GB" dirty="0"/>
            </a:br>
            <a:r>
              <a:rPr lang="en-GB" b="1" dirty="0"/>
              <a:t>Procedure:</a:t>
            </a:r>
            <a:br>
              <a:rPr lang="en-GB" dirty="0"/>
            </a:br>
            <a:r>
              <a:rPr lang="en-GB" dirty="0"/>
              <a:t>Ask students to read the three texts carefully. They will be asked questions on them in the following exercises!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Rassismus</a:t>
            </a:r>
            <a:r>
              <a:rPr lang="en-GB" baseline="0" dirty="0"/>
              <a:t> [&gt;5009] </a:t>
            </a:r>
            <a:r>
              <a:rPr lang="en-GB" baseline="0" dirty="0" err="1"/>
              <a:t>Migrationshintergrund</a:t>
            </a:r>
            <a:r>
              <a:rPr lang="en-GB" baseline="0" dirty="0"/>
              <a:t> [&gt;5009] </a:t>
            </a:r>
            <a:r>
              <a:rPr lang="en-GB" baseline="0" dirty="0" err="1"/>
              <a:t>inspirieren</a:t>
            </a:r>
            <a:r>
              <a:rPr lang="en-GB" baseline="0" dirty="0"/>
              <a:t> [&gt;5009] Tor [956] </a:t>
            </a:r>
            <a:r>
              <a:rPr lang="en-GB" baseline="0" dirty="0" err="1"/>
              <a:t>erzielen</a:t>
            </a:r>
            <a:r>
              <a:rPr lang="en-GB" baseline="0" dirty="0"/>
              <a:t> [1334]</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r>
              <a:rPr lang="en-GB" b="1" dirty="0"/>
              <a:t>Attributions</a:t>
            </a:r>
            <a:r>
              <a:rPr lang="en-GB" dirty="0"/>
              <a:t>:</a:t>
            </a:r>
          </a:p>
          <a:p>
            <a:r>
              <a:rPr lang="en-GB" b="0" dirty="0"/>
              <a:t>Photo of Ali Can: Jan </a:t>
            </a:r>
            <a:r>
              <a:rPr lang="en-GB" b="0" dirty="0" err="1"/>
              <a:t>Zappner</a:t>
            </a:r>
            <a:r>
              <a:rPr lang="en-GB" b="0" dirty="0"/>
              <a:t> / </a:t>
            </a:r>
            <a:r>
              <a:rPr lang="en-GB" b="0" dirty="0" err="1"/>
              <a:t>re:publica</a:t>
            </a:r>
            <a:r>
              <a:rPr lang="en-GB" b="0" dirty="0"/>
              <a:t> from Germany, CC BY-SA 2.0 &lt;https://creativecommons.org/licenses/by-sa/2.0&gt;, via Wikimedia Commons</a:t>
            </a:r>
          </a:p>
          <a:p>
            <a:r>
              <a:rPr lang="en-GB" b="0" dirty="0"/>
              <a:t>Photo of Florian Wirtz: </a:t>
            </a:r>
            <a:r>
              <a:rPr lang="en-GB" sz="1200" b="0" i="0" kern="1200" dirty="0">
                <a:solidFill>
                  <a:schemeClr val="tx1"/>
                </a:solidFill>
                <a:effectLst/>
                <a:latin typeface="+mn-lt"/>
                <a:ea typeface="+mn-ea"/>
                <a:cs typeface="+mn-cs"/>
              </a:rPr>
              <a:t>Bayer 04 Leverkusen </a:t>
            </a:r>
            <a:r>
              <a:rPr lang="en-GB" sz="1200" b="0" i="0" kern="1200" dirty="0" err="1">
                <a:solidFill>
                  <a:schemeClr val="tx1"/>
                </a:solidFill>
                <a:effectLst/>
                <a:latin typeface="+mn-lt"/>
                <a:ea typeface="+mn-ea"/>
                <a:cs typeface="+mn-cs"/>
              </a:rPr>
              <a:t>Fußball</a:t>
            </a:r>
            <a:r>
              <a:rPr lang="en-GB" sz="1200" b="0" i="0" kern="1200" dirty="0">
                <a:solidFill>
                  <a:schemeClr val="tx1"/>
                </a:solidFill>
                <a:effectLst/>
                <a:latin typeface="+mn-lt"/>
                <a:ea typeface="+mn-ea"/>
                <a:cs typeface="+mn-cs"/>
              </a:rPr>
              <a:t> GmbH</a:t>
            </a:r>
            <a:endParaRPr lang="en-GB" b="0" dirty="0"/>
          </a:p>
          <a:p>
            <a:r>
              <a:rPr lang="en-GB" b="0" dirty="0"/>
              <a:t>Photo of Luisa Neubauer: </a:t>
            </a:r>
            <a:r>
              <a:rPr lang="en-GB" b="0" dirty="0" err="1"/>
              <a:t>Ot</a:t>
            </a:r>
            <a:r>
              <a:rPr lang="en-GB" b="0" dirty="0"/>
              <a:t>, CC BY-SA 4.0 &lt;https://creativecommons.org/licenses/by-sa/4.0&gt;, via Wikimedia Commons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Homework tasks that are vocabulary focused don’t just need to be on Quizlet or similar.  By Y8 and Y9 students will have quite a bunch of words that they are revisiting each week – these could be revisited via a reading gap fill like this.</a:t>
            </a:r>
            <a:br>
              <a:rPr lang="en-US" b="0" dirty="0"/>
            </a:br>
            <a:r>
              <a:rPr lang="en-US" b="0" dirty="0"/>
              <a:t>The key thing is to set the revisiting schedule. And to ensure that students are learning new and revisiting previously taught vocabulary every week.  </a:t>
            </a:r>
            <a:br>
              <a:rPr lang="en-US" b="0" dirty="0"/>
            </a:br>
            <a:r>
              <a:rPr lang="en-US" b="0" dirty="0"/>
              <a:t>Trying to produce vocabulary from memory will be an important part of the learning routine.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And right now, before even doing anything more substantial in terms of re-</a:t>
            </a:r>
            <a:r>
              <a:rPr lang="en-US" b="0" dirty="0" err="1"/>
              <a:t>organising</a:t>
            </a:r>
            <a:r>
              <a:rPr lang="en-US" b="0" dirty="0"/>
              <a:t> your KS3 curriculum, you could already borrow vocabulary activities from the NCELP SOW because you’ll know that the vocabulary in them is on average 90%+ from the most common 2000 words, so the likely overlap with words that students will need for GCSE is substantial.</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7</a:t>
            </a:fld>
            <a:endParaRPr lang="en-GB"/>
          </a:p>
        </p:txBody>
      </p:sp>
    </p:spTree>
    <p:extLst>
      <p:ext uri="{BB962C8B-B14F-4D97-AF65-F5344CB8AC3E}">
        <p14:creationId xmlns:p14="http://schemas.microsoft.com/office/powerpoint/2010/main" val="39462960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a:t>
            </a:r>
            <a:r>
              <a:rPr lang="en-GB" b="0" dirty="0"/>
              <a:t>to work on comprehension of the previous texts.</a:t>
            </a:r>
            <a:br>
              <a:rPr lang="en-GB" dirty="0"/>
            </a:br>
            <a:br>
              <a:rPr lang="en-GB" dirty="0"/>
            </a:br>
            <a:r>
              <a:rPr lang="en-GB" b="1" dirty="0"/>
              <a:t>Procedure:</a:t>
            </a:r>
            <a:br>
              <a:rPr lang="en-GB" dirty="0"/>
            </a:br>
            <a:r>
              <a:rPr lang="en-GB" dirty="0"/>
              <a:t>1. Ask students to read each statement and decide if it refers to one of the three people, two of them, or all three.</a:t>
            </a:r>
          </a:p>
          <a:p>
            <a:r>
              <a:rPr lang="en-GB" dirty="0"/>
              <a:t>2. Refer back to the previous slide as needed. It may also be useful for students to have the previous slide as a handout, to refer to in the speaking task that follows.</a:t>
            </a:r>
          </a:p>
          <a:p>
            <a:r>
              <a:rPr lang="en-GB" dirty="0"/>
              <a:t>3. Click to reveal answers.</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1679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3FAF210-F003-4C93-992C-11A3B70796DC}"/>
              </a:ext>
            </a:extLst>
          </p:cNvPr>
          <p:cNvSpPr>
            <a:spLocks noGrp="1"/>
          </p:cNvSpPr>
          <p:nvPr>
            <p:ph type="body" idx="1"/>
          </p:nvPr>
        </p:nvSpPr>
        <p:spPr/>
        <p:txBody>
          <a:bodyPr/>
          <a:lstStyle/>
          <a:p>
            <a:pPr marL="0"/>
            <a:r>
              <a:rPr lang="en-GB" b="1" dirty="0"/>
              <a:t>Here is a text about </a:t>
            </a:r>
            <a:r>
              <a:rPr lang="en-GB" b="1" dirty="0" err="1"/>
              <a:t>Hanoucca</a:t>
            </a:r>
            <a:r>
              <a:rPr lang="en-GB" b="1" dirty="0"/>
              <a:t> </a:t>
            </a:r>
          </a:p>
          <a:p>
            <a:pPr marL="0"/>
            <a:r>
              <a:rPr lang="en-GB" b="1" dirty="0"/>
              <a:t>Followed by some practice at inferencing the meaning of words by using the words that we know they have already met several times and have been tested on</a:t>
            </a:r>
          </a:p>
          <a:p>
            <a:pPr marL="0"/>
            <a:r>
              <a:rPr lang="en-GB" b="1" dirty="0"/>
              <a:t>At this stage, lexical inferencing becomes possible because we are confident that they have a critical mass of vocabulary to start doing this.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9.1.2.7</a:t>
            </a:r>
          </a:p>
          <a:p>
            <a:r>
              <a:rPr lang="en-GB" b="1" dirty="0"/>
              <a:t>Timing: 5 minutes</a:t>
            </a:r>
            <a:br>
              <a:rPr lang="en-GB" dirty="0"/>
            </a:br>
            <a:br>
              <a:rPr lang="en-GB" b="1" dirty="0"/>
            </a:br>
            <a:r>
              <a:rPr lang="en-GB" b="1" dirty="0"/>
              <a:t>Aim: </a:t>
            </a:r>
            <a:r>
              <a:rPr lang="en-GB" b="0" dirty="0"/>
              <a:t>to practise lexical inferencing; the written comprehension of known words to arrive at a general understanding of one unknown word in a sentence context. In addition, to revise previously learnt vocabulary in new contexts.</a:t>
            </a:r>
            <a:br>
              <a:rPr lang="en-GB" dirty="0"/>
            </a:br>
            <a:br>
              <a:rPr lang="en-GB" dirty="0"/>
            </a:br>
            <a:r>
              <a:rPr lang="en-GB" b="1" dirty="0"/>
              <a:t>Procedure:</a:t>
            </a:r>
            <a:br>
              <a:rPr lang="en-GB" dirty="0"/>
            </a:br>
            <a:r>
              <a:rPr lang="en-GB" dirty="0"/>
              <a:t>1. Ensure that students understand the task (as this is the first time they are doing this type of activity). Students need to know that they are aiming to understand the general meaning, rather than specific meaning (though they may in some cases also arrive at this).</a:t>
            </a:r>
          </a:p>
          <a:p>
            <a:r>
              <a:rPr lang="en-GB" dirty="0"/>
              <a:t>2. Students read each text and decide which of the four options is most likely, depending on their understanding of the surrounding words.</a:t>
            </a:r>
          </a:p>
          <a:p>
            <a:r>
              <a:rPr lang="en-GB" dirty="0"/>
              <a:t>3. Click to reveal answers.</a:t>
            </a:r>
          </a:p>
          <a:p>
            <a:r>
              <a:rPr lang="en-GB" dirty="0"/>
              <a:t>4. Proceed to the next slide for the comprehension part of the activity.</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lumi</a:t>
            </a:r>
            <a:r>
              <a:rPr lang="en-GB" b="0" baseline="0" dirty="0">
                <a:latin typeface="Century Gothic" panose="020B0502020202020204" pitchFamily="34" charset="0"/>
              </a:rPr>
              <a:t>ère [1059], </a:t>
            </a:r>
            <a:r>
              <a:rPr lang="en-GB" b="0" baseline="0" dirty="0" err="1">
                <a:latin typeface="Century Gothic" panose="020B0502020202020204" pitchFamily="34" charset="0"/>
              </a:rPr>
              <a:t>allumer</a:t>
            </a:r>
            <a:r>
              <a:rPr lang="en-GB" b="0" baseline="0" dirty="0">
                <a:latin typeface="Century Gothic" panose="020B0502020202020204" pitchFamily="34" charset="0"/>
              </a:rPr>
              <a:t> [3169], </a:t>
            </a:r>
            <a:r>
              <a:rPr lang="en-GB" b="0" baseline="0" dirty="0" err="1">
                <a:latin typeface="Century Gothic" panose="020B0502020202020204" pitchFamily="34" charset="0"/>
              </a:rPr>
              <a:t>bougie</a:t>
            </a:r>
            <a:r>
              <a:rPr lang="en-GB" b="0" baseline="0" dirty="0">
                <a:latin typeface="Century Gothic" panose="020B0502020202020204" pitchFamily="34" charset="0"/>
              </a:rPr>
              <a:t> [&gt;5000], </a:t>
            </a:r>
            <a:r>
              <a:rPr lang="fr-FR" sz="1200" b="0" dirty="0">
                <a:solidFill>
                  <a:prstClr val="white"/>
                </a:solidFill>
                <a:latin typeface="Century Gothic" panose="020F0302020204030204"/>
              </a:rPr>
              <a:t>deuxième [427], </a:t>
            </a:r>
            <a:r>
              <a:rPr lang="en-GB" b="0" baseline="0" dirty="0" err="1">
                <a:latin typeface="Century Gothic" panose="020B0502020202020204" pitchFamily="34" charset="0"/>
              </a:rPr>
              <a:t>bonté</a:t>
            </a:r>
            <a:r>
              <a:rPr lang="en-GB" b="0" baseline="0" dirty="0">
                <a:latin typeface="Century Gothic" panose="020B0502020202020204" pitchFamily="34" charset="0"/>
              </a:rPr>
              <a:t> [&gt;5000], </a:t>
            </a:r>
            <a:r>
              <a:rPr lang="en-GB" b="0" baseline="0" dirty="0" err="1">
                <a:latin typeface="Century Gothic" panose="020B0502020202020204" pitchFamily="34" charset="0"/>
              </a:rPr>
              <a:t>huile</a:t>
            </a:r>
            <a:r>
              <a:rPr lang="en-GB" b="0" baseline="0" dirty="0">
                <a:latin typeface="Century Gothic" panose="020B0502020202020204" pitchFamily="34" charset="0"/>
              </a:rPr>
              <a:t> [2340], beignet [&gt;5000], </a:t>
            </a:r>
            <a:r>
              <a:rPr lang="en-GB" b="0" baseline="0" dirty="0" err="1">
                <a:latin typeface="Century Gothic" panose="020B0502020202020204" pitchFamily="34" charset="0"/>
              </a:rPr>
              <a:t>toupie</a:t>
            </a:r>
            <a:r>
              <a:rPr lang="en-GB" b="0" baseline="0" dirty="0">
                <a:latin typeface="Century Gothic" panose="020B0502020202020204" pitchFamily="34" charset="0"/>
              </a:rPr>
              <a:t> [&gt;5000]</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br>
              <a:rPr lang="en-GB" baseline="0" dirty="0"/>
            </a:br>
            <a:r>
              <a:rPr lang="en-GB" baseline="0" dirty="0" err="1"/>
              <a:t>Hanoucca</a:t>
            </a:r>
            <a:r>
              <a:rPr lang="en-GB" baseline="0" dirty="0"/>
              <a:t> [&gt;5000], </a:t>
            </a:r>
            <a:r>
              <a:rPr lang="en-GB" baseline="0" dirty="0" err="1"/>
              <a:t>bouteille</a:t>
            </a:r>
            <a:r>
              <a:rPr lang="en-GB" baseline="0" dirty="0"/>
              <a:t> [2979], </a:t>
            </a:r>
            <a:r>
              <a:rPr lang="en-GB" baseline="0" dirty="0" err="1"/>
              <a:t>lampe</a:t>
            </a:r>
            <a:r>
              <a:rPr lang="en-GB" baseline="0" dirty="0"/>
              <a:t> [4699], normal [833], familial [1622], </a:t>
            </a:r>
            <a:r>
              <a:rPr lang="en-GB" baseline="0" dirty="0" err="1"/>
              <a:t>spirituel</a:t>
            </a:r>
            <a:r>
              <a:rPr lang="en-GB" baseline="0" dirty="0"/>
              <a:t> [3047]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a:lnSpc>
                <a:spcPct val="107000"/>
              </a:lnSpc>
              <a:spcAft>
                <a:spcPts val="80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785330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b="1" dirty="0"/>
              <a:t>Here is a text about a kite-festival in Dieppe with lots of language awareness activities to help learners understand cognates</a:t>
            </a:r>
          </a:p>
          <a:p>
            <a:pPr marL="0"/>
            <a:r>
              <a:rPr lang="en-US" b="1" dirty="0"/>
              <a:t>Then drawing on their current lexicons –we know precisely what they are as they have been tracked so carefully - to replace the words</a:t>
            </a:r>
          </a:p>
          <a:p>
            <a:pPr marL="0"/>
            <a:r>
              <a:rPr lang="en-US" b="1" dirty="0"/>
              <a:t>Then giving their reaction to the content of the text by answering a question about whether they would like to go to the festival</a:t>
            </a:r>
          </a:p>
          <a:p>
            <a:pPr marL="0"/>
            <a:r>
              <a:rPr lang="en-US" b="1" dirty="0"/>
              <a:t>----------</a:t>
            </a:r>
          </a:p>
          <a:p>
            <a:pPr marL="0"/>
            <a:r>
              <a:rPr lang="en-US" b="1" dirty="0"/>
              <a:t>Timing: 5 minutes</a:t>
            </a:r>
          </a:p>
          <a:p>
            <a:pPr marL="0"/>
            <a:endParaRPr lang="en-US" b="1" dirty="0"/>
          </a:p>
          <a:p>
            <a:pPr marL="0"/>
            <a:r>
              <a:rPr lang="en-US" b="1" dirty="0"/>
              <a:t>Aim: </a:t>
            </a:r>
            <a:r>
              <a:rPr lang="en-US" b="0" dirty="0"/>
              <a:t>Developing inferencing skills by using surrounding context to work out meaning of unknown words; word substitution with known words.</a:t>
            </a:r>
          </a:p>
          <a:p>
            <a:pPr marL="0"/>
            <a:endParaRPr lang="en-US" b="0" dirty="0"/>
          </a:p>
          <a:p>
            <a:pPr marL="0"/>
            <a:r>
              <a:rPr lang="en-US" b="1" dirty="0"/>
              <a:t>Procedure:</a:t>
            </a:r>
          </a:p>
          <a:p>
            <a:pPr marL="0">
              <a:buAutoNum type="arabicPeriod"/>
            </a:pPr>
            <a:r>
              <a:rPr lang="en-US" b="0" dirty="0"/>
              <a:t>Students try to work out the meaning of the highlighted words based on context (text and images) and similarity to English words.</a:t>
            </a:r>
          </a:p>
          <a:p>
            <a:pPr marL="0">
              <a:buAutoNum type="arabicPeriod"/>
            </a:pPr>
            <a:r>
              <a:rPr lang="en-US" b="0" dirty="0"/>
              <a:t>If students need some help, click to bring up a clue</a:t>
            </a:r>
          </a:p>
          <a:p>
            <a:pPr marL="0">
              <a:buAutoNum type="arabicPeriod"/>
            </a:pPr>
            <a:r>
              <a:rPr lang="en-US" b="0" dirty="0"/>
              <a:t>Click gain to reveal the translations.</a:t>
            </a:r>
          </a:p>
          <a:p>
            <a:pPr marL="0">
              <a:buAutoNum type="arabicPeriod"/>
            </a:pPr>
            <a:r>
              <a:rPr lang="en-US" b="0" dirty="0"/>
              <a:t>Click to bring up the extension. Students think of known words that could replace the orange words to make a sensible sentence. </a:t>
            </a:r>
          </a:p>
          <a:p>
            <a:pPr marL="0">
              <a:buAutoNum type="arabicPeriod"/>
            </a:pPr>
            <a:endParaRPr lang="en-US" b="0" dirty="0"/>
          </a:p>
          <a:p>
            <a:pPr marL="0" indent="0">
              <a:buNone/>
            </a:pPr>
            <a:r>
              <a:rPr lang="en-US" b="0" dirty="0"/>
              <a:t>Some suggested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visiteurs</a:t>
            </a:r>
            <a:r>
              <a:rPr lang="en-US" b="1" dirty="0"/>
              <a:t> </a:t>
            </a:r>
            <a:r>
              <a:rPr lang="en-US" b="0" dirty="0"/>
              <a:t>-&gt; gens, enfants, </a:t>
            </a:r>
            <a:r>
              <a:rPr lang="en-US" b="0" dirty="0" err="1"/>
              <a:t>personnes</a:t>
            </a:r>
            <a:r>
              <a:rPr lang="en-US" b="0" dirty="0"/>
              <a:t> … any relevant noun to describe people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traditionnels</a:t>
            </a:r>
            <a:r>
              <a:rPr lang="en-US" b="0" dirty="0"/>
              <a:t> -&gt; grands, nouveaux… any relevant adjective to describe kites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acrobates</a:t>
            </a:r>
            <a:r>
              <a:rPr lang="en-US" b="0" dirty="0"/>
              <a:t> -&gt; artistes, chanteurs … any relevant noun to describe performers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chemeClr val="accent2"/>
                </a:solidFill>
                <a:latin typeface="Century Gothic" panose="020F0302020204030204"/>
              </a:rPr>
              <a:t>é</a:t>
            </a:r>
            <a:r>
              <a:rPr lang="en-US" b="1" dirty="0" err="1"/>
              <a:t>vénement</a:t>
            </a:r>
            <a:r>
              <a:rPr lang="en-US" b="1" dirty="0"/>
              <a:t> </a:t>
            </a:r>
            <a:r>
              <a:rPr lang="en-US" b="0" dirty="0"/>
              <a:t>-&gt;</a:t>
            </a:r>
            <a:r>
              <a:rPr lang="en-US" b="1" dirty="0"/>
              <a:t> </a:t>
            </a:r>
            <a:r>
              <a:rPr lang="en-US" b="0" dirty="0"/>
              <a:t>lieu, festival … (note that any relevant masculine noun works here but ‘</a:t>
            </a:r>
            <a:r>
              <a:rPr lang="en-US" b="0" dirty="0" err="1"/>
              <a:t>cet</a:t>
            </a:r>
            <a:r>
              <a:rPr lang="en-US" b="0" dirty="0"/>
              <a:t>’ would need to change to agree)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illuminés</a:t>
            </a:r>
            <a:r>
              <a:rPr lang="en-US" b="1" dirty="0"/>
              <a:t> </a:t>
            </a:r>
            <a:r>
              <a:rPr lang="en-US" b="0" dirty="0"/>
              <a:t>-&gt;</a:t>
            </a:r>
            <a:r>
              <a:rPr lang="en-US" b="1" dirty="0"/>
              <a:t> </a:t>
            </a:r>
            <a:r>
              <a:rPr lang="en-US" b="0" dirty="0"/>
              <a:t>verts, bons … any relevant adjective to describe kites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lumière </a:t>
            </a:r>
            <a:r>
              <a:rPr lang="en-US" b="0" dirty="0"/>
              <a:t>-&gt;</a:t>
            </a:r>
            <a:r>
              <a:rPr lang="en-US" b="1" dirty="0"/>
              <a:t> </a:t>
            </a:r>
            <a:r>
              <a:rPr lang="en-US" b="0" dirty="0"/>
              <a:t>musique, film … any relevant noun to describe a show</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9050283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8.3.1.1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br>
              <a:rPr lang="en-GB" dirty="0"/>
            </a:br>
            <a:br>
              <a:rPr lang="en-GB" b="1" dirty="0"/>
            </a:br>
            <a:r>
              <a:rPr lang="en-GB" b="1" dirty="0"/>
              <a:t>Aim: </a:t>
            </a:r>
            <a:r>
              <a:rPr lang="en-GB" b="0" dirty="0"/>
              <a:t>P</a:t>
            </a:r>
            <a:r>
              <a:rPr lang="en-GB" dirty="0"/>
              <a:t>re-text activity to introduce key vocabulary; to revise the </a:t>
            </a:r>
            <a:r>
              <a:rPr lang="en-GB" i="1" dirty="0"/>
              <a:t>English ‘C’ to German ‘K’</a:t>
            </a:r>
            <a:r>
              <a:rPr lang="en-GB" dirty="0"/>
              <a:t> word pattern; to </a:t>
            </a:r>
            <a:r>
              <a:rPr lang="en-GB" sz="1200" dirty="0">
                <a:solidFill>
                  <a:srgbClr val="1F3864"/>
                </a:solidFill>
                <a:effectLst/>
                <a:latin typeface="Century Gothic" panose="020B0502020202020204" pitchFamily="34" charset="0"/>
                <a:ea typeface="Calibri" panose="020F0502020204030204" pitchFamily="34" charset="0"/>
                <a:cs typeface="Calibri" panose="020F0502020204030204" pitchFamily="34" charset="0"/>
              </a:rPr>
              <a:t>ask learners to anticipate what kind of text they will be reading</a:t>
            </a:r>
            <a:r>
              <a:rPr lang="en-GB" dirty="0"/>
              <a:t>.</a:t>
            </a:r>
            <a:br>
              <a:rPr lang="en-GB" dirty="0"/>
            </a:br>
            <a:br>
              <a:rPr lang="en-GB" dirty="0"/>
            </a:br>
            <a:r>
              <a:rPr lang="en-GB" b="1" dirty="0"/>
              <a:t>Procedure:</a:t>
            </a:r>
            <a:br>
              <a:rPr lang="en-GB" dirty="0"/>
            </a:br>
            <a:r>
              <a:rPr lang="en-GB" dirty="0"/>
              <a:t>1. Students read the words and think about what English words they look like. If students need an extra hint, pictorial clues appear on clicks.</a:t>
            </a:r>
          </a:p>
          <a:p>
            <a:r>
              <a:rPr lang="en-GB" dirty="0"/>
              <a:t>2. One by one, English definitions appear on clicks.</a:t>
            </a:r>
          </a:p>
          <a:p>
            <a:r>
              <a:rPr lang="en-GB" dirty="0"/>
              <a:t>3. Students use their knowledge of the </a:t>
            </a:r>
            <a:r>
              <a:rPr lang="en-GB" dirty="0" err="1"/>
              <a:t>c</a:t>
            </a:r>
            <a:r>
              <a:rPr lang="en-GB" dirty="0" err="1">
                <a:sym typeface="Wingdings" panose="05000000000000000000" pitchFamily="2" charset="2"/>
              </a:rPr>
              <a:t>k</a:t>
            </a:r>
            <a:r>
              <a:rPr lang="en-GB" dirty="0">
                <a:sym typeface="Wingdings" panose="05000000000000000000" pitchFamily="2" charset="2"/>
              </a:rPr>
              <a:t> spelling rule to complete the German words (at more advanced levels, step 2 could be carried out after step 3).</a:t>
            </a:r>
          </a:p>
          <a:p>
            <a:r>
              <a:rPr lang="en-GB" dirty="0">
                <a:sym typeface="Wingdings" panose="05000000000000000000" pitchFamily="2" charset="2"/>
              </a:rPr>
              <a:t>4. Click to reveal the German words in full.</a:t>
            </a:r>
            <a:endParaRPr lang="en-GB" dirty="0"/>
          </a:p>
          <a:p>
            <a:r>
              <a:rPr lang="en-GB" baseline="0" dirty="0"/>
              <a:t>5. Click to bring up the second part of the task. Give students just a few seconds to confer in pairs and share their views. There is no right or wrong answer – the purpose is to raise their interest by anticipating what the text might be about.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German): </a:t>
            </a:r>
            <a:br>
              <a:rPr lang="en-GB" baseline="0" dirty="0"/>
            </a:br>
            <a:r>
              <a:rPr lang="en-GB" baseline="0" dirty="0" err="1"/>
              <a:t>Schauspiel</a:t>
            </a:r>
            <a:r>
              <a:rPr lang="en-GB" baseline="0" dirty="0"/>
              <a:t> [&gt;5000]</a:t>
            </a:r>
            <a:br>
              <a:rPr lang="en-GB" baseline="0" dirty="0"/>
            </a:br>
            <a:r>
              <a:rPr lang="en-GB" i="1" dirty="0"/>
              <a:t>Source:  Jones, R.L. &amp; </a:t>
            </a:r>
            <a:r>
              <a:rPr lang="en-GB" i="1" dirty="0" err="1"/>
              <a:t>Tschirner</a:t>
            </a:r>
            <a:r>
              <a:rPr lang="en-GB" i="1" dirty="0"/>
              <a:t>, E. (2019). A frequency dictionary of German: core vocabulary for learners.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cognates used (1 is the most frequent word in German): </a:t>
            </a:r>
            <a:br>
              <a:rPr lang="en-GB" baseline="0" dirty="0"/>
            </a:br>
            <a:r>
              <a:rPr lang="en-GB" baseline="0" dirty="0" err="1"/>
              <a:t>Politik</a:t>
            </a:r>
            <a:r>
              <a:rPr lang="en-GB" baseline="0" dirty="0"/>
              <a:t> [540] </a:t>
            </a:r>
            <a:r>
              <a:rPr lang="en-GB" baseline="0" dirty="0" err="1"/>
              <a:t>Dokument</a:t>
            </a:r>
            <a:r>
              <a:rPr lang="en-GB" baseline="0" dirty="0"/>
              <a:t> [3230] </a:t>
            </a:r>
            <a:r>
              <a:rPr lang="en-GB" baseline="0" dirty="0" err="1"/>
              <a:t>Kredit</a:t>
            </a:r>
            <a:r>
              <a:rPr lang="en-GB" baseline="0" dirty="0"/>
              <a:t> [2555] </a:t>
            </a:r>
            <a:r>
              <a:rPr lang="en-GB" baseline="0" dirty="0" err="1"/>
              <a:t>Protokoll</a:t>
            </a:r>
            <a:r>
              <a:rPr lang="en-GB" baseline="0" dirty="0"/>
              <a:t> [3624] Text [473] </a:t>
            </a:r>
            <a:r>
              <a:rPr lang="fr-FR" sz="1800" b="0" i="0" u="none" strike="noStrike" dirty="0" err="1">
                <a:solidFill>
                  <a:srgbClr val="000000"/>
                </a:solidFill>
                <a:effectLst/>
                <a:latin typeface="Century Gothic" panose="020B0502020202020204" pitchFamily="34" charset="0"/>
              </a:rPr>
              <a:t>Artikel</a:t>
            </a:r>
            <a:r>
              <a:rPr lang="fr-FR" dirty="0"/>
              <a:t> [1378]</a:t>
            </a:r>
            <a:br>
              <a:rPr lang="en-GB" baseline="0" dirty="0"/>
            </a:br>
            <a:r>
              <a:rPr lang="en-GB" i="1" dirty="0"/>
              <a:t>Source:  Jones, R.L. &amp; </a:t>
            </a:r>
            <a:r>
              <a:rPr lang="en-GB" i="1" dirty="0" err="1"/>
              <a:t>Tschirner</a:t>
            </a:r>
            <a:r>
              <a:rPr lang="en-GB" i="1" dirty="0"/>
              <a:t>, E. (2019). A frequency dictionary of German: core vocabulary for learners.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828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is a GCSE word pattern</a:t>
            </a:r>
          </a:p>
          <a:p>
            <a:r>
              <a:rPr lang="en-GB" b="1" dirty="0"/>
              <a:t>verb stem + er = male age noun the ‘doer’</a:t>
            </a:r>
            <a:br>
              <a:rPr lang="en-GB" b="1" dirty="0"/>
            </a:br>
            <a:endParaRPr lang="en-GB" b="1" dirty="0"/>
          </a:p>
          <a:p>
            <a:r>
              <a:rPr lang="en-GB" b="1" dirty="0"/>
              <a:t>Timing: 3 minutes</a:t>
            </a:r>
            <a:br>
              <a:rPr lang="en-GB" dirty="0"/>
            </a:br>
            <a:br>
              <a:rPr lang="en-GB" b="1" dirty="0"/>
            </a:br>
            <a:r>
              <a:rPr lang="en-GB" b="1" dirty="0"/>
              <a:t>Aim: </a:t>
            </a:r>
            <a:r>
              <a:rPr lang="en-GB" b="0" dirty="0"/>
              <a:t>increasing students’ </a:t>
            </a:r>
            <a:r>
              <a:rPr lang="en-GB" b="0" i="0" dirty="0">
                <a:solidFill>
                  <a:srgbClr val="5F6368"/>
                </a:solidFill>
                <a:effectLst/>
                <a:latin typeface="arial" panose="020B0604020202020204" pitchFamily="34" charset="0"/>
              </a:rPr>
              <a:t>vocabulary coverage</a:t>
            </a:r>
            <a:r>
              <a:rPr lang="en-GB" b="0" i="0" dirty="0">
                <a:solidFill>
                  <a:srgbClr val="4D5156"/>
                </a:solidFill>
                <a:effectLst/>
                <a:latin typeface="arial" panose="020B0604020202020204" pitchFamily="34" charset="0"/>
              </a:rPr>
              <a:t> for comprehension of texts; to encourage students to think more broadly about vocabulary; </a:t>
            </a:r>
            <a:r>
              <a:rPr lang="en-GB" b="0" dirty="0"/>
              <a:t>inference of meanings of word family members of known words; priming students for recognising these words in short texts.</a:t>
            </a:r>
            <a:br>
              <a:rPr lang="en-GB" dirty="0"/>
            </a:br>
            <a:br>
              <a:rPr lang="en-GB" dirty="0"/>
            </a:br>
            <a:r>
              <a:rPr lang="en-GB" b="1" dirty="0"/>
              <a:t>Procedure:</a:t>
            </a:r>
            <a:br>
              <a:rPr lang="en-GB" dirty="0"/>
            </a:br>
            <a:r>
              <a:rPr lang="en-GB" dirty="0"/>
              <a:t>1. Complete question 1 as a class. Students know the meaning of </a:t>
            </a:r>
            <a:r>
              <a:rPr lang="en-GB" i="1" dirty="0" err="1"/>
              <a:t>Schauspieler</a:t>
            </a:r>
            <a:r>
              <a:rPr lang="en-GB" i="0" dirty="0"/>
              <a:t>. Ask what a likely related noun might be. Click to reveal. Explain that an –ER ending on a familiar noun suggests that this is the person who is </a:t>
            </a:r>
            <a:r>
              <a:rPr lang="en-GB" i="1" dirty="0"/>
              <a:t>doing </a:t>
            </a:r>
            <a:r>
              <a:rPr lang="en-GB" i="0" dirty="0"/>
              <a:t>that noun (the agent). Students can now use this information to complete the rest of the task, drawing too on their knowledge of noun-verb pairs.</a:t>
            </a:r>
            <a:endParaRPr lang="en-GB" dirty="0"/>
          </a:p>
          <a:p>
            <a:r>
              <a:rPr lang="en-GB" dirty="0"/>
              <a:t>2. At this point, answer can be revealed on clicks. Teachers should elicit the feminine forms of the agent nouns while doing this. Alternatively, students can check their answers using the context on slide 17.</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Text [473], </a:t>
            </a:r>
            <a:r>
              <a:rPr lang="en-GB" baseline="0" dirty="0" err="1"/>
              <a:t>Schauspiel</a:t>
            </a:r>
            <a:r>
              <a:rPr lang="en-GB" baseline="0" dirty="0"/>
              <a:t> [&gt;5000], </a:t>
            </a:r>
            <a:r>
              <a:rPr lang="en-GB" sz="1200" dirty="0" err="1">
                <a:solidFill>
                  <a:schemeClr val="accent5">
                    <a:lumMod val="50000"/>
                  </a:schemeClr>
                </a:solidFill>
              </a:rPr>
              <a:t>Künstler</a:t>
            </a:r>
            <a:r>
              <a:rPr lang="en-GB" baseline="0" dirty="0"/>
              <a:t> [789], </a:t>
            </a:r>
            <a:r>
              <a:rPr lang="en-GB" baseline="0" dirty="0" err="1"/>
              <a:t>Kredit</a:t>
            </a:r>
            <a:r>
              <a:rPr lang="en-GB" baseline="0" dirty="0"/>
              <a:t> [2555], </a:t>
            </a:r>
            <a:r>
              <a:rPr lang="en-GB" baseline="0" dirty="0" err="1"/>
              <a:t>Protokoll</a:t>
            </a:r>
            <a:r>
              <a:rPr lang="en-GB" baseline="0" dirty="0"/>
              <a:t> [3624], Hack [&gt;5000], Hacker [&gt;5000], </a:t>
            </a:r>
            <a:r>
              <a:rPr lang="en-GB" baseline="0" dirty="0" err="1"/>
              <a:t>hacken</a:t>
            </a:r>
            <a:r>
              <a:rPr lang="en-GB" baseline="0" dirty="0"/>
              <a:t> [&gt;5000], </a:t>
            </a:r>
            <a:r>
              <a:rPr lang="en-GB" baseline="0" dirty="0" err="1"/>
              <a:t>angreifen</a:t>
            </a:r>
            <a:r>
              <a:rPr lang="en-GB" baseline="0" dirty="0"/>
              <a:t> [2193], </a:t>
            </a:r>
            <a:r>
              <a:rPr lang="en-GB" baseline="0" dirty="0" err="1"/>
              <a:t>Angreifer</a:t>
            </a:r>
            <a:r>
              <a:rPr lang="en-GB" baseline="0" dirty="0"/>
              <a:t> [&gt;5000], </a:t>
            </a:r>
            <a:r>
              <a:rPr lang="en-GB" baseline="0" dirty="0" err="1"/>
              <a:t>Politiker</a:t>
            </a:r>
            <a:r>
              <a:rPr lang="en-GB" baseline="0" dirty="0"/>
              <a:t> [1140], Musiker [2577]</a:t>
            </a:r>
            <a:br>
              <a:rPr lang="en-GB" baseline="0" dirty="0"/>
            </a:br>
            <a:r>
              <a:rPr lang="en-GB" i="1" dirty="0"/>
              <a:t>Source:  Jones, R.L. &amp; </a:t>
            </a:r>
            <a:r>
              <a:rPr lang="en-GB" i="1" dirty="0" err="1"/>
              <a:t>Tschirner</a:t>
            </a:r>
            <a:r>
              <a:rPr lang="en-GB" i="1" dirty="0"/>
              <a:t>, E. (2019). A frequency dictionary of German: core vocabulary for learners.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99494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is a GCSE word pattern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9.1.1.3</a:t>
            </a:r>
          </a:p>
          <a:p>
            <a:r>
              <a:rPr lang="en-US" b="1" dirty="0"/>
              <a:t>Timing: 2 minutes</a:t>
            </a:r>
          </a:p>
          <a:p>
            <a:endParaRPr lang="en-US" b="1" dirty="0"/>
          </a:p>
          <a:p>
            <a:r>
              <a:rPr lang="en-US" b="1" dirty="0"/>
              <a:t>Aim: </a:t>
            </a:r>
            <a:r>
              <a:rPr lang="en-US" b="0" dirty="0"/>
              <a:t>To introduce the ‘English '-</a:t>
            </a:r>
            <a:r>
              <a:rPr lang="en-US" b="0" dirty="0" err="1"/>
              <a:t>ly</a:t>
            </a:r>
            <a:r>
              <a:rPr lang="en-US" b="0" dirty="0"/>
              <a:t>' ➜ French '-</a:t>
            </a:r>
            <a:r>
              <a:rPr lang="en-US" b="0" dirty="0" err="1"/>
              <a:t>ment</a:t>
            </a:r>
            <a:r>
              <a:rPr lang="en-US" b="0" dirty="0"/>
              <a:t>’ suffix pattern; to introduce rule for turning French adjectives into –</a:t>
            </a:r>
            <a:r>
              <a:rPr lang="en-US" b="0" dirty="0" err="1"/>
              <a:t>ment</a:t>
            </a:r>
            <a:r>
              <a:rPr lang="en-US" b="0" dirty="0"/>
              <a:t> </a:t>
            </a:r>
            <a:r>
              <a:rPr lang="en-US" b="0" dirty="0" err="1"/>
              <a:t>adeverbs</a:t>
            </a:r>
            <a:r>
              <a:rPr lang="en-US" b="0" dirty="0"/>
              <a:t> (feminine form of adjective + </a:t>
            </a:r>
            <a:r>
              <a:rPr lang="en-US" b="0" i="1" dirty="0"/>
              <a:t>–</a:t>
            </a:r>
            <a:r>
              <a:rPr lang="en-US" b="0" i="1" dirty="0" err="1"/>
              <a:t>ment</a:t>
            </a:r>
            <a:r>
              <a:rPr lang="en-US" b="0" i="1" dirty="0"/>
              <a:t>); </a:t>
            </a:r>
            <a:r>
              <a:rPr lang="en-US" b="0" dirty="0"/>
              <a:t>to link the pronunciation of </a:t>
            </a:r>
            <a:r>
              <a:rPr lang="en-US" b="0" i="1" dirty="0"/>
              <a:t>–</a:t>
            </a:r>
            <a:r>
              <a:rPr lang="en-US" b="0" i="1" dirty="0" err="1"/>
              <a:t>ment</a:t>
            </a:r>
            <a:r>
              <a:rPr lang="en-US" b="0" i="0" dirty="0"/>
              <a:t> adverbs with</a:t>
            </a:r>
            <a:r>
              <a:rPr lang="en-US" b="0" dirty="0"/>
              <a:t> SSC [</a:t>
            </a:r>
            <a:r>
              <a:rPr lang="en-US" b="0" dirty="0" err="1"/>
              <a:t>en</a:t>
            </a:r>
            <a:r>
              <a:rPr lang="en-US" b="0" dirty="0"/>
              <a:t>/an]. </a:t>
            </a:r>
            <a:br>
              <a:rPr lang="en-US" b="0" dirty="0"/>
            </a:br>
            <a:r>
              <a:rPr lang="en-US" b="1" dirty="0"/>
              <a:t>NB: </a:t>
            </a:r>
            <a:r>
              <a:rPr lang="en-US" b="0" dirty="0"/>
              <a:t>in this lesson, -</a:t>
            </a:r>
            <a:r>
              <a:rPr lang="en-US" b="0" dirty="0" err="1"/>
              <a:t>ment</a:t>
            </a:r>
            <a:r>
              <a:rPr lang="en-US" b="0" dirty="0"/>
              <a:t> adverbs are introduced for phonics practice only. As this derivational morphology pattern will be assessed, it will appear in systematic grammar activities in future lessons.</a:t>
            </a:r>
          </a:p>
          <a:p>
            <a:endParaRPr lang="en-US" b="1" dirty="0"/>
          </a:p>
          <a:p>
            <a:r>
              <a:rPr lang="en-US" b="1" dirty="0"/>
              <a:t>Procedure:</a:t>
            </a:r>
          </a:p>
          <a:p>
            <a:pPr marL="228600" indent="-228600">
              <a:buAutoNum type="arabicPeriod"/>
            </a:pPr>
            <a:r>
              <a:rPr lang="en-US" b="0" dirty="0"/>
              <a:t>Click to bring up information and run through example.</a:t>
            </a:r>
          </a:p>
          <a:p>
            <a:pPr marL="228600" indent="-228600">
              <a:buAutoNum type="arabicPeriod"/>
            </a:pPr>
            <a:r>
              <a:rPr lang="en-US" b="0" dirty="0"/>
              <a:t>Point out the cross linguistic similarity (adding a suffix to an adjective to make an adverb) and difference (the use of the  feminine form of the adjective in French).</a:t>
            </a:r>
          </a:p>
          <a:p>
            <a:pPr marL="228600" indent="-228600">
              <a:buAutoNum type="arabicPeriod"/>
            </a:pPr>
            <a:r>
              <a:rPr lang="en-US" b="0" dirty="0"/>
              <a:t>Draw attention to the pronunciation of the last syllable in </a:t>
            </a:r>
            <a:r>
              <a:rPr lang="en-US" b="0" i="1" dirty="0" err="1"/>
              <a:t>dangereusement</a:t>
            </a:r>
            <a:r>
              <a:rPr lang="en-US" b="0" i="0" dirty="0"/>
              <a:t> (SSC [</a:t>
            </a:r>
            <a:r>
              <a:rPr lang="en-US" b="0" i="0" dirty="0" err="1"/>
              <a:t>en</a:t>
            </a:r>
            <a:r>
              <a:rPr lang="en-US" b="0" i="0" dirty="0"/>
              <a:t>/an].)</a:t>
            </a:r>
            <a:endParaRPr lang="en-US" b="0" i="1"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4472C4">
                    <a:lumMod val="50000"/>
                  </a:srgbClr>
                </a:solidFill>
                <a:latin typeface="Century Gothic" panose="020B0502020202020204" pitchFamily="34" charset="0"/>
              </a:rPr>
              <a:t>dangereux</a:t>
            </a:r>
            <a:endParaRPr lang="en-US" sz="1200" dirty="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4472C4">
                    <a:lumMod val="50000"/>
                  </a:srgbClr>
                </a:solidFill>
                <a:latin typeface="Century Gothic" panose="020B0502020202020204" pitchFamily="34" charset="0"/>
              </a:rPr>
              <a:t>danger</a:t>
            </a:r>
            <a:r>
              <a:rPr lang="en-US" sz="1200" b="1" dirty="0" err="1">
                <a:solidFill>
                  <a:srgbClr val="4472C4">
                    <a:lumMod val="50000"/>
                  </a:srgbClr>
                </a:solidFill>
                <a:latin typeface="Century Gothic" panose="020B0502020202020204" pitchFamily="34" charset="0"/>
              </a:rPr>
              <a:t>euse</a:t>
            </a:r>
            <a:endParaRPr lang="en-US" sz="1200" b="1" dirty="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4472C4">
                    <a:lumMod val="50000"/>
                  </a:srgbClr>
                </a:solidFill>
                <a:latin typeface="Century Gothic" panose="020B0502020202020204" pitchFamily="34" charset="0"/>
              </a:rPr>
              <a:t>danger</a:t>
            </a:r>
            <a:r>
              <a:rPr lang="en-US" sz="1200" b="1" dirty="0" err="1">
                <a:solidFill>
                  <a:srgbClr val="4472C4">
                    <a:lumMod val="50000"/>
                  </a:srgbClr>
                </a:solidFill>
                <a:latin typeface="Century Gothic" panose="020B0502020202020204" pitchFamily="34" charset="0"/>
              </a:rPr>
              <a:t>euse</a:t>
            </a:r>
            <a:r>
              <a:rPr lang="en-US" sz="1200" b="1" dirty="0" err="1">
                <a:solidFill>
                  <a:srgbClr val="E87D1E"/>
                </a:solidFill>
                <a:latin typeface="Century Gothic" panose="020B0502020202020204" pitchFamily="34" charset="0"/>
              </a:rPr>
              <a:t>ment</a:t>
            </a:r>
            <a:endParaRPr lang="en-US" sz="1200" b="1" dirty="0">
              <a:solidFill>
                <a:srgbClr val="E87D1E"/>
              </a:solidFill>
              <a:latin typeface="Century Gothic" panose="020B0502020202020204" pitchFamily="34" charset="0"/>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US" sz="1200" dirty="0" err="1">
                <a:solidFill>
                  <a:srgbClr val="4472C4">
                    <a:lumMod val="50000"/>
                  </a:srgbClr>
                </a:solidFill>
                <a:latin typeface="Century Gothic" panose="020B0502020202020204" pitchFamily="34" charset="0"/>
              </a:rPr>
              <a:t>dange</a:t>
            </a:r>
            <a:r>
              <a:rPr lang="en-US" sz="1200" b="0" dirty="0" err="1">
                <a:solidFill>
                  <a:srgbClr val="4472C4">
                    <a:lumMod val="50000"/>
                  </a:srgbClr>
                </a:solidFill>
                <a:latin typeface="Century Gothic" panose="020B0502020202020204" pitchFamily="34" charset="0"/>
              </a:rPr>
              <a:t>reuse</a:t>
            </a:r>
            <a:r>
              <a:rPr lang="en-US" sz="1200" b="0" dirty="0" err="1">
                <a:solidFill>
                  <a:srgbClr val="E87D1E"/>
                </a:solidFill>
                <a:latin typeface="Century Gothic" panose="020B0502020202020204" pitchFamily="34" charset="0"/>
              </a:rPr>
              <a:t>ment</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baseline="0" dirty="0"/>
            </a:br>
            <a:r>
              <a:rPr lang="en-GB" b="1" baseline="0" dirty="0"/>
              <a:t>Word frequency of cognates (1 is the most frequent word in French): </a:t>
            </a:r>
            <a:br>
              <a:rPr lang="en-GB" baseline="0" dirty="0"/>
            </a:br>
            <a:r>
              <a:rPr lang="en-GB" baseline="0" dirty="0"/>
              <a:t>former [486], </a:t>
            </a:r>
            <a:r>
              <a:rPr lang="en-GB" baseline="0" dirty="0" err="1"/>
              <a:t>adverbe</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3736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endParaRPr lang="en-US" b="0" dirty="0"/>
          </a:p>
          <a:p>
            <a:endParaRPr lang="en-US" b="1" dirty="0"/>
          </a:p>
          <a:p>
            <a:r>
              <a:rPr lang="en-US" b="1" dirty="0"/>
              <a:t>Aim: </a:t>
            </a:r>
            <a:r>
              <a:rPr lang="en-US" b="0" dirty="0"/>
              <a:t>Oral production of adverbs containing SSC [</a:t>
            </a:r>
            <a:r>
              <a:rPr lang="en-US" b="0" dirty="0" err="1"/>
              <a:t>en</a:t>
            </a:r>
            <a:r>
              <a:rPr lang="en-US" b="0" dirty="0"/>
              <a:t>/an]; applying word pattern knowledge (creating adverbs by adding –</a:t>
            </a:r>
            <a:r>
              <a:rPr lang="en-US" b="0" dirty="0" err="1"/>
              <a:t>ment</a:t>
            </a:r>
            <a:r>
              <a:rPr lang="en-US" b="0" dirty="0"/>
              <a:t> to feminine adjective form); vocabulary recall.</a:t>
            </a:r>
          </a:p>
          <a:p>
            <a:endParaRPr lang="en-US" b="1" dirty="0"/>
          </a:p>
          <a:p>
            <a:r>
              <a:rPr lang="en-US" b="1" dirty="0"/>
              <a:t>Procedure:</a:t>
            </a:r>
          </a:p>
          <a:p>
            <a:pPr marL="0" indent="0">
              <a:buFont typeface="+mj-lt"/>
              <a:buNone/>
            </a:pPr>
            <a:r>
              <a:rPr lang="en-US" b="0" dirty="0"/>
              <a:t>1. Students read the list of English words. Explain that although they don’t yet know these words in French, they have all the knowledge they need to produce them.</a:t>
            </a:r>
          </a:p>
          <a:p>
            <a:pPr marL="0" indent="0">
              <a:buFont typeface="+mj-lt"/>
              <a:buNone/>
            </a:pPr>
            <a:r>
              <a:rPr lang="en-US" b="0" dirty="0"/>
              <a:t>2. Guide students through the first example. First, ask them what the adjectival form of ‘generally’ is, and have them recall the French (all the adjectives needed to complete the activity have been taught previously). </a:t>
            </a:r>
          </a:p>
          <a:p>
            <a:pPr marL="0" indent="0">
              <a:buFont typeface="+mj-lt"/>
              <a:buNone/>
            </a:pPr>
            <a:r>
              <a:rPr lang="en-US" b="0" dirty="0"/>
              <a:t>3. Second, ask students to produce the feminine form of the adjective.</a:t>
            </a:r>
          </a:p>
          <a:p>
            <a:pPr marL="0" indent="0">
              <a:buFont typeface="+mj-lt"/>
              <a:buNone/>
            </a:pPr>
            <a:r>
              <a:rPr lang="en-US" b="0" dirty="0"/>
              <a:t>4. Third, ask them to add the –</a:t>
            </a:r>
            <a:r>
              <a:rPr lang="en-US" b="0" dirty="0" err="1"/>
              <a:t>ment</a:t>
            </a:r>
            <a:r>
              <a:rPr lang="en-US" b="0" dirty="0"/>
              <a:t> ending and say the word aloud.</a:t>
            </a:r>
          </a:p>
          <a:p>
            <a:pPr marL="0" indent="0">
              <a:buFont typeface="+mj-lt"/>
              <a:buNone/>
            </a:pPr>
            <a:r>
              <a:rPr lang="en-US" b="0" dirty="0"/>
              <a:t>5. Students repeat steps 2-4 for seven further examples.</a:t>
            </a:r>
          </a:p>
          <a:p>
            <a:pPr marL="0" indent="0">
              <a:buFont typeface="+mj-lt"/>
              <a:buNone/>
            </a:pPr>
            <a:r>
              <a:rPr lang="en-US" b="0" dirty="0"/>
              <a:t>6</a:t>
            </a:r>
            <a:r>
              <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Click to bring up answers one by one. Click on the audio button to hear the adverb said by a native speaker. Students repeat.</a:t>
            </a:r>
          </a:p>
          <a:p>
            <a:pPr marL="228600" indent="-228600">
              <a:buFont typeface="+mj-lt"/>
              <a:buAutoNum type="arabicPeriod"/>
            </a:pP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indent="0">
              <a:buFont typeface="+mj-lt"/>
              <a:buNone/>
            </a:pPr>
            <a:r>
              <a:rPr kumimoji="0" lang="en-US" sz="12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Transcript</a:t>
            </a: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228600" indent="-228600">
              <a:buFont typeface="+mj-lt"/>
              <a:buAutoNum type="arabicPeriod"/>
            </a:pPr>
            <a:r>
              <a:rPr kumimoji="0" lang="en-US" sz="12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généralement</a:t>
            </a: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tristement</a:t>
            </a: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228600" indent="-228600">
              <a:buFont typeface="+mj-lt"/>
              <a:buAutoNum type="arabicPeriod"/>
            </a:pPr>
            <a:r>
              <a:rPr lang="en-GB" sz="1200" dirty="0" err="1">
                <a:solidFill>
                  <a:srgbClr val="4472C4">
                    <a:lumMod val="50000"/>
                  </a:srgbClr>
                </a:solidFill>
              </a:rPr>
              <a:t>dernièrement</a:t>
            </a:r>
            <a:endParaRPr lang="en-GB" sz="1200" dirty="0">
              <a:solidFill>
                <a:srgbClr val="4472C4">
                  <a:lumMod val="50000"/>
                </a:srgbClr>
              </a:solidFill>
            </a:endParaRPr>
          </a:p>
          <a:p>
            <a:pPr marL="228600" indent="-228600">
              <a:buFont typeface="+mj-lt"/>
              <a:buAutoNum type="arabicPeriod"/>
            </a:pP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û</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rement</a:t>
            </a:r>
            <a:endPar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228600" indent="-228600">
              <a:buFont typeface="+mj-lt"/>
              <a:buAutoNum type="arabicPeriod"/>
            </a:pP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rapidement</a:t>
            </a:r>
            <a:endPar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228600" indent="-228600">
              <a:buFont typeface="+mj-lt"/>
              <a:buAutoNum type="arabicPeriod"/>
            </a:pP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ambitieusement</a:t>
            </a:r>
            <a:endPar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228600" indent="-228600">
              <a:buFont typeface="+mj-lt"/>
              <a:buAutoNum type="arabicPeriod"/>
            </a:pP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strictement</a:t>
            </a:r>
            <a:endPar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228600" indent="-228600">
              <a:buFont typeface="+mj-lt"/>
              <a:buAutoNum type="arabicPeriod"/>
            </a:pPr>
            <a:r>
              <a:rPr kumimoji="0" lang="en-US" sz="12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naturellement</a:t>
            </a: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err="1"/>
              <a:t>généralement</a:t>
            </a:r>
            <a:r>
              <a:rPr lang="en-GB" baseline="0" dirty="0"/>
              <a:t> [1710], </a:t>
            </a:r>
            <a:r>
              <a:rPr lang="en-GB" sz="1200" dirty="0" err="1">
                <a:solidFill>
                  <a:srgbClr val="4472C4">
                    <a:lumMod val="50000"/>
                  </a:srgbClr>
                </a:solidFill>
              </a:rPr>
              <a:t>dernièrement</a:t>
            </a:r>
            <a:r>
              <a:rPr lang="en-GB" baseline="0" dirty="0"/>
              <a:t> [&gt;5000], </a:t>
            </a:r>
            <a:r>
              <a:rPr lang="en-GB" baseline="0" dirty="0" err="1"/>
              <a:t>tristement</a:t>
            </a:r>
            <a:r>
              <a:rPr lang="en-GB" baseline="0" dirty="0"/>
              <a:t> [&gt;5000],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rPr>
              <a:t>û</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rement</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[1750],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rapidement</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[593],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ambitieusement</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[&gt;5000],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strictement</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[2813],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naturellement</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[2036]</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a:t>former [486], </a:t>
            </a:r>
            <a:r>
              <a:rPr lang="en-GB" baseline="0" dirty="0" err="1"/>
              <a:t>adverbe</a:t>
            </a:r>
            <a:r>
              <a:rPr lang="en-GB" baseline="0" dirty="0"/>
              <a:t> [&gt;5000], </a:t>
            </a:r>
            <a:r>
              <a:rPr lang="en-GB" sz="1200" dirty="0" err="1">
                <a:solidFill>
                  <a:srgbClr val="4472C4">
                    <a:lumMod val="50000"/>
                  </a:srgbClr>
                </a:solidFill>
              </a:rPr>
              <a:t>s</a:t>
            </a:r>
            <a:r>
              <a:rPr lang="en-GB" sz="1200" dirty="0" err="1">
                <a:solidFill>
                  <a:srgbClr val="4472C4">
                    <a:lumMod val="50000"/>
                  </a:srgbClr>
                </a:solidFill>
                <a:latin typeface="Century Gothic" panose="020B0502020202020204" pitchFamily="34" charset="0"/>
              </a:rPr>
              <a:t>ûr</a:t>
            </a:r>
            <a:r>
              <a:rPr lang="en-GB" sz="1200" dirty="0">
                <a:solidFill>
                  <a:srgbClr val="4472C4">
                    <a:lumMod val="50000"/>
                  </a:srgbClr>
                </a:solidFill>
                <a:latin typeface="Century Gothic" panose="020B0502020202020204" pitchFamily="34" charset="0"/>
              </a:rPr>
              <a:t> [270]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1560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9.2.1.4</a:t>
            </a:r>
          </a:p>
          <a:p>
            <a:r>
              <a:rPr lang="en-GB" b="1" dirty="0"/>
              <a:t>Timing:</a:t>
            </a:r>
            <a:r>
              <a:rPr lang="en-GB" b="1" baseline="0" dirty="0"/>
              <a:t> 2 minutes</a:t>
            </a:r>
          </a:p>
          <a:p>
            <a:endParaRPr lang="en-GB" baseline="0" dirty="0"/>
          </a:p>
          <a:p>
            <a:r>
              <a:rPr lang="en-GB" b="1" baseline="0" dirty="0"/>
              <a:t>Aim: </a:t>
            </a:r>
            <a:r>
              <a:rPr lang="en-GB" b="0" baseline="0" dirty="0"/>
              <a:t>T</a:t>
            </a:r>
            <a:r>
              <a:rPr lang="en-GB" baseline="0" dirty="0"/>
              <a:t>o allow students to give an affective response to the text.</a:t>
            </a:r>
          </a:p>
          <a:p>
            <a:endParaRPr lang="en-GB" baseline="0" dirty="0"/>
          </a:p>
          <a:p>
            <a:r>
              <a:rPr lang="en-GB" b="1" baseline="0" dirty="0"/>
              <a:t>Procedure:</a:t>
            </a:r>
          </a:p>
          <a:p>
            <a:pPr marL="228600" indent="-228600">
              <a:buAutoNum type="arabicPeriod"/>
            </a:pPr>
            <a:r>
              <a:rPr lang="en-GB" b="0" baseline="0" dirty="0"/>
              <a:t>Click to bring up the pictures.</a:t>
            </a:r>
          </a:p>
          <a:p>
            <a:pPr marL="228600" indent="-228600">
              <a:buAutoNum type="arabicPeriod"/>
            </a:pPr>
            <a:r>
              <a:rPr lang="en-GB" b="0" baseline="0" dirty="0"/>
              <a:t>Elicit the translations of each one.</a:t>
            </a:r>
          </a:p>
          <a:p>
            <a:pPr marL="228600" indent="-228600">
              <a:buAutoNum type="arabicPeriod"/>
            </a:pPr>
            <a:r>
              <a:rPr lang="en-GB" b="0" baseline="0" dirty="0"/>
              <a:t>Either in whole-class format, or working in pairs, ask students to give their response to the story.</a:t>
            </a:r>
          </a:p>
          <a:p>
            <a:pPr marL="228600" indent="-228600">
              <a:buAutoNum type="arabicPeriod"/>
            </a:pPr>
            <a:r>
              <a:rPr lang="en-GB" b="0" baseline="0" dirty="0"/>
              <a:t>To provide some structure, several extracts from the text are also provided. Students could also be asked to give their opinion to teach of these, individually. They could also justify their opinion using a conjunction like ‘</a:t>
            </a:r>
            <a:r>
              <a:rPr lang="en-GB" b="0" baseline="0" dirty="0" err="1"/>
              <a:t>porque</a:t>
            </a:r>
            <a:r>
              <a:rPr lang="en-GB" b="0" baseline="0" dirty="0"/>
              <a:t>’. If so, it may be worth giving them a little extra time to consider their ideas and write notes, rather than expecting unprompted oral production.</a:t>
            </a:r>
          </a:p>
          <a:p>
            <a:pPr marL="228600" indent="-228600">
              <a:buAutoNum type="arabicPeriod"/>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Spanish) of unknown words: </a:t>
            </a:r>
            <a:endParaRPr lang="en-GB" sz="1200" b="1" i="0" u="none" strike="noStrike" kern="1200" cap="none" dirty="0">
              <a:solidFill>
                <a:schemeClr val="tx1"/>
              </a:solidFill>
              <a:effectLst/>
              <a:latin typeface="+mn-lt"/>
              <a:ea typeface="Calibri"/>
              <a:cs typeface="Calibri"/>
              <a:sym typeface="Calibri"/>
            </a:endParaRPr>
          </a:p>
          <a:p>
            <a:r>
              <a:rPr lang="es-GB" dirty="0"/>
              <a:t>equipaje [&gt;5000]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69947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GB" sz="1200" dirty="0">
                <a:effectLst/>
                <a:latin typeface="Calibri" panose="020F0502020204030204" pitchFamily="34" charset="0"/>
                <a:ea typeface="Calibri" panose="020F0502020204030204" pitchFamily="34" charset="0"/>
              </a:rPr>
              <a:t>It’s been hard to be concise – there is so much to share about the new GCSE, but I would signpost you to the NCELP CPD course to learn more about all of this – it’s a 5-module course that can be done in a multitude of different ways.  And there is an additional self-access module in assessment and a soon to be released 7</a:t>
            </a:r>
            <a:r>
              <a:rPr lang="en-GB" sz="1200" baseline="30000" dirty="0">
                <a:effectLst/>
                <a:latin typeface="Calibri" panose="020F0502020204030204" pitchFamily="34" charset="0"/>
                <a:ea typeface="Calibri" panose="020F0502020204030204" pitchFamily="34" charset="0"/>
              </a:rPr>
              <a:t>th</a:t>
            </a:r>
            <a:r>
              <a:rPr lang="en-GB" sz="1200" dirty="0">
                <a:effectLst/>
                <a:latin typeface="Calibri" panose="020F0502020204030204" pitchFamily="34" charset="0"/>
                <a:ea typeface="Calibri" panose="020F0502020204030204" pitchFamily="34" charset="0"/>
              </a:rPr>
              <a:t> one on developing target language use.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955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3716654-E14D-4681-AA7D-05D2F087873D}"/>
              </a:ext>
            </a:extLst>
          </p:cNvPr>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Note: this is a Foundation version of the task. The animated callouts are presented as static tip boxes on the handouts.</a:t>
            </a:r>
            <a:br>
              <a:rPr lang="en-US" b="1" dirty="0"/>
            </a:br>
            <a:endParaRPr lang="en-US" b="1" dirty="0"/>
          </a:p>
          <a:p>
            <a:pPr marL="0" lvl="0" indent="0" algn="l" rtl="0">
              <a:lnSpc>
                <a:spcPct val="100000"/>
              </a:lnSpc>
              <a:spcBef>
                <a:spcPts val="0"/>
              </a:spcBef>
              <a:spcAft>
                <a:spcPts val="0"/>
              </a:spcAft>
              <a:buSzPts val="1400"/>
              <a:buNone/>
            </a:pPr>
            <a:r>
              <a:rPr lang="en-US" b="1" dirty="0"/>
              <a:t>Timing: </a:t>
            </a:r>
            <a:r>
              <a:rPr lang="en-US" b="0" dirty="0"/>
              <a:t>12 minutes</a:t>
            </a:r>
            <a:br>
              <a:rPr lang="en-US" dirty="0"/>
            </a:br>
            <a:br>
              <a:rPr lang="en-US" b="1" dirty="0"/>
            </a:br>
            <a:r>
              <a:rPr lang="en-US" b="1" dirty="0"/>
              <a:t>Aim: </a:t>
            </a:r>
            <a:r>
              <a:rPr lang="en-US" b="0" dirty="0"/>
              <a:t>to </a:t>
            </a:r>
            <a:r>
              <a:rPr lang="en-US" b="0" dirty="0" err="1"/>
              <a:t>practise</a:t>
            </a:r>
            <a:r>
              <a:rPr lang="en-US" b="0" dirty="0"/>
              <a:t> written production of language and structures from this week and prior learning.</a:t>
            </a:r>
            <a:br>
              <a:rPr lang="en-US" sz="1200" dirty="0">
                <a:solidFill>
                  <a:schemeClr val="dk1"/>
                </a:solidFill>
                <a:latin typeface="Calibri"/>
                <a:ea typeface="Calibri"/>
                <a:cs typeface="Calibri"/>
                <a:sym typeface="Calibri"/>
              </a:rPr>
            </a:br>
            <a:br>
              <a:rPr lang="en-US" dirty="0"/>
            </a:br>
            <a:r>
              <a:rPr lang="en-US" b="1" dirty="0"/>
              <a:t>Procedure:</a:t>
            </a:r>
            <a:br>
              <a:rPr lang="en-US" dirty="0"/>
            </a:br>
            <a:r>
              <a:rPr lang="en-US" dirty="0"/>
              <a:t>1. Students translate the seven sentences from English into Spanish.</a:t>
            </a:r>
            <a:br>
              <a:rPr lang="en-US" dirty="0"/>
            </a:br>
            <a:r>
              <a:rPr lang="en-US" dirty="0"/>
              <a:t>2. Students can peer mark this task (at the start of next lesson, perhaps).</a:t>
            </a:r>
            <a:br>
              <a:rPr lang="en-US" dirty="0"/>
            </a:br>
            <a:br>
              <a:rPr lang="en-US" dirty="0"/>
            </a:br>
            <a:r>
              <a:rPr lang="en-US" b="1" dirty="0"/>
              <a:t>Note</a:t>
            </a:r>
            <a:r>
              <a:rPr lang="en-US" dirty="0"/>
              <a:t>: this task deliberately targets words and grammar from this week, whilst including other previously taught language, which is not credited in the </a:t>
            </a:r>
            <a:r>
              <a:rPr lang="en-US" dirty="0" err="1"/>
              <a:t>markscheme</a:t>
            </a:r>
            <a:r>
              <a:rPr lang="en-US" dirty="0"/>
              <a:t>.  Students should attempt full sentences, but they should also be clear which words are targeted.</a:t>
            </a:r>
            <a:br>
              <a:rPr lang="en-US" dirty="0"/>
            </a:br>
            <a:r>
              <a:rPr lang="en-US" dirty="0"/>
              <a:t>Each underlined section is worth 2 points, giving a total of 20 for the task.</a:t>
            </a:r>
            <a:br>
              <a:rPr lang="en-US" dirty="0"/>
            </a:br>
            <a:br>
              <a:rPr lang="en-US" dirty="0"/>
            </a:br>
            <a:r>
              <a:rPr lang="en-US" b="1" dirty="0" err="1"/>
              <a:t>Markscheme</a:t>
            </a:r>
            <a:r>
              <a:rPr lang="en-US" dirty="0"/>
              <a:t>:</a:t>
            </a:r>
            <a:br>
              <a:rPr lang="en-US" dirty="0"/>
            </a:br>
            <a:r>
              <a:rPr lang="en-US" dirty="0"/>
              <a:t>2 points – message communicated accurately</a:t>
            </a:r>
            <a:br>
              <a:rPr lang="en-US" dirty="0"/>
            </a:br>
            <a:r>
              <a:rPr lang="en-US" dirty="0"/>
              <a:t>1 point – message communicated</a:t>
            </a:r>
            <a:br>
              <a:rPr lang="en-US" dirty="0"/>
            </a:br>
            <a:r>
              <a:rPr lang="en-US" dirty="0"/>
              <a:t>0 – message not communicated</a:t>
            </a:r>
            <a:br>
              <a:rPr lang="en-US" dirty="0"/>
            </a:br>
            <a:br>
              <a:rPr lang="en-US" dirty="0"/>
            </a:br>
            <a:r>
              <a:rPr lang="en-US" dirty="0"/>
              <a:t>Note that item 3 repeats the same target structure as item 2.  This is a 2</a:t>
            </a:r>
            <a:r>
              <a:rPr lang="en-US" baseline="30000" dirty="0"/>
              <a:t>nd</a:t>
            </a:r>
            <a:r>
              <a:rPr lang="en-US" dirty="0"/>
              <a:t> chance for students to get the 2 points for this structure.  If they get it right in both items, they still receive two points (i.e., they do not score 22/20).</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Teachers may consider it useful to include summary tasks like this (either weekly or fortnightly), recording the scores and sharing them with students and parents (e.g., on the schools online data system).  The tasks provide a very useful regular snapshot of student effort and progress over time.  In our department, we have teacher-marked every 1/3 of these tasks, with peer marking for the rest. We have generally considered that 14+/20 is a benchmark for good progress, whilst regular scores of &gt;12 are of concern.</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b="1" dirty="0"/>
              <a:t>Image attribution</a:t>
            </a:r>
            <a:r>
              <a:rPr lang="en-US" dirty="0"/>
              <a:t>:</a:t>
            </a:r>
            <a:br>
              <a:rPr lang="en-US" dirty="0"/>
            </a:br>
            <a:r>
              <a:rPr lang="en-US" dirty="0"/>
              <a:t>Paul </a:t>
            </a:r>
            <a:r>
              <a:rPr lang="en-US" dirty="0" err="1"/>
              <a:t>Lannuier</a:t>
            </a:r>
            <a:r>
              <a:rPr lang="en-US" dirty="0"/>
              <a:t> from Sussex, NJ, USA, CC BY-SA 2.0 via Wikimedia Commons</a:t>
            </a:r>
          </a:p>
          <a:p>
            <a:endParaRPr lang="en-GB"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6DAA1B0-013B-4A16-8BBD-E17BC7D396D6}"/>
              </a:ext>
            </a:extLst>
          </p:cNvPr>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Note: this is a Higher version of the task. The animated callouts are presented as static tip boxes on the handouts.</a:t>
            </a:r>
            <a:br>
              <a:rPr lang="en-US" b="1" dirty="0"/>
            </a:br>
            <a:endParaRPr lang="en-US" b="1" dirty="0"/>
          </a:p>
          <a:p>
            <a:pPr marL="0" lvl="0" indent="0" algn="l" rtl="0">
              <a:lnSpc>
                <a:spcPct val="100000"/>
              </a:lnSpc>
              <a:spcBef>
                <a:spcPts val="0"/>
              </a:spcBef>
              <a:spcAft>
                <a:spcPts val="0"/>
              </a:spcAft>
              <a:buSzPts val="1400"/>
              <a:buNone/>
            </a:pPr>
            <a:r>
              <a:rPr lang="en-US" b="1" dirty="0"/>
              <a:t>Timing: 10-12 minutes</a:t>
            </a:r>
            <a:br>
              <a:rPr lang="en-US" dirty="0"/>
            </a:br>
            <a:br>
              <a:rPr lang="en-US" b="1" dirty="0"/>
            </a:br>
            <a:r>
              <a:rPr lang="en-US" b="1" dirty="0"/>
              <a:t>Aim: </a:t>
            </a:r>
            <a:r>
              <a:rPr lang="en-US" b="0" dirty="0"/>
              <a:t>to </a:t>
            </a:r>
            <a:r>
              <a:rPr lang="en-US" b="0" dirty="0" err="1"/>
              <a:t>practise</a:t>
            </a:r>
            <a:r>
              <a:rPr lang="en-US" b="0" dirty="0"/>
              <a:t> written production of language and structures from this week and prior learning.</a:t>
            </a:r>
            <a:br>
              <a:rPr lang="en-US" sz="1200" dirty="0">
                <a:solidFill>
                  <a:schemeClr val="dk1"/>
                </a:solidFill>
                <a:latin typeface="Calibri"/>
                <a:ea typeface="Calibri"/>
                <a:cs typeface="Calibri"/>
                <a:sym typeface="Calibri"/>
              </a:rPr>
            </a:br>
            <a:br>
              <a:rPr lang="en-US" dirty="0"/>
            </a:br>
            <a:r>
              <a:rPr lang="en-US" b="1" dirty="0"/>
              <a:t>Procedure:</a:t>
            </a:r>
            <a:br>
              <a:rPr lang="en-US" dirty="0"/>
            </a:br>
            <a:r>
              <a:rPr lang="en-US" dirty="0"/>
              <a:t>1. Students translate the seven sentences from English into Spanish.</a:t>
            </a:r>
            <a:br>
              <a:rPr lang="en-US" dirty="0"/>
            </a:br>
            <a:r>
              <a:rPr lang="en-US" dirty="0"/>
              <a:t>2. Students can peer mark this task (at the start of next lesson, perhaps).</a:t>
            </a:r>
            <a:br>
              <a:rPr lang="en-US" dirty="0"/>
            </a:br>
            <a:br>
              <a:rPr lang="en-US" dirty="0"/>
            </a:br>
            <a:r>
              <a:rPr lang="en-US" b="1" dirty="0"/>
              <a:t>Note</a:t>
            </a:r>
            <a:r>
              <a:rPr lang="en-US" dirty="0"/>
              <a:t>: this task deliberately targets words and grammar from this week, whilst including other previously taught language, which is not credited in the </a:t>
            </a:r>
            <a:r>
              <a:rPr lang="en-US" dirty="0" err="1"/>
              <a:t>markscheme</a:t>
            </a:r>
            <a:r>
              <a:rPr lang="en-US" dirty="0"/>
              <a:t>.  Students should attempt full sentences, but they should also be clear which words are targeted.</a:t>
            </a:r>
            <a:br>
              <a:rPr lang="en-US" dirty="0"/>
            </a:br>
            <a:r>
              <a:rPr lang="en-US" dirty="0"/>
              <a:t>Each underlined section is worth 2 points, giving a total of 20 for the task.</a:t>
            </a:r>
            <a:br>
              <a:rPr lang="en-US" dirty="0"/>
            </a:br>
            <a:br>
              <a:rPr lang="en-US" dirty="0"/>
            </a:br>
            <a:r>
              <a:rPr lang="en-US" b="1" dirty="0" err="1"/>
              <a:t>Markscheme</a:t>
            </a:r>
            <a:r>
              <a:rPr lang="en-US" dirty="0"/>
              <a:t>:</a:t>
            </a:r>
            <a:br>
              <a:rPr lang="en-US" dirty="0"/>
            </a:br>
            <a:r>
              <a:rPr lang="en-US" dirty="0"/>
              <a:t>2 points – message communicated accurately</a:t>
            </a:r>
            <a:br>
              <a:rPr lang="en-US" dirty="0"/>
            </a:br>
            <a:r>
              <a:rPr lang="en-US" dirty="0"/>
              <a:t>1 point – message communicated</a:t>
            </a:r>
            <a:br>
              <a:rPr lang="en-US" dirty="0"/>
            </a:br>
            <a:r>
              <a:rPr lang="en-US" dirty="0"/>
              <a:t>0 – message not communicated</a:t>
            </a:r>
            <a:br>
              <a:rPr lang="en-US" dirty="0"/>
            </a:br>
            <a:br>
              <a:rPr lang="en-US" dirty="0"/>
            </a:br>
            <a:r>
              <a:rPr lang="en-US" dirty="0"/>
              <a:t>Note that item 5 repeats the same target structure as item 3.  This is a 2</a:t>
            </a:r>
            <a:r>
              <a:rPr lang="en-US" baseline="30000" dirty="0"/>
              <a:t>nd</a:t>
            </a:r>
            <a:r>
              <a:rPr lang="en-US" dirty="0"/>
              <a:t> chance for students to get the 2 points for this structure.  If they get it right in both items, they still receive two points (i.e., they do not score 22/20).</a:t>
            </a:r>
          </a:p>
          <a:p>
            <a:pPr marL="0" lvl="0" indent="0" algn="l" rtl="0">
              <a:lnSpc>
                <a:spcPct val="100000"/>
              </a:lnSpc>
              <a:spcBef>
                <a:spcPts val="0"/>
              </a:spcBef>
              <a:spcAft>
                <a:spcPts val="0"/>
              </a:spcAft>
              <a:buSzPts val="1400"/>
              <a:buNone/>
            </a:pPr>
            <a:r>
              <a:rPr lang="en-US" dirty="0"/>
              <a:t>Similarly 5 and 6 repeat the same target structure.</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Teachers may consider it useful to include summary tasks like this (either weekly or fortnightly), recording the scores and sharing them with students and parents (e.g., on the schools online data system).  The tasks provide a very useful regular snapshot of student effort and progress over time.  In our department, we have teacher-marked every 1/3 of these tasks, with peer marking for the rest. We have generally considered that 14+/20 is a benchmark for good progress, whilst regular scores of &gt;12 are of concern.</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b="1" dirty="0"/>
              <a:t>Image attribution</a:t>
            </a:r>
            <a:r>
              <a:rPr lang="en-US" dirty="0"/>
              <a:t>:</a:t>
            </a:r>
            <a:br>
              <a:rPr lang="en-US" dirty="0"/>
            </a:br>
            <a:r>
              <a:rPr lang="en-US" dirty="0"/>
              <a:t>Paul </a:t>
            </a:r>
            <a:r>
              <a:rPr lang="en-US" dirty="0" err="1"/>
              <a:t>Lannuier</a:t>
            </a:r>
            <a:r>
              <a:rPr lang="en-US" dirty="0"/>
              <a:t> from Sussex, NJ, USA, CC BY-SA 2.0 via Wikimedia Commons</a:t>
            </a:r>
          </a:p>
          <a:p>
            <a:endParaRPr lang="en-GB"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GB" sz="1200" dirty="0">
                <a:effectLst/>
                <a:latin typeface="Calibri" panose="020F0502020204030204" pitchFamily="34" charset="0"/>
                <a:ea typeface="Calibri" panose="020F0502020204030204" pitchFamily="34" charset="0"/>
              </a:rPr>
              <a:t>Let’s look at phonics next.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4144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31478" y="6483598"/>
            <a:ext cx="2274092" cy="212871"/>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179418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960433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63990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828873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68768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43043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277659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15250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17646196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0583542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5030962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7343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5568103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12580902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64143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3321926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2818941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120177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2629916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46963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5258351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2009586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0708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7072861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114741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77420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53787929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440364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092185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5211324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538143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623623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38439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915569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638233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9081206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935383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230684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2901388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522097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0922926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075307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087043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4399491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12/10/2022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303121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180200418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12/10/2022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5334858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12/10/2022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4263485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12/10/2022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3602943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12/10/2022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5669945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3530651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527210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6732571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066372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371207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46572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210536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12/10/2022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976238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12/10/2022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0732933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12/10/2022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9610741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12/10/2022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5108906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12/10/2022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6124439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78751020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9192322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4475168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4926161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3112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350324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247173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12/10/2022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5638016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12/10/2022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7780739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12/10/2022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4125988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12/10/2022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5479709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12/10/2022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2166965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15580722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558555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9919957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07835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0935613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997395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5639856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12/10/2022</a:t>
            </a:fld>
            <a:endParaRPr lang="en-GB">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07561555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12/10/2022</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64718705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12/10/2022</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19315735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12/10/2022</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24366718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solidFill>
                  <a:prstClr val="black"/>
                </a:solidFill>
              </a:rPr>
              <a:pPr/>
              <a:t>12/10/2022</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51706397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49218652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8447665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89059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8272545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792072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741675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2213165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78377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8376093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83539805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746063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8017991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3248207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678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1854578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06172038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3566727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3780491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17364276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34899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12/10/2022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77905003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12/10/2022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31517570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12/10/2022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24529201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12/10/2022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41415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036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0902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409147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12/10/2022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723160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12/10/2022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691695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12/10/2022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970408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12/10/2022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775299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12/10/2022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1697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31478" y="6483598"/>
            <a:ext cx="2274092" cy="212871"/>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21397631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5940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719557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37907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165683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1692635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31060216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549370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796045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6901325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327531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8724094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2000470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902669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80470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26496006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31478" y="6483598"/>
            <a:ext cx="2274092" cy="212871"/>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1555701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76019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339094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1869597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3811731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5635341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7036106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668750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704179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568431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250676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463419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2695310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7141912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13751765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9"/>
        <p:cNvGrpSpPr/>
        <p:nvPr/>
      </p:nvGrpSpPr>
      <p:grpSpPr>
        <a:xfrm>
          <a:off x="0" y="0"/>
          <a:ext cx="0" cy="0"/>
          <a:chOff x="0" y="0"/>
          <a:chExt cx="0" cy="0"/>
        </a:xfrm>
      </p:grpSpPr>
      <p:sp>
        <p:nvSpPr>
          <p:cNvPr id="20" name="Google Shape;20;p2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92274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2"/>
        <p:cNvGrpSpPr/>
        <p:nvPr/>
      </p:nvGrpSpPr>
      <p:grpSpPr>
        <a:xfrm>
          <a:off x="0" y="0"/>
          <a:ext cx="0" cy="0"/>
          <a:chOff x="0" y="0"/>
          <a:chExt cx="0" cy="0"/>
        </a:xfrm>
      </p:grpSpPr>
      <p:sp>
        <p:nvSpPr>
          <p:cNvPr id="23" name="Google Shape;23;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 name="Google Shape;25;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 name="Google Shape;27;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969268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28"/>
        <p:cNvGrpSpPr/>
        <p:nvPr/>
      </p:nvGrpSpPr>
      <p:grpSpPr>
        <a:xfrm>
          <a:off x="0" y="0"/>
          <a:ext cx="0" cy="0"/>
          <a:chOff x="0" y="0"/>
          <a:chExt cx="0" cy="0"/>
        </a:xfrm>
      </p:grpSpPr>
      <p:sp>
        <p:nvSpPr>
          <p:cNvPr id="29" name="Google Shape;29;p28"/>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8"/>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36211044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2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075485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35"/>
        <p:cNvGrpSpPr/>
        <p:nvPr/>
      </p:nvGrpSpPr>
      <p:grpSpPr>
        <a:xfrm>
          <a:off x="0" y="0"/>
          <a:ext cx="0" cy="0"/>
          <a:chOff x="0" y="0"/>
          <a:chExt cx="0" cy="0"/>
        </a:xfrm>
      </p:grpSpPr>
      <p:sp>
        <p:nvSpPr>
          <p:cNvPr id="36" name="Google Shape;36;p3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71520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2304056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7"/>
        <p:cNvGrpSpPr/>
        <p:nvPr/>
      </p:nvGrpSpPr>
      <p:grpSpPr>
        <a:xfrm>
          <a:off x="0" y="0"/>
          <a:ext cx="0" cy="0"/>
          <a:chOff x="0" y="0"/>
          <a:chExt cx="0" cy="0"/>
        </a:xfrm>
      </p:grpSpPr>
      <p:sp>
        <p:nvSpPr>
          <p:cNvPr id="38" name="Google Shape;38;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39" name="Google Shape;39;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40" name="Google Shape;40;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471579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41"/>
        <p:cNvGrpSpPr/>
        <p:nvPr/>
      </p:nvGrpSpPr>
      <p:grpSpPr>
        <a:xfrm>
          <a:off x="0" y="0"/>
          <a:ext cx="0" cy="0"/>
          <a:chOff x="0" y="0"/>
          <a:chExt cx="0" cy="0"/>
        </a:xfrm>
      </p:grpSpPr>
      <p:sp>
        <p:nvSpPr>
          <p:cNvPr id="42" name="Google Shape;42;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2"/>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4" name="Google Shape;44;p3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5" name="Google Shape;4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46" name="Google Shape;4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47" name="Google Shape;4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49948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48"/>
        <p:cNvGrpSpPr/>
        <p:nvPr/>
      </p:nvGrpSpPr>
      <p:grpSpPr>
        <a:xfrm>
          <a:off x="0" y="0"/>
          <a:ext cx="0" cy="0"/>
          <a:chOff x="0" y="0"/>
          <a:chExt cx="0" cy="0"/>
        </a:xfrm>
      </p:grpSpPr>
      <p:sp>
        <p:nvSpPr>
          <p:cNvPr id="49" name="Google Shape;49;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33"/>
          <p:cNvSpPr>
            <a:spLocks noGrp="1"/>
          </p:cNvSpPr>
          <p:nvPr>
            <p:ph type="pic" idx="2"/>
          </p:nvPr>
        </p:nvSpPr>
        <p:spPr>
          <a:xfrm>
            <a:off x="5183188" y="987427"/>
            <a:ext cx="6172200" cy="4873625"/>
          </a:xfrm>
          <a:prstGeom prst="rect">
            <a:avLst/>
          </a:prstGeom>
          <a:noFill/>
          <a:ln>
            <a:noFill/>
          </a:ln>
        </p:spPr>
      </p:sp>
      <p:sp>
        <p:nvSpPr>
          <p:cNvPr id="51" name="Google Shape;51;p3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2" name="Google Shape;52;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53" name="Google Shape;53;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54" name="Google Shape;54;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162995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55"/>
        <p:cNvGrpSpPr/>
        <p:nvPr/>
      </p:nvGrpSpPr>
      <p:grpSpPr>
        <a:xfrm>
          <a:off x="0" y="0"/>
          <a:ext cx="0" cy="0"/>
          <a:chOff x="0" y="0"/>
          <a:chExt cx="0" cy="0"/>
        </a:xfrm>
      </p:grpSpPr>
      <p:sp>
        <p:nvSpPr>
          <p:cNvPr id="56" name="Google Shape;56;p3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3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59" name="Google Shape;59;p3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60" name="Google Shape;60;p3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758013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61"/>
        <p:cNvGrpSpPr/>
        <p:nvPr/>
      </p:nvGrpSpPr>
      <p:grpSpPr>
        <a:xfrm>
          <a:off x="0" y="0"/>
          <a:ext cx="0" cy="0"/>
          <a:chOff x="0" y="0"/>
          <a:chExt cx="0" cy="0"/>
        </a:xfrm>
      </p:grpSpPr>
      <p:sp>
        <p:nvSpPr>
          <p:cNvPr id="62" name="Google Shape;62;p35"/>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5"/>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3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65" name="Google Shape;65;p3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66" name="Google Shape;66;p3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969580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8419349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25565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3393506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427535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287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085253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125084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1438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3276088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7366993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91991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34679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4429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786358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90847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62651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480959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720468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999822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7944198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41749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343398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407748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333727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55194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5408909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1441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091696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5783853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32905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189757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27388471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44868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993055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967175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61520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958548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533402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10.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image" Target="../media/image16.jp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5.jp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1.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5.jp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2.xml"/><Relationship Id="rId2" Type="http://schemas.openxmlformats.org/officeDocument/2006/relationships/slideLayout" Target="../slideLayouts/slideLayout13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image" Target="../media/image7.png"/><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6.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17.jp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3.xml"/><Relationship Id="rId2" Type="http://schemas.openxmlformats.org/officeDocument/2006/relationships/slideLayout" Target="../slideLayouts/slideLayout14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image" Target="../media/image7.png"/><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image" Target="../media/image6.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18.jp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4.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9.jp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5.xml"/><Relationship Id="rId2" Type="http://schemas.openxmlformats.org/officeDocument/2006/relationships/slideLayout" Target="../slideLayouts/slideLayout16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image" Target="../media/image7.png"/><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image" Target="../media/image6.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6.jp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6.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17.jp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7.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5.jp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7.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image" Target="../media/image8.jp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6" Type="http://schemas.openxmlformats.org/officeDocument/2006/relationships/image" Target="../media/image11.jp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heme" Target="../theme/theme4.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6.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image" Target="../media/image15.jpg"/><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theme" Target="../theme/theme5.xml"/><Relationship Id="rId5" Type="http://schemas.openxmlformats.org/officeDocument/2006/relationships/slideLayout" Target="../slideLayouts/slideLayout59.xml"/><Relationship Id="rId15" Type="http://schemas.openxmlformats.org/officeDocument/2006/relationships/hyperlink" Target="about:blank" TargetMode="Externa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6.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image" Target="../media/image16.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17.jp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5.jp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8.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image" Target="../media/image17.jpg"/><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9.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7" r:id="rId1"/>
    <p:sldLayoutId id="2147483673" r:id="rId2"/>
    <p:sldLayoutId id="2147483662" r:id="rId3"/>
    <p:sldLayoutId id="2147483669" r:id="rId4"/>
    <p:sldLayoutId id="2147483668" r:id="rId5"/>
    <p:sldLayoutId id="2147483670" r:id="rId6"/>
    <p:sldLayoutId id="2147483671" r:id="rId7"/>
    <p:sldLayoutId id="2147483672" r:id="rId8"/>
    <p:sldLayoutId id="2147483676" r:id="rId9"/>
    <p:sldLayoutId id="2147483677" r:id="rId10"/>
    <p:sldLayoutId id="2147483674" r:id="rId11"/>
    <p:sldLayoutId id="2147483675" r:id="rId12"/>
    <p:sldLayoutId id="2147483678" r:id="rId13"/>
    <p:sldLayoutId id="2147483679" r:id="rId14"/>
    <p:sldLayoutId id="2147483819"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9490470"/>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5617946"/>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27760077"/>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524521955"/>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6756250"/>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rPr>
              <a:t>Material</a:t>
            </a:r>
            <a:r>
              <a:rPr lang="en-GB" sz="1100" dirty="0">
                <a:solidFill>
                  <a:srgbClr val="002060"/>
                </a:solidFill>
                <a:latin typeface="Arial" panose="020B0604020202020204" pitchFamily="34" charset="0"/>
              </a:rPr>
              <a:t> </a:t>
            </a:r>
            <a:r>
              <a:rPr lang="en-GB" sz="1100" dirty="0">
                <a:solidFill>
                  <a:srgbClr val="002060"/>
                </a:solidFill>
              </a:rPr>
              <a:t>licensed as </a:t>
            </a:r>
            <a:r>
              <a:rPr lang="en-GB" sz="1100" b="1" u="sng" dirty="0">
                <a:solidFill>
                  <a:srgbClr val="FFFFFF"/>
                </a:solidFill>
                <a:hlinkClick r:id="rId16"/>
              </a:rPr>
              <a:t>CC BY-NC-SA 4.0</a:t>
            </a:r>
            <a:br>
              <a:rPr lang="en-GB" sz="1100" dirty="0">
                <a:solidFill>
                  <a:prstClr val="black"/>
                </a:solidFill>
              </a:rPr>
            </a:br>
            <a:endParaRPr lang="en-GB" sz="1100" dirty="0">
              <a:solidFill>
                <a:prstClr val="black"/>
              </a:solidFill>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2516450854"/>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1063117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9844995"/>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54979488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45792943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75245311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endParaRPr/>
          </a:p>
        </p:txBody>
      </p:sp>
      <p:pic>
        <p:nvPicPr>
          <p:cNvPr id="12" name="Google Shape;12;p24"/>
          <p:cNvPicPr preferRelativeResize="0"/>
          <p:nvPr/>
        </p:nvPicPr>
        <p:blipFill rotWithShape="1">
          <a:blip r:embed="rId13">
            <a:alphaModFix/>
          </a:blip>
          <a:srcRect/>
          <a:stretch/>
        </p:blipFill>
        <p:spPr>
          <a:xfrm>
            <a:off x="10485120" y="-61459"/>
            <a:ext cx="1627856" cy="563137"/>
          </a:xfrm>
          <a:prstGeom prst="rect">
            <a:avLst/>
          </a:prstGeom>
          <a:noFill/>
          <a:ln>
            <a:noFill/>
          </a:ln>
        </p:spPr>
      </p:pic>
      <p:pic>
        <p:nvPicPr>
          <p:cNvPr id="13" name="Google Shape;13;p24"/>
          <p:cNvPicPr preferRelativeResize="0"/>
          <p:nvPr/>
        </p:nvPicPr>
        <p:blipFill rotWithShape="1">
          <a:blip r:embed="rId14">
            <a:alphaModFix/>
          </a:blip>
          <a:srcRect/>
          <a:stretch/>
        </p:blipFill>
        <p:spPr>
          <a:xfrm>
            <a:off x="1" y="0"/>
            <a:ext cx="4775200" cy="417830"/>
          </a:xfrm>
          <a:prstGeom prst="rect">
            <a:avLst/>
          </a:prstGeom>
          <a:noFill/>
          <a:ln>
            <a:noFill/>
          </a:ln>
        </p:spPr>
      </p:pic>
      <p:sp>
        <p:nvSpPr>
          <p:cNvPr id="14" name="Google Shape;14;p24"/>
          <p:cNvSpPr/>
          <p:nvPr/>
        </p:nvSpPr>
        <p:spPr>
          <a:xfrm>
            <a:off x="9088583" y="6572243"/>
            <a:ext cx="843464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2060"/>
                </a:solidFill>
                <a:latin typeface="Century Gothic"/>
                <a:ea typeface="Century Gothic"/>
                <a:cs typeface="Century Gothic"/>
                <a:sym typeface="Century Gothic"/>
              </a:rPr>
              <a:t>Material</a:t>
            </a:r>
            <a:r>
              <a:rPr lang="en-GB" sz="1100" b="0" i="0" u="none" strike="noStrike" cap="none">
                <a:solidFill>
                  <a:srgbClr val="002060"/>
                </a:solidFill>
                <a:latin typeface="Arial"/>
                <a:ea typeface="Arial"/>
                <a:cs typeface="Arial"/>
                <a:sym typeface="Arial"/>
              </a:rPr>
              <a:t> </a:t>
            </a:r>
            <a:r>
              <a:rPr lang="en-GB" sz="1100" b="0" i="0" u="none" strike="noStrike" cap="none">
                <a:solidFill>
                  <a:srgbClr val="002060"/>
                </a:solidFill>
                <a:latin typeface="Century Gothic"/>
                <a:ea typeface="Century Gothic"/>
                <a:cs typeface="Century Gothic"/>
                <a:sym typeface="Century Gothic"/>
              </a:rPr>
              <a:t>licensed as </a:t>
            </a:r>
            <a:r>
              <a:rPr lang="en-GB" sz="1100" b="1" i="0" u="sng" strike="noStrike" cap="none">
                <a:solidFill>
                  <a:srgbClr val="FFFFFF"/>
                </a:solidFill>
                <a:latin typeface="Century Gothic"/>
                <a:ea typeface="Century Gothic"/>
                <a:cs typeface="Century Gothic"/>
                <a:sym typeface="Century Gothic"/>
                <a:hlinkClick r:id="rId15">
                  <a:extLst>
                    <a:ext uri="{A12FA001-AC4F-418D-AE19-62706E023703}">
                      <ahyp:hlinkClr xmlns:ahyp="http://schemas.microsoft.com/office/drawing/2018/hyperlinkcolor" val="tx"/>
                    </a:ext>
                  </a:extLst>
                </a:hlinkClick>
              </a:rPr>
              <a:t>CC BY-NC-SA 4.0</a:t>
            </a:r>
            <a:br>
              <a:rPr lang="en-GB" sz="1100" b="0" i="0" u="none" strike="noStrike" cap="none">
                <a:solidFill>
                  <a:srgbClr val="000000"/>
                </a:solidFill>
                <a:latin typeface="Century Gothic"/>
                <a:ea typeface="Century Gothic"/>
                <a:cs typeface="Century Gothic"/>
                <a:sym typeface="Century Gothic"/>
              </a:rPr>
            </a:br>
            <a:endParaRPr sz="1100" b="0" i="0" u="none" strike="noStrike" cap="none">
              <a:solidFill>
                <a:srgbClr val="000000"/>
              </a:solidFill>
              <a:latin typeface="Century Gothic"/>
              <a:ea typeface="Century Gothic"/>
              <a:cs typeface="Century Gothic"/>
              <a:sym typeface="Century Gothic"/>
            </a:endParaRPr>
          </a:p>
        </p:txBody>
      </p:sp>
      <p:sp>
        <p:nvSpPr>
          <p:cNvPr id="15" name="Google Shape;15;p24"/>
          <p:cNvSpPr/>
          <p:nvPr/>
        </p:nvSpPr>
        <p:spPr>
          <a:xfrm>
            <a:off x="2" y="6572241"/>
            <a:ext cx="8434647"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GB" sz="1050" b="0" i="0" u="none" strike="noStrike" cap="none">
                <a:solidFill>
                  <a:srgbClr val="002060"/>
                </a:solidFill>
                <a:latin typeface="Century Gothic"/>
                <a:ea typeface="Century Gothic"/>
                <a:cs typeface="Century Gothic"/>
                <a:sym typeface="Century Gothic"/>
              </a:rPr>
              <a:t>Rachel Hawkes</a:t>
            </a:r>
            <a:endParaRPr sz="1050" b="0" i="0" u="none" strike="noStrike" cap="none">
              <a:solidFill>
                <a:srgbClr val="00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205933133"/>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936863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498245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4534436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2086446"/>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2.gif"/><Relationship Id="rId4" Type="http://schemas.openxmlformats.org/officeDocument/2006/relationships/image" Target="../media/image21.gif"/></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hyperlink" Target="https://resources.ncelp.org/concern/resources/kd17cs85f?locale=en" TargetMode="External"/><Relationship Id="rId3" Type="http://schemas.openxmlformats.org/officeDocument/2006/relationships/notesSlide" Target="../notesSlides/notesSlide10.xml"/><Relationship Id="rId7"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9.xml"/><Relationship Id="rId1" Type="http://schemas.openxmlformats.org/officeDocument/2006/relationships/vmlDrawing" Target="../drawings/vmlDrawing3.vml"/><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3.xml"/><Relationship Id="rId1" Type="http://schemas.openxmlformats.org/officeDocument/2006/relationships/vmlDrawing" Target="../drawings/vmlDrawing4.v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55.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9.wav"/><Relationship Id="rId3" Type="http://schemas.openxmlformats.org/officeDocument/2006/relationships/image" Target="../media/image42.png"/><Relationship Id="rId7" Type="http://schemas.openxmlformats.org/officeDocument/2006/relationships/audio" Target="../media/audio3.wav"/><Relationship Id="rId12" Type="http://schemas.openxmlformats.org/officeDocument/2006/relationships/audio" Target="../media/audio8.wav"/><Relationship Id="rId2" Type="http://schemas.openxmlformats.org/officeDocument/2006/relationships/notesSlide" Target="../notesSlides/notesSlide13.xml"/><Relationship Id="rId1" Type="http://schemas.openxmlformats.org/officeDocument/2006/relationships/slideLayout" Target="../slideLayouts/slideLayout66.xml"/><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audio" Target="../media/audio1.wav"/><Relationship Id="rId15" Type="http://schemas.openxmlformats.org/officeDocument/2006/relationships/hyperlink" Target="https://www.gov.uk/government/consultations/subject-level-conditions-and-guidance-for-new-french-german-and-spanish-gcses" TargetMode="External"/><Relationship Id="rId10" Type="http://schemas.openxmlformats.org/officeDocument/2006/relationships/audio" Target="../media/audio6.wav"/><Relationship Id="rId4" Type="http://schemas.openxmlformats.org/officeDocument/2006/relationships/image" Target="../media/image43.jpeg"/><Relationship Id="rId9" Type="http://schemas.openxmlformats.org/officeDocument/2006/relationships/audio" Target="../media/audio5.wav"/><Relationship Id="rId14" Type="http://schemas.openxmlformats.org/officeDocument/2006/relationships/hyperlink" Target="https://www.gov.uk/government/publications/gcse-french-german-and-spanish-subject-content" TargetMode="External"/></Relationships>
</file>

<file path=ppt/slides/_rels/slide18.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image" Target="../media/image44.png"/><Relationship Id="rId21" Type="http://schemas.openxmlformats.org/officeDocument/2006/relationships/image" Target="../media/image55.png"/><Relationship Id="rId7" Type="http://schemas.openxmlformats.org/officeDocument/2006/relationships/audio" Target="../media/audio13.wav"/><Relationship Id="rId12" Type="http://schemas.openxmlformats.org/officeDocument/2006/relationships/image" Target="../media/image47.png"/><Relationship Id="rId17" Type="http://schemas.openxmlformats.org/officeDocument/2006/relationships/image" Target="../media/image52.jpeg"/><Relationship Id="rId25" Type="http://schemas.openxmlformats.org/officeDocument/2006/relationships/image" Target="../media/image59.png"/><Relationship Id="rId2" Type="http://schemas.openxmlformats.org/officeDocument/2006/relationships/notesSlide" Target="../notesSlides/notesSlide14.xml"/><Relationship Id="rId16" Type="http://schemas.openxmlformats.org/officeDocument/2006/relationships/image" Target="../media/image51.png"/><Relationship Id="rId20" Type="http://schemas.microsoft.com/office/2007/relationships/hdphoto" Target="../media/hdphoto1.wdp"/><Relationship Id="rId1" Type="http://schemas.openxmlformats.org/officeDocument/2006/relationships/slideLayout" Target="../slideLayouts/slideLayout82.xml"/><Relationship Id="rId6" Type="http://schemas.openxmlformats.org/officeDocument/2006/relationships/audio" Target="../media/audio12.wav"/><Relationship Id="rId11" Type="http://schemas.openxmlformats.org/officeDocument/2006/relationships/image" Target="../media/image46.png"/><Relationship Id="rId24" Type="http://schemas.openxmlformats.org/officeDocument/2006/relationships/image" Target="../media/image58.png"/><Relationship Id="rId5" Type="http://schemas.openxmlformats.org/officeDocument/2006/relationships/audio" Target="../media/audio11.wav"/><Relationship Id="rId15" Type="http://schemas.openxmlformats.org/officeDocument/2006/relationships/image" Target="../media/image50.png"/><Relationship Id="rId23" Type="http://schemas.openxmlformats.org/officeDocument/2006/relationships/image" Target="../media/image57.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audio" Target="../media/audio10.wav"/><Relationship Id="rId9" Type="http://schemas.openxmlformats.org/officeDocument/2006/relationships/audio" Target="../media/audio15.wav"/><Relationship Id="rId14" Type="http://schemas.openxmlformats.org/officeDocument/2006/relationships/image" Target="../media/image49.png"/><Relationship Id="rId22"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9.xml"/><Relationship Id="rId7" Type="http://schemas.openxmlformats.org/officeDocument/2006/relationships/image" Target="../media/image62.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78.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78.xml"/><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19.xml"/><Relationship Id="rId1" Type="http://schemas.openxmlformats.org/officeDocument/2006/relationships/slideLayout" Target="../slideLayouts/slideLayout100.xml"/><Relationship Id="rId5" Type="http://schemas.openxmlformats.org/officeDocument/2006/relationships/image" Target="../media/image6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20.xml"/><Relationship Id="rId1" Type="http://schemas.openxmlformats.org/officeDocument/2006/relationships/slideLayout" Target="../slideLayouts/slideLayout100.xml"/><Relationship Id="rId5" Type="http://schemas.openxmlformats.org/officeDocument/2006/relationships/image" Target="../media/image66.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21.xml"/><Relationship Id="rId1" Type="http://schemas.openxmlformats.org/officeDocument/2006/relationships/slideLayout" Target="../slideLayouts/slideLayout100.xml"/><Relationship Id="rId5" Type="http://schemas.openxmlformats.org/officeDocument/2006/relationships/image" Target="../media/image67.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22.xml"/><Relationship Id="rId1" Type="http://schemas.openxmlformats.org/officeDocument/2006/relationships/slideLayout" Target="../slideLayouts/slideLayout100.xml"/><Relationship Id="rId5" Type="http://schemas.openxmlformats.org/officeDocument/2006/relationships/image" Target="../media/image68.jpe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78.xml"/><Relationship Id="rId4" Type="http://schemas.openxmlformats.org/officeDocument/2006/relationships/image" Target="../media/image69.jpe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78.xml"/><Relationship Id="rId4" Type="http://schemas.openxmlformats.org/officeDocument/2006/relationships/image" Target="../media/image70.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78.xml"/><Relationship Id="rId4" Type="http://schemas.openxmlformats.org/officeDocument/2006/relationships/image" Target="../media/image71.jpe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78.xml"/><Relationship Id="rId4" Type="http://schemas.openxmlformats.org/officeDocument/2006/relationships/image" Target="../media/image72.jpe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78.xml"/><Relationship Id="rId4" Type="http://schemas.openxmlformats.org/officeDocument/2006/relationships/image" Target="../media/image73.jpe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78.xml"/><Relationship Id="rId4" Type="http://schemas.openxmlformats.org/officeDocument/2006/relationships/image" Target="../media/image74.jpe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78.xml"/><Relationship Id="rId4" Type="http://schemas.openxmlformats.org/officeDocument/2006/relationships/image" Target="../media/image75.jpe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78.xml"/><Relationship Id="rId4" Type="http://schemas.openxmlformats.org/officeDocument/2006/relationships/image" Target="../media/image76.jpeg"/></Relationships>
</file>

<file path=ppt/slides/_rels/slide36.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audio" Target="../media/audio29.wav"/><Relationship Id="rId18" Type="http://schemas.openxmlformats.org/officeDocument/2006/relationships/audio" Target="../media/audio34.wav"/><Relationship Id="rId3" Type="http://schemas.openxmlformats.org/officeDocument/2006/relationships/image" Target="../media/image44.png"/><Relationship Id="rId21" Type="http://schemas.openxmlformats.org/officeDocument/2006/relationships/image" Target="../media/image78.png"/><Relationship Id="rId7" Type="http://schemas.openxmlformats.org/officeDocument/2006/relationships/audio" Target="../media/audio23.wav"/><Relationship Id="rId12" Type="http://schemas.openxmlformats.org/officeDocument/2006/relationships/audio" Target="../media/audio28.wav"/><Relationship Id="rId17" Type="http://schemas.openxmlformats.org/officeDocument/2006/relationships/audio" Target="../media/audio33.wav"/><Relationship Id="rId2" Type="http://schemas.openxmlformats.org/officeDocument/2006/relationships/notesSlide" Target="../notesSlides/notesSlide31.xml"/><Relationship Id="rId16" Type="http://schemas.openxmlformats.org/officeDocument/2006/relationships/audio" Target="../media/audio32.wav"/><Relationship Id="rId20" Type="http://schemas.openxmlformats.org/officeDocument/2006/relationships/image" Target="../media/image77.png"/><Relationship Id="rId1" Type="http://schemas.openxmlformats.org/officeDocument/2006/relationships/slideLayout" Target="../slideLayouts/slideLayout78.xml"/><Relationship Id="rId6" Type="http://schemas.openxmlformats.org/officeDocument/2006/relationships/audio" Target="../media/audio22.wav"/><Relationship Id="rId11" Type="http://schemas.openxmlformats.org/officeDocument/2006/relationships/audio" Target="../media/audio27.wav"/><Relationship Id="rId5" Type="http://schemas.openxmlformats.org/officeDocument/2006/relationships/audio" Target="../media/audio21.wav"/><Relationship Id="rId15" Type="http://schemas.openxmlformats.org/officeDocument/2006/relationships/audio" Target="../media/audio31.wav"/><Relationship Id="rId10" Type="http://schemas.openxmlformats.org/officeDocument/2006/relationships/audio" Target="../media/audio26.wav"/><Relationship Id="rId19" Type="http://schemas.openxmlformats.org/officeDocument/2006/relationships/audio" Target="../media/audio35.wav"/><Relationship Id="rId4" Type="http://schemas.openxmlformats.org/officeDocument/2006/relationships/audio" Target="../media/audio20.wav"/><Relationship Id="rId9" Type="http://schemas.openxmlformats.org/officeDocument/2006/relationships/audio" Target="../media/audio25.wav"/><Relationship Id="rId14" Type="http://schemas.openxmlformats.org/officeDocument/2006/relationships/audio" Target="../media/audio30.wav"/><Relationship Id="rId22" Type="http://schemas.openxmlformats.org/officeDocument/2006/relationships/image" Target="../media/image7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11.xml"/><Relationship Id="rId7" Type="http://schemas.openxmlformats.org/officeDocument/2006/relationships/image" Target="../media/image80.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1.png"/><Relationship Id="rId5" Type="http://schemas.openxmlformats.org/officeDocument/2006/relationships/image" Target="../media/image42.png"/><Relationship Id="rId4"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11.xml"/><Relationship Id="rId7" Type="http://schemas.openxmlformats.org/officeDocument/2006/relationships/image" Target="../media/image81.jpe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1.png"/><Relationship Id="rId5" Type="http://schemas.openxmlformats.org/officeDocument/2006/relationships/image" Target="../media/image42.png"/><Relationship Id="rId4"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3" Type="http://schemas.openxmlformats.org/officeDocument/2006/relationships/hyperlink" Target="https://resources.ncelp.org/concern/resources/sq87bw293?locale=en"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128.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88.xml"/></Relationships>
</file>

<file path=ppt/slides/_rels/slide43.xml.rels><?xml version="1.0" encoding="UTF-8" standalone="yes"?>
<Relationships xmlns="http://schemas.openxmlformats.org/package/2006/relationships"><Relationship Id="rId8" Type="http://schemas.openxmlformats.org/officeDocument/2006/relationships/audio" Target="../media/audio38.wav"/><Relationship Id="rId3" Type="http://schemas.openxmlformats.org/officeDocument/2006/relationships/image" Target="../media/image82.png"/><Relationship Id="rId7" Type="http://schemas.openxmlformats.org/officeDocument/2006/relationships/audio" Target="../media/audio37.wav"/><Relationship Id="rId2" Type="http://schemas.openxmlformats.org/officeDocument/2006/relationships/notesSlide" Target="../notesSlides/notesSlide36.xml"/><Relationship Id="rId1" Type="http://schemas.openxmlformats.org/officeDocument/2006/relationships/slideLayout" Target="../slideLayouts/slideLayout89.xml"/><Relationship Id="rId6" Type="http://schemas.openxmlformats.org/officeDocument/2006/relationships/audio" Target="../media/audio36.wav"/><Relationship Id="rId5" Type="http://schemas.openxmlformats.org/officeDocument/2006/relationships/image" Target="../media/image84.jpeg"/><Relationship Id="rId10" Type="http://schemas.openxmlformats.org/officeDocument/2006/relationships/audio" Target="../media/audio40.wav"/><Relationship Id="rId4" Type="http://schemas.openxmlformats.org/officeDocument/2006/relationships/image" Target="../media/image83.png"/><Relationship Id="rId9" Type="http://schemas.openxmlformats.org/officeDocument/2006/relationships/audio" Target="../media/audio39.wav"/></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7.xml"/><Relationship Id="rId1" Type="http://schemas.openxmlformats.org/officeDocument/2006/relationships/slideLayout" Target="../slideLayouts/slideLayout89.xml"/><Relationship Id="rId5" Type="http://schemas.openxmlformats.org/officeDocument/2006/relationships/image" Target="../media/image86.png"/><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9.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https://www.gov.uk/government/publications/curriculum-research-review-series-languages/curriculum-research-review-series-languages"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87.jpeg"/></Relationships>
</file>

<file path=ppt/slides/_rels/slide4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2.xml"/><Relationship Id="rId1" Type="http://schemas.openxmlformats.org/officeDocument/2006/relationships/slideLayout" Target="../slideLayouts/slideLayout15.xml"/><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13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5.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156.xml"/><Relationship Id="rId4" Type="http://schemas.openxmlformats.org/officeDocument/2006/relationships/image" Target="../media/image92.png"/></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7.xml"/><Relationship Id="rId1" Type="http://schemas.openxmlformats.org/officeDocument/2006/relationships/slideLayout" Target="../slideLayouts/slideLayout167.xml"/></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jpeg"/><Relationship Id="rId2" Type="http://schemas.openxmlformats.org/officeDocument/2006/relationships/notesSlide" Target="../notesSlides/notesSlide48.xml"/><Relationship Id="rId1" Type="http://schemas.openxmlformats.org/officeDocument/2006/relationships/slideLayout" Target="../slideLayouts/slideLayout89.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png"/></Relationships>
</file>

<file path=ppt/slides/_rels/slide56.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18" Type="http://schemas.openxmlformats.org/officeDocument/2006/relationships/image" Target="../media/image113.jpeg"/><Relationship Id="rId3" Type="http://schemas.openxmlformats.org/officeDocument/2006/relationships/image" Target="../media/image99.png"/><Relationship Id="rId7" Type="http://schemas.openxmlformats.org/officeDocument/2006/relationships/image" Target="../media/image102.gif"/><Relationship Id="rId12" Type="http://schemas.openxmlformats.org/officeDocument/2006/relationships/image" Target="../media/image107.jpeg"/><Relationship Id="rId17" Type="http://schemas.openxmlformats.org/officeDocument/2006/relationships/image" Target="../media/image112.jpeg"/><Relationship Id="rId2" Type="http://schemas.openxmlformats.org/officeDocument/2006/relationships/notesSlide" Target="../notesSlides/notesSlide49.xml"/><Relationship Id="rId16" Type="http://schemas.openxmlformats.org/officeDocument/2006/relationships/image" Target="../media/image111.jpeg"/><Relationship Id="rId1" Type="http://schemas.openxmlformats.org/officeDocument/2006/relationships/slideLayout" Target="../slideLayouts/slideLayout89.xml"/><Relationship Id="rId6" Type="http://schemas.openxmlformats.org/officeDocument/2006/relationships/image" Target="../media/image101.png"/><Relationship Id="rId11" Type="http://schemas.openxmlformats.org/officeDocument/2006/relationships/image" Target="../media/image106.png"/><Relationship Id="rId5" Type="http://schemas.microsoft.com/office/2007/relationships/hdphoto" Target="../media/hdphoto2.wdp"/><Relationship Id="rId15" Type="http://schemas.openxmlformats.org/officeDocument/2006/relationships/image" Target="../media/image110.png"/><Relationship Id="rId10" Type="http://schemas.openxmlformats.org/officeDocument/2006/relationships/image" Target="../media/image105.png"/><Relationship Id="rId4" Type="http://schemas.openxmlformats.org/officeDocument/2006/relationships/image" Target="../media/image100.png"/><Relationship Id="rId9" Type="http://schemas.openxmlformats.org/officeDocument/2006/relationships/image" Target="../media/image104.png"/><Relationship Id="rId14" Type="http://schemas.openxmlformats.org/officeDocument/2006/relationships/image" Target="../media/image109.jpeg"/></Relationships>
</file>

<file path=ppt/slides/_rels/slide57.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18" Type="http://schemas.openxmlformats.org/officeDocument/2006/relationships/image" Target="../media/image113.jpeg"/><Relationship Id="rId3" Type="http://schemas.openxmlformats.org/officeDocument/2006/relationships/image" Target="../media/image99.png"/><Relationship Id="rId7" Type="http://schemas.openxmlformats.org/officeDocument/2006/relationships/image" Target="../media/image102.gif"/><Relationship Id="rId12" Type="http://schemas.openxmlformats.org/officeDocument/2006/relationships/image" Target="../media/image107.jpeg"/><Relationship Id="rId17" Type="http://schemas.openxmlformats.org/officeDocument/2006/relationships/image" Target="../media/image112.jpeg"/><Relationship Id="rId2" Type="http://schemas.openxmlformats.org/officeDocument/2006/relationships/notesSlide" Target="../notesSlides/notesSlide50.xml"/><Relationship Id="rId16" Type="http://schemas.openxmlformats.org/officeDocument/2006/relationships/image" Target="../media/image111.jpeg"/><Relationship Id="rId1" Type="http://schemas.openxmlformats.org/officeDocument/2006/relationships/slideLayout" Target="../slideLayouts/slideLayout89.xml"/><Relationship Id="rId6" Type="http://schemas.openxmlformats.org/officeDocument/2006/relationships/image" Target="../media/image115.png"/><Relationship Id="rId11" Type="http://schemas.openxmlformats.org/officeDocument/2006/relationships/image" Target="../media/image106.png"/><Relationship Id="rId5" Type="http://schemas.microsoft.com/office/2007/relationships/hdphoto" Target="../media/hdphoto3.wdp"/><Relationship Id="rId15" Type="http://schemas.openxmlformats.org/officeDocument/2006/relationships/image" Target="../media/image110.png"/><Relationship Id="rId10" Type="http://schemas.openxmlformats.org/officeDocument/2006/relationships/image" Target="../media/image105.png"/><Relationship Id="rId4" Type="http://schemas.openxmlformats.org/officeDocument/2006/relationships/image" Target="../media/image114.png"/><Relationship Id="rId9" Type="http://schemas.openxmlformats.org/officeDocument/2006/relationships/image" Target="../media/image116.png"/><Relationship Id="rId14" Type="http://schemas.openxmlformats.org/officeDocument/2006/relationships/image" Target="../media/image109.jpeg"/></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113.jpeg"/><Relationship Id="rId2" Type="http://schemas.openxmlformats.org/officeDocument/2006/relationships/notesSlide" Target="../notesSlides/notesSlide51.xml"/><Relationship Id="rId1" Type="http://schemas.openxmlformats.org/officeDocument/2006/relationships/slideLayout" Target="../slideLayouts/slideLayout89.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7.png"/></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2.xml"/><Relationship Id="rId1" Type="http://schemas.openxmlformats.org/officeDocument/2006/relationships/slideLayout" Target="../slideLayouts/slideLayout89.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7.png"/><Relationship Id="rId11" Type="http://schemas.openxmlformats.org/officeDocument/2006/relationships/image" Target="../media/image22.gif"/><Relationship Id="rId5" Type="http://schemas.openxmlformats.org/officeDocument/2006/relationships/image" Target="../media/image26.png"/><Relationship Id="rId10" Type="http://schemas.openxmlformats.org/officeDocument/2006/relationships/image" Target="../media/image21.gif"/><Relationship Id="rId4" Type="http://schemas.openxmlformats.org/officeDocument/2006/relationships/image" Target="../media/image25.png"/><Relationship Id="rId9" Type="http://schemas.openxmlformats.org/officeDocument/2006/relationships/image" Target="../media/image20.gif"/></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78.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xml"/><Relationship Id="rId1" Type="http://schemas.openxmlformats.org/officeDocument/2006/relationships/vmlDrawing" Target="../drawings/vmlDrawing5.vml"/><Relationship Id="rId4" Type="http://schemas.openxmlformats.org/officeDocument/2006/relationships/oleObject" Target="../embeddings/oleObject4.bin"/></Relationships>
</file>

<file path=ppt/slides/_rels/slide6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6.xml"/><Relationship Id="rId1" Type="http://schemas.openxmlformats.org/officeDocument/2006/relationships/slideLayout" Target="../slideLayouts/slideLayout8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6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7.xml"/><Relationship Id="rId1" Type="http://schemas.openxmlformats.org/officeDocument/2006/relationships/slideLayout" Target="../slideLayouts/slideLayout123.xml"/><Relationship Id="rId4" Type="http://schemas.openxmlformats.org/officeDocument/2006/relationships/image" Target="../media/image123.png"/></Relationships>
</file>

<file path=ppt/slides/_rels/slide6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8.xml"/><Relationship Id="rId1" Type="http://schemas.openxmlformats.org/officeDocument/2006/relationships/slideLayout" Target="../slideLayouts/slideLayout42.xml"/></Relationships>
</file>

<file path=ppt/slides/_rels/slide66.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127.jpeg"/><Relationship Id="rId2" Type="http://schemas.openxmlformats.org/officeDocument/2006/relationships/notesSlide" Target="../notesSlides/notesSlide59.xml"/><Relationship Id="rId1" Type="http://schemas.openxmlformats.org/officeDocument/2006/relationships/slideLayout" Target="../slideLayouts/slideLayout111.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42.png"/></Relationships>
</file>

<file path=ppt/slides/_rels/slide67.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130.jpeg"/><Relationship Id="rId2" Type="http://schemas.openxmlformats.org/officeDocument/2006/relationships/notesSlide" Target="../notesSlides/notesSlide60.xml"/><Relationship Id="rId1" Type="http://schemas.openxmlformats.org/officeDocument/2006/relationships/slideLayout" Target="../slideLayouts/slideLayout111.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42.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23.xml"/><Relationship Id="rId1" Type="http://schemas.openxmlformats.org/officeDocument/2006/relationships/tags" Target="../tags/tag1.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82.png"/></Relationships>
</file>

<file path=ppt/slides/_rels/slide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2.xml"/><Relationship Id="rId1" Type="http://schemas.openxmlformats.org/officeDocument/2006/relationships/slideLayout" Target="../slideLayouts/slideLayout123.xml"/><Relationship Id="rId5" Type="http://schemas.openxmlformats.org/officeDocument/2006/relationships/image" Target="../media/image134.jpeg"/><Relationship Id="rId4" Type="http://schemas.openxmlformats.org/officeDocument/2006/relationships/image" Target="../media/image133.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6.jpg"/><Relationship Id="rId7" Type="http://schemas.openxmlformats.org/officeDocument/2006/relationships/image" Target="../media/image138.png"/><Relationship Id="rId2" Type="http://schemas.openxmlformats.org/officeDocument/2006/relationships/notesSlide" Target="../notesSlides/notesSlide63.xml"/><Relationship Id="rId1" Type="http://schemas.openxmlformats.org/officeDocument/2006/relationships/slideLayout" Target="../slideLayouts/slideLayout178.xml"/><Relationship Id="rId6" Type="http://schemas.openxmlformats.org/officeDocument/2006/relationships/image" Target="../media/image137.png"/><Relationship Id="rId11" Type="http://schemas.openxmlformats.org/officeDocument/2006/relationships/image" Target="../media/image82.png"/><Relationship Id="rId5" Type="http://schemas.openxmlformats.org/officeDocument/2006/relationships/image" Target="../media/image136.png"/><Relationship Id="rId10" Type="http://schemas.microsoft.com/office/2007/relationships/hdphoto" Target="../media/hdphoto5.wdp"/><Relationship Id="rId4" Type="http://schemas.openxmlformats.org/officeDocument/2006/relationships/image" Target="../media/image135.png"/><Relationship Id="rId9" Type="http://schemas.openxmlformats.org/officeDocument/2006/relationships/image" Target="../media/image139.png"/></Relationships>
</file>

<file path=ppt/slides/_rels/slide71.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6.jpg"/><Relationship Id="rId7" Type="http://schemas.microsoft.com/office/2007/relationships/hdphoto" Target="../media/hdphoto6.wdp"/><Relationship Id="rId12" Type="http://schemas.openxmlformats.org/officeDocument/2006/relationships/image" Target="../media/image145.png"/><Relationship Id="rId2" Type="http://schemas.openxmlformats.org/officeDocument/2006/relationships/notesSlide" Target="../notesSlides/notesSlide64.xml"/><Relationship Id="rId1" Type="http://schemas.openxmlformats.org/officeDocument/2006/relationships/slideLayout" Target="../slideLayouts/slideLayout178.xml"/><Relationship Id="rId6" Type="http://schemas.openxmlformats.org/officeDocument/2006/relationships/image" Target="../media/image141.png"/><Relationship Id="rId11" Type="http://schemas.microsoft.com/office/2007/relationships/hdphoto" Target="../media/hdphoto7.wdp"/><Relationship Id="rId5" Type="http://schemas.openxmlformats.org/officeDocument/2006/relationships/image" Target="../media/image140.png"/><Relationship Id="rId10" Type="http://schemas.openxmlformats.org/officeDocument/2006/relationships/image" Target="../media/image144.png"/><Relationship Id="rId4" Type="http://schemas.openxmlformats.org/officeDocument/2006/relationships/image" Target="../media/image42.png"/><Relationship Id="rId9" Type="http://schemas.openxmlformats.org/officeDocument/2006/relationships/image" Target="../media/image143.png"/></Relationships>
</file>

<file path=ppt/slides/_rels/slide72.xml.rels><?xml version="1.0" encoding="UTF-8" standalone="yes"?>
<Relationships xmlns="http://schemas.openxmlformats.org/package/2006/relationships"><Relationship Id="rId3" Type="http://schemas.openxmlformats.org/officeDocument/2006/relationships/audio" Target="../media/audio41.wav"/><Relationship Id="rId7" Type="http://schemas.openxmlformats.org/officeDocument/2006/relationships/image" Target="../media/image82.png"/><Relationship Id="rId2" Type="http://schemas.openxmlformats.org/officeDocument/2006/relationships/notesSlide" Target="../notesSlides/notesSlide65.xml"/><Relationship Id="rId1" Type="http://schemas.openxmlformats.org/officeDocument/2006/relationships/slideLayout" Target="../slideLayouts/slideLayout145.xml"/><Relationship Id="rId6" Type="http://schemas.openxmlformats.org/officeDocument/2006/relationships/image" Target="../media/image146.png"/><Relationship Id="rId5" Type="http://schemas.openxmlformats.org/officeDocument/2006/relationships/audio" Target="../media/audio43.wav"/><Relationship Id="rId4" Type="http://schemas.openxmlformats.org/officeDocument/2006/relationships/audio" Target="../media/audio42.wav"/></Relationships>
</file>

<file path=ppt/slides/_rels/slide73.xml.rels><?xml version="1.0" encoding="UTF-8" standalone="yes"?>
<Relationships xmlns="http://schemas.openxmlformats.org/package/2006/relationships"><Relationship Id="rId8" Type="http://schemas.openxmlformats.org/officeDocument/2006/relationships/audio" Target="../media/audio48.wav"/><Relationship Id="rId3" Type="http://schemas.openxmlformats.org/officeDocument/2006/relationships/image" Target="../media/image44.png"/><Relationship Id="rId7" Type="http://schemas.openxmlformats.org/officeDocument/2006/relationships/audio" Target="../media/audio47.wav"/><Relationship Id="rId2" Type="http://schemas.openxmlformats.org/officeDocument/2006/relationships/notesSlide" Target="../notesSlides/notesSlide66.xml"/><Relationship Id="rId1" Type="http://schemas.openxmlformats.org/officeDocument/2006/relationships/slideLayout" Target="../slideLayouts/slideLayout189.xml"/><Relationship Id="rId6" Type="http://schemas.openxmlformats.org/officeDocument/2006/relationships/audio" Target="../media/audio46.wav"/><Relationship Id="rId11" Type="http://schemas.openxmlformats.org/officeDocument/2006/relationships/audio" Target="../media/audio51.wav"/><Relationship Id="rId5" Type="http://schemas.openxmlformats.org/officeDocument/2006/relationships/audio" Target="../media/audio45.wav"/><Relationship Id="rId10" Type="http://schemas.openxmlformats.org/officeDocument/2006/relationships/audio" Target="../media/audio50.wav"/><Relationship Id="rId4" Type="http://schemas.openxmlformats.org/officeDocument/2006/relationships/audio" Target="../media/audio44.wav"/><Relationship Id="rId9" Type="http://schemas.openxmlformats.org/officeDocument/2006/relationships/audio" Target="../media/audio49.wav"/></Relationships>
</file>

<file path=ppt/slides/_rels/slide74.xml.rels><?xml version="1.0" encoding="UTF-8" standalone="yes"?>
<Relationships xmlns="http://schemas.openxmlformats.org/package/2006/relationships"><Relationship Id="rId8" Type="http://schemas.openxmlformats.org/officeDocument/2006/relationships/image" Target="../media/image151.tiff"/><Relationship Id="rId3" Type="http://schemas.openxmlformats.org/officeDocument/2006/relationships/image" Target="../media/image147.png"/><Relationship Id="rId7" Type="http://schemas.microsoft.com/office/2007/relationships/hdphoto" Target="../media/hdphoto8.wdp"/><Relationship Id="rId2" Type="http://schemas.openxmlformats.org/officeDocument/2006/relationships/notesSlide" Target="../notesSlides/notesSlide67.xml"/><Relationship Id="rId1" Type="http://schemas.openxmlformats.org/officeDocument/2006/relationships/slideLayout" Target="../slideLayouts/slideLayout89.xml"/><Relationship Id="rId6" Type="http://schemas.openxmlformats.org/officeDocument/2006/relationships/image" Target="../media/image150.png"/><Relationship Id="rId11" Type="http://schemas.openxmlformats.org/officeDocument/2006/relationships/image" Target="../media/image82.png"/><Relationship Id="rId5" Type="http://schemas.openxmlformats.org/officeDocument/2006/relationships/image" Target="../media/image149.png"/><Relationship Id="rId10" Type="http://schemas.openxmlformats.org/officeDocument/2006/relationships/image" Target="../media/image153.png"/><Relationship Id="rId4" Type="http://schemas.openxmlformats.org/officeDocument/2006/relationships/image" Target="../media/image148.png"/><Relationship Id="rId9" Type="http://schemas.openxmlformats.org/officeDocument/2006/relationships/image" Target="../media/image152.tiff"/></Relationships>
</file>

<file path=ppt/slides/_rels/slide7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hyperlink" Target="http://www.ncelp.org/cpd" TargetMode="External"/><Relationship Id="rId1" Type="http://schemas.openxmlformats.org/officeDocument/2006/relationships/slideLayout" Target="../slideLayouts/slideLayout3.xml"/><Relationship Id="rId4" Type="http://schemas.openxmlformats.org/officeDocument/2006/relationships/image" Target="../media/image155.png"/></Relationships>
</file>

<file path=ppt/slides/_rels/slide77.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1.pn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35.jpe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C4577E-A5A3-4AFB-AA48-2DFABD60683F}"/>
              </a:ext>
            </a:extLst>
          </p:cNvPr>
          <p:cNvSpPr>
            <a:spLocks noGrp="1"/>
          </p:cNvSpPr>
          <p:nvPr>
            <p:ph type="body" sz="quarter" idx="12"/>
          </p:nvPr>
        </p:nvSpPr>
        <p:spPr>
          <a:xfrm>
            <a:off x="0" y="6104577"/>
            <a:ext cx="4479682" cy="1154112"/>
          </a:xfrm>
        </p:spPr>
        <p:txBody>
          <a:bodyPr/>
          <a:lstStyle/>
          <a:p>
            <a:r>
              <a:rPr lang="en-GB" dirty="0"/>
              <a:t>Presenter: </a:t>
            </a:r>
            <a:br>
              <a:rPr lang="en-GB" dirty="0"/>
            </a:br>
            <a:r>
              <a:rPr lang="en-GB" dirty="0"/>
              <a:t>Rachel Hawkes</a:t>
            </a:r>
          </a:p>
        </p:txBody>
      </p:sp>
      <p:sp>
        <p:nvSpPr>
          <p:cNvPr id="3" name="Text Placeholder 2">
            <a:extLst>
              <a:ext uri="{FF2B5EF4-FFF2-40B4-BE49-F238E27FC236}">
                <a16:creationId xmlns:a16="http://schemas.microsoft.com/office/drawing/2014/main" id="{00F18169-E7B5-4583-A395-B33D55B815E9}"/>
              </a:ext>
            </a:extLst>
          </p:cNvPr>
          <p:cNvSpPr>
            <a:spLocks noGrp="1"/>
          </p:cNvSpPr>
          <p:nvPr>
            <p:ph type="body" sz="quarter" idx="13"/>
          </p:nvPr>
        </p:nvSpPr>
        <p:spPr>
          <a:xfrm>
            <a:off x="108302" y="2610864"/>
            <a:ext cx="4864546" cy="479394"/>
          </a:xfrm>
        </p:spPr>
        <p:txBody>
          <a:bodyPr/>
          <a:lstStyle/>
          <a:p>
            <a:r>
              <a:rPr lang="en-GB" dirty="0"/>
              <a:t>Wednesday 19 October</a:t>
            </a:r>
          </a:p>
        </p:txBody>
      </p:sp>
      <p:sp>
        <p:nvSpPr>
          <p:cNvPr id="4" name="Text Placeholder 3">
            <a:extLst>
              <a:ext uri="{FF2B5EF4-FFF2-40B4-BE49-F238E27FC236}">
                <a16:creationId xmlns:a16="http://schemas.microsoft.com/office/drawing/2014/main" id="{F45877C0-17D3-4DB6-B8E2-45B91C5ADFD0}"/>
              </a:ext>
            </a:extLst>
          </p:cNvPr>
          <p:cNvSpPr>
            <a:spLocks noGrp="1"/>
          </p:cNvSpPr>
          <p:nvPr>
            <p:ph type="body" sz="quarter" idx="14"/>
          </p:nvPr>
        </p:nvSpPr>
        <p:spPr>
          <a:xfrm>
            <a:off x="108302" y="2139704"/>
            <a:ext cx="10239564" cy="906650"/>
          </a:xfrm>
        </p:spPr>
        <p:txBody>
          <a:bodyPr>
            <a:normAutofit/>
          </a:bodyPr>
          <a:lstStyle/>
          <a:p>
            <a:r>
              <a:rPr lang="en-GB" sz="3200" dirty="0"/>
              <a:t>Teaching KS3 with the new GCSE in view</a:t>
            </a:r>
          </a:p>
        </p:txBody>
      </p:sp>
      <p:pic>
        <p:nvPicPr>
          <p:cNvPr id="5" name="Picture 4" descr="Logo&#10;&#10;Description automatically generated">
            <a:extLst>
              <a:ext uri="{FF2B5EF4-FFF2-40B4-BE49-F238E27FC236}">
                <a16:creationId xmlns:a16="http://schemas.microsoft.com/office/drawing/2014/main" id="{5D49726F-EC4F-4CDE-8A82-0DDB1FE5E4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2040" y="3099767"/>
            <a:ext cx="1860808" cy="1573477"/>
          </a:xfrm>
          <a:prstGeom prst="rect">
            <a:avLst/>
          </a:prstGeom>
        </p:spPr>
      </p:pic>
      <p:pic>
        <p:nvPicPr>
          <p:cNvPr id="6" name="Picture 5" descr="Logo&#10;&#10;Description automatically generated">
            <a:extLst>
              <a:ext uri="{FF2B5EF4-FFF2-40B4-BE49-F238E27FC236}">
                <a16:creationId xmlns:a16="http://schemas.microsoft.com/office/drawing/2014/main" id="{6D873D54-D58E-423D-817B-7B3F16FED3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0322" y="3799977"/>
            <a:ext cx="1957818" cy="1490380"/>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F4323681-9DEA-4FBE-A226-C031AC08E0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713" y="3325008"/>
            <a:ext cx="2202872" cy="1490380"/>
          </a:xfrm>
          <a:prstGeom prst="rect">
            <a:avLst/>
          </a:prstGeom>
        </p:spPr>
      </p:pic>
    </p:spTree>
    <p:extLst>
      <p:ext uri="{BB962C8B-B14F-4D97-AF65-F5344CB8AC3E}">
        <p14:creationId xmlns:p14="http://schemas.microsoft.com/office/powerpoint/2010/main" val="1405371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aphicFrame>
        <p:nvGraphicFramePr>
          <p:cNvPr id="716" name="Google Shape;716;p15"/>
          <p:cNvGraphicFramePr/>
          <p:nvPr/>
        </p:nvGraphicFramePr>
        <p:xfrm>
          <a:off x="376100" y="774186"/>
          <a:ext cx="10294421" cy="5590687"/>
        </p:xfrm>
        <a:graphic>
          <a:graphicData uri="http://schemas.openxmlformats.org/drawingml/2006/table">
            <a:tbl>
              <a:tblPr firstRow="1" bandRow="1">
                <a:noFill/>
              </a:tblPr>
              <a:tblGrid>
                <a:gridCol w="10294421">
                  <a:extLst>
                    <a:ext uri="{9D8B030D-6E8A-4147-A177-3AD203B41FA5}">
                      <a16:colId xmlns:a16="http://schemas.microsoft.com/office/drawing/2014/main" val="20000"/>
                    </a:ext>
                  </a:extLst>
                </a:gridCol>
              </a:tblGrid>
              <a:tr h="402487">
                <a:tc>
                  <a:txBody>
                    <a:bodyPr/>
                    <a:lstStyle/>
                    <a:p>
                      <a:pPr marL="0" marR="0" lvl="0" indent="0" algn="l" rtl="0">
                        <a:lnSpc>
                          <a:spcPct val="100000"/>
                        </a:lnSpc>
                        <a:spcBef>
                          <a:spcPts val="0"/>
                        </a:spcBef>
                        <a:spcAft>
                          <a:spcPts val="0"/>
                        </a:spcAft>
                        <a:buClr>
                          <a:srgbClr val="000000"/>
                        </a:buClr>
                        <a:buSzPts val="2000"/>
                        <a:buFont typeface="Arial"/>
                        <a:buNone/>
                      </a:pPr>
                      <a:r>
                        <a:rPr lang="en-GB" sz="2400" u="none" strike="noStrike" cap="none" dirty="0"/>
                        <a:t>Escribe las </a:t>
                      </a:r>
                      <a:r>
                        <a:rPr lang="en-GB" sz="2400" u="none" strike="noStrike" cap="none" dirty="0" err="1"/>
                        <a:t>frases</a:t>
                      </a:r>
                      <a:r>
                        <a:rPr lang="en-GB" sz="2400" u="none" strike="noStrike" cap="none" dirty="0"/>
                        <a:t> </a:t>
                      </a:r>
                      <a:r>
                        <a:rPr lang="en-GB" sz="2400" u="none" strike="noStrike" cap="none" dirty="0" err="1"/>
                        <a:t>en</a:t>
                      </a:r>
                      <a:r>
                        <a:rPr lang="en-GB" sz="2400" u="none" strike="noStrike" cap="none" dirty="0"/>
                        <a:t> </a:t>
                      </a:r>
                      <a:r>
                        <a:rPr lang="en-GB" sz="2400" u="none" strike="noStrike" cap="none" dirty="0" err="1"/>
                        <a:t>español</a:t>
                      </a:r>
                      <a:r>
                        <a:rPr lang="en-GB" sz="2400" u="none" strike="noStrike" cap="none" dirty="0"/>
                        <a:t>.</a:t>
                      </a:r>
                      <a:endParaRPr sz="1600" u="none" strike="noStrike" cap="none" dirty="0"/>
                    </a:p>
                  </a:txBody>
                  <a:tcPr marL="91450" marR="91450" marT="45725" marB="45725" anchor="ctr"/>
                </a:tc>
                <a:extLst>
                  <a:ext uri="{0D108BD9-81ED-4DB2-BD59-A6C34878D82A}">
                    <a16:rowId xmlns:a16="http://schemas.microsoft.com/office/drawing/2014/main" val="10000"/>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1. </a:t>
                      </a:r>
                      <a:r>
                        <a:rPr lang="en-GB" sz="2000" u="sng" strike="noStrike" cap="none" dirty="0"/>
                        <a:t>I visited </a:t>
                      </a:r>
                      <a:r>
                        <a:rPr lang="en-GB" sz="2000" u="none" strike="noStrike" cap="none" dirty="0"/>
                        <a:t>the city of Valencia in March.</a:t>
                      </a:r>
                      <a:endParaRPr sz="1400" u="none" strike="noStrike" cap="none" dirty="0"/>
                    </a:p>
                  </a:txBody>
                  <a:tcPr marL="91450" marR="91450" marT="45725" marB="45725"/>
                </a:tc>
                <a:extLst>
                  <a:ext uri="{0D108BD9-81ED-4DB2-BD59-A6C34878D82A}">
                    <a16:rowId xmlns:a16="http://schemas.microsoft.com/office/drawing/2014/main" val="10001"/>
                  </a:ext>
                </a:extLst>
              </a:tr>
              <a:tr h="823804">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2. </a:t>
                      </a:r>
                      <a:r>
                        <a:rPr lang="en-GB" sz="2000" u="sng" strike="noStrike" cap="none" dirty="0"/>
                        <a:t>I paid for</a:t>
                      </a:r>
                      <a:r>
                        <a:rPr lang="en-GB" sz="2000" u="none" strike="noStrike" cap="none" dirty="0"/>
                        <a:t> the RENFE tickets.</a:t>
                      </a:r>
                      <a:endParaRPr sz="1400" u="none" strike="noStrike" cap="none" dirty="0"/>
                    </a:p>
                  </a:txBody>
                  <a:tcPr marL="91450" marR="91450" marT="45725" marB="45725"/>
                </a:tc>
                <a:extLst>
                  <a:ext uri="{0D108BD9-81ED-4DB2-BD59-A6C34878D82A}">
                    <a16:rowId xmlns:a16="http://schemas.microsoft.com/office/drawing/2014/main" val="10002"/>
                  </a:ext>
                </a:extLst>
              </a:tr>
              <a:tr h="701900">
                <a:tc>
                  <a:txBody>
                    <a:bodyPr/>
                    <a:lstStyle/>
                    <a:p>
                      <a:pPr marL="0" marR="0" lvl="0" indent="0" algn="l" rtl="0">
                        <a:lnSpc>
                          <a:spcPct val="100000"/>
                        </a:lnSpc>
                        <a:spcBef>
                          <a:spcPts val="0"/>
                        </a:spcBef>
                        <a:spcAft>
                          <a:spcPts val="0"/>
                        </a:spcAft>
                        <a:buClr>
                          <a:schemeClr val="dk1"/>
                        </a:buClr>
                        <a:buSzPts val="2000"/>
                        <a:buFont typeface="Century Gothic"/>
                        <a:buNone/>
                      </a:pPr>
                      <a:r>
                        <a:rPr lang="en-GB" sz="2000" u="none" strike="noStrike" cap="none" dirty="0"/>
                        <a:t>3. </a:t>
                      </a:r>
                      <a:r>
                        <a:rPr lang="en-US" sz="2000" u="none" strike="noStrike" cap="none" dirty="0"/>
                        <a:t>My father </a:t>
                      </a:r>
                      <a:r>
                        <a:rPr lang="en-US" sz="2000" u="sng" strike="noStrike" cap="none" dirty="0"/>
                        <a:t>found</a:t>
                      </a:r>
                      <a:r>
                        <a:rPr lang="en-US" sz="2000" u="none" strike="noStrike" cap="none" dirty="0"/>
                        <a:t> a hotel near the port with a </a:t>
                      </a:r>
                      <a:r>
                        <a:rPr lang="en-US" sz="2000" u="sng" strike="noStrike" cap="none" dirty="0"/>
                        <a:t>good</a:t>
                      </a:r>
                      <a:r>
                        <a:rPr lang="en-US" sz="2000" u="none" strike="noStrike" cap="none" dirty="0"/>
                        <a:t> restaurant. </a:t>
                      </a:r>
                      <a:endParaRPr sz="1400" u="none" strike="noStrike" cap="none" dirty="0"/>
                    </a:p>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tc>
                <a:extLst>
                  <a:ext uri="{0D108BD9-81ED-4DB2-BD59-A6C34878D82A}">
                    <a16:rowId xmlns:a16="http://schemas.microsoft.com/office/drawing/2014/main" val="10003"/>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4. It had </a:t>
                      </a:r>
                      <a:r>
                        <a:rPr lang="en-GB" sz="2000" u="sng" strike="noStrike" cap="none" dirty="0"/>
                        <a:t>some </a:t>
                      </a:r>
                      <a:r>
                        <a:rPr lang="en-GB" sz="2000" u="none" strike="noStrike" cap="none" dirty="0"/>
                        <a:t>lovely views of the architecture, so </a:t>
                      </a:r>
                      <a:r>
                        <a:rPr lang="en-GB" sz="2000" u="sng" strike="noStrike" cap="none" dirty="0"/>
                        <a:t>I took </a:t>
                      </a:r>
                      <a:r>
                        <a:rPr lang="en-GB" sz="2000" u="none" strike="noStrike" cap="none" dirty="0"/>
                        <a:t>lots of photos.</a:t>
                      </a:r>
                      <a:endParaRPr sz="1400" u="none" strike="noStrike" cap="none" dirty="0"/>
                    </a:p>
                  </a:txBody>
                  <a:tcPr marL="91450" marR="91450" marT="45725" marB="45725"/>
                </a:tc>
                <a:extLst>
                  <a:ext uri="{0D108BD9-81ED-4DB2-BD59-A6C34878D82A}">
                    <a16:rowId xmlns:a16="http://schemas.microsoft.com/office/drawing/2014/main" val="10004"/>
                  </a:ext>
                </a:extLst>
              </a:tr>
              <a:tr h="800173">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5. </a:t>
                      </a:r>
                      <a:r>
                        <a:rPr lang="en-GB" sz="2000" u="sng" strike="noStrike" cap="none" dirty="0"/>
                        <a:t>Did you look </a:t>
                      </a:r>
                      <a:r>
                        <a:rPr lang="en-GB" sz="2000" u="none" strike="noStrike" cap="none" dirty="0"/>
                        <a:t>at the photos that my mother </a:t>
                      </a:r>
                      <a:r>
                        <a:rPr lang="en-GB" sz="2000" u="sng" strike="noStrike" cap="none" dirty="0"/>
                        <a:t>hung</a:t>
                      </a:r>
                      <a:r>
                        <a:rPr lang="en-GB" sz="2000" u="none" strike="noStrike" cap="none" dirty="0"/>
                        <a:t> on the wall? They are all mine!</a:t>
                      </a:r>
                      <a:endParaRPr sz="1400" u="none" strike="noStrike" cap="none" dirty="0"/>
                    </a:p>
                  </a:txBody>
                  <a:tcPr marL="91450" marR="91450" marT="45725" marB="45725"/>
                </a:tc>
                <a:extLst>
                  <a:ext uri="{0D108BD9-81ED-4DB2-BD59-A6C34878D82A}">
                    <a16:rowId xmlns:a16="http://schemas.microsoft.com/office/drawing/2014/main" val="10005"/>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6. </a:t>
                      </a:r>
                      <a:r>
                        <a:rPr lang="en-GB" sz="2000" u="sng" strike="noStrike" cap="none" dirty="0"/>
                        <a:t>Did you try</a:t>
                      </a:r>
                      <a:r>
                        <a:rPr lang="en-GB" sz="2000" u="none" strike="noStrike" cap="none" dirty="0"/>
                        <a:t> </a:t>
                      </a:r>
                      <a:r>
                        <a:rPr lang="en-GB" sz="2000" u="sng" strike="noStrike" cap="none" dirty="0"/>
                        <a:t>any</a:t>
                      </a:r>
                      <a:r>
                        <a:rPr lang="en-GB" sz="2000" u="none" strike="noStrike" cap="none" dirty="0"/>
                        <a:t> well-known dish from Valencia? </a:t>
                      </a:r>
                      <a:endParaRPr sz="1400" u="none" strike="noStrike" cap="none" dirty="0"/>
                    </a:p>
                  </a:txBody>
                  <a:tcPr marL="91450" marR="91450" marT="45725" marB="45725"/>
                </a:tc>
                <a:extLst>
                  <a:ext uri="{0D108BD9-81ED-4DB2-BD59-A6C34878D82A}">
                    <a16:rowId xmlns:a16="http://schemas.microsoft.com/office/drawing/2014/main" val="10006"/>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7</a:t>
                      </a:r>
                      <a:r>
                        <a:rPr lang="en-GB" sz="2000" u="sng" strike="noStrike" cap="none" dirty="0"/>
                        <a:t>. I ate for lunch</a:t>
                      </a:r>
                      <a:r>
                        <a:rPr lang="en-GB" sz="2000" u="none" strike="noStrike" cap="none" dirty="0"/>
                        <a:t> the fish, but </a:t>
                      </a:r>
                      <a:r>
                        <a:rPr lang="en-GB" sz="2000" b="0" u="sng" strike="noStrike" cap="none" dirty="0"/>
                        <a:t>he tried </a:t>
                      </a:r>
                      <a:r>
                        <a:rPr lang="en-GB" sz="2000" u="none" strike="noStrike" cap="none" dirty="0"/>
                        <a:t>the paella </a:t>
                      </a:r>
                      <a:r>
                        <a:rPr lang="en-GB" sz="2000" u="none" strike="noStrike" cap="none" dirty="0" err="1"/>
                        <a:t>valenciana</a:t>
                      </a:r>
                      <a:r>
                        <a:rPr lang="en-GB" sz="2000" u="none" strike="noStrike" cap="none" dirty="0"/>
                        <a:t>.</a:t>
                      </a:r>
                      <a:endParaRPr sz="1400" u="none" strike="noStrike" cap="none" dirty="0"/>
                    </a:p>
                  </a:txBody>
                  <a:tcPr marL="91450" marR="91450" marT="45725" marB="45725"/>
                </a:tc>
                <a:extLst>
                  <a:ext uri="{0D108BD9-81ED-4DB2-BD59-A6C34878D82A}">
                    <a16:rowId xmlns:a16="http://schemas.microsoft.com/office/drawing/2014/main" val="10007"/>
                  </a:ext>
                </a:extLst>
              </a:tr>
            </a:tbl>
          </a:graphicData>
        </a:graphic>
      </p:graphicFrame>
      <p:sp>
        <p:nvSpPr>
          <p:cNvPr id="715" name="Google Shape;715;p15"/>
          <p:cNvSpPr/>
          <p:nvPr/>
        </p:nvSpPr>
        <p:spPr>
          <a:xfrm>
            <a:off x="10660055" y="86963"/>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escribir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717" name="Google Shape;717;p15"/>
          <p:cNvSpPr txBox="1"/>
          <p:nvPr/>
        </p:nvSpPr>
        <p:spPr>
          <a:xfrm>
            <a:off x="500063" y="1588765"/>
            <a:ext cx="9553574"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Visité</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la ciudad de Valencia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en</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marzo</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endParaRPr kumimoji="0"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18" name="Google Shape;718;p15"/>
          <p:cNvSpPr txBox="1"/>
          <p:nvPr/>
        </p:nvSpPr>
        <p:spPr>
          <a:xfrm>
            <a:off x="500063" y="3727916"/>
            <a:ext cx="10440468"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s-ES"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Tenía </a:t>
            </a:r>
            <a:r>
              <a:rPr kumimoji="0" lang="es-ES" sz="2000" b="1"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algunas</a:t>
            </a:r>
            <a:r>
              <a:rPr kumimoji="0" lang="es-ES"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vistas lindas de la arquitectura, así que </a:t>
            </a:r>
            <a:r>
              <a:rPr kumimoji="0" lang="es-ES" sz="2000" b="1"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saqué</a:t>
            </a:r>
            <a:r>
              <a:rPr kumimoji="0" lang="es-ES"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muchas fotos.</a:t>
            </a:r>
          </a:p>
        </p:txBody>
      </p:sp>
      <p:sp>
        <p:nvSpPr>
          <p:cNvPr id="719" name="Google Shape;719;p15"/>
          <p:cNvSpPr txBox="1"/>
          <p:nvPr/>
        </p:nvSpPr>
        <p:spPr>
          <a:xfrm>
            <a:off x="500063" y="2316396"/>
            <a:ext cx="9553574"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Pagué</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los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billetes</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de RENFE.</a:t>
            </a:r>
            <a:endParaRPr kumimoji="0"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20" name="Google Shape;720;p15"/>
          <p:cNvSpPr txBox="1"/>
          <p:nvPr/>
        </p:nvSpPr>
        <p:spPr>
          <a:xfrm>
            <a:off x="500063" y="3023825"/>
            <a:ext cx="9553574"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s-ES" sz="2000" b="1"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Mi madre reservó</a:t>
            </a:r>
            <a:r>
              <a:rPr kumimoji="0" lang="es-ES"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un hotel cerca del puerto con un </a:t>
            </a:r>
            <a:r>
              <a:rPr kumimoji="0" lang="es-ES" sz="2000" b="1"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buen</a:t>
            </a:r>
            <a:r>
              <a:rPr kumimoji="0" lang="es-ES"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restaurante</a:t>
            </a:r>
            <a:endParaRPr kumimoji="0"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21" name="Google Shape;721;p15"/>
          <p:cNvSpPr txBox="1"/>
          <p:nvPr/>
        </p:nvSpPr>
        <p:spPr>
          <a:xfrm>
            <a:off x="503617" y="4471217"/>
            <a:ext cx="10294422" cy="3979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Miraste</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las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fotos</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que mi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madre</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colgó</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en</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la pared? ¡son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todas</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mías</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p>
        </p:txBody>
      </p:sp>
      <p:sp>
        <p:nvSpPr>
          <p:cNvPr id="722" name="Google Shape;722;p15"/>
          <p:cNvSpPr txBox="1"/>
          <p:nvPr/>
        </p:nvSpPr>
        <p:spPr>
          <a:xfrm>
            <a:off x="519113" y="5227297"/>
            <a:ext cx="10294422" cy="39786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Probaste</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algún</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plato</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conocido</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de Valencia?</a:t>
            </a:r>
            <a:endParaRPr kumimoji="0" lang="es-ES"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23" name="Google Shape;723;p15"/>
          <p:cNvSpPr txBox="1"/>
          <p:nvPr/>
        </p:nvSpPr>
        <p:spPr>
          <a:xfrm>
            <a:off x="519113" y="5948978"/>
            <a:ext cx="10294422" cy="3979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Yo</a:t>
            </a:r>
            <a:r>
              <a:rPr kumimoji="0" lang="en-GB" sz="2000" b="1"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almorcé</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el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pescado</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pero</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él</a:t>
            </a:r>
            <a:r>
              <a:rPr kumimoji="0" lang="en-GB" sz="2000" b="1"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probó</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la paella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valenciana</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endParaRPr kumimoji="0"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 name="Title 6">
            <a:extLst>
              <a:ext uri="{FF2B5EF4-FFF2-40B4-BE49-F238E27FC236}">
                <a16:creationId xmlns:a16="http://schemas.microsoft.com/office/drawing/2014/main" id="{482CE1C9-C8C3-486E-BD97-1400AF0DB2EB}"/>
              </a:ext>
            </a:extLst>
          </p:cNvPr>
          <p:cNvSpPr>
            <a:spLocks noGrp="1"/>
          </p:cNvSpPr>
          <p:nvPr>
            <p:ph type="title"/>
          </p:nvPr>
        </p:nvSpPr>
        <p:spPr>
          <a:xfrm>
            <a:off x="0" y="213557"/>
            <a:ext cx="5883442" cy="647577"/>
          </a:xfrm>
        </p:spPr>
        <p:txBody>
          <a:bodyPr>
            <a:normAutofit/>
          </a:bodyPr>
          <a:lstStyle/>
          <a:p>
            <a:r>
              <a:rPr lang="en-GB" dirty="0"/>
              <a:t>Un </a:t>
            </a:r>
            <a:r>
              <a:rPr lang="en-GB" dirty="0" err="1"/>
              <a:t>viaje</a:t>
            </a:r>
            <a:r>
              <a:rPr lang="en-GB" dirty="0"/>
              <a:t> a Valencia</a:t>
            </a:r>
          </a:p>
        </p:txBody>
      </p:sp>
      <p:sp>
        <p:nvSpPr>
          <p:cNvPr id="15" name="Speech Bubble: Rectangle with Corners Rounded 14">
            <a:extLst>
              <a:ext uri="{FF2B5EF4-FFF2-40B4-BE49-F238E27FC236}">
                <a16:creationId xmlns:a16="http://schemas.microsoft.com/office/drawing/2014/main" id="{7CA9F463-04F5-40E8-91FE-11A8FC598126}"/>
              </a:ext>
            </a:extLst>
          </p:cNvPr>
          <p:cNvSpPr/>
          <p:nvPr/>
        </p:nvSpPr>
        <p:spPr>
          <a:xfrm>
            <a:off x="9260821" y="1670101"/>
            <a:ext cx="2555079" cy="1169747"/>
          </a:xfrm>
          <a:prstGeom prst="wedgeRoundRectCallout">
            <a:avLst>
              <a:gd name="adj1" fmla="val -64318"/>
              <a:gd name="adj2" fmla="val 4225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a:ea typeface="+mn-ea"/>
                <a:cs typeface="+mn-cs"/>
              </a:rPr>
              <a:t>What happens to a prenominal adjective before a masculine noun?</a:t>
            </a:r>
          </a:p>
        </p:txBody>
      </p:sp>
      <p:sp>
        <p:nvSpPr>
          <p:cNvPr id="16" name="Speech Bubble: Rectangle with Corners Rounded 15">
            <a:extLst>
              <a:ext uri="{FF2B5EF4-FFF2-40B4-BE49-F238E27FC236}">
                <a16:creationId xmlns:a16="http://schemas.microsoft.com/office/drawing/2014/main" id="{D63135B5-B5EC-4EEE-B9B8-6E0D36FA3742}"/>
              </a:ext>
            </a:extLst>
          </p:cNvPr>
          <p:cNvSpPr/>
          <p:nvPr/>
        </p:nvSpPr>
        <p:spPr>
          <a:xfrm>
            <a:off x="9649555" y="4542923"/>
            <a:ext cx="2383555" cy="815561"/>
          </a:xfrm>
          <a:prstGeom prst="wedgeRoundRectCallout">
            <a:avLst>
              <a:gd name="adj1" fmla="val -69817"/>
              <a:gd name="adj2" fmla="val -1142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a:ea typeface="+mn-ea"/>
                <a:cs typeface="+mn-cs"/>
              </a:rPr>
              <a:t>Remember, there’s no word for ‘did’ in Spanish.</a:t>
            </a:r>
          </a:p>
        </p:txBody>
      </p:sp>
      <p:sp>
        <p:nvSpPr>
          <p:cNvPr id="17" name="Speech Bubble: Rectangle with Corners Rounded 16">
            <a:extLst>
              <a:ext uri="{FF2B5EF4-FFF2-40B4-BE49-F238E27FC236}">
                <a16:creationId xmlns:a16="http://schemas.microsoft.com/office/drawing/2014/main" id="{E1016956-7037-46A0-AE28-1F5AC2D22E46}"/>
              </a:ext>
            </a:extLst>
          </p:cNvPr>
          <p:cNvSpPr/>
          <p:nvPr/>
        </p:nvSpPr>
        <p:spPr>
          <a:xfrm>
            <a:off x="9394967" y="5706743"/>
            <a:ext cx="2674444" cy="629348"/>
          </a:xfrm>
          <a:prstGeom prst="wedgeRoundRectCallout">
            <a:avLst>
              <a:gd name="adj1" fmla="val -65064"/>
              <a:gd name="adj2" fmla="val 1620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a:ea typeface="+mn-ea"/>
                <a:cs typeface="+mn-cs"/>
              </a:rPr>
              <a:t>Subject pronouns would be useful here!</a:t>
            </a:r>
          </a:p>
        </p:txBody>
      </p:sp>
      <p:sp>
        <p:nvSpPr>
          <p:cNvPr id="18" name="Speech Bubble: Rectangle with Corners Rounded 17">
            <a:extLst>
              <a:ext uri="{FF2B5EF4-FFF2-40B4-BE49-F238E27FC236}">
                <a16:creationId xmlns:a16="http://schemas.microsoft.com/office/drawing/2014/main" id="{87E7DE2B-FE8F-41B9-89F3-E4E73221A014}"/>
              </a:ext>
            </a:extLst>
          </p:cNvPr>
          <p:cNvSpPr/>
          <p:nvPr/>
        </p:nvSpPr>
        <p:spPr>
          <a:xfrm>
            <a:off x="9682300" y="3037975"/>
            <a:ext cx="2387110" cy="672635"/>
          </a:xfrm>
          <a:prstGeom prst="wedgeRoundRectCallout">
            <a:avLst>
              <a:gd name="adj1" fmla="val -58076"/>
              <a:gd name="adj2" fmla="val -1042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a:ea typeface="+mn-ea"/>
                <a:cs typeface="+mn-cs"/>
              </a:rPr>
              <a:t>*Watch out for the spelling change*.</a:t>
            </a:r>
          </a:p>
        </p:txBody>
      </p:sp>
      <p:sp>
        <p:nvSpPr>
          <p:cNvPr id="19" name="Speech Bubble: Rectangle with Corners Rounded 18">
            <a:extLst>
              <a:ext uri="{FF2B5EF4-FFF2-40B4-BE49-F238E27FC236}">
                <a16:creationId xmlns:a16="http://schemas.microsoft.com/office/drawing/2014/main" id="{14A03717-EBFA-4C74-8FDA-32BB6D0FF88A}"/>
              </a:ext>
            </a:extLst>
          </p:cNvPr>
          <p:cNvSpPr/>
          <p:nvPr/>
        </p:nvSpPr>
        <p:spPr>
          <a:xfrm>
            <a:off x="7001888" y="5068130"/>
            <a:ext cx="2383554" cy="672635"/>
          </a:xfrm>
          <a:prstGeom prst="wedgeRoundRectCallout">
            <a:avLst>
              <a:gd name="adj1" fmla="val -62072"/>
              <a:gd name="adj2" fmla="val 4622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a:ea typeface="+mn-ea"/>
                <a:cs typeface="+mn-cs"/>
              </a:rPr>
              <a:t>*Watch out for the spelling change*.</a:t>
            </a:r>
          </a:p>
        </p:txBody>
      </p:sp>
      <p:sp>
        <p:nvSpPr>
          <p:cNvPr id="20" name="Speech Bubble: Rectangle with Corners Rounded 19">
            <a:extLst>
              <a:ext uri="{FF2B5EF4-FFF2-40B4-BE49-F238E27FC236}">
                <a16:creationId xmlns:a16="http://schemas.microsoft.com/office/drawing/2014/main" id="{294D2899-E419-4994-B52A-74F83D2AEFBC}"/>
              </a:ext>
            </a:extLst>
          </p:cNvPr>
          <p:cNvSpPr/>
          <p:nvPr/>
        </p:nvSpPr>
        <p:spPr>
          <a:xfrm>
            <a:off x="6545996" y="1725987"/>
            <a:ext cx="2387110" cy="672635"/>
          </a:xfrm>
          <a:prstGeom prst="wedgeRoundRectCallout">
            <a:avLst>
              <a:gd name="adj1" fmla="val -59672"/>
              <a:gd name="adj2" fmla="val -475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a:ea typeface="+mn-ea"/>
                <a:cs typeface="+mn-cs"/>
              </a:rPr>
              <a:t>*Watch out for the spelling change*.</a:t>
            </a:r>
          </a:p>
        </p:txBody>
      </p:sp>
      <p:pic>
        <p:nvPicPr>
          <p:cNvPr id="2" name="Picture 1">
            <a:extLst>
              <a:ext uri="{FF2B5EF4-FFF2-40B4-BE49-F238E27FC236}">
                <a16:creationId xmlns:a16="http://schemas.microsoft.com/office/drawing/2014/main" id="{E131F76A-8B68-E6A7-1885-0CCAA66273F4}"/>
              </a:ext>
            </a:extLst>
          </p:cNvPr>
          <p:cNvPicPr>
            <a:picLocks noChangeAspect="1"/>
          </p:cNvPicPr>
          <p:nvPr/>
        </p:nvPicPr>
        <p:blipFill>
          <a:blip r:embed="rId3">
            <a:clrChange>
              <a:clrFrom>
                <a:srgbClr val="FFFEFF"/>
              </a:clrFrom>
              <a:clrTo>
                <a:srgbClr val="FFFEFF">
                  <a:alpha val="0"/>
                </a:srgbClr>
              </a:clrTo>
            </a:clrChange>
          </a:blip>
          <a:stretch>
            <a:fillRect/>
          </a:stretch>
        </p:blipFill>
        <p:spPr>
          <a:xfrm>
            <a:off x="9128921" y="492193"/>
            <a:ext cx="1917700" cy="1054100"/>
          </a:xfrm>
          <a:prstGeom prst="rect">
            <a:avLst/>
          </a:prstGeom>
        </p:spPr>
      </p:pic>
    </p:spTree>
    <p:extLst>
      <p:ext uri="{BB962C8B-B14F-4D97-AF65-F5344CB8AC3E}">
        <p14:creationId xmlns:p14="http://schemas.microsoft.com/office/powerpoint/2010/main" val="61192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6576DD-E030-4BEF-9411-8B38FC6A83C0}"/>
              </a:ext>
            </a:extLst>
          </p:cNvPr>
          <p:cNvSpPr>
            <a:spLocks noGrp="1"/>
          </p:cNvSpPr>
          <p:nvPr>
            <p:ph type="body" sz="quarter" idx="10"/>
          </p:nvPr>
        </p:nvSpPr>
        <p:spPr>
          <a:xfrm>
            <a:off x="338931" y="1712790"/>
            <a:ext cx="11514137" cy="3681599"/>
          </a:xfrm>
        </p:spPr>
        <p:txBody>
          <a:bodyPr/>
          <a:lstStyle/>
          <a:p>
            <a:pPr marL="342900" indent="-342900">
              <a:lnSpc>
                <a:spcPct val="200000"/>
              </a:lnSpc>
              <a:buFont typeface="Arial" panose="020B0604020202020204" pitchFamily="34" charset="0"/>
              <a:buChar char="•"/>
            </a:pPr>
            <a:r>
              <a:rPr lang="en-GB" b="1" dirty="0"/>
              <a:t>Vocabulary</a:t>
            </a:r>
            <a:r>
              <a:rPr lang="en-GB" dirty="0"/>
              <a:t> – working with a defined content</a:t>
            </a:r>
          </a:p>
          <a:p>
            <a:pPr marL="342900" indent="-342900">
              <a:lnSpc>
                <a:spcPct val="200000"/>
              </a:lnSpc>
              <a:buFont typeface="Arial" panose="020B0604020202020204" pitchFamily="34" charset="0"/>
              <a:buChar char="•"/>
            </a:pPr>
            <a:r>
              <a:rPr lang="en-GB" b="1" dirty="0"/>
              <a:t>Phonics</a:t>
            </a:r>
            <a:r>
              <a:rPr lang="en-GB" dirty="0"/>
              <a:t> – teaching knowledge for read aloud and dictation</a:t>
            </a:r>
          </a:p>
          <a:p>
            <a:pPr marL="342900" indent="-342900">
              <a:lnSpc>
                <a:spcPct val="200000"/>
              </a:lnSpc>
              <a:buFont typeface="Arial" panose="020B0604020202020204" pitchFamily="34" charset="0"/>
              <a:buChar char="•"/>
            </a:pPr>
            <a:r>
              <a:rPr lang="en-GB" b="1" dirty="0"/>
              <a:t>Speaking </a:t>
            </a:r>
            <a:r>
              <a:rPr lang="en-GB" dirty="0"/>
              <a:t>– unplanned interactions</a:t>
            </a:r>
          </a:p>
          <a:p>
            <a:pPr marL="342900" indent="-342900">
              <a:lnSpc>
                <a:spcPct val="200000"/>
              </a:lnSpc>
              <a:buFont typeface="Arial" panose="020B0604020202020204" pitchFamily="34" charset="0"/>
              <a:buChar char="•"/>
            </a:pPr>
            <a:r>
              <a:rPr lang="en-GB" b="1" dirty="0"/>
              <a:t>Reading</a:t>
            </a:r>
            <a:r>
              <a:rPr lang="en-GB" dirty="0"/>
              <a:t> – depth of word knowledge and inference</a:t>
            </a:r>
          </a:p>
        </p:txBody>
      </p:sp>
      <p:sp>
        <p:nvSpPr>
          <p:cNvPr id="3" name="Title 2">
            <a:extLst>
              <a:ext uri="{FF2B5EF4-FFF2-40B4-BE49-F238E27FC236}">
                <a16:creationId xmlns:a16="http://schemas.microsoft.com/office/drawing/2014/main" id="{E64A7213-5362-4297-90AC-4BD15C0EF7DD}"/>
              </a:ext>
            </a:extLst>
          </p:cNvPr>
          <p:cNvSpPr>
            <a:spLocks noGrp="1"/>
          </p:cNvSpPr>
          <p:nvPr>
            <p:ph type="title"/>
          </p:nvPr>
        </p:nvSpPr>
        <p:spPr>
          <a:xfrm>
            <a:off x="1" y="213557"/>
            <a:ext cx="6938682" cy="647577"/>
          </a:xfrm>
        </p:spPr>
        <p:txBody>
          <a:bodyPr/>
          <a:lstStyle/>
          <a:p>
            <a:r>
              <a:rPr lang="en-GB" dirty="0"/>
              <a:t>Implications of the new GCSE</a:t>
            </a:r>
          </a:p>
        </p:txBody>
      </p:sp>
      <p:pic>
        <p:nvPicPr>
          <p:cNvPr id="4" name="Picture 3" descr="Icon&#10;&#10;Description automatically generated">
            <a:extLst>
              <a:ext uri="{FF2B5EF4-FFF2-40B4-BE49-F238E27FC236}">
                <a16:creationId xmlns:a16="http://schemas.microsoft.com/office/drawing/2014/main" id="{C2CC38CB-A212-401B-8ED9-926A366C99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7586701" y="1853466"/>
            <a:ext cx="517321" cy="517320"/>
          </a:xfrm>
          <a:prstGeom prst="rect">
            <a:avLst/>
          </a:prstGeom>
        </p:spPr>
      </p:pic>
    </p:spTree>
    <p:extLst>
      <p:ext uri="{BB962C8B-B14F-4D97-AF65-F5344CB8AC3E}">
        <p14:creationId xmlns:p14="http://schemas.microsoft.com/office/powerpoint/2010/main" val="681327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76"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E871F98E-E0F9-42FF-8629-6500C82BD89E}"/>
              </a:ext>
            </a:extLst>
          </p:cNvPr>
          <p:cNvSpPr>
            <a:spLocks noGrp="1"/>
          </p:cNvSpPr>
          <p:nvPr>
            <p:ph type="body" sz="quarter" idx="10"/>
          </p:nvPr>
        </p:nvSpPr>
        <p:spPr/>
        <p:txBody>
          <a:bodyPr/>
          <a:lstStyle/>
          <a:p>
            <a:pPr marL="342900" indent="-342900">
              <a:lnSpc>
                <a:spcPct val="200000"/>
              </a:lnSpc>
              <a:buFont typeface="Arial" panose="020B0604020202020204" pitchFamily="34" charset="0"/>
              <a:buChar char="•"/>
            </a:pPr>
            <a:r>
              <a:rPr lang="en-US" dirty="0"/>
              <a:t>Select SSCs to be taught and add them to the SOW</a:t>
            </a:r>
          </a:p>
          <a:p>
            <a:pPr marL="342900" indent="-342900">
              <a:lnSpc>
                <a:spcPct val="200000"/>
              </a:lnSpc>
              <a:buFont typeface="Arial" panose="020B0604020202020204" pitchFamily="34" charset="0"/>
              <a:buChar char="•"/>
            </a:pPr>
            <a:r>
              <a:rPr lang="en-US" dirty="0"/>
              <a:t>Gather ideas and resources for </a:t>
            </a:r>
            <a:r>
              <a:rPr lang="en-US" dirty="0" err="1"/>
              <a:t>practising</a:t>
            </a:r>
            <a:r>
              <a:rPr lang="en-US" dirty="0"/>
              <a:t> them</a:t>
            </a:r>
          </a:p>
          <a:p>
            <a:pPr marL="342900" indent="-342900">
              <a:lnSpc>
                <a:spcPct val="200000"/>
              </a:lnSpc>
              <a:buFont typeface="Arial" panose="020B0604020202020204" pitchFamily="34" charset="0"/>
              <a:buChar char="•"/>
            </a:pPr>
            <a:r>
              <a:rPr lang="en-US" dirty="0"/>
              <a:t>Identify additional sounds of the language (liaison, stress) and resources</a:t>
            </a:r>
          </a:p>
          <a:p>
            <a:pPr marL="342900" indent="-342900">
              <a:lnSpc>
                <a:spcPct val="200000"/>
              </a:lnSpc>
              <a:buFont typeface="Arial" panose="020B0604020202020204" pitchFamily="34" charset="0"/>
              <a:buChar char="•"/>
            </a:pPr>
            <a:r>
              <a:rPr lang="en-US" dirty="0"/>
              <a:t>Apply a systematic practice schedule</a:t>
            </a:r>
          </a:p>
          <a:p>
            <a:pPr marL="342900" indent="-342900">
              <a:lnSpc>
                <a:spcPct val="200000"/>
              </a:lnSpc>
              <a:buFont typeface="Arial" panose="020B0604020202020204" pitchFamily="34" charset="0"/>
              <a:buChar char="•"/>
            </a:pPr>
            <a:r>
              <a:rPr lang="en-US" dirty="0"/>
              <a:t>Assess phonics knowledge</a:t>
            </a:r>
          </a:p>
        </p:txBody>
      </p:sp>
      <p:sp>
        <p:nvSpPr>
          <p:cNvPr id="3" name="Title 2">
            <a:extLst>
              <a:ext uri="{FF2B5EF4-FFF2-40B4-BE49-F238E27FC236}">
                <a16:creationId xmlns:a16="http://schemas.microsoft.com/office/drawing/2014/main" id="{B66DC973-96FA-448C-B098-EA4391E53BB3}"/>
              </a:ext>
            </a:extLst>
          </p:cNvPr>
          <p:cNvSpPr>
            <a:spLocks noGrp="1"/>
          </p:cNvSpPr>
          <p:nvPr>
            <p:ph type="title"/>
          </p:nvPr>
        </p:nvSpPr>
        <p:spPr/>
        <p:txBody>
          <a:bodyPr/>
          <a:lstStyle/>
          <a:p>
            <a:r>
              <a:rPr lang="en-GB" dirty="0"/>
              <a:t>Phonics</a:t>
            </a:r>
          </a:p>
        </p:txBody>
      </p:sp>
      <p:pic>
        <p:nvPicPr>
          <p:cNvPr id="5" name="Picture 4">
            <a:extLst>
              <a:ext uri="{FF2B5EF4-FFF2-40B4-BE49-F238E27FC236}">
                <a16:creationId xmlns:a16="http://schemas.microsoft.com/office/drawing/2014/main" id="{F2F39A80-C458-4FFA-820E-8591B2E7CDD4}"/>
              </a:ext>
            </a:extLst>
          </p:cNvPr>
          <p:cNvPicPr/>
          <p:nvPr/>
        </p:nvPicPr>
        <p:blipFill>
          <a:blip r:embed="rId5"/>
          <a:stretch>
            <a:fillRect/>
          </a:stretch>
        </p:blipFill>
        <p:spPr>
          <a:xfrm>
            <a:off x="0" y="3633537"/>
            <a:ext cx="4403558" cy="2756342"/>
          </a:xfrm>
          <a:prstGeom prst="rect">
            <a:avLst/>
          </a:prstGeom>
          <a:solidFill>
            <a:srgbClr val="002060"/>
          </a:solidFill>
          <a:ln>
            <a:solidFill>
              <a:srgbClr val="002060"/>
            </a:solidFill>
          </a:ln>
        </p:spPr>
      </p:pic>
      <p:pic>
        <p:nvPicPr>
          <p:cNvPr id="6" name="Picture 5">
            <a:extLst>
              <a:ext uri="{FF2B5EF4-FFF2-40B4-BE49-F238E27FC236}">
                <a16:creationId xmlns:a16="http://schemas.microsoft.com/office/drawing/2014/main" id="{3CF3EDA3-7BC4-4DE4-9438-2BAEE0C938B7}"/>
              </a:ext>
            </a:extLst>
          </p:cNvPr>
          <p:cNvPicPr/>
          <p:nvPr/>
        </p:nvPicPr>
        <p:blipFill>
          <a:blip r:embed="rId6"/>
          <a:stretch>
            <a:fillRect/>
          </a:stretch>
        </p:blipFill>
        <p:spPr>
          <a:xfrm>
            <a:off x="4043099" y="1923448"/>
            <a:ext cx="4403558" cy="2602030"/>
          </a:xfrm>
          <a:prstGeom prst="rect">
            <a:avLst/>
          </a:prstGeom>
          <a:ln>
            <a:solidFill>
              <a:srgbClr val="002060"/>
            </a:solidFill>
          </a:ln>
        </p:spPr>
      </p:pic>
      <p:pic>
        <p:nvPicPr>
          <p:cNvPr id="7" name="Picture 6">
            <a:extLst>
              <a:ext uri="{FF2B5EF4-FFF2-40B4-BE49-F238E27FC236}">
                <a16:creationId xmlns:a16="http://schemas.microsoft.com/office/drawing/2014/main" id="{8C8A9DCB-30EC-413B-86D7-EA300A6783AA}"/>
              </a:ext>
            </a:extLst>
          </p:cNvPr>
          <p:cNvPicPr/>
          <p:nvPr/>
        </p:nvPicPr>
        <p:blipFill>
          <a:blip r:embed="rId7"/>
          <a:stretch>
            <a:fillRect/>
          </a:stretch>
        </p:blipFill>
        <p:spPr>
          <a:xfrm>
            <a:off x="7788442" y="0"/>
            <a:ext cx="4403558" cy="2718853"/>
          </a:xfrm>
          <a:prstGeom prst="rect">
            <a:avLst/>
          </a:prstGeom>
          <a:ln>
            <a:solidFill>
              <a:srgbClr val="002060"/>
            </a:solidFill>
          </a:ln>
        </p:spPr>
      </p:pic>
      <p:sp>
        <p:nvSpPr>
          <p:cNvPr id="8" name="Rectangle 7">
            <a:extLst>
              <a:ext uri="{FF2B5EF4-FFF2-40B4-BE49-F238E27FC236}">
                <a16:creationId xmlns:a16="http://schemas.microsoft.com/office/drawing/2014/main" id="{224DA866-1AE4-4D66-A152-4174AE490A63}"/>
              </a:ext>
            </a:extLst>
          </p:cNvPr>
          <p:cNvSpPr/>
          <p:nvPr/>
        </p:nvSpPr>
        <p:spPr>
          <a:xfrm>
            <a:off x="373302" y="5868767"/>
            <a:ext cx="11624734" cy="369332"/>
          </a:xfrm>
          <a:prstGeom prst="rect">
            <a:avLst/>
          </a:prstGeom>
          <a:solidFill>
            <a:srgbClr val="4472C4">
              <a:lumMod val="50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rPr>
              <a:t>For more info, refer to the </a:t>
            </a:r>
            <a:r>
              <a:rPr kumimoji="0" lang="en-GB" sz="1800" b="0" i="0" u="none" strike="noStrike" kern="0" cap="none" spc="0" normalizeH="0" baseline="0" noProof="0" dirty="0">
                <a:ln>
                  <a:noFill/>
                </a:ln>
                <a:solidFill>
                  <a:prstClr val="white"/>
                </a:solidFill>
                <a:effectLst/>
                <a:uLnTx/>
                <a:uFillTx/>
                <a:hlinkClick r:id="rId8"/>
              </a:rPr>
              <a:t>summary rationale for teaching phonics </a:t>
            </a:r>
            <a:r>
              <a:rPr kumimoji="0" lang="en-GB" sz="1800" b="0" i="0" u="none" strike="noStrike" kern="0" cap="none" spc="0" normalizeH="0" baseline="0" noProof="0" dirty="0">
                <a:ln>
                  <a:noFill/>
                </a:ln>
                <a:solidFill>
                  <a:prstClr val="white"/>
                </a:solidFill>
                <a:effectLst/>
                <a:uLnTx/>
                <a:uFillTx/>
              </a:rPr>
              <a:t>document on the NCELP Portal.</a:t>
            </a:r>
          </a:p>
        </p:txBody>
      </p:sp>
    </p:spTree>
    <p:extLst>
      <p:ext uri="{BB962C8B-B14F-4D97-AF65-F5344CB8AC3E}">
        <p14:creationId xmlns:p14="http://schemas.microsoft.com/office/powerpoint/2010/main" val="201251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3096"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graphicFrame>
        <p:nvGraphicFramePr>
          <p:cNvPr id="3" name="Table 2">
            <a:extLst>
              <a:ext uri="{FF2B5EF4-FFF2-40B4-BE49-F238E27FC236}">
                <a16:creationId xmlns:a16="http://schemas.microsoft.com/office/drawing/2014/main" id="{AB575F08-9589-4D35-866B-2342BE014FA1}"/>
              </a:ext>
            </a:extLst>
          </p:cNvPr>
          <p:cNvGraphicFramePr>
            <a:graphicFrameLocks noGrp="1"/>
          </p:cNvGraphicFramePr>
          <p:nvPr/>
        </p:nvGraphicFramePr>
        <p:xfrm>
          <a:off x="300039" y="1463680"/>
          <a:ext cx="4517288" cy="4663440"/>
        </p:xfrm>
        <a:graphic>
          <a:graphicData uri="http://schemas.openxmlformats.org/drawingml/2006/table">
            <a:tbl>
              <a:tblPr firstRow="1" firstCol="1" bandRow="1"/>
              <a:tblGrid>
                <a:gridCol w="4517288">
                  <a:extLst>
                    <a:ext uri="{9D8B030D-6E8A-4147-A177-3AD203B41FA5}">
                      <a16:colId xmlns:a16="http://schemas.microsoft.com/office/drawing/2014/main" val="2496779122"/>
                    </a:ext>
                  </a:extLst>
                </a:gridCol>
              </a:tblGrid>
              <a:tr h="175895">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silent final consonant</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959386303"/>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a</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623762822"/>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err="1">
                          <a:solidFill>
                            <a:srgbClr val="002060"/>
                          </a:solidFill>
                          <a:effectLst/>
                          <a:latin typeface="Century Gothic" panose="020B0502020202020204" pitchFamily="34" charset="0"/>
                        </a:rPr>
                        <a:t>i</a:t>
                      </a:r>
                      <a:r>
                        <a:rPr lang="en-GB" sz="1800" b="0" dirty="0">
                          <a:solidFill>
                            <a:srgbClr val="002060"/>
                          </a:solidFill>
                          <a:effectLst/>
                          <a:latin typeface="Century Gothic" panose="020B0502020202020204" pitchFamily="34" charset="0"/>
                        </a:rPr>
                        <a:t>/y</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192468097"/>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err="1">
                          <a:solidFill>
                            <a:srgbClr val="002060"/>
                          </a:solidFill>
                          <a:effectLst/>
                          <a:latin typeface="Century Gothic" panose="020B0502020202020204" pitchFamily="34" charset="0"/>
                        </a:rPr>
                        <a:t>eu</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405801854"/>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e</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332909300"/>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au/</a:t>
                      </a:r>
                      <a:r>
                        <a:rPr lang="en-GB" sz="1800" b="0" dirty="0" err="1">
                          <a:solidFill>
                            <a:srgbClr val="002060"/>
                          </a:solidFill>
                          <a:effectLst/>
                          <a:latin typeface="Century Gothic" panose="020B0502020202020204" pitchFamily="34" charset="0"/>
                        </a:rPr>
                        <a:t>eau</a:t>
                      </a:r>
                      <a:r>
                        <a:rPr lang="en-GB" sz="1800" b="0" dirty="0">
                          <a:solidFill>
                            <a:srgbClr val="002060"/>
                          </a:solidFill>
                          <a:effectLst/>
                          <a:latin typeface="Century Gothic" panose="020B0502020202020204" pitchFamily="34" charset="0"/>
                        </a:rPr>
                        <a:t>/closed o/ô</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030032555"/>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err="1">
                          <a:solidFill>
                            <a:srgbClr val="002060"/>
                          </a:solidFill>
                          <a:effectLst/>
                          <a:latin typeface="Century Gothic" panose="020B0502020202020204" pitchFamily="34" charset="0"/>
                        </a:rPr>
                        <a:t>ou</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602046593"/>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u</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455643230"/>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silent final e</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2431629"/>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é (-</a:t>
                      </a:r>
                      <a:r>
                        <a:rPr lang="en-GB" sz="1800" b="0" dirty="0" err="1">
                          <a:solidFill>
                            <a:srgbClr val="002060"/>
                          </a:solidFill>
                          <a:effectLst/>
                          <a:latin typeface="Century Gothic" panose="020B0502020202020204" pitchFamily="34" charset="0"/>
                        </a:rPr>
                        <a:t>er</a:t>
                      </a:r>
                      <a:r>
                        <a:rPr lang="en-GB" sz="1800" b="0" dirty="0">
                          <a:solidFill>
                            <a:srgbClr val="002060"/>
                          </a:solidFill>
                          <a:effectLst/>
                          <a:latin typeface="Century Gothic" panose="020B0502020202020204" pitchFamily="34" charset="0"/>
                        </a:rPr>
                        <a:t>, -</a:t>
                      </a:r>
                      <a:r>
                        <a:rPr lang="en-GB" sz="1800" b="0" dirty="0" err="1">
                          <a:solidFill>
                            <a:srgbClr val="002060"/>
                          </a:solidFill>
                          <a:effectLst/>
                          <a:latin typeface="Century Gothic" panose="020B0502020202020204" pitchFamily="34" charset="0"/>
                        </a:rPr>
                        <a:t>ez</a:t>
                      </a:r>
                      <a:r>
                        <a:rPr lang="en-GB" sz="1800" b="0" dirty="0">
                          <a:solidFill>
                            <a:srgbClr val="002060"/>
                          </a:solidFill>
                          <a:effectLst/>
                          <a:latin typeface="Century Gothic" panose="020B0502020202020204" pitchFamily="34" charset="0"/>
                        </a:rPr>
                        <a:t>)</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99029155"/>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err="1">
                          <a:solidFill>
                            <a:srgbClr val="002060"/>
                          </a:solidFill>
                          <a:effectLst/>
                          <a:latin typeface="Century Gothic" panose="020B0502020202020204" pitchFamily="34" charset="0"/>
                        </a:rPr>
                        <a:t>en</a:t>
                      </a:r>
                      <a:r>
                        <a:rPr lang="en-GB" sz="1800" b="0" dirty="0">
                          <a:solidFill>
                            <a:srgbClr val="002060"/>
                          </a:solidFill>
                          <a:effectLst/>
                          <a:latin typeface="Century Gothic" panose="020B0502020202020204" pitchFamily="34" charset="0"/>
                        </a:rPr>
                        <a:t>/an/</a:t>
                      </a:r>
                      <a:r>
                        <a:rPr lang="en-GB" sz="1800" b="0" dirty="0" err="1">
                          <a:solidFill>
                            <a:srgbClr val="002060"/>
                          </a:solidFill>
                          <a:effectLst/>
                          <a:latin typeface="Century Gothic" panose="020B0502020202020204" pitchFamily="34" charset="0"/>
                        </a:rPr>
                        <a:t>em</a:t>
                      </a:r>
                      <a:r>
                        <a:rPr lang="en-GB" sz="1800" b="0" dirty="0">
                          <a:solidFill>
                            <a:srgbClr val="002060"/>
                          </a:solidFill>
                          <a:effectLst/>
                          <a:latin typeface="Century Gothic" panose="020B0502020202020204" pitchFamily="34" charset="0"/>
                        </a:rPr>
                        <a:t>/am </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376664576"/>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on/om</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783599390"/>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err="1">
                          <a:solidFill>
                            <a:srgbClr val="002060"/>
                          </a:solidFill>
                          <a:effectLst/>
                          <a:latin typeface="Century Gothic" panose="020B0502020202020204" pitchFamily="34" charset="0"/>
                        </a:rPr>
                        <a:t>ain</a:t>
                      </a:r>
                      <a:r>
                        <a:rPr lang="en-GB" sz="1800" b="0" dirty="0">
                          <a:solidFill>
                            <a:srgbClr val="002060"/>
                          </a:solidFill>
                          <a:effectLst/>
                          <a:latin typeface="Century Gothic" panose="020B0502020202020204" pitchFamily="34" charset="0"/>
                        </a:rPr>
                        <a:t>/in/aim/</a:t>
                      </a:r>
                      <a:r>
                        <a:rPr lang="en-GB" sz="1800" b="0" dirty="0" err="1">
                          <a:solidFill>
                            <a:srgbClr val="002060"/>
                          </a:solidFill>
                          <a:effectLst/>
                          <a:latin typeface="Century Gothic" panose="020B0502020202020204" pitchFamily="34" charset="0"/>
                        </a:rPr>
                        <a:t>im</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714369062"/>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è/ê/ai</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175346085"/>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oi/oy</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154494501"/>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err="1">
                          <a:solidFill>
                            <a:srgbClr val="002060"/>
                          </a:solidFill>
                          <a:effectLst/>
                          <a:latin typeface="Century Gothic" panose="020B0502020202020204" pitchFamily="34" charset="0"/>
                        </a:rPr>
                        <a:t>ch</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91093493"/>
                  </a:ext>
                </a:extLst>
              </a:tr>
              <a:tr h="130658">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ç (and soft 'c')</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046217881"/>
                  </a:ext>
                </a:extLst>
              </a:tr>
            </a:tbl>
          </a:graphicData>
        </a:graphic>
      </p:graphicFrame>
      <p:graphicFrame>
        <p:nvGraphicFramePr>
          <p:cNvPr id="4" name="Table 3">
            <a:extLst>
              <a:ext uri="{FF2B5EF4-FFF2-40B4-BE49-F238E27FC236}">
                <a16:creationId xmlns:a16="http://schemas.microsoft.com/office/drawing/2014/main" id="{C16DBE7B-9C9B-4588-A800-51ECB39BE4B5}"/>
              </a:ext>
            </a:extLst>
          </p:cNvPr>
          <p:cNvGraphicFramePr>
            <a:graphicFrameLocks noGrp="1"/>
          </p:cNvGraphicFramePr>
          <p:nvPr/>
        </p:nvGraphicFramePr>
        <p:xfrm>
          <a:off x="6219754" y="1132372"/>
          <a:ext cx="4654327" cy="4994748"/>
        </p:xfrm>
        <a:graphic>
          <a:graphicData uri="http://schemas.openxmlformats.org/drawingml/2006/table">
            <a:tbl>
              <a:tblPr firstRow="1" firstCol="1" bandRow="1"/>
              <a:tblGrid>
                <a:gridCol w="4654327">
                  <a:extLst>
                    <a:ext uri="{9D8B030D-6E8A-4147-A177-3AD203B41FA5}">
                      <a16:colId xmlns:a16="http://schemas.microsoft.com/office/drawing/2014/main" val="3222778350"/>
                    </a:ext>
                  </a:extLst>
                </a:gridCol>
              </a:tblGrid>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marR="0" lvl="0" indent="0" algn="l" defTabSz="914400" rtl="0" eaLnBrk="1" fontAlgn="auto" latinLnBrk="0" hangingPunct="0">
                        <a:lnSpc>
                          <a:spcPct val="100000"/>
                        </a:lnSpc>
                        <a:spcBef>
                          <a:spcPts val="0"/>
                        </a:spcBef>
                        <a:spcAft>
                          <a:spcPts val="0"/>
                        </a:spcAft>
                        <a:buClrTx/>
                        <a:buSzTx/>
                        <a:buFontTx/>
                        <a:buNone/>
                        <a:tabLst/>
                        <a:defRPr/>
                      </a:pPr>
                      <a:r>
                        <a:rPr lang="en-GB" sz="1800" b="0" dirty="0" err="1">
                          <a:solidFill>
                            <a:srgbClr val="002060"/>
                          </a:solidFill>
                          <a:effectLst/>
                          <a:latin typeface="Century Gothic" panose="020B0502020202020204" pitchFamily="34" charset="0"/>
                        </a:rPr>
                        <a:t>qu</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432664508"/>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j</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068041420"/>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tion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72361429"/>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ien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995614499"/>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s-liaison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637593647"/>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t-liaison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4075497492"/>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n-liaison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160201654"/>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x-liaison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162645346"/>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h</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482085909"/>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um/un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158906093"/>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gn</a:t>
                      </a:r>
                      <a:r>
                        <a:rPr lang="en-GB" sz="1800" b="0" dirty="0">
                          <a:solidFill>
                            <a:srgbClr val="002060"/>
                          </a:solidFill>
                          <a:effectLst/>
                          <a:latin typeface="Century Gothic" panose="020B0502020202020204" pitchFamily="34" charset="0"/>
                        </a:rPr>
                        <a:t>-</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113021776"/>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r</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289115106"/>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open </a:t>
                      </a:r>
                      <a:r>
                        <a:rPr lang="en-GB" sz="1800" b="0" dirty="0" err="1">
                          <a:solidFill>
                            <a:srgbClr val="002060"/>
                          </a:solidFill>
                          <a:effectLst/>
                          <a:latin typeface="Century Gothic" panose="020B0502020202020204" pitchFamily="34" charset="0"/>
                        </a:rPr>
                        <a:t>eu</a:t>
                      </a: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œu</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857204756"/>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open o</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234092324"/>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-s-</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391416535"/>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err="1">
                          <a:solidFill>
                            <a:srgbClr val="002060"/>
                          </a:solidFill>
                          <a:effectLst/>
                          <a:latin typeface="Century Gothic" panose="020B0502020202020204" pitchFamily="34" charset="0"/>
                        </a:rPr>
                        <a:t>th</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4055691298"/>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-ill-/-</a:t>
                      </a:r>
                      <a:r>
                        <a:rPr lang="en-GB" sz="1800" b="0" dirty="0" err="1">
                          <a:solidFill>
                            <a:srgbClr val="002060"/>
                          </a:solidFill>
                          <a:effectLst/>
                          <a:latin typeface="Century Gothic" panose="020B0502020202020204" pitchFamily="34" charset="0"/>
                        </a:rPr>
                        <a:t>ille</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622589638"/>
                  </a:ext>
                </a:extLst>
              </a:tr>
              <a:tr h="277486">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180000" algn="l" hangingPunct="0">
                        <a:spcAft>
                          <a:spcPts val="0"/>
                        </a:spcAft>
                      </a:pP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aill</a:t>
                      </a:r>
                      <a:r>
                        <a:rPr lang="en-GB" sz="1800" b="0" dirty="0">
                          <a:solidFill>
                            <a:srgbClr val="002060"/>
                          </a:solidFill>
                          <a:effectLst/>
                          <a:latin typeface="Century Gothic" panose="020B0502020202020204" pitchFamily="34" charset="0"/>
                        </a:rPr>
                        <a:t>-/ail</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61481831"/>
                  </a:ext>
                </a:extLst>
              </a:tr>
            </a:tbl>
          </a:graphicData>
        </a:graphic>
      </p:graphicFrame>
      <p:sp>
        <p:nvSpPr>
          <p:cNvPr id="5" name="TextBox 4">
            <a:extLst>
              <a:ext uri="{FF2B5EF4-FFF2-40B4-BE49-F238E27FC236}">
                <a16:creationId xmlns:a16="http://schemas.microsoft.com/office/drawing/2014/main" id="{F083C67F-5763-4DA2-8D0E-D62FE1CCE093}"/>
              </a:ext>
            </a:extLst>
          </p:cNvPr>
          <p:cNvSpPr txBox="1"/>
          <p:nvPr/>
        </p:nvSpPr>
        <p:spPr>
          <a:xfrm>
            <a:off x="8432800" y="50338"/>
            <a:ext cx="3632200" cy="923330"/>
          </a:xfrm>
          <a:prstGeom prst="rect">
            <a:avLst/>
          </a:prstGeom>
          <a:noFill/>
          <a:ln w="38100">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French, German and Spanish GCSE Subject Content</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4472C4">
                    <a:lumMod val="50000"/>
                  </a:srgbClr>
                </a:solidFill>
                <a:effectLst/>
                <a:uLnTx/>
                <a:uFillTx/>
              </a:rPr>
              <a:t>Annex A</a:t>
            </a:r>
          </a:p>
        </p:txBody>
      </p:sp>
      <p:sp>
        <p:nvSpPr>
          <p:cNvPr id="6" name="Title 5">
            <a:extLst>
              <a:ext uri="{FF2B5EF4-FFF2-40B4-BE49-F238E27FC236}">
                <a16:creationId xmlns:a16="http://schemas.microsoft.com/office/drawing/2014/main" id="{2306F65C-395C-4D61-BC05-D38659403CB7}"/>
              </a:ext>
            </a:extLst>
          </p:cNvPr>
          <p:cNvSpPr>
            <a:spLocks noGrp="1"/>
          </p:cNvSpPr>
          <p:nvPr>
            <p:ph type="title"/>
          </p:nvPr>
        </p:nvSpPr>
        <p:spPr>
          <a:xfrm>
            <a:off x="-1" y="213557"/>
            <a:ext cx="5142451" cy="647577"/>
          </a:xfrm>
        </p:spPr>
        <p:txBody>
          <a:bodyPr/>
          <a:lstStyle/>
          <a:p>
            <a:r>
              <a:rPr lang="en-GB" dirty="0"/>
              <a:t>French GCSE phonics</a:t>
            </a:r>
          </a:p>
        </p:txBody>
      </p:sp>
    </p:spTree>
    <p:extLst>
      <p:ext uri="{BB962C8B-B14F-4D97-AF65-F5344CB8AC3E}">
        <p14:creationId xmlns:p14="http://schemas.microsoft.com/office/powerpoint/2010/main" val="811775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4111" name="Bitmap Image" r:id="rId3" imgW="0" imgH="0" progId="Paint.Picture">
                  <p:embed/>
                </p:oleObj>
              </mc:Choice>
              <mc:Fallback>
                <p:oleObj name="Bitmap Image" r:id="rId3"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6B27062C-4D5B-4813-81AC-C0099D0C517A}"/>
              </a:ext>
            </a:extLst>
          </p:cNvPr>
          <p:cNvSpPr>
            <a:spLocks noGrp="1"/>
          </p:cNvSpPr>
          <p:nvPr>
            <p:ph type="title"/>
          </p:nvPr>
        </p:nvSpPr>
        <p:spPr>
          <a:xfrm>
            <a:off x="-1" y="213557"/>
            <a:ext cx="5327010" cy="647577"/>
          </a:xfrm>
        </p:spPr>
        <p:txBody>
          <a:bodyPr>
            <a:normAutofit/>
          </a:bodyPr>
          <a:lstStyle/>
          <a:p>
            <a:r>
              <a:rPr lang="en-GB" dirty="0"/>
              <a:t>German GCSE phonics</a:t>
            </a:r>
          </a:p>
        </p:txBody>
      </p:sp>
      <p:graphicFrame>
        <p:nvGraphicFramePr>
          <p:cNvPr id="5" name="Table 4">
            <a:extLst>
              <a:ext uri="{FF2B5EF4-FFF2-40B4-BE49-F238E27FC236}">
                <a16:creationId xmlns:a16="http://schemas.microsoft.com/office/drawing/2014/main" id="{1BBDF7E9-CF7C-47B0-8770-1E9E84CD559E}"/>
              </a:ext>
            </a:extLst>
          </p:cNvPr>
          <p:cNvGraphicFramePr>
            <a:graphicFrameLocks noGrp="1"/>
          </p:cNvGraphicFramePr>
          <p:nvPr/>
        </p:nvGraphicFramePr>
        <p:xfrm>
          <a:off x="223409" y="1233584"/>
          <a:ext cx="6066264" cy="4876800"/>
        </p:xfrm>
        <a:graphic>
          <a:graphicData uri="http://schemas.openxmlformats.org/drawingml/2006/table">
            <a:tbl>
              <a:tblPr firstRow="1" firstCol="1" bandRow="1"/>
              <a:tblGrid>
                <a:gridCol w="6066264">
                  <a:extLst>
                    <a:ext uri="{9D8B030D-6E8A-4147-A177-3AD203B41FA5}">
                      <a16:colId xmlns:a16="http://schemas.microsoft.com/office/drawing/2014/main" val="2495246208"/>
                    </a:ext>
                  </a:extLst>
                </a:gridCol>
              </a:tblGrid>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long [a], including [ah], [aa] and short [a]</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845667879"/>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long [e] including [eh], [</a:t>
                      </a:r>
                      <a:r>
                        <a:rPr lang="en-GB" sz="2000" b="0" dirty="0" err="1">
                          <a:solidFill>
                            <a:srgbClr val="002060"/>
                          </a:solidFill>
                          <a:effectLst/>
                          <a:latin typeface="Century Gothic" panose="020B0502020202020204" pitchFamily="34" charset="0"/>
                        </a:rPr>
                        <a:t>ee</a:t>
                      </a:r>
                      <a:r>
                        <a:rPr lang="en-GB" sz="2000" b="0" dirty="0">
                          <a:solidFill>
                            <a:srgbClr val="002060"/>
                          </a:solidFill>
                          <a:effectLst/>
                          <a:latin typeface="Century Gothic" panose="020B0502020202020204" pitchFamily="34" charset="0"/>
                        </a:rPr>
                        <a:t>] and short [e]</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2139613809"/>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ei</a:t>
                      </a:r>
                      <a:r>
                        <a:rPr lang="en-GB" sz="2000" b="0" dirty="0">
                          <a:solidFill>
                            <a:srgbClr val="002060"/>
                          </a:solidFill>
                          <a:effectLst/>
                          <a:latin typeface="Century Gothic" panose="020B0502020202020204" pitchFamily="34" charset="0"/>
                        </a:rPr>
                        <a:t>/ai]</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103691966"/>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[z]</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4253436552"/>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[w]</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3628072609"/>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ie</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3776933167"/>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long [o], including [oh], [</a:t>
                      </a:r>
                      <a:r>
                        <a:rPr lang="en-GB" sz="2000" b="0" dirty="0" err="1">
                          <a:solidFill>
                            <a:srgbClr val="002060"/>
                          </a:solidFill>
                          <a:effectLst/>
                          <a:latin typeface="Century Gothic" panose="020B0502020202020204" pitchFamily="34" charset="0"/>
                        </a:rPr>
                        <a:t>oo</a:t>
                      </a:r>
                      <a:r>
                        <a:rPr lang="en-GB" sz="2000" b="0" dirty="0">
                          <a:solidFill>
                            <a:srgbClr val="002060"/>
                          </a:solidFill>
                          <a:effectLst/>
                          <a:latin typeface="Century Gothic" panose="020B0502020202020204" pitchFamily="34" charset="0"/>
                        </a:rPr>
                        <a:t>] and short [o]</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2920622407"/>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long [</a:t>
                      </a:r>
                      <a:r>
                        <a:rPr lang="en-GB" sz="2000" b="0" dirty="0" err="1">
                          <a:solidFill>
                            <a:srgbClr val="002060"/>
                          </a:solidFill>
                          <a:effectLst/>
                          <a:latin typeface="Century Gothic" panose="020B0502020202020204" pitchFamily="34" charset="0"/>
                        </a:rPr>
                        <a:t>i</a:t>
                      </a:r>
                      <a:r>
                        <a:rPr lang="en-GB" sz="2000" b="0" dirty="0">
                          <a:solidFill>
                            <a:srgbClr val="002060"/>
                          </a:solidFill>
                          <a:effectLst/>
                          <a:latin typeface="Century Gothic" panose="020B0502020202020204" pitchFamily="34" charset="0"/>
                        </a:rPr>
                        <a:t>], including [</a:t>
                      </a:r>
                      <a:r>
                        <a:rPr lang="en-GB" sz="2000" b="0" dirty="0" err="1">
                          <a:solidFill>
                            <a:srgbClr val="002060"/>
                          </a:solidFill>
                          <a:effectLst/>
                          <a:latin typeface="Century Gothic" panose="020B0502020202020204" pitchFamily="34" charset="0"/>
                        </a:rPr>
                        <a:t>ih</a:t>
                      </a:r>
                      <a:r>
                        <a:rPr lang="en-GB" sz="2000" b="0" dirty="0">
                          <a:solidFill>
                            <a:srgbClr val="002060"/>
                          </a:solidFill>
                          <a:effectLst/>
                          <a:latin typeface="Century Gothic" panose="020B0502020202020204" pitchFamily="34" charset="0"/>
                        </a:rPr>
                        <a:t>] and short [</a:t>
                      </a:r>
                      <a:r>
                        <a:rPr lang="en-GB" sz="2000" b="0" dirty="0" err="1">
                          <a:solidFill>
                            <a:srgbClr val="002060"/>
                          </a:solidFill>
                          <a:effectLst/>
                          <a:latin typeface="Century Gothic" panose="020B0502020202020204" pitchFamily="34" charset="0"/>
                        </a:rPr>
                        <a:t>i</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11846786"/>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hard and soft [</a:t>
                      </a:r>
                      <a:r>
                        <a:rPr lang="en-GB" sz="2000" b="0" dirty="0" err="1">
                          <a:solidFill>
                            <a:srgbClr val="002060"/>
                          </a:solidFill>
                          <a:effectLst/>
                          <a:latin typeface="Century Gothic" panose="020B0502020202020204" pitchFamily="34" charset="0"/>
                        </a:rPr>
                        <a:t>ch</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417432476"/>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long [u], including [uh] and short [u]</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4195165325"/>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long [ü/y], including [</a:t>
                      </a:r>
                      <a:r>
                        <a:rPr lang="en-GB" sz="2000" b="0" dirty="0" err="1">
                          <a:solidFill>
                            <a:srgbClr val="002060"/>
                          </a:solidFill>
                          <a:effectLst/>
                          <a:latin typeface="Century Gothic" panose="020B0502020202020204" pitchFamily="34" charset="0"/>
                        </a:rPr>
                        <a:t>üh</a:t>
                      </a:r>
                      <a:r>
                        <a:rPr lang="en-GB" sz="2000" b="0" dirty="0">
                          <a:solidFill>
                            <a:srgbClr val="002060"/>
                          </a:solidFill>
                          <a:effectLst/>
                          <a:latin typeface="Century Gothic" panose="020B0502020202020204" pitchFamily="34" charset="0"/>
                        </a:rPr>
                        <a:t>] and short [ü/y]</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241236030"/>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long [ä], including [</a:t>
                      </a:r>
                      <a:r>
                        <a:rPr lang="en-GB" sz="2000" b="0" dirty="0" err="1">
                          <a:solidFill>
                            <a:srgbClr val="002060"/>
                          </a:solidFill>
                          <a:effectLst/>
                          <a:latin typeface="Century Gothic" panose="020B0502020202020204" pitchFamily="34" charset="0"/>
                        </a:rPr>
                        <a:t>äh</a:t>
                      </a:r>
                      <a:r>
                        <a:rPr lang="en-GB" sz="2000" b="0" dirty="0">
                          <a:solidFill>
                            <a:srgbClr val="002060"/>
                          </a:solidFill>
                          <a:effectLst/>
                          <a:latin typeface="Century Gothic" panose="020B0502020202020204" pitchFamily="34" charset="0"/>
                        </a:rPr>
                        <a:t>] and short [ä]</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2842514604"/>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long [ö], including [</a:t>
                      </a:r>
                      <a:r>
                        <a:rPr lang="en-GB" sz="2000" b="0" dirty="0" err="1">
                          <a:solidFill>
                            <a:srgbClr val="002060"/>
                          </a:solidFill>
                          <a:effectLst/>
                          <a:latin typeface="Century Gothic" panose="020B0502020202020204" pitchFamily="34" charset="0"/>
                        </a:rPr>
                        <a:t>öh</a:t>
                      </a:r>
                      <a:r>
                        <a:rPr lang="en-GB" sz="2000" b="0" dirty="0">
                          <a:solidFill>
                            <a:srgbClr val="002060"/>
                          </a:solidFill>
                          <a:effectLst/>
                          <a:latin typeface="Century Gothic" panose="020B0502020202020204" pitchFamily="34" charset="0"/>
                        </a:rPr>
                        <a:t>] and short[ö]</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2749844929"/>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äu</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4027849385"/>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sch</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3624120803"/>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sp</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2242115916"/>
                  </a:ext>
                </a:extLst>
              </a:tr>
            </a:tbl>
          </a:graphicData>
        </a:graphic>
      </p:graphicFrame>
      <p:graphicFrame>
        <p:nvGraphicFramePr>
          <p:cNvPr id="6" name="Table 5">
            <a:extLst>
              <a:ext uri="{FF2B5EF4-FFF2-40B4-BE49-F238E27FC236}">
                <a16:creationId xmlns:a16="http://schemas.microsoft.com/office/drawing/2014/main" id="{BD176A30-F8A9-47C5-9E47-C07D9D37686E}"/>
              </a:ext>
            </a:extLst>
          </p:cNvPr>
          <p:cNvGraphicFramePr>
            <a:graphicFrameLocks noGrp="1"/>
          </p:cNvGraphicFramePr>
          <p:nvPr/>
        </p:nvGraphicFramePr>
        <p:xfrm>
          <a:off x="6523087" y="1233584"/>
          <a:ext cx="4677497" cy="4876800"/>
        </p:xfrm>
        <a:graphic>
          <a:graphicData uri="http://schemas.openxmlformats.org/drawingml/2006/table">
            <a:tbl>
              <a:tblPr firstRow="1" firstCol="1" bandRow="1"/>
              <a:tblGrid>
                <a:gridCol w="4677497">
                  <a:extLst>
                    <a:ext uri="{9D8B030D-6E8A-4147-A177-3AD203B41FA5}">
                      <a16:colId xmlns:a16="http://schemas.microsoft.com/office/drawing/2014/main" val="2043031765"/>
                    </a:ext>
                  </a:extLst>
                </a:gridCol>
              </a:tblGrid>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st</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1761113975"/>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[s-, -s-]</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2040062876"/>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[ß] [ss] [-s]</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554537182"/>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er</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2437455079"/>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unstressed [-</a:t>
                      </a:r>
                      <a:r>
                        <a:rPr lang="en-GB" sz="2000" b="0" dirty="0" err="1">
                          <a:solidFill>
                            <a:srgbClr val="002060"/>
                          </a:solidFill>
                          <a:effectLst/>
                          <a:latin typeface="Century Gothic" panose="020B0502020202020204" pitchFamily="34" charset="0"/>
                        </a:rPr>
                        <a:t>er</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1273285555"/>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[v]</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123245824"/>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[au]</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4474261"/>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consonantal [r]</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2042997983"/>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vocalic [r]</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1491384314"/>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eu</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2007833711"/>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th</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1407112926"/>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unvoiced [-b], [-d], [-g]</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2618437053"/>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ig</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3031710371"/>
                  </a:ext>
                </a:extLst>
              </a:tr>
              <a:tr h="137024">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[j]</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2256080824"/>
                  </a:ext>
                </a:extLst>
              </a:tr>
              <a:tr h="240627">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tion</a:t>
                      </a:r>
                      <a:r>
                        <a:rPr lang="en-GB" sz="2000" b="0" dirty="0">
                          <a:solidFill>
                            <a:srgbClr val="002060"/>
                          </a:solidFill>
                          <a:effectLst/>
                          <a:latin typeface="Century Gothic" panose="020B0502020202020204" pitchFamily="34" charset="0"/>
                        </a:rPr>
                        <a:t>]</a:t>
                      </a:r>
                      <a:br>
                        <a:rPr lang="en-GB" sz="2000" b="0" dirty="0">
                          <a:solidFill>
                            <a:srgbClr val="002060"/>
                          </a:solidFill>
                          <a:effectLst/>
                          <a:latin typeface="Century Gothic" panose="020B0502020202020204" pitchFamily="34" charset="0"/>
                        </a:rPr>
                      </a:b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qu</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2246929503"/>
                  </a:ext>
                </a:extLst>
              </a:tr>
            </a:tbl>
          </a:graphicData>
        </a:graphic>
      </p:graphicFrame>
      <p:sp>
        <p:nvSpPr>
          <p:cNvPr id="7" name="TextBox 6">
            <a:extLst>
              <a:ext uri="{FF2B5EF4-FFF2-40B4-BE49-F238E27FC236}">
                <a16:creationId xmlns:a16="http://schemas.microsoft.com/office/drawing/2014/main" id="{7905DEB1-FCF8-4EC0-A59D-2E66D3A2437F}"/>
              </a:ext>
            </a:extLst>
          </p:cNvPr>
          <p:cNvSpPr txBox="1"/>
          <p:nvPr/>
        </p:nvSpPr>
        <p:spPr>
          <a:xfrm>
            <a:off x="8432800" y="50338"/>
            <a:ext cx="3632200" cy="923330"/>
          </a:xfrm>
          <a:prstGeom prst="rect">
            <a:avLst/>
          </a:prstGeom>
          <a:noFill/>
          <a:ln w="38100">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French, German and Spanish GCSE Subject Content</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4472C4">
                    <a:lumMod val="50000"/>
                  </a:srgbClr>
                </a:solidFill>
                <a:effectLst/>
                <a:uLnTx/>
                <a:uFillTx/>
              </a:rPr>
              <a:t>Annex B</a:t>
            </a:r>
          </a:p>
        </p:txBody>
      </p:sp>
    </p:spTree>
    <p:extLst>
      <p:ext uri="{BB962C8B-B14F-4D97-AF65-F5344CB8AC3E}">
        <p14:creationId xmlns:p14="http://schemas.microsoft.com/office/powerpoint/2010/main" val="704632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7B454F-72C5-411D-97EF-3F8BE9CF7DC5}"/>
              </a:ext>
            </a:extLst>
          </p:cNvPr>
          <p:cNvSpPr>
            <a:spLocks noGrp="1"/>
          </p:cNvSpPr>
          <p:nvPr>
            <p:ph type="title"/>
          </p:nvPr>
        </p:nvSpPr>
        <p:spPr>
          <a:xfrm>
            <a:off x="-1" y="213557"/>
            <a:ext cx="5125673" cy="647577"/>
          </a:xfrm>
        </p:spPr>
        <p:txBody>
          <a:bodyPr>
            <a:normAutofit/>
          </a:bodyPr>
          <a:lstStyle/>
          <a:p>
            <a:r>
              <a:rPr lang="en-GB" dirty="0"/>
              <a:t>Spanish GCSE phonics</a:t>
            </a:r>
          </a:p>
        </p:txBody>
      </p:sp>
      <p:graphicFrame>
        <p:nvGraphicFramePr>
          <p:cNvPr id="4" name="Table 3">
            <a:extLst>
              <a:ext uri="{FF2B5EF4-FFF2-40B4-BE49-F238E27FC236}">
                <a16:creationId xmlns:a16="http://schemas.microsoft.com/office/drawing/2014/main" id="{57DDA325-7910-4B99-9FC2-7F15679F63F7}"/>
              </a:ext>
            </a:extLst>
          </p:cNvPr>
          <p:cNvGraphicFramePr>
            <a:graphicFrameLocks noGrp="1"/>
          </p:cNvGraphicFramePr>
          <p:nvPr>
            <p:extLst>
              <p:ext uri="{D42A27DB-BD31-4B8C-83A1-F6EECF244321}">
                <p14:modId xmlns:p14="http://schemas.microsoft.com/office/powerpoint/2010/main" val="302478056"/>
              </p:ext>
            </p:extLst>
          </p:nvPr>
        </p:nvGraphicFramePr>
        <p:xfrm>
          <a:off x="546432" y="981413"/>
          <a:ext cx="4372322" cy="5124645"/>
        </p:xfrm>
        <a:graphic>
          <a:graphicData uri="http://schemas.openxmlformats.org/drawingml/2006/table">
            <a:tbl>
              <a:tblPr firstRow="1" firstCol="1" bandRow="1"/>
              <a:tblGrid>
                <a:gridCol w="4372322">
                  <a:extLst>
                    <a:ext uri="{9D8B030D-6E8A-4147-A177-3AD203B41FA5}">
                      <a16:colId xmlns:a16="http://schemas.microsoft.com/office/drawing/2014/main" val="1282442803"/>
                    </a:ext>
                  </a:extLst>
                </a:gridCol>
              </a:tblGrid>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[a]</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897765887"/>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[o]</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578515415"/>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[e]</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035911686"/>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i</a:t>
                      </a:r>
                      <a:r>
                        <a:rPr lang="en-GB" sz="2000" b="0" kern="1200" dirty="0">
                          <a:solidFill>
                            <a:srgbClr val="002060"/>
                          </a:solidFill>
                          <a:effectLst/>
                          <a:latin typeface="Century Gothic" panose="020B0502020202020204" pitchFamily="34" charset="0"/>
                        </a:rPr>
                        <a:t>]</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713274763"/>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[u]</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84156175"/>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marR="0" lvl="0" indent="0" algn="l" defTabSz="914400" rtl="0" eaLnBrk="1" fontAlgn="auto" latinLnBrk="0" hangingPunct="0">
                        <a:lnSpc>
                          <a:spcPct val="100000"/>
                        </a:lnSpc>
                        <a:spcBef>
                          <a:spcPts val="0"/>
                        </a:spcBef>
                        <a:spcAft>
                          <a:spcPts val="0"/>
                        </a:spcAft>
                        <a:buClrTx/>
                        <a:buSzTx/>
                        <a:buFontTx/>
                        <a:buNone/>
                        <a:tabLst>
                          <a:tab pos="1650365" algn="l"/>
                        </a:tabLst>
                        <a:defRPr/>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ll</a:t>
                      </a:r>
                      <a:r>
                        <a:rPr lang="en-GB" sz="2000" b="0" kern="1200" dirty="0">
                          <a:solidFill>
                            <a:srgbClr val="002060"/>
                          </a:solidFill>
                          <a:effectLst/>
                          <a:latin typeface="Century Gothic" panose="020B0502020202020204" pitchFamily="34" charset="0"/>
                        </a:rPr>
                        <a:t>]</a:t>
                      </a: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93157249"/>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marR="0" lvl="0" indent="0" algn="l" defTabSz="914400" rtl="0" eaLnBrk="1" fontAlgn="auto" latinLnBrk="0" hangingPunct="0">
                        <a:lnSpc>
                          <a:spcPct val="100000"/>
                        </a:lnSpc>
                        <a:spcBef>
                          <a:spcPts val="0"/>
                        </a:spcBef>
                        <a:spcAft>
                          <a:spcPts val="0"/>
                        </a:spcAft>
                        <a:buClrTx/>
                        <a:buSzTx/>
                        <a:buFontTx/>
                        <a:buNone/>
                        <a:tabLst>
                          <a:tab pos="1650365" algn="l"/>
                        </a:tabLst>
                        <a:defRPr/>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ch</a:t>
                      </a:r>
                      <a:r>
                        <a:rPr lang="en-GB" sz="2000" b="0" kern="1200" dirty="0">
                          <a:solidFill>
                            <a:srgbClr val="002060"/>
                          </a:solidFill>
                          <a:effectLst/>
                          <a:latin typeface="Century Gothic" panose="020B0502020202020204" pitchFamily="34" charset="0"/>
                        </a:rPr>
                        <a:t>]</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555747095"/>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ea typeface="+mn-ea"/>
                          <a:cs typeface="+mn-cs"/>
                        </a:rPr>
                        <a:t>[ca]</a:t>
                      </a: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528789421"/>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[co]</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980843700"/>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[cu]</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274327985"/>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[cu] + vowel</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947880137"/>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ce</a:t>
                      </a:r>
                      <a:r>
                        <a:rPr lang="en-GB" sz="2000" b="0" kern="1200" dirty="0">
                          <a:solidFill>
                            <a:srgbClr val="002060"/>
                          </a:solidFill>
                          <a:effectLst/>
                          <a:latin typeface="Century Gothic" panose="020B0502020202020204" pitchFamily="34" charset="0"/>
                        </a:rPr>
                        <a:t>]</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317234039"/>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[ci]</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771286028"/>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[z]</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383348291"/>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marR="0" lvl="0" indent="0" algn="l" defTabSz="914400" rtl="0" eaLnBrk="1" fontAlgn="auto" latinLnBrk="0" hangingPunct="0">
                        <a:lnSpc>
                          <a:spcPct val="100000"/>
                        </a:lnSpc>
                        <a:spcBef>
                          <a:spcPts val="0"/>
                        </a:spcBef>
                        <a:spcAft>
                          <a:spcPts val="0"/>
                        </a:spcAft>
                        <a:buClrTx/>
                        <a:buSzTx/>
                        <a:buFontTx/>
                        <a:buNone/>
                        <a:tabLst>
                          <a:tab pos="1650365" algn="l"/>
                        </a:tabLst>
                        <a:defRPr/>
                      </a:pPr>
                      <a:r>
                        <a:rPr lang="en-GB" sz="2000" b="0" kern="1200" dirty="0">
                          <a:solidFill>
                            <a:srgbClr val="002060"/>
                          </a:solidFill>
                          <a:effectLst/>
                          <a:latin typeface="Century Gothic" panose="020B0502020202020204" pitchFamily="34" charset="0"/>
                        </a:rPr>
                        <a:t>[que]</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494095654"/>
                  </a:ext>
                </a:extLst>
              </a:tr>
            </a:tbl>
          </a:graphicData>
        </a:graphic>
      </p:graphicFrame>
      <p:graphicFrame>
        <p:nvGraphicFramePr>
          <p:cNvPr id="5" name="Table 4">
            <a:extLst>
              <a:ext uri="{FF2B5EF4-FFF2-40B4-BE49-F238E27FC236}">
                <a16:creationId xmlns:a16="http://schemas.microsoft.com/office/drawing/2014/main" id="{DE8A042A-83B1-40DD-8477-1FA85571709A}"/>
              </a:ext>
            </a:extLst>
          </p:cNvPr>
          <p:cNvGraphicFramePr>
            <a:graphicFrameLocks noGrp="1"/>
          </p:cNvGraphicFramePr>
          <p:nvPr>
            <p:extLst>
              <p:ext uri="{D42A27DB-BD31-4B8C-83A1-F6EECF244321}">
                <p14:modId xmlns:p14="http://schemas.microsoft.com/office/powerpoint/2010/main" val="638072597"/>
              </p:ext>
            </p:extLst>
          </p:nvPr>
        </p:nvGraphicFramePr>
        <p:xfrm>
          <a:off x="5778176" y="666170"/>
          <a:ext cx="5049644" cy="4783002"/>
        </p:xfrm>
        <a:graphic>
          <a:graphicData uri="http://schemas.openxmlformats.org/drawingml/2006/table">
            <a:tbl>
              <a:tblPr firstRow="1" firstCol="1" bandRow="1"/>
              <a:tblGrid>
                <a:gridCol w="5049644">
                  <a:extLst>
                    <a:ext uri="{9D8B030D-6E8A-4147-A177-3AD203B41FA5}">
                      <a16:colId xmlns:a16="http://schemas.microsoft.com/office/drawing/2014/main" val="3123906417"/>
                    </a:ext>
                  </a:extLst>
                </a:gridCol>
              </a:tblGrid>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[qui]</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412277306"/>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ga</a:t>
                      </a:r>
                      <a:r>
                        <a:rPr lang="en-GB" sz="2000" b="0" kern="1200" dirty="0">
                          <a:solidFill>
                            <a:srgbClr val="002060"/>
                          </a:solidFill>
                          <a:effectLst/>
                          <a:latin typeface="Century Gothic" panose="020B0502020202020204" pitchFamily="34" charset="0"/>
                        </a:rPr>
                        <a:t>]</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714955275"/>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[go]</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564741628"/>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gu</a:t>
                      </a:r>
                      <a:r>
                        <a:rPr lang="en-GB" sz="2000" b="0" kern="1200" dirty="0">
                          <a:solidFill>
                            <a:srgbClr val="002060"/>
                          </a:solidFill>
                          <a:effectLst/>
                          <a:latin typeface="Century Gothic" panose="020B0502020202020204" pitchFamily="34" charset="0"/>
                        </a:rPr>
                        <a:t>]</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4219210914"/>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ge</a:t>
                      </a:r>
                      <a:r>
                        <a:rPr lang="en-GB" sz="2000" b="0" kern="1200" dirty="0">
                          <a:solidFill>
                            <a:srgbClr val="002060"/>
                          </a:solidFill>
                          <a:effectLst/>
                          <a:latin typeface="Century Gothic" panose="020B0502020202020204" pitchFamily="34" charset="0"/>
                        </a:rPr>
                        <a:t>]</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587543548"/>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gi</a:t>
                      </a:r>
                      <a:r>
                        <a:rPr lang="en-GB" sz="2000" b="0" kern="1200" dirty="0">
                          <a:solidFill>
                            <a:srgbClr val="002060"/>
                          </a:solidFill>
                          <a:effectLst/>
                          <a:latin typeface="Century Gothic" panose="020B0502020202020204" pitchFamily="34" charset="0"/>
                        </a:rPr>
                        <a:t>]</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868948468"/>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marR="0" lvl="0" indent="0" algn="l" defTabSz="914400" rtl="0" eaLnBrk="1" fontAlgn="auto" latinLnBrk="0" hangingPunct="0">
                        <a:lnSpc>
                          <a:spcPct val="100000"/>
                        </a:lnSpc>
                        <a:spcBef>
                          <a:spcPts val="0"/>
                        </a:spcBef>
                        <a:spcAft>
                          <a:spcPts val="0"/>
                        </a:spcAft>
                        <a:buClrTx/>
                        <a:buSzTx/>
                        <a:buFontTx/>
                        <a:buNone/>
                        <a:tabLst>
                          <a:tab pos="1650365" algn="l"/>
                        </a:tabLst>
                        <a:defRPr/>
                      </a:pPr>
                      <a:r>
                        <a:rPr lang="en-GB" sz="2000" b="0" kern="1200" dirty="0">
                          <a:solidFill>
                            <a:srgbClr val="002060"/>
                          </a:solidFill>
                          <a:effectLst/>
                          <a:latin typeface="Century Gothic" panose="020B0502020202020204" pitchFamily="34" charset="0"/>
                          <a:ea typeface="+mn-ea"/>
                          <a:cs typeface="+mn-cs"/>
                        </a:rPr>
                        <a:t>[</a:t>
                      </a:r>
                      <a:r>
                        <a:rPr lang="en-GB" sz="2000" b="0" kern="1200" dirty="0" err="1">
                          <a:solidFill>
                            <a:srgbClr val="002060"/>
                          </a:solidFill>
                          <a:effectLst/>
                          <a:latin typeface="Century Gothic" panose="020B0502020202020204" pitchFamily="34" charset="0"/>
                        </a:rPr>
                        <a:t>gue</a:t>
                      </a:r>
                      <a:r>
                        <a:rPr lang="en-GB" sz="2000" b="0" kern="1200" dirty="0">
                          <a:solidFill>
                            <a:srgbClr val="002060"/>
                          </a:solidFill>
                          <a:effectLst/>
                          <a:latin typeface="Century Gothic" panose="020B0502020202020204" pitchFamily="34" charset="0"/>
                        </a:rPr>
                        <a:t>]</a:t>
                      </a: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853368140"/>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marR="0" lvl="0" indent="0" algn="l" defTabSz="914400" rtl="0" eaLnBrk="1" fontAlgn="auto" latinLnBrk="0" hangingPunct="0">
                        <a:lnSpc>
                          <a:spcPct val="100000"/>
                        </a:lnSpc>
                        <a:spcBef>
                          <a:spcPts val="0"/>
                        </a:spcBef>
                        <a:spcAft>
                          <a:spcPts val="0"/>
                        </a:spcAft>
                        <a:buClrTx/>
                        <a:buSzTx/>
                        <a:buFontTx/>
                        <a:buNone/>
                        <a:tabLst>
                          <a:tab pos="1650365" algn="l"/>
                        </a:tabLst>
                        <a:defRPr/>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gui</a:t>
                      </a:r>
                      <a:r>
                        <a:rPr lang="en-GB" sz="2000" b="0" kern="1200" dirty="0">
                          <a:solidFill>
                            <a:srgbClr val="002060"/>
                          </a:solidFill>
                          <a:effectLst/>
                          <a:latin typeface="Century Gothic" panose="020B0502020202020204" pitchFamily="34" charset="0"/>
                        </a:rPr>
                        <a:t>]</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580644299"/>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[j]</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179965642"/>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[ñ]</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946253793"/>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[v]</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64529503"/>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ea typeface="+mn-ea"/>
                          <a:cs typeface="+mn-cs"/>
                        </a:rPr>
                        <a:t>[-r-] [-r]</a:t>
                      </a: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665318289"/>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rr</a:t>
                      </a:r>
                      <a:r>
                        <a:rPr lang="en-GB" sz="2000" b="0" kern="1200" dirty="0">
                          <a:solidFill>
                            <a:srgbClr val="002060"/>
                          </a:solidFill>
                          <a:effectLst/>
                          <a:latin typeface="Century Gothic" panose="020B0502020202020204" pitchFamily="34" charset="0"/>
                        </a:rPr>
                        <a:t>] </a:t>
                      </a:r>
                      <a:r>
                        <a:rPr lang="en-GB" sz="2000" b="0" i="0" u="none" strike="noStrike" kern="1200" baseline="0" dirty="0">
                          <a:solidFill>
                            <a:srgbClr val="002060"/>
                          </a:solidFill>
                          <a:latin typeface="+mn-lt"/>
                          <a:ea typeface="+mn-ea"/>
                          <a:cs typeface="+mn-cs"/>
                        </a:rPr>
                        <a:t>[r-] [-r-]*  </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444897994"/>
                  </a:ext>
                </a:extLst>
              </a:tr>
              <a:tr h="34164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silent h</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045671595"/>
                  </a:ext>
                </a:extLst>
              </a:tr>
            </a:tbl>
          </a:graphicData>
        </a:graphic>
      </p:graphicFrame>
      <p:sp>
        <p:nvSpPr>
          <p:cNvPr id="6" name="TextBox 5">
            <a:extLst>
              <a:ext uri="{FF2B5EF4-FFF2-40B4-BE49-F238E27FC236}">
                <a16:creationId xmlns:a16="http://schemas.microsoft.com/office/drawing/2014/main" id="{84145C30-8C3F-4606-84F3-706FA95645B9}"/>
              </a:ext>
            </a:extLst>
          </p:cNvPr>
          <p:cNvSpPr txBox="1"/>
          <p:nvPr/>
        </p:nvSpPr>
        <p:spPr>
          <a:xfrm>
            <a:off x="8443218" y="-256886"/>
            <a:ext cx="3632200" cy="923330"/>
          </a:xfrm>
          <a:prstGeom prst="rect">
            <a:avLst/>
          </a:prstGeom>
          <a:noFill/>
          <a:ln w="38100">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French, German and Spanish GCSE Subject Content</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4472C4">
                    <a:lumMod val="50000"/>
                  </a:srgbClr>
                </a:solidFill>
                <a:effectLst/>
                <a:uLnTx/>
                <a:uFillTx/>
              </a:rPr>
              <a:t>Annex C</a:t>
            </a:r>
          </a:p>
        </p:txBody>
      </p:sp>
      <p:sp>
        <p:nvSpPr>
          <p:cNvPr id="7" name="TextBox 6">
            <a:extLst>
              <a:ext uri="{FF2B5EF4-FFF2-40B4-BE49-F238E27FC236}">
                <a16:creationId xmlns:a16="http://schemas.microsoft.com/office/drawing/2014/main" id="{C6A2042E-026B-487A-A142-405975039223}"/>
              </a:ext>
            </a:extLst>
          </p:cNvPr>
          <p:cNvSpPr txBox="1"/>
          <p:nvPr/>
        </p:nvSpPr>
        <p:spPr>
          <a:xfrm>
            <a:off x="5778177" y="5459727"/>
            <a:ext cx="5049644" cy="646331"/>
          </a:xfrm>
          <a:prstGeom prst="rect">
            <a:avLst/>
          </a:prstGeom>
          <a:noFill/>
          <a:ln w="38100">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rPr>
              <a:t>* word initial [r-] and [-r-] following consonants n, l or s is the same SSC as [</a:t>
            </a:r>
            <a:r>
              <a:rPr kumimoji="0" lang="en-GB" sz="1800" b="0" i="0" u="none" strike="noStrike" kern="0" cap="none" spc="0" normalizeH="0" baseline="0" noProof="0" dirty="0" err="1">
                <a:ln>
                  <a:noFill/>
                </a:ln>
                <a:solidFill>
                  <a:srgbClr val="002060"/>
                </a:solidFill>
                <a:effectLst/>
                <a:uLnTx/>
                <a:uFillTx/>
              </a:rPr>
              <a:t>rr</a:t>
            </a:r>
            <a:r>
              <a:rPr kumimoji="0" lang="en-GB" sz="1800" b="0" i="0" u="none" strike="noStrike" kern="0" cap="none" spc="0" normalizeH="0" baseline="0" noProof="0" dirty="0">
                <a:ln>
                  <a:noFill/>
                </a:ln>
                <a:solidFill>
                  <a:srgbClr val="002060"/>
                </a:solidFill>
                <a:effectLst/>
                <a:uLnTx/>
                <a:uFillTx/>
              </a:rPr>
              <a:t>]. </a:t>
            </a:r>
          </a:p>
        </p:txBody>
      </p:sp>
    </p:spTree>
    <p:extLst>
      <p:ext uri="{BB962C8B-B14F-4D97-AF65-F5344CB8AC3E}">
        <p14:creationId xmlns:p14="http://schemas.microsoft.com/office/powerpoint/2010/main" val="2821010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50"/>
          <p:cNvSpPr txBox="1">
            <a:spLocks noGrp="1"/>
          </p:cNvSpPr>
          <p:nvPr>
            <p:ph type="title"/>
          </p:nvPr>
        </p:nvSpPr>
        <p:spPr>
          <a:xfrm>
            <a:off x="644577"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Century Gothic"/>
              <a:buNone/>
            </a:pPr>
            <a:r>
              <a:rPr lang="en-GB" b="1" dirty="0"/>
              <a:t>Phonics</a:t>
            </a:r>
            <a:endParaRPr sz="3200" b="1" dirty="0"/>
          </a:p>
        </p:txBody>
      </p:sp>
      <p:sp>
        <p:nvSpPr>
          <p:cNvPr id="474" name="Google Shape;474;p50"/>
          <p:cNvSpPr txBox="1">
            <a:spLocks noGrp="1"/>
          </p:cNvSpPr>
          <p:nvPr>
            <p:ph type="body" idx="1"/>
          </p:nvPr>
        </p:nvSpPr>
        <p:spPr>
          <a:xfrm>
            <a:off x="644577" y="1321410"/>
            <a:ext cx="11197653" cy="4708088"/>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0"/>
              </a:spcBef>
              <a:spcAft>
                <a:spcPts val="0"/>
              </a:spcAft>
              <a:buClr>
                <a:srgbClr val="1F3864"/>
              </a:buClr>
              <a:buSzPts val="2800"/>
              <a:buChar char="•"/>
            </a:pPr>
            <a:r>
              <a:rPr lang="en-GB" dirty="0"/>
              <a:t>Add the sound-symbol correspondences to SOW</a:t>
            </a:r>
          </a:p>
          <a:p>
            <a:pPr marL="228600" lvl="0" indent="-228600" algn="l" rtl="0">
              <a:lnSpc>
                <a:spcPct val="150000"/>
              </a:lnSpc>
              <a:spcBef>
                <a:spcPts val="0"/>
              </a:spcBef>
              <a:spcAft>
                <a:spcPts val="0"/>
              </a:spcAft>
              <a:buClr>
                <a:srgbClr val="1F3864"/>
              </a:buClr>
              <a:buSzPts val="2800"/>
              <a:buChar char="•"/>
            </a:pPr>
            <a:r>
              <a:rPr lang="en-GB" dirty="0"/>
              <a:t>Gather ideas and resources for practising them</a:t>
            </a:r>
            <a:endParaRPr dirty="0"/>
          </a:p>
        </p:txBody>
      </p:sp>
      <p:pic>
        <p:nvPicPr>
          <p:cNvPr id="3" name="Picture 2">
            <a:extLst>
              <a:ext uri="{FF2B5EF4-FFF2-40B4-BE49-F238E27FC236}">
                <a16:creationId xmlns:a16="http://schemas.microsoft.com/office/drawing/2014/main" id="{8ADAD3B8-178A-4EB5-8A9F-19A6EE117561}"/>
              </a:ext>
            </a:extLst>
          </p:cNvPr>
          <p:cNvPicPr>
            <a:picLocks noChangeAspect="1"/>
          </p:cNvPicPr>
          <p:nvPr/>
        </p:nvPicPr>
        <p:blipFill>
          <a:blip r:embed="rId3"/>
          <a:stretch>
            <a:fillRect/>
          </a:stretch>
        </p:blipFill>
        <p:spPr>
          <a:xfrm>
            <a:off x="842728" y="3005331"/>
            <a:ext cx="10801350" cy="1743075"/>
          </a:xfrm>
          <a:prstGeom prst="rect">
            <a:avLst/>
          </a:prstGeom>
        </p:spPr>
      </p:pic>
      <p:cxnSp>
        <p:nvCxnSpPr>
          <p:cNvPr id="5" name="Straight Arrow Connector 4">
            <a:extLst>
              <a:ext uri="{FF2B5EF4-FFF2-40B4-BE49-F238E27FC236}">
                <a16:creationId xmlns:a16="http://schemas.microsoft.com/office/drawing/2014/main" id="{F01D7A65-6C3A-4858-95D8-888305966EE9}"/>
              </a:ext>
            </a:extLst>
          </p:cNvPr>
          <p:cNvCxnSpPr/>
          <p:nvPr/>
        </p:nvCxnSpPr>
        <p:spPr>
          <a:xfrm flipV="1">
            <a:off x="222114" y="4421466"/>
            <a:ext cx="1367063" cy="10019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52EFCA0-354D-4EDA-96E6-C83CA66631E6}"/>
              </a:ext>
            </a:extLst>
          </p:cNvPr>
          <p:cNvPicPr>
            <a:picLocks noChangeAspect="1"/>
          </p:cNvPicPr>
          <p:nvPr/>
        </p:nvPicPr>
        <p:blipFill>
          <a:blip r:embed="rId4"/>
          <a:stretch>
            <a:fillRect/>
          </a:stretch>
        </p:blipFill>
        <p:spPr>
          <a:xfrm>
            <a:off x="8152229" y="2259660"/>
            <a:ext cx="3590925" cy="3495675"/>
          </a:xfrm>
          <a:prstGeom prst="rect">
            <a:avLst/>
          </a:prstGeom>
          <a:effectLst>
            <a:outerShdw blurRad="50800" dist="38100" dir="5400000" algn="t" rotWithShape="0">
              <a:prstClr val="black">
                <a:alpha val="40000"/>
              </a:prstClr>
            </a:outerShdw>
          </a:effectLst>
        </p:spPr>
      </p:pic>
      <p:cxnSp>
        <p:nvCxnSpPr>
          <p:cNvPr id="10" name="Straight Arrow Connector 9">
            <a:extLst>
              <a:ext uri="{FF2B5EF4-FFF2-40B4-BE49-F238E27FC236}">
                <a16:creationId xmlns:a16="http://schemas.microsoft.com/office/drawing/2014/main" id="{13656B08-D661-4140-A86D-55271A3B1746}"/>
              </a:ext>
            </a:extLst>
          </p:cNvPr>
          <p:cNvCxnSpPr/>
          <p:nvPr/>
        </p:nvCxnSpPr>
        <p:spPr>
          <a:xfrm flipV="1">
            <a:off x="7369621" y="5611574"/>
            <a:ext cx="1367063" cy="10019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849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3" y="100235"/>
            <a:ext cx="6905628" cy="869950"/>
          </a:xfrm>
          <a:prstGeom prst="rect">
            <a:avLst/>
          </a:prstGeom>
        </p:spPr>
      </p:pic>
      <p:sp>
        <p:nvSpPr>
          <p:cNvPr id="2" name="Title 1"/>
          <p:cNvSpPr>
            <a:spLocks noGrp="1"/>
          </p:cNvSpPr>
          <p:nvPr>
            <p:ph type="title"/>
          </p:nvPr>
        </p:nvSpPr>
        <p:spPr>
          <a:xfrm>
            <a:off x="-22576" y="-184704"/>
            <a:ext cx="10515600" cy="1325563"/>
          </a:xfrm>
        </p:spPr>
        <p:txBody>
          <a:bodyPr>
            <a:normAutofit/>
          </a:bodyPr>
          <a:lstStyle/>
          <a:p>
            <a:r>
              <a:rPr lang="en-GB" sz="3200" b="1" dirty="0" err="1">
                <a:solidFill>
                  <a:schemeClr val="bg1"/>
                </a:solidFill>
              </a:rPr>
              <a:t>Phonetik</a:t>
            </a:r>
            <a:r>
              <a:rPr lang="en-GB" sz="3200" b="1" dirty="0">
                <a:solidFill>
                  <a:schemeClr val="bg1"/>
                </a:solidFill>
              </a:rPr>
              <a:t> - der Bodensee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32932" y="100235"/>
            <a:ext cx="2230980" cy="37784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9824" y="1036355"/>
            <a:ext cx="8912352" cy="5173980"/>
          </a:xfrm>
          <a:prstGeom prst="rect">
            <a:avLst/>
          </a:prstGeom>
        </p:spPr>
      </p:pic>
      <p:sp>
        <p:nvSpPr>
          <p:cNvPr id="7" name="Oval 6"/>
          <p:cNvSpPr/>
          <p:nvPr/>
        </p:nvSpPr>
        <p:spPr>
          <a:xfrm>
            <a:off x="4682861" y="3623345"/>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extBox 7"/>
          <p:cNvSpPr txBox="1"/>
          <p:nvPr/>
        </p:nvSpPr>
        <p:spPr>
          <a:xfrm>
            <a:off x="3670829" y="3677401"/>
            <a:ext cx="25429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Kr_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zlingen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Oval 8"/>
          <p:cNvSpPr/>
          <p:nvPr/>
        </p:nvSpPr>
        <p:spPr>
          <a:xfrm>
            <a:off x="7214320" y="3429000"/>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Oval 9"/>
          <p:cNvSpPr/>
          <p:nvPr/>
        </p:nvSpPr>
        <p:spPr>
          <a:xfrm>
            <a:off x="5845418" y="3152522"/>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Oval 10"/>
          <p:cNvSpPr/>
          <p:nvPr/>
        </p:nvSpPr>
        <p:spPr>
          <a:xfrm>
            <a:off x="7648594" y="5336023"/>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Oval 11"/>
          <p:cNvSpPr/>
          <p:nvPr/>
        </p:nvSpPr>
        <p:spPr>
          <a:xfrm>
            <a:off x="4274214" y="2463350"/>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Oval 12"/>
          <p:cNvSpPr/>
          <p:nvPr/>
        </p:nvSpPr>
        <p:spPr>
          <a:xfrm>
            <a:off x="3197973" y="347554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Oval 13"/>
          <p:cNvSpPr/>
          <p:nvPr/>
        </p:nvSpPr>
        <p:spPr>
          <a:xfrm>
            <a:off x="6208211" y="445399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Oval 14"/>
          <p:cNvSpPr/>
          <p:nvPr/>
        </p:nvSpPr>
        <p:spPr>
          <a:xfrm>
            <a:off x="3128535" y="251560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Oval 15"/>
          <p:cNvSpPr/>
          <p:nvPr/>
        </p:nvSpPr>
        <p:spPr>
          <a:xfrm>
            <a:off x="3958626" y="2745173"/>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TextBox 16"/>
          <p:cNvSpPr txBox="1"/>
          <p:nvPr/>
        </p:nvSpPr>
        <p:spPr>
          <a:xfrm>
            <a:off x="7074898" y="3004718"/>
            <a:ext cx="34407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 Fr_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dri</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shafen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p:cNvSpPr txBox="1"/>
          <p:nvPr/>
        </p:nvSpPr>
        <p:spPr>
          <a:xfrm>
            <a:off x="5498425" y="2604608"/>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Hagn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a:t>
            </a:r>
          </a:p>
        </p:txBody>
      </p:sp>
      <p:sp>
        <p:nvSpPr>
          <p:cNvPr id="19" name="TextBox 18"/>
          <p:cNvSpPr txBox="1"/>
          <p:nvPr/>
        </p:nvSpPr>
        <p:spPr>
          <a:xfrm>
            <a:off x="5932822" y="5481454"/>
            <a:ext cx="22841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Altenrh</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_n</a:t>
            </a:r>
          </a:p>
        </p:txBody>
      </p:sp>
      <p:sp>
        <p:nvSpPr>
          <p:cNvPr id="20" name="TextBox 19"/>
          <p:cNvSpPr txBox="1"/>
          <p:nvPr/>
        </p:nvSpPr>
        <p:spPr>
          <a:xfrm>
            <a:off x="4519288" y="1791134"/>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allhausen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p:cNvSpPr txBox="1"/>
          <p:nvPr/>
        </p:nvSpPr>
        <p:spPr>
          <a:xfrm>
            <a:off x="1344203" y="3621764"/>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_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eckborn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p:cNvSpPr txBox="1"/>
          <p:nvPr/>
        </p:nvSpPr>
        <p:spPr>
          <a:xfrm>
            <a:off x="4176947" y="4322413"/>
            <a:ext cx="23006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[9]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omanshorn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p:cNvSpPr txBox="1"/>
          <p:nvPr/>
        </p:nvSpPr>
        <p:spPr>
          <a:xfrm>
            <a:off x="1188994" y="2219994"/>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Radolf_ell</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p:cNvSpPr txBox="1"/>
          <p:nvPr/>
        </p:nvSpPr>
        <p:spPr>
          <a:xfrm>
            <a:off x="1639824" y="1716271"/>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Allensba</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a:t>
            </a:r>
          </a:p>
        </p:txBody>
      </p:sp>
      <p:sp>
        <p:nvSpPr>
          <p:cNvPr id="25" name="Action Button: Custom 24">
            <a:hlinkClick r:id="" action="ppaction://noaction" highlightClick="1">
              <a:snd r:embed="rId5" name="2. 1. Kreuzlingen.wav"/>
            </a:hlinkClick>
          </p:cNvPr>
          <p:cNvSpPr/>
          <p:nvPr/>
        </p:nvSpPr>
        <p:spPr>
          <a:xfrm>
            <a:off x="3381655" y="3758892"/>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7" name="Action Button: Custom 26">
            <a:hlinkClick r:id="" action="ppaction://noaction" highlightClick="1">
              <a:snd r:embed="rId6" name="2. 3. Radolfzell.wav"/>
            </a:hlinkClick>
          </p:cNvPr>
          <p:cNvSpPr/>
          <p:nvPr/>
        </p:nvSpPr>
        <p:spPr>
          <a:xfrm>
            <a:off x="1270360" y="2304870"/>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8" name="Action Button: Custom 27">
            <a:hlinkClick r:id="" action="ppaction://noaction" highlightClick="1">
              <a:snd r:embed="rId7" name="2. 4. Allensbach.wav"/>
            </a:hlinkClick>
          </p:cNvPr>
          <p:cNvSpPr/>
          <p:nvPr/>
        </p:nvSpPr>
        <p:spPr>
          <a:xfrm>
            <a:off x="1746295" y="1807851"/>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9" name="Action Button: Custom 28">
            <a:hlinkClick r:id="" action="ppaction://noaction" highlightClick="1"/>
          </p:cNvPr>
          <p:cNvSpPr/>
          <p:nvPr/>
        </p:nvSpPr>
        <p:spPr>
          <a:xfrm>
            <a:off x="4589295" y="1870063"/>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0" name="Action Button: Custom 29">
            <a:hlinkClick r:id="" action="ppaction://noaction" highlightClick="1">
              <a:snd r:embed="rId8" name="2. 6. Hagnau.wav"/>
            </a:hlinkClick>
          </p:cNvPr>
          <p:cNvSpPr/>
          <p:nvPr/>
        </p:nvSpPr>
        <p:spPr>
          <a:xfrm>
            <a:off x="5610684" y="2719792"/>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1" name="Action Button: Custom 30">
            <a:hlinkClick r:id="" action="ppaction://noaction" highlightClick="1">
              <a:snd r:embed="rId9" name="2. 7. Friedrichshafen.wav"/>
            </a:hlinkClick>
          </p:cNvPr>
          <p:cNvSpPr/>
          <p:nvPr/>
        </p:nvSpPr>
        <p:spPr>
          <a:xfrm>
            <a:off x="7174773" y="3104788"/>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2" name="Action Button: Custom 31">
            <a:hlinkClick r:id="" action="ppaction://noaction" highlightClick="1">
              <a:snd r:embed="rId10" name="2. 8. Altenrhein.wav"/>
            </a:hlinkClick>
          </p:cNvPr>
          <p:cNvSpPr/>
          <p:nvPr/>
        </p:nvSpPr>
        <p:spPr>
          <a:xfrm>
            <a:off x="6024615" y="5563668"/>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33" name="Action Button: Custom 32">
            <a:hlinkClick r:id="" action="ppaction://noaction" highlightClick="1"/>
          </p:cNvPr>
          <p:cNvSpPr/>
          <p:nvPr/>
        </p:nvSpPr>
        <p:spPr>
          <a:xfrm>
            <a:off x="4264732" y="4426944"/>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34" name="TextBox 33"/>
          <p:cNvSpPr txBox="1"/>
          <p:nvPr/>
        </p:nvSpPr>
        <p:spPr>
          <a:xfrm>
            <a:off x="3879173" y="3657585"/>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A6500"/>
                </a:solidFill>
                <a:effectLst/>
                <a:uLnTx/>
                <a:uFillTx/>
                <a:latin typeface="Century Gothic" panose="020F0302020204030204"/>
                <a:ea typeface="+mn-ea"/>
                <a:cs typeface="+mn-cs"/>
              </a:rPr>
              <a:t>eu</a:t>
            </a:r>
            <a:endPar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endParaRPr>
          </a:p>
        </p:txBody>
      </p:sp>
      <p:sp>
        <p:nvSpPr>
          <p:cNvPr id="35" name="TextBox 34"/>
          <p:cNvSpPr txBox="1"/>
          <p:nvPr/>
        </p:nvSpPr>
        <p:spPr>
          <a:xfrm>
            <a:off x="7612321" y="3004718"/>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A6500"/>
                </a:solidFill>
                <a:effectLst/>
                <a:uLnTx/>
                <a:uFillTx/>
                <a:latin typeface="Century Gothic" panose="020F0302020204030204"/>
                <a:ea typeface="+mn-ea"/>
                <a:cs typeface="+mn-cs"/>
              </a:rPr>
              <a:t>ie</a:t>
            </a:r>
            <a:endPar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endParaRPr>
          </a:p>
        </p:txBody>
      </p:sp>
      <p:sp>
        <p:nvSpPr>
          <p:cNvPr id="36" name="TextBox 35"/>
          <p:cNvSpPr txBox="1"/>
          <p:nvPr/>
        </p:nvSpPr>
        <p:spPr>
          <a:xfrm>
            <a:off x="8238826" y="3004278"/>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A6500"/>
                </a:solidFill>
                <a:effectLst/>
                <a:uLnTx/>
                <a:uFillTx/>
                <a:latin typeface="Century Gothic" panose="020F0302020204030204"/>
                <a:ea typeface="+mn-ea"/>
                <a:cs typeface="+mn-cs"/>
              </a:rPr>
              <a:t>ch</a:t>
            </a:r>
            <a:endPar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endParaRPr>
          </a:p>
        </p:txBody>
      </p:sp>
      <p:sp>
        <p:nvSpPr>
          <p:cNvPr id="37" name="TextBox 36"/>
          <p:cNvSpPr txBox="1"/>
          <p:nvPr/>
        </p:nvSpPr>
        <p:spPr>
          <a:xfrm>
            <a:off x="2213214" y="2217863"/>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z</a:t>
            </a:r>
          </a:p>
        </p:txBody>
      </p:sp>
      <p:sp>
        <p:nvSpPr>
          <p:cNvPr id="38" name="TextBox 37"/>
          <p:cNvSpPr txBox="1"/>
          <p:nvPr/>
        </p:nvSpPr>
        <p:spPr>
          <a:xfrm>
            <a:off x="3035181" y="1716271"/>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A6500"/>
                </a:solidFill>
                <a:effectLst/>
                <a:uLnTx/>
                <a:uFillTx/>
                <a:latin typeface="Century Gothic" panose="020F0302020204030204"/>
                <a:ea typeface="+mn-ea"/>
                <a:cs typeface="+mn-cs"/>
              </a:rPr>
              <a:t>ch</a:t>
            </a:r>
            <a:endPar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endParaRPr>
          </a:p>
        </p:txBody>
      </p:sp>
      <p:sp>
        <p:nvSpPr>
          <p:cNvPr id="39" name="TextBox 38">
            <a:hlinkClick r:id="" action="ppaction://noaction">
              <a:snd r:embed="rId11" name="2. 5. Wallhausen.wav"/>
            </a:hlinkClick>
          </p:cNvPr>
          <p:cNvSpPr txBox="1"/>
          <p:nvPr/>
        </p:nvSpPr>
        <p:spPr>
          <a:xfrm>
            <a:off x="4720818" y="1791322"/>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W</a:t>
            </a:r>
          </a:p>
        </p:txBody>
      </p:sp>
      <p:sp>
        <p:nvSpPr>
          <p:cNvPr id="40" name="TextBox 39"/>
          <p:cNvSpPr txBox="1"/>
          <p:nvPr/>
        </p:nvSpPr>
        <p:spPr>
          <a:xfrm>
            <a:off x="1649077" y="3619633"/>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S t</a:t>
            </a:r>
          </a:p>
        </p:txBody>
      </p:sp>
      <p:sp>
        <p:nvSpPr>
          <p:cNvPr id="41" name="TextBox 40"/>
          <p:cNvSpPr txBox="1"/>
          <p:nvPr/>
        </p:nvSpPr>
        <p:spPr>
          <a:xfrm>
            <a:off x="6498549" y="2617973"/>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au</a:t>
            </a:r>
          </a:p>
        </p:txBody>
      </p:sp>
      <p:sp>
        <p:nvSpPr>
          <p:cNvPr id="42" name="TextBox 41"/>
          <p:cNvSpPr txBox="1"/>
          <p:nvPr/>
        </p:nvSpPr>
        <p:spPr>
          <a:xfrm>
            <a:off x="7108463" y="5464698"/>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A6500"/>
                </a:solidFill>
                <a:effectLst/>
                <a:uLnTx/>
                <a:uFillTx/>
                <a:latin typeface="Century Gothic" panose="020F0302020204030204"/>
                <a:ea typeface="+mn-ea"/>
                <a:cs typeface="+mn-cs"/>
              </a:rPr>
              <a:t>ei</a:t>
            </a:r>
            <a:endPar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endParaRPr>
          </a:p>
        </p:txBody>
      </p:sp>
      <p:sp>
        <p:nvSpPr>
          <p:cNvPr id="43" name="TextBox 42">
            <a:hlinkClick r:id="" action="ppaction://noaction">
              <a:snd r:embed="rId12" name="2. 9. Romanshorn.wav"/>
            </a:hlinkClick>
          </p:cNvPr>
          <p:cNvSpPr txBox="1"/>
          <p:nvPr/>
        </p:nvSpPr>
        <p:spPr>
          <a:xfrm>
            <a:off x="4403869" y="4322413"/>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R</a:t>
            </a:r>
          </a:p>
        </p:txBody>
      </p:sp>
      <p:sp>
        <p:nvSpPr>
          <p:cNvPr id="44" name="Action Button: Custom 24">
            <a:hlinkClick r:id="" action="ppaction://noaction" highlightClick="1">
              <a:snd r:embed="rId13" name="2. 2. Steckborn.wav"/>
            </a:hlinkClick>
            <a:extLst>
              <a:ext uri="{FF2B5EF4-FFF2-40B4-BE49-F238E27FC236}">
                <a16:creationId xmlns:a16="http://schemas.microsoft.com/office/drawing/2014/main" id="{E56C3004-E6FA-49F3-B12D-655F2D168FF0}"/>
              </a:ext>
            </a:extLst>
          </p:cNvPr>
          <p:cNvSpPr/>
          <p:nvPr/>
        </p:nvSpPr>
        <p:spPr>
          <a:xfrm>
            <a:off x="1419838" y="3699239"/>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45" name="TextBox 44">
            <a:extLst>
              <a:ext uri="{FF2B5EF4-FFF2-40B4-BE49-F238E27FC236}">
                <a16:creationId xmlns:a16="http://schemas.microsoft.com/office/drawing/2014/main" id="{112E31A9-14B6-4D8B-B9D0-33FBFFD128D6}"/>
              </a:ext>
            </a:extLst>
          </p:cNvPr>
          <p:cNvSpPr txBox="1"/>
          <p:nvPr/>
        </p:nvSpPr>
        <p:spPr>
          <a:xfrm>
            <a:off x="3182131" y="6364656"/>
            <a:ext cx="47282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Artwork: Steve Clarke</a:t>
            </a:r>
          </a:p>
        </p:txBody>
      </p:sp>
      <p:sp>
        <p:nvSpPr>
          <p:cNvPr id="48" name="Rounded Rectangular Callout 5">
            <a:extLst>
              <a:ext uri="{FF2B5EF4-FFF2-40B4-BE49-F238E27FC236}">
                <a16:creationId xmlns:a16="http://schemas.microsoft.com/office/drawing/2014/main" id="{41185093-F34B-4B9C-8BE1-965F1836A81D}"/>
              </a:ext>
            </a:extLst>
          </p:cNvPr>
          <p:cNvSpPr/>
          <p:nvPr/>
        </p:nvSpPr>
        <p:spPr>
          <a:xfrm>
            <a:off x="7111467" y="578148"/>
            <a:ext cx="4443837" cy="2206118"/>
          </a:xfrm>
          <a:prstGeom prst="wedgeRoundRectCallout">
            <a:avLst>
              <a:gd name="adj1" fmla="val 28313"/>
              <a:gd name="adj2" fmla="val 71709"/>
              <a:gd name="adj3" fmla="val 16667"/>
            </a:avLst>
          </a:prstGeom>
          <a:solidFill>
            <a:srgbClr val="11507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Students will be required to undertake dictation of short, spoken extracts (including some vocabulary from outside the vocabulary list) with credit for accurate spelling. </a:t>
            </a:r>
            <a:b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hlinkClick r:id="rId14">
                  <a:extLst>
                    <a:ext uri="{A12FA001-AC4F-418D-AE19-62706E023703}">
                      <ahyp:hlinkClr xmlns:ahyp="http://schemas.microsoft.com/office/drawing/2018/hyperlinkcolor" val="tx"/>
                    </a:ext>
                  </a:extLst>
                </a:hlinkClick>
              </a:rPr>
              <a:t>GCSE Subject Content, DfE</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49" name="Rounded Rectangular Callout 5">
            <a:extLst>
              <a:ext uri="{FF2B5EF4-FFF2-40B4-BE49-F238E27FC236}">
                <a16:creationId xmlns:a16="http://schemas.microsoft.com/office/drawing/2014/main" id="{EB99D526-2013-4102-819C-1E0B8E7F1438}"/>
              </a:ext>
            </a:extLst>
          </p:cNvPr>
          <p:cNvSpPr/>
          <p:nvPr/>
        </p:nvSpPr>
        <p:spPr>
          <a:xfrm>
            <a:off x="16378" y="4739908"/>
            <a:ext cx="3209158" cy="1628049"/>
          </a:xfrm>
          <a:prstGeom prst="wedgeRoundRectCallout">
            <a:avLst>
              <a:gd name="adj1" fmla="val 23995"/>
              <a:gd name="adj2" fmla="val -66879"/>
              <a:gd name="adj3" fmla="val 16667"/>
            </a:avLst>
          </a:prstGeom>
          <a:solidFill>
            <a:srgbClr val="11507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These extracts will be a minimum of 20 words at Foundation and 30 words at Higher. </a:t>
            </a:r>
            <a:b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hlinkClick r:id="rId15">
                  <a:extLst>
                    <a:ext uri="{A12FA001-AC4F-418D-AE19-62706E023703}">
                      <ahyp:hlinkClr xmlns:ahyp="http://schemas.microsoft.com/office/drawing/2018/hyperlinkcolor" val="tx"/>
                    </a:ext>
                  </a:extLst>
                </a:hlinkClick>
              </a:rPr>
              <a:t>Ofqual guidance</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353994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P spid="40" grpId="0"/>
      <p:bldP spid="41" grpId="0"/>
      <p:bldP spid="42" grpId="0"/>
      <p:bldP spid="43" grpId="0"/>
      <p:bldP spid="48" grpId="0" animBg="1"/>
      <p:bldP spid="4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D34AAE85-D8C5-BE92-D810-54CCEDDE84FC}"/>
              </a:ext>
            </a:extLst>
          </p:cNvPr>
          <p:cNvSpPr/>
          <p:nvPr/>
        </p:nvSpPr>
        <p:spPr>
          <a:xfrm>
            <a:off x="10867946" y="1324191"/>
            <a:ext cx="1080000" cy="1080000"/>
          </a:xfrm>
          <a:prstGeom prst="rect">
            <a:avLst/>
          </a:prstGeom>
          <a:solidFill>
            <a:schemeClr val="bg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3" name="Rectangle 72">
            <a:extLst>
              <a:ext uri="{FF2B5EF4-FFF2-40B4-BE49-F238E27FC236}">
                <a16:creationId xmlns:a16="http://schemas.microsoft.com/office/drawing/2014/main" id="{3B5D78EF-D252-55F8-DA0C-6C1FEB3EEEB7}"/>
              </a:ext>
            </a:extLst>
          </p:cNvPr>
          <p:cNvSpPr/>
          <p:nvPr/>
        </p:nvSpPr>
        <p:spPr>
          <a:xfrm>
            <a:off x="4848165" y="1386319"/>
            <a:ext cx="1080000" cy="1080000"/>
          </a:xfrm>
          <a:prstGeom prst="rect">
            <a:avLst/>
          </a:prstGeom>
          <a:solidFill>
            <a:schemeClr val="bg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2" name="Rectangle 71">
            <a:extLst>
              <a:ext uri="{FF2B5EF4-FFF2-40B4-BE49-F238E27FC236}">
                <a16:creationId xmlns:a16="http://schemas.microsoft.com/office/drawing/2014/main" id="{91FD4AC0-05C4-2C95-88B4-7EBC6007CF6D}"/>
              </a:ext>
            </a:extLst>
          </p:cNvPr>
          <p:cNvSpPr/>
          <p:nvPr/>
        </p:nvSpPr>
        <p:spPr>
          <a:xfrm>
            <a:off x="8877722" y="1373609"/>
            <a:ext cx="1080000" cy="1080000"/>
          </a:xfrm>
          <a:prstGeom prst="rect">
            <a:avLst/>
          </a:prstGeom>
          <a:solidFill>
            <a:schemeClr val="bg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9" name="Picture 18" descr="background rectangle">
            <a:extLst>
              <a:ext uri="{FF2B5EF4-FFF2-40B4-BE49-F238E27FC236}">
                <a16:creationId xmlns:a16="http://schemas.microsoft.com/office/drawing/2014/main" id="{0D8D4AE4-4ECC-4741-8E24-2FED7510939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5912295" cy="867128"/>
          </a:xfrm>
          <a:prstGeom prst="rect">
            <a:avLst/>
          </a:prstGeom>
        </p:spPr>
      </p:pic>
      <p:sp>
        <p:nvSpPr>
          <p:cNvPr id="20" name="Title 3">
            <a:extLst>
              <a:ext uri="{FF2B5EF4-FFF2-40B4-BE49-F238E27FC236}">
                <a16:creationId xmlns:a16="http://schemas.microsoft.com/office/drawing/2014/main" id="{7F4387C7-1415-4680-AABB-82D26DB325E8}"/>
              </a:ext>
            </a:extLst>
          </p:cNvPr>
          <p:cNvSpPr txBox="1">
            <a:spLocks/>
          </p:cNvSpPr>
          <p:nvPr/>
        </p:nvSpPr>
        <p:spPr>
          <a:xfrm>
            <a:off x="0" y="246120"/>
            <a:ext cx="6096000" cy="7585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Phonétique: SSC [r]</a:t>
            </a:r>
          </a:p>
        </p:txBody>
      </p:sp>
      <p:sp>
        <p:nvSpPr>
          <p:cNvPr id="21" name="Rounded Rectangle 46">
            <a:extLst>
              <a:ext uri="{FF2B5EF4-FFF2-40B4-BE49-F238E27FC236}">
                <a16:creationId xmlns:a16="http://schemas.microsoft.com/office/drawing/2014/main" id="{7831E268-38BD-427A-8296-70F00A5240E6}"/>
              </a:ext>
            </a:extLst>
          </p:cNvPr>
          <p:cNvSpPr/>
          <p:nvPr/>
        </p:nvSpPr>
        <p:spPr>
          <a:xfrm>
            <a:off x="10045825" y="249869"/>
            <a:ext cx="186409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lire/parler</a:t>
            </a:r>
          </a:p>
        </p:txBody>
      </p:sp>
      <p:sp>
        <p:nvSpPr>
          <p:cNvPr id="13" name="TextBox 12">
            <a:extLst>
              <a:ext uri="{FF2B5EF4-FFF2-40B4-BE49-F238E27FC236}">
                <a16:creationId xmlns:a16="http://schemas.microsoft.com/office/drawing/2014/main" id="{E1DCA211-0879-49BC-9BA9-3D69435FBEB7}"/>
              </a:ext>
            </a:extLst>
          </p:cNvPr>
          <p:cNvSpPr txBox="1"/>
          <p:nvPr/>
        </p:nvSpPr>
        <p:spPr>
          <a:xfrm>
            <a:off x="142300" y="2576358"/>
            <a:ext cx="19912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Cathe</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ine</a:t>
            </a:r>
          </a:p>
        </p:txBody>
      </p:sp>
      <p:sp>
        <p:nvSpPr>
          <p:cNvPr id="23" name="TextBox 22">
            <a:extLst>
              <a:ext uri="{FF2B5EF4-FFF2-40B4-BE49-F238E27FC236}">
                <a16:creationId xmlns:a16="http://schemas.microsoft.com/office/drawing/2014/main" id="{EDD5934E-2A80-410C-9A82-7DC4061F4894}"/>
              </a:ext>
            </a:extLst>
          </p:cNvPr>
          <p:cNvSpPr txBox="1"/>
          <p:nvPr/>
        </p:nvSpPr>
        <p:spPr>
          <a:xfrm>
            <a:off x="8159121" y="2576358"/>
            <a:ext cx="18591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Beat</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ice</a:t>
            </a:r>
            <a:endPar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endParaRPr>
          </a:p>
        </p:txBody>
      </p:sp>
      <p:sp>
        <p:nvSpPr>
          <p:cNvPr id="25" name="TextBox 24">
            <a:extLst>
              <a:ext uri="{FF2B5EF4-FFF2-40B4-BE49-F238E27FC236}">
                <a16:creationId xmlns:a16="http://schemas.microsoft.com/office/drawing/2014/main" id="{494B2943-07D8-4452-88E5-E4FE8B990E7B}"/>
              </a:ext>
            </a:extLst>
          </p:cNvPr>
          <p:cNvSpPr txBox="1"/>
          <p:nvPr/>
        </p:nvSpPr>
        <p:spPr>
          <a:xfrm>
            <a:off x="2085490" y="2576358"/>
            <a:ext cx="203449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thu</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p>
        </p:txBody>
      </p:sp>
      <p:sp>
        <p:nvSpPr>
          <p:cNvPr id="26" name="TextBox 25">
            <a:extLst>
              <a:ext uri="{FF2B5EF4-FFF2-40B4-BE49-F238E27FC236}">
                <a16:creationId xmlns:a16="http://schemas.microsoft.com/office/drawing/2014/main" id="{03F33294-4C85-4147-B67E-491E2E57B67D}"/>
              </a:ext>
            </a:extLst>
          </p:cNvPr>
          <p:cNvSpPr txBox="1"/>
          <p:nvPr/>
        </p:nvSpPr>
        <p:spPr>
          <a:xfrm>
            <a:off x="4134027" y="2576358"/>
            <a:ext cx="18091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osalie</a:t>
            </a:r>
          </a:p>
        </p:txBody>
      </p:sp>
      <p:sp>
        <p:nvSpPr>
          <p:cNvPr id="27" name="TextBox 26">
            <a:extLst>
              <a:ext uri="{FF2B5EF4-FFF2-40B4-BE49-F238E27FC236}">
                <a16:creationId xmlns:a16="http://schemas.microsoft.com/office/drawing/2014/main" id="{51BB5968-E40C-4B8E-BE59-0236D7FB833B}"/>
              </a:ext>
            </a:extLst>
          </p:cNvPr>
          <p:cNvSpPr txBox="1"/>
          <p:nvPr/>
        </p:nvSpPr>
        <p:spPr>
          <a:xfrm>
            <a:off x="10206697" y="2576358"/>
            <a:ext cx="16207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achid</a:t>
            </a:r>
          </a:p>
        </p:txBody>
      </p:sp>
      <p:sp>
        <p:nvSpPr>
          <p:cNvPr id="29" name="TextBox 28">
            <a:extLst>
              <a:ext uri="{FF2B5EF4-FFF2-40B4-BE49-F238E27FC236}">
                <a16:creationId xmlns:a16="http://schemas.microsoft.com/office/drawing/2014/main" id="{102F0988-0E87-48E2-B98A-D679AC5BD4F5}"/>
              </a:ext>
            </a:extLst>
          </p:cNvPr>
          <p:cNvSpPr txBox="1"/>
          <p:nvPr/>
        </p:nvSpPr>
        <p:spPr>
          <a:xfrm>
            <a:off x="6192813" y="2576358"/>
            <a:ext cx="18578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Lau</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ent</a:t>
            </a:r>
          </a:p>
        </p:txBody>
      </p:sp>
      <p:sp>
        <p:nvSpPr>
          <p:cNvPr id="39" name="Rectangle 38">
            <a:extLst>
              <a:ext uri="{FF2B5EF4-FFF2-40B4-BE49-F238E27FC236}">
                <a16:creationId xmlns:a16="http://schemas.microsoft.com/office/drawing/2014/main" id="{0CE449A3-CE6F-4F58-A4C8-8E994E2EE222}"/>
              </a:ext>
            </a:extLst>
          </p:cNvPr>
          <p:cNvSpPr/>
          <p:nvPr/>
        </p:nvSpPr>
        <p:spPr>
          <a:xfrm>
            <a:off x="899972" y="1398093"/>
            <a:ext cx="1080000" cy="1080000"/>
          </a:xfrm>
          <a:prstGeom prst="rect">
            <a:avLst/>
          </a:prstGeom>
          <a:solidFill>
            <a:schemeClr val="bg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Rounded Rectangle 46">
            <a:extLst>
              <a:ext uri="{FF2B5EF4-FFF2-40B4-BE49-F238E27FC236}">
                <a16:creationId xmlns:a16="http://schemas.microsoft.com/office/drawing/2014/main" id="{F348F016-8533-4615-904E-C8DC90A89776}"/>
              </a:ext>
            </a:extLst>
          </p:cNvPr>
          <p:cNvSpPr/>
          <p:nvPr/>
        </p:nvSpPr>
        <p:spPr>
          <a:xfrm>
            <a:off x="8261246" y="3268745"/>
            <a:ext cx="3792417" cy="119924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oule en </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ond*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dans le vent.</a:t>
            </a:r>
          </a:p>
        </p:txBody>
      </p:sp>
      <p:sp>
        <p:nvSpPr>
          <p:cNvPr id="51" name="Rounded Rectangle 46">
            <a:extLst>
              <a:ext uri="{FF2B5EF4-FFF2-40B4-BE49-F238E27FC236}">
                <a16:creationId xmlns:a16="http://schemas.microsoft.com/office/drawing/2014/main" id="{3A0FDAC6-D50C-4EAA-B95F-BB06FE3EBBD8}"/>
              </a:ext>
            </a:extLst>
          </p:cNvPr>
          <p:cNvSpPr/>
          <p:nvPr/>
        </p:nvSpPr>
        <p:spPr>
          <a:xfrm>
            <a:off x="142300" y="4596630"/>
            <a:ext cx="3792419"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 nou</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i un wallaby en Aust</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alie.</a:t>
            </a:r>
          </a:p>
        </p:txBody>
      </p:sp>
      <p:sp>
        <p:nvSpPr>
          <p:cNvPr id="52" name="Rounded Rectangle 46">
            <a:extLst>
              <a:ext uri="{FF2B5EF4-FFF2-40B4-BE49-F238E27FC236}">
                <a16:creationId xmlns:a16="http://schemas.microsoft.com/office/drawing/2014/main" id="{218E9DD3-E62E-4E81-B8DD-948DF9E536D1}"/>
              </a:ext>
            </a:extLst>
          </p:cNvPr>
          <p:cNvSpPr/>
          <p:nvPr/>
        </p:nvSpPr>
        <p:spPr>
          <a:xfrm>
            <a:off x="4203975" y="4596630"/>
            <a:ext cx="3792419"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…est spo</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tif 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t</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ès </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apide.</a:t>
            </a:r>
          </a:p>
        </p:txBody>
      </p:sp>
      <p:sp>
        <p:nvSpPr>
          <p:cNvPr id="53" name="Rounded Rectangle 46">
            <a:extLst>
              <a:ext uri="{FF2B5EF4-FFF2-40B4-BE49-F238E27FC236}">
                <a16:creationId xmlns:a16="http://schemas.microsoft.com/office/drawing/2014/main" id="{EDBD5CCF-FEB4-4FD4-8621-15BD66FF2777}"/>
              </a:ext>
            </a:extLst>
          </p:cNvPr>
          <p:cNvSpPr/>
          <p:nvPr/>
        </p:nvSpPr>
        <p:spPr>
          <a:xfrm>
            <a:off x="142301" y="3238365"/>
            <a:ext cx="3792418"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…veut êt</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une v</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aie act</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ice.</a:t>
            </a:r>
          </a:p>
        </p:txBody>
      </p:sp>
      <p:sp>
        <p:nvSpPr>
          <p:cNvPr id="54" name="Rounded Rectangle 46">
            <a:extLst>
              <a:ext uri="{FF2B5EF4-FFF2-40B4-BE49-F238E27FC236}">
                <a16:creationId xmlns:a16="http://schemas.microsoft.com/office/drawing/2014/main" id="{1CCFCD5E-AE2B-4F19-AC49-B8CA56B74FD8}"/>
              </a:ext>
            </a:extLst>
          </p:cNvPr>
          <p:cNvSpPr/>
          <p:nvPr/>
        </p:nvSpPr>
        <p:spPr>
          <a:xfrm>
            <a:off x="8267602" y="4580263"/>
            <a:ext cx="3792418"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…fait un dessin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pu</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 su</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 le mu</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t>
            </a:r>
          </a:p>
        </p:txBody>
      </p:sp>
      <p:sp>
        <p:nvSpPr>
          <p:cNvPr id="47" name="Rounded Rectangle 46">
            <a:extLst>
              <a:ext uri="{FF2B5EF4-FFF2-40B4-BE49-F238E27FC236}">
                <a16:creationId xmlns:a16="http://schemas.microsoft.com/office/drawing/2014/main" id="{86534D38-F035-4784-8545-075F091DE4FC}"/>
              </a:ext>
            </a:extLst>
          </p:cNvPr>
          <p:cNvSpPr/>
          <p:nvPr/>
        </p:nvSpPr>
        <p:spPr>
          <a:xfrm>
            <a:off x="4203974" y="3238365"/>
            <a:ext cx="3792418"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…va t</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availler du</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dans l’usine*.</a:t>
            </a:r>
          </a:p>
        </p:txBody>
      </p:sp>
      <p:sp>
        <p:nvSpPr>
          <p:cNvPr id="42" name="TextBox 41">
            <a:extLst>
              <a:ext uri="{FF2B5EF4-FFF2-40B4-BE49-F238E27FC236}">
                <a16:creationId xmlns:a16="http://schemas.microsoft.com/office/drawing/2014/main" id="{49F50967-1DF6-4B0C-89D1-6F62C593CF10}"/>
              </a:ext>
            </a:extLst>
          </p:cNvPr>
          <p:cNvSpPr txBox="1"/>
          <p:nvPr/>
        </p:nvSpPr>
        <p:spPr>
          <a:xfrm>
            <a:off x="6184140" y="252855"/>
            <a:ext cx="32189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Qui va avec chaque phrase?</a:t>
            </a:r>
          </a:p>
        </p:txBody>
      </p:sp>
      <p:sp>
        <p:nvSpPr>
          <p:cNvPr id="55" name="TextBox 54">
            <a:extLst>
              <a:ext uri="{FF2B5EF4-FFF2-40B4-BE49-F238E27FC236}">
                <a16:creationId xmlns:a16="http://schemas.microsoft.com/office/drawing/2014/main" id="{9AE57206-DC4B-4F9D-9DAB-BBD9401E1C22}"/>
              </a:ext>
            </a:extLst>
          </p:cNvPr>
          <p:cNvSpPr txBox="1"/>
          <p:nvPr/>
        </p:nvSpPr>
        <p:spPr>
          <a:xfrm>
            <a:off x="5141917" y="3212511"/>
            <a:ext cx="19912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Cathe</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ine</a:t>
            </a:r>
          </a:p>
        </p:txBody>
      </p:sp>
      <p:sp>
        <p:nvSpPr>
          <p:cNvPr id="56" name="TextBox 55">
            <a:extLst>
              <a:ext uri="{FF2B5EF4-FFF2-40B4-BE49-F238E27FC236}">
                <a16:creationId xmlns:a16="http://schemas.microsoft.com/office/drawing/2014/main" id="{9F52C1F8-6324-452F-BBD4-9D76B4A36997}"/>
              </a:ext>
            </a:extLst>
          </p:cNvPr>
          <p:cNvSpPr txBox="1"/>
          <p:nvPr/>
        </p:nvSpPr>
        <p:spPr>
          <a:xfrm>
            <a:off x="9359624" y="4537763"/>
            <a:ext cx="16083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thu</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p>
        </p:txBody>
      </p:sp>
      <p:sp>
        <p:nvSpPr>
          <p:cNvPr id="57" name="TextBox 56">
            <a:extLst>
              <a:ext uri="{FF2B5EF4-FFF2-40B4-BE49-F238E27FC236}">
                <a16:creationId xmlns:a16="http://schemas.microsoft.com/office/drawing/2014/main" id="{E681A060-6E16-4D7C-B21C-4BBEA5E58FBD}"/>
              </a:ext>
            </a:extLst>
          </p:cNvPr>
          <p:cNvSpPr txBox="1"/>
          <p:nvPr/>
        </p:nvSpPr>
        <p:spPr>
          <a:xfrm>
            <a:off x="1142538" y="4537763"/>
            <a:ext cx="18091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osalie</a:t>
            </a:r>
          </a:p>
        </p:txBody>
      </p:sp>
      <p:sp>
        <p:nvSpPr>
          <p:cNvPr id="58" name="TextBox 57">
            <a:extLst>
              <a:ext uri="{FF2B5EF4-FFF2-40B4-BE49-F238E27FC236}">
                <a16:creationId xmlns:a16="http://schemas.microsoft.com/office/drawing/2014/main" id="{299C55A0-FE5D-44B0-B812-35C68C5A9987}"/>
              </a:ext>
            </a:extLst>
          </p:cNvPr>
          <p:cNvSpPr txBox="1"/>
          <p:nvPr/>
        </p:nvSpPr>
        <p:spPr>
          <a:xfrm>
            <a:off x="9234902" y="3212511"/>
            <a:ext cx="18578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Lau</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ent</a:t>
            </a:r>
          </a:p>
        </p:txBody>
      </p:sp>
      <p:sp>
        <p:nvSpPr>
          <p:cNvPr id="59" name="TextBox 58">
            <a:extLst>
              <a:ext uri="{FF2B5EF4-FFF2-40B4-BE49-F238E27FC236}">
                <a16:creationId xmlns:a16="http://schemas.microsoft.com/office/drawing/2014/main" id="{6CD381A0-00C0-44B8-91F0-95625FD26961}"/>
              </a:ext>
            </a:extLst>
          </p:cNvPr>
          <p:cNvSpPr txBox="1"/>
          <p:nvPr/>
        </p:nvSpPr>
        <p:spPr>
          <a:xfrm>
            <a:off x="1090782" y="3212511"/>
            <a:ext cx="18591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Béat</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ice</a:t>
            </a:r>
            <a:endPar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endParaRPr>
          </a:p>
        </p:txBody>
      </p:sp>
      <p:sp>
        <p:nvSpPr>
          <p:cNvPr id="60" name="TextBox 59">
            <a:extLst>
              <a:ext uri="{FF2B5EF4-FFF2-40B4-BE49-F238E27FC236}">
                <a16:creationId xmlns:a16="http://schemas.microsoft.com/office/drawing/2014/main" id="{BBD9FAE4-36E1-425A-8C14-24D99134DEE0}"/>
              </a:ext>
            </a:extLst>
          </p:cNvPr>
          <p:cNvSpPr txBox="1"/>
          <p:nvPr/>
        </p:nvSpPr>
        <p:spPr>
          <a:xfrm>
            <a:off x="5327197" y="4537763"/>
            <a:ext cx="16207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achid</a:t>
            </a:r>
          </a:p>
        </p:txBody>
      </p:sp>
      <p:sp>
        <p:nvSpPr>
          <p:cNvPr id="61" name="Action Button: Custom 16">
            <a:hlinkClick r:id="" action="ppaction://noaction" highlightClick="1">
              <a:snd r:embed="rId4" name="beatrice veut etre une vraie actrice.wav"/>
            </a:hlinkClick>
            <a:extLst>
              <a:ext uri="{FF2B5EF4-FFF2-40B4-BE49-F238E27FC236}">
                <a16:creationId xmlns:a16="http://schemas.microsoft.com/office/drawing/2014/main" id="{1ECEAA2A-904E-42A3-B502-AEEA6A9AE62F}"/>
              </a:ext>
            </a:extLst>
          </p:cNvPr>
          <p:cNvSpPr/>
          <p:nvPr/>
        </p:nvSpPr>
        <p:spPr>
          <a:xfrm>
            <a:off x="3570158" y="319896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2" name="Action Button: Custom 16">
            <a:hlinkClick r:id="" action="ppaction://noaction" highlightClick="1">
              <a:snd r:embed="rId5" name="catherine va travailler dur dans lusine.wav"/>
            </a:hlinkClick>
            <a:extLst>
              <a:ext uri="{FF2B5EF4-FFF2-40B4-BE49-F238E27FC236}">
                <a16:creationId xmlns:a16="http://schemas.microsoft.com/office/drawing/2014/main" id="{611D5FB6-FA97-4F00-86CC-7D167F0C118B}"/>
              </a:ext>
            </a:extLst>
          </p:cNvPr>
          <p:cNvSpPr/>
          <p:nvPr/>
        </p:nvSpPr>
        <p:spPr>
          <a:xfrm>
            <a:off x="7632609" y="319896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3" name="Action Button: Custom 16">
            <a:hlinkClick r:id="" action="ppaction://noaction" highlightClick="1">
              <a:snd r:embed="rId6" name="laurent roule en rond dans le vent.wav"/>
            </a:hlinkClick>
            <a:extLst>
              <a:ext uri="{FF2B5EF4-FFF2-40B4-BE49-F238E27FC236}">
                <a16:creationId xmlns:a16="http://schemas.microsoft.com/office/drawing/2014/main" id="{26E25D46-6807-409E-A3F7-7509A4F53086}"/>
              </a:ext>
            </a:extLst>
          </p:cNvPr>
          <p:cNvSpPr/>
          <p:nvPr/>
        </p:nvSpPr>
        <p:spPr>
          <a:xfrm>
            <a:off x="11694386" y="319896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4" name="Action Button: Custom 16">
            <a:hlinkClick r:id="" action="ppaction://noaction" highlightClick="1">
              <a:snd r:embed="rId7" name="rosalie a nourri un wallaby en australie.wav"/>
            </a:hlinkClick>
            <a:extLst>
              <a:ext uri="{FF2B5EF4-FFF2-40B4-BE49-F238E27FC236}">
                <a16:creationId xmlns:a16="http://schemas.microsoft.com/office/drawing/2014/main" id="{743A77C8-92E8-46D7-B36F-8B224B8BABC5}"/>
              </a:ext>
            </a:extLst>
          </p:cNvPr>
          <p:cNvSpPr/>
          <p:nvPr/>
        </p:nvSpPr>
        <p:spPr>
          <a:xfrm>
            <a:off x="3570158" y="45473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5" name="Action Button: Custom 16">
            <a:hlinkClick r:id="" action="ppaction://noaction" highlightClick="1">
              <a:snd r:embed="rId8" name="rachid est sportif et tres rapide.wav"/>
            </a:hlinkClick>
            <a:extLst>
              <a:ext uri="{FF2B5EF4-FFF2-40B4-BE49-F238E27FC236}">
                <a16:creationId xmlns:a16="http://schemas.microsoft.com/office/drawing/2014/main" id="{CC223A4F-5D39-4993-84B4-A8AECEA1E999}"/>
              </a:ext>
            </a:extLst>
          </p:cNvPr>
          <p:cNvSpPr/>
          <p:nvPr/>
        </p:nvSpPr>
        <p:spPr>
          <a:xfrm>
            <a:off x="7632609" y="45473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6" name="Action Button: Custom 16">
            <a:hlinkClick r:id="" action="ppaction://noaction" highlightClick="1">
              <a:snd r:embed="rId9" name="arthur fait un dessin pur sur le mur.wav"/>
            </a:hlinkClick>
            <a:extLst>
              <a:ext uri="{FF2B5EF4-FFF2-40B4-BE49-F238E27FC236}">
                <a16:creationId xmlns:a16="http://schemas.microsoft.com/office/drawing/2014/main" id="{318284E6-8DF6-484D-8D9B-74ADC5106BC4}"/>
              </a:ext>
            </a:extLst>
          </p:cNvPr>
          <p:cNvSpPr/>
          <p:nvPr/>
        </p:nvSpPr>
        <p:spPr>
          <a:xfrm>
            <a:off x="11694386" y="45473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grpSp>
        <p:nvGrpSpPr>
          <p:cNvPr id="12" name="Group 11">
            <a:extLst>
              <a:ext uri="{FF2B5EF4-FFF2-40B4-BE49-F238E27FC236}">
                <a16:creationId xmlns:a16="http://schemas.microsoft.com/office/drawing/2014/main" id="{FCEC0FA4-E563-03FF-EF8C-7E0EB9F91B04}"/>
              </a:ext>
            </a:extLst>
          </p:cNvPr>
          <p:cNvGrpSpPr/>
          <p:nvPr/>
        </p:nvGrpSpPr>
        <p:grpSpPr>
          <a:xfrm>
            <a:off x="6808973" y="1365728"/>
            <a:ext cx="1080000" cy="1087881"/>
            <a:chOff x="-1607545" y="2864339"/>
            <a:chExt cx="1080000" cy="1087881"/>
          </a:xfrm>
        </p:grpSpPr>
        <p:sp>
          <p:nvSpPr>
            <p:cNvPr id="70" name="Rectangle 69">
              <a:extLst>
                <a:ext uri="{FF2B5EF4-FFF2-40B4-BE49-F238E27FC236}">
                  <a16:creationId xmlns:a16="http://schemas.microsoft.com/office/drawing/2014/main" id="{97AFD915-85CC-3CDD-432C-150B91826302}"/>
                </a:ext>
              </a:extLst>
            </p:cNvPr>
            <p:cNvSpPr/>
            <p:nvPr/>
          </p:nvSpPr>
          <p:spPr>
            <a:xfrm>
              <a:off x="-1607545" y="2864522"/>
              <a:ext cx="1080000" cy="1080000"/>
            </a:xfrm>
            <a:prstGeom prst="rect">
              <a:avLst/>
            </a:prstGeom>
            <a:solidFill>
              <a:schemeClr val="bg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0" name="Picture 9" descr="Icon&#10;&#10;Description automatically generated">
              <a:extLst>
                <a:ext uri="{FF2B5EF4-FFF2-40B4-BE49-F238E27FC236}">
                  <a16:creationId xmlns:a16="http://schemas.microsoft.com/office/drawing/2014/main" id="{9C662A5E-4C1C-6603-F9D5-ED7E91BEAAE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551326" y="2864339"/>
              <a:ext cx="993326" cy="947117"/>
            </a:xfrm>
            <a:prstGeom prst="rect">
              <a:avLst/>
            </a:prstGeom>
          </p:spPr>
        </p:pic>
        <p:pic>
          <p:nvPicPr>
            <p:cNvPr id="6" name="Picture 5" descr="A picture containing transport, bicycle, wheel&#10;&#10;Description automatically generated">
              <a:extLst>
                <a:ext uri="{FF2B5EF4-FFF2-40B4-BE49-F238E27FC236}">
                  <a16:creationId xmlns:a16="http://schemas.microsoft.com/office/drawing/2014/main" id="{15E93801-02EC-2ADA-C370-7A2769FA02E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97528" y="3359727"/>
              <a:ext cx="766052" cy="592493"/>
            </a:xfrm>
            <a:prstGeom prst="rect">
              <a:avLst/>
            </a:prstGeom>
          </p:spPr>
        </p:pic>
      </p:grpSp>
      <p:pic>
        <p:nvPicPr>
          <p:cNvPr id="17" name="Picture 16">
            <a:extLst>
              <a:ext uri="{FF2B5EF4-FFF2-40B4-BE49-F238E27FC236}">
                <a16:creationId xmlns:a16="http://schemas.microsoft.com/office/drawing/2014/main" id="{E3CEC5AD-EE06-D278-15F6-F0D13F4A15F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833344" y="1435420"/>
            <a:ext cx="1211809" cy="1056067"/>
          </a:xfrm>
          <a:prstGeom prst="rect">
            <a:avLst/>
          </a:prstGeom>
        </p:spPr>
      </p:pic>
      <p:pic>
        <p:nvPicPr>
          <p:cNvPr id="71" name="Picture 70" descr="Background pattern&#10;&#10;Description automatically generated">
            <a:extLst>
              <a:ext uri="{FF2B5EF4-FFF2-40B4-BE49-F238E27FC236}">
                <a16:creationId xmlns:a16="http://schemas.microsoft.com/office/drawing/2014/main" id="{EBC06A3F-2DC8-DA45-47AA-9A48BD84F4D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5064" r="24795" b="47239"/>
          <a:stretch/>
        </p:blipFill>
        <p:spPr>
          <a:xfrm>
            <a:off x="9106791" y="1373609"/>
            <a:ext cx="718273" cy="995419"/>
          </a:xfrm>
          <a:prstGeom prst="rect">
            <a:avLst/>
          </a:prstGeom>
        </p:spPr>
      </p:pic>
      <p:pic>
        <p:nvPicPr>
          <p:cNvPr id="28" name="Picture 27" descr="A picture containing text, toy&#10;&#10;Description automatically generated">
            <a:extLst>
              <a:ext uri="{FF2B5EF4-FFF2-40B4-BE49-F238E27FC236}">
                <a16:creationId xmlns:a16="http://schemas.microsoft.com/office/drawing/2014/main" id="{CDF56027-E0FF-B436-989E-25A3A2AD905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85901" y="1415864"/>
            <a:ext cx="895658" cy="1030047"/>
          </a:xfrm>
          <a:prstGeom prst="rect">
            <a:avLst/>
          </a:prstGeom>
        </p:spPr>
      </p:pic>
      <p:pic>
        <p:nvPicPr>
          <p:cNvPr id="33" name="Picture 32">
            <a:extLst>
              <a:ext uri="{FF2B5EF4-FFF2-40B4-BE49-F238E27FC236}">
                <a16:creationId xmlns:a16="http://schemas.microsoft.com/office/drawing/2014/main" id="{77067D45-4192-BB48-9569-DDE58F5D6AA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824836" y="1394039"/>
            <a:ext cx="1065114" cy="1064559"/>
          </a:xfrm>
          <a:prstGeom prst="rect">
            <a:avLst/>
          </a:prstGeom>
        </p:spPr>
      </p:pic>
      <p:pic>
        <p:nvPicPr>
          <p:cNvPr id="37" name="Picture 36" descr="Shape&#10;&#10;Description automatically generated with low confidence">
            <a:extLst>
              <a:ext uri="{FF2B5EF4-FFF2-40B4-BE49-F238E27FC236}">
                <a16:creationId xmlns:a16="http://schemas.microsoft.com/office/drawing/2014/main" id="{93EF3E8A-2BCB-9BA5-6D6A-E83091A36FD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878129" y="1416145"/>
            <a:ext cx="1069817" cy="966178"/>
          </a:xfrm>
          <a:prstGeom prst="rect">
            <a:avLst/>
          </a:prstGeom>
        </p:spPr>
      </p:pic>
      <p:pic>
        <p:nvPicPr>
          <p:cNvPr id="76" name="Picture 75" descr="A white brick wall&#10;&#10;Description automatically generated">
            <a:extLst>
              <a:ext uri="{FF2B5EF4-FFF2-40B4-BE49-F238E27FC236}">
                <a16:creationId xmlns:a16="http://schemas.microsoft.com/office/drawing/2014/main" id="{A3022200-95D5-9661-9639-D422DBF9176A}"/>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32279"/>
          <a:stretch/>
        </p:blipFill>
        <p:spPr>
          <a:xfrm>
            <a:off x="2933346" y="1420414"/>
            <a:ext cx="1080001" cy="1065604"/>
          </a:xfrm>
          <a:prstGeom prst="rect">
            <a:avLst/>
          </a:prstGeom>
        </p:spPr>
      </p:pic>
      <p:pic>
        <p:nvPicPr>
          <p:cNvPr id="43" name="Picture 42" descr="A picture containing building, window&#10;&#10;Description automatically generated">
            <a:extLst>
              <a:ext uri="{FF2B5EF4-FFF2-40B4-BE49-F238E27FC236}">
                <a16:creationId xmlns:a16="http://schemas.microsoft.com/office/drawing/2014/main" id="{8CEBEE1A-C9A6-E869-CDA5-81E4B11BB26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174377" y="1740652"/>
            <a:ext cx="557121" cy="480952"/>
          </a:xfrm>
          <a:prstGeom prst="rect">
            <a:avLst/>
          </a:prstGeom>
        </p:spPr>
      </p:pic>
      <p:sp>
        <p:nvSpPr>
          <p:cNvPr id="77" name="Speech Bubble: Rectangle with Corners Rounded 76">
            <a:extLst>
              <a:ext uri="{FF2B5EF4-FFF2-40B4-BE49-F238E27FC236}">
                <a16:creationId xmlns:a16="http://schemas.microsoft.com/office/drawing/2014/main" id="{3AF4B11C-8346-6BF4-5589-507FBEFC36B3}"/>
              </a:ext>
            </a:extLst>
          </p:cNvPr>
          <p:cNvSpPr/>
          <p:nvPr/>
        </p:nvSpPr>
        <p:spPr>
          <a:xfrm>
            <a:off x="177541" y="5915497"/>
            <a:ext cx="11876122" cy="389658"/>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usine</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factory,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rouler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rond</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ride in circles,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dessin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drawing,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pur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pure,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mur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wall</a:t>
            </a:r>
          </a:p>
        </p:txBody>
      </p:sp>
      <p:pic>
        <p:nvPicPr>
          <p:cNvPr id="50" name="Picture 49">
            <a:extLst>
              <a:ext uri="{FF2B5EF4-FFF2-40B4-BE49-F238E27FC236}">
                <a16:creationId xmlns:a16="http://schemas.microsoft.com/office/drawing/2014/main" id="{987445CE-5AC3-44C1-85DE-7946A2538459}"/>
              </a:ext>
            </a:extLst>
          </p:cNvPr>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24521" b="86849" l="38196" r="60653">
                        <a14:foregroundMark x1="41363" y1="26575" x2="41363" y2="26575"/>
                        <a14:foregroundMark x1="41363" y1="26575" x2="41363" y2="26575"/>
                        <a14:foregroundMark x1="43090" y1="36849" x2="50000" y2="29452"/>
                        <a14:foregroundMark x1="50000" y1="29452" x2="50288" y2="29452"/>
                        <a14:foregroundMark x1="44530" y1="86164" x2="47985" y2="86575"/>
                        <a14:foregroundMark x1="41075" y1="41370" x2="42610" y2="27945"/>
                        <a14:foregroundMark x1="42610" y1="27945" x2="47121" y2="25342"/>
                        <a14:foregroundMark x1="39635" y1="42192" x2="44242" y2="44658"/>
                        <a14:foregroundMark x1="54894" y1="84932" x2="54319" y2="84521"/>
                        <a14:foregroundMark x1="52303" y1="24521" x2="56046" y2="26164"/>
                        <a14:foregroundMark x1="55758" y1="24932" x2="60269" y2="36712"/>
                        <a14:foregroundMark x1="60269" y1="36712" x2="55374" y2="45753"/>
                        <a14:foregroundMark x1="55374" y1="45753" x2="55182" y2="45890"/>
                        <a14:foregroundMark x1="54894" y1="86986" x2="57198" y2="86575"/>
                        <a14:foregroundMark x1="43666" y1="26164" x2="38196" y2="35342"/>
                        <a14:foregroundMark x1="38196" y1="35342" x2="40787" y2="40959"/>
                      </a14:backgroundRemoval>
                    </a14:imgEffect>
                  </a14:imgLayer>
                </a14:imgProps>
              </a:ext>
              <a:ext uri="{28A0092B-C50C-407E-A947-70E740481C1C}">
                <a14:useLocalDpi xmlns:a14="http://schemas.microsoft.com/office/drawing/2010/main" val="0"/>
              </a:ext>
            </a:extLst>
          </a:blip>
          <a:srcRect l="37448" t="19074" r="36757" b="9444"/>
          <a:stretch/>
        </p:blipFill>
        <p:spPr>
          <a:xfrm>
            <a:off x="142300" y="1218093"/>
            <a:ext cx="720988" cy="1260000"/>
          </a:xfrm>
          <a:prstGeom prst="rect">
            <a:avLst/>
          </a:prstGeom>
        </p:spPr>
      </p:pic>
      <p:pic>
        <p:nvPicPr>
          <p:cNvPr id="49" name="Picture 48" descr="A picture containing text, clipart&#10;&#10;Description automatically generated">
            <a:extLst>
              <a:ext uri="{FF2B5EF4-FFF2-40B4-BE49-F238E27FC236}">
                <a16:creationId xmlns:a16="http://schemas.microsoft.com/office/drawing/2014/main" id="{0950458D-BEA9-4CEB-801F-E546245C856B}"/>
              </a:ext>
            </a:extLst>
          </p:cNvPr>
          <p:cNvPicPr>
            <a:picLocks noChangeAspect="1"/>
          </p:cNvPicPr>
          <p:nvPr/>
        </p:nvPicPr>
        <p:blipFill rotWithShape="1">
          <a:blip r:embed="rId21" cstate="print">
            <a:clrChange>
              <a:clrFrom>
                <a:srgbClr val="FFFFFE"/>
              </a:clrFrom>
              <a:clrTo>
                <a:srgbClr val="FFFFFE">
                  <a:alpha val="0"/>
                </a:srgbClr>
              </a:clrTo>
            </a:clrChange>
            <a:extLst>
              <a:ext uri="{28A0092B-C50C-407E-A947-70E740481C1C}">
                <a14:useLocalDpi xmlns:a14="http://schemas.microsoft.com/office/drawing/2010/main" val="0"/>
              </a:ext>
            </a:extLst>
          </a:blip>
          <a:srcRect l="37637" t="15836" r="32704" b="4975"/>
          <a:stretch/>
        </p:blipFill>
        <p:spPr>
          <a:xfrm>
            <a:off x="2085490" y="1316358"/>
            <a:ext cx="807390" cy="1260000"/>
          </a:xfrm>
          <a:prstGeom prst="rect">
            <a:avLst/>
          </a:prstGeom>
        </p:spPr>
      </p:pic>
      <p:pic>
        <p:nvPicPr>
          <p:cNvPr id="38" name="Picture 37" descr="group of children">
            <a:extLst>
              <a:ext uri="{FF2B5EF4-FFF2-40B4-BE49-F238E27FC236}">
                <a16:creationId xmlns:a16="http://schemas.microsoft.com/office/drawing/2014/main" id="{7B7256EF-00CA-40B4-A82B-431B8808B01F}"/>
              </a:ext>
            </a:extLst>
          </p:cNvPr>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72501"/>
          <a:stretch/>
        </p:blipFill>
        <p:spPr bwMode="auto">
          <a:xfrm>
            <a:off x="4172999" y="1320375"/>
            <a:ext cx="616449" cy="115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descr="Background pattern&#10;&#10;Description automatically generated">
            <a:extLst>
              <a:ext uri="{FF2B5EF4-FFF2-40B4-BE49-F238E27FC236}">
                <a16:creationId xmlns:a16="http://schemas.microsoft.com/office/drawing/2014/main" id="{606C5BDB-D1DD-4FAA-B902-D593560F8E96}"/>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1" t="51876" r="65924"/>
          <a:stretch/>
        </p:blipFill>
        <p:spPr>
          <a:xfrm>
            <a:off x="6007630" y="1218093"/>
            <a:ext cx="785774" cy="1260000"/>
          </a:xfrm>
          <a:prstGeom prst="rect">
            <a:avLst/>
          </a:prstGeom>
        </p:spPr>
      </p:pic>
      <p:pic>
        <p:nvPicPr>
          <p:cNvPr id="45" name="Picture 44" descr="Background pattern&#10;&#10;Description automatically generated">
            <a:extLst>
              <a:ext uri="{FF2B5EF4-FFF2-40B4-BE49-F238E27FC236}">
                <a16:creationId xmlns:a16="http://schemas.microsoft.com/office/drawing/2014/main" id="{C054864E-6850-443F-846E-1BB254309D47}"/>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35064" r="24795" b="47239"/>
          <a:stretch/>
        </p:blipFill>
        <p:spPr>
          <a:xfrm>
            <a:off x="8011586" y="1243177"/>
            <a:ext cx="909189" cy="1260000"/>
          </a:xfrm>
          <a:prstGeom prst="rect">
            <a:avLst/>
          </a:prstGeom>
        </p:spPr>
      </p:pic>
      <p:pic>
        <p:nvPicPr>
          <p:cNvPr id="44" name="Picture 43" descr="Background pattern&#10;&#10;Description automatically generated">
            <a:extLst>
              <a:ext uri="{FF2B5EF4-FFF2-40B4-BE49-F238E27FC236}">
                <a16:creationId xmlns:a16="http://schemas.microsoft.com/office/drawing/2014/main" id="{747FE97E-9BCF-4595-AB64-A8F060B57D89}"/>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74637" b="47710"/>
          <a:stretch/>
        </p:blipFill>
        <p:spPr>
          <a:xfrm>
            <a:off x="10141162" y="1218093"/>
            <a:ext cx="679900" cy="1260000"/>
          </a:xfrm>
          <a:prstGeom prst="rect">
            <a:avLst/>
          </a:prstGeom>
        </p:spPr>
      </p:pic>
    </p:spTree>
    <p:extLst>
      <p:ext uri="{BB962C8B-B14F-4D97-AF65-F5344CB8AC3E}">
        <p14:creationId xmlns:p14="http://schemas.microsoft.com/office/powerpoint/2010/main" val="376314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0.00912 0.00972 L -0.65 0.2912 " pathEditMode="relative" rAng="0" ptsTypes="AA">
                                      <p:cBhvr>
                                        <p:cTn id="6" dur="2000" fill="hold"/>
                                        <p:tgtEl>
                                          <p:spTgt spid="45"/>
                                        </p:tgtEl>
                                        <p:attrNameLst>
                                          <p:attrName>ppt_x</p:attrName>
                                          <p:attrName>ppt_y</p:attrName>
                                        </p:attrNameLst>
                                      </p:cBhvr>
                                      <p:rCtr x="-32956" y="14074"/>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5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9" presetClass="path" presetSubtype="0" accel="50000" decel="50000" fill="hold" nodeType="clickEffect">
                                  <p:stCondLst>
                                    <p:cond delay="0"/>
                                  </p:stCondLst>
                                  <p:childTnLst>
                                    <p:animMotion origin="layout" path="M 3.95833E-6 0.01922 L 0.32955 0.29375 " pathEditMode="relative" rAng="0" ptsTypes="AA">
                                      <p:cBhvr>
                                        <p:cTn id="13" dur="2000" fill="hold"/>
                                        <p:tgtEl>
                                          <p:spTgt spid="50"/>
                                        </p:tgtEl>
                                        <p:attrNameLst>
                                          <p:attrName>ppt_x</p:attrName>
                                          <p:attrName>ppt_y</p:attrName>
                                        </p:attrNameLst>
                                      </p:cBhvr>
                                      <p:rCtr x="16471" y="13727"/>
                                    </p:animMotion>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9" presetClass="path" presetSubtype="0" accel="50000" decel="50000" fill="hold" nodeType="clickEffect">
                                  <p:stCondLst>
                                    <p:cond delay="0"/>
                                  </p:stCondLst>
                                  <p:childTnLst>
                                    <p:animMotion origin="layout" path="M 2.08333E-7 -4.44444E-6 L 0.18477 0.2838 " pathEditMode="relative" rAng="0" ptsTypes="AA">
                                      <p:cBhvr>
                                        <p:cTn id="20" dur="2000" fill="hold"/>
                                        <p:tgtEl>
                                          <p:spTgt spid="46"/>
                                        </p:tgtEl>
                                        <p:attrNameLst>
                                          <p:attrName>ppt_x</p:attrName>
                                          <p:attrName>ppt_y</p:attrName>
                                        </p:attrNameLst>
                                      </p:cBhvr>
                                      <p:rCtr x="9232" y="14190"/>
                                    </p:animMotion>
                                  </p:child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5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9" presetClass="path" presetSubtype="0" accel="50000" decel="50000" fill="hold" nodeType="clickEffect">
                                  <p:stCondLst>
                                    <p:cond delay="0"/>
                                  </p:stCondLst>
                                  <p:childTnLst>
                                    <p:animMotion origin="layout" path="M 1.875E-6 -1.85185E-6 L -0.32591 0.48009 " pathEditMode="relative" rAng="0" ptsTypes="AA">
                                      <p:cBhvr>
                                        <p:cTn id="27" dur="2000" fill="hold"/>
                                        <p:tgtEl>
                                          <p:spTgt spid="38"/>
                                        </p:tgtEl>
                                        <p:attrNameLst>
                                          <p:attrName>ppt_x</p:attrName>
                                          <p:attrName>ppt_y</p:attrName>
                                        </p:attrNameLst>
                                      </p:cBhvr>
                                      <p:rCtr x="-16302" y="24005"/>
                                    </p:animMotion>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9" presetClass="path" presetSubtype="0" accel="50000" decel="50000" fill="hold" nodeType="clickEffect">
                                  <p:stCondLst>
                                    <p:cond delay="0"/>
                                  </p:stCondLst>
                                  <p:childTnLst>
                                    <p:animMotion origin="layout" path="M 0.00052 -0.00879 L -0.48503 0.48982 " pathEditMode="relative" rAng="0" ptsTypes="AA">
                                      <p:cBhvr>
                                        <p:cTn id="34" dur="2000" fill="hold"/>
                                        <p:tgtEl>
                                          <p:spTgt spid="44"/>
                                        </p:tgtEl>
                                        <p:attrNameLst>
                                          <p:attrName>ppt_x</p:attrName>
                                          <p:attrName>ppt_y</p:attrName>
                                        </p:attrNameLst>
                                      </p:cBhvr>
                                      <p:rCtr x="-24284" y="24931"/>
                                    </p:animMotion>
                                  </p:childTnLst>
                                </p:cTn>
                              </p:par>
                            </p:childTnLst>
                          </p:cTn>
                        </p:par>
                        <p:par>
                          <p:cTn id="35" fill="hold">
                            <p:stCondLst>
                              <p:cond delay="2000"/>
                            </p:stCondLst>
                            <p:childTnLst>
                              <p:par>
                                <p:cTn id="36" presetID="1" presetClass="entr" presetSubtype="0" fill="hold" grpId="0" nodeType="afterEffect">
                                  <p:stCondLst>
                                    <p:cond delay="0"/>
                                  </p:stCondLst>
                                  <p:childTnLst>
                                    <p:set>
                                      <p:cBhvr>
                                        <p:cTn id="37" dur="1" fill="hold">
                                          <p:stCondLst>
                                            <p:cond delay="0"/>
                                          </p:stCondLst>
                                        </p:cTn>
                                        <p:tgtEl>
                                          <p:spTgt spid="6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49" presetClass="path" presetSubtype="0" accel="50000" decel="50000" fill="hold" nodeType="clickEffect">
                                  <p:stCondLst>
                                    <p:cond delay="0"/>
                                  </p:stCondLst>
                                  <p:childTnLst>
                                    <p:animMotion origin="layout" path="M 0.00299 0.00902 L 0.50494 0.47476 " pathEditMode="relative" rAng="0" ptsTypes="AA">
                                      <p:cBhvr>
                                        <p:cTn id="41" dur="2000" fill="hold"/>
                                        <p:tgtEl>
                                          <p:spTgt spid="49"/>
                                        </p:tgtEl>
                                        <p:attrNameLst>
                                          <p:attrName>ppt_x</p:attrName>
                                          <p:attrName>ppt_y</p:attrName>
                                        </p:attrNameLst>
                                      </p:cBhvr>
                                      <p:rCtr x="25091" y="23287"/>
                                    </p:animMotion>
                                  </p:childTnLst>
                                </p:cTn>
                              </p:par>
                            </p:childTnLst>
                          </p:cTn>
                        </p:par>
                        <p:par>
                          <p:cTn id="42" fill="hold">
                            <p:stCondLst>
                              <p:cond delay="2000"/>
                            </p:stCondLst>
                            <p:childTnLst>
                              <p:par>
                                <p:cTn id="43" presetID="1" presetClass="entr" presetSubtype="0" fill="hold" grpId="0" nodeType="after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26EC23-0E47-7145-A62B-EF35AC4905BD}"/>
              </a:ext>
            </a:extLst>
          </p:cNvPr>
          <p:cNvSpPr>
            <a:spLocks noGrp="1"/>
          </p:cNvSpPr>
          <p:nvPr>
            <p:ph type="title"/>
          </p:nvPr>
        </p:nvSpPr>
        <p:spPr>
          <a:xfrm>
            <a:off x="263858" y="258166"/>
            <a:ext cx="9170428" cy="844920"/>
          </a:xfrm>
        </p:spPr>
        <p:txBody>
          <a:bodyPr>
            <a:normAutofit/>
          </a:bodyPr>
          <a:lstStyle/>
          <a:p>
            <a:r>
              <a:rPr lang="es-GB" sz="2400" b="1" dirty="0"/>
              <a:t>Aquí tienes un mensaje de Lucía. ¡Faltan letras! Escucha y completa con las letras que no están. </a:t>
            </a:r>
          </a:p>
        </p:txBody>
      </p:sp>
      <p:sp>
        <p:nvSpPr>
          <p:cNvPr id="4" name="Rounded Rectangle 4">
            <a:extLst>
              <a:ext uri="{FF2B5EF4-FFF2-40B4-BE49-F238E27FC236}">
                <a16:creationId xmlns:a16="http://schemas.microsoft.com/office/drawing/2014/main" id="{021EDC9E-9D80-A046-8B07-FD001BAEDDFB}"/>
              </a:ext>
            </a:extLst>
          </p:cNvPr>
          <p:cNvSpPr/>
          <p:nvPr/>
        </p:nvSpPr>
        <p:spPr>
          <a:xfrm>
            <a:off x="9282023" y="258166"/>
            <a:ext cx="2646119" cy="414694"/>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CuadroTexto 2">
            <a:extLst>
              <a:ext uri="{FF2B5EF4-FFF2-40B4-BE49-F238E27FC236}">
                <a16:creationId xmlns:a16="http://schemas.microsoft.com/office/drawing/2014/main" id="{0CE64BF7-8D98-7C4D-BA89-C428CA9704B6}"/>
              </a:ext>
            </a:extLst>
          </p:cNvPr>
          <p:cNvSpPr txBox="1"/>
          <p:nvPr/>
        </p:nvSpPr>
        <p:spPr>
          <a:xfrm>
            <a:off x="263858" y="1228288"/>
            <a:ext cx="9554699"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El año pasado viajamos a 1)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Mála _ _ </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 El primer día nadamos en la Playa de la 2)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Mala _ _ _ ta</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 y después visitamos el 3)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Casti_ _o</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 de 4)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_ _ bralfaro</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 Luego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5)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co _ _ mos</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 el autobús hasta La 6)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Va _ _ ada </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para hacer compras.</a:t>
            </a:r>
          </a:p>
        </p:txBody>
      </p:sp>
      <p:sp>
        <p:nvSpPr>
          <p:cNvPr id="6" name="CuadroTexto 5">
            <a:extLst>
              <a:ext uri="{FF2B5EF4-FFF2-40B4-BE49-F238E27FC236}">
                <a16:creationId xmlns:a16="http://schemas.microsoft.com/office/drawing/2014/main" id="{56EA67CC-81D5-6444-BD0C-557FC0557844}"/>
              </a:ext>
            </a:extLst>
          </p:cNvPr>
          <p:cNvSpPr txBox="1"/>
          <p:nvPr/>
        </p:nvSpPr>
        <p:spPr>
          <a:xfrm>
            <a:off x="263858" y="3600260"/>
            <a:ext cx="1008330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También pasamos unos días en 7)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To_ _emolinos</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 en el Hotel La 8)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Ba_ _a _ _ da</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 Disfrutamos mucho la zona de la 9)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_ _ ri _ uela</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 porque comimos mucho 10)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pes _ _ do</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 en los 11)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_ _ irin _ _ _ tos</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 En la Playa 12)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Ba _ _ ndi_ _o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13)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al _ _ _ lamos</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 unas 14)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sombri_ _as</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 para evitar 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15) </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da _ o</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 del sol.</a:t>
            </a:r>
            <a:r>
              <a:rPr kumimoji="0" lang="es-GB" sz="2800" b="1"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pic>
        <p:nvPicPr>
          <p:cNvPr id="1026" name="Picture 2" descr="people on beach during daytime">
            <a:extLst>
              <a:ext uri="{FF2B5EF4-FFF2-40B4-BE49-F238E27FC236}">
                <a16:creationId xmlns:a16="http://schemas.microsoft.com/office/drawing/2014/main" id="{40FB822C-D68E-C14A-95F2-8EACA9E06465}"/>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27439"/>
          <a:stretch/>
        </p:blipFill>
        <p:spPr bwMode="auto">
          <a:xfrm>
            <a:off x="10126017" y="1777933"/>
            <a:ext cx="1877505" cy="18158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un umbrella clip art - Clip Art Library">
            <a:extLst>
              <a:ext uri="{FF2B5EF4-FFF2-40B4-BE49-F238E27FC236}">
                <a16:creationId xmlns:a16="http://schemas.microsoft.com/office/drawing/2014/main" id="{9216DAB1-5DFE-0F47-A3E1-2608AA59D422}"/>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b="7602"/>
          <a:stretch/>
        </p:blipFill>
        <p:spPr bwMode="auto">
          <a:xfrm>
            <a:off x="10341867" y="4285149"/>
            <a:ext cx="1591319" cy="1986824"/>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8FEF8631-26B8-0648-BDFD-C109B8E25961}"/>
              </a:ext>
            </a:extLst>
          </p:cNvPr>
          <p:cNvSpPr/>
          <p:nvPr/>
        </p:nvSpPr>
        <p:spPr>
          <a:xfrm>
            <a:off x="6206727" y="1257449"/>
            <a:ext cx="653219"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ga</a:t>
            </a:r>
          </a:p>
        </p:txBody>
      </p:sp>
      <p:sp>
        <p:nvSpPr>
          <p:cNvPr id="10" name="Rectángulo 9">
            <a:extLst>
              <a:ext uri="{FF2B5EF4-FFF2-40B4-BE49-F238E27FC236}">
                <a16:creationId xmlns:a16="http://schemas.microsoft.com/office/drawing/2014/main" id="{DB9A37C6-86D9-A745-92B2-072DE3071DDE}"/>
              </a:ext>
            </a:extLst>
          </p:cNvPr>
          <p:cNvSpPr/>
          <p:nvPr/>
        </p:nvSpPr>
        <p:spPr>
          <a:xfrm>
            <a:off x="6446778" y="1704116"/>
            <a:ext cx="859938"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gue</a:t>
            </a:r>
          </a:p>
        </p:txBody>
      </p:sp>
      <p:sp>
        <p:nvSpPr>
          <p:cNvPr id="11" name="Rectángulo 10">
            <a:extLst>
              <a:ext uri="{FF2B5EF4-FFF2-40B4-BE49-F238E27FC236}">
                <a16:creationId xmlns:a16="http://schemas.microsoft.com/office/drawing/2014/main" id="{B9F995A1-EF57-DC42-8A3B-9CE5CAB89107}"/>
              </a:ext>
            </a:extLst>
          </p:cNvPr>
          <p:cNvSpPr/>
          <p:nvPr/>
        </p:nvSpPr>
        <p:spPr>
          <a:xfrm>
            <a:off x="3678011" y="2097043"/>
            <a:ext cx="466400"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ll</a:t>
            </a:r>
          </a:p>
        </p:txBody>
      </p:sp>
      <p:sp>
        <p:nvSpPr>
          <p:cNvPr id="12" name="Rectángulo 11">
            <a:extLst>
              <a:ext uri="{FF2B5EF4-FFF2-40B4-BE49-F238E27FC236}">
                <a16:creationId xmlns:a16="http://schemas.microsoft.com/office/drawing/2014/main" id="{3E4D1D5E-14B7-4142-80E3-1F592B8E1130}"/>
              </a:ext>
            </a:extLst>
          </p:cNvPr>
          <p:cNvSpPr/>
          <p:nvPr/>
        </p:nvSpPr>
        <p:spPr>
          <a:xfrm>
            <a:off x="5371257" y="2124465"/>
            <a:ext cx="631397"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Gi</a:t>
            </a:r>
          </a:p>
        </p:txBody>
      </p:sp>
      <p:sp>
        <p:nvSpPr>
          <p:cNvPr id="13" name="Rectángulo 12">
            <a:extLst>
              <a:ext uri="{FF2B5EF4-FFF2-40B4-BE49-F238E27FC236}">
                <a16:creationId xmlns:a16="http://schemas.microsoft.com/office/drawing/2014/main" id="{A0CE9F17-B087-984C-99F5-C4F8DB0667BC}"/>
              </a:ext>
            </a:extLst>
          </p:cNvPr>
          <p:cNvSpPr/>
          <p:nvPr/>
        </p:nvSpPr>
        <p:spPr>
          <a:xfrm>
            <a:off x="1323527" y="2551457"/>
            <a:ext cx="563847"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gi</a:t>
            </a:r>
          </a:p>
        </p:txBody>
      </p:sp>
      <p:sp>
        <p:nvSpPr>
          <p:cNvPr id="14" name="Rectángulo 13">
            <a:extLst>
              <a:ext uri="{FF2B5EF4-FFF2-40B4-BE49-F238E27FC236}">
                <a16:creationId xmlns:a16="http://schemas.microsoft.com/office/drawing/2014/main" id="{EE8D6761-4E21-7145-93C0-C2623F7E1D5C}"/>
              </a:ext>
            </a:extLst>
          </p:cNvPr>
          <p:cNvSpPr/>
          <p:nvPr/>
        </p:nvSpPr>
        <p:spPr>
          <a:xfrm>
            <a:off x="7106278" y="2524951"/>
            <a:ext cx="631397"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gu</a:t>
            </a:r>
          </a:p>
        </p:txBody>
      </p:sp>
      <p:sp>
        <p:nvSpPr>
          <p:cNvPr id="15" name="Rectángulo 14">
            <a:extLst>
              <a:ext uri="{FF2B5EF4-FFF2-40B4-BE49-F238E27FC236}">
                <a16:creationId xmlns:a16="http://schemas.microsoft.com/office/drawing/2014/main" id="{C180D7B4-A2A5-4141-9F0B-86A831D52C78}"/>
              </a:ext>
            </a:extLst>
          </p:cNvPr>
          <p:cNvSpPr/>
          <p:nvPr/>
        </p:nvSpPr>
        <p:spPr>
          <a:xfrm>
            <a:off x="6658519" y="3622293"/>
            <a:ext cx="472532"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rr</a:t>
            </a:r>
          </a:p>
        </p:txBody>
      </p:sp>
      <p:sp>
        <p:nvSpPr>
          <p:cNvPr id="16" name="Rectángulo 15">
            <a:extLst>
              <a:ext uri="{FF2B5EF4-FFF2-40B4-BE49-F238E27FC236}">
                <a16:creationId xmlns:a16="http://schemas.microsoft.com/office/drawing/2014/main" id="{EBE6F068-6AD6-B347-A867-2DA190CCFB13}"/>
              </a:ext>
            </a:extLst>
          </p:cNvPr>
          <p:cNvSpPr/>
          <p:nvPr/>
        </p:nvSpPr>
        <p:spPr>
          <a:xfrm>
            <a:off x="2712253" y="4057942"/>
            <a:ext cx="474536"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rr</a:t>
            </a:r>
          </a:p>
        </p:txBody>
      </p:sp>
      <p:sp>
        <p:nvSpPr>
          <p:cNvPr id="17" name="Rectángulo 16">
            <a:extLst>
              <a:ext uri="{FF2B5EF4-FFF2-40B4-BE49-F238E27FC236}">
                <a16:creationId xmlns:a16="http://schemas.microsoft.com/office/drawing/2014/main" id="{ED5C0444-431F-6D4F-951D-212149CCD0C2}"/>
              </a:ext>
            </a:extLst>
          </p:cNvPr>
          <p:cNvSpPr/>
          <p:nvPr/>
        </p:nvSpPr>
        <p:spPr>
          <a:xfrm>
            <a:off x="3394069" y="4057942"/>
            <a:ext cx="631397"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cu</a:t>
            </a:r>
          </a:p>
        </p:txBody>
      </p:sp>
      <p:sp>
        <p:nvSpPr>
          <p:cNvPr id="18" name="Rectángulo 17">
            <a:extLst>
              <a:ext uri="{FF2B5EF4-FFF2-40B4-BE49-F238E27FC236}">
                <a16:creationId xmlns:a16="http://schemas.microsoft.com/office/drawing/2014/main" id="{0A68FF0A-5E62-9947-9224-23372CE034C4}"/>
              </a:ext>
            </a:extLst>
          </p:cNvPr>
          <p:cNvSpPr/>
          <p:nvPr/>
        </p:nvSpPr>
        <p:spPr>
          <a:xfrm>
            <a:off x="1054473" y="4484674"/>
            <a:ext cx="698702"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Ca</a:t>
            </a:r>
          </a:p>
        </p:txBody>
      </p:sp>
      <p:sp>
        <p:nvSpPr>
          <p:cNvPr id="19" name="Rectángulo 18">
            <a:extLst>
              <a:ext uri="{FF2B5EF4-FFF2-40B4-BE49-F238E27FC236}">
                <a16:creationId xmlns:a16="http://schemas.microsoft.com/office/drawing/2014/main" id="{3818D8EA-4F14-6D42-B019-2BAEF6A1826A}"/>
              </a:ext>
            </a:extLst>
          </p:cNvPr>
          <p:cNvSpPr/>
          <p:nvPr/>
        </p:nvSpPr>
        <p:spPr>
          <a:xfrm>
            <a:off x="2021782" y="4484674"/>
            <a:ext cx="275926"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h</a:t>
            </a:r>
          </a:p>
        </p:txBody>
      </p:sp>
      <p:sp>
        <p:nvSpPr>
          <p:cNvPr id="20" name="Rectángulo 19">
            <a:extLst>
              <a:ext uri="{FF2B5EF4-FFF2-40B4-BE49-F238E27FC236}">
                <a16:creationId xmlns:a16="http://schemas.microsoft.com/office/drawing/2014/main" id="{781F420A-CBEE-9A40-A008-D9780E66BED2}"/>
              </a:ext>
            </a:extLst>
          </p:cNvPr>
          <p:cNvSpPr/>
          <p:nvPr/>
        </p:nvSpPr>
        <p:spPr>
          <a:xfrm>
            <a:off x="8792426" y="4484674"/>
            <a:ext cx="660360"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ca</a:t>
            </a:r>
          </a:p>
        </p:txBody>
      </p:sp>
      <p:sp>
        <p:nvSpPr>
          <p:cNvPr id="21" name="Rectángulo 20">
            <a:extLst>
              <a:ext uri="{FF2B5EF4-FFF2-40B4-BE49-F238E27FC236}">
                <a16:creationId xmlns:a16="http://schemas.microsoft.com/office/drawing/2014/main" id="{B857F80A-1863-E44C-818E-CB2C01541664}"/>
              </a:ext>
            </a:extLst>
          </p:cNvPr>
          <p:cNvSpPr/>
          <p:nvPr/>
        </p:nvSpPr>
        <p:spPr>
          <a:xfrm>
            <a:off x="1949601" y="4926357"/>
            <a:ext cx="660360"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ch</a:t>
            </a:r>
          </a:p>
        </p:txBody>
      </p:sp>
      <p:sp>
        <p:nvSpPr>
          <p:cNvPr id="22" name="Rectángulo 21">
            <a:extLst>
              <a:ext uri="{FF2B5EF4-FFF2-40B4-BE49-F238E27FC236}">
                <a16:creationId xmlns:a16="http://schemas.microsoft.com/office/drawing/2014/main" id="{64926B42-CA19-5647-B4DA-287521037424}"/>
              </a:ext>
            </a:extLst>
          </p:cNvPr>
          <p:cNvSpPr/>
          <p:nvPr/>
        </p:nvSpPr>
        <p:spPr>
          <a:xfrm>
            <a:off x="3186789" y="4926357"/>
            <a:ext cx="796205"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gui</a:t>
            </a:r>
          </a:p>
        </p:txBody>
      </p:sp>
      <p:sp>
        <p:nvSpPr>
          <p:cNvPr id="23" name="Rectángulo 22">
            <a:extLst>
              <a:ext uri="{FF2B5EF4-FFF2-40B4-BE49-F238E27FC236}">
                <a16:creationId xmlns:a16="http://schemas.microsoft.com/office/drawing/2014/main" id="{25DC6B98-608A-B643-AF54-41029303E31A}"/>
              </a:ext>
            </a:extLst>
          </p:cNvPr>
          <p:cNvSpPr/>
          <p:nvPr/>
        </p:nvSpPr>
        <p:spPr>
          <a:xfrm>
            <a:off x="7862486" y="4939088"/>
            <a:ext cx="515395"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jo</a:t>
            </a:r>
          </a:p>
        </p:txBody>
      </p:sp>
      <p:sp>
        <p:nvSpPr>
          <p:cNvPr id="24" name="Rectángulo 23">
            <a:extLst>
              <a:ext uri="{FF2B5EF4-FFF2-40B4-BE49-F238E27FC236}">
                <a16:creationId xmlns:a16="http://schemas.microsoft.com/office/drawing/2014/main" id="{356ED187-0F13-D84F-9388-0AAE84387753}"/>
              </a:ext>
            </a:extLst>
          </p:cNvPr>
          <p:cNvSpPr/>
          <p:nvPr/>
        </p:nvSpPr>
        <p:spPr>
          <a:xfrm>
            <a:off x="8966200" y="4939088"/>
            <a:ext cx="464605"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ll</a:t>
            </a:r>
          </a:p>
        </p:txBody>
      </p:sp>
      <p:sp>
        <p:nvSpPr>
          <p:cNvPr id="25" name="Rectángulo 24">
            <a:extLst>
              <a:ext uri="{FF2B5EF4-FFF2-40B4-BE49-F238E27FC236}">
                <a16:creationId xmlns:a16="http://schemas.microsoft.com/office/drawing/2014/main" id="{B23D5922-41F9-E644-BF12-419A8B83DB1E}"/>
              </a:ext>
            </a:extLst>
          </p:cNvPr>
          <p:cNvSpPr/>
          <p:nvPr/>
        </p:nvSpPr>
        <p:spPr>
          <a:xfrm>
            <a:off x="1341334" y="5343631"/>
            <a:ext cx="808741"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qui</a:t>
            </a:r>
          </a:p>
        </p:txBody>
      </p:sp>
      <p:sp>
        <p:nvSpPr>
          <p:cNvPr id="26" name="Rectángulo 25">
            <a:extLst>
              <a:ext uri="{FF2B5EF4-FFF2-40B4-BE49-F238E27FC236}">
                <a16:creationId xmlns:a16="http://schemas.microsoft.com/office/drawing/2014/main" id="{DB43F5A8-299B-CA4B-BDE0-868D1109B686}"/>
              </a:ext>
            </a:extLst>
          </p:cNvPr>
          <p:cNvSpPr/>
          <p:nvPr/>
        </p:nvSpPr>
        <p:spPr>
          <a:xfrm>
            <a:off x="6071847" y="5343631"/>
            <a:ext cx="449371"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ll</a:t>
            </a:r>
          </a:p>
        </p:txBody>
      </p:sp>
      <p:sp>
        <p:nvSpPr>
          <p:cNvPr id="27" name="Rectángulo 26">
            <a:extLst>
              <a:ext uri="{FF2B5EF4-FFF2-40B4-BE49-F238E27FC236}">
                <a16:creationId xmlns:a16="http://schemas.microsoft.com/office/drawing/2014/main" id="{04A589F6-14C1-2643-9B99-8DB6B2705414}"/>
              </a:ext>
            </a:extLst>
          </p:cNvPr>
          <p:cNvSpPr/>
          <p:nvPr/>
        </p:nvSpPr>
        <p:spPr>
          <a:xfrm>
            <a:off x="1457370" y="5760905"/>
            <a:ext cx="349351" cy="45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76400"/>
                </a:solidFill>
                <a:effectLst/>
                <a:uLnTx/>
                <a:uFillTx/>
                <a:latin typeface="Century Gothic"/>
                <a:ea typeface="+mn-ea"/>
                <a:cs typeface="+mn-cs"/>
              </a:rPr>
              <a:t>ñ</a:t>
            </a:r>
          </a:p>
        </p:txBody>
      </p:sp>
      <p:sp>
        <p:nvSpPr>
          <p:cNvPr id="28" name="Llamada rectangular redondeada 27">
            <a:extLst>
              <a:ext uri="{FF2B5EF4-FFF2-40B4-BE49-F238E27FC236}">
                <a16:creationId xmlns:a16="http://schemas.microsoft.com/office/drawing/2014/main" id="{9FF11858-EE74-204B-8BA2-1CB752BB2AF4}"/>
              </a:ext>
            </a:extLst>
          </p:cNvPr>
          <p:cNvSpPr/>
          <p:nvPr/>
        </p:nvSpPr>
        <p:spPr>
          <a:xfrm>
            <a:off x="9721498" y="1484656"/>
            <a:ext cx="2416298" cy="2246769"/>
          </a:xfrm>
          <a:prstGeom prst="wedgeRoundRectCallout">
            <a:avLst>
              <a:gd name="adj1" fmla="val -67712"/>
              <a:gd name="adj2" fmla="val 34723"/>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*pescado = fish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*chiringuito = beach bar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*alquilar = to rent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*sombrilla = beach umbrella</a:t>
            </a:r>
          </a:p>
        </p:txBody>
      </p:sp>
      <p:pic>
        <p:nvPicPr>
          <p:cNvPr id="5" name="Tarea de Phonics.wav" descr="Tarea de Phonics.wav">
            <a:hlinkClick r:id="" action="ppaction://media"/>
            <a:extLst>
              <a:ext uri="{FF2B5EF4-FFF2-40B4-BE49-F238E27FC236}">
                <a16:creationId xmlns:a16="http://schemas.microsoft.com/office/drawing/2014/main" id="{45CAC218-EAE7-0D47-99F1-325DE20EA1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58370" y="774986"/>
            <a:ext cx="812800" cy="812800"/>
          </a:xfrm>
          <a:prstGeom prst="rect">
            <a:avLst/>
          </a:prstGeom>
        </p:spPr>
      </p:pic>
    </p:spTree>
    <p:extLst>
      <p:ext uri="{BB962C8B-B14F-4D97-AF65-F5344CB8AC3E}">
        <p14:creationId xmlns:p14="http://schemas.microsoft.com/office/powerpoint/2010/main" val="421170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mediacall" presetSubtype="0" fill="hold" nodeType="clickEffect">
                                  <p:stCondLst>
                                    <p:cond delay="0"/>
                                  </p:stCondLst>
                                  <p:childTnLst>
                                    <p:cmd type="call" cmd="playFrom(0.0)">
                                      <p:cBhvr>
                                        <p:cTn id="86" dur="513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7" fill="hold" display="0">
                  <p:stCondLst>
                    <p:cond delay="indefinite"/>
                  </p:stCondLst>
                  <p:endCondLst>
                    <p:cond evt="onStopAudio" delay="0">
                      <p:tgtEl>
                        <p:sldTgt/>
                      </p:tgtEl>
                    </p:cond>
                  </p:endCondLst>
                </p:cTn>
                <p:tgtEl>
                  <p:spTgt spid="5"/>
                </p:tgtEl>
              </p:cMediaNode>
            </p:audio>
          </p:childTnLst>
        </p:cTn>
      </p:par>
    </p:tnLst>
    <p:bldLst>
      <p:bldP spid="7"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6576DD-E030-4BEF-9411-8B38FC6A83C0}"/>
              </a:ext>
            </a:extLst>
          </p:cNvPr>
          <p:cNvSpPr>
            <a:spLocks noGrp="1"/>
          </p:cNvSpPr>
          <p:nvPr>
            <p:ph type="body" sz="quarter" idx="10"/>
          </p:nvPr>
        </p:nvSpPr>
        <p:spPr>
          <a:xfrm>
            <a:off x="338931" y="1712790"/>
            <a:ext cx="11514137" cy="3681599"/>
          </a:xfrm>
        </p:spPr>
        <p:txBody>
          <a:bodyPr/>
          <a:lstStyle/>
          <a:p>
            <a:pPr marL="342900" indent="-342900">
              <a:lnSpc>
                <a:spcPct val="200000"/>
              </a:lnSpc>
              <a:buFont typeface="Arial" panose="020B0604020202020204" pitchFamily="34" charset="0"/>
              <a:buChar char="•"/>
            </a:pPr>
            <a:r>
              <a:rPr lang="en-GB" b="1" dirty="0"/>
              <a:t>Vocabulary</a:t>
            </a:r>
            <a:r>
              <a:rPr lang="en-GB" dirty="0"/>
              <a:t> – working with a defined content</a:t>
            </a:r>
          </a:p>
          <a:p>
            <a:pPr marL="342900" indent="-342900">
              <a:lnSpc>
                <a:spcPct val="200000"/>
              </a:lnSpc>
              <a:buFont typeface="Arial" panose="020B0604020202020204" pitchFamily="34" charset="0"/>
              <a:buChar char="•"/>
            </a:pPr>
            <a:r>
              <a:rPr lang="en-GB" b="1" dirty="0"/>
              <a:t>Phonics</a:t>
            </a:r>
            <a:r>
              <a:rPr lang="en-GB" dirty="0"/>
              <a:t> – teaching knowledge for read aloud and dictation</a:t>
            </a:r>
          </a:p>
          <a:p>
            <a:pPr marL="342900" indent="-342900">
              <a:lnSpc>
                <a:spcPct val="200000"/>
              </a:lnSpc>
              <a:buFont typeface="Arial" panose="020B0604020202020204" pitchFamily="34" charset="0"/>
              <a:buChar char="•"/>
            </a:pPr>
            <a:r>
              <a:rPr lang="en-GB" b="1" dirty="0"/>
              <a:t>Speaking </a:t>
            </a:r>
            <a:r>
              <a:rPr lang="en-GB" dirty="0"/>
              <a:t>– unplanned interactions</a:t>
            </a:r>
          </a:p>
          <a:p>
            <a:pPr marL="342900" indent="-342900">
              <a:lnSpc>
                <a:spcPct val="200000"/>
              </a:lnSpc>
              <a:buFont typeface="Arial" panose="020B0604020202020204" pitchFamily="34" charset="0"/>
              <a:buChar char="•"/>
            </a:pPr>
            <a:r>
              <a:rPr lang="en-GB" b="1" dirty="0"/>
              <a:t>Reading</a:t>
            </a:r>
            <a:r>
              <a:rPr lang="en-GB" dirty="0"/>
              <a:t> – depth of word knowledge and inference</a:t>
            </a:r>
          </a:p>
        </p:txBody>
      </p:sp>
      <p:sp>
        <p:nvSpPr>
          <p:cNvPr id="3" name="Title 2">
            <a:extLst>
              <a:ext uri="{FF2B5EF4-FFF2-40B4-BE49-F238E27FC236}">
                <a16:creationId xmlns:a16="http://schemas.microsoft.com/office/drawing/2014/main" id="{E64A7213-5362-4297-90AC-4BD15C0EF7DD}"/>
              </a:ext>
            </a:extLst>
          </p:cNvPr>
          <p:cNvSpPr>
            <a:spLocks noGrp="1"/>
          </p:cNvSpPr>
          <p:nvPr>
            <p:ph type="title"/>
          </p:nvPr>
        </p:nvSpPr>
        <p:spPr>
          <a:xfrm>
            <a:off x="1" y="213557"/>
            <a:ext cx="6938682" cy="647577"/>
          </a:xfrm>
        </p:spPr>
        <p:txBody>
          <a:bodyPr/>
          <a:lstStyle/>
          <a:p>
            <a:r>
              <a:rPr lang="en-GB" dirty="0"/>
              <a:t>Implications of the new GCSE</a:t>
            </a:r>
          </a:p>
        </p:txBody>
      </p:sp>
    </p:spTree>
    <p:extLst>
      <p:ext uri="{BB962C8B-B14F-4D97-AF65-F5344CB8AC3E}">
        <p14:creationId xmlns:p14="http://schemas.microsoft.com/office/powerpoint/2010/main" val="1260548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940733-D830-4A02-A284-29762BC702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301" y="57822"/>
            <a:ext cx="9522983" cy="6348655"/>
          </a:xfrm>
          <a:prstGeom prst="rect">
            <a:avLst/>
          </a:prstGeom>
        </p:spPr>
      </p:pic>
      <p:sp>
        <p:nvSpPr>
          <p:cNvPr id="5" name="Title 1">
            <a:extLst>
              <a:ext uri="{FF2B5EF4-FFF2-40B4-BE49-F238E27FC236}">
                <a16:creationId xmlns:a16="http://schemas.microsoft.com/office/drawing/2014/main" id="{38621378-37F1-4E64-B80E-5C580FE4945A}"/>
              </a:ext>
            </a:extLst>
          </p:cNvPr>
          <p:cNvSpPr txBox="1">
            <a:spLocks/>
          </p:cNvSpPr>
          <p:nvPr/>
        </p:nvSpPr>
        <p:spPr>
          <a:xfrm rot="20950082">
            <a:off x="4323676" y="2626700"/>
            <a:ext cx="43362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Sounds of the </a:t>
            </a:r>
            <a:br>
              <a:rPr kumimoji="0" lang="en-GB" sz="3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br>
            <a:r>
              <a:rPr kumimoji="0" lang="en-GB" sz="3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language</a:t>
            </a:r>
            <a:endParaRPr kumimoji="0" lang="en-GB" sz="3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6" name="Rectangle 5">
            <a:extLst>
              <a:ext uri="{FF2B5EF4-FFF2-40B4-BE49-F238E27FC236}">
                <a16:creationId xmlns:a16="http://schemas.microsoft.com/office/drawing/2014/main" id="{E247BFD7-00BD-46A7-B4F5-77091E291F5F}"/>
              </a:ext>
            </a:extLst>
          </p:cNvPr>
          <p:cNvSpPr/>
          <p:nvPr/>
        </p:nvSpPr>
        <p:spPr>
          <a:xfrm>
            <a:off x="5044103" y="547938"/>
            <a:ext cx="2291378" cy="77455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phonics</a:t>
            </a:r>
          </a:p>
        </p:txBody>
      </p:sp>
      <p:sp>
        <p:nvSpPr>
          <p:cNvPr id="7" name="Rectangle 6">
            <a:extLst>
              <a:ext uri="{FF2B5EF4-FFF2-40B4-BE49-F238E27FC236}">
                <a16:creationId xmlns:a16="http://schemas.microsoft.com/office/drawing/2014/main" id="{11130BE9-1DCE-4B03-88F5-8D3A10A09E7E}"/>
              </a:ext>
            </a:extLst>
          </p:cNvPr>
          <p:cNvSpPr/>
          <p:nvPr/>
        </p:nvSpPr>
        <p:spPr>
          <a:xfrm>
            <a:off x="8154856" y="935213"/>
            <a:ext cx="2291378" cy="77455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stress</a:t>
            </a:r>
          </a:p>
        </p:txBody>
      </p:sp>
      <p:sp>
        <p:nvSpPr>
          <p:cNvPr id="8" name="Rectangle 7">
            <a:extLst>
              <a:ext uri="{FF2B5EF4-FFF2-40B4-BE49-F238E27FC236}">
                <a16:creationId xmlns:a16="http://schemas.microsoft.com/office/drawing/2014/main" id="{EAA791FE-2D76-4B66-A3EA-0F42B6BC7B35}"/>
              </a:ext>
            </a:extLst>
          </p:cNvPr>
          <p:cNvSpPr/>
          <p:nvPr/>
        </p:nvSpPr>
        <p:spPr>
          <a:xfrm>
            <a:off x="8085828" y="4106486"/>
            <a:ext cx="2291378" cy="77455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syllables</a:t>
            </a:r>
          </a:p>
        </p:txBody>
      </p:sp>
      <p:sp>
        <p:nvSpPr>
          <p:cNvPr id="9" name="Rectangle 8">
            <a:extLst>
              <a:ext uri="{FF2B5EF4-FFF2-40B4-BE49-F238E27FC236}">
                <a16:creationId xmlns:a16="http://schemas.microsoft.com/office/drawing/2014/main" id="{C561AFFA-169A-4F98-8BC9-F82840B25115}"/>
              </a:ext>
            </a:extLst>
          </p:cNvPr>
          <p:cNvSpPr/>
          <p:nvPr/>
        </p:nvSpPr>
        <p:spPr>
          <a:xfrm>
            <a:off x="5238525" y="5207792"/>
            <a:ext cx="2291378" cy="77455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liaison</a:t>
            </a:r>
          </a:p>
        </p:txBody>
      </p:sp>
      <p:sp>
        <p:nvSpPr>
          <p:cNvPr id="10" name="Rectangle 9">
            <a:extLst>
              <a:ext uri="{FF2B5EF4-FFF2-40B4-BE49-F238E27FC236}">
                <a16:creationId xmlns:a16="http://schemas.microsoft.com/office/drawing/2014/main" id="{2D71F741-59B5-4D78-870D-DD8447F2134C}"/>
              </a:ext>
            </a:extLst>
          </p:cNvPr>
          <p:cNvSpPr/>
          <p:nvPr/>
        </p:nvSpPr>
        <p:spPr>
          <a:xfrm>
            <a:off x="2282973" y="4433242"/>
            <a:ext cx="2291378" cy="77455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rhythm</a:t>
            </a:r>
          </a:p>
        </p:txBody>
      </p:sp>
      <p:sp>
        <p:nvSpPr>
          <p:cNvPr id="11" name="Rectangle 10">
            <a:extLst>
              <a:ext uri="{FF2B5EF4-FFF2-40B4-BE49-F238E27FC236}">
                <a16:creationId xmlns:a16="http://schemas.microsoft.com/office/drawing/2014/main" id="{95F13470-9D04-4B74-A705-A59D90189DD0}"/>
              </a:ext>
            </a:extLst>
          </p:cNvPr>
          <p:cNvSpPr/>
          <p:nvPr/>
        </p:nvSpPr>
        <p:spPr>
          <a:xfrm>
            <a:off x="1966860" y="2133251"/>
            <a:ext cx="2923603" cy="77455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pronunciation</a:t>
            </a:r>
          </a:p>
        </p:txBody>
      </p:sp>
    </p:spTree>
    <p:extLst>
      <p:ext uri="{BB962C8B-B14F-4D97-AF65-F5344CB8AC3E}">
        <p14:creationId xmlns:p14="http://schemas.microsoft.com/office/powerpoint/2010/main" val="3919581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7FFB8C5-D5D9-4EDB-BBBF-7D72F6B2769F}"/>
              </a:ext>
            </a:extLst>
          </p:cNvPr>
          <p:cNvSpPr txBox="1">
            <a:spLocks/>
          </p:cNvSpPr>
          <p:nvPr/>
        </p:nvSpPr>
        <p:spPr>
          <a:xfrm>
            <a:off x="544944" y="-3417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French sounds of the language</a:t>
            </a:r>
          </a:p>
        </p:txBody>
      </p:sp>
      <p:graphicFrame>
        <p:nvGraphicFramePr>
          <p:cNvPr id="7" name="Table 6">
            <a:extLst>
              <a:ext uri="{FF2B5EF4-FFF2-40B4-BE49-F238E27FC236}">
                <a16:creationId xmlns:a16="http://schemas.microsoft.com/office/drawing/2014/main" id="{C78C6B0C-0B39-459C-9B27-C6399BE9F672}"/>
              </a:ext>
            </a:extLst>
          </p:cNvPr>
          <p:cNvGraphicFramePr>
            <a:graphicFrameLocks noGrp="1"/>
          </p:cNvGraphicFramePr>
          <p:nvPr>
            <p:extLst>
              <p:ext uri="{D42A27DB-BD31-4B8C-83A1-F6EECF244321}">
                <p14:modId xmlns:p14="http://schemas.microsoft.com/office/powerpoint/2010/main" val="1780287343"/>
              </p:ext>
            </p:extLst>
          </p:nvPr>
        </p:nvGraphicFramePr>
        <p:xfrm>
          <a:off x="544944" y="662781"/>
          <a:ext cx="11222181" cy="5599512"/>
        </p:xfrm>
        <a:graphic>
          <a:graphicData uri="http://schemas.openxmlformats.org/drawingml/2006/table">
            <a:tbl>
              <a:tblPr firstRow="1" bandRow="1"/>
              <a:tblGrid>
                <a:gridCol w="1027817">
                  <a:extLst>
                    <a:ext uri="{9D8B030D-6E8A-4147-A177-3AD203B41FA5}">
                      <a16:colId xmlns:a16="http://schemas.microsoft.com/office/drawing/2014/main" val="1558969820"/>
                    </a:ext>
                  </a:extLst>
                </a:gridCol>
                <a:gridCol w="10194364">
                  <a:extLst>
                    <a:ext uri="{9D8B030D-6E8A-4147-A177-3AD203B41FA5}">
                      <a16:colId xmlns:a16="http://schemas.microsoft.com/office/drawing/2014/main" val="1706542321"/>
                    </a:ext>
                  </a:extLst>
                </a:gridCol>
              </a:tblGrid>
              <a:tr h="33351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r>
                        <a:rPr lang="en-GB" sz="1800" b="1" dirty="0">
                          <a:solidFill>
                            <a:srgbClr val="002060"/>
                          </a:solidFill>
                        </a:rPr>
                        <a:t>Year 7</a:t>
                      </a:r>
                    </a:p>
                  </a:txBody>
                  <a:tcPr>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r>
                        <a:rPr lang="en-GB" b="1" dirty="0">
                          <a:solidFill>
                            <a:srgbClr val="002060"/>
                          </a:solidFill>
                        </a:rPr>
                        <a:t>Phonics</a:t>
                      </a:r>
                    </a:p>
                    <a:p>
                      <a:r>
                        <a:rPr lang="en-GB" b="0" dirty="0">
                          <a:solidFill>
                            <a:srgbClr val="002060"/>
                          </a:solidFill>
                        </a:rPr>
                        <a:t>SSCs are introduced and practised in a series of short (approx. 10 minute) slots per lesson.  </a:t>
                      </a:r>
                    </a:p>
                    <a:p>
                      <a:r>
                        <a:rPr lang="en-GB" b="0" dirty="0">
                          <a:solidFill>
                            <a:srgbClr val="002060"/>
                          </a:solidFill>
                        </a:rPr>
                        <a:t>For highly frequent vowels, two SSCs are introduced per week.</a:t>
                      </a:r>
                    </a:p>
                    <a:p>
                      <a:r>
                        <a:rPr lang="en-GB" b="0" dirty="0">
                          <a:solidFill>
                            <a:srgbClr val="002060"/>
                          </a:solidFill>
                        </a:rPr>
                        <a:t>Then, each SSC will be introduced on a weekly basis, with some closely related SSCs or key contrasts introduced together (e.g., '</a:t>
                      </a:r>
                      <a:r>
                        <a:rPr lang="en-GB" b="0" dirty="0" err="1">
                          <a:solidFill>
                            <a:srgbClr val="002060"/>
                          </a:solidFill>
                        </a:rPr>
                        <a:t>i</a:t>
                      </a:r>
                      <a:r>
                        <a:rPr lang="en-GB" b="0" dirty="0">
                          <a:solidFill>
                            <a:srgbClr val="002060"/>
                          </a:solidFill>
                        </a:rPr>
                        <a:t>, </a:t>
                      </a:r>
                      <a:r>
                        <a:rPr lang="en-GB" b="0" dirty="0" err="1">
                          <a:solidFill>
                            <a:srgbClr val="002060"/>
                          </a:solidFill>
                        </a:rPr>
                        <a:t>eu</a:t>
                      </a:r>
                      <a:r>
                        <a:rPr lang="en-GB" b="0" dirty="0">
                          <a:solidFill>
                            <a:srgbClr val="002060"/>
                          </a:solidFill>
                        </a:rPr>
                        <a:t>'; '</a:t>
                      </a:r>
                      <a:r>
                        <a:rPr lang="en-GB" b="0" dirty="0" err="1">
                          <a:solidFill>
                            <a:srgbClr val="002060"/>
                          </a:solidFill>
                        </a:rPr>
                        <a:t>ai</a:t>
                      </a:r>
                      <a:r>
                        <a:rPr lang="en-GB" b="0" dirty="0">
                          <a:solidFill>
                            <a:srgbClr val="002060"/>
                          </a:solidFill>
                        </a:rPr>
                        <a:t>, oi'). </a:t>
                      </a:r>
                    </a:p>
                    <a:p>
                      <a:r>
                        <a:rPr lang="en-GB" b="0" dirty="0">
                          <a:solidFill>
                            <a:srgbClr val="002060"/>
                          </a:solidFill>
                        </a:rPr>
                        <a:t>-s liaison</a:t>
                      </a:r>
                      <a:r>
                        <a:rPr lang="en-GB" b="0" baseline="0" dirty="0">
                          <a:solidFill>
                            <a:srgbClr val="002060"/>
                          </a:solidFill>
                        </a:rPr>
                        <a:t> and –t liaison are also introduced.</a:t>
                      </a:r>
                      <a:endParaRPr lang="en-GB" b="0" dirty="0">
                        <a:solidFill>
                          <a:srgbClr val="002060"/>
                        </a:solidFill>
                      </a:endParaRPr>
                    </a:p>
                  </a:txBody>
                  <a:tcPr>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551854506"/>
                  </a:ext>
                </a:extLst>
              </a:tr>
              <a:tr h="333513">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002060"/>
                          </a:solidFill>
                        </a:rPr>
                        <a:t>Year 8</a:t>
                      </a:r>
                    </a:p>
                  </a:txBody>
                  <a:tcPr>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b="1" dirty="0">
                          <a:solidFill>
                            <a:srgbClr val="002060"/>
                          </a:solidFill>
                        </a:rPr>
                        <a:t>Sound-symbol correspondences, stress, syllables, liaison, rhythm, pronunciation.</a:t>
                      </a:r>
                    </a:p>
                    <a:p>
                      <a:r>
                        <a:rPr lang="en-GB" dirty="0">
                          <a:solidFill>
                            <a:srgbClr val="002060"/>
                          </a:solidFill>
                        </a:rPr>
                        <a:t>SSCs continue</a:t>
                      </a:r>
                      <a:r>
                        <a:rPr lang="en-GB" baseline="0" dirty="0">
                          <a:solidFill>
                            <a:srgbClr val="002060"/>
                          </a:solidFill>
                        </a:rPr>
                        <a:t> to be</a:t>
                      </a:r>
                      <a:r>
                        <a:rPr lang="en-GB" dirty="0">
                          <a:solidFill>
                            <a:srgbClr val="002060"/>
                          </a:solidFill>
                        </a:rPr>
                        <a:t> introduced and practised in a series of short slots per lesson.  </a:t>
                      </a:r>
                    </a:p>
                    <a:p>
                      <a:r>
                        <a:rPr lang="en-GB" dirty="0">
                          <a:solidFill>
                            <a:srgbClr val="002060"/>
                          </a:solidFill>
                        </a:rPr>
                        <a:t>Bold text = new SSCs introduced this year</a:t>
                      </a:r>
                    </a:p>
                    <a:p>
                      <a:r>
                        <a:rPr lang="en-GB" dirty="0">
                          <a:solidFill>
                            <a:srgbClr val="002060"/>
                          </a:solidFill>
                        </a:rPr>
                        <a:t>Normal text = SSCs revisited from Y7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Additional</a:t>
                      </a:r>
                      <a:r>
                        <a:rPr lang="en-GB" baseline="0" dirty="0">
                          <a:solidFill>
                            <a:srgbClr val="002060"/>
                          </a:solidFill>
                        </a:rPr>
                        <a:t> sounds of the language are introduced and practised such as </a:t>
                      </a:r>
                      <a:r>
                        <a:rPr lang="en-GB" b="0" dirty="0">
                          <a:solidFill>
                            <a:srgbClr val="002060"/>
                          </a:solidFill>
                        </a:rPr>
                        <a:t>stress, syllables, liaison, rhythm</a:t>
                      </a:r>
                      <a:r>
                        <a:rPr lang="en-GB" b="0" baseline="0" dirty="0">
                          <a:solidFill>
                            <a:srgbClr val="002060"/>
                          </a:solidFill>
                        </a:rPr>
                        <a:t> and</a:t>
                      </a:r>
                      <a:r>
                        <a:rPr lang="en-GB" b="0" dirty="0">
                          <a:solidFill>
                            <a:srgbClr val="002060"/>
                          </a:solidFill>
                        </a:rPr>
                        <a:t> pronunciation.</a:t>
                      </a:r>
                    </a:p>
                  </a:txBody>
                  <a:tcPr>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999498818"/>
                  </a:ext>
                </a:extLst>
              </a:tr>
              <a:tr h="2124792">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Year 9</a:t>
                      </a:r>
                    </a:p>
                  </a:txBody>
                  <a:tcPr>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2060"/>
                          </a:solidFill>
                        </a:rPr>
                        <a:t>Sound-symbol correspondences, stress, syllables, liaison, rhythm, pronunciation.</a:t>
                      </a:r>
                    </a:p>
                    <a:p>
                      <a:r>
                        <a:rPr lang="en-GB" sz="1800" dirty="0">
                          <a:solidFill>
                            <a:srgbClr val="002060"/>
                          </a:solidFill>
                        </a:rPr>
                        <a:t>SSC knowledge is further developed by activities focused on two or more SSC. Often these are tricky pairs, such as oi/</a:t>
                      </a:r>
                      <a:r>
                        <a:rPr lang="en-GB" sz="1800" dirty="0" err="1">
                          <a:solidFill>
                            <a:srgbClr val="002060"/>
                          </a:solidFill>
                        </a:rPr>
                        <a:t>oin</a:t>
                      </a:r>
                      <a:r>
                        <a:rPr lang="en-GB" sz="1800" dirty="0">
                          <a:solidFill>
                            <a:srgbClr val="002060"/>
                          </a:solidFill>
                        </a:rPr>
                        <a:t>, open o/closed o. In addition, difference in the sound depending on position with the word is practised again (e.g., -s-).  </a:t>
                      </a:r>
                    </a:p>
                    <a:p>
                      <a:r>
                        <a:rPr lang="en-GB" sz="1800" dirty="0">
                          <a:solidFill>
                            <a:srgbClr val="002060"/>
                          </a:solidFill>
                        </a:rPr>
                        <a:t>All SSC are revisited.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2060"/>
                          </a:solidFill>
                        </a:rPr>
                        <a:t>Attention is given to particular aspects of word and sentence stress.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2060"/>
                          </a:solidFill>
                        </a:rPr>
                        <a:t>Several weeks practise fluency-related activities.</a:t>
                      </a:r>
                    </a:p>
                  </a:txBody>
                  <a:tcPr>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796614221"/>
                  </a:ext>
                </a:extLst>
              </a:tr>
            </a:tbl>
          </a:graphicData>
        </a:graphic>
      </p:graphicFrame>
    </p:spTree>
    <p:extLst>
      <p:ext uri="{BB962C8B-B14F-4D97-AF65-F5344CB8AC3E}">
        <p14:creationId xmlns:p14="http://schemas.microsoft.com/office/powerpoint/2010/main" val="416803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Leur</a:t>
            </a:r>
            <a:r>
              <a:rPr lang="en-GB" sz="3600" b="1" dirty="0">
                <a:solidFill>
                  <a:schemeClr val="bg1"/>
                </a:solidFill>
              </a:rPr>
              <a:t> et </a:t>
            </a:r>
            <a:r>
              <a:rPr lang="en-GB" sz="3600" b="1" dirty="0" err="1">
                <a:solidFill>
                  <a:schemeClr val="bg1"/>
                </a:solidFill>
              </a:rPr>
              <a:t>leurs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Rectangle 29">
            <a:extLst>
              <a:ext uri="{FF2B5EF4-FFF2-40B4-BE49-F238E27FC236}">
                <a16:creationId xmlns:a16="http://schemas.microsoft.com/office/drawing/2014/main" id="{7BE4779A-2458-3442-9A33-FB41EF037D7E}"/>
              </a:ext>
            </a:extLst>
          </p:cNvPr>
          <p:cNvSpPr/>
          <p:nvPr/>
        </p:nvSpPr>
        <p:spPr>
          <a:xfrm>
            <a:off x="476693" y="3986014"/>
            <a:ext cx="1736373"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leur choix </a:t>
            </a: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9EA9B8E2-79D9-D34F-BE2F-43C711EE33C4}"/>
              </a:ext>
            </a:extLst>
          </p:cNvPr>
          <p:cNvSpPr/>
          <p:nvPr/>
        </p:nvSpPr>
        <p:spPr>
          <a:xfrm>
            <a:off x="3010349" y="3986014"/>
            <a:ext cx="1390124"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leur rue </a:t>
            </a: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79E163BD-63DF-5443-8C55-DE97BEB7BBE8}"/>
              </a:ext>
            </a:extLst>
          </p:cNvPr>
          <p:cNvSpPr/>
          <p:nvPr/>
        </p:nvSpPr>
        <p:spPr>
          <a:xfrm>
            <a:off x="5710825" y="3986014"/>
            <a:ext cx="2282997"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leur chambre </a:t>
            </a: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E3D31A80-4334-8E47-B245-8D4A66D79FA4}"/>
              </a:ext>
            </a:extLst>
          </p:cNvPr>
          <p:cNvSpPr/>
          <p:nvPr/>
        </p:nvSpPr>
        <p:spPr>
          <a:xfrm>
            <a:off x="9404361" y="3986014"/>
            <a:ext cx="1765227"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leurs idées</a:t>
            </a:r>
          </a:p>
        </p:txBody>
      </p:sp>
      <p:sp>
        <p:nvSpPr>
          <p:cNvPr id="34" name="Rectangle 33">
            <a:extLst>
              <a:ext uri="{FF2B5EF4-FFF2-40B4-BE49-F238E27FC236}">
                <a16:creationId xmlns:a16="http://schemas.microsoft.com/office/drawing/2014/main" id="{FD0D8AED-284C-CF43-82C3-E7FBB6F9DE6C}"/>
              </a:ext>
            </a:extLst>
          </p:cNvPr>
          <p:cNvSpPr/>
          <p:nvPr/>
        </p:nvSpPr>
        <p:spPr>
          <a:xfrm>
            <a:off x="476693" y="4633591"/>
            <a:ext cx="1963999"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their</a:t>
            </a:r>
            <a:r>
              <a:rPr kumimoji="0" lang="fr-FR" sz="2400" b="0"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400" b="0"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choice</a:t>
            </a:r>
            <a:endParaRPr kumimoji="0" lang="fr-FR" sz="2400" b="0"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C8816ACB-BF9E-7D4D-85D0-FFBB0AE8939B}"/>
              </a:ext>
            </a:extLst>
          </p:cNvPr>
          <p:cNvSpPr/>
          <p:nvPr/>
        </p:nvSpPr>
        <p:spPr>
          <a:xfrm>
            <a:off x="3010349" y="4633591"/>
            <a:ext cx="1632178"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their</a:t>
            </a:r>
            <a:r>
              <a:rPr kumimoji="0" lang="fr-FR" sz="2400" b="0"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road</a:t>
            </a:r>
          </a:p>
        </p:txBody>
      </p:sp>
      <p:sp>
        <p:nvSpPr>
          <p:cNvPr id="36" name="Rectangle 35">
            <a:extLst>
              <a:ext uri="{FF2B5EF4-FFF2-40B4-BE49-F238E27FC236}">
                <a16:creationId xmlns:a16="http://schemas.microsoft.com/office/drawing/2014/main" id="{61633E77-024A-2A49-A915-25DC63447202}"/>
              </a:ext>
            </a:extLst>
          </p:cNvPr>
          <p:cNvSpPr/>
          <p:nvPr/>
        </p:nvSpPr>
        <p:spPr>
          <a:xfrm>
            <a:off x="5710825" y="4633591"/>
            <a:ext cx="1701107"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their</a:t>
            </a:r>
            <a:r>
              <a:rPr kumimoji="0" lang="fr-FR" sz="2400" b="0"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room</a:t>
            </a:r>
          </a:p>
        </p:txBody>
      </p:sp>
      <p:sp>
        <p:nvSpPr>
          <p:cNvPr id="37" name="Rectangle 36">
            <a:extLst>
              <a:ext uri="{FF2B5EF4-FFF2-40B4-BE49-F238E27FC236}">
                <a16:creationId xmlns:a16="http://schemas.microsoft.com/office/drawing/2014/main" id="{434FBD36-3A7C-864F-8DF6-F091ECC69F3D}"/>
              </a:ext>
            </a:extLst>
          </p:cNvPr>
          <p:cNvSpPr/>
          <p:nvPr/>
        </p:nvSpPr>
        <p:spPr>
          <a:xfrm>
            <a:off x="9404361" y="4633591"/>
            <a:ext cx="1718740"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their</a:t>
            </a:r>
            <a:r>
              <a:rPr kumimoji="0" lang="fr-FR" sz="2400" b="0"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400" b="0"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ideas</a:t>
            </a:r>
            <a:endParaRPr kumimoji="0" lang="fr-FR" sz="2400" b="0"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37E93FBC-333C-364F-8184-22052638E418}"/>
              </a:ext>
            </a:extLst>
          </p:cNvPr>
          <p:cNvSpPr txBox="1"/>
          <p:nvPr/>
        </p:nvSpPr>
        <p:spPr>
          <a:xfrm>
            <a:off x="181796" y="3338439"/>
            <a:ext cx="117281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French, we use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leur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leurs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say ‘their’:</a:t>
            </a:r>
          </a:p>
        </p:txBody>
      </p:sp>
      <p:sp>
        <p:nvSpPr>
          <p:cNvPr id="77" name="TextBox 76">
            <a:extLst>
              <a:ext uri="{FF2B5EF4-FFF2-40B4-BE49-F238E27FC236}">
                <a16:creationId xmlns:a16="http://schemas.microsoft.com/office/drawing/2014/main" id="{E4131D7C-8560-8C44-8005-970BA24B0ADC}"/>
              </a:ext>
            </a:extLst>
          </p:cNvPr>
          <p:cNvSpPr txBox="1"/>
          <p:nvPr/>
        </p:nvSpPr>
        <p:spPr>
          <a:xfrm>
            <a:off x="181796" y="1395714"/>
            <a:ext cx="824296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already know how to say ‘his’ and ‘her’ in French:</a:t>
            </a:r>
          </a:p>
        </p:txBody>
      </p:sp>
      <p:sp>
        <p:nvSpPr>
          <p:cNvPr id="87" name="Rectangle 86">
            <a:extLst>
              <a:ext uri="{FF2B5EF4-FFF2-40B4-BE49-F238E27FC236}">
                <a16:creationId xmlns:a16="http://schemas.microsoft.com/office/drawing/2014/main" id="{589A3967-B348-6F41-B250-0816298A5509}"/>
              </a:ext>
            </a:extLst>
          </p:cNvPr>
          <p:cNvSpPr/>
          <p:nvPr/>
        </p:nvSpPr>
        <p:spPr>
          <a:xfrm>
            <a:off x="9404361" y="2043289"/>
            <a:ext cx="222208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(m/f pl) noun:</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88" name="Rectangle 87">
            <a:extLst>
              <a:ext uri="{FF2B5EF4-FFF2-40B4-BE49-F238E27FC236}">
                <a16:creationId xmlns:a16="http://schemas.microsoft.com/office/drawing/2014/main" id="{0BDED664-C0FE-D042-A08E-3640EA8658E1}"/>
              </a:ext>
            </a:extLst>
          </p:cNvPr>
          <p:cNvSpPr/>
          <p:nvPr/>
        </p:nvSpPr>
        <p:spPr>
          <a:xfrm>
            <a:off x="5710825" y="2043289"/>
            <a:ext cx="367761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(m/f) before a vowel/h:</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89" name="Rectangle 88">
            <a:extLst>
              <a:ext uri="{FF2B5EF4-FFF2-40B4-BE49-F238E27FC236}">
                <a16:creationId xmlns:a16="http://schemas.microsoft.com/office/drawing/2014/main" id="{C8202B35-7ADE-3C47-AE7E-936BFE0E5615}"/>
              </a:ext>
            </a:extLst>
          </p:cNvPr>
          <p:cNvSpPr/>
          <p:nvPr/>
        </p:nvSpPr>
        <p:spPr>
          <a:xfrm>
            <a:off x="3010349" y="2043289"/>
            <a:ext cx="142859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(f) noun:</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3" name="Rectangle 92">
            <a:extLst>
              <a:ext uri="{FF2B5EF4-FFF2-40B4-BE49-F238E27FC236}">
                <a16:creationId xmlns:a16="http://schemas.microsoft.com/office/drawing/2014/main" id="{905DAD2C-C74C-FA4F-9DBD-6DB2CC0042D0}"/>
              </a:ext>
            </a:extLst>
          </p:cNvPr>
          <p:cNvSpPr/>
          <p:nvPr/>
        </p:nvSpPr>
        <p:spPr>
          <a:xfrm>
            <a:off x="476693" y="2043289"/>
            <a:ext cx="163057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(m) noun:</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8" name="Rounded Rectangular Callout 20">
            <a:extLst>
              <a:ext uri="{FF2B5EF4-FFF2-40B4-BE49-F238E27FC236}">
                <a16:creationId xmlns:a16="http://schemas.microsoft.com/office/drawing/2014/main" id="{C3EFCA5A-8A34-0340-955D-8AA823A4A955}"/>
              </a:ext>
            </a:extLst>
          </p:cNvPr>
          <p:cNvSpPr/>
          <p:nvPr/>
        </p:nvSpPr>
        <p:spPr>
          <a:xfrm>
            <a:off x="8197170" y="3465018"/>
            <a:ext cx="3413939" cy="1041991"/>
          </a:xfrm>
          <a:prstGeom prst="wedgeRoundRectCallout">
            <a:avLst>
              <a:gd name="adj1" fmla="val 19827"/>
              <a:gd name="adj2" fmla="val 70387"/>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F0302020204030204"/>
                <a:ea typeface="+mn-ea"/>
                <a:cs typeface="+mn-cs"/>
              </a:rPr>
              <a:t>Attention!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solidFill>
                <a:effectLst/>
                <a:uLnTx/>
                <a:uFillTx/>
                <a:latin typeface="Century Gothic" panose="020F0302020204030204"/>
                <a:ea typeface="+mn-ea"/>
                <a:cs typeface="+mn-cs"/>
              </a:rPr>
              <a:t>leur</a:t>
            </a:r>
            <a:r>
              <a:rPr kumimoji="0" lang="en-US" sz="2400" b="1" i="1" u="sng" strike="noStrike" kern="1200" cap="none" spc="0" normalizeH="0" baseline="0" noProof="0" dirty="0" err="1">
                <a:ln>
                  <a:noFill/>
                </a:ln>
                <a:solidFill>
                  <a:prstClr val="white"/>
                </a:solidFill>
                <a:effectLst/>
                <a:uLnTx/>
                <a:uFillTx/>
                <a:latin typeface="Century Gothic" panose="020F0302020204030204"/>
                <a:ea typeface="+mn-ea"/>
                <a:cs typeface="+mn-cs"/>
              </a:rPr>
              <a:t>s</a:t>
            </a:r>
            <a:r>
              <a:rPr kumimoji="0" lang="en-US" sz="2400" b="0" i="1" u="sng"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400" b="1" i="1" u="sng" strike="noStrike" kern="1200" cap="none" spc="0" normalizeH="0" baseline="0" noProof="0" dirty="0" err="1">
                <a:ln>
                  <a:noFill/>
                </a:ln>
                <a:solidFill>
                  <a:prstClr val="white"/>
                </a:solidFill>
                <a:effectLst/>
                <a:uLnTx/>
                <a:uFillTx/>
                <a:latin typeface="Century Gothic" panose="020F0302020204030204"/>
                <a:ea typeface="+mn-ea"/>
                <a:cs typeface="+mn-cs"/>
              </a:rPr>
              <a:t>i</a:t>
            </a:r>
            <a:r>
              <a:rPr kumimoji="0" lang="en-US" sz="2400" b="0" i="1" u="none" strike="noStrike" kern="1200" cap="none" spc="0" normalizeH="0" baseline="0" noProof="0" dirty="0" err="1">
                <a:ln>
                  <a:noFill/>
                </a:ln>
                <a:solidFill>
                  <a:prstClr val="white"/>
                </a:solidFill>
                <a:effectLst/>
                <a:uLnTx/>
                <a:uFillTx/>
                <a:latin typeface="Century Gothic" panose="020F0302020204030204"/>
                <a:ea typeface="+mn-ea"/>
                <a:cs typeface="+mn-cs"/>
              </a:rPr>
              <a:t>dées</a:t>
            </a:r>
            <a:r>
              <a:rPr kumimoji="0" lang="en-US" sz="24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 liaison</a:t>
            </a:r>
          </a:p>
        </p:txBody>
      </p:sp>
      <p:sp>
        <p:nvSpPr>
          <p:cNvPr id="40" name="TextBox 39">
            <a:extLst>
              <a:ext uri="{FF2B5EF4-FFF2-40B4-BE49-F238E27FC236}">
                <a16:creationId xmlns:a16="http://schemas.microsoft.com/office/drawing/2014/main" id="{1EBFC945-1A93-3F48-A08A-5A0BAF9B2C5F}"/>
              </a:ext>
            </a:extLst>
          </p:cNvPr>
          <p:cNvSpPr txBox="1"/>
          <p:nvPr/>
        </p:nvSpPr>
        <p:spPr>
          <a:xfrm>
            <a:off x="2512267" y="1775917"/>
            <a:ext cx="5481555" cy="783193"/>
          </a:xfrm>
          <a:prstGeom prst="wedgeRoundRectCallout">
            <a:avLst>
              <a:gd name="adj1" fmla="val 20347"/>
              <a:gd name="adj2" fmla="val 69798"/>
              <a:gd name="adj3" fmla="val 16667"/>
            </a:avLst>
          </a:prstGeom>
          <a:solidFill>
            <a:srgbClr val="115076"/>
          </a:solidFill>
          <a:ln>
            <a:solidFill>
              <a:srgbClr val="EE6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words for ‘his’ and ‘her’ agree with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gender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and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number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of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possession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41" name="TextBox 40">
            <a:extLst>
              <a:ext uri="{FF2B5EF4-FFF2-40B4-BE49-F238E27FC236}">
                <a16:creationId xmlns:a16="http://schemas.microsoft.com/office/drawing/2014/main" id="{0B6FD800-9886-4045-B7F3-DB824C5C752A}"/>
              </a:ext>
            </a:extLst>
          </p:cNvPr>
          <p:cNvSpPr txBox="1"/>
          <p:nvPr/>
        </p:nvSpPr>
        <p:spPr>
          <a:xfrm>
            <a:off x="3992309" y="5281164"/>
            <a:ext cx="4523471" cy="783193"/>
          </a:xfrm>
          <a:prstGeom prst="wedgeRoundRectCallout">
            <a:avLst>
              <a:gd name="adj1" fmla="val 18743"/>
              <a:gd name="adj2" fmla="val -73480"/>
              <a:gd name="adj3" fmla="val 16667"/>
            </a:avLst>
          </a:prstGeom>
          <a:solidFill>
            <a:srgbClr val="115076"/>
          </a:solidFill>
          <a:ln>
            <a:solidFill>
              <a:srgbClr val="EE6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words for ‘their’ agree with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number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of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possession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only.</a:t>
            </a:r>
          </a:p>
        </p:txBody>
      </p:sp>
      <p:sp>
        <p:nvSpPr>
          <p:cNvPr id="39" name="Rectangle 38">
            <a:extLst>
              <a:ext uri="{FF2B5EF4-FFF2-40B4-BE49-F238E27FC236}">
                <a16:creationId xmlns:a16="http://schemas.microsoft.com/office/drawing/2014/main" id="{2ECF0B95-E6C3-0F45-9377-EF5B171F62FE}"/>
              </a:ext>
            </a:extLst>
          </p:cNvPr>
          <p:cNvSpPr/>
          <p:nvPr/>
        </p:nvSpPr>
        <p:spPr>
          <a:xfrm>
            <a:off x="3010349" y="2690864"/>
            <a:ext cx="1390124"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sa</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mère</a:t>
            </a: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2" name="Rectangle 41">
            <a:extLst>
              <a:ext uri="{FF2B5EF4-FFF2-40B4-BE49-F238E27FC236}">
                <a16:creationId xmlns:a16="http://schemas.microsoft.com/office/drawing/2014/main" id="{DEFBF14C-3870-FA48-8820-1C8FD296E788}"/>
              </a:ext>
            </a:extLst>
          </p:cNvPr>
          <p:cNvSpPr/>
          <p:nvPr/>
        </p:nvSpPr>
        <p:spPr>
          <a:xfrm>
            <a:off x="5710825" y="2690864"/>
            <a:ext cx="1736373"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son enfant</a:t>
            </a: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214F96A6-78AF-3C4B-92DB-360D0AEE1535}"/>
              </a:ext>
            </a:extLst>
          </p:cNvPr>
          <p:cNvSpPr/>
          <p:nvPr/>
        </p:nvSpPr>
        <p:spPr>
          <a:xfrm>
            <a:off x="9404361" y="2690864"/>
            <a:ext cx="1821332"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ses</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enfants</a:t>
            </a: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9AFB7861-1DD4-C240-8087-41A53BBDDD4E}"/>
              </a:ext>
            </a:extLst>
          </p:cNvPr>
          <p:cNvSpPr/>
          <p:nvPr/>
        </p:nvSpPr>
        <p:spPr>
          <a:xfrm>
            <a:off x="476693" y="2690864"/>
            <a:ext cx="1483098"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son </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père</a:t>
            </a: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93028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36" grpId="0"/>
      <p:bldP spid="37" grpId="0"/>
      <p:bldP spid="38" grpId="0"/>
      <p:bldP spid="77" grpId="0"/>
      <p:bldP spid="87" grpId="0"/>
      <p:bldP spid="88" grpId="0"/>
      <p:bldP spid="89" grpId="0"/>
      <p:bldP spid="93" grpId="0"/>
      <p:bldP spid="98" grpId="0" animBg="1"/>
      <p:bldP spid="40" grpId="0" animBg="1"/>
      <p:bldP spid="41" grpId="0" animBg="1"/>
      <p:bldP spid="39" grpId="0"/>
      <p:bldP spid="42" grpId="0"/>
      <p:bldP spid="43" grpId="0"/>
      <p:bldP spid="4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6">
            <a:extLst>
              <a:ext uri="{FF2B5EF4-FFF2-40B4-BE49-F238E27FC236}">
                <a16:creationId xmlns:a16="http://schemas.microsoft.com/office/drawing/2014/main" id="{5A7D3ECF-3AFD-4C91-BCBB-3763B64FB703}"/>
              </a:ext>
            </a:extLst>
          </p:cNvPr>
          <p:cNvGraphicFramePr>
            <a:graphicFrameLocks noGrp="1"/>
          </p:cNvGraphicFramePr>
          <p:nvPr/>
        </p:nvGraphicFramePr>
        <p:xfrm>
          <a:off x="318670" y="4272512"/>
          <a:ext cx="10800000" cy="198120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3600000">
                  <a:extLst>
                    <a:ext uri="{9D8B030D-6E8A-4147-A177-3AD203B41FA5}">
                      <a16:colId xmlns:a16="http://schemas.microsoft.com/office/drawing/2014/main" val="1600817978"/>
                    </a:ext>
                  </a:extLst>
                </a:gridCol>
                <a:gridCol w="2160000">
                  <a:extLst>
                    <a:ext uri="{9D8B030D-6E8A-4147-A177-3AD203B41FA5}">
                      <a16:colId xmlns:a16="http://schemas.microsoft.com/office/drawing/2014/main" val="4128092149"/>
                    </a:ext>
                  </a:extLst>
                </a:gridCol>
                <a:gridCol w="2160000">
                  <a:extLst>
                    <a:ext uri="{9D8B030D-6E8A-4147-A177-3AD203B41FA5}">
                      <a16:colId xmlns:a16="http://schemas.microsoft.com/office/drawing/2014/main" val="2609792770"/>
                    </a:ext>
                  </a:extLst>
                </a:gridCol>
                <a:gridCol w="2160000">
                  <a:extLst>
                    <a:ext uri="{9D8B030D-6E8A-4147-A177-3AD203B41FA5}">
                      <a16:colId xmlns:a16="http://schemas.microsoft.com/office/drawing/2014/main" val="1616836717"/>
                    </a:ext>
                  </a:extLst>
                </a:gridCol>
              </a:tblGrid>
              <a:tr h="370840">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one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more than one</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i="0" kern="1200" dirty="0">
                          <a:solidFill>
                            <a:schemeClr val="lt1"/>
                          </a:solidFill>
                          <a:effectLst/>
                          <a:latin typeface="+mn-lt"/>
                          <a:ea typeface="+mn-ea"/>
                          <a:cs typeface="+mn-cs"/>
                        </a:rPr>
                        <a:t>could be either</a:t>
                      </a:r>
                      <a:endParaRPr lang="en-GB" sz="2400" b="0" dirty="0"/>
                    </a:p>
                  </a:txBody>
                  <a:tcPr anchor="ctr"/>
                </a:tc>
                <a:extLst>
                  <a:ext uri="{0D108BD9-81ED-4DB2-BD59-A6C34878D82A}">
                    <a16:rowId xmlns:a16="http://schemas.microsoft.com/office/drawing/2014/main" val="1153431983"/>
                  </a:ext>
                </a:extLst>
              </a:tr>
              <a:tr h="370840">
                <a:tc>
                  <a:txBody>
                    <a:bodyPr/>
                    <a:lstStyle/>
                    <a:p>
                      <a:pPr algn="ctr"/>
                      <a:r>
                        <a:rPr lang="en-GB" sz="2000" dirty="0">
                          <a:solidFill>
                            <a:schemeClr val="accent5">
                              <a:lumMod val="50000"/>
                            </a:schemeClr>
                          </a:solidFill>
                        </a:rPr>
                        <a:t>1.</a:t>
                      </a:r>
                    </a:p>
                  </a:txBody>
                  <a:tcPr/>
                </a:tc>
                <a:tc>
                  <a:txBody>
                    <a:bodyPr/>
                    <a:lstStyle/>
                    <a:p>
                      <a:r>
                        <a:rPr lang="en-GB" sz="2000" b="0" dirty="0">
                          <a:solidFill>
                            <a:schemeClr val="accent5">
                              <a:lumMod val="50000"/>
                            </a:schemeClr>
                          </a:solidFill>
                        </a:rPr>
                        <a:t>She’s watching </a:t>
                      </a:r>
                      <a:r>
                        <a:rPr lang="en-GB" sz="2000" b="1" dirty="0">
                          <a:solidFill>
                            <a:schemeClr val="accent5">
                              <a:lumMod val="50000"/>
                            </a:schemeClr>
                          </a:solidFill>
                        </a:rPr>
                        <a:t>their</a:t>
                      </a:r>
                      <a:r>
                        <a:rPr lang="en-GB" sz="2000" b="0" dirty="0">
                          <a:solidFill>
                            <a:schemeClr val="accent5">
                              <a:lumMod val="50000"/>
                            </a:schemeClr>
                          </a:solidFill>
                        </a:rPr>
                        <a:t> deer.</a:t>
                      </a:r>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extLst>
                  <a:ext uri="{0D108BD9-81ED-4DB2-BD59-A6C34878D82A}">
                    <a16:rowId xmlns:a16="http://schemas.microsoft.com/office/drawing/2014/main" val="1171492714"/>
                  </a:ext>
                </a:extLst>
              </a:tr>
              <a:tr h="370840">
                <a:tc>
                  <a:txBody>
                    <a:bodyPr/>
                    <a:lstStyle/>
                    <a:p>
                      <a:pPr algn="ctr"/>
                      <a:r>
                        <a:rPr lang="en-GB" sz="2000">
                          <a:solidFill>
                            <a:schemeClr val="accent5">
                              <a:lumMod val="50000"/>
                            </a:schemeClr>
                          </a:solidFill>
                        </a:rPr>
                        <a:t>2.</a:t>
                      </a:r>
                      <a:endParaRPr lang="en-GB" sz="2000" dirty="0">
                        <a:solidFill>
                          <a:schemeClr val="accent5">
                            <a:lumMod val="50000"/>
                          </a:schemeClr>
                        </a:solidFill>
                      </a:endParaRPr>
                    </a:p>
                  </a:txBody>
                  <a:tcPr/>
                </a:tc>
                <a:tc>
                  <a:txBody>
                    <a:bodyPr/>
                    <a:lstStyle/>
                    <a:p>
                      <a:r>
                        <a:rPr lang="en-GB" sz="2000" b="0" dirty="0">
                          <a:solidFill>
                            <a:schemeClr val="accent5">
                              <a:lumMod val="50000"/>
                            </a:schemeClr>
                          </a:solidFill>
                        </a:rPr>
                        <a:t>He’s fixing </a:t>
                      </a:r>
                      <a:r>
                        <a:rPr lang="en-GB" sz="2000" b="1" dirty="0">
                          <a:solidFill>
                            <a:schemeClr val="accent5">
                              <a:lumMod val="50000"/>
                            </a:schemeClr>
                          </a:solidFill>
                        </a:rPr>
                        <a:t>their </a:t>
                      </a:r>
                      <a:r>
                        <a:rPr lang="en-GB" sz="2000" b="0" dirty="0">
                          <a:solidFill>
                            <a:schemeClr val="accent5">
                              <a:lumMod val="50000"/>
                            </a:schemeClr>
                          </a:solidFill>
                        </a:rPr>
                        <a:t>aircraft.</a:t>
                      </a:r>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extLst>
                  <a:ext uri="{0D108BD9-81ED-4DB2-BD59-A6C34878D82A}">
                    <a16:rowId xmlns:a16="http://schemas.microsoft.com/office/drawing/2014/main" val="1961458278"/>
                  </a:ext>
                </a:extLst>
              </a:tr>
              <a:tr h="370840">
                <a:tc>
                  <a:txBody>
                    <a:bodyPr/>
                    <a:lstStyle/>
                    <a:p>
                      <a:pPr algn="ctr"/>
                      <a:r>
                        <a:rPr lang="en-GB" sz="2000">
                          <a:solidFill>
                            <a:schemeClr val="accent5">
                              <a:lumMod val="50000"/>
                            </a:schemeClr>
                          </a:solidFill>
                        </a:rPr>
                        <a:t>3.</a:t>
                      </a: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I like </a:t>
                      </a:r>
                      <a:r>
                        <a:rPr lang="en-GB" sz="2000" b="1" dirty="0">
                          <a:solidFill>
                            <a:schemeClr val="accent5">
                              <a:lumMod val="50000"/>
                            </a:schemeClr>
                          </a:solidFill>
                        </a:rPr>
                        <a:t>their</a:t>
                      </a:r>
                      <a:r>
                        <a:rPr lang="en-GB" sz="2000" dirty="0">
                          <a:solidFill>
                            <a:schemeClr val="accent5">
                              <a:lumMod val="50000"/>
                            </a:schemeClr>
                          </a:solidFill>
                        </a:rPr>
                        <a:t> jeans.</a:t>
                      </a:r>
                    </a:p>
                  </a:txBody>
                  <a:tcPr/>
                </a:tc>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extLst>
                  <a:ext uri="{0D108BD9-81ED-4DB2-BD59-A6C34878D82A}">
                    <a16:rowId xmlns:a16="http://schemas.microsoft.com/office/drawing/2014/main" val="2189313960"/>
                  </a:ext>
                </a:extLst>
              </a:tr>
              <a:tr h="370840">
                <a:tc>
                  <a:txBody>
                    <a:bodyPr/>
                    <a:lstStyle/>
                    <a:p>
                      <a:pPr algn="ctr"/>
                      <a:r>
                        <a:rPr lang="en-GB" sz="2000">
                          <a:solidFill>
                            <a:schemeClr val="accent5">
                              <a:lumMod val="50000"/>
                            </a:schemeClr>
                          </a:solidFill>
                        </a:rPr>
                        <a:t>4.</a:t>
                      </a:r>
                      <a:endParaRPr lang="en-GB" sz="2000" dirty="0">
                        <a:solidFill>
                          <a:schemeClr val="accent5">
                            <a:lumMod val="50000"/>
                          </a:schemeClr>
                        </a:solidFill>
                      </a:endParaRPr>
                    </a:p>
                  </a:txBody>
                  <a:tcPr/>
                </a:tc>
                <a:tc>
                  <a:txBody>
                    <a:bodyPr/>
                    <a:lstStyle/>
                    <a:p>
                      <a:r>
                        <a:rPr lang="en-GB" sz="2000" dirty="0">
                          <a:solidFill>
                            <a:schemeClr val="accent5">
                              <a:lumMod val="50000"/>
                            </a:schemeClr>
                          </a:solidFill>
                        </a:rPr>
                        <a:t>I enjoy watching </a:t>
                      </a:r>
                      <a:r>
                        <a:rPr lang="en-GB" sz="2000" b="1" dirty="0">
                          <a:solidFill>
                            <a:schemeClr val="accent5">
                              <a:lumMod val="50000"/>
                            </a:schemeClr>
                          </a:solidFill>
                        </a:rPr>
                        <a:t>their</a:t>
                      </a:r>
                      <a:r>
                        <a:rPr lang="en-GB" sz="2000" dirty="0">
                          <a:solidFill>
                            <a:schemeClr val="accent5">
                              <a:lumMod val="50000"/>
                            </a:schemeClr>
                          </a:solidFill>
                        </a:rPr>
                        <a:t> series.</a:t>
                      </a:r>
                    </a:p>
                  </a:txBody>
                  <a:tcPr marR="0"/>
                </a:tc>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extLst>
                  <a:ext uri="{0D108BD9-81ED-4DB2-BD59-A6C34878D82A}">
                    <a16:rowId xmlns:a16="http://schemas.microsoft.com/office/drawing/2014/main" val="2344197191"/>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On a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9" name="Table 6">
            <a:extLst>
              <a:ext uri="{FF2B5EF4-FFF2-40B4-BE49-F238E27FC236}">
                <a16:creationId xmlns:a16="http://schemas.microsoft.com/office/drawing/2014/main" id="{9C994CA2-8AFC-4B7B-859B-DDCB1E1688D6}"/>
              </a:ext>
            </a:extLst>
          </p:cNvPr>
          <p:cNvGraphicFramePr>
            <a:graphicFrameLocks noGrp="1"/>
          </p:cNvGraphicFramePr>
          <p:nvPr/>
        </p:nvGraphicFramePr>
        <p:xfrm>
          <a:off x="318670" y="1692913"/>
          <a:ext cx="10800000" cy="198120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3600000">
                  <a:extLst>
                    <a:ext uri="{9D8B030D-6E8A-4147-A177-3AD203B41FA5}">
                      <a16:colId xmlns:a16="http://schemas.microsoft.com/office/drawing/2014/main" val="1600817978"/>
                    </a:ext>
                  </a:extLst>
                </a:gridCol>
                <a:gridCol w="2160000">
                  <a:extLst>
                    <a:ext uri="{9D8B030D-6E8A-4147-A177-3AD203B41FA5}">
                      <a16:colId xmlns:a16="http://schemas.microsoft.com/office/drawing/2014/main" val="4128092149"/>
                    </a:ext>
                  </a:extLst>
                </a:gridCol>
                <a:gridCol w="2160000">
                  <a:extLst>
                    <a:ext uri="{9D8B030D-6E8A-4147-A177-3AD203B41FA5}">
                      <a16:colId xmlns:a16="http://schemas.microsoft.com/office/drawing/2014/main" val="2609792770"/>
                    </a:ext>
                  </a:extLst>
                </a:gridCol>
                <a:gridCol w="2160000">
                  <a:extLst>
                    <a:ext uri="{9D8B030D-6E8A-4147-A177-3AD203B41FA5}">
                      <a16:colId xmlns:a16="http://schemas.microsoft.com/office/drawing/2014/main" val="1616836717"/>
                    </a:ext>
                  </a:extLst>
                </a:gridCol>
              </a:tblGrid>
              <a:tr h="30940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one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more than one</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i="0" kern="1200" dirty="0">
                          <a:solidFill>
                            <a:schemeClr val="lt1"/>
                          </a:solidFill>
                          <a:effectLst/>
                          <a:latin typeface="+mn-lt"/>
                          <a:ea typeface="+mn-ea"/>
                          <a:cs typeface="+mn-cs"/>
                        </a:rPr>
                        <a:t>could be either</a:t>
                      </a:r>
                      <a:endParaRPr lang="en-GB" sz="2400" b="0" dirty="0"/>
                    </a:p>
                  </a:txBody>
                  <a:tcPr anchor="ctr"/>
                </a:tc>
                <a:extLst>
                  <a:ext uri="{0D108BD9-81ED-4DB2-BD59-A6C34878D82A}">
                    <a16:rowId xmlns:a16="http://schemas.microsoft.com/office/drawing/2014/main" val="1153431983"/>
                  </a:ext>
                </a:extLst>
              </a:tr>
              <a:tr h="309407">
                <a:tc>
                  <a:txBody>
                    <a:bodyPr/>
                    <a:lstStyle/>
                    <a:p>
                      <a:pPr algn="ctr"/>
                      <a:r>
                        <a:rPr lang="en-GB" sz="2000" dirty="0">
                          <a:solidFill>
                            <a:schemeClr val="accent5">
                              <a:lumMod val="50000"/>
                            </a:schemeClr>
                          </a:solidFill>
                        </a:rPr>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Je </a:t>
                      </a:r>
                      <a:r>
                        <a:rPr lang="en-GB" sz="2000" dirty="0" err="1">
                          <a:solidFill>
                            <a:schemeClr val="accent5">
                              <a:lumMod val="50000"/>
                            </a:schemeClr>
                          </a:solidFill>
                        </a:rPr>
                        <a:t>veux</a:t>
                      </a:r>
                      <a:r>
                        <a:rPr lang="en-GB" sz="2000" dirty="0">
                          <a:solidFill>
                            <a:schemeClr val="accent5">
                              <a:lumMod val="50000"/>
                            </a:schemeClr>
                          </a:solidFill>
                        </a:rPr>
                        <a:t> </a:t>
                      </a:r>
                      <a:r>
                        <a:rPr lang="en-GB" sz="2000" dirty="0" err="1">
                          <a:solidFill>
                            <a:schemeClr val="accent5">
                              <a:lumMod val="50000"/>
                            </a:schemeClr>
                          </a:solidFill>
                        </a:rPr>
                        <a:t>visiter</a:t>
                      </a:r>
                      <a:r>
                        <a:rPr lang="en-GB" sz="2000" dirty="0">
                          <a:solidFill>
                            <a:schemeClr val="accent5">
                              <a:lumMod val="50000"/>
                            </a:schemeClr>
                          </a:solidFill>
                        </a:rPr>
                        <a:t> </a:t>
                      </a:r>
                      <a:r>
                        <a:rPr lang="en-GB" sz="2000" b="1" dirty="0" err="1">
                          <a:solidFill>
                            <a:schemeClr val="accent5">
                              <a:lumMod val="50000"/>
                            </a:schemeClr>
                          </a:solidFill>
                        </a:rPr>
                        <a:t>leurs</a:t>
                      </a:r>
                      <a:r>
                        <a:rPr lang="en-GB" sz="2000" dirty="0">
                          <a:solidFill>
                            <a:schemeClr val="accent5">
                              <a:lumMod val="50000"/>
                            </a:schemeClr>
                          </a:solidFill>
                        </a:rPr>
                        <a:t> pays.</a:t>
                      </a:r>
                    </a:p>
                  </a:txBody>
                  <a:tcPr/>
                </a:tc>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extLst>
                  <a:ext uri="{0D108BD9-81ED-4DB2-BD59-A6C34878D82A}">
                    <a16:rowId xmlns:a16="http://schemas.microsoft.com/office/drawing/2014/main" val="1171492714"/>
                  </a:ext>
                </a:extLst>
              </a:tr>
              <a:tr h="309407">
                <a:tc>
                  <a:txBody>
                    <a:bodyPr/>
                    <a:lstStyle/>
                    <a:p>
                      <a:pPr algn="ctr"/>
                      <a:r>
                        <a:rPr lang="en-GB" sz="2000">
                          <a:solidFill>
                            <a:schemeClr val="accent5">
                              <a:lumMod val="50000"/>
                            </a:schemeClr>
                          </a:solidFill>
                        </a:rPr>
                        <a:t>2.</a:t>
                      </a: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Elle </a:t>
                      </a:r>
                      <a:r>
                        <a:rPr lang="en-GB" sz="2000" dirty="0" err="1">
                          <a:solidFill>
                            <a:schemeClr val="accent5">
                              <a:lumMod val="50000"/>
                            </a:schemeClr>
                          </a:solidFill>
                        </a:rPr>
                        <a:t>aime</a:t>
                      </a:r>
                      <a:r>
                        <a:rPr lang="en-GB" sz="2000" dirty="0">
                          <a:solidFill>
                            <a:schemeClr val="accent5">
                              <a:lumMod val="50000"/>
                            </a:schemeClr>
                          </a:solidFill>
                        </a:rPr>
                        <a:t> bien </a:t>
                      </a:r>
                      <a:r>
                        <a:rPr lang="en-GB" sz="2000" b="1" dirty="0" err="1">
                          <a:solidFill>
                            <a:schemeClr val="accent5">
                              <a:lumMod val="50000"/>
                            </a:schemeClr>
                          </a:solidFill>
                        </a:rPr>
                        <a:t>leur</a:t>
                      </a:r>
                      <a:r>
                        <a:rPr lang="en-GB" sz="2000" b="1" dirty="0">
                          <a:solidFill>
                            <a:schemeClr val="accent5">
                              <a:lumMod val="50000"/>
                            </a:schemeClr>
                          </a:solidFill>
                        </a:rPr>
                        <a:t> </a:t>
                      </a:r>
                      <a:r>
                        <a:rPr lang="en-GB" sz="2000" b="0" dirty="0" err="1">
                          <a:solidFill>
                            <a:schemeClr val="accent5">
                              <a:lumMod val="50000"/>
                            </a:schemeClr>
                          </a:solidFill>
                        </a:rPr>
                        <a:t>cours</a:t>
                      </a:r>
                      <a:r>
                        <a:rPr lang="en-GB" sz="2000" b="0" dirty="0">
                          <a:solidFill>
                            <a:schemeClr val="accent5">
                              <a:lumMod val="50000"/>
                            </a:schemeClr>
                          </a:solidFill>
                        </a:rPr>
                        <a:t>.</a:t>
                      </a:r>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extLst>
                  <a:ext uri="{0D108BD9-81ED-4DB2-BD59-A6C34878D82A}">
                    <a16:rowId xmlns:a16="http://schemas.microsoft.com/office/drawing/2014/main" val="1961458278"/>
                  </a:ext>
                </a:extLst>
              </a:tr>
              <a:tr h="309407">
                <a:tc>
                  <a:txBody>
                    <a:bodyPr/>
                    <a:lstStyle/>
                    <a:p>
                      <a:pPr algn="ctr"/>
                      <a:r>
                        <a:rPr lang="en-GB" sz="2000">
                          <a:solidFill>
                            <a:schemeClr val="accent5">
                              <a:lumMod val="50000"/>
                            </a:schemeClr>
                          </a:solidFill>
                        </a:rPr>
                        <a:t>3.</a:t>
                      </a: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Tu </a:t>
                      </a:r>
                      <a:r>
                        <a:rPr lang="en-GB" sz="2000" dirty="0" err="1">
                          <a:solidFill>
                            <a:schemeClr val="accent5">
                              <a:lumMod val="50000"/>
                            </a:schemeClr>
                          </a:solidFill>
                        </a:rPr>
                        <a:t>connais</a:t>
                      </a:r>
                      <a:r>
                        <a:rPr lang="en-GB" sz="2000" dirty="0">
                          <a:solidFill>
                            <a:schemeClr val="accent5">
                              <a:lumMod val="50000"/>
                            </a:schemeClr>
                          </a:solidFill>
                        </a:rPr>
                        <a:t> </a:t>
                      </a:r>
                      <a:r>
                        <a:rPr lang="en-GB" sz="2000" b="1" dirty="0" err="1">
                          <a:solidFill>
                            <a:schemeClr val="accent5">
                              <a:lumMod val="50000"/>
                            </a:schemeClr>
                          </a:solidFill>
                        </a:rPr>
                        <a:t>leurs</a:t>
                      </a:r>
                      <a:r>
                        <a:rPr lang="en-GB" sz="2000" dirty="0">
                          <a:solidFill>
                            <a:schemeClr val="accent5">
                              <a:lumMod val="50000"/>
                            </a:schemeClr>
                          </a:solidFill>
                        </a:rPr>
                        <a:t> </a:t>
                      </a:r>
                      <a:r>
                        <a:rPr lang="en-GB" sz="2000" dirty="0" err="1">
                          <a:solidFill>
                            <a:schemeClr val="accent5">
                              <a:lumMod val="50000"/>
                            </a:schemeClr>
                          </a:solidFill>
                        </a:rPr>
                        <a:t>fils</a:t>
                      </a:r>
                      <a:r>
                        <a:rPr lang="en-GB" sz="2000" dirty="0">
                          <a:solidFill>
                            <a:schemeClr val="accent5">
                              <a:lumMod val="50000"/>
                            </a:schemeClr>
                          </a:solidFill>
                        </a:rPr>
                        <a:t> ?</a:t>
                      </a:r>
                    </a:p>
                  </a:txBody>
                  <a:tcPr/>
                </a:tc>
                <a:tc>
                  <a:txBody>
                    <a:bodyPr/>
                    <a:lstStyle/>
                    <a:p>
                      <a:endParaRPr lang="en-GB" sz="200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extLst>
                  <a:ext uri="{0D108BD9-81ED-4DB2-BD59-A6C34878D82A}">
                    <a16:rowId xmlns:a16="http://schemas.microsoft.com/office/drawing/2014/main" val="2189313960"/>
                  </a:ext>
                </a:extLst>
              </a:tr>
              <a:tr h="309407">
                <a:tc>
                  <a:txBody>
                    <a:bodyPr/>
                    <a:lstStyle/>
                    <a:p>
                      <a:pPr algn="ctr"/>
                      <a:r>
                        <a:rPr lang="en-GB" sz="2000">
                          <a:solidFill>
                            <a:schemeClr val="accent5">
                              <a:lumMod val="50000"/>
                            </a:schemeClr>
                          </a:solidFill>
                        </a:rPr>
                        <a:t>4.</a:t>
                      </a: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Je </a:t>
                      </a:r>
                      <a:r>
                        <a:rPr lang="en-GB" sz="2000" dirty="0" err="1">
                          <a:solidFill>
                            <a:schemeClr val="accent5">
                              <a:lumMod val="50000"/>
                            </a:schemeClr>
                          </a:solidFill>
                        </a:rPr>
                        <a:t>comprends</a:t>
                      </a:r>
                      <a:r>
                        <a:rPr lang="en-GB" sz="2000" dirty="0">
                          <a:solidFill>
                            <a:schemeClr val="accent5">
                              <a:lumMod val="50000"/>
                            </a:schemeClr>
                          </a:solidFill>
                        </a:rPr>
                        <a:t> </a:t>
                      </a:r>
                      <a:r>
                        <a:rPr lang="en-GB" sz="2000" b="1" dirty="0" err="1">
                          <a:solidFill>
                            <a:schemeClr val="accent5">
                              <a:lumMod val="50000"/>
                            </a:schemeClr>
                          </a:solidFill>
                        </a:rPr>
                        <a:t>leur</a:t>
                      </a:r>
                      <a:r>
                        <a:rPr lang="en-GB" sz="2000" dirty="0">
                          <a:solidFill>
                            <a:schemeClr val="accent5">
                              <a:lumMod val="50000"/>
                            </a:schemeClr>
                          </a:solidFill>
                        </a:rPr>
                        <a:t> </a:t>
                      </a:r>
                      <a:r>
                        <a:rPr lang="en-GB" sz="2000" dirty="0" err="1">
                          <a:solidFill>
                            <a:schemeClr val="accent5">
                              <a:lumMod val="50000"/>
                            </a:schemeClr>
                          </a:solidFill>
                        </a:rPr>
                        <a:t>choix</a:t>
                      </a:r>
                      <a:r>
                        <a:rPr lang="en-GB" sz="2000" dirty="0">
                          <a:solidFill>
                            <a:schemeClr val="accent5">
                              <a:lumMod val="50000"/>
                            </a:schemeClr>
                          </a:solidFill>
                        </a:rPr>
                        <a:t>.</a:t>
                      </a:r>
                    </a:p>
                  </a:txBody>
                  <a:tcPr/>
                </a:tc>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extLst>
                  <a:ext uri="{0D108BD9-81ED-4DB2-BD59-A6C34878D82A}">
                    <a16:rowId xmlns:a16="http://schemas.microsoft.com/office/drawing/2014/main" val="2344197191"/>
                  </a:ext>
                </a:extLst>
              </a:tr>
            </a:tbl>
          </a:graphicData>
        </a:graphic>
      </p:graphicFrame>
      <p:pic>
        <p:nvPicPr>
          <p:cNvPr id="10" name="Picture 9" descr="green checkmark">
            <a:extLst>
              <a:ext uri="{FF2B5EF4-FFF2-40B4-BE49-F238E27FC236}">
                <a16:creationId xmlns:a16="http://schemas.microsoft.com/office/drawing/2014/main" id="{52953FF9-8FBA-48C6-857E-5E6C14D412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6625" y="2136216"/>
            <a:ext cx="282522" cy="294294"/>
          </a:xfrm>
          <a:prstGeom prst="rect">
            <a:avLst/>
          </a:prstGeom>
        </p:spPr>
      </p:pic>
      <p:pic>
        <p:nvPicPr>
          <p:cNvPr id="11" name="Picture 10" descr="green checkmark">
            <a:extLst>
              <a:ext uri="{FF2B5EF4-FFF2-40B4-BE49-F238E27FC236}">
                <a16:creationId xmlns:a16="http://schemas.microsoft.com/office/drawing/2014/main" id="{A7088C2A-7A46-4559-93DB-DAD7DE2A46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1107" y="2516283"/>
            <a:ext cx="282522" cy="294294"/>
          </a:xfrm>
          <a:prstGeom prst="rect">
            <a:avLst/>
          </a:prstGeom>
        </p:spPr>
      </p:pic>
      <p:pic>
        <p:nvPicPr>
          <p:cNvPr id="12" name="Picture 11" descr="green checkmark">
            <a:extLst>
              <a:ext uri="{FF2B5EF4-FFF2-40B4-BE49-F238E27FC236}">
                <a16:creationId xmlns:a16="http://schemas.microsoft.com/office/drawing/2014/main" id="{375986A8-083F-4B45-B448-5BD0E087A7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6625" y="2905164"/>
            <a:ext cx="282522" cy="294294"/>
          </a:xfrm>
          <a:prstGeom prst="rect">
            <a:avLst/>
          </a:prstGeom>
        </p:spPr>
      </p:pic>
      <p:pic>
        <p:nvPicPr>
          <p:cNvPr id="13" name="Picture 12" descr="green checkmark">
            <a:extLst>
              <a:ext uri="{FF2B5EF4-FFF2-40B4-BE49-F238E27FC236}">
                <a16:creationId xmlns:a16="http://schemas.microsoft.com/office/drawing/2014/main" id="{75CB52D2-FAE2-48CF-B44B-934FF14D4B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1107" y="3325390"/>
            <a:ext cx="282522" cy="294294"/>
          </a:xfrm>
          <a:prstGeom prst="rect">
            <a:avLst/>
          </a:prstGeom>
        </p:spPr>
      </p:pic>
      <p:pic>
        <p:nvPicPr>
          <p:cNvPr id="15" name="Picture 14" descr="green checkmark">
            <a:extLst>
              <a:ext uri="{FF2B5EF4-FFF2-40B4-BE49-F238E27FC236}">
                <a16:creationId xmlns:a16="http://schemas.microsoft.com/office/drawing/2014/main" id="{356FDFAD-81AF-41AE-AA93-59E1369B7A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2012" y="4703528"/>
            <a:ext cx="282522" cy="294294"/>
          </a:xfrm>
          <a:prstGeom prst="rect">
            <a:avLst/>
          </a:prstGeom>
        </p:spPr>
      </p:pic>
      <p:pic>
        <p:nvPicPr>
          <p:cNvPr id="16" name="Picture 15" descr="green checkmark">
            <a:extLst>
              <a:ext uri="{FF2B5EF4-FFF2-40B4-BE49-F238E27FC236}">
                <a16:creationId xmlns:a16="http://schemas.microsoft.com/office/drawing/2014/main" id="{7CE03959-B3DD-4B9B-8028-1C998DB920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2012" y="5115965"/>
            <a:ext cx="282522" cy="294294"/>
          </a:xfrm>
          <a:prstGeom prst="rect">
            <a:avLst/>
          </a:prstGeom>
        </p:spPr>
      </p:pic>
      <p:pic>
        <p:nvPicPr>
          <p:cNvPr id="17" name="Picture 16" descr="green checkmark">
            <a:extLst>
              <a:ext uri="{FF2B5EF4-FFF2-40B4-BE49-F238E27FC236}">
                <a16:creationId xmlns:a16="http://schemas.microsoft.com/office/drawing/2014/main" id="{7249AD95-39EA-4EC9-887B-A1DA919069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2012" y="5482441"/>
            <a:ext cx="282522" cy="294294"/>
          </a:xfrm>
          <a:prstGeom prst="rect">
            <a:avLst/>
          </a:prstGeom>
        </p:spPr>
      </p:pic>
      <p:pic>
        <p:nvPicPr>
          <p:cNvPr id="14" name="Picture 13" descr="green checkmark">
            <a:extLst>
              <a:ext uri="{FF2B5EF4-FFF2-40B4-BE49-F238E27FC236}">
                <a16:creationId xmlns:a16="http://schemas.microsoft.com/office/drawing/2014/main" id="{F493A2A6-2A1C-43D4-802E-9041B87FC4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2012" y="5871343"/>
            <a:ext cx="282522" cy="294294"/>
          </a:xfrm>
          <a:prstGeom prst="rect">
            <a:avLst/>
          </a:prstGeom>
        </p:spPr>
      </p:pic>
      <p:sp>
        <p:nvSpPr>
          <p:cNvPr id="26" name="TextBox 25">
            <a:extLst>
              <a:ext uri="{FF2B5EF4-FFF2-40B4-BE49-F238E27FC236}">
                <a16:creationId xmlns:a16="http://schemas.microsoft.com/office/drawing/2014/main" id="{1CC1903A-23C7-4EFD-A37D-7856F2E3892E}"/>
              </a:ext>
            </a:extLst>
          </p:cNvPr>
          <p:cNvSpPr txBox="1"/>
          <p:nvPr/>
        </p:nvSpPr>
        <p:spPr>
          <a:xfrm>
            <a:off x="318670" y="37283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English, we cannot tell this from the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possessive adjective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alone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16E5D2C8-39D0-B149-BD4B-D3EDCF96BB45}"/>
              </a:ext>
            </a:extLst>
          </p:cNvPr>
          <p:cNvSpPr txBox="1"/>
          <p:nvPr/>
        </p:nvSpPr>
        <p:spPr>
          <a:xfrm>
            <a:off x="318670" y="1163992"/>
            <a:ext cx="113516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French, the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possessive adjective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tells us whether we are talking about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one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more than one thing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46839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793F2-25A3-4880-8B7A-C9A1126398A7}"/>
              </a:ext>
            </a:extLst>
          </p:cNvPr>
          <p:cNvSpPr>
            <a:spLocks noGrp="1"/>
          </p:cNvSpPr>
          <p:nvPr>
            <p:ph type="title"/>
          </p:nvPr>
        </p:nvSpPr>
        <p:spPr>
          <a:xfrm>
            <a:off x="838200" y="443074"/>
            <a:ext cx="4276241" cy="437208"/>
          </a:xfrm>
        </p:spPr>
        <p:txBody>
          <a:bodyPr>
            <a:normAutofit fontScale="90000"/>
          </a:bodyPr>
          <a:lstStyle/>
          <a:p>
            <a:r>
              <a:rPr lang="fr-FR" dirty="0" err="1"/>
              <a:t>Saying</a:t>
            </a:r>
            <a:r>
              <a:rPr lang="fr-FR" dirty="0"/>
              <a:t> ‘</a:t>
            </a:r>
            <a:r>
              <a:rPr lang="fr-FR" dirty="0" err="1"/>
              <a:t>their</a:t>
            </a:r>
            <a:r>
              <a:rPr lang="fr-FR" dirty="0"/>
              <a:t>’</a:t>
            </a:r>
          </a:p>
        </p:txBody>
      </p:sp>
      <p:sp>
        <p:nvSpPr>
          <p:cNvPr id="34" name="TextBox 33">
            <a:extLst>
              <a:ext uri="{FF2B5EF4-FFF2-40B4-BE49-F238E27FC236}">
                <a16:creationId xmlns:a16="http://schemas.microsoft.com/office/drawing/2014/main" id="{C6E6F825-EEF7-4739-AEA2-B3D4908A346F}"/>
              </a:ext>
            </a:extLst>
          </p:cNvPr>
          <p:cNvSpPr txBox="1"/>
          <p:nvPr/>
        </p:nvSpPr>
        <p:spPr>
          <a:xfrm>
            <a:off x="1851163" y="2228671"/>
            <a:ext cx="848967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Voici</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leurs</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vélos</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endPar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39 voici leurs velos.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448674" y="3429000"/>
            <a:ext cx="72946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Here are their bikes.</a:t>
            </a:r>
          </a:p>
        </p:txBody>
      </p:sp>
      <p:sp>
        <p:nvSpPr>
          <p:cNvPr id="15" name="Rounded Rectangle 46">
            <a:extLst>
              <a:ext uri="{FF2B5EF4-FFF2-40B4-BE49-F238E27FC236}">
                <a16:creationId xmlns:a16="http://schemas.microsoft.com/office/drawing/2014/main" id="{80D36FE6-C0C7-41BA-843C-305C19D42C6F}"/>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background rectangle">
            <a:extLst>
              <a:ext uri="{FF2B5EF4-FFF2-40B4-BE49-F238E27FC236}">
                <a16:creationId xmlns:a16="http://schemas.microsoft.com/office/drawing/2014/main" id="{CBD3C73A-3656-49E3-88D8-B7A28638DBF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4D4A0FCD-2D44-40DF-AB3C-35C31D5F512C}"/>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Saying ‘their’</a:t>
            </a:r>
          </a:p>
        </p:txBody>
      </p:sp>
      <p:pic>
        <p:nvPicPr>
          <p:cNvPr id="5" name="Picture 4" descr="A close-up of a logo&#10;&#10;Description automatically generated with medium confidence">
            <a:extLst>
              <a:ext uri="{FF2B5EF4-FFF2-40B4-BE49-F238E27FC236}">
                <a16:creationId xmlns:a16="http://schemas.microsoft.com/office/drawing/2014/main" id="{4AA0AE53-E7C6-ED4C-A5EA-EC9CB6BD21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92435" y="5047059"/>
            <a:ext cx="2017486" cy="1137988"/>
          </a:xfrm>
          <a:prstGeom prst="rect">
            <a:avLst/>
          </a:prstGeom>
        </p:spPr>
      </p:pic>
      <p:pic>
        <p:nvPicPr>
          <p:cNvPr id="12" name="Picture 11" descr="A close-up of a logo&#10;&#10;Description automatically generated with medium confidence">
            <a:extLst>
              <a:ext uri="{FF2B5EF4-FFF2-40B4-BE49-F238E27FC236}">
                <a16:creationId xmlns:a16="http://schemas.microsoft.com/office/drawing/2014/main" id="{FBDDD559-9762-4349-9E5F-2B0DF12863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5840" y="5047059"/>
            <a:ext cx="2017486" cy="1137988"/>
          </a:xfrm>
          <a:prstGeom prst="rect">
            <a:avLst/>
          </a:prstGeom>
        </p:spPr>
      </p:pic>
    </p:spTree>
    <p:extLst>
      <p:ext uri="{BB962C8B-B14F-4D97-AF65-F5344CB8AC3E}">
        <p14:creationId xmlns:p14="http://schemas.microsoft.com/office/powerpoint/2010/main" val="220166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39 voici leurs velo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37B42-4305-4042-B088-AF9139CA0B19}"/>
              </a:ext>
            </a:extLst>
          </p:cNvPr>
          <p:cNvSpPr>
            <a:spLocks noGrp="1"/>
          </p:cNvSpPr>
          <p:nvPr>
            <p:ph type="title"/>
          </p:nvPr>
        </p:nvSpPr>
        <p:spPr>
          <a:xfrm>
            <a:off x="838200" y="443074"/>
            <a:ext cx="4028268" cy="437208"/>
          </a:xfrm>
        </p:spPr>
        <p:txBody>
          <a:bodyPr>
            <a:normAutofit fontScale="90000"/>
          </a:bodyPr>
          <a:lstStyle/>
          <a:p>
            <a:r>
              <a:rPr lang="fr-FR" dirty="0" err="1"/>
              <a:t>Saying</a:t>
            </a:r>
            <a:r>
              <a:rPr lang="fr-FR" dirty="0"/>
              <a:t> ‘</a:t>
            </a:r>
            <a:r>
              <a:rPr lang="fr-FR" dirty="0" err="1"/>
              <a:t>their</a:t>
            </a:r>
            <a:r>
              <a:rPr lang="fr-FR" dirty="0"/>
              <a:t>’</a:t>
            </a:r>
          </a:p>
        </p:txBody>
      </p:sp>
      <p:sp>
        <p:nvSpPr>
          <p:cNvPr id="34" name="TextBox 33">
            <a:extLst>
              <a:ext uri="{FF2B5EF4-FFF2-40B4-BE49-F238E27FC236}">
                <a16:creationId xmlns:a16="http://schemas.microsoft.com/office/drawing/2014/main" id="{C6E6F825-EEF7-4739-AEA2-B3D4908A346F}"/>
              </a:ext>
            </a:extLst>
          </p:cNvPr>
          <p:cNvSpPr txBox="1"/>
          <p:nvPr/>
        </p:nvSpPr>
        <p:spPr>
          <a:xfrm>
            <a:off x="0" y="2228671"/>
            <a:ext cx="121920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6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Leur</a:t>
            </a:r>
            <a:r>
              <a:rPr kumimoji="0" lang="en-GB" sz="66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s</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66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a</a:t>
            </a:r>
            <a:r>
              <a:rPr kumimoji="0" lang="en-GB" sz="6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mis</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6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sont</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6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sympas</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endParaRPr kumimoji="0" lang="en-GB" sz="6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40 leurs amis sont sympas.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448674" y="3429000"/>
            <a:ext cx="72946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Their friends are nice.</a:t>
            </a:r>
          </a:p>
        </p:txBody>
      </p:sp>
      <p:sp>
        <p:nvSpPr>
          <p:cNvPr id="11" name="Arc 10">
            <a:extLst>
              <a:ext uri="{FF2B5EF4-FFF2-40B4-BE49-F238E27FC236}">
                <a16:creationId xmlns:a16="http://schemas.microsoft.com/office/drawing/2014/main" id="{051228E5-C2DA-473E-9D79-FF57DFD4BB42}"/>
              </a:ext>
            </a:extLst>
          </p:cNvPr>
          <p:cNvSpPr/>
          <p:nvPr/>
        </p:nvSpPr>
        <p:spPr>
          <a:xfrm rot="7739528">
            <a:off x="3040274" y="2326577"/>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6" name="Rounded Rectangle 46">
            <a:extLst>
              <a:ext uri="{FF2B5EF4-FFF2-40B4-BE49-F238E27FC236}">
                <a16:creationId xmlns:a16="http://schemas.microsoft.com/office/drawing/2014/main" id="{172E10A4-065E-4CB9-AB8D-D1836D0603CC}"/>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descr="background rectangle">
            <a:extLst>
              <a:ext uri="{FF2B5EF4-FFF2-40B4-BE49-F238E27FC236}">
                <a16:creationId xmlns:a16="http://schemas.microsoft.com/office/drawing/2014/main" id="{F4360046-E63B-486B-A8BF-B2BAB24ACAC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2" name="Title 3">
            <a:extLst>
              <a:ext uri="{FF2B5EF4-FFF2-40B4-BE49-F238E27FC236}">
                <a16:creationId xmlns:a16="http://schemas.microsoft.com/office/drawing/2014/main" id="{9CC0AD75-25FB-41E9-B70C-8FE5A45E1FD2}"/>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Saying ‘their’</a:t>
            </a:r>
          </a:p>
        </p:txBody>
      </p:sp>
      <p:pic>
        <p:nvPicPr>
          <p:cNvPr id="3" name="Picture 2" descr="Icon&#10;&#10;Description automatically generated">
            <a:extLst>
              <a:ext uri="{FF2B5EF4-FFF2-40B4-BE49-F238E27FC236}">
                <a16:creationId xmlns:a16="http://schemas.microsoft.com/office/drawing/2014/main" id="{5D833366-820C-C641-9ACC-87EA15E301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8891" y="3521334"/>
            <a:ext cx="2919374" cy="2732352"/>
          </a:xfrm>
          <a:prstGeom prst="rect">
            <a:avLst/>
          </a:prstGeom>
        </p:spPr>
      </p:pic>
    </p:spTree>
    <p:extLst>
      <p:ext uri="{BB962C8B-B14F-4D97-AF65-F5344CB8AC3E}">
        <p14:creationId xmlns:p14="http://schemas.microsoft.com/office/powerpoint/2010/main" val="168278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40 leurs amis sont sympa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70A3C-4788-4FAF-B945-EA5BF20CAEC4}"/>
              </a:ext>
            </a:extLst>
          </p:cNvPr>
          <p:cNvSpPr>
            <a:spLocks noGrp="1"/>
          </p:cNvSpPr>
          <p:nvPr>
            <p:ph type="title"/>
          </p:nvPr>
        </p:nvSpPr>
        <p:spPr>
          <a:xfrm>
            <a:off x="838200" y="443074"/>
            <a:ext cx="3888783" cy="437208"/>
          </a:xfrm>
        </p:spPr>
        <p:txBody>
          <a:bodyPr>
            <a:normAutofit fontScale="90000"/>
          </a:bodyPr>
          <a:lstStyle/>
          <a:p>
            <a:r>
              <a:rPr lang="fr-FR" dirty="0" err="1"/>
              <a:t>Saying</a:t>
            </a:r>
            <a:r>
              <a:rPr lang="fr-FR" dirty="0"/>
              <a:t> ‘</a:t>
            </a:r>
            <a:r>
              <a:rPr lang="fr-FR" dirty="0" err="1"/>
              <a:t>their</a:t>
            </a:r>
            <a:r>
              <a:rPr lang="fr-FR" dirty="0"/>
              <a:t>’</a:t>
            </a:r>
          </a:p>
        </p:txBody>
      </p:sp>
      <p:sp>
        <p:nvSpPr>
          <p:cNvPr id="34" name="TextBox 33">
            <a:extLst>
              <a:ext uri="{FF2B5EF4-FFF2-40B4-BE49-F238E27FC236}">
                <a16:creationId xmlns:a16="http://schemas.microsoft.com/office/drawing/2014/main" id="{C6E6F825-EEF7-4739-AEA2-B3D4908A346F}"/>
              </a:ext>
            </a:extLst>
          </p:cNvPr>
          <p:cNvSpPr txBox="1"/>
          <p:nvPr/>
        </p:nvSpPr>
        <p:spPr>
          <a:xfrm>
            <a:off x="0" y="2228671"/>
            <a:ext cx="12192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Leurs</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chiens</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sont</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sages. </a:t>
            </a:r>
            <a:endPar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41 leurs chiens sont sages.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448674" y="3429000"/>
            <a:ext cx="72946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Their dogs are well-behaved.</a:t>
            </a:r>
          </a:p>
        </p:txBody>
      </p:sp>
      <p:sp>
        <p:nvSpPr>
          <p:cNvPr id="17" name="Rounded Rectangle 46">
            <a:extLst>
              <a:ext uri="{FF2B5EF4-FFF2-40B4-BE49-F238E27FC236}">
                <a16:creationId xmlns:a16="http://schemas.microsoft.com/office/drawing/2014/main" id="{B7EBA343-9982-4924-94CD-F69121235DB6}"/>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descr="background rectangle">
            <a:extLst>
              <a:ext uri="{FF2B5EF4-FFF2-40B4-BE49-F238E27FC236}">
                <a16:creationId xmlns:a16="http://schemas.microsoft.com/office/drawing/2014/main" id="{2778308A-50E8-4A2A-9F8F-948B17AE61E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BB9BD71F-FA9F-4DF0-9D15-BB354901B1F6}"/>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Saying ‘their’</a:t>
            </a:r>
          </a:p>
        </p:txBody>
      </p:sp>
      <p:pic>
        <p:nvPicPr>
          <p:cNvPr id="9" name="Picture 8">
            <a:extLst>
              <a:ext uri="{FF2B5EF4-FFF2-40B4-BE49-F238E27FC236}">
                <a16:creationId xmlns:a16="http://schemas.microsoft.com/office/drawing/2014/main" id="{03A9FF80-4F64-D34C-A8E4-DDC28DA9209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267318" y="4354388"/>
            <a:ext cx="1800000" cy="1800000"/>
          </a:xfrm>
          <a:prstGeom prst="rect">
            <a:avLst/>
          </a:prstGeom>
        </p:spPr>
      </p:pic>
      <p:pic>
        <p:nvPicPr>
          <p:cNvPr id="10" name="Picture 9">
            <a:extLst>
              <a:ext uri="{FF2B5EF4-FFF2-40B4-BE49-F238E27FC236}">
                <a16:creationId xmlns:a16="http://schemas.microsoft.com/office/drawing/2014/main" id="{7438522E-B150-A14F-8D9F-FF2B5D6DF8C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717528" y="4354388"/>
            <a:ext cx="1800000" cy="1800000"/>
          </a:xfrm>
          <a:prstGeom prst="rect">
            <a:avLst/>
          </a:prstGeom>
        </p:spPr>
      </p:pic>
    </p:spTree>
    <p:extLst>
      <p:ext uri="{BB962C8B-B14F-4D97-AF65-F5344CB8AC3E}">
        <p14:creationId xmlns:p14="http://schemas.microsoft.com/office/powerpoint/2010/main" val="97067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41 leurs chiens sont sage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B242C-B61E-4082-93E4-9A4D521E2B0C}"/>
              </a:ext>
            </a:extLst>
          </p:cNvPr>
          <p:cNvSpPr>
            <a:spLocks noGrp="1"/>
          </p:cNvSpPr>
          <p:nvPr>
            <p:ph type="title"/>
          </p:nvPr>
        </p:nvSpPr>
        <p:spPr>
          <a:xfrm>
            <a:off x="838200" y="443074"/>
            <a:ext cx="4648200" cy="437208"/>
          </a:xfrm>
        </p:spPr>
        <p:txBody>
          <a:bodyPr>
            <a:normAutofit fontScale="90000"/>
          </a:bodyPr>
          <a:lstStyle/>
          <a:p>
            <a:r>
              <a:rPr lang="fr-FR" dirty="0" err="1"/>
              <a:t>Saying</a:t>
            </a:r>
            <a:r>
              <a:rPr lang="fr-FR" dirty="0"/>
              <a:t> ‘</a:t>
            </a:r>
            <a:r>
              <a:rPr lang="fr-FR" dirty="0" err="1"/>
              <a:t>their</a:t>
            </a:r>
            <a:r>
              <a:rPr lang="fr-FR" dirty="0"/>
              <a:t>’</a:t>
            </a:r>
          </a:p>
        </p:txBody>
      </p:sp>
      <p:sp>
        <p:nvSpPr>
          <p:cNvPr id="34" name="TextBox 33">
            <a:extLst>
              <a:ext uri="{FF2B5EF4-FFF2-40B4-BE49-F238E27FC236}">
                <a16:creationId xmlns:a16="http://schemas.microsoft.com/office/drawing/2014/main" id="{C6E6F825-EEF7-4739-AEA2-B3D4908A346F}"/>
              </a:ext>
            </a:extLst>
          </p:cNvPr>
          <p:cNvSpPr txBox="1"/>
          <p:nvPr/>
        </p:nvSpPr>
        <p:spPr>
          <a:xfrm>
            <a:off x="0" y="2228671"/>
            <a:ext cx="12192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J’aime</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leur</a:t>
            </a:r>
            <a:r>
              <a:rPr kumimoji="0" lang="en-GB" sz="72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s</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72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i</a:t>
            </a: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dées</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endPar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42 j'aime leurs idees.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448673" y="3429000"/>
            <a:ext cx="72946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I like their ideas.</a:t>
            </a:r>
          </a:p>
        </p:txBody>
      </p:sp>
      <p:sp>
        <p:nvSpPr>
          <p:cNvPr id="9" name="Arc 8">
            <a:extLst>
              <a:ext uri="{FF2B5EF4-FFF2-40B4-BE49-F238E27FC236}">
                <a16:creationId xmlns:a16="http://schemas.microsoft.com/office/drawing/2014/main" id="{E9AB9C56-CC15-4042-9595-B21F22B9AE8B}"/>
              </a:ext>
            </a:extLst>
          </p:cNvPr>
          <p:cNvSpPr/>
          <p:nvPr/>
        </p:nvSpPr>
        <p:spPr>
          <a:xfrm rot="7755442">
            <a:off x="6813396" y="2386984"/>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7" name="Rounded Rectangle 46">
            <a:extLst>
              <a:ext uri="{FF2B5EF4-FFF2-40B4-BE49-F238E27FC236}">
                <a16:creationId xmlns:a16="http://schemas.microsoft.com/office/drawing/2014/main" id="{44543BD0-02ED-4156-9B86-927D5D5EB258}"/>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10" descr="background rectangle">
            <a:extLst>
              <a:ext uri="{FF2B5EF4-FFF2-40B4-BE49-F238E27FC236}">
                <a16:creationId xmlns:a16="http://schemas.microsoft.com/office/drawing/2014/main" id="{732827DC-907D-4E3B-B309-96E9868C2AC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2" name="Title 3">
            <a:extLst>
              <a:ext uri="{FF2B5EF4-FFF2-40B4-BE49-F238E27FC236}">
                <a16:creationId xmlns:a16="http://schemas.microsoft.com/office/drawing/2014/main" id="{34BD8A05-30A2-43E0-80CC-8EB08D13A700}"/>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Saying ‘their’</a:t>
            </a:r>
          </a:p>
        </p:txBody>
      </p:sp>
      <p:pic>
        <p:nvPicPr>
          <p:cNvPr id="3074" name="Picture 2" descr="Entrepreneur, Silhouettes, Idea">
            <a:extLst>
              <a:ext uri="{FF2B5EF4-FFF2-40B4-BE49-F238E27FC236}">
                <a16:creationId xmlns:a16="http://schemas.microsoft.com/office/drawing/2014/main" id="{542E8285-E8C5-4A66-95F6-23EE3A8FF0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2001" y="4369318"/>
            <a:ext cx="4237920" cy="1770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58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42 j'aime leurs idee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Recommandations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3" name="Picture 2" descr="A picture containing food, fruit, dessert, pasta&#10;&#10;Description automatically generated">
            <a:extLst>
              <a:ext uri="{FF2B5EF4-FFF2-40B4-BE49-F238E27FC236}">
                <a16:creationId xmlns:a16="http://schemas.microsoft.com/office/drawing/2014/main" id="{700F4D98-A0A3-B949-8DA4-D5741ADD06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5423" y="2068709"/>
            <a:ext cx="5041153" cy="3364422"/>
          </a:xfrm>
          <a:prstGeom prst="rect">
            <a:avLst/>
          </a:prstGeom>
        </p:spPr>
      </p:pic>
      <p:sp>
        <p:nvSpPr>
          <p:cNvPr id="5" name="TextBox 4">
            <a:extLst>
              <a:ext uri="{FF2B5EF4-FFF2-40B4-BE49-F238E27FC236}">
                <a16:creationId xmlns:a16="http://schemas.microsoft.com/office/drawing/2014/main" id="{763828F8-8F0C-9D46-BB87-17C68F2FAA7D}"/>
              </a:ext>
            </a:extLst>
          </p:cNvPr>
          <p:cNvSpPr txBox="1"/>
          <p:nvPr/>
        </p:nvSpPr>
        <p:spPr>
          <a:xfrm>
            <a:off x="-1" y="5592410"/>
            <a:ext cx="121920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J’aime bien </a:t>
            </a:r>
            <a:r>
              <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leur / leurs </a:t>
            </a: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crêpes.   </a:t>
            </a:r>
          </a:p>
        </p:txBody>
      </p:sp>
      <p:sp>
        <p:nvSpPr>
          <p:cNvPr id="9" name="Rounded Rectangle 8">
            <a:extLst>
              <a:ext uri="{FF2B5EF4-FFF2-40B4-BE49-F238E27FC236}">
                <a16:creationId xmlns:a16="http://schemas.microsoft.com/office/drawing/2014/main" id="{3C528182-5251-1D49-ACED-658FADC4DF03}"/>
              </a:ext>
            </a:extLst>
          </p:cNvPr>
          <p:cNvSpPr/>
          <p:nvPr/>
        </p:nvSpPr>
        <p:spPr>
          <a:xfrm>
            <a:off x="5499792" y="5614974"/>
            <a:ext cx="2115331" cy="539646"/>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leurs</a:t>
            </a:r>
            <a:endParaRPr kumimoji="0" lang="en-US"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01F37FAC-25A9-814E-B693-11F618F8E615}"/>
              </a:ext>
            </a:extLst>
          </p:cNvPr>
          <p:cNvSpPr txBox="1"/>
          <p:nvPr/>
        </p:nvSpPr>
        <p:spPr>
          <a:xfrm>
            <a:off x="255493" y="1168279"/>
            <a:ext cx="692689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réceptionniste fait des recommandations.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 les phrases et choisis le bon mot. </a:t>
            </a:r>
          </a:p>
        </p:txBody>
      </p:sp>
      <p:sp>
        <p:nvSpPr>
          <p:cNvPr id="6" name="Rounded Rectangular Callout 5">
            <a:extLst>
              <a:ext uri="{FF2B5EF4-FFF2-40B4-BE49-F238E27FC236}">
                <a16:creationId xmlns:a16="http://schemas.microsoft.com/office/drawing/2014/main" id="{8D5C3E4C-65E7-E840-B2C4-A1AECA26A935}"/>
              </a:ext>
            </a:extLst>
          </p:cNvPr>
          <p:cNvSpPr/>
          <p:nvPr/>
        </p:nvSpPr>
        <p:spPr>
          <a:xfrm>
            <a:off x="9017000" y="2108200"/>
            <a:ext cx="2743200" cy="1562847"/>
          </a:xfrm>
          <a:prstGeom prst="wedgeRoundRectCallout">
            <a:avLst>
              <a:gd name="adj1" fmla="val -59068"/>
              <a:gd name="adj2" fmla="val -22681"/>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F0302020204030204"/>
                <a:ea typeface="+mn-ea"/>
                <a:cs typeface="+mn-cs"/>
              </a:rPr>
              <a:t>la</a:t>
            </a: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prstClr val="white"/>
                </a:solidFill>
                <a:effectLst/>
                <a:uLnTx/>
                <a:uFillTx/>
                <a:latin typeface="Century Gothic" panose="020F0302020204030204"/>
                <a:ea typeface="+mn-ea"/>
                <a:cs typeface="+mn-cs"/>
              </a:rPr>
              <a:t>crêpe</a:t>
            </a: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b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A type of very thin pancake.  </a:t>
            </a:r>
          </a:p>
        </p:txBody>
      </p:sp>
    </p:spTree>
    <p:extLst>
      <p:ext uri="{BB962C8B-B14F-4D97-AF65-F5344CB8AC3E}">
        <p14:creationId xmlns:p14="http://schemas.microsoft.com/office/powerpoint/2010/main" val="1251620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Recommandations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763828F8-8F0C-9D46-BB87-17C68F2FAA7D}"/>
              </a:ext>
            </a:extLst>
          </p:cNvPr>
          <p:cNvSpPr txBox="1"/>
          <p:nvPr/>
        </p:nvSpPr>
        <p:spPr>
          <a:xfrm>
            <a:off x="-1" y="5592410"/>
            <a:ext cx="121920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n’aime pas </a:t>
            </a:r>
            <a:r>
              <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leur / leurs </a:t>
            </a: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quiche lorraine.   </a:t>
            </a:r>
          </a:p>
        </p:txBody>
      </p:sp>
      <p:sp>
        <p:nvSpPr>
          <p:cNvPr id="9" name="Rounded Rectangle 8">
            <a:extLst>
              <a:ext uri="{FF2B5EF4-FFF2-40B4-BE49-F238E27FC236}">
                <a16:creationId xmlns:a16="http://schemas.microsoft.com/office/drawing/2014/main" id="{3C528182-5251-1D49-ACED-658FADC4DF03}"/>
              </a:ext>
            </a:extLst>
          </p:cNvPr>
          <p:cNvSpPr/>
          <p:nvPr/>
        </p:nvSpPr>
        <p:spPr>
          <a:xfrm>
            <a:off x="4910857" y="5637539"/>
            <a:ext cx="2115331" cy="539646"/>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leur</a:t>
            </a:r>
            <a:endParaRPr kumimoji="0" lang="en-US"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6" name="Picture 5" descr="A plate of food&#10;&#10;Description automatically generated with low confidence">
            <a:extLst>
              <a:ext uri="{FF2B5EF4-FFF2-40B4-BE49-F238E27FC236}">
                <a16:creationId xmlns:a16="http://schemas.microsoft.com/office/drawing/2014/main" id="{8C92567C-98D7-C248-A96E-3EFFC76B6B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5000" y="1479550"/>
            <a:ext cx="5842000" cy="3898900"/>
          </a:xfrm>
          <a:prstGeom prst="rect">
            <a:avLst/>
          </a:prstGeom>
        </p:spPr>
      </p:pic>
      <p:sp>
        <p:nvSpPr>
          <p:cNvPr id="10" name="Rounded Rectangular Callout 9">
            <a:extLst>
              <a:ext uri="{FF2B5EF4-FFF2-40B4-BE49-F238E27FC236}">
                <a16:creationId xmlns:a16="http://schemas.microsoft.com/office/drawing/2014/main" id="{D4A3EDEF-ED6E-E64A-A14A-637DBAC65DB5}"/>
              </a:ext>
            </a:extLst>
          </p:cNvPr>
          <p:cNvSpPr/>
          <p:nvPr/>
        </p:nvSpPr>
        <p:spPr>
          <a:xfrm>
            <a:off x="9166720" y="1664447"/>
            <a:ext cx="2743200" cy="3189941"/>
          </a:xfrm>
          <a:prstGeom prst="wedgeRoundRectCallout">
            <a:avLst>
              <a:gd name="adj1" fmla="val -59068"/>
              <a:gd name="adj2" fmla="val -22681"/>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F0302020204030204"/>
                <a:ea typeface="+mn-ea"/>
                <a:cs typeface="+mn-cs"/>
              </a:rPr>
              <a:t>la</a:t>
            </a: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prstClr val="white"/>
                </a:solidFill>
                <a:effectLst/>
                <a:uLnTx/>
                <a:uFillTx/>
                <a:latin typeface="Century Gothic" panose="020F0302020204030204"/>
                <a:ea typeface="+mn-ea"/>
                <a:cs typeface="+mn-cs"/>
              </a:rPr>
              <a:t>quiche </a:t>
            </a:r>
            <a:r>
              <a:rPr kumimoji="0" lang="en-US"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lorraine</a:t>
            </a: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b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A French tart with a pastry crust filled with custard, cheese, and bacon. </a:t>
            </a:r>
          </a:p>
        </p:txBody>
      </p:sp>
    </p:spTree>
    <p:extLst>
      <p:ext uri="{BB962C8B-B14F-4D97-AF65-F5344CB8AC3E}">
        <p14:creationId xmlns:p14="http://schemas.microsoft.com/office/powerpoint/2010/main" val="77057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extLst>
              <p:ext uri="{D42A27DB-BD31-4B8C-83A1-F6EECF244321}">
                <p14:modId xmlns:p14="http://schemas.microsoft.com/office/powerpoint/2010/main" val="3335528758"/>
              </p:ext>
            </p:extLst>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76" name="Bitmap Image" r:id="rId4" imgW="0" imgH="0" progId="Paint.Picture">
                  <p:embed/>
                </p:oleObj>
              </mc:Choice>
              <mc:Fallback>
                <p:oleObj name="Bitmap Image" r:id="rId4" imgW="0" imgH="0" progId="Paint.Picture">
                  <p:embed/>
                  <p:pic>
                    <p:nvPicPr>
                      <p:cNvPr id="0" name=""/>
                      <p:cNvPicPr/>
                      <p:nvPr/>
                    </p:nvPicPr>
                    <p:blipFill/>
                    <p:spPr>
                      <a:xfrm>
                        <a:off x="2032000" y="719138"/>
                        <a:ext cx="8128000" cy="5418137"/>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E871F98E-E0F9-42FF-8629-6500C82BD89E}"/>
              </a:ext>
            </a:extLst>
          </p:cNvPr>
          <p:cNvSpPr>
            <a:spLocks noGrp="1"/>
          </p:cNvSpPr>
          <p:nvPr>
            <p:ph type="body" sz="quarter" idx="10"/>
          </p:nvPr>
        </p:nvSpPr>
        <p:spPr/>
        <p:txBody>
          <a:bodyPr/>
          <a:lstStyle/>
          <a:p>
            <a:pPr marL="342900" indent="-342900">
              <a:lnSpc>
                <a:spcPct val="150000"/>
              </a:lnSpc>
              <a:buFont typeface="Arial" panose="020B0604020202020204" pitchFamily="34" charset="0"/>
              <a:buChar char="•"/>
            </a:pPr>
            <a:r>
              <a:rPr lang="en-GB" dirty="0"/>
              <a:t>recognising the importance of knowing individual words</a:t>
            </a:r>
          </a:p>
          <a:p>
            <a:pPr marL="342900" indent="-342900">
              <a:lnSpc>
                <a:spcPct val="150000"/>
              </a:lnSpc>
              <a:buFont typeface="Arial" panose="020B0604020202020204" pitchFamily="34" charset="0"/>
              <a:buChar char="•"/>
            </a:pPr>
            <a:r>
              <a:rPr lang="en-GB" dirty="0"/>
              <a:t>identifying words for KS3 from the defined content at KS4</a:t>
            </a:r>
          </a:p>
          <a:p>
            <a:pPr marL="342900" indent="-342900">
              <a:lnSpc>
                <a:spcPct val="150000"/>
              </a:lnSpc>
              <a:buFont typeface="Arial" panose="020B0604020202020204" pitchFamily="34" charset="0"/>
              <a:buChar char="•"/>
            </a:pPr>
            <a:r>
              <a:rPr lang="en-GB" dirty="0"/>
              <a:t>making room for personalisation</a:t>
            </a:r>
          </a:p>
          <a:p>
            <a:pPr marL="342900" indent="-342900">
              <a:lnSpc>
                <a:spcPct val="150000"/>
              </a:lnSpc>
              <a:buFont typeface="Arial" panose="020B0604020202020204" pitchFamily="34" charset="0"/>
              <a:buChar char="•"/>
            </a:pPr>
            <a:r>
              <a:rPr lang="en-GB" dirty="0"/>
              <a:t>maximising the number of spaced encounters with each word</a:t>
            </a:r>
          </a:p>
          <a:p>
            <a:pPr marL="342900" indent="-342900">
              <a:lnSpc>
                <a:spcPct val="150000"/>
              </a:lnSpc>
              <a:buFont typeface="Arial" panose="020B0604020202020204" pitchFamily="34" charset="0"/>
              <a:buChar char="•"/>
            </a:pPr>
            <a:r>
              <a:rPr lang="en-GB" dirty="0"/>
              <a:t>practising word knowledge in all modes and modalities</a:t>
            </a:r>
          </a:p>
          <a:p>
            <a:pPr marL="342900" indent="-342900">
              <a:lnSpc>
                <a:spcPct val="150000"/>
              </a:lnSpc>
              <a:buFont typeface="Arial" panose="020B0604020202020204" pitchFamily="34" charset="0"/>
              <a:buChar char="•"/>
            </a:pPr>
            <a:r>
              <a:rPr lang="en-GB" dirty="0"/>
              <a:t>maintaining an element of retrieval struggle</a:t>
            </a:r>
          </a:p>
          <a:p>
            <a:pPr marL="342900" indent="-342900">
              <a:lnSpc>
                <a:spcPct val="150000"/>
              </a:lnSpc>
              <a:buFont typeface="Arial" panose="020B0604020202020204" pitchFamily="34" charset="0"/>
              <a:buChar char="•"/>
            </a:pPr>
            <a:r>
              <a:rPr lang="en-GB" dirty="0"/>
              <a:t>developing depth of vocabulary knowledge</a:t>
            </a:r>
          </a:p>
        </p:txBody>
      </p:sp>
      <p:sp>
        <p:nvSpPr>
          <p:cNvPr id="3" name="Title 2">
            <a:extLst>
              <a:ext uri="{FF2B5EF4-FFF2-40B4-BE49-F238E27FC236}">
                <a16:creationId xmlns:a16="http://schemas.microsoft.com/office/drawing/2014/main" id="{B66DC973-96FA-448C-B098-EA4391E53BB3}"/>
              </a:ext>
            </a:extLst>
          </p:cNvPr>
          <p:cNvSpPr>
            <a:spLocks noGrp="1"/>
          </p:cNvSpPr>
          <p:nvPr>
            <p:ph type="title"/>
          </p:nvPr>
        </p:nvSpPr>
        <p:spPr/>
        <p:txBody>
          <a:bodyPr/>
          <a:lstStyle/>
          <a:p>
            <a:r>
              <a:rPr lang="en-GB" dirty="0"/>
              <a:t>Vocabulary</a:t>
            </a:r>
          </a:p>
        </p:txBody>
      </p:sp>
    </p:spTree>
    <p:extLst>
      <p:ext uri="{BB962C8B-B14F-4D97-AF65-F5344CB8AC3E}">
        <p14:creationId xmlns:p14="http://schemas.microsoft.com/office/powerpoint/2010/main" val="335258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Recommandations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763828F8-8F0C-9D46-BB87-17C68F2FAA7D}"/>
              </a:ext>
            </a:extLst>
          </p:cNvPr>
          <p:cNvSpPr txBox="1"/>
          <p:nvPr/>
        </p:nvSpPr>
        <p:spPr>
          <a:xfrm>
            <a:off x="-1" y="5592410"/>
            <a:ext cx="121920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Leur / Leurs huîtres coûtent très chères. </a:t>
            </a:r>
          </a:p>
        </p:txBody>
      </p:sp>
      <p:sp>
        <p:nvSpPr>
          <p:cNvPr id="9" name="Rounded Rectangle 8">
            <a:extLst>
              <a:ext uri="{FF2B5EF4-FFF2-40B4-BE49-F238E27FC236}">
                <a16:creationId xmlns:a16="http://schemas.microsoft.com/office/drawing/2014/main" id="{3C528182-5251-1D49-ACED-658FADC4DF03}"/>
              </a:ext>
            </a:extLst>
          </p:cNvPr>
          <p:cNvSpPr/>
          <p:nvPr/>
        </p:nvSpPr>
        <p:spPr>
          <a:xfrm>
            <a:off x="1956922" y="5629488"/>
            <a:ext cx="2572427" cy="539646"/>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Leurs</a:t>
            </a:r>
            <a:endParaRPr kumimoji="0" lang="en-US"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 name="Picture 2" descr="A picture containing plate, food, mollusk, invertebrate&#10;&#10;Description automatically generated">
            <a:extLst>
              <a:ext uri="{FF2B5EF4-FFF2-40B4-BE49-F238E27FC236}">
                <a16:creationId xmlns:a16="http://schemas.microsoft.com/office/drawing/2014/main" id="{3F2BD149-3802-7048-8301-A418255B66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4697" y="1382525"/>
            <a:ext cx="5302605" cy="4092949"/>
          </a:xfrm>
          <a:prstGeom prst="rect">
            <a:avLst/>
          </a:prstGeom>
        </p:spPr>
      </p:pic>
      <p:sp>
        <p:nvSpPr>
          <p:cNvPr id="10" name="Rounded Rectangular Callout 9">
            <a:extLst>
              <a:ext uri="{FF2B5EF4-FFF2-40B4-BE49-F238E27FC236}">
                <a16:creationId xmlns:a16="http://schemas.microsoft.com/office/drawing/2014/main" id="{7D55CFFA-55C3-F449-AE3D-97E312B7D5CF}"/>
              </a:ext>
            </a:extLst>
          </p:cNvPr>
          <p:cNvSpPr/>
          <p:nvPr/>
        </p:nvSpPr>
        <p:spPr>
          <a:xfrm>
            <a:off x="9166720" y="2753659"/>
            <a:ext cx="2743200" cy="1051859"/>
          </a:xfrm>
          <a:prstGeom prst="wedgeRoundRectCallout">
            <a:avLst>
              <a:gd name="adj1" fmla="val -59068"/>
              <a:gd name="adj2" fmla="val -22681"/>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l’huître</a:t>
            </a:r>
            <a:r>
              <a:rPr kumimoji="0" lang="en-US" sz="2400" b="1" i="0" u="none" strike="noStrike" kern="1200" cap="none" spc="0" normalizeH="0" baseline="0" noProof="0" dirty="0">
                <a:ln>
                  <a:noFill/>
                </a:ln>
                <a:solidFill>
                  <a:prstClr val="white"/>
                </a:solidFill>
                <a:effectLst/>
                <a:uLnTx/>
                <a:uFillTx/>
                <a:latin typeface="Century Gothic" panose="020F0302020204030204"/>
                <a:ea typeface="+mn-ea"/>
                <a:cs typeface="+mn-cs"/>
              </a:rPr>
              <a:t> (f.)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oyster</a:t>
            </a:r>
          </a:p>
        </p:txBody>
      </p:sp>
    </p:spTree>
    <p:extLst>
      <p:ext uri="{BB962C8B-B14F-4D97-AF65-F5344CB8AC3E}">
        <p14:creationId xmlns:p14="http://schemas.microsoft.com/office/powerpoint/2010/main" val="317360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Recommandations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763828F8-8F0C-9D46-BB87-17C68F2FAA7D}"/>
              </a:ext>
            </a:extLst>
          </p:cNvPr>
          <p:cNvSpPr txBox="1"/>
          <p:nvPr/>
        </p:nvSpPr>
        <p:spPr>
          <a:xfrm>
            <a:off x="-1" y="5592410"/>
            <a:ext cx="121920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faut prendre </a:t>
            </a:r>
            <a:r>
              <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leur / leurs </a:t>
            </a: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raclette ! </a:t>
            </a:r>
          </a:p>
        </p:txBody>
      </p:sp>
      <p:sp>
        <p:nvSpPr>
          <p:cNvPr id="9" name="Rounded Rectangle 8">
            <a:extLst>
              <a:ext uri="{FF2B5EF4-FFF2-40B4-BE49-F238E27FC236}">
                <a16:creationId xmlns:a16="http://schemas.microsoft.com/office/drawing/2014/main" id="{3C528182-5251-1D49-ACED-658FADC4DF03}"/>
              </a:ext>
            </a:extLst>
          </p:cNvPr>
          <p:cNvSpPr/>
          <p:nvPr/>
        </p:nvSpPr>
        <p:spPr>
          <a:xfrm>
            <a:off x="5490735" y="5637539"/>
            <a:ext cx="2149929" cy="539646"/>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leur</a:t>
            </a:r>
            <a:endParaRPr kumimoji="0" lang="en-US"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 name="Picture 2" descr="A picture containing food, indoor, plate, dish&#10;&#10;Description automatically generated">
            <a:extLst>
              <a:ext uri="{FF2B5EF4-FFF2-40B4-BE49-F238E27FC236}">
                <a16:creationId xmlns:a16="http://schemas.microsoft.com/office/drawing/2014/main" id="{B888C475-FD1F-2549-8D6F-1CD9F61AFB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4804" y="1455388"/>
            <a:ext cx="5902392" cy="3947224"/>
          </a:xfrm>
          <a:prstGeom prst="rect">
            <a:avLst/>
          </a:prstGeom>
        </p:spPr>
      </p:pic>
      <p:sp>
        <p:nvSpPr>
          <p:cNvPr id="10" name="Rounded Rectangular Callout 9">
            <a:extLst>
              <a:ext uri="{FF2B5EF4-FFF2-40B4-BE49-F238E27FC236}">
                <a16:creationId xmlns:a16="http://schemas.microsoft.com/office/drawing/2014/main" id="{B003DD58-4FB7-3D4A-85C8-86364C0ED70D}"/>
              </a:ext>
            </a:extLst>
          </p:cNvPr>
          <p:cNvSpPr/>
          <p:nvPr/>
        </p:nvSpPr>
        <p:spPr>
          <a:xfrm>
            <a:off x="8922327" y="1640541"/>
            <a:ext cx="2987593" cy="3437347"/>
          </a:xfrm>
          <a:prstGeom prst="wedgeRoundRectCallout">
            <a:avLst>
              <a:gd name="adj1" fmla="val -62499"/>
              <a:gd name="adj2" fmla="val 18787"/>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F0302020204030204"/>
                <a:ea typeface="+mn-ea"/>
                <a:cs typeface="+mn-cs"/>
              </a:rPr>
              <a:t>la raclette </a:t>
            </a:r>
            <a:b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 This is a bit like cheese fondue. It involves heating the cheese and scraping off the melted part. </a:t>
            </a:r>
            <a:endParaRPr kumimoji="0" lang="en-US" sz="2400" b="0" i="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61891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Recommandations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763828F8-8F0C-9D46-BB87-17C68F2FAA7D}"/>
              </a:ext>
            </a:extLst>
          </p:cNvPr>
          <p:cNvSpPr txBox="1"/>
          <p:nvPr/>
        </p:nvSpPr>
        <p:spPr>
          <a:xfrm>
            <a:off x="-1" y="5592410"/>
            <a:ext cx="121920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Tout le monde aime </a:t>
            </a:r>
            <a:r>
              <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leur / leurs </a:t>
            </a: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escargots.</a:t>
            </a:r>
          </a:p>
        </p:txBody>
      </p:sp>
      <p:sp>
        <p:nvSpPr>
          <p:cNvPr id="9" name="Rounded Rectangle 8">
            <a:extLst>
              <a:ext uri="{FF2B5EF4-FFF2-40B4-BE49-F238E27FC236}">
                <a16:creationId xmlns:a16="http://schemas.microsoft.com/office/drawing/2014/main" id="{3C528182-5251-1D49-ACED-658FADC4DF03}"/>
              </a:ext>
            </a:extLst>
          </p:cNvPr>
          <p:cNvSpPr/>
          <p:nvPr/>
        </p:nvSpPr>
        <p:spPr>
          <a:xfrm>
            <a:off x="5930341" y="5637539"/>
            <a:ext cx="2206269" cy="539646"/>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leurs</a:t>
            </a:r>
            <a:endParaRPr kumimoji="0" lang="en-US"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6" name="Picture 5" descr="A plate of sushi&#10;&#10;Description automatically generated with low confidence">
            <a:extLst>
              <a:ext uri="{FF2B5EF4-FFF2-40B4-BE49-F238E27FC236}">
                <a16:creationId xmlns:a16="http://schemas.microsoft.com/office/drawing/2014/main" id="{6416791D-B5A8-174B-8FA2-CA1AFF463D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9036" y="1585281"/>
            <a:ext cx="5513927" cy="3687438"/>
          </a:xfrm>
          <a:prstGeom prst="rect">
            <a:avLst/>
          </a:prstGeom>
        </p:spPr>
      </p:pic>
      <p:sp>
        <p:nvSpPr>
          <p:cNvPr id="10" name="Rounded Rectangular Callout 9">
            <a:extLst>
              <a:ext uri="{FF2B5EF4-FFF2-40B4-BE49-F238E27FC236}">
                <a16:creationId xmlns:a16="http://schemas.microsoft.com/office/drawing/2014/main" id="{FA2B63FA-3CEE-2D4A-BBF7-B7FF18E8CD25}"/>
              </a:ext>
            </a:extLst>
          </p:cNvPr>
          <p:cNvSpPr/>
          <p:nvPr/>
        </p:nvSpPr>
        <p:spPr>
          <a:xfrm>
            <a:off x="8727141" y="2753659"/>
            <a:ext cx="3348318" cy="1051859"/>
          </a:xfrm>
          <a:prstGeom prst="wedgeRoundRectCallout">
            <a:avLst>
              <a:gd name="adj1" fmla="val -59068"/>
              <a:gd name="adj2" fmla="val -22681"/>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l’escargot</a:t>
            </a:r>
            <a:r>
              <a:rPr kumimoji="0" lang="en-US" sz="2400" b="1" i="0" u="none" strike="noStrike" kern="1200" cap="none" spc="0" normalizeH="0" baseline="0" noProof="0" dirty="0">
                <a:ln>
                  <a:noFill/>
                </a:ln>
                <a:solidFill>
                  <a:prstClr val="white"/>
                </a:solidFill>
                <a:effectLst/>
                <a:uLnTx/>
                <a:uFillTx/>
                <a:latin typeface="Century Gothic" panose="020F0302020204030204"/>
                <a:ea typeface="+mn-ea"/>
                <a:cs typeface="+mn-cs"/>
              </a:rPr>
              <a:t>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snail</a:t>
            </a:r>
          </a:p>
        </p:txBody>
      </p:sp>
    </p:spTree>
    <p:extLst>
      <p:ext uri="{BB962C8B-B14F-4D97-AF65-F5344CB8AC3E}">
        <p14:creationId xmlns:p14="http://schemas.microsoft.com/office/powerpoint/2010/main" val="99438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Recommandations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763828F8-8F0C-9D46-BB87-17C68F2FAA7D}"/>
              </a:ext>
            </a:extLst>
          </p:cNvPr>
          <p:cNvSpPr txBox="1"/>
          <p:nvPr/>
        </p:nvSpPr>
        <p:spPr>
          <a:xfrm>
            <a:off x="-1" y="5592410"/>
            <a:ext cx="121920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Leur / Leurs ratatouille est délicieuse.   </a:t>
            </a:r>
          </a:p>
        </p:txBody>
      </p:sp>
      <p:sp>
        <p:nvSpPr>
          <p:cNvPr id="9" name="Rounded Rectangle 8">
            <a:extLst>
              <a:ext uri="{FF2B5EF4-FFF2-40B4-BE49-F238E27FC236}">
                <a16:creationId xmlns:a16="http://schemas.microsoft.com/office/drawing/2014/main" id="{3C528182-5251-1D49-ACED-658FADC4DF03}"/>
              </a:ext>
            </a:extLst>
          </p:cNvPr>
          <p:cNvSpPr/>
          <p:nvPr/>
        </p:nvSpPr>
        <p:spPr>
          <a:xfrm>
            <a:off x="2515734" y="5592410"/>
            <a:ext cx="2206269" cy="539646"/>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Leur</a:t>
            </a:r>
            <a:endParaRPr kumimoji="0" lang="en-US"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 name="Picture 2" descr="A picture containing food, dish, kabob, vegetable&#10;&#10;Description automatically generated">
            <a:extLst>
              <a:ext uri="{FF2B5EF4-FFF2-40B4-BE49-F238E27FC236}">
                <a16:creationId xmlns:a16="http://schemas.microsoft.com/office/drawing/2014/main" id="{2D0A32E5-19A8-144A-B585-80380B1287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4249" y="1714500"/>
            <a:ext cx="5143500" cy="3429000"/>
          </a:xfrm>
          <a:prstGeom prst="rect">
            <a:avLst/>
          </a:prstGeom>
        </p:spPr>
      </p:pic>
      <p:sp>
        <p:nvSpPr>
          <p:cNvPr id="10" name="Rounded Rectangular Callout 9">
            <a:extLst>
              <a:ext uri="{FF2B5EF4-FFF2-40B4-BE49-F238E27FC236}">
                <a16:creationId xmlns:a16="http://schemas.microsoft.com/office/drawing/2014/main" id="{1E118172-182B-7246-9531-571D51FF72F0}"/>
              </a:ext>
            </a:extLst>
          </p:cNvPr>
          <p:cNvSpPr/>
          <p:nvPr/>
        </p:nvSpPr>
        <p:spPr>
          <a:xfrm>
            <a:off x="9116291" y="1959536"/>
            <a:ext cx="2793629" cy="2837330"/>
          </a:xfrm>
          <a:prstGeom prst="wedgeRoundRectCallout">
            <a:avLst>
              <a:gd name="adj1" fmla="val -62499"/>
              <a:gd name="adj2" fmla="val 18787"/>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F0302020204030204"/>
                <a:ea typeface="+mn-ea"/>
                <a:cs typeface="+mn-cs"/>
              </a:rPr>
              <a:t>la ratatouille</a:t>
            </a: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A stewed vegetable dish, typically served in the south of France. </a:t>
            </a:r>
          </a:p>
        </p:txBody>
      </p:sp>
    </p:spTree>
    <p:extLst>
      <p:ext uri="{BB962C8B-B14F-4D97-AF65-F5344CB8AC3E}">
        <p14:creationId xmlns:p14="http://schemas.microsoft.com/office/powerpoint/2010/main" val="168577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Recommandations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763828F8-8F0C-9D46-BB87-17C68F2FAA7D}"/>
              </a:ext>
            </a:extLst>
          </p:cNvPr>
          <p:cNvSpPr txBox="1"/>
          <p:nvPr/>
        </p:nvSpPr>
        <p:spPr>
          <a:xfrm>
            <a:off x="-1" y="5592410"/>
            <a:ext cx="121920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Leur / Leurs foie gras ne coûte pas trop cher. </a:t>
            </a:r>
          </a:p>
        </p:txBody>
      </p:sp>
      <p:sp>
        <p:nvSpPr>
          <p:cNvPr id="9" name="Rounded Rectangle 8">
            <a:extLst>
              <a:ext uri="{FF2B5EF4-FFF2-40B4-BE49-F238E27FC236}">
                <a16:creationId xmlns:a16="http://schemas.microsoft.com/office/drawing/2014/main" id="{3C528182-5251-1D49-ACED-658FADC4DF03}"/>
              </a:ext>
            </a:extLst>
          </p:cNvPr>
          <p:cNvSpPr/>
          <p:nvPr/>
        </p:nvSpPr>
        <p:spPr>
          <a:xfrm>
            <a:off x="1586926" y="5614974"/>
            <a:ext cx="2373260" cy="539646"/>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Leur</a:t>
            </a:r>
            <a:endParaRPr kumimoji="0" lang="en-US"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6" name="Picture 5" descr="A picture containing plate, food, indoor, piece&#10;&#10;Description automatically generated">
            <a:extLst>
              <a:ext uri="{FF2B5EF4-FFF2-40B4-BE49-F238E27FC236}">
                <a16:creationId xmlns:a16="http://schemas.microsoft.com/office/drawing/2014/main" id="{76E2702F-66CF-CF45-B20B-C30A2191D4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5000" y="1479550"/>
            <a:ext cx="5842000" cy="3898900"/>
          </a:xfrm>
          <a:prstGeom prst="rect">
            <a:avLst/>
          </a:prstGeom>
        </p:spPr>
      </p:pic>
      <p:sp>
        <p:nvSpPr>
          <p:cNvPr id="10" name="Rounded Rectangular Callout 9">
            <a:extLst>
              <a:ext uri="{FF2B5EF4-FFF2-40B4-BE49-F238E27FC236}">
                <a16:creationId xmlns:a16="http://schemas.microsoft.com/office/drawing/2014/main" id="{1B826890-6CA1-2549-BF85-CDDBE5BF60DD}"/>
              </a:ext>
            </a:extLst>
          </p:cNvPr>
          <p:cNvSpPr/>
          <p:nvPr/>
        </p:nvSpPr>
        <p:spPr>
          <a:xfrm>
            <a:off x="9166720" y="1959536"/>
            <a:ext cx="2743200" cy="2837330"/>
          </a:xfrm>
          <a:prstGeom prst="wedgeRoundRectCallout">
            <a:avLst>
              <a:gd name="adj1" fmla="val -62499"/>
              <a:gd name="adj2" fmla="val 18787"/>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F0302020204030204"/>
                <a:ea typeface="+mn-ea"/>
                <a:cs typeface="+mn-cs"/>
              </a:rPr>
              <a:t>le </a:t>
            </a:r>
            <a:r>
              <a:rPr kumimoji="0" lang="en-US"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fois</a:t>
            </a:r>
            <a:r>
              <a:rPr kumimoji="0" lang="en-US" sz="2400" b="1" i="0" u="none" strike="noStrike" kern="1200" cap="none" spc="0" normalizeH="0" baseline="0" noProof="0" dirty="0">
                <a:ln>
                  <a:noFill/>
                </a:ln>
                <a:solidFill>
                  <a:prstClr val="white"/>
                </a:solidFill>
                <a:effectLst/>
                <a:uLnTx/>
                <a:uFillTx/>
                <a:latin typeface="Century Gothic" panose="020F0302020204030204"/>
                <a:ea typeface="+mn-ea"/>
                <a:cs typeface="+mn-cs"/>
              </a:rPr>
              <a:t> gras </a:t>
            </a: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This means ‘fatty liver!’ It is made from the liver of a duck or goose. </a:t>
            </a:r>
          </a:p>
        </p:txBody>
      </p:sp>
    </p:spTree>
    <p:extLst>
      <p:ext uri="{BB962C8B-B14F-4D97-AF65-F5344CB8AC3E}">
        <p14:creationId xmlns:p14="http://schemas.microsoft.com/office/powerpoint/2010/main" val="18550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Recommandations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763828F8-8F0C-9D46-BB87-17C68F2FAA7D}"/>
              </a:ext>
            </a:extLst>
          </p:cNvPr>
          <p:cNvSpPr txBox="1"/>
          <p:nvPr/>
        </p:nvSpPr>
        <p:spPr>
          <a:xfrm>
            <a:off x="-1" y="5592410"/>
            <a:ext cx="121920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prends toujours </a:t>
            </a:r>
            <a:r>
              <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leur / leurs </a:t>
            </a: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macarons au dessert. </a:t>
            </a:r>
          </a:p>
        </p:txBody>
      </p:sp>
      <p:sp>
        <p:nvSpPr>
          <p:cNvPr id="9" name="Rounded Rectangle 8">
            <a:extLst>
              <a:ext uri="{FF2B5EF4-FFF2-40B4-BE49-F238E27FC236}">
                <a16:creationId xmlns:a16="http://schemas.microsoft.com/office/drawing/2014/main" id="{3C528182-5251-1D49-ACED-658FADC4DF03}"/>
              </a:ext>
            </a:extLst>
          </p:cNvPr>
          <p:cNvSpPr/>
          <p:nvPr/>
        </p:nvSpPr>
        <p:spPr>
          <a:xfrm>
            <a:off x="4658194" y="5614974"/>
            <a:ext cx="2206269" cy="539646"/>
          </a:xfrm>
          <a:prstGeom prst="roundRect">
            <a:avLst/>
          </a:prstGeom>
          <a:solidFill>
            <a:srgbClr val="EE6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leurs</a:t>
            </a:r>
            <a:endParaRPr kumimoji="0" lang="en-US"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6" name="Picture 5">
            <a:extLst>
              <a:ext uri="{FF2B5EF4-FFF2-40B4-BE49-F238E27FC236}">
                <a16:creationId xmlns:a16="http://schemas.microsoft.com/office/drawing/2014/main" id="{DD0E87BB-8A3D-3043-8560-18967A5CA1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5000" y="1479550"/>
            <a:ext cx="5842000" cy="3898900"/>
          </a:xfrm>
          <a:prstGeom prst="rect">
            <a:avLst/>
          </a:prstGeom>
        </p:spPr>
      </p:pic>
      <p:sp>
        <p:nvSpPr>
          <p:cNvPr id="10" name="Rounded Rectangular Callout 9">
            <a:extLst>
              <a:ext uri="{FF2B5EF4-FFF2-40B4-BE49-F238E27FC236}">
                <a16:creationId xmlns:a16="http://schemas.microsoft.com/office/drawing/2014/main" id="{35B6BD6C-258F-0F4A-9A7A-14D11C53D370}"/>
              </a:ext>
            </a:extLst>
          </p:cNvPr>
          <p:cNvSpPr/>
          <p:nvPr/>
        </p:nvSpPr>
        <p:spPr>
          <a:xfrm>
            <a:off x="8839200" y="1959536"/>
            <a:ext cx="3070720" cy="2837330"/>
          </a:xfrm>
          <a:prstGeom prst="wedgeRoundRectCallout">
            <a:avLst>
              <a:gd name="adj1" fmla="val -62499"/>
              <a:gd name="adj2" fmla="val 18787"/>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F0302020204030204"/>
                <a:ea typeface="+mn-ea"/>
                <a:cs typeface="+mn-cs"/>
              </a:rPr>
              <a:t>le macaron (m) </a:t>
            </a: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This is made from two light meringue biscuits sandwiched together with a sweet filling.</a:t>
            </a:r>
          </a:p>
        </p:txBody>
      </p:sp>
    </p:spTree>
    <p:extLst>
      <p:ext uri="{BB962C8B-B14F-4D97-AF65-F5344CB8AC3E}">
        <p14:creationId xmlns:p14="http://schemas.microsoft.com/office/powerpoint/2010/main" val="35963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0611556D-EC50-384C-9C36-5825D7635B43}"/>
              </a:ext>
            </a:extLst>
          </p:cNvPr>
          <p:cNvGraphicFramePr>
            <a:graphicFrameLocks noGrp="1"/>
          </p:cNvGraphicFramePr>
          <p:nvPr/>
        </p:nvGraphicFramePr>
        <p:xfrm>
          <a:off x="249473" y="2225887"/>
          <a:ext cx="3946426" cy="3752304"/>
        </p:xfrm>
        <a:graphic>
          <a:graphicData uri="http://schemas.openxmlformats.org/drawingml/2006/table">
            <a:tbl>
              <a:tblPr bandRow="1">
                <a:tableStyleId>{9DCAF9ED-07DC-4A11-8D7F-57B35C25682E}</a:tableStyleId>
              </a:tblPr>
              <a:tblGrid>
                <a:gridCol w="468000">
                  <a:extLst>
                    <a:ext uri="{9D8B030D-6E8A-4147-A177-3AD203B41FA5}">
                      <a16:colId xmlns:a16="http://schemas.microsoft.com/office/drawing/2014/main" val="3338120169"/>
                    </a:ext>
                  </a:extLst>
                </a:gridCol>
                <a:gridCol w="3010426">
                  <a:extLst>
                    <a:ext uri="{9D8B030D-6E8A-4147-A177-3AD203B41FA5}">
                      <a16:colId xmlns:a16="http://schemas.microsoft.com/office/drawing/2014/main" val="4083395185"/>
                    </a:ext>
                  </a:extLst>
                </a:gridCol>
                <a:gridCol w="468000">
                  <a:extLst>
                    <a:ext uri="{9D8B030D-6E8A-4147-A177-3AD203B41FA5}">
                      <a16:colId xmlns:a16="http://schemas.microsoft.com/office/drawing/2014/main" val="4178623773"/>
                    </a:ext>
                  </a:extLst>
                </a:gridCol>
              </a:tblGrid>
              <a:tr h="469038">
                <a:tc>
                  <a:txBody>
                    <a:bodyPr/>
                    <a:lstStyle/>
                    <a:p>
                      <a:endParaRPr lang="en-US" sz="2000" dirty="0">
                        <a:solidFill>
                          <a:srgbClr val="1F3763"/>
                        </a:solidFill>
                      </a:endParaRPr>
                    </a:p>
                  </a:txBody>
                  <a:tcPr anchor="ctr"/>
                </a:tc>
                <a:tc>
                  <a:txBody>
                    <a:bodyPr/>
                    <a:lstStyle/>
                    <a:p>
                      <a:r>
                        <a:rPr lang="fr-FR" sz="2000" noProof="0" dirty="0">
                          <a:solidFill>
                            <a:srgbClr val="1F3763"/>
                          </a:solidFill>
                        </a:rPr>
                        <a:t>idées / décisions</a:t>
                      </a:r>
                    </a:p>
                  </a:txBody>
                  <a:tcPr anchor="ctr"/>
                </a:tc>
                <a:tc>
                  <a:txBody>
                    <a:bodyPr/>
                    <a:lstStyle/>
                    <a:p>
                      <a:endParaRPr lang="fr-FR" sz="2000" noProof="0" dirty="0">
                        <a:solidFill>
                          <a:srgbClr val="1F3763"/>
                        </a:solidFill>
                      </a:endParaRPr>
                    </a:p>
                  </a:txBody>
                  <a:tcPr anchor="ctr"/>
                </a:tc>
                <a:extLst>
                  <a:ext uri="{0D108BD9-81ED-4DB2-BD59-A6C34878D82A}">
                    <a16:rowId xmlns:a16="http://schemas.microsoft.com/office/drawing/2014/main" val="3846495068"/>
                  </a:ext>
                </a:extLst>
              </a:tr>
              <a:tr h="469038">
                <a:tc>
                  <a:txBody>
                    <a:bodyPr/>
                    <a:lstStyle/>
                    <a:p>
                      <a:endParaRPr lang="en-US" sz="2000">
                        <a:solidFill>
                          <a:srgbClr val="1F3763"/>
                        </a:solidFill>
                      </a:endParaRPr>
                    </a:p>
                  </a:txBody>
                  <a:tcPr anchor="ctr"/>
                </a:tc>
                <a:tc>
                  <a:txBody>
                    <a:bodyPr/>
                    <a:lstStyle/>
                    <a:p>
                      <a:r>
                        <a:rPr lang="fr-FR" sz="2000" noProof="0">
                          <a:solidFill>
                            <a:srgbClr val="1F3763"/>
                          </a:solidFill>
                        </a:rPr>
                        <a:t>animaux / chiens </a:t>
                      </a:r>
                    </a:p>
                  </a:txBody>
                  <a:tcPr anchor="ctr"/>
                </a:tc>
                <a:tc>
                  <a:txBody>
                    <a:bodyPr/>
                    <a:lstStyle/>
                    <a:p>
                      <a:endParaRPr lang="fr-FR" sz="2000" noProof="0">
                        <a:solidFill>
                          <a:srgbClr val="1F3763"/>
                        </a:solidFill>
                      </a:endParaRPr>
                    </a:p>
                  </a:txBody>
                  <a:tcPr anchor="ctr"/>
                </a:tc>
                <a:extLst>
                  <a:ext uri="{0D108BD9-81ED-4DB2-BD59-A6C34878D82A}">
                    <a16:rowId xmlns:a16="http://schemas.microsoft.com/office/drawing/2014/main" val="403281337"/>
                  </a:ext>
                </a:extLst>
              </a:tr>
              <a:tr h="469038">
                <a:tc>
                  <a:txBody>
                    <a:bodyPr/>
                    <a:lstStyle/>
                    <a:p>
                      <a:endParaRPr lang="en-US" sz="2000">
                        <a:solidFill>
                          <a:srgbClr val="1F3763"/>
                        </a:solidFill>
                      </a:endParaRPr>
                    </a:p>
                  </a:txBody>
                  <a:tcPr anchor="ctr"/>
                </a:tc>
                <a:tc>
                  <a:txBody>
                    <a:bodyPr/>
                    <a:lstStyle/>
                    <a:p>
                      <a:r>
                        <a:rPr lang="fr-FR" sz="2000" noProof="0">
                          <a:solidFill>
                            <a:srgbClr val="1F3763"/>
                          </a:solidFill>
                        </a:rPr>
                        <a:t>annonces / glaces</a:t>
                      </a:r>
                    </a:p>
                  </a:txBody>
                  <a:tcPr anchor="ctr"/>
                </a:tc>
                <a:tc>
                  <a:txBody>
                    <a:bodyPr/>
                    <a:lstStyle/>
                    <a:p>
                      <a:endParaRPr lang="fr-FR" sz="2000" noProof="0">
                        <a:solidFill>
                          <a:srgbClr val="1F3763"/>
                        </a:solidFill>
                      </a:endParaRPr>
                    </a:p>
                  </a:txBody>
                  <a:tcPr anchor="ctr"/>
                </a:tc>
                <a:extLst>
                  <a:ext uri="{0D108BD9-81ED-4DB2-BD59-A6C34878D82A}">
                    <a16:rowId xmlns:a16="http://schemas.microsoft.com/office/drawing/2014/main" val="147212920"/>
                  </a:ext>
                </a:extLst>
              </a:tr>
              <a:tr h="469038">
                <a:tc>
                  <a:txBody>
                    <a:bodyPr/>
                    <a:lstStyle/>
                    <a:p>
                      <a:endParaRPr lang="en-US" sz="2000">
                        <a:solidFill>
                          <a:srgbClr val="1F3763"/>
                        </a:solidFill>
                      </a:endParaRPr>
                    </a:p>
                  </a:txBody>
                  <a:tcPr anchor="ctr"/>
                </a:tc>
                <a:tc>
                  <a:txBody>
                    <a:bodyPr/>
                    <a:lstStyle/>
                    <a:p>
                      <a:r>
                        <a:rPr lang="fr-FR" sz="2000" noProof="0" dirty="0">
                          <a:solidFill>
                            <a:srgbClr val="1F3763"/>
                          </a:solidFill>
                        </a:rPr>
                        <a:t>entrées* / plats</a:t>
                      </a:r>
                    </a:p>
                  </a:txBody>
                  <a:tcPr anchor="ctr"/>
                </a:tc>
                <a:tc>
                  <a:txBody>
                    <a:bodyPr/>
                    <a:lstStyle/>
                    <a:p>
                      <a:endParaRPr lang="fr-FR" sz="2000" noProof="0">
                        <a:solidFill>
                          <a:srgbClr val="1F3763"/>
                        </a:solidFill>
                      </a:endParaRPr>
                    </a:p>
                  </a:txBody>
                  <a:tcPr anchor="ctr"/>
                </a:tc>
                <a:extLst>
                  <a:ext uri="{0D108BD9-81ED-4DB2-BD59-A6C34878D82A}">
                    <a16:rowId xmlns:a16="http://schemas.microsoft.com/office/drawing/2014/main" val="2219868284"/>
                  </a:ext>
                </a:extLst>
              </a:tr>
              <a:tr h="469038">
                <a:tc>
                  <a:txBody>
                    <a:bodyPr/>
                    <a:lstStyle/>
                    <a:p>
                      <a:endParaRPr lang="en-US" sz="2000">
                        <a:solidFill>
                          <a:srgbClr val="1F3763"/>
                        </a:solidFill>
                      </a:endParaRPr>
                    </a:p>
                  </a:txBody>
                  <a:tcPr anchor="ctr"/>
                </a:tc>
                <a:tc>
                  <a:txBody>
                    <a:bodyPr/>
                    <a:lstStyle/>
                    <a:p>
                      <a:r>
                        <a:rPr lang="fr-FR" sz="2000" noProof="0" dirty="0">
                          <a:solidFill>
                            <a:srgbClr val="1F3763"/>
                          </a:solidFill>
                        </a:rPr>
                        <a:t>oiseaux / chiens</a:t>
                      </a:r>
                    </a:p>
                  </a:txBody>
                  <a:tcPr anchor="ctr"/>
                </a:tc>
                <a:tc>
                  <a:txBody>
                    <a:bodyPr/>
                    <a:lstStyle/>
                    <a:p>
                      <a:endParaRPr lang="fr-FR" sz="2000" noProof="0" dirty="0">
                        <a:solidFill>
                          <a:srgbClr val="1F3763"/>
                        </a:solidFill>
                      </a:endParaRPr>
                    </a:p>
                  </a:txBody>
                  <a:tcPr anchor="ctr"/>
                </a:tc>
                <a:extLst>
                  <a:ext uri="{0D108BD9-81ED-4DB2-BD59-A6C34878D82A}">
                    <a16:rowId xmlns:a16="http://schemas.microsoft.com/office/drawing/2014/main" val="163847591"/>
                  </a:ext>
                </a:extLst>
              </a:tr>
              <a:tr h="469038">
                <a:tc>
                  <a:txBody>
                    <a:bodyPr/>
                    <a:lstStyle/>
                    <a:p>
                      <a:endParaRPr lang="en-US" sz="2000">
                        <a:solidFill>
                          <a:srgbClr val="1F3763"/>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solidFill>
                            <a:srgbClr val="1F3763"/>
                          </a:solidFill>
                        </a:rPr>
                        <a:t>amis / cousins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2000" noProof="0" dirty="0">
                        <a:solidFill>
                          <a:srgbClr val="1F3763"/>
                        </a:solidFill>
                      </a:endParaRPr>
                    </a:p>
                  </a:txBody>
                  <a:tcPr anchor="ctr"/>
                </a:tc>
                <a:extLst>
                  <a:ext uri="{0D108BD9-81ED-4DB2-BD59-A6C34878D82A}">
                    <a16:rowId xmlns:a16="http://schemas.microsoft.com/office/drawing/2014/main" val="2062408371"/>
                  </a:ext>
                </a:extLst>
              </a:tr>
              <a:tr h="469038">
                <a:tc>
                  <a:txBody>
                    <a:bodyPr/>
                    <a:lstStyle/>
                    <a:p>
                      <a:endParaRPr lang="en-US" sz="2000">
                        <a:solidFill>
                          <a:srgbClr val="1F3763"/>
                        </a:solidFill>
                      </a:endParaRPr>
                    </a:p>
                  </a:txBody>
                  <a:tcPr anchor="ctr"/>
                </a:tc>
                <a:tc>
                  <a:txBody>
                    <a:bodyPr/>
                    <a:lstStyle/>
                    <a:p>
                      <a:r>
                        <a:rPr lang="fr-FR" sz="2000" noProof="0" dirty="0">
                          <a:solidFill>
                            <a:srgbClr val="1F3763"/>
                          </a:solidFill>
                        </a:rPr>
                        <a:t>enfants / parents</a:t>
                      </a:r>
                    </a:p>
                  </a:txBody>
                  <a:tcPr anchor="ctr"/>
                </a:tc>
                <a:tc>
                  <a:txBody>
                    <a:bodyPr/>
                    <a:lstStyle/>
                    <a:p>
                      <a:endParaRPr lang="fr-FR" sz="2000" noProof="0" dirty="0">
                        <a:solidFill>
                          <a:srgbClr val="1F3763"/>
                        </a:solidFill>
                      </a:endParaRPr>
                    </a:p>
                  </a:txBody>
                  <a:tcPr anchor="ctr"/>
                </a:tc>
                <a:extLst>
                  <a:ext uri="{0D108BD9-81ED-4DB2-BD59-A6C34878D82A}">
                    <a16:rowId xmlns:a16="http://schemas.microsoft.com/office/drawing/2014/main" val="907103354"/>
                  </a:ext>
                </a:extLst>
              </a:tr>
              <a:tr h="469038">
                <a:tc>
                  <a:txBody>
                    <a:bodyPr/>
                    <a:lstStyle/>
                    <a:p>
                      <a:endParaRPr lang="en-US" sz="2000" dirty="0">
                        <a:solidFill>
                          <a:srgbClr val="1F3763"/>
                        </a:solidFill>
                      </a:endParaRPr>
                    </a:p>
                  </a:txBody>
                  <a:tcPr anchor="ctr"/>
                </a:tc>
                <a:tc>
                  <a:txBody>
                    <a:bodyPr/>
                    <a:lstStyle/>
                    <a:p>
                      <a:r>
                        <a:rPr lang="fr-FR" sz="2000" noProof="0" dirty="0">
                          <a:solidFill>
                            <a:srgbClr val="1F3763"/>
                          </a:solidFill>
                        </a:rPr>
                        <a:t>acteurs / chanteurs</a:t>
                      </a:r>
                    </a:p>
                  </a:txBody>
                  <a:tcPr anchor="ctr"/>
                </a:tc>
                <a:tc>
                  <a:txBody>
                    <a:bodyPr/>
                    <a:lstStyle/>
                    <a:p>
                      <a:endParaRPr lang="fr-FR" sz="2000" noProof="0" dirty="0">
                        <a:solidFill>
                          <a:srgbClr val="1F3763"/>
                        </a:solidFill>
                      </a:endParaRPr>
                    </a:p>
                  </a:txBody>
                  <a:tcPr anchor="ctr"/>
                </a:tc>
                <a:extLst>
                  <a:ext uri="{0D108BD9-81ED-4DB2-BD59-A6C34878D82A}">
                    <a16:rowId xmlns:a16="http://schemas.microsoft.com/office/drawing/2014/main" val="3566672579"/>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Choisir</a:t>
            </a:r>
            <a:r>
              <a:rPr lang="en-GB" sz="3600" b="1" dirty="0">
                <a:solidFill>
                  <a:schemeClr val="bg1"/>
                </a:solidFill>
              </a:rPr>
              <a:t> un restaurant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Action Button: Custom 16">
            <a:hlinkClick r:id="" action="ppaction://noaction" highlightClick="1">
              <a:snd r:embed="rId4" name="1b choisir un restaurant.wav"/>
            </a:hlinkClick>
            <a:extLst>
              <a:ext uri="{FF2B5EF4-FFF2-40B4-BE49-F238E27FC236}">
                <a16:creationId xmlns:a16="http://schemas.microsoft.com/office/drawing/2014/main" id="{102CAB18-A237-4D47-B3DC-71EC01D796F1}"/>
              </a:ext>
            </a:extLst>
          </p:cNvPr>
          <p:cNvSpPr/>
          <p:nvPr/>
        </p:nvSpPr>
        <p:spPr>
          <a:xfrm>
            <a:off x="287875" y="226179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5" name="2b choisir un restaurant.wav"/>
            </a:hlinkClick>
            <a:extLst>
              <a:ext uri="{FF2B5EF4-FFF2-40B4-BE49-F238E27FC236}">
                <a16:creationId xmlns:a16="http://schemas.microsoft.com/office/drawing/2014/main" id="{78701E8D-DF66-A24B-ACE5-986E87A7C072}"/>
              </a:ext>
            </a:extLst>
          </p:cNvPr>
          <p:cNvSpPr/>
          <p:nvPr/>
        </p:nvSpPr>
        <p:spPr>
          <a:xfrm>
            <a:off x="287875" y="272384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6" name="3b choisir un restaurant.wav"/>
            </a:hlinkClick>
            <a:extLst>
              <a:ext uri="{FF2B5EF4-FFF2-40B4-BE49-F238E27FC236}">
                <a16:creationId xmlns:a16="http://schemas.microsoft.com/office/drawing/2014/main" id="{D4045099-DE33-A546-AB75-56714059D8F9}"/>
              </a:ext>
            </a:extLst>
          </p:cNvPr>
          <p:cNvSpPr/>
          <p:nvPr/>
        </p:nvSpPr>
        <p:spPr>
          <a:xfrm>
            <a:off x="287875" y="319366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2" name="Action Button: Custom 16">
            <a:hlinkClick r:id="" action="ppaction://noaction" highlightClick="1">
              <a:snd r:embed="rId7" name="4b choisir un restaurant.wav"/>
            </a:hlinkClick>
            <a:extLst>
              <a:ext uri="{FF2B5EF4-FFF2-40B4-BE49-F238E27FC236}">
                <a16:creationId xmlns:a16="http://schemas.microsoft.com/office/drawing/2014/main" id="{54D3393A-2353-614B-BAE9-C36F51048A55}"/>
              </a:ext>
            </a:extLst>
          </p:cNvPr>
          <p:cNvSpPr/>
          <p:nvPr/>
        </p:nvSpPr>
        <p:spPr>
          <a:xfrm>
            <a:off x="287875" y="366347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3" name="Action Button: Custom 16">
            <a:hlinkClick r:id="" action="ppaction://noaction" highlightClick="1">
              <a:snd r:embed="rId8" name="5b choisir un restaurant.wav"/>
            </a:hlinkClick>
            <a:extLst>
              <a:ext uri="{FF2B5EF4-FFF2-40B4-BE49-F238E27FC236}">
                <a16:creationId xmlns:a16="http://schemas.microsoft.com/office/drawing/2014/main" id="{7AEF41F0-8A4A-2B45-9F69-65EDCDD6C07C}"/>
              </a:ext>
            </a:extLst>
          </p:cNvPr>
          <p:cNvSpPr/>
          <p:nvPr/>
        </p:nvSpPr>
        <p:spPr>
          <a:xfrm>
            <a:off x="287875" y="413329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4" name="Action Button: Custom 16">
            <a:hlinkClick r:id="" action="ppaction://noaction" highlightClick="1">
              <a:snd r:embed="rId9" name="6b choisir un restaurant.wav"/>
            </a:hlinkClick>
            <a:extLst>
              <a:ext uri="{FF2B5EF4-FFF2-40B4-BE49-F238E27FC236}">
                <a16:creationId xmlns:a16="http://schemas.microsoft.com/office/drawing/2014/main" id="{60269FE3-D467-7149-B93D-249680EEA4C1}"/>
              </a:ext>
            </a:extLst>
          </p:cNvPr>
          <p:cNvSpPr/>
          <p:nvPr/>
        </p:nvSpPr>
        <p:spPr>
          <a:xfrm>
            <a:off x="287875" y="460310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5" name="Action Button: Custom 16">
            <a:hlinkClick r:id="" action="ppaction://noaction" highlightClick="1">
              <a:snd r:embed="rId10" name="7b choisir un restaurant.wav"/>
            </a:hlinkClick>
            <a:extLst>
              <a:ext uri="{FF2B5EF4-FFF2-40B4-BE49-F238E27FC236}">
                <a16:creationId xmlns:a16="http://schemas.microsoft.com/office/drawing/2014/main" id="{8676F6E3-D003-3746-BE72-27A85C2E1C33}"/>
              </a:ext>
            </a:extLst>
          </p:cNvPr>
          <p:cNvSpPr/>
          <p:nvPr/>
        </p:nvSpPr>
        <p:spPr>
          <a:xfrm>
            <a:off x="287875" y="507292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6" name="Action Button: Custom 16">
            <a:hlinkClick r:id="" action="ppaction://noaction" highlightClick="1">
              <a:snd r:embed="rId11" name="8b choisir un restaurant.wav"/>
            </a:hlinkClick>
            <a:extLst>
              <a:ext uri="{FF2B5EF4-FFF2-40B4-BE49-F238E27FC236}">
                <a16:creationId xmlns:a16="http://schemas.microsoft.com/office/drawing/2014/main" id="{25568BA5-9F1B-1248-8E5B-7E16BDF2F767}"/>
              </a:ext>
            </a:extLst>
          </p:cNvPr>
          <p:cNvSpPr/>
          <p:nvPr/>
        </p:nvSpPr>
        <p:spPr>
          <a:xfrm>
            <a:off x="287875" y="554274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5" name="TextBox 4">
            <a:extLst>
              <a:ext uri="{FF2B5EF4-FFF2-40B4-BE49-F238E27FC236}">
                <a16:creationId xmlns:a16="http://schemas.microsoft.com/office/drawing/2014/main" id="{DBFD7F9C-EDF6-E343-8F45-0C73E36A6B80}"/>
              </a:ext>
            </a:extLst>
          </p:cNvPr>
          <p:cNvSpPr txBox="1"/>
          <p:nvPr/>
        </p:nvSpPr>
        <p:spPr>
          <a:xfrm>
            <a:off x="100376" y="1241866"/>
            <a:ext cx="119868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Aurélie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Élodie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peuvent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choisir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restaurant.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leur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conversation.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mot? </a:t>
            </a:r>
          </a:p>
        </p:txBody>
      </p:sp>
      <p:sp>
        <p:nvSpPr>
          <p:cNvPr id="17" name="Action Button: Custom 16">
            <a:hlinkClick r:id="" action="ppaction://noaction" highlightClick="1">
              <a:snd r:embed="rId12" name="1a choisir un restaurant.wav"/>
            </a:hlinkClick>
            <a:extLst>
              <a:ext uri="{FF2B5EF4-FFF2-40B4-BE49-F238E27FC236}">
                <a16:creationId xmlns:a16="http://schemas.microsoft.com/office/drawing/2014/main" id="{9D02BDF5-CD6D-524B-8953-1416523B3C62}"/>
              </a:ext>
            </a:extLst>
          </p:cNvPr>
          <p:cNvSpPr/>
          <p:nvPr/>
        </p:nvSpPr>
        <p:spPr>
          <a:xfrm>
            <a:off x="3771323" y="226179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8" name="Action Button: Custom 16">
            <a:hlinkClick r:id="" action="ppaction://noaction" highlightClick="1">
              <a:snd r:embed="rId13" name="2a choisir un restaurant.wav"/>
            </a:hlinkClick>
            <a:extLst>
              <a:ext uri="{FF2B5EF4-FFF2-40B4-BE49-F238E27FC236}">
                <a16:creationId xmlns:a16="http://schemas.microsoft.com/office/drawing/2014/main" id="{3976B046-889F-C340-8421-F10A33D24FBD}"/>
              </a:ext>
            </a:extLst>
          </p:cNvPr>
          <p:cNvSpPr/>
          <p:nvPr/>
        </p:nvSpPr>
        <p:spPr>
          <a:xfrm>
            <a:off x="3771323" y="272384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9" name="Action Button: Custom 16">
            <a:hlinkClick r:id="" action="ppaction://noaction" highlightClick="1">
              <a:snd r:embed="rId14" name="3a choisir un restaurant.wav"/>
            </a:hlinkClick>
            <a:extLst>
              <a:ext uri="{FF2B5EF4-FFF2-40B4-BE49-F238E27FC236}">
                <a16:creationId xmlns:a16="http://schemas.microsoft.com/office/drawing/2014/main" id="{6D94CB55-A4A3-F548-8E5D-C38450B57306}"/>
              </a:ext>
            </a:extLst>
          </p:cNvPr>
          <p:cNvSpPr/>
          <p:nvPr/>
        </p:nvSpPr>
        <p:spPr>
          <a:xfrm>
            <a:off x="3771323" y="319366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0" name="Action Button: Custom 16">
            <a:hlinkClick r:id="" action="ppaction://noaction" highlightClick="1">
              <a:snd r:embed="rId15" name="4a choisir un restaurant.wav"/>
            </a:hlinkClick>
            <a:extLst>
              <a:ext uri="{FF2B5EF4-FFF2-40B4-BE49-F238E27FC236}">
                <a16:creationId xmlns:a16="http://schemas.microsoft.com/office/drawing/2014/main" id="{400964B8-A931-EB46-8A3E-9914A3BFCEAC}"/>
              </a:ext>
            </a:extLst>
          </p:cNvPr>
          <p:cNvSpPr/>
          <p:nvPr/>
        </p:nvSpPr>
        <p:spPr>
          <a:xfrm>
            <a:off x="3771323" y="366347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1" name="Action Button: Custom 16">
            <a:hlinkClick r:id="" action="ppaction://noaction" highlightClick="1">
              <a:snd r:embed="rId16" name="5a choisir un restaurant.wav"/>
            </a:hlinkClick>
            <a:extLst>
              <a:ext uri="{FF2B5EF4-FFF2-40B4-BE49-F238E27FC236}">
                <a16:creationId xmlns:a16="http://schemas.microsoft.com/office/drawing/2014/main" id="{F8056487-ABC1-2F4B-98E4-DB4418792791}"/>
              </a:ext>
            </a:extLst>
          </p:cNvPr>
          <p:cNvSpPr/>
          <p:nvPr/>
        </p:nvSpPr>
        <p:spPr>
          <a:xfrm>
            <a:off x="3771323" y="413329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2" name="Action Button: Custom 16">
            <a:hlinkClick r:id="" action="ppaction://noaction" highlightClick="1">
              <a:snd r:embed="rId17" name="6a choisir un restaurant.wav"/>
            </a:hlinkClick>
            <a:extLst>
              <a:ext uri="{FF2B5EF4-FFF2-40B4-BE49-F238E27FC236}">
                <a16:creationId xmlns:a16="http://schemas.microsoft.com/office/drawing/2014/main" id="{584FCBAD-96CB-234F-9090-B1CCF73BF2F5}"/>
              </a:ext>
            </a:extLst>
          </p:cNvPr>
          <p:cNvSpPr/>
          <p:nvPr/>
        </p:nvSpPr>
        <p:spPr>
          <a:xfrm>
            <a:off x="3771323" y="460310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3" name="Action Button: Custom 16">
            <a:hlinkClick r:id="" action="ppaction://noaction" highlightClick="1">
              <a:snd r:embed="rId18" name="7a choisir un restaurant.wav"/>
            </a:hlinkClick>
            <a:extLst>
              <a:ext uri="{FF2B5EF4-FFF2-40B4-BE49-F238E27FC236}">
                <a16:creationId xmlns:a16="http://schemas.microsoft.com/office/drawing/2014/main" id="{6C44B762-05DF-C145-9811-644DB54A18FB}"/>
              </a:ext>
            </a:extLst>
          </p:cNvPr>
          <p:cNvSpPr/>
          <p:nvPr/>
        </p:nvSpPr>
        <p:spPr>
          <a:xfrm>
            <a:off x="3771323" y="507292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4" name="Action Button: Custom 16">
            <a:hlinkClick r:id="" action="ppaction://noaction" highlightClick="1">
              <a:snd r:embed="rId19" name="8a choisir un restaurant.wav"/>
            </a:hlinkClick>
            <a:extLst>
              <a:ext uri="{FF2B5EF4-FFF2-40B4-BE49-F238E27FC236}">
                <a16:creationId xmlns:a16="http://schemas.microsoft.com/office/drawing/2014/main" id="{51D24FB7-277C-1F40-B832-1EE8CE7C8206}"/>
              </a:ext>
            </a:extLst>
          </p:cNvPr>
          <p:cNvSpPr/>
          <p:nvPr/>
        </p:nvSpPr>
        <p:spPr>
          <a:xfrm>
            <a:off x="3771323" y="554274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5" name="TextBox 24">
            <a:extLst>
              <a:ext uri="{FF2B5EF4-FFF2-40B4-BE49-F238E27FC236}">
                <a16:creationId xmlns:a16="http://schemas.microsoft.com/office/drawing/2014/main" id="{8C48FAC0-8F7A-364C-8C15-E4CA6AE8CD60}"/>
              </a:ext>
            </a:extLst>
          </p:cNvPr>
          <p:cNvSpPr txBox="1"/>
          <p:nvPr/>
        </p:nvSpPr>
        <p:spPr>
          <a:xfrm>
            <a:off x="722277" y="2266636"/>
            <a:ext cx="2258618" cy="400110"/>
          </a:xfrm>
          <a:prstGeom prst="rect">
            <a:avLst/>
          </a:prstGeom>
          <a:solidFill>
            <a:srgbClr val="FCECE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idées</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8C4D6ECB-B774-0147-BBD4-E7BE64F445DC}"/>
              </a:ext>
            </a:extLst>
          </p:cNvPr>
          <p:cNvSpPr txBox="1"/>
          <p:nvPr/>
        </p:nvSpPr>
        <p:spPr>
          <a:xfrm>
            <a:off x="722277" y="2723845"/>
            <a:ext cx="225861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animaux</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9E417431-ACD6-1943-B0E0-F5A6C3E9F561}"/>
              </a:ext>
            </a:extLst>
          </p:cNvPr>
          <p:cNvSpPr txBox="1"/>
          <p:nvPr/>
        </p:nvSpPr>
        <p:spPr>
          <a:xfrm>
            <a:off x="722277" y="3189551"/>
            <a:ext cx="2444148" cy="400110"/>
          </a:xfrm>
          <a:prstGeom prst="rect">
            <a:avLst/>
          </a:prstGeom>
          <a:solidFill>
            <a:srgbClr val="FCECE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glaces</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030E564B-F0C8-CB47-97D6-ABFA60F96C13}"/>
              </a:ext>
            </a:extLst>
          </p:cNvPr>
          <p:cNvSpPr txBox="1"/>
          <p:nvPr/>
        </p:nvSpPr>
        <p:spPr>
          <a:xfrm>
            <a:off x="722277" y="3663477"/>
            <a:ext cx="225861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entrées</a:t>
            </a:r>
          </a:p>
        </p:txBody>
      </p:sp>
      <p:sp>
        <p:nvSpPr>
          <p:cNvPr id="29" name="TextBox 28">
            <a:extLst>
              <a:ext uri="{FF2B5EF4-FFF2-40B4-BE49-F238E27FC236}">
                <a16:creationId xmlns:a16="http://schemas.microsoft.com/office/drawing/2014/main" id="{942F4C9A-0B8C-E443-ABE9-7704C3C1380C}"/>
              </a:ext>
            </a:extLst>
          </p:cNvPr>
          <p:cNvSpPr txBox="1"/>
          <p:nvPr/>
        </p:nvSpPr>
        <p:spPr>
          <a:xfrm>
            <a:off x="722277" y="4131238"/>
            <a:ext cx="2444148" cy="400110"/>
          </a:xfrm>
          <a:prstGeom prst="rect">
            <a:avLst/>
          </a:prstGeom>
          <a:solidFill>
            <a:srgbClr val="FCECE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chiens</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86F113E1-C321-B547-A898-A6A29FB20E7E}"/>
              </a:ext>
            </a:extLst>
          </p:cNvPr>
          <p:cNvSpPr txBox="1"/>
          <p:nvPr/>
        </p:nvSpPr>
        <p:spPr>
          <a:xfrm>
            <a:off x="722276" y="4606831"/>
            <a:ext cx="280195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amis</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88A1B107-224B-794F-836B-F0DF8C5BA0E7}"/>
              </a:ext>
            </a:extLst>
          </p:cNvPr>
          <p:cNvSpPr txBox="1"/>
          <p:nvPr/>
        </p:nvSpPr>
        <p:spPr>
          <a:xfrm>
            <a:off x="722277" y="5072537"/>
            <a:ext cx="2444148" cy="400110"/>
          </a:xfrm>
          <a:prstGeom prst="rect">
            <a:avLst/>
          </a:prstGeom>
          <a:solidFill>
            <a:srgbClr val="FCECE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parents</a:t>
            </a:r>
          </a:p>
        </p:txBody>
      </p:sp>
      <p:sp>
        <p:nvSpPr>
          <p:cNvPr id="32" name="TextBox 31">
            <a:extLst>
              <a:ext uri="{FF2B5EF4-FFF2-40B4-BE49-F238E27FC236}">
                <a16:creationId xmlns:a16="http://schemas.microsoft.com/office/drawing/2014/main" id="{8456F1B4-C90C-DD4B-AF97-0B642F803F7E}"/>
              </a:ext>
            </a:extLst>
          </p:cNvPr>
          <p:cNvSpPr txBox="1"/>
          <p:nvPr/>
        </p:nvSpPr>
        <p:spPr>
          <a:xfrm>
            <a:off x="722276" y="5547540"/>
            <a:ext cx="280195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chanteurs</a:t>
            </a:r>
          </a:p>
        </p:txBody>
      </p:sp>
      <p:sp>
        <p:nvSpPr>
          <p:cNvPr id="33" name="TextBox 32">
            <a:extLst>
              <a:ext uri="{FF2B5EF4-FFF2-40B4-BE49-F238E27FC236}">
                <a16:creationId xmlns:a16="http://schemas.microsoft.com/office/drawing/2014/main" id="{A1C18F5D-6D43-0B4D-824B-50EFAADF291C}"/>
              </a:ext>
            </a:extLst>
          </p:cNvPr>
          <p:cNvSpPr txBox="1"/>
          <p:nvPr/>
        </p:nvSpPr>
        <p:spPr>
          <a:xfrm>
            <a:off x="4588435" y="2094354"/>
            <a:ext cx="6546065" cy="41242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Which three restaurants do they discuss?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Make notes about each option.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The restaurant next to the river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can play with the animals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have interesting ice creams.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Their starters are expensive.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Léa’s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favourite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dogs are on holiday.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The restaurant in the countryside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Their friends used to work there/don’t anymore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Their friends’ parents have a café in Spain.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The restaurant in front of the library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Their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favourite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singers are often there.</a:t>
            </a:r>
          </a:p>
        </p:txBody>
      </p:sp>
      <p:sp>
        <p:nvSpPr>
          <p:cNvPr id="34" name="Rounded Rectangular Callout 33">
            <a:extLst>
              <a:ext uri="{FF2B5EF4-FFF2-40B4-BE49-F238E27FC236}">
                <a16:creationId xmlns:a16="http://schemas.microsoft.com/office/drawing/2014/main" id="{B7593464-BF73-B749-8C95-CE84E81826E8}"/>
              </a:ext>
            </a:extLst>
          </p:cNvPr>
          <p:cNvSpPr/>
          <p:nvPr/>
        </p:nvSpPr>
        <p:spPr>
          <a:xfrm>
            <a:off x="6926618" y="251188"/>
            <a:ext cx="2996171" cy="399600"/>
          </a:xfrm>
          <a:prstGeom prst="wedgeRoundRectCallout">
            <a:avLst>
              <a:gd name="adj1" fmla="val -36615"/>
              <a:gd name="adj2" fmla="val -15480"/>
              <a:gd name="adj3" fmla="val 16667"/>
            </a:avLst>
          </a:prstGeom>
          <a:solidFill>
            <a:srgbClr val="115076"/>
          </a:solidFill>
          <a:ln w="127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rPr>
              <a:t>*les entrées </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starters</a:t>
            </a:r>
          </a:p>
        </p:txBody>
      </p:sp>
      <p:pic>
        <p:nvPicPr>
          <p:cNvPr id="35" name="Picture 34">
            <a:extLst>
              <a:ext uri="{FF2B5EF4-FFF2-40B4-BE49-F238E27FC236}">
                <a16:creationId xmlns:a16="http://schemas.microsoft.com/office/drawing/2014/main" id="{B1F3B4D9-7221-4D6B-A022-59DE0433C79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847729" y="2449676"/>
            <a:ext cx="1122289" cy="1122289"/>
          </a:xfrm>
          <a:prstGeom prst="rect">
            <a:avLst/>
          </a:prstGeom>
        </p:spPr>
      </p:pic>
      <p:pic>
        <p:nvPicPr>
          <p:cNvPr id="36" name="Picture 35" descr="A picture containing toy, doll&#10;&#10;Description automatically generated">
            <a:extLst>
              <a:ext uri="{FF2B5EF4-FFF2-40B4-BE49-F238E27FC236}">
                <a16:creationId xmlns:a16="http://schemas.microsoft.com/office/drawing/2014/main" id="{8D7D9C2D-57BD-4F93-9314-8CBE5E497D4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542344" y="3309661"/>
            <a:ext cx="1300932" cy="1300932"/>
          </a:xfrm>
          <a:prstGeom prst="rect">
            <a:avLst/>
          </a:prstGeom>
        </p:spPr>
      </p:pic>
      <p:pic>
        <p:nvPicPr>
          <p:cNvPr id="37" name="Picture 36" descr="A picture containing text&#10;&#10;Description automatically generated">
            <a:extLst>
              <a:ext uri="{FF2B5EF4-FFF2-40B4-BE49-F238E27FC236}">
                <a16:creationId xmlns:a16="http://schemas.microsoft.com/office/drawing/2014/main" id="{796D5955-159D-4747-ADCD-F1DD2F204707}"/>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954663" y="2714832"/>
            <a:ext cx="1149518" cy="1149518"/>
          </a:xfrm>
          <a:prstGeom prst="rect">
            <a:avLst/>
          </a:prstGeom>
        </p:spPr>
      </p:pic>
    </p:spTree>
    <p:extLst>
      <p:ext uri="{BB962C8B-B14F-4D97-AF65-F5344CB8AC3E}">
        <p14:creationId xmlns:p14="http://schemas.microsoft.com/office/powerpoint/2010/main" val="270016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3">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3">
                                            <p:txEl>
                                              <p:pRg st="7" end="7"/>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3">
                                            <p:txEl>
                                              <p:pRg st="10" end="1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3">
                                            <p:txEl>
                                              <p:pRg st="3" end="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3">
                                            <p:txEl>
                                              <p:pRg st="4" end="4"/>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3">
                                            <p:txEl>
                                              <p:pRg st="5" end="5"/>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3">
                                            <p:txEl>
                                              <p:pRg st="6" end="6"/>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3">
                                            <p:txEl>
                                              <p:pRg st="8" end="8"/>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3">
                                            <p:txEl>
                                              <p:pRg st="9" end="9"/>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animBg="1"/>
      <p:bldP spid="3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9AFF5-E91E-41DD-9215-70BEB8E88213}"/>
              </a:ext>
            </a:extLst>
          </p:cNvPr>
          <p:cNvSpPr txBox="1">
            <a:spLocks/>
          </p:cNvSpPr>
          <p:nvPr/>
        </p:nvSpPr>
        <p:spPr>
          <a:xfrm>
            <a:off x="544944" y="-3417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German sounds of the language</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graphicFrame>
        <p:nvGraphicFramePr>
          <p:cNvPr id="3" name="Table 2">
            <a:extLst>
              <a:ext uri="{FF2B5EF4-FFF2-40B4-BE49-F238E27FC236}">
                <a16:creationId xmlns:a16="http://schemas.microsoft.com/office/drawing/2014/main" id="{B6DF6EA2-DB45-429C-91B8-15DDB4B52722}"/>
              </a:ext>
            </a:extLst>
          </p:cNvPr>
          <p:cNvGraphicFramePr>
            <a:graphicFrameLocks noGrp="1"/>
          </p:cNvGraphicFramePr>
          <p:nvPr>
            <p:extLst>
              <p:ext uri="{D42A27DB-BD31-4B8C-83A1-F6EECF244321}">
                <p14:modId xmlns:p14="http://schemas.microsoft.com/office/powerpoint/2010/main" val="1348948991"/>
              </p:ext>
            </p:extLst>
          </p:nvPr>
        </p:nvGraphicFramePr>
        <p:xfrm>
          <a:off x="544944" y="662781"/>
          <a:ext cx="11222181" cy="5599512"/>
        </p:xfrm>
        <a:graphic>
          <a:graphicData uri="http://schemas.openxmlformats.org/drawingml/2006/table">
            <a:tbl>
              <a:tblPr firstRow="1" bandRow="1"/>
              <a:tblGrid>
                <a:gridCol w="1027817">
                  <a:extLst>
                    <a:ext uri="{9D8B030D-6E8A-4147-A177-3AD203B41FA5}">
                      <a16:colId xmlns:a16="http://schemas.microsoft.com/office/drawing/2014/main" val="1558969820"/>
                    </a:ext>
                  </a:extLst>
                </a:gridCol>
                <a:gridCol w="10194364">
                  <a:extLst>
                    <a:ext uri="{9D8B030D-6E8A-4147-A177-3AD203B41FA5}">
                      <a16:colId xmlns:a16="http://schemas.microsoft.com/office/drawing/2014/main" val="1706542321"/>
                    </a:ext>
                  </a:extLst>
                </a:gridCol>
              </a:tblGrid>
              <a:tr h="333513">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r>
                        <a:rPr lang="en-GB" sz="1800" dirty="0">
                          <a:solidFill>
                            <a:srgbClr val="002060"/>
                          </a:solidFill>
                        </a:rPr>
                        <a:t>Year 7</a:t>
                      </a:r>
                      <a:endParaRPr lang="en-GB" sz="1800" b="1" dirty="0">
                        <a:solidFill>
                          <a:srgbClr val="002060"/>
                        </a:solidFill>
                      </a:endParaRPr>
                    </a:p>
                  </a:txBody>
                  <a:tcP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r>
                        <a:rPr lang="en-GB" dirty="0">
                          <a:solidFill>
                            <a:srgbClr val="002060"/>
                          </a:solidFill>
                        </a:rPr>
                        <a:t>Phonics</a:t>
                      </a:r>
                    </a:p>
                    <a:p>
                      <a:r>
                        <a:rPr lang="en-GB" b="0" dirty="0">
                          <a:solidFill>
                            <a:srgbClr val="002060"/>
                          </a:solidFill>
                        </a:rPr>
                        <a:t>SSCs are introduced and practised in a series of short (approx. 10 minute) slots per lesson.  </a:t>
                      </a:r>
                    </a:p>
                    <a:p>
                      <a:r>
                        <a:rPr lang="en-GB" b="0" dirty="0">
                          <a:solidFill>
                            <a:srgbClr val="002060"/>
                          </a:solidFill>
                        </a:rPr>
                        <a:t>For the highly frequent vowels SSCs, two SSCs are introduced per week, </a:t>
                      </a:r>
                    </a:p>
                    <a:p>
                      <a:r>
                        <a:rPr lang="en-GB" b="0" dirty="0">
                          <a:solidFill>
                            <a:srgbClr val="002060"/>
                          </a:solidFill>
                        </a:rPr>
                        <a:t>Then, each SSC will be introduced on a weekly basis, with some closely related SSCs or key contrasts introduced together (e.g., long and short 'a'). </a:t>
                      </a:r>
                    </a:p>
                    <a:p>
                      <a:endParaRPr lang="en-GB" b="0" dirty="0">
                        <a:solidFill>
                          <a:srgbClr val="002060"/>
                        </a:solidFill>
                      </a:endParaRPr>
                    </a:p>
                  </a:txBody>
                  <a:tcP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551854506"/>
                  </a:ext>
                </a:extLst>
              </a:tr>
              <a:tr h="333513">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002060"/>
                          </a:solidFill>
                        </a:rPr>
                        <a:t>Year 8</a:t>
                      </a:r>
                    </a:p>
                  </a:txBody>
                  <a:tcP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b="1" dirty="0">
                          <a:solidFill>
                            <a:srgbClr val="002060"/>
                          </a:solidFill>
                        </a:rPr>
                        <a:t>Sound-symbol correspondences, stress, syllables, rhythm, pronunciation.</a:t>
                      </a:r>
                    </a:p>
                    <a:p>
                      <a:r>
                        <a:rPr lang="en-GB" dirty="0">
                          <a:solidFill>
                            <a:srgbClr val="002060"/>
                          </a:solidFill>
                        </a:rPr>
                        <a:t>SSC knowledge is further developed by activities focused on two or more SSC. Often these are tricky pairs, such as EI/IE, V/W. In addition, difference in the sound depending on position with the word is explored (e.g., d-vs -d, g-, -g-, -g).  In some weeks, several SSC are revisited. Four new SSC are introduced: [</a:t>
                      </a:r>
                      <a:r>
                        <a:rPr lang="en-GB" dirty="0" err="1">
                          <a:solidFill>
                            <a:srgbClr val="002060"/>
                          </a:solidFill>
                        </a:rPr>
                        <a:t>ai</a:t>
                      </a:r>
                      <a:r>
                        <a:rPr lang="en-GB" dirty="0">
                          <a:solidFill>
                            <a:srgbClr val="002060"/>
                          </a:solidFill>
                        </a:rPr>
                        <a:t>], [-</a:t>
                      </a:r>
                      <a:r>
                        <a:rPr lang="en-GB" dirty="0" err="1">
                          <a:solidFill>
                            <a:srgbClr val="002060"/>
                          </a:solidFill>
                        </a:rPr>
                        <a:t>tion</a:t>
                      </a:r>
                      <a:r>
                        <a:rPr lang="en-GB" dirty="0">
                          <a:solidFill>
                            <a:srgbClr val="002060"/>
                          </a:solidFill>
                        </a:rPr>
                        <a:t>], [-</a:t>
                      </a:r>
                      <a:r>
                        <a:rPr lang="en-GB" dirty="0" err="1">
                          <a:solidFill>
                            <a:srgbClr val="002060"/>
                          </a:solidFill>
                        </a:rPr>
                        <a:t>ung</a:t>
                      </a:r>
                      <a:r>
                        <a:rPr lang="en-GB" dirty="0">
                          <a:solidFill>
                            <a:srgbClr val="002060"/>
                          </a:solidFill>
                        </a:rPr>
                        <a:t>] and [y].</a:t>
                      </a:r>
                    </a:p>
                    <a:p>
                      <a:r>
                        <a:rPr lang="en-GB" b="0" dirty="0">
                          <a:solidFill>
                            <a:srgbClr val="002060"/>
                          </a:solidFill>
                        </a:rPr>
                        <a:t>Fluency-related activities begin to be practised.</a:t>
                      </a:r>
                    </a:p>
                  </a:txBody>
                  <a:tcP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1999498818"/>
                  </a:ext>
                </a:extLst>
              </a:tr>
              <a:tr h="2124792">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Year 9</a:t>
                      </a:r>
                    </a:p>
                  </a:txBody>
                  <a:tcP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2060"/>
                          </a:solidFill>
                        </a:rPr>
                        <a:t>Sound-symbol correspondences, stress, syllables, rhythm, pronunciation.</a:t>
                      </a:r>
                    </a:p>
                    <a:p>
                      <a:r>
                        <a:rPr lang="en-GB" sz="1800" dirty="0">
                          <a:solidFill>
                            <a:srgbClr val="002060"/>
                          </a:solidFill>
                        </a:rPr>
                        <a:t>SSC knowledge is further developed by activities focused on two or more SSC. Often these are tricky pairs, such as EI/IE, V/W. In addition, difference in the sound depending on position with the word is practised again (e.g., d-vs. -d, g-, -g-, -g).  </a:t>
                      </a:r>
                    </a:p>
                    <a:p>
                      <a:r>
                        <a:rPr lang="en-GB" sz="1800" dirty="0">
                          <a:solidFill>
                            <a:srgbClr val="002060"/>
                          </a:solidFill>
                        </a:rPr>
                        <a:t>All SSC are revisited.  </a:t>
                      </a:r>
                    </a:p>
                    <a:p>
                      <a:r>
                        <a:rPr lang="en-GB" sz="1800" baseline="0" dirty="0">
                          <a:solidFill>
                            <a:srgbClr val="002060"/>
                          </a:solidFill>
                        </a:rPr>
                        <a:t>A</a:t>
                      </a:r>
                      <a:r>
                        <a:rPr lang="en-GB" sz="1800" dirty="0">
                          <a:solidFill>
                            <a:srgbClr val="002060"/>
                          </a:solidFill>
                        </a:rPr>
                        <a:t>ttention is given to particular aspects of word and sentence stress. </a:t>
                      </a:r>
                    </a:p>
                    <a:p>
                      <a:r>
                        <a:rPr lang="en-GB" sz="1800" dirty="0">
                          <a:solidFill>
                            <a:srgbClr val="002060"/>
                          </a:solidFill>
                        </a:rPr>
                        <a:t>Several weeks practise fluency-related activities.</a:t>
                      </a:r>
                    </a:p>
                  </a:txBody>
                  <a:tcPr>
                    <a:lnL w="12700" cmpd="sng">
                      <a:solidFill>
                        <a:srgbClr val="FFC000"/>
                      </a:solidFill>
                    </a:lnL>
                    <a:lnR w="12700" cmpd="sng">
                      <a:solidFill>
                        <a:srgbClr val="FFC000"/>
                      </a:solidFill>
                    </a:lnR>
                    <a:lnT w="12700" cmpd="sng">
                      <a:solidFill>
                        <a:srgbClr val="FFC000"/>
                      </a:solidFill>
                    </a:lnT>
                    <a:lnB w="12700" cmpd="sng">
                      <a:solidFill>
                        <a:srgbClr val="FFC000"/>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2796614221"/>
                  </a:ext>
                </a:extLst>
              </a:tr>
            </a:tbl>
          </a:graphicData>
        </a:graphic>
      </p:graphicFrame>
    </p:spTree>
    <p:extLst>
      <p:ext uri="{BB962C8B-B14F-4D97-AF65-F5344CB8AC3E}">
        <p14:creationId xmlns:p14="http://schemas.microsoft.com/office/powerpoint/2010/main" val="9990628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2190940" cy="707849"/>
          </a:xfrm>
          <a:prstGeom prst="rect">
            <a:avLst/>
          </a:prstGeom>
        </p:spPr>
      </p:pic>
      <p:sp>
        <p:nvSpPr>
          <p:cNvPr id="4" name="Title 3"/>
          <p:cNvSpPr>
            <a:spLocks noGrp="1"/>
          </p:cNvSpPr>
          <p:nvPr>
            <p:ph type="title"/>
          </p:nvPr>
        </p:nvSpPr>
        <p:spPr>
          <a:xfrm>
            <a:off x="0" y="231317"/>
            <a:ext cx="6228784" cy="707849"/>
          </a:xfrm>
        </p:spPr>
        <p:txBody>
          <a:bodyPr>
            <a:noAutofit/>
          </a:bodyPr>
          <a:lstStyle/>
          <a:p>
            <a:r>
              <a:rPr lang="en-GB" sz="3200" b="1" dirty="0" err="1">
                <a:solidFill>
                  <a:schemeClr val="bg1"/>
                </a:solidFill>
              </a:rPr>
              <a:t>Phonetik</a:t>
            </a:r>
            <a:endParaRPr lang="en-GB" sz="32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43355" y="247046"/>
            <a:ext cx="211397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198554" y="1271328"/>
            <a:ext cx="5943602"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per</a:t>
            </a:r>
            <a:r>
              <a:rPr kumimoji="0" lang="de-DE" sz="24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fek</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 Re</a:t>
            </a:r>
            <a:r>
              <a:rPr kumimoji="0" lang="de-DE" sz="24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zept</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für eine Boyband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Für diese Art Pro</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jekt</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gibt es ein opti</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mal</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Syst</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em</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Prin</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zip</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ist klar und das Kon</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zept</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einfach. Jede Per</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son</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hat ihre Funkti</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Eine Per</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son</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schreibt den Text, eine Per</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son</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schreibt die Mu</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sik</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so weiter. Die Kommunikati</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Akzep</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tanz</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der Gruppe sind ein internatio</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nal</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Erfolgsre</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zept</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für Top Hits in den Charts. </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pic>
        <p:nvPicPr>
          <p:cNvPr id="16" name="9.1.1.1 Slide 17 1">
            <a:hlinkClick r:id="" action="ppaction://media"/>
            <a:extLst>
              <a:ext uri="{FF2B5EF4-FFF2-40B4-BE49-F238E27FC236}">
                <a16:creationId xmlns:a16="http://schemas.microsoft.com/office/drawing/2014/main" id="{BC6F8D0A-6F39-472A-B5EA-1072FA23CD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35496" y="208880"/>
            <a:ext cx="1087120" cy="1087120"/>
          </a:xfrm>
          <a:prstGeom prst="rect">
            <a:avLst/>
          </a:prstGeom>
        </p:spPr>
      </p:pic>
      <p:sp>
        <p:nvSpPr>
          <p:cNvPr id="18" name="TextBox 17">
            <a:extLst>
              <a:ext uri="{FF2B5EF4-FFF2-40B4-BE49-F238E27FC236}">
                <a16:creationId xmlns:a16="http://schemas.microsoft.com/office/drawing/2014/main" id="{BEBD8A7B-F2D7-4D41-8567-DB88E2E52B63}"/>
              </a:ext>
            </a:extLst>
          </p:cNvPr>
          <p:cNvSpPr txBox="1"/>
          <p:nvPr/>
        </p:nvSpPr>
        <p:spPr>
          <a:xfrm>
            <a:off x="2282045" y="208880"/>
            <a:ext cx="63287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a:t>
            </a:r>
            <a:r>
              <a:rPr kumimoji="0" lang="en-US"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Text. Per</a:t>
            </a:r>
            <a:r>
              <a:rPr kumimoji="0" lang="en-US"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1" u="none" strike="noStrike" kern="1200" cap="none" spc="0" normalizeH="0" baseline="0" noProof="0" dirty="0">
                <a:ln>
                  <a:noFill/>
                </a:ln>
                <a:solidFill>
                  <a:srgbClr val="DAA520"/>
                </a:solidFill>
                <a:effectLst/>
                <a:uLnTx/>
                <a:uFillTx/>
                <a:latin typeface="Century Gothic" panose="020F0302020204030204"/>
                <a:ea typeface="+mn-ea"/>
                <a:cs typeface="+mn-cs"/>
              </a:rPr>
              <a:t>Pay attention to the syllable stress!</a:t>
            </a:r>
          </a:p>
        </p:txBody>
      </p:sp>
      <p:sp>
        <p:nvSpPr>
          <p:cNvPr id="20" name="TextBox 19">
            <a:extLst>
              <a:ext uri="{FF2B5EF4-FFF2-40B4-BE49-F238E27FC236}">
                <a16:creationId xmlns:a16="http://schemas.microsoft.com/office/drawing/2014/main" id="{BE87959D-EA2D-4828-B180-6BB5A5A2ACF2}"/>
              </a:ext>
            </a:extLst>
          </p:cNvPr>
          <p:cNvSpPr txBox="1"/>
          <p:nvPr/>
        </p:nvSpPr>
        <p:spPr>
          <a:xfrm>
            <a:off x="197068" y="1300880"/>
            <a:ext cx="5807523" cy="4524315"/>
          </a:xfrm>
          <a:prstGeom prst="rect">
            <a:avLst/>
          </a:prstGeom>
          <a:solidFill>
            <a:srgbClr val="EBEFF7"/>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perfekte Rezept für eine Boyband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Für diese Art Projekt gibt es ein optimales System. Das Prinzip ist klar und das Konzept einfach. Jede Person hat ihre Funktion: Eine Person schreibt den Text, eine Person schreibt die Musik, und so weiter. Die Kommunikation und Akzeptanz in der Gruppe sind ein internationales Erfolgsrezept für Top Hits in den Charts. </a:t>
            </a:r>
          </a:p>
        </p:txBody>
      </p:sp>
      <p:sp>
        <p:nvSpPr>
          <p:cNvPr id="21" name="Speech Bubble: Rectangle with Corners Rounded 20">
            <a:extLst>
              <a:ext uri="{FF2B5EF4-FFF2-40B4-BE49-F238E27FC236}">
                <a16:creationId xmlns:a16="http://schemas.microsoft.com/office/drawing/2014/main" id="{CE7CC42B-6785-4D1A-A29B-6A2A081FED73}"/>
              </a:ext>
            </a:extLst>
          </p:cNvPr>
          <p:cNvSpPr/>
          <p:nvPr/>
        </p:nvSpPr>
        <p:spPr>
          <a:xfrm>
            <a:off x="6383634" y="1332884"/>
            <a:ext cx="2795422" cy="416926"/>
          </a:xfrm>
          <a:prstGeom prst="wedgeRoundRectCallout">
            <a:avLst>
              <a:gd name="adj1" fmla="val -29071"/>
              <a:gd name="adj2" fmla="val 75462"/>
              <a:gd name="adj3" fmla="val 16667"/>
            </a:avLst>
          </a:prstGeom>
          <a:solidFill>
            <a:schemeClr val="accent5">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Erfolg</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success</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3" name="Picture 22" descr="A picture containing text, crowd&#10;&#10;Description automatically generated">
            <a:extLst>
              <a:ext uri="{FF2B5EF4-FFF2-40B4-BE49-F238E27FC236}">
                <a16:creationId xmlns:a16="http://schemas.microsoft.com/office/drawing/2014/main" id="{1CD88EA1-7EE4-4835-8566-5813D04A58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9278" y="2196468"/>
            <a:ext cx="4079345" cy="2719564"/>
          </a:xfrm>
          <a:prstGeom prst="rect">
            <a:avLst/>
          </a:prstGeom>
        </p:spPr>
      </p:pic>
    </p:spTree>
    <p:extLst>
      <p:ext uri="{BB962C8B-B14F-4D97-AF65-F5344CB8AC3E}">
        <p14:creationId xmlns:p14="http://schemas.microsoft.com/office/powerpoint/2010/main" val="70550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59000"/>
                                        <p:tgtEl>
                                          <p:spTgt spid="7"/>
                                        </p:tgtEl>
                                      </p:cBhvr>
                                    </p:animEffect>
                                    <p:set>
                                      <p:cBhvr>
                                        <p:cTn id="12"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40568" fill="hold"/>
                                        <p:tgtEl>
                                          <p:spTgt spid="16"/>
                                        </p:tgtEl>
                                      </p:cBhvr>
                                    </p:cmd>
                                  </p:childTnLst>
                                </p:cTn>
                              </p:par>
                            </p:childTnLst>
                          </p:cTn>
                        </p:par>
                      </p:childTnLst>
                    </p:cTn>
                  </p:par>
                </p:childTnLst>
              </p:cTn>
              <p:nextCondLst>
                <p:cond evt="onClick" delay="0">
                  <p:tgtEl>
                    <p:spTgt spid="16"/>
                  </p:tgtEl>
                </p:cond>
              </p:nextCondLst>
            </p:seq>
            <p:audio>
              <p:cMediaNode vol="80000">
                <p:cTn id="18" fill="hold" display="0">
                  <p:stCondLst>
                    <p:cond delay="indefinite"/>
                  </p:stCondLst>
                  <p:endCondLst>
                    <p:cond evt="onStopAudio" delay="0">
                      <p:tgtEl>
                        <p:sldTgt/>
                      </p:tgtEl>
                    </p:cond>
                  </p:endCondLst>
                </p:cTn>
                <p:tgtEl>
                  <p:spTgt spid="16"/>
                </p:tgtEl>
              </p:cMediaNode>
            </p:audio>
          </p:childTnLst>
        </p:cTn>
      </p:par>
    </p:tnLst>
    <p:bldLst>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2190940" cy="707849"/>
          </a:xfrm>
          <a:prstGeom prst="rect">
            <a:avLst/>
          </a:prstGeom>
        </p:spPr>
      </p:pic>
      <p:sp>
        <p:nvSpPr>
          <p:cNvPr id="4" name="Title 3"/>
          <p:cNvSpPr>
            <a:spLocks noGrp="1"/>
          </p:cNvSpPr>
          <p:nvPr>
            <p:ph type="title"/>
          </p:nvPr>
        </p:nvSpPr>
        <p:spPr>
          <a:xfrm>
            <a:off x="0" y="231317"/>
            <a:ext cx="6228784" cy="707849"/>
          </a:xfrm>
        </p:spPr>
        <p:txBody>
          <a:bodyPr>
            <a:noAutofit/>
          </a:bodyPr>
          <a:lstStyle/>
          <a:p>
            <a:r>
              <a:rPr lang="en-GB" sz="3200" b="1" dirty="0" err="1">
                <a:solidFill>
                  <a:schemeClr val="bg1"/>
                </a:solidFill>
              </a:rPr>
              <a:t>Phonetik</a:t>
            </a:r>
            <a:endParaRPr lang="en-GB" sz="32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43355" y="247046"/>
            <a:ext cx="211397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198554" y="1271328"/>
            <a:ext cx="5722412"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Schooljam – das Schülermu</a:t>
            </a:r>
            <a:r>
              <a:rPr kumimoji="0" lang="de-DE" sz="24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sik</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proj</a:t>
            </a:r>
            <a:r>
              <a:rPr kumimoji="0" lang="de-DE" sz="24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ekt</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Schooljam ist ein tolles Mu</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sik</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proj</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ekt</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spezi</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für Jugendliche. Die Organisati</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hat kultu</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rell</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und sozi</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As</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pekt</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und macht keinen Pro</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fit</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Seit 2002 kann man mit eigenem Mu</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sik</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materi</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individu</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oder als Gruppe bei der Initia</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tiv</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mitmachen. Das ist gut für Kompe</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tenz</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 wie Tole</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ranz</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Kreativi</a:t>
            </a:r>
            <a:r>
              <a:rPr kumimoji="0" lang="de-DE"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tät</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und es ist cool! </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pic>
        <p:nvPicPr>
          <p:cNvPr id="2" name="9.1.1.1 Slide 17 2.">
            <a:hlinkClick r:id="" action="ppaction://media"/>
            <a:extLst>
              <a:ext uri="{FF2B5EF4-FFF2-40B4-BE49-F238E27FC236}">
                <a16:creationId xmlns:a16="http://schemas.microsoft.com/office/drawing/2014/main" id="{C18D9A33-90A3-412D-BC82-474E25BB52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10829" y="294041"/>
            <a:ext cx="1087119" cy="1087119"/>
          </a:xfrm>
          <a:prstGeom prst="rect">
            <a:avLst/>
          </a:prstGeom>
        </p:spPr>
      </p:pic>
      <p:sp>
        <p:nvSpPr>
          <p:cNvPr id="19" name="TextBox 18">
            <a:extLst>
              <a:ext uri="{FF2B5EF4-FFF2-40B4-BE49-F238E27FC236}">
                <a16:creationId xmlns:a16="http://schemas.microsoft.com/office/drawing/2014/main" id="{F9E90A28-7AD4-4DD9-84B1-B78DCA83D676}"/>
              </a:ext>
            </a:extLst>
          </p:cNvPr>
          <p:cNvSpPr txBox="1"/>
          <p:nvPr/>
        </p:nvSpPr>
        <p:spPr>
          <a:xfrm>
            <a:off x="2282045" y="208880"/>
            <a:ext cx="63287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a:t>
            </a:r>
            <a:r>
              <a:rPr kumimoji="0" lang="en-US"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Text. Per</a:t>
            </a:r>
            <a:r>
              <a:rPr kumimoji="0" lang="en-US"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1" u="none" strike="noStrike" kern="1200" cap="none" spc="0" normalizeH="0" baseline="0" noProof="0" dirty="0">
                <a:ln>
                  <a:noFill/>
                </a:ln>
                <a:solidFill>
                  <a:srgbClr val="DAA520"/>
                </a:solidFill>
                <a:effectLst/>
                <a:uLnTx/>
                <a:uFillTx/>
                <a:latin typeface="Century Gothic" panose="020F0302020204030204"/>
                <a:ea typeface="+mn-ea"/>
                <a:cs typeface="+mn-cs"/>
              </a:rPr>
              <a:t>Pay attention to the syllable stress!</a:t>
            </a:r>
          </a:p>
        </p:txBody>
      </p:sp>
      <p:sp>
        <p:nvSpPr>
          <p:cNvPr id="20" name="TextBox 19">
            <a:extLst>
              <a:ext uri="{FF2B5EF4-FFF2-40B4-BE49-F238E27FC236}">
                <a16:creationId xmlns:a16="http://schemas.microsoft.com/office/drawing/2014/main" id="{FEFD2914-EA7D-4126-AD1D-122D33F912DF}"/>
              </a:ext>
            </a:extLst>
          </p:cNvPr>
          <p:cNvSpPr txBox="1"/>
          <p:nvPr/>
        </p:nvSpPr>
        <p:spPr>
          <a:xfrm>
            <a:off x="225870" y="1271327"/>
            <a:ext cx="5722412" cy="4524315"/>
          </a:xfrm>
          <a:prstGeom prst="rect">
            <a:avLst/>
          </a:prstGeom>
          <a:solidFill>
            <a:srgbClr val="FFFAF3"/>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Schooljam – das Schülermusikprojekt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Schooljam ist ein tolles Musikprojekt speziell für Jugendliche. Die Organisation hat kulturelle und soziale Aspekte und macht keinen Profit. Seit 2002 kann man mit eigenem Musikmaterial individuell oder als Gruppe bei der Initiative mitmachen. Das ist gut für Kompetenzen wie Toleranz und Kreativität – und es ist cool! </a:t>
            </a:r>
          </a:p>
        </p:txBody>
      </p:sp>
      <p:pic>
        <p:nvPicPr>
          <p:cNvPr id="22" name="Picture 21">
            <a:extLst>
              <a:ext uri="{FF2B5EF4-FFF2-40B4-BE49-F238E27FC236}">
                <a16:creationId xmlns:a16="http://schemas.microsoft.com/office/drawing/2014/main" id="{9810680D-EE00-466E-A0BA-5FAB979313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8282" y="1991762"/>
            <a:ext cx="4160342" cy="2756227"/>
          </a:xfrm>
          <a:prstGeom prst="rect">
            <a:avLst/>
          </a:prstGeom>
        </p:spPr>
      </p:pic>
    </p:spTree>
    <p:extLst>
      <p:ext uri="{BB962C8B-B14F-4D97-AF65-F5344CB8AC3E}">
        <p14:creationId xmlns:p14="http://schemas.microsoft.com/office/powerpoint/2010/main" val="219270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59000"/>
                                        <p:tgtEl>
                                          <p:spTgt spid="7"/>
                                        </p:tgtEl>
                                      </p:cBhvr>
                                    </p:animEffect>
                                    <p:set>
                                      <p:cBhvr>
                                        <p:cTn id="12"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41012"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CC1FB-FAFE-425C-BC36-DB01A68D316E}"/>
              </a:ext>
            </a:extLst>
          </p:cNvPr>
          <p:cNvSpPr>
            <a:spLocks noGrp="1"/>
          </p:cNvSpPr>
          <p:nvPr>
            <p:ph type="title"/>
          </p:nvPr>
        </p:nvSpPr>
        <p:spPr>
          <a:xfrm>
            <a:off x="-1" y="213557"/>
            <a:ext cx="7040879" cy="647577"/>
          </a:xfrm>
        </p:spPr>
        <p:txBody>
          <a:bodyPr/>
          <a:lstStyle/>
          <a:p>
            <a:r>
              <a:rPr lang="en-GB" dirty="0"/>
              <a:t>Quick wins [1] Identify words </a:t>
            </a:r>
          </a:p>
        </p:txBody>
      </p:sp>
      <p:sp>
        <p:nvSpPr>
          <p:cNvPr id="4" name="Google Shape;474;p50">
            <a:extLst>
              <a:ext uri="{FF2B5EF4-FFF2-40B4-BE49-F238E27FC236}">
                <a16:creationId xmlns:a16="http://schemas.microsoft.com/office/drawing/2014/main" id="{7157D898-D537-48BA-9B6E-151C7CDE83C1}"/>
              </a:ext>
            </a:extLst>
          </p:cNvPr>
          <p:cNvSpPr txBox="1">
            <a:spLocks/>
          </p:cNvSpPr>
          <p:nvPr/>
        </p:nvSpPr>
        <p:spPr>
          <a:xfrm>
            <a:off x="168092" y="1449002"/>
            <a:ext cx="4688761" cy="4708088"/>
          </a:xfrm>
          <a:prstGeom prst="rect">
            <a:avLst/>
          </a:prstGeom>
          <a:noFill/>
          <a:ln>
            <a:noFill/>
          </a:ln>
        </p:spPr>
        <p:txBody>
          <a:bodyPr spcFirstLastPara="1" vert="horz" wrap="square" lIns="91425" tIns="45700" rIns="91425" bIns="45700" rtlCol="0" anchor="t" anchorCtr="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
                <a:srgbClr val="1F3864"/>
              </a:buClr>
              <a:buSzPts val="2800"/>
              <a:buFont typeface="Arial" panose="020B0604020202020204" pitchFamily="34" charset="0"/>
              <a:buChar char="•"/>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Download the </a:t>
            </a: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hlinkClick r:id="rId3"/>
              </a:rPr>
              <a:t>NCELP/</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hlinkClick r:id="rId3"/>
              </a:rPr>
              <a:t>Eduqas</a:t>
            </a: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hlinkClick r:id="rId3"/>
              </a:rPr>
              <a:t> GCSE list </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228600" marR="0" lvl="0" indent="-228600" algn="l" defTabSz="914400" rtl="0" eaLnBrk="1" fontAlgn="auto" latinLnBrk="0" hangingPunct="1">
              <a:lnSpc>
                <a:spcPct val="100000"/>
              </a:lnSpc>
              <a:spcBef>
                <a:spcPts val="0"/>
              </a:spcBef>
              <a:spcAft>
                <a:spcPts val="0"/>
              </a:spcAft>
              <a:buClr>
                <a:srgbClr val="1F3864"/>
              </a:buClr>
              <a:buSzPts val="2800"/>
              <a:buFont typeface="Arial" panose="020B0604020202020204" pitchFamily="34" charset="0"/>
              <a:buChar char="•"/>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Paste your KS3 SOW vocabulary into it</a:t>
            </a:r>
          </a:p>
          <a:p>
            <a:pPr marL="228600" marR="0" lvl="0" indent="-228600" algn="l" defTabSz="914400" rtl="0" eaLnBrk="1" fontAlgn="auto" latinLnBrk="0" hangingPunct="1">
              <a:lnSpc>
                <a:spcPct val="100000"/>
              </a:lnSpc>
              <a:spcBef>
                <a:spcPts val="0"/>
              </a:spcBef>
              <a:spcAft>
                <a:spcPts val="0"/>
              </a:spcAft>
              <a:buClr>
                <a:srgbClr val="1F3864"/>
              </a:buClr>
              <a:buSzPts val="2800"/>
              <a:buFont typeface="Arial" panose="020B0604020202020204" pitchFamily="34" charset="0"/>
              <a:buChar char="•"/>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Select columns C and E</a:t>
            </a:r>
          </a:p>
          <a:p>
            <a:pPr marL="228600" marR="0" lvl="0" indent="-228600" algn="l" defTabSz="914400" rtl="0" eaLnBrk="1" fontAlgn="auto" latinLnBrk="0" hangingPunct="1">
              <a:lnSpc>
                <a:spcPct val="100000"/>
              </a:lnSpc>
              <a:spcBef>
                <a:spcPts val="0"/>
              </a:spcBef>
              <a:spcAft>
                <a:spcPts val="0"/>
              </a:spcAft>
              <a:buClr>
                <a:srgbClr val="1F3864"/>
              </a:buClr>
              <a:buSzPts val="2800"/>
              <a:buFont typeface="Arial" panose="020B0604020202020204" pitchFamily="34" charset="0"/>
              <a:buChar char="•"/>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Use Conditional formatting </a:t>
            </a: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 Highlight rules  Duplicate cells</a:t>
            </a:r>
          </a:p>
          <a:p>
            <a:pPr marL="228600" marR="0" lvl="0" indent="-228600" algn="l" defTabSz="914400" rtl="0" eaLnBrk="1" fontAlgn="auto" latinLnBrk="0" hangingPunct="1">
              <a:lnSpc>
                <a:spcPct val="100000"/>
              </a:lnSpc>
              <a:spcBef>
                <a:spcPts val="0"/>
              </a:spcBef>
              <a:spcAft>
                <a:spcPts val="0"/>
              </a:spcAft>
              <a:buClr>
                <a:srgbClr val="1F3864"/>
              </a:buClr>
              <a:buSzPts val="2800"/>
              <a:buFont typeface="Arial" panose="020B0604020202020204" pitchFamily="34" charset="0"/>
              <a:buChar char="•"/>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anose="05000000000000000000" pitchFamily="2" charset="2"/>
              </a:rPr>
              <a:t>Do a manual check of any unhighlighted cells in column E </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228600" marR="0" lvl="0" indent="-228600" algn="l" defTabSz="914400" rtl="0" eaLnBrk="1" fontAlgn="auto" latinLnBrk="0" hangingPunct="1">
              <a:lnSpc>
                <a:spcPct val="100000"/>
              </a:lnSpc>
              <a:spcBef>
                <a:spcPts val="0"/>
              </a:spcBef>
              <a:spcAft>
                <a:spcPts val="0"/>
              </a:spcAft>
              <a:buClr>
                <a:srgbClr val="1F3864"/>
              </a:buClr>
              <a:buSzPts val="2800"/>
              <a:buFont typeface="Arial" panose="020B0604020202020204" pitchFamily="34" charset="0"/>
              <a:buChar char="•"/>
              <a:tabLst/>
              <a:defRPr/>
            </a:pPr>
            <a:endPar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cxnSp>
        <p:nvCxnSpPr>
          <p:cNvPr id="5" name="Straight Arrow Connector 4">
            <a:extLst>
              <a:ext uri="{FF2B5EF4-FFF2-40B4-BE49-F238E27FC236}">
                <a16:creationId xmlns:a16="http://schemas.microsoft.com/office/drawing/2014/main" id="{CD9E3CF4-0EAE-4D30-B28E-744D7B5127B9}"/>
              </a:ext>
            </a:extLst>
          </p:cNvPr>
          <p:cNvCxnSpPr>
            <a:cxnSpLocks/>
          </p:cNvCxnSpPr>
          <p:nvPr/>
        </p:nvCxnSpPr>
        <p:spPr>
          <a:xfrm>
            <a:off x="6776855" y="932131"/>
            <a:ext cx="0" cy="969744"/>
          </a:xfrm>
          <a:prstGeom prst="straightConnector1">
            <a:avLst/>
          </a:prstGeom>
          <a:noFill/>
          <a:ln w="57150" cap="flat" cmpd="sng" algn="ctr">
            <a:solidFill>
              <a:srgbClr val="FF0000"/>
            </a:solidFill>
            <a:prstDash val="solid"/>
            <a:miter lim="800000"/>
            <a:tailEnd type="triangle"/>
          </a:ln>
          <a:effectLst/>
        </p:spPr>
      </p:cxnSp>
      <p:pic>
        <p:nvPicPr>
          <p:cNvPr id="6" name="Picture 5">
            <a:extLst>
              <a:ext uri="{FF2B5EF4-FFF2-40B4-BE49-F238E27FC236}">
                <a16:creationId xmlns:a16="http://schemas.microsoft.com/office/drawing/2014/main" id="{458ED394-96A4-42F6-989A-F32955FEAAED}"/>
              </a:ext>
            </a:extLst>
          </p:cNvPr>
          <p:cNvPicPr>
            <a:picLocks noChangeAspect="1"/>
          </p:cNvPicPr>
          <p:nvPr/>
        </p:nvPicPr>
        <p:blipFill>
          <a:blip r:embed="rId4"/>
          <a:stretch>
            <a:fillRect/>
          </a:stretch>
        </p:blipFill>
        <p:spPr>
          <a:xfrm>
            <a:off x="4968474" y="1913806"/>
            <a:ext cx="7040881" cy="2820470"/>
          </a:xfrm>
          <a:prstGeom prst="rect">
            <a:avLst/>
          </a:prstGeom>
        </p:spPr>
      </p:pic>
      <p:cxnSp>
        <p:nvCxnSpPr>
          <p:cNvPr id="7" name="Straight Arrow Connector 6">
            <a:extLst>
              <a:ext uri="{FF2B5EF4-FFF2-40B4-BE49-F238E27FC236}">
                <a16:creationId xmlns:a16="http://schemas.microsoft.com/office/drawing/2014/main" id="{D38C1720-9B0F-4EE8-B596-4E69A7469D65}"/>
              </a:ext>
            </a:extLst>
          </p:cNvPr>
          <p:cNvCxnSpPr>
            <a:cxnSpLocks/>
          </p:cNvCxnSpPr>
          <p:nvPr/>
        </p:nvCxnSpPr>
        <p:spPr>
          <a:xfrm>
            <a:off x="10176308" y="898535"/>
            <a:ext cx="0" cy="969744"/>
          </a:xfrm>
          <a:prstGeom prst="straightConnector1">
            <a:avLst/>
          </a:prstGeom>
          <a:noFill/>
          <a:ln w="57150" cap="flat" cmpd="sng" algn="ctr">
            <a:solidFill>
              <a:srgbClr val="FF0000"/>
            </a:solidFill>
            <a:prstDash val="solid"/>
            <a:miter lim="800000"/>
            <a:tailEnd type="triangle"/>
          </a:ln>
          <a:effectLst/>
        </p:spPr>
      </p:cxnSp>
      <p:sp>
        <p:nvSpPr>
          <p:cNvPr id="8" name="Rectangle: Rounded Corners 7">
            <a:extLst>
              <a:ext uri="{FF2B5EF4-FFF2-40B4-BE49-F238E27FC236}">
                <a16:creationId xmlns:a16="http://schemas.microsoft.com/office/drawing/2014/main" id="{AC7F0ACF-FD36-43C7-8C53-16C8B21CC258}"/>
              </a:ext>
            </a:extLst>
          </p:cNvPr>
          <p:cNvSpPr/>
          <p:nvPr/>
        </p:nvSpPr>
        <p:spPr>
          <a:xfrm>
            <a:off x="4968475" y="1913806"/>
            <a:ext cx="4254132" cy="2954907"/>
          </a:xfrm>
          <a:prstGeom prst="roundRect">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9" name="Rectangle: Rounded Corners 8">
            <a:extLst>
              <a:ext uri="{FF2B5EF4-FFF2-40B4-BE49-F238E27FC236}">
                <a16:creationId xmlns:a16="http://schemas.microsoft.com/office/drawing/2014/main" id="{5928F075-B069-4940-BB1B-C2CECB1C84FA}"/>
              </a:ext>
            </a:extLst>
          </p:cNvPr>
          <p:cNvSpPr/>
          <p:nvPr/>
        </p:nvSpPr>
        <p:spPr>
          <a:xfrm>
            <a:off x="9237160" y="1913806"/>
            <a:ext cx="2786748" cy="2954907"/>
          </a:xfrm>
          <a:prstGeom prst="roundRect">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10" name="Speech Bubble: Rectangle with Corners Rounded 9">
            <a:extLst>
              <a:ext uri="{FF2B5EF4-FFF2-40B4-BE49-F238E27FC236}">
                <a16:creationId xmlns:a16="http://schemas.microsoft.com/office/drawing/2014/main" id="{5C4FBC4E-A287-4FCD-B87C-1824002283FD}"/>
              </a:ext>
            </a:extLst>
          </p:cNvPr>
          <p:cNvSpPr/>
          <p:nvPr/>
        </p:nvSpPr>
        <p:spPr>
          <a:xfrm>
            <a:off x="8459614" y="75580"/>
            <a:ext cx="3564294" cy="1530221"/>
          </a:xfrm>
          <a:prstGeom prst="wedgeRoundRectCallout">
            <a:avLst>
              <a:gd name="adj1" fmla="val 875"/>
              <a:gd name="adj2" fmla="val 107356"/>
              <a:gd name="adj3" fmla="val 16667"/>
            </a:avLst>
          </a:prstGeom>
          <a:solidFill>
            <a:srgbClr val="4472C4">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Pink shows the words taught at KS3  which are also on the exemplar GCSE list.</a:t>
            </a:r>
          </a:p>
        </p:txBody>
      </p:sp>
    </p:spTree>
    <p:extLst>
      <p:ext uri="{BB962C8B-B14F-4D97-AF65-F5344CB8AC3E}">
        <p14:creationId xmlns:p14="http://schemas.microsoft.com/office/powerpoint/2010/main" val="341909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A1683-59EA-4AE0-A4D2-1A7479776415}"/>
              </a:ext>
            </a:extLst>
          </p:cNvPr>
          <p:cNvSpPr txBox="1">
            <a:spLocks/>
          </p:cNvSpPr>
          <p:nvPr/>
        </p:nvSpPr>
        <p:spPr>
          <a:xfrm>
            <a:off x="544944" y="-27709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Spanish sounds of the language</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graphicFrame>
        <p:nvGraphicFramePr>
          <p:cNvPr id="3" name="Table 2">
            <a:extLst>
              <a:ext uri="{FF2B5EF4-FFF2-40B4-BE49-F238E27FC236}">
                <a16:creationId xmlns:a16="http://schemas.microsoft.com/office/drawing/2014/main" id="{352B72CE-8343-4577-9C98-6D6FA3E4478B}"/>
              </a:ext>
            </a:extLst>
          </p:cNvPr>
          <p:cNvGraphicFramePr>
            <a:graphicFrameLocks noGrp="1"/>
          </p:cNvGraphicFramePr>
          <p:nvPr>
            <p:extLst>
              <p:ext uri="{D42A27DB-BD31-4B8C-83A1-F6EECF244321}">
                <p14:modId xmlns:p14="http://schemas.microsoft.com/office/powerpoint/2010/main" val="2076722942"/>
              </p:ext>
            </p:extLst>
          </p:nvPr>
        </p:nvGraphicFramePr>
        <p:xfrm>
          <a:off x="544944" y="810563"/>
          <a:ext cx="11222181" cy="5486400"/>
        </p:xfrm>
        <a:graphic>
          <a:graphicData uri="http://schemas.openxmlformats.org/drawingml/2006/table">
            <a:tbl>
              <a:tblPr firstRow="1" bandRow="1"/>
              <a:tblGrid>
                <a:gridCol w="1027817">
                  <a:extLst>
                    <a:ext uri="{9D8B030D-6E8A-4147-A177-3AD203B41FA5}">
                      <a16:colId xmlns:a16="http://schemas.microsoft.com/office/drawing/2014/main" val="1558969820"/>
                    </a:ext>
                  </a:extLst>
                </a:gridCol>
                <a:gridCol w="10194364">
                  <a:extLst>
                    <a:ext uri="{9D8B030D-6E8A-4147-A177-3AD203B41FA5}">
                      <a16:colId xmlns:a16="http://schemas.microsoft.com/office/drawing/2014/main" val="1706542321"/>
                    </a:ext>
                  </a:extLst>
                </a:gridCol>
              </a:tblGrid>
              <a:tr h="1564902">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r>
                        <a:rPr lang="en-GB" sz="1800" dirty="0">
                          <a:solidFill>
                            <a:srgbClr val="002060"/>
                          </a:solidFill>
                        </a:rPr>
                        <a:t>Year 7</a:t>
                      </a:r>
                      <a:endParaRPr lang="en-GB" sz="1800" b="1"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Century Gothic" panose="020F0302020204030204"/>
                        </a:defRPr>
                      </a:lvl1pPr>
                      <a:lvl2pPr marL="457200" algn="l" defTabSz="914400" rtl="0" eaLnBrk="1" latinLnBrk="0" hangingPunct="1">
                        <a:defRPr sz="1800" b="1" kern="1200">
                          <a:solidFill>
                            <a:schemeClr val="dk1"/>
                          </a:solidFill>
                          <a:latin typeface="Century Gothic" panose="020F0302020204030204"/>
                        </a:defRPr>
                      </a:lvl2pPr>
                      <a:lvl3pPr marL="914400" algn="l" defTabSz="914400" rtl="0" eaLnBrk="1" latinLnBrk="0" hangingPunct="1">
                        <a:defRPr sz="1800" b="1" kern="1200">
                          <a:solidFill>
                            <a:schemeClr val="dk1"/>
                          </a:solidFill>
                          <a:latin typeface="Century Gothic" panose="020F0302020204030204"/>
                        </a:defRPr>
                      </a:lvl3pPr>
                      <a:lvl4pPr marL="1371600" algn="l" defTabSz="914400" rtl="0" eaLnBrk="1" latinLnBrk="0" hangingPunct="1">
                        <a:defRPr sz="1800" b="1" kern="1200">
                          <a:solidFill>
                            <a:schemeClr val="dk1"/>
                          </a:solidFill>
                          <a:latin typeface="Century Gothic" panose="020F0302020204030204"/>
                        </a:defRPr>
                      </a:lvl4pPr>
                      <a:lvl5pPr marL="1828800" algn="l" defTabSz="914400" rtl="0" eaLnBrk="1" latinLnBrk="0" hangingPunct="1">
                        <a:defRPr sz="1800" b="1" kern="1200">
                          <a:solidFill>
                            <a:schemeClr val="dk1"/>
                          </a:solidFill>
                          <a:latin typeface="Century Gothic" panose="020F0302020204030204"/>
                        </a:defRPr>
                      </a:lvl5pPr>
                      <a:lvl6pPr marL="2286000" algn="l" defTabSz="914400" rtl="0" eaLnBrk="1" latinLnBrk="0" hangingPunct="1">
                        <a:defRPr sz="1800" b="1" kern="1200">
                          <a:solidFill>
                            <a:schemeClr val="dk1"/>
                          </a:solidFill>
                          <a:latin typeface="Century Gothic" panose="020F0302020204030204"/>
                        </a:defRPr>
                      </a:lvl6pPr>
                      <a:lvl7pPr marL="2743200" algn="l" defTabSz="914400" rtl="0" eaLnBrk="1" latinLnBrk="0" hangingPunct="1">
                        <a:defRPr sz="1800" b="1" kern="1200">
                          <a:solidFill>
                            <a:schemeClr val="dk1"/>
                          </a:solidFill>
                          <a:latin typeface="Century Gothic" panose="020F0302020204030204"/>
                        </a:defRPr>
                      </a:lvl7pPr>
                      <a:lvl8pPr marL="3200400" algn="l" defTabSz="914400" rtl="0" eaLnBrk="1" latinLnBrk="0" hangingPunct="1">
                        <a:defRPr sz="1800" b="1" kern="1200">
                          <a:solidFill>
                            <a:schemeClr val="dk1"/>
                          </a:solidFill>
                          <a:latin typeface="Century Gothic" panose="020F0302020204030204"/>
                        </a:defRPr>
                      </a:lvl8pPr>
                      <a:lvl9pPr marL="3657600" algn="l" defTabSz="914400" rtl="0" eaLnBrk="1" latinLnBrk="0" hangingPunct="1">
                        <a:defRPr sz="1800" b="1" kern="1200">
                          <a:solidFill>
                            <a:schemeClr val="dk1"/>
                          </a:solidFill>
                          <a:latin typeface="Century Gothic" panose="020F0302020204030204"/>
                        </a:defRPr>
                      </a:lvl9pPr>
                    </a:lstStyle>
                    <a:p>
                      <a:r>
                        <a:rPr lang="en-GB" dirty="0">
                          <a:solidFill>
                            <a:srgbClr val="002060"/>
                          </a:solidFill>
                        </a:rPr>
                        <a:t>Phonics</a:t>
                      </a:r>
                    </a:p>
                    <a:p>
                      <a:r>
                        <a:rPr lang="en-GB" b="0" dirty="0">
                          <a:solidFill>
                            <a:srgbClr val="002060"/>
                          </a:solidFill>
                        </a:rPr>
                        <a:t>SSCs are introduced and practised in a series of short (approx. 10 minute) slots per lesson.  </a:t>
                      </a:r>
                    </a:p>
                    <a:p>
                      <a:r>
                        <a:rPr lang="en-GB" b="0" dirty="0">
                          <a:solidFill>
                            <a:srgbClr val="002060"/>
                          </a:solidFill>
                        </a:rPr>
                        <a:t>For the highly frequent vowels SSCs, two SSCs are introduced per week, </a:t>
                      </a:r>
                    </a:p>
                    <a:p>
                      <a:r>
                        <a:rPr lang="en-GB" b="0" dirty="0">
                          <a:solidFill>
                            <a:srgbClr val="002060"/>
                          </a:solidFill>
                        </a:rPr>
                        <a:t>Then, each SSC will be introduced on a weekly basis, with some closely related SSCs or key contrasts introduced together (e.g., 'ca, co, cu'; '</a:t>
                      </a:r>
                      <a:r>
                        <a:rPr lang="en-GB" b="0" dirty="0" err="1">
                          <a:solidFill>
                            <a:srgbClr val="002060"/>
                          </a:solidFill>
                        </a:rPr>
                        <a:t>ce</a:t>
                      </a:r>
                      <a:r>
                        <a:rPr lang="en-GB" b="0" dirty="0">
                          <a:solidFill>
                            <a:srgbClr val="002060"/>
                          </a:solidFill>
                        </a:rPr>
                        <a:t>, ci'; 'll &amp; l'). </a:t>
                      </a:r>
                    </a:p>
                    <a:p>
                      <a:endParaRPr lang="en-GB" b="0"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551854506"/>
                  </a:ext>
                </a:extLst>
              </a:tr>
              <a:tr h="1564902">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002060"/>
                          </a:solidFill>
                        </a:rPr>
                        <a:t>Year 8</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b="1" dirty="0">
                          <a:solidFill>
                            <a:srgbClr val="002060"/>
                          </a:solidFill>
                        </a:rPr>
                        <a:t>Sound-symbol correspondences, stress, syllables, rhythm, pronunciation.</a:t>
                      </a:r>
                    </a:p>
                    <a:p>
                      <a:r>
                        <a:rPr lang="en-GB" dirty="0">
                          <a:solidFill>
                            <a:srgbClr val="002060"/>
                          </a:solidFill>
                        </a:rPr>
                        <a:t>SSC knowledge is further developed by activities focused on two or more SSC. Often these are tricky pairs, such as R/RR.</a:t>
                      </a:r>
                    </a:p>
                    <a:p>
                      <a:r>
                        <a:rPr lang="en-GB" dirty="0">
                          <a:solidFill>
                            <a:srgbClr val="002060"/>
                          </a:solidFill>
                        </a:rPr>
                        <a:t>In some weeks, several SSC are revisited.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Additional</a:t>
                      </a:r>
                      <a:r>
                        <a:rPr lang="en-GB" baseline="0" dirty="0">
                          <a:solidFill>
                            <a:srgbClr val="002060"/>
                          </a:solidFill>
                        </a:rPr>
                        <a:t> sounds of the language are introduced and practised such as </a:t>
                      </a:r>
                      <a:r>
                        <a:rPr lang="en-GB" b="0" dirty="0">
                          <a:solidFill>
                            <a:srgbClr val="002060"/>
                          </a:solidFill>
                        </a:rPr>
                        <a:t>stress patterns and the related rules for spelling.</a:t>
                      </a:r>
                    </a:p>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999498818"/>
                  </a:ext>
                </a:extLst>
              </a:tr>
              <a:tr h="173076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Year 9</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2060"/>
                          </a:solidFill>
                        </a:rPr>
                        <a:t>Sound-symbol correspondences, stress, syllables, rhythm, pronunciation.</a:t>
                      </a:r>
                    </a:p>
                    <a:p>
                      <a:r>
                        <a:rPr lang="en-GB" sz="1800" dirty="0">
                          <a:solidFill>
                            <a:srgbClr val="002060"/>
                          </a:solidFill>
                        </a:rPr>
                        <a:t>SSC knowledge is further developed by activities focused on two or more SSC. Often these are tricky pairs, such as R/RR, L/LL. </a:t>
                      </a:r>
                    </a:p>
                    <a:p>
                      <a:r>
                        <a:rPr lang="en-GB" sz="1800" dirty="0">
                          <a:solidFill>
                            <a:srgbClr val="002060"/>
                          </a:solidFill>
                        </a:rPr>
                        <a:t>In most weeks, several SSC are revisited. </a:t>
                      </a:r>
                      <a:br>
                        <a:rPr lang="en-GB" sz="1800" dirty="0">
                          <a:solidFill>
                            <a:srgbClr val="002060"/>
                          </a:solidFill>
                        </a:rPr>
                      </a:br>
                      <a:r>
                        <a:rPr lang="en-GB" sz="1800" dirty="0">
                          <a:solidFill>
                            <a:srgbClr val="002060"/>
                          </a:solidFill>
                        </a:rPr>
                        <a:t>Many weeks revisit the stress patterns introduced in Y8.</a:t>
                      </a:r>
                    </a:p>
                    <a:p>
                      <a:r>
                        <a:rPr lang="en-GB" sz="1800" dirty="0">
                          <a:solidFill>
                            <a:srgbClr val="002060"/>
                          </a:solidFill>
                        </a:rPr>
                        <a:t>Several weeks practise fluency-related activities.</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796614221"/>
                  </a:ext>
                </a:extLst>
              </a:tr>
            </a:tbl>
          </a:graphicData>
        </a:graphic>
      </p:graphicFrame>
    </p:spTree>
    <p:extLst>
      <p:ext uri="{BB962C8B-B14F-4D97-AF65-F5344CB8AC3E}">
        <p14:creationId xmlns:p14="http://schemas.microsoft.com/office/powerpoint/2010/main" val="28542084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6132785" cy="867128"/>
          </a:xfrm>
          <a:prstGeom prst="rect">
            <a:avLst/>
          </a:prstGeom>
        </p:spPr>
      </p:pic>
      <p:sp>
        <p:nvSpPr>
          <p:cNvPr id="9" name="Title 1"/>
          <p:cNvSpPr txBox="1">
            <a:spLocks/>
          </p:cNvSpPr>
          <p:nvPr/>
        </p:nvSpPr>
        <p:spPr>
          <a:xfrm>
            <a:off x="-4761" y="382733"/>
            <a:ext cx="6100761" cy="65990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Stress patterns and spelling</a:t>
            </a:r>
          </a:p>
        </p:txBody>
      </p:sp>
      <p:sp>
        <p:nvSpPr>
          <p:cNvPr id="4" name="Rectangle 3">
            <a:extLst>
              <a:ext uri="{FF2B5EF4-FFF2-40B4-BE49-F238E27FC236}">
                <a16:creationId xmlns:a16="http://schemas.microsoft.com/office/drawing/2014/main" id="{D49D47EB-EEAF-4F57-AAE5-2BC5CF8333CB}"/>
              </a:ext>
            </a:extLst>
          </p:cNvPr>
          <p:cNvSpPr/>
          <p:nvPr/>
        </p:nvSpPr>
        <p:spPr>
          <a:xfrm>
            <a:off x="254619" y="1128505"/>
            <a:ext cx="11682761" cy="5324535"/>
          </a:xfrm>
          <a:prstGeom prst="rect">
            <a:avLst/>
          </a:prstGeom>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1" i="0"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HIGHER TIER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1" i="1"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Key stress positions and associated spelling rules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The list which follows specifies key spelling rules determined by the position of stress,</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which students will need to learn at GCSE to be able to accurately transcribe and read</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aloud unknown words.</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When reading words aloud in Spanish:</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 stress any vowel that has a written accent</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 stress the final syllable in a word, except:</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o stress the penultimate syllable for any word ending in a vowel, ‘n’, or ‘s’</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(unless there is a written accent)</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When transcribing Spanish, only write an accent on the stressed vowel for:</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 words with stress on a final syllable ending in a vowel, ‘n’, or ‘s’</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 words with stress on penultimate (second to last) syllable for a word ending in a</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consonant (other than ‘n’ or ‘s’)</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all words with stress on the antepenultimate (third to last) syllable</a:t>
            </a:r>
          </a:p>
        </p:txBody>
      </p:sp>
    </p:spTree>
    <p:extLst>
      <p:ext uri="{BB962C8B-B14F-4D97-AF65-F5344CB8AC3E}">
        <p14:creationId xmlns:p14="http://schemas.microsoft.com/office/powerpoint/2010/main" val="4033613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0" y="-2"/>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08145"/>
            <a:ext cx="9107973" cy="1260269"/>
          </a:xfrm>
        </p:spPr>
        <p:txBody>
          <a:bodyPr>
            <a:normAutofit/>
          </a:bodyPr>
          <a:lstStyle/>
          <a:p>
            <a:pPr algn="l"/>
            <a:r>
              <a:rPr lang="en-GB" sz="4000" b="1" dirty="0">
                <a:solidFill>
                  <a:prstClr val="white"/>
                </a:solidFill>
              </a:rPr>
              <a:t>Text exploitation: Don </a:t>
            </a:r>
            <a:r>
              <a:rPr lang="en-GB" sz="4000" b="1" dirty="0" err="1">
                <a:solidFill>
                  <a:prstClr val="white"/>
                </a:solidFill>
              </a:rPr>
              <a:t>Quijote</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55948" y="3366763"/>
            <a:ext cx="7685070" cy="1456793"/>
          </a:xfrm>
        </p:spPr>
        <p:txBody>
          <a:bodyPr>
            <a:noAutofit/>
          </a:bodyPr>
          <a:lstStyle/>
          <a:p>
            <a:pPr lvl="0" algn="l">
              <a:lnSpc>
                <a:spcPct val="100000"/>
              </a:lnSpc>
              <a:spcBef>
                <a:spcPts val="0"/>
              </a:spcBef>
              <a:defRPr/>
            </a:pPr>
            <a:r>
              <a:rPr lang="en-GB" dirty="0" err="1">
                <a:solidFill>
                  <a:schemeClr val="bg1"/>
                </a:solidFill>
              </a:rPr>
              <a:t>Tenía</a:t>
            </a:r>
            <a:r>
              <a:rPr lang="en-GB" dirty="0">
                <a:solidFill>
                  <a:schemeClr val="bg1"/>
                </a:solidFill>
              </a:rPr>
              <a:t> vs </a:t>
            </a:r>
            <a:r>
              <a:rPr lang="en-GB" dirty="0" err="1">
                <a:solidFill>
                  <a:schemeClr val="bg1"/>
                </a:solidFill>
              </a:rPr>
              <a:t>había</a:t>
            </a:r>
            <a:endParaRPr lang="en-GB" dirty="0">
              <a:solidFill>
                <a:schemeClr val="bg1"/>
              </a:solidFill>
            </a:endParaRPr>
          </a:p>
          <a:p>
            <a:pPr lvl="0" algn="l">
              <a:lnSpc>
                <a:spcPct val="100000"/>
              </a:lnSpc>
              <a:spcBef>
                <a:spcPts val="0"/>
              </a:spcBef>
              <a:defRPr/>
            </a:pPr>
            <a:r>
              <a:rPr lang="en-GB" dirty="0">
                <a:solidFill>
                  <a:schemeClr val="bg1"/>
                </a:solidFill>
              </a:rPr>
              <a:t>Imperfect tense</a:t>
            </a:r>
          </a:p>
          <a:p>
            <a:endParaRPr lang="en-US" sz="2800"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4 – Lesson 55</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Izquierdo</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Louise Caruso</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09/05/22 </a:t>
            </a:r>
          </a:p>
        </p:txBody>
      </p:sp>
      <p:pic>
        <p:nvPicPr>
          <p:cNvPr id="14" name="Picture 13" descr="NCELP logo">
            <a:extLst>
              <a:ext uri="{FF2B5EF4-FFF2-40B4-BE49-F238E27FC236}">
                <a16:creationId xmlns:a16="http://schemas.microsoft.com/office/drawing/2014/main" id="{BB67E479-33A8-3B41-8083-700ACA85ADAD}"/>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4949114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874F439D-AB47-6748-921D-1C9449D67BDA}"/>
              </a:ext>
            </a:extLst>
          </p:cNvPr>
          <p:cNvSpPr/>
          <p:nvPr/>
        </p:nvSpPr>
        <p:spPr>
          <a:xfrm>
            <a:off x="9410700" y="266156"/>
            <a:ext cx="2529971" cy="46166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4" descr="background rectangle">
            <a:extLst>
              <a:ext uri="{FF2B5EF4-FFF2-40B4-BE49-F238E27FC236}">
                <a16:creationId xmlns:a16="http://schemas.microsoft.com/office/drawing/2014/main" id="{05C2F938-481F-264A-9E8D-D75B5702BDF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44951"/>
            <a:ext cx="6649156" cy="867128"/>
          </a:xfrm>
          <a:prstGeom prst="rect">
            <a:avLst/>
          </a:prstGeom>
        </p:spPr>
      </p:pic>
      <p:sp>
        <p:nvSpPr>
          <p:cNvPr id="7" name="Title 1">
            <a:extLst>
              <a:ext uri="{FF2B5EF4-FFF2-40B4-BE49-F238E27FC236}">
                <a16:creationId xmlns:a16="http://schemas.microsoft.com/office/drawing/2014/main" id="{527F9BBC-F2A0-0148-89FC-222FFBB99F98}"/>
              </a:ext>
            </a:extLst>
          </p:cNvPr>
          <p:cNvSpPr txBox="1">
            <a:spLocks/>
          </p:cNvSpPr>
          <p:nvPr/>
        </p:nvSpPr>
        <p:spPr>
          <a:xfrm>
            <a:off x="0" y="-107637"/>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 name="Título 1">
            <a:extLst>
              <a:ext uri="{FF2B5EF4-FFF2-40B4-BE49-F238E27FC236}">
                <a16:creationId xmlns:a16="http://schemas.microsoft.com/office/drawing/2014/main" id="{02F39833-3613-1041-8EBD-159BD14B78C0}"/>
              </a:ext>
            </a:extLst>
          </p:cNvPr>
          <p:cNvSpPr>
            <a:spLocks noGrp="1"/>
          </p:cNvSpPr>
          <p:nvPr>
            <p:ph type="title"/>
          </p:nvPr>
        </p:nvSpPr>
        <p:spPr>
          <a:xfrm>
            <a:off x="0" y="0"/>
            <a:ext cx="5524500" cy="1217926"/>
          </a:xfrm>
        </p:spPr>
        <p:txBody>
          <a:bodyPr/>
          <a:lstStyle/>
          <a:p>
            <a:r>
              <a:rPr lang="es-GB" b="1" dirty="0">
                <a:solidFill>
                  <a:schemeClr val="bg1"/>
                </a:solidFill>
              </a:rPr>
              <a:t>Fonética</a:t>
            </a:r>
          </a:p>
        </p:txBody>
      </p:sp>
      <p:sp>
        <p:nvSpPr>
          <p:cNvPr id="8" name="CuadroTexto 7">
            <a:extLst>
              <a:ext uri="{FF2B5EF4-FFF2-40B4-BE49-F238E27FC236}">
                <a16:creationId xmlns:a16="http://schemas.microsoft.com/office/drawing/2014/main" id="{650DD358-6D8E-F64B-8E7A-E770B1D69277}"/>
              </a:ext>
            </a:extLst>
          </p:cNvPr>
          <p:cNvSpPr txBox="1"/>
          <p:nvPr/>
        </p:nvSpPr>
        <p:spPr>
          <a:xfrm>
            <a:off x="204119" y="1121739"/>
            <a:ext cx="1015365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4472C4">
                    <a:lumMod val="50000"/>
                  </a:srgbClr>
                </a:solidFill>
                <a:effectLst/>
                <a:uLnTx/>
                <a:uFillTx/>
                <a:latin typeface="Century Gothic"/>
                <a:ea typeface="+mn-ea"/>
                <a:cs typeface="+mn-cs"/>
              </a:rPr>
              <a:t>Remember that for words with penultimate syllable stress:</a:t>
            </a:r>
          </a:p>
        </p:txBody>
      </p:sp>
      <p:sp>
        <p:nvSpPr>
          <p:cNvPr id="9" name="CuadroTexto 8">
            <a:extLst>
              <a:ext uri="{FF2B5EF4-FFF2-40B4-BE49-F238E27FC236}">
                <a16:creationId xmlns:a16="http://schemas.microsoft.com/office/drawing/2014/main" id="{C331D66D-2A8A-834C-84B2-1FCE1829D5CC}"/>
              </a:ext>
            </a:extLst>
          </p:cNvPr>
          <p:cNvSpPr txBox="1"/>
          <p:nvPr/>
        </p:nvSpPr>
        <p:spPr>
          <a:xfrm>
            <a:off x="204119" y="1490713"/>
            <a:ext cx="1171207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if</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the</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word</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ends</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in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any</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vowel</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or</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‘n’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or</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‘s’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then</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there</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will</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be no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accent</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a:t>
            </a:r>
            <a:endPar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0" name="CuadroTexto 9">
            <a:extLst>
              <a:ext uri="{FF2B5EF4-FFF2-40B4-BE49-F238E27FC236}">
                <a16:creationId xmlns:a16="http://schemas.microsoft.com/office/drawing/2014/main" id="{98F99C05-3BA0-6849-B5B7-F57AF286B0FE}"/>
              </a:ext>
            </a:extLst>
          </p:cNvPr>
          <p:cNvSpPr txBox="1"/>
          <p:nvPr/>
        </p:nvSpPr>
        <p:spPr>
          <a:xfrm>
            <a:off x="275810" y="1917183"/>
            <a:ext cx="1171207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if</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the</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word</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ends</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in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any</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consonant</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except</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‘n’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or</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‘s’,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then</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there</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will</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be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an</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a:ea typeface="+mn-ea"/>
                <a:cs typeface="+mn-cs"/>
              </a:rPr>
              <a:t>accent</a:t>
            </a:r>
            <a:r>
              <a:rPr kumimoji="0" lang="es-ES" sz="22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11" name="CuadroTexto 10">
            <a:extLst>
              <a:ext uri="{FF2B5EF4-FFF2-40B4-BE49-F238E27FC236}">
                <a16:creationId xmlns:a16="http://schemas.microsoft.com/office/drawing/2014/main" id="{8A881881-FAC6-424C-B53F-924A006484A6}"/>
              </a:ext>
            </a:extLst>
          </p:cNvPr>
          <p:cNvSpPr txBox="1"/>
          <p:nvPr/>
        </p:nvSpPr>
        <p:spPr>
          <a:xfrm>
            <a:off x="204119" y="2390346"/>
            <a:ext cx="1180732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4472C4">
                    <a:lumMod val="50000"/>
                  </a:srgbClr>
                </a:solidFill>
                <a:effectLst/>
                <a:uLnTx/>
                <a:uFillTx/>
                <a:latin typeface="Century Gothic"/>
                <a:ea typeface="+mn-ea"/>
                <a:cs typeface="+mn-cs"/>
              </a:rPr>
              <a:t>Escucha las frases y escribe las palabras que no están. ¿Necesitan una tilde?</a:t>
            </a:r>
          </a:p>
        </p:txBody>
      </p:sp>
      <p:sp>
        <p:nvSpPr>
          <p:cNvPr id="12" name="CuadroTexto 11">
            <a:extLst>
              <a:ext uri="{FF2B5EF4-FFF2-40B4-BE49-F238E27FC236}">
                <a16:creationId xmlns:a16="http://schemas.microsoft.com/office/drawing/2014/main" id="{17E0F5E1-1848-0C45-A80B-8552DCD652C0}"/>
              </a:ext>
            </a:extLst>
          </p:cNvPr>
          <p:cNvSpPr txBox="1"/>
          <p:nvPr/>
        </p:nvSpPr>
        <p:spPr>
          <a:xfrm>
            <a:off x="299368" y="2809299"/>
            <a:ext cx="865974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1. El _____________ era un _____________ no muy _____________. </a:t>
            </a:r>
          </a:p>
        </p:txBody>
      </p:sp>
      <p:sp>
        <p:nvSpPr>
          <p:cNvPr id="13" name="CuadroTexto 12">
            <a:extLst>
              <a:ext uri="{FF2B5EF4-FFF2-40B4-BE49-F238E27FC236}">
                <a16:creationId xmlns:a16="http://schemas.microsoft.com/office/drawing/2014/main" id="{21D3BE19-7239-2A49-91BA-9E964AFC6726}"/>
              </a:ext>
            </a:extLst>
          </p:cNvPr>
          <p:cNvSpPr txBox="1"/>
          <p:nvPr/>
        </p:nvSpPr>
        <p:spPr>
          <a:xfrm>
            <a:off x="299368" y="4246653"/>
            <a:ext cx="957185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3. Tenía un _____________ bastante _____________ pero _____________. </a:t>
            </a:r>
          </a:p>
        </p:txBody>
      </p:sp>
      <p:sp>
        <p:nvSpPr>
          <p:cNvPr id="14" name="CuadroTexto 13">
            <a:extLst>
              <a:ext uri="{FF2B5EF4-FFF2-40B4-BE49-F238E27FC236}">
                <a16:creationId xmlns:a16="http://schemas.microsoft.com/office/drawing/2014/main" id="{72CE3B73-AB97-2448-B736-5E943E2DAFA7}"/>
              </a:ext>
            </a:extLst>
          </p:cNvPr>
          <p:cNvSpPr txBox="1"/>
          <p:nvPr/>
        </p:nvSpPr>
        <p:spPr>
          <a:xfrm>
            <a:off x="299368" y="4965330"/>
            <a:ext cx="791114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4. Quería conseguir un _____________ muy _____________ .</a:t>
            </a:r>
          </a:p>
        </p:txBody>
      </p:sp>
      <p:sp>
        <p:nvSpPr>
          <p:cNvPr id="15" name="CuadroTexto 14">
            <a:extLst>
              <a:ext uri="{FF2B5EF4-FFF2-40B4-BE49-F238E27FC236}">
                <a16:creationId xmlns:a16="http://schemas.microsoft.com/office/drawing/2014/main" id="{5F082FC8-8F8B-1849-8F70-DE4F860955F7}"/>
              </a:ext>
            </a:extLst>
          </p:cNvPr>
          <p:cNvSpPr txBox="1"/>
          <p:nvPr/>
        </p:nvSpPr>
        <p:spPr>
          <a:xfrm>
            <a:off x="299368" y="5684008"/>
            <a:ext cx="1097447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5. Hay una ____________ con su ___________ fuera del ____________ de San Juan.</a:t>
            </a:r>
          </a:p>
        </p:txBody>
      </p:sp>
      <p:sp>
        <p:nvSpPr>
          <p:cNvPr id="16" name="CuadroTexto 15">
            <a:extLst>
              <a:ext uri="{FF2B5EF4-FFF2-40B4-BE49-F238E27FC236}">
                <a16:creationId xmlns:a16="http://schemas.microsoft.com/office/drawing/2014/main" id="{126EA5B7-9C15-F54D-B5AB-A8553C168844}"/>
              </a:ext>
            </a:extLst>
          </p:cNvPr>
          <p:cNvSpPr txBox="1"/>
          <p:nvPr/>
        </p:nvSpPr>
        <p:spPr>
          <a:xfrm>
            <a:off x="299368" y="3527976"/>
            <a:ext cx="1083822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2. Su _____________ _____________  no era _____________ para los _____________. </a:t>
            </a:r>
          </a:p>
        </p:txBody>
      </p:sp>
      <p:sp>
        <p:nvSpPr>
          <p:cNvPr id="19" name="CuadroTexto 18">
            <a:extLst>
              <a:ext uri="{FF2B5EF4-FFF2-40B4-BE49-F238E27FC236}">
                <a16:creationId xmlns:a16="http://schemas.microsoft.com/office/drawing/2014/main" id="{6A2623E0-4C20-EA43-95BF-E8879C08150E}"/>
              </a:ext>
            </a:extLst>
          </p:cNvPr>
          <p:cNvSpPr txBox="1"/>
          <p:nvPr/>
        </p:nvSpPr>
        <p:spPr>
          <a:xfrm>
            <a:off x="921918" y="2779358"/>
            <a:ext cx="191110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protagonista</a:t>
            </a:r>
          </a:p>
        </p:txBody>
      </p:sp>
      <p:sp>
        <p:nvSpPr>
          <p:cNvPr id="20" name="CuadroTexto 19">
            <a:extLst>
              <a:ext uri="{FF2B5EF4-FFF2-40B4-BE49-F238E27FC236}">
                <a16:creationId xmlns:a16="http://schemas.microsoft.com/office/drawing/2014/main" id="{1ADAFFC0-A6FB-784E-B772-918E5D899CAC}"/>
              </a:ext>
            </a:extLst>
          </p:cNvPr>
          <p:cNvSpPr txBox="1"/>
          <p:nvPr/>
        </p:nvSpPr>
        <p:spPr>
          <a:xfrm>
            <a:off x="4123492" y="2775308"/>
            <a:ext cx="122822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hidalgo</a:t>
            </a:r>
          </a:p>
        </p:txBody>
      </p:sp>
      <p:sp>
        <p:nvSpPr>
          <p:cNvPr id="21" name="CuadroTexto 20">
            <a:extLst>
              <a:ext uri="{FF2B5EF4-FFF2-40B4-BE49-F238E27FC236}">
                <a16:creationId xmlns:a16="http://schemas.microsoft.com/office/drawing/2014/main" id="{6C06F9B8-622E-474E-A1F1-282D134CC8E6}"/>
              </a:ext>
            </a:extLst>
          </p:cNvPr>
          <p:cNvSpPr txBox="1"/>
          <p:nvPr/>
        </p:nvSpPr>
        <p:spPr>
          <a:xfrm>
            <a:off x="7245055" y="2763573"/>
            <a:ext cx="86113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hábil</a:t>
            </a:r>
          </a:p>
        </p:txBody>
      </p:sp>
      <p:sp>
        <p:nvSpPr>
          <p:cNvPr id="22" name="CuadroTexto 21">
            <a:extLst>
              <a:ext uri="{FF2B5EF4-FFF2-40B4-BE49-F238E27FC236}">
                <a16:creationId xmlns:a16="http://schemas.microsoft.com/office/drawing/2014/main" id="{B7916503-F226-E446-8F30-49D76802C210}"/>
              </a:ext>
            </a:extLst>
          </p:cNvPr>
          <p:cNvSpPr txBox="1"/>
          <p:nvPr/>
        </p:nvSpPr>
        <p:spPr>
          <a:xfrm>
            <a:off x="1334594" y="3482903"/>
            <a:ext cx="123303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espada</a:t>
            </a:r>
          </a:p>
        </p:txBody>
      </p:sp>
      <p:sp>
        <p:nvSpPr>
          <p:cNvPr id="23" name="CuadroTexto 22">
            <a:extLst>
              <a:ext uri="{FF2B5EF4-FFF2-40B4-BE49-F238E27FC236}">
                <a16:creationId xmlns:a16="http://schemas.microsoft.com/office/drawing/2014/main" id="{23A082EF-C01C-FE4E-8E30-E8F910F0F7BF}"/>
              </a:ext>
            </a:extLst>
          </p:cNvPr>
          <p:cNvSpPr txBox="1"/>
          <p:nvPr/>
        </p:nvSpPr>
        <p:spPr>
          <a:xfrm>
            <a:off x="3510583" y="3482902"/>
            <a:ext cx="72648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rota</a:t>
            </a:r>
          </a:p>
        </p:txBody>
      </p:sp>
      <p:sp>
        <p:nvSpPr>
          <p:cNvPr id="24" name="CuadroTexto 23">
            <a:extLst>
              <a:ext uri="{FF2B5EF4-FFF2-40B4-BE49-F238E27FC236}">
                <a16:creationId xmlns:a16="http://schemas.microsoft.com/office/drawing/2014/main" id="{488678AA-1CE4-A445-943F-7260139C8C46}"/>
              </a:ext>
            </a:extLst>
          </p:cNvPr>
          <p:cNvSpPr txBox="1"/>
          <p:nvPr/>
        </p:nvSpPr>
        <p:spPr>
          <a:xfrm>
            <a:off x="9084786" y="3499758"/>
            <a:ext cx="157286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combates</a:t>
            </a:r>
          </a:p>
        </p:txBody>
      </p:sp>
      <p:sp>
        <p:nvSpPr>
          <p:cNvPr id="25" name="CuadroTexto 24">
            <a:extLst>
              <a:ext uri="{FF2B5EF4-FFF2-40B4-BE49-F238E27FC236}">
                <a16:creationId xmlns:a16="http://schemas.microsoft.com/office/drawing/2014/main" id="{53CD47C1-2AFE-8244-B48D-0B198D1ED27C}"/>
              </a:ext>
            </a:extLst>
          </p:cNvPr>
          <p:cNvSpPr txBox="1"/>
          <p:nvPr/>
        </p:nvSpPr>
        <p:spPr>
          <a:xfrm>
            <a:off x="2120365" y="4247572"/>
            <a:ext cx="123944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caballo</a:t>
            </a:r>
          </a:p>
        </p:txBody>
      </p:sp>
      <p:sp>
        <p:nvSpPr>
          <p:cNvPr id="27" name="CuadroTexto 26">
            <a:extLst>
              <a:ext uri="{FF2B5EF4-FFF2-40B4-BE49-F238E27FC236}">
                <a16:creationId xmlns:a16="http://schemas.microsoft.com/office/drawing/2014/main" id="{4C33E980-166B-9649-BA0E-B23345862ADE}"/>
              </a:ext>
            </a:extLst>
          </p:cNvPr>
          <p:cNvSpPr txBox="1"/>
          <p:nvPr/>
        </p:nvSpPr>
        <p:spPr>
          <a:xfrm>
            <a:off x="5556397" y="4237403"/>
            <a:ext cx="87235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débil</a:t>
            </a:r>
          </a:p>
        </p:txBody>
      </p:sp>
      <p:sp>
        <p:nvSpPr>
          <p:cNvPr id="28" name="CuadroTexto 27">
            <a:extLst>
              <a:ext uri="{FF2B5EF4-FFF2-40B4-BE49-F238E27FC236}">
                <a16:creationId xmlns:a16="http://schemas.microsoft.com/office/drawing/2014/main" id="{25C1884C-42E1-5E47-8EB2-75B2A6F9EE4A}"/>
              </a:ext>
            </a:extLst>
          </p:cNvPr>
          <p:cNvSpPr txBox="1"/>
          <p:nvPr/>
        </p:nvSpPr>
        <p:spPr>
          <a:xfrm>
            <a:off x="3782852" y="4925110"/>
            <a:ext cx="109356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récord</a:t>
            </a:r>
          </a:p>
        </p:txBody>
      </p:sp>
      <p:sp>
        <p:nvSpPr>
          <p:cNvPr id="29" name="CuadroTexto 28">
            <a:extLst>
              <a:ext uri="{FF2B5EF4-FFF2-40B4-BE49-F238E27FC236}">
                <a16:creationId xmlns:a16="http://schemas.microsoft.com/office/drawing/2014/main" id="{EB525198-6BF4-8549-A0AA-4781BBFC043D}"/>
              </a:ext>
            </a:extLst>
          </p:cNvPr>
          <p:cNvSpPr txBox="1"/>
          <p:nvPr/>
        </p:nvSpPr>
        <p:spPr>
          <a:xfrm>
            <a:off x="6365984" y="4943699"/>
            <a:ext cx="89960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difícil</a:t>
            </a:r>
          </a:p>
        </p:txBody>
      </p:sp>
      <p:sp>
        <p:nvSpPr>
          <p:cNvPr id="31" name="CuadroTexto 30">
            <a:extLst>
              <a:ext uri="{FF2B5EF4-FFF2-40B4-BE49-F238E27FC236}">
                <a16:creationId xmlns:a16="http://schemas.microsoft.com/office/drawing/2014/main" id="{D5E13E98-A408-7A4A-8338-2F426DE15E4A}"/>
              </a:ext>
            </a:extLst>
          </p:cNvPr>
          <p:cNvSpPr txBox="1"/>
          <p:nvPr/>
        </p:nvSpPr>
        <p:spPr>
          <a:xfrm>
            <a:off x="7740703" y="5632363"/>
            <a:ext cx="123303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Alcázar</a:t>
            </a:r>
          </a:p>
        </p:txBody>
      </p:sp>
      <p:sp>
        <p:nvSpPr>
          <p:cNvPr id="32" name="CuadroTexto 31">
            <a:extLst>
              <a:ext uri="{FF2B5EF4-FFF2-40B4-BE49-F238E27FC236}">
                <a16:creationId xmlns:a16="http://schemas.microsoft.com/office/drawing/2014/main" id="{D3E04383-52F2-C543-9AC5-6F2157F54EDC}"/>
              </a:ext>
            </a:extLst>
          </p:cNvPr>
          <p:cNvSpPr txBox="1"/>
          <p:nvPr/>
        </p:nvSpPr>
        <p:spPr>
          <a:xfrm>
            <a:off x="4887829" y="5628453"/>
            <a:ext cx="96212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figura</a:t>
            </a:r>
          </a:p>
        </p:txBody>
      </p:sp>
      <p:sp>
        <p:nvSpPr>
          <p:cNvPr id="33" name="CuadroTexto 32">
            <a:extLst>
              <a:ext uri="{FF2B5EF4-FFF2-40B4-BE49-F238E27FC236}">
                <a16:creationId xmlns:a16="http://schemas.microsoft.com/office/drawing/2014/main" id="{4F297BBF-373A-FF4F-BEF5-6CECF96718EC}"/>
              </a:ext>
            </a:extLst>
          </p:cNvPr>
          <p:cNvSpPr txBox="1"/>
          <p:nvPr/>
        </p:nvSpPr>
        <p:spPr>
          <a:xfrm>
            <a:off x="6432828" y="3502154"/>
            <a:ext cx="57419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útil</a:t>
            </a:r>
          </a:p>
        </p:txBody>
      </p:sp>
      <p:sp>
        <p:nvSpPr>
          <p:cNvPr id="34" name="CuadroTexto 33">
            <a:extLst>
              <a:ext uri="{FF2B5EF4-FFF2-40B4-BE49-F238E27FC236}">
                <a16:creationId xmlns:a16="http://schemas.microsoft.com/office/drawing/2014/main" id="{D0A9419D-5D86-1E49-94D8-B6121FC5BBCA}"/>
              </a:ext>
            </a:extLst>
          </p:cNvPr>
          <p:cNvSpPr txBox="1"/>
          <p:nvPr/>
        </p:nvSpPr>
        <p:spPr>
          <a:xfrm>
            <a:off x="8106188" y="4247572"/>
            <a:ext cx="86754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dócil</a:t>
            </a:r>
          </a:p>
        </p:txBody>
      </p:sp>
      <p:sp>
        <p:nvSpPr>
          <p:cNvPr id="35" name="CuadroTexto 34">
            <a:extLst>
              <a:ext uri="{FF2B5EF4-FFF2-40B4-BE49-F238E27FC236}">
                <a16:creationId xmlns:a16="http://schemas.microsoft.com/office/drawing/2014/main" id="{52B625C1-9272-4C4A-B101-0E2680522329}"/>
              </a:ext>
            </a:extLst>
          </p:cNvPr>
          <p:cNvSpPr txBox="1"/>
          <p:nvPr/>
        </p:nvSpPr>
        <p:spPr>
          <a:xfrm>
            <a:off x="2020979" y="5634693"/>
            <a:ext cx="143821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E56700"/>
                </a:solidFill>
                <a:effectLst/>
                <a:uLnTx/>
                <a:uFillTx/>
                <a:latin typeface="Century Gothic"/>
                <a:ea typeface="+mn-ea"/>
                <a:cs typeface="+mn-cs"/>
              </a:rPr>
              <a:t>escultura</a:t>
            </a:r>
          </a:p>
        </p:txBody>
      </p:sp>
      <p:sp>
        <p:nvSpPr>
          <p:cNvPr id="3" name="CuadroTexto 2">
            <a:extLst>
              <a:ext uri="{FF2B5EF4-FFF2-40B4-BE49-F238E27FC236}">
                <a16:creationId xmlns:a16="http://schemas.microsoft.com/office/drawing/2014/main" id="{5A06E36A-EDDE-0040-9800-9BC0B037CDB9}"/>
              </a:ext>
            </a:extLst>
          </p:cNvPr>
          <p:cNvSpPr txBox="1"/>
          <p:nvPr/>
        </p:nvSpPr>
        <p:spPr>
          <a:xfrm>
            <a:off x="6815786" y="3120856"/>
            <a:ext cx="186781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*hábil = skillful</a:t>
            </a:r>
          </a:p>
        </p:txBody>
      </p:sp>
      <p:sp>
        <p:nvSpPr>
          <p:cNvPr id="36" name="CuadroTexto 35">
            <a:extLst>
              <a:ext uri="{FF2B5EF4-FFF2-40B4-BE49-F238E27FC236}">
                <a16:creationId xmlns:a16="http://schemas.microsoft.com/office/drawing/2014/main" id="{AD021B15-A235-4845-8D3B-A4669E8AA4E3}"/>
              </a:ext>
            </a:extLst>
          </p:cNvPr>
          <p:cNvSpPr txBox="1"/>
          <p:nvPr/>
        </p:nvSpPr>
        <p:spPr>
          <a:xfrm>
            <a:off x="753019" y="3846815"/>
            <a:ext cx="229101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*espada = sword</a:t>
            </a:r>
          </a:p>
        </p:txBody>
      </p:sp>
      <p:sp>
        <p:nvSpPr>
          <p:cNvPr id="37" name="CuadroTexto 36">
            <a:extLst>
              <a:ext uri="{FF2B5EF4-FFF2-40B4-BE49-F238E27FC236}">
                <a16:creationId xmlns:a16="http://schemas.microsoft.com/office/drawing/2014/main" id="{05992721-D319-1F47-AE96-9F8B3DB701EC}"/>
              </a:ext>
            </a:extLst>
          </p:cNvPr>
          <p:cNvSpPr txBox="1"/>
          <p:nvPr/>
        </p:nvSpPr>
        <p:spPr>
          <a:xfrm>
            <a:off x="2991169" y="3835728"/>
            <a:ext cx="22493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*roto/a = broken</a:t>
            </a:r>
          </a:p>
        </p:txBody>
      </p:sp>
      <p:sp>
        <p:nvSpPr>
          <p:cNvPr id="39" name="CuadroTexto 38">
            <a:extLst>
              <a:ext uri="{FF2B5EF4-FFF2-40B4-BE49-F238E27FC236}">
                <a16:creationId xmlns:a16="http://schemas.microsoft.com/office/drawing/2014/main" id="{1C43C63B-9F83-C846-994D-1D031513AF48}"/>
              </a:ext>
            </a:extLst>
          </p:cNvPr>
          <p:cNvSpPr txBox="1"/>
          <p:nvPr/>
        </p:nvSpPr>
        <p:spPr>
          <a:xfrm>
            <a:off x="7690548" y="4593162"/>
            <a:ext cx="198483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*dócil = docile</a:t>
            </a:r>
          </a:p>
        </p:txBody>
      </p:sp>
      <p:sp>
        <p:nvSpPr>
          <p:cNvPr id="40" name="CuadroTexto 39">
            <a:extLst>
              <a:ext uri="{FF2B5EF4-FFF2-40B4-BE49-F238E27FC236}">
                <a16:creationId xmlns:a16="http://schemas.microsoft.com/office/drawing/2014/main" id="{A918A5F0-3CB2-3940-80BD-FDF34736AA68}"/>
              </a:ext>
            </a:extLst>
          </p:cNvPr>
          <p:cNvSpPr txBox="1"/>
          <p:nvPr/>
        </p:nvSpPr>
        <p:spPr>
          <a:xfrm>
            <a:off x="1353904" y="5988818"/>
            <a:ext cx="278634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*escultura= sculpture</a:t>
            </a:r>
          </a:p>
        </p:txBody>
      </p:sp>
      <p:sp>
        <p:nvSpPr>
          <p:cNvPr id="41" name="CuadroTexto 40">
            <a:extLst>
              <a:ext uri="{FF2B5EF4-FFF2-40B4-BE49-F238E27FC236}">
                <a16:creationId xmlns:a16="http://schemas.microsoft.com/office/drawing/2014/main" id="{EF11E04D-5FB0-304F-8B93-5526F08EA48C}"/>
              </a:ext>
            </a:extLst>
          </p:cNvPr>
          <p:cNvSpPr txBox="1"/>
          <p:nvPr/>
        </p:nvSpPr>
        <p:spPr>
          <a:xfrm>
            <a:off x="7059391" y="5980944"/>
            <a:ext cx="230223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*alcázar= fortress</a:t>
            </a:r>
          </a:p>
        </p:txBody>
      </p:sp>
      <p:sp>
        <p:nvSpPr>
          <p:cNvPr id="42" name="CuadroTexto 41">
            <a:extLst>
              <a:ext uri="{FF2B5EF4-FFF2-40B4-BE49-F238E27FC236}">
                <a16:creationId xmlns:a16="http://schemas.microsoft.com/office/drawing/2014/main" id="{87E6B86D-0EE8-044F-A165-D32138BE3FCF}"/>
              </a:ext>
            </a:extLst>
          </p:cNvPr>
          <p:cNvSpPr txBox="1"/>
          <p:nvPr/>
        </p:nvSpPr>
        <p:spPr>
          <a:xfrm>
            <a:off x="3782852" y="3117051"/>
            <a:ext cx="27622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*hidalgo= nobleman</a:t>
            </a:r>
          </a:p>
        </p:txBody>
      </p:sp>
      <p:pic>
        <p:nvPicPr>
          <p:cNvPr id="5" name="Imagen 4">
            <a:extLst>
              <a:ext uri="{FF2B5EF4-FFF2-40B4-BE49-F238E27FC236}">
                <a16:creationId xmlns:a16="http://schemas.microsoft.com/office/drawing/2014/main" id="{1E7CC723-A226-C84B-A9E4-562CBF7DD1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0657707" y="2457340"/>
            <a:ext cx="1285632" cy="867128"/>
          </a:xfrm>
          <a:prstGeom prst="rect">
            <a:avLst/>
          </a:prstGeom>
        </p:spPr>
      </p:pic>
      <p:pic>
        <p:nvPicPr>
          <p:cNvPr id="18" name="Imagen 17">
            <a:extLst>
              <a:ext uri="{FF2B5EF4-FFF2-40B4-BE49-F238E27FC236}">
                <a16:creationId xmlns:a16="http://schemas.microsoft.com/office/drawing/2014/main" id="{F0FC9205-9E4B-7E4A-BC4F-2F48ECCA06A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681710" y="3984685"/>
            <a:ext cx="1329730" cy="1622631"/>
          </a:xfrm>
          <a:prstGeom prst="rect">
            <a:avLst/>
          </a:prstGeom>
        </p:spPr>
      </p:pic>
      <p:sp>
        <p:nvSpPr>
          <p:cNvPr id="44" name="Action Button: Custom 4">
            <a:hlinkClick r:id="" action="ppaction://noaction" highlightClick="1">
              <a:snd r:embed="rId6" name="1 El protagonista era.wav"/>
            </a:hlinkClick>
            <a:extLst>
              <a:ext uri="{FF2B5EF4-FFF2-40B4-BE49-F238E27FC236}">
                <a16:creationId xmlns:a16="http://schemas.microsoft.com/office/drawing/2014/main" id="{487E87BD-93B2-A14E-9466-D667F2CD303E}"/>
              </a:ext>
            </a:extLst>
          </p:cNvPr>
          <p:cNvSpPr/>
          <p:nvPr/>
        </p:nvSpPr>
        <p:spPr>
          <a:xfrm>
            <a:off x="228599" y="2861453"/>
            <a:ext cx="373485" cy="43088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5" name="Action Button: Custom 5">
            <a:hlinkClick r:id="" action="ppaction://noaction" highlightClick="1">
              <a:snd r:embed="rId7" name="2 Su espada.wav"/>
            </a:hlinkClick>
            <a:extLst>
              <a:ext uri="{FF2B5EF4-FFF2-40B4-BE49-F238E27FC236}">
                <a16:creationId xmlns:a16="http://schemas.microsoft.com/office/drawing/2014/main" id="{22CD4BBD-4E2E-274C-A85E-9978E22878FB}"/>
              </a:ext>
            </a:extLst>
          </p:cNvPr>
          <p:cNvSpPr/>
          <p:nvPr/>
        </p:nvSpPr>
        <p:spPr>
          <a:xfrm>
            <a:off x="228599" y="3546041"/>
            <a:ext cx="373485" cy="43088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6" name="Action Button: Custom 6">
            <a:hlinkClick r:id="" action="ppaction://noaction" highlightClick="1">
              <a:snd r:embed="rId8" name="3 Teni%CC%81a un.wav"/>
            </a:hlinkClick>
            <a:extLst>
              <a:ext uri="{FF2B5EF4-FFF2-40B4-BE49-F238E27FC236}">
                <a16:creationId xmlns:a16="http://schemas.microsoft.com/office/drawing/2014/main" id="{3DB4554B-2FE7-8748-9E57-4E0DD65E78A9}"/>
              </a:ext>
            </a:extLst>
          </p:cNvPr>
          <p:cNvSpPr/>
          <p:nvPr/>
        </p:nvSpPr>
        <p:spPr>
          <a:xfrm>
            <a:off x="228599" y="4246653"/>
            <a:ext cx="373485" cy="43088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7" name="Action Button: Custom 7">
            <a:hlinkClick r:id="" action="ppaction://noaction" highlightClick="1">
              <a:snd r:embed="rId9" name="4 Queri%CC%81a conseguir.wav"/>
            </a:hlinkClick>
            <a:extLst>
              <a:ext uri="{FF2B5EF4-FFF2-40B4-BE49-F238E27FC236}">
                <a16:creationId xmlns:a16="http://schemas.microsoft.com/office/drawing/2014/main" id="{69BA7ACD-3A1B-AF4B-B4A6-9770C139DB77}"/>
              </a:ext>
            </a:extLst>
          </p:cNvPr>
          <p:cNvSpPr/>
          <p:nvPr/>
        </p:nvSpPr>
        <p:spPr>
          <a:xfrm>
            <a:off x="228599" y="4965330"/>
            <a:ext cx="373485" cy="43088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8" name="Action Button: Custom 8">
            <a:hlinkClick r:id="" action="ppaction://noaction" highlightClick="1">
              <a:snd r:embed="rId10" name="5 Hay una escultura.wav"/>
            </a:hlinkClick>
            <a:extLst>
              <a:ext uri="{FF2B5EF4-FFF2-40B4-BE49-F238E27FC236}">
                <a16:creationId xmlns:a16="http://schemas.microsoft.com/office/drawing/2014/main" id="{7E3918E9-C1DC-304F-A519-B65C37521547}"/>
              </a:ext>
            </a:extLst>
          </p:cNvPr>
          <p:cNvSpPr/>
          <p:nvPr/>
        </p:nvSpPr>
        <p:spPr>
          <a:xfrm>
            <a:off x="228599" y="5669486"/>
            <a:ext cx="373485" cy="43088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Tree>
    <p:extLst>
      <p:ext uri="{BB962C8B-B14F-4D97-AF65-F5344CB8AC3E}">
        <p14:creationId xmlns:p14="http://schemas.microsoft.com/office/powerpoint/2010/main" val="181493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8"/>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9"/>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5"/>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35"/>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32"/>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31"/>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40"/>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41"/>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9" grpId="0"/>
      <p:bldP spid="20" grpId="0"/>
      <p:bldP spid="21" grpId="0"/>
      <p:bldP spid="22" grpId="0"/>
      <p:bldP spid="23" grpId="0"/>
      <p:bldP spid="24" grpId="0"/>
      <p:bldP spid="25" grpId="0"/>
      <p:bldP spid="27" grpId="0"/>
      <p:bldP spid="28" grpId="0"/>
      <p:bldP spid="29" grpId="0"/>
      <p:bldP spid="31" grpId="0"/>
      <p:bldP spid="32" grpId="0"/>
      <p:bldP spid="33" grpId="0"/>
      <p:bldP spid="34" grpId="0"/>
      <p:bldP spid="35" grpId="0"/>
      <p:bldP spid="3" grpId="0"/>
      <p:bldP spid="36" grpId="0"/>
      <p:bldP spid="37" grpId="0"/>
      <p:bldP spid="39" grpId="0"/>
      <p:bldP spid="40" grpId="0"/>
      <p:bldP spid="41" grpId="0"/>
      <p:bldP spid="4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874F439D-AB47-6748-921D-1C9449D67BDA}"/>
              </a:ext>
            </a:extLst>
          </p:cNvPr>
          <p:cNvSpPr/>
          <p:nvPr/>
        </p:nvSpPr>
        <p:spPr>
          <a:xfrm>
            <a:off x="9410700" y="266156"/>
            <a:ext cx="2529971" cy="46166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4" descr="background rectangle">
            <a:extLst>
              <a:ext uri="{FF2B5EF4-FFF2-40B4-BE49-F238E27FC236}">
                <a16:creationId xmlns:a16="http://schemas.microsoft.com/office/drawing/2014/main" id="{05C2F938-481F-264A-9E8D-D75B5702BDF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44951"/>
            <a:ext cx="6649156" cy="867128"/>
          </a:xfrm>
          <a:prstGeom prst="rect">
            <a:avLst/>
          </a:prstGeom>
        </p:spPr>
      </p:pic>
      <p:sp>
        <p:nvSpPr>
          <p:cNvPr id="7" name="Title 1">
            <a:extLst>
              <a:ext uri="{FF2B5EF4-FFF2-40B4-BE49-F238E27FC236}">
                <a16:creationId xmlns:a16="http://schemas.microsoft.com/office/drawing/2014/main" id="{527F9BBC-F2A0-0148-89FC-222FFBB99F98}"/>
              </a:ext>
            </a:extLst>
          </p:cNvPr>
          <p:cNvSpPr txBox="1">
            <a:spLocks/>
          </p:cNvSpPr>
          <p:nvPr/>
        </p:nvSpPr>
        <p:spPr>
          <a:xfrm>
            <a:off x="0" y="-107637"/>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 name="Título 1">
            <a:extLst>
              <a:ext uri="{FF2B5EF4-FFF2-40B4-BE49-F238E27FC236}">
                <a16:creationId xmlns:a16="http://schemas.microsoft.com/office/drawing/2014/main" id="{02F39833-3613-1041-8EBD-159BD14B78C0}"/>
              </a:ext>
            </a:extLst>
          </p:cNvPr>
          <p:cNvSpPr>
            <a:spLocks noGrp="1"/>
          </p:cNvSpPr>
          <p:nvPr>
            <p:ph type="title"/>
          </p:nvPr>
        </p:nvSpPr>
        <p:spPr>
          <a:xfrm>
            <a:off x="0" y="0"/>
            <a:ext cx="5524500" cy="1217926"/>
          </a:xfrm>
        </p:spPr>
        <p:txBody>
          <a:bodyPr/>
          <a:lstStyle/>
          <a:p>
            <a:r>
              <a:rPr lang="es-GB" b="1" dirty="0">
                <a:solidFill>
                  <a:schemeClr val="bg1"/>
                </a:solidFill>
              </a:rPr>
              <a:t>Fonética</a:t>
            </a:r>
          </a:p>
        </p:txBody>
      </p:sp>
      <p:sp>
        <p:nvSpPr>
          <p:cNvPr id="8" name="CuadroTexto 7">
            <a:extLst>
              <a:ext uri="{FF2B5EF4-FFF2-40B4-BE49-F238E27FC236}">
                <a16:creationId xmlns:a16="http://schemas.microsoft.com/office/drawing/2014/main" id="{650DD358-6D8E-F64B-8E7A-E770B1D69277}"/>
              </a:ext>
            </a:extLst>
          </p:cNvPr>
          <p:cNvSpPr txBox="1"/>
          <p:nvPr/>
        </p:nvSpPr>
        <p:spPr>
          <a:xfrm>
            <a:off x="133349" y="1187038"/>
            <a:ext cx="101536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1" i="0" u="none" strike="noStrike" kern="1200" cap="none" spc="0" normalizeH="0" baseline="0" noProof="0" dirty="0">
                <a:ln>
                  <a:noFill/>
                </a:ln>
                <a:solidFill>
                  <a:srgbClr val="4472C4">
                    <a:lumMod val="50000"/>
                  </a:srgbClr>
                </a:solidFill>
                <a:effectLst/>
                <a:uLnTx/>
                <a:uFillTx/>
                <a:latin typeface="Century Gothic"/>
                <a:ea typeface="+mn-ea"/>
                <a:cs typeface="+mn-cs"/>
              </a:rPr>
              <a:t>Remember that for words with penultimate syllable stress:</a:t>
            </a:r>
          </a:p>
        </p:txBody>
      </p:sp>
      <p:sp>
        <p:nvSpPr>
          <p:cNvPr id="9" name="CuadroTexto 8">
            <a:extLst>
              <a:ext uri="{FF2B5EF4-FFF2-40B4-BE49-F238E27FC236}">
                <a16:creationId xmlns:a16="http://schemas.microsoft.com/office/drawing/2014/main" id="{C331D66D-2A8A-834C-84B2-1FCE1829D5CC}"/>
              </a:ext>
            </a:extLst>
          </p:cNvPr>
          <p:cNvSpPr txBox="1"/>
          <p:nvPr/>
        </p:nvSpPr>
        <p:spPr>
          <a:xfrm>
            <a:off x="228599" y="1611844"/>
            <a:ext cx="117120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if</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the</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word</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ends</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in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any</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vowel</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or</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‘n’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or</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‘s’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then</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there</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will</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be no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accent</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a:t>
            </a:r>
            <a:endPar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0" name="CuadroTexto 9">
            <a:extLst>
              <a:ext uri="{FF2B5EF4-FFF2-40B4-BE49-F238E27FC236}">
                <a16:creationId xmlns:a16="http://schemas.microsoft.com/office/drawing/2014/main" id="{98F99C05-3BA0-6849-B5B7-F57AF286B0FE}"/>
              </a:ext>
            </a:extLst>
          </p:cNvPr>
          <p:cNvSpPr txBox="1"/>
          <p:nvPr/>
        </p:nvSpPr>
        <p:spPr>
          <a:xfrm>
            <a:off x="323849" y="2073509"/>
            <a:ext cx="1171207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if</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the</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word</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ends</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in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any</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consonant</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except</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1" i="0" u="none" strike="noStrike" kern="1200" cap="none" spc="0" normalizeH="0" baseline="0" noProof="0" dirty="0">
                <a:ln>
                  <a:noFill/>
                </a:ln>
                <a:solidFill>
                  <a:srgbClr val="E56700"/>
                </a:solidFill>
                <a:effectLst/>
                <a:uLnTx/>
                <a:uFillTx/>
                <a:latin typeface="Century Gothic"/>
                <a:ea typeface="+mn-ea"/>
                <a:cs typeface="+mn-cs"/>
              </a:rPr>
              <a:t>n</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or</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1" i="0" u="none" strike="noStrike" kern="1200" cap="none" spc="0" normalizeH="0" baseline="0" noProof="0" dirty="0">
                <a:ln>
                  <a:noFill/>
                </a:ln>
                <a:solidFill>
                  <a:srgbClr val="E56700"/>
                </a:solidFill>
                <a:effectLst/>
                <a:uLnTx/>
                <a:uFillTx/>
                <a:latin typeface="Century Gothic"/>
                <a:ea typeface="+mn-ea"/>
                <a:cs typeface="+mn-cs"/>
              </a:rPr>
              <a:t>s</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then</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there</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will</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be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an</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accent</a:t>
            </a:r>
            <a:r>
              <a:rPr kumimoji="0" lang="es-ES" sz="24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11" name="CuadroTexto 10">
            <a:extLst>
              <a:ext uri="{FF2B5EF4-FFF2-40B4-BE49-F238E27FC236}">
                <a16:creationId xmlns:a16="http://schemas.microsoft.com/office/drawing/2014/main" id="{8A881881-FAC6-424C-B53F-924A006484A6}"/>
              </a:ext>
            </a:extLst>
          </p:cNvPr>
          <p:cNvSpPr txBox="1"/>
          <p:nvPr/>
        </p:nvSpPr>
        <p:spPr>
          <a:xfrm>
            <a:off x="217053" y="2946655"/>
            <a:ext cx="206489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4472C4">
                    <a:lumMod val="50000"/>
                  </a:srgbClr>
                </a:solidFill>
                <a:effectLst/>
                <a:uLnTx/>
                <a:uFillTx/>
                <a:latin typeface="Century Gothic"/>
                <a:ea typeface="+mn-ea"/>
                <a:cs typeface="+mn-cs"/>
              </a:rPr>
              <a:t>¡Ahora tú! </a:t>
            </a:r>
          </a:p>
        </p:txBody>
      </p:sp>
      <p:sp>
        <p:nvSpPr>
          <p:cNvPr id="33" name="CuadroTexto 32">
            <a:extLst>
              <a:ext uri="{FF2B5EF4-FFF2-40B4-BE49-F238E27FC236}">
                <a16:creationId xmlns:a16="http://schemas.microsoft.com/office/drawing/2014/main" id="{E45A7B8D-0496-6E4B-B7BC-82C102D7A4E5}"/>
              </a:ext>
            </a:extLst>
          </p:cNvPr>
          <p:cNvSpPr txBox="1"/>
          <p:nvPr/>
        </p:nvSpPr>
        <p:spPr>
          <a:xfrm>
            <a:off x="228598" y="3435705"/>
            <a:ext cx="1180732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4472C4">
                    <a:lumMod val="50000"/>
                  </a:srgbClr>
                </a:solidFill>
                <a:effectLst/>
                <a:uLnTx/>
                <a:uFillTx/>
                <a:latin typeface="Century Gothic"/>
                <a:ea typeface="+mn-ea"/>
                <a:cs typeface="+mn-cs"/>
              </a:rPr>
              <a:t>Estudiante A lee sus frases a estudiante B.</a:t>
            </a:r>
          </a:p>
        </p:txBody>
      </p:sp>
      <p:sp>
        <p:nvSpPr>
          <p:cNvPr id="34" name="CuadroTexto 33">
            <a:extLst>
              <a:ext uri="{FF2B5EF4-FFF2-40B4-BE49-F238E27FC236}">
                <a16:creationId xmlns:a16="http://schemas.microsoft.com/office/drawing/2014/main" id="{F8BA0640-45FB-3A4F-B033-B5FD2B73355C}"/>
              </a:ext>
            </a:extLst>
          </p:cNvPr>
          <p:cNvSpPr txBox="1"/>
          <p:nvPr/>
        </p:nvSpPr>
        <p:spPr>
          <a:xfrm>
            <a:off x="228598" y="3924755"/>
            <a:ext cx="1180732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4472C4">
                    <a:lumMod val="50000"/>
                  </a:srgbClr>
                </a:solidFill>
                <a:effectLst/>
                <a:uLnTx/>
                <a:uFillTx/>
                <a:latin typeface="Century Gothic"/>
                <a:ea typeface="+mn-ea"/>
                <a:cs typeface="+mn-cs"/>
              </a:rPr>
              <a:t>Estudiante B escucha y escribe las palabras. ¡Debes pensar en las tildes!</a:t>
            </a:r>
          </a:p>
        </p:txBody>
      </p:sp>
      <p:sp>
        <p:nvSpPr>
          <p:cNvPr id="35" name="CuadroTexto 34">
            <a:extLst>
              <a:ext uri="{FF2B5EF4-FFF2-40B4-BE49-F238E27FC236}">
                <a16:creationId xmlns:a16="http://schemas.microsoft.com/office/drawing/2014/main" id="{AAADB8EC-1491-FA4C-AEBB-1AA798833653}"/>
              </a:ext>
            </a:extLst>
          </p:cNvPr>
          <p:cNvSpPr txBox="1"/>
          <p:nvPr/>
        </p:nvSpPr>
        <p:spPr>
          <a:xfrm>
            <a:off x="228598" y="5571598"/>
            <a:ext cx="414087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1. El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enemigo</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es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bastante</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débil</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3" name="Llamada ovalada 2">
            <a:extLst>
              <a:ext uri="{FF2B5EF4-FFF2-40B4-BE49-F238E27FC236}">
                <a16:creationId xmlns:a16="http://schemas.microsoft.com/office/drawing/2014/main" id="{BCBAEF39-A27C-0248-A518-210B3CAE0EE9}"/>
              </a:ext>
            </a:extLst>
          </p:cNvPr>
          <p:cNvSpPr/>
          <p:nvPr/>
        </p:nvSpPr>
        <p:spPr>
          <a:xfrm>
            <a:off x="4152276" y="4616970"/>
            <a:ext cx="2496881" cy="1154683"/>
          </a:xfrm>
          <a:prstGeom prst="wedgeEllipseCallout">
            <a:avLst>
              <a:gd name="adj1" fmla="val -46199"/>
              <a:gd name="adj2" fmla="val 4756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El enemigo es bastante débil.</a:t>
            </a:r>
          </a:p>
        </p:txBody>
      </p:sp>
      <p:sp>
        <p:nvSpPr>
          <p:cNvPr id="36" name="CuadroTexto 35">
            <a:extLst>
              <a:ext uri="{FF2B5EF4-FFF2-40B4-BE49-F238E27FC236}">
                <a16:creationId xmlns:a16="http://schemas.microsoft.com/office/drawing/2014/main" id="{606027BB-C14C-3247-84A9-B5B40B0CD5B7}"/>
              </a:ext>
            </a:extLst>
          </p:cNvPr>
          <p:cNvSpPr txBox="1"/>
          <p:nvPr/>
        </p:nvSpPr>
        <p:spPr>
          <a:xfrm>
            <a:off x="228598" y="4413465"/>
            <a:ext cx="135165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Ejemplo:</a:t>
            </a:r>
          </a:p>
        </p:txBody>
      </p:sp>
      <p:sp>
        <p:nvSpPr>
          <p:cNvPr id="37" name="CuadroTexto 36">
            <a:extLst>
              <a:ext uri="{FF2B5EF4-FFF2-40B4-BE49-F238E27FC236}">
                <a16:creationId xmlns:a16="http://schemas.microsoft.com/office/drawing/2014/main" id="{A494D587-49F1-3349-A040-C2BE37419193}"/>
              </a:ext>
            </a:extLst>
          </p:cNvPr>
          <p:cNvSpPr txBox="1"/>
          <p:nvPr/>
        </p:nvSpPr>
        <p:spPr>
          <a:xfrm>
            <a:off x="205803" y="4888745"/>
            <a:ext cx="189186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a:ea typeface="+mn-ea"/>
                <a:cs typeface="+mn-cs"/>
              </a:rPr>
              <a:t>Estudiante A</a:t>
            </a:r>
          </a:p>
        </p:txBody>
      </p:sp>
      <p:sp>
        <p:nvSpPr>
          <p:cNvPr id="38" name="CuadroTexto 37">
            <a:extLst>
              <a:ext uri="{FF2B5EF4-FFF2-40B4-BE49-F238E27FC236}">
                <a16:creationId xmlns:a16="http://schemas.microsoft.com/office/drawing/2014/main" id="{952D7C50-C573-8549-BF06-5BF0A57FEAB2}"/>
              </a:ext>
            </a:extLst>
          </p:cNvPr>
          <p:cNvSpPr txBox="1"/>
          <p:nvPr/>
        </p:nvSpPr>
        <p:spPr>
          <a:xfrm>
            <a:off x="6925462" y="4784491"/>
            <a:ext cx="199766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rPr>
              <a:t>Estudiante B</a:t>
            </a:r>
          </a:p>
        </p:txBody>
      </p:sp>
      <p:sp>
        <p:nvSpPr>
          <p:cNvPr id="39" name="CuadroTexto 38">
            <a:extLst>
              <a:ext uri="{FF2B5EF4-FFF2-40B4-BE49-F238E27FC236}">
                <a16:creationId xmlns:a16="http://schemas.microsoft.com/office/drawing/2014/main" id="{72631AC5-4470-3F40-B79D-19BBA8985E62}"/>
              </a:ext>
            </a:extLst>
          </p:cNvPr>
          <p:cNvSpPr txBox="1"/>
          <p:nvPr/>
        </p:nvSpPr>
        <p:spPr>
          <a:xfrm>
            <a:off x="6925462" y="5571598"/>
            <a:ext cx="473879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1. El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_________</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es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_________</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_________</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5" name="CuadroTexto 4">
            <a:extLst>
              <a:ext uri="{FF2B5EF4-FFF2-40B4-BE49-F238E27FC236}">
                <a16:creationId xmlns:a16="http://schemas.microsoft.com/office/drawing/2014/main" id="{2AD990B6-885D-1B46-9712-72CFD313CD49}"/>
              </a:ext>
            </a:extLst>
          </p:cNvPr>
          <p:cNvSpPr txBox="1"/>
          <p:nvPr/>
        </p:nvSpPr>
        <p:spPr>
          <a:xfrm>
            <a:off x="7460479" y="5553986"/>
            <a:ext cx="130035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enemigo</a:t>
            </a:r>
          </a:p>
        </p:txBody>
      </p:sp>
      <p:sp>
        <p:nvSpPr>
          <p:cNvPr id="40" name="CuadroTexto 39">
            <a:extLst>
              <a:ext uri="{FF2B5EF4-FFF2-40B4-BE49-F238E27FC236}">
                <a16:creationId xmlns:a16="http://schemas.microsoft.com/office/drawing/2014/main" id="{15DDEA97-874B-5B4C-A1BB-731413E6CBAB}"/>
              </a:ext>
            </a:extLst>
          </p:cNvPr>
          <p:cNvSpPr txBox="1"/>
          <p:nvPr/>
        </p:nvSpPr>
        <p:spPr>
          <a:xfrm>
            <a:off x="9037140" y="5553986"/>
            <a:ext cx="127791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bastante</a:t>
            </a:r>
          </a:p>
        </p:txBody>
      </p:sp>
      <p:sp>
        <p:nvSpPr>
          <p:cNvPr id="41" name="CuadroTexto 40">
            <a:extLst>
              <a:ext uri="{FF2B5EF4-FFF2-40B4-BE49-F238E27FC236}">
                <a16:creationId xmlns:a16="http://schemas.microsoft.com/office/drawing/2014/main" id="{B6678F97-0E0A-4441-A67A-A0E1FEC1C8FF}"/>
              </a:ext>
            </a:extLst>
          </p:cNvPr>
          <p:cNvSpPr txBox="1"/>
          <p:nvPr/>
        </p:nvSpPr>
        <p:spPr>
          <a:xfrm>
            <a:off x="10490365" y="5553986"/>
            <a:ext cx="80983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débil</a:t>
            </a:r>
          </a:p>
        </p:txBody>
      </p:sp>
      <p:pic>
        <p:nvPicPr>
          <p:cNvPr id="17" name="Imagen 16">
            <a:extLst>
              <a:ext uri="{FF2B5EF4-FFF2-40B4-BE49-F238E27FC236}">
                <a16:creationId xmlns:a16="http://schemas.microsoft.com/office/drawing/2014/main" id="{176110CF-C78D-8C44-B5F7-935A40BF3C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68644" y="4338514"/>
            <a:ext cx="1277914" cy="1017827"/>
          </a:xfrm>
          <a:prstGeom prst="rect">
            <a:avLst/>
          </a:prstGeom>
        </p:spPr>
      </p:pic>
      <p:pic>
        <p:nvPicPr>
          <p:cNvPr id="15" name="Imagen 14">
            <a:extLst>
              <a:ext uri="{FF2B5EF4-FFF2-40B4-BE49-F238E27FC236}">
                <a16:creationId xmlns:a16="http://schemas.microsoft.com/office/drawing/2014/main" id="{17866D63-CCFD-2045-A875-F47FA0052A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49157" y="2642150"/>
            <a:ext cx="1033378" cy="1203468"/>
          </a:xfrm>
          <a:prstGeom prst="rect">
            <a:avLst/>
          </a:prstGeom>
        </p:spPr>
      </p:pic>
      <p:sp>
        <p:nvSpPr>
          <p:cNvPr id="16" name="CuadroTexto 15">
            <a:extLst>
              <a:ext uri="{FF2B5EF4-FFF2-40B4-BE49-F238E27FC236}">
                <a16:creationId xmlns:a16="http://schemas.microsoft.com/office/drawing/2014/main" id="{2A533578-5303-0249-816B-131C61E4EDD2}"/>
              </a:ext>
            </a:extLst>
          </p:cNvPr>
          <p:cNvSpPr txBox="1"/>
          <p:nvPr/>
        </p:nvSpPr>
        <p:spPr>
          <a:xfrm>
            <a:off x="8847447" y="2668559"/>
            <a:ext cx="814647"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7200" b="1" i="0" u="none" strike="noStrike" kern="1200" cap="none" spc="0" normalizeH="0" baseline="0" noProof="0" dirty="0">
                <a:ln>
                  <a:noFill/>
                </a:ln>
                <a:solidFill>
                  <a:srgbClr val="ED7D31"/>
                </a:solidFill>
                <a:effectLst/>
                <a:uLnTx/>
                <a:uFillTx/>
                <a:latin typeface="Century Gothic"/>
                <a:ea typeface="+mn-ea"/>
                <a:cs typeface="+mn-cs"/>
              </a:rPr>
              <a:t>á</a:t>
            </a:r>
          </a:p>
        </p:txBody>
      </p:sp>
    </p:spTree>
    <p:extLst>
      <p:ext uri="{BB962C8B-B14F-4D97-AF65-F5344CB8AC3E}">
        <p14:creationId xmlns:p14="http://schemas.microsoft.com/office/powerpoint/2010/main" val="41662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33" grpId="0"/>
      <p:bldP spid="34" grpId="0"/>
      <p:bldP spid="35" grpId="0"/>
      <p:bldP spid="3" grpId="0" animBg="1"/>
      <p:bldP spid="36" grpId="0"/>
      <p:bldP spid="37" grpId="0"/>
      <p:bldP spid="38" grpId="0"/>
      <p:bldP spid="39" grpId="0"/>
      <p:bldP spid="5" grpId="0"/>
      <p:bldP spid="40" grpId="0"/>
      <p:bldP spid="41" grpId="0"/>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ED862F-0B83-5F4F-B86E-9C983645B898}"/>
              </a:ext>
            </a:extLst>
          </p:cNvPr>
          <p:cNvSpPr>
            <a:spLocks noGrp="1"/>
          </p:cNvSpPr>
          <p:nvPr>
            <p:ph type="title"/>
          </p:nvPr>
        </p:nvSpPr>
        <p:spPr>
          <a:xfrm>
            <a:off x="455544" y="141594"/>
            <a:ext cx="2024270" cy="537588"/>
          </a:xfrm>
        </p:spPr>
        <p:txBody>
          <a:bodyPr>
            <a:normAutofit/>
          </a:bodyPr>
          <a:lstStyle/>
          <a:p>
            <a:r>
              <a:rPr lang="es-GB" sz="2200" b="1" dirty="0"/>
              <a:t>Estudiante A</a:t>
            </a:r>
          </a:p>
        </p:txBody>
      </p:sp>
      <p:sp>
        <p:nvSpPr>
          <p:cNvPr id="23" name="Título 1">
            <a:extLst>
              <a:ext uri="{FF2B5EF4-FFF2-40B4-BE49-F238E27FC236}">
                <a16:creationId xmlns:a16="http://schemas.microsoft.com/office/drawing/2014/main" id="{C4C2AA22-5346-B743-B703-A153DD0652FD}"/>
              </a:ext>
            </a:extLst>
          </p:cNvPr>
          <p:cNvSpPr txBox="1">
            <a:spLocks/>
          </p:cNvSpPr>
          <p:nvPr/>
        </p:nvSpPr>
        <p:spPr>
          <a:xfrm>
            <a:off x="6372104" y="136431"/>
            <a:ext cx="2024270" cy="537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Estudiante B</a:t>
            </a:r>
          </a:p>
        </p:txBody>
      </p:sp>
      <p:sp>
        <p:nvSpPr>
          <p:cNvPr id="24" name="Rectángulo 23">
            <a:extLst>
              <a:ext uri="{FF2B5EF4-FFF2-40B4-BE49-F238E27FC236}">
                <a16:creationId xmlns:a16="http://schemas.microsoft.com/office/drawing/2014/main" id="{9A528883-AC99-2E4D-BB58-85D698A625CD}"/>
              </a:ext>
            </a:extLst>
          </p:cNvPr>
          <p:cNvSpPr/>
          <p:nvPr/>
        </p:nvSpPr>
        <p:spPr>
          <a:xfrm>
            <a:off x="455544" y="679182"/>
            <a:ext cx="5150990" cy="554545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5" name="Rectángulo 24">
            <a:extLst>
              <a:ext uri="{FF2B5EF4-FFF2-40B4-BE49-F238E27FC236}">
                <a16:creationId xmlns:a16="http://schemas.microsoft.com/office/drawing/2014/main" id="{AD31E4AC-FE09-5D49-93E3-1EEDD3BA3DBA}"/>
              </a:ext>
            </a:extLst>
          </p:cNvPr>
          <p:cNvSpPr/>
          <p:nvPr/>
        </p:nvSpPr>
        <p:spPr>
          <a:xfrm>
            <a:off x="6542552" y="674020"/>
            <a:ext cx="5150990" cy="555062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6" name="CuadroTexto 25">
            <a:extLst>
              <a:ext uri="{FF2B5EF4-FFF2-40B4-BE49-F238E27FC236}">
                <a16:creationId xmlns:a16="http://schemas.microsoft.com/office/drawing/2014/main" id="{66AC81C6-796A-C04F-A298-22DB16F949BF}"/>
              </a:ext>
            </a:extLst>
          </p:cNvPr>
          <p:cNvSpPr txBox="1"/>
          <p:nvPr/>
        </p:nvSpPr>
        <p:spPr>
          <a:xfrm>
            <a:off x="455544" y="726038"/>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1. Salió del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túnel</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y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entonces</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encontró un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gigante</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27" name="CuadroTexto 26">
            <a:extLst>
              <a:ext uri="{FF2B5EF4-FFF2-40B4-BE49-F238E27FC236}">
                <a16:creationId xmlns:a16="http://schemas.microsoft.com/office/drawing/2014/main" id="{53F7C260-C741-9247-8009-B721B836455D}"/>
              </a:ext>
            </a:extLst>
          </p:cNvPr>
          <p:cNvSpPr txBox="1"/>
          <p:nvPr/>
        </p:nvSpPr>
        <p:spPr>
          <a:xfrm>
            <a:off x="6542552" y="4793215"/>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3. En el jardín había una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estatua</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de un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ángel</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de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mármol.</a:t>
            </a: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0" name="CuadroTexto 29">
            <a:extLst>
              <a:ext uri="{FF2B5EF4-FFF2-40B4-BE49-F238E27FC236}">
                <a16:creationId xmlns:a16="http://schemas.microsoft.com/office/drawing/2014/main" id="{351285DD-4ACB-3E41-8700-90D4A3F4262B}"/>
              </a:ext>
            </a:extLst>
          </p:cNvPr>
          <p:cNvSpPr txBox="1"/>
          <p:nvPr/>
        </p:nvSpPr>
        <p:spPr>
          <a:xfrm>
            <a:off x="455544" y="1354344"/>
            <a:ext cx="51196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2. La pronunciación de su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nombre</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no era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fácil</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46" name="CuadroTexto 45">
            <a:extLst>
              <a:ext uri="{FF2B5EF4-FFF2-40B4-BE49-F238E27FC236}">
                <a16:creationId xmlns:a16="http://schemas.microsoft.com/office/drawing/2014/main" id="{F4993949-43A1-9A4E-9CBD-5750B94DDE2D}"/>
              </a:ext>
            </a:extLst>
          </p:cNvPr>
          <p:cNvSpPr txBox="1"/>
          <p:nvPr/>
        </p:nvSpPr>
        <p:spPr>
          <a:xfrm>
            <a:off x="6542552" y="4147601"/>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2. Alrededor de su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vivienda</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había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césped</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47" name="CuadroTexto 46">
            <a:extLst>
              <a:ext uri="{FF2B5EF4-FFF2-40B4-BE49-F238E27FC236}">
                <a16:creationId xmlns:a16="http://schemas.microsoft.com/office/drawing/2014/main" id="{0A5624CB-AA94-5242-B4E4-B61BE1A3F360}"/>
              </a:ext>
            </a:extLst>
          </p:cNvPr>
          <p:cNvSpPr txBox="1"/>
          <p:nvPr/>
        </p:nvSpPr>
        <p:spPr>
          <a:xfrm>
            <a:off x="455543" y="2610956"/>
            <a:ext cx="51196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4. Era el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líder</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del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grupo</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porque era muy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ágil</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48" name="CuadroTexto 47">
            <a:extLst>
              <a:ext uri="{FF2B5EF4-FFF2-40B4-BE49-F238E27FC236}">
                <a16:creationId xmlns:a16="http://schemas.microsoft.com/office/drawing/2014/main" id="{92A795F8-02AD-E344-90FF-6561FD789B36}"/>
              </a:ext>
            </a:extLst>
          </p:cNvPr>
          <p:cNvSpPr txBox="1"/>
          <p:nvPr/>
        </p:nvSpPr>
        <p:spPr>
          <a:xfrm>
            <a:off x="455544" y="1982650"/>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3. Tenía un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carácter</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muy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fuerte</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y unos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bíceps</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enormes</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51" name="CuadroTexto 50">
            <a:extLst>
              <a:ext uri="{FF2B5EF4-FFF2-40B4-BE49-F238E27FC236}">
                <a16:creationId xmlns:a16="http://schemas.microsoft.com/office/drawing/2014/main" id="{5DD5BCF6-F11A-6944-A9F0-D9887711FAC7}"/>
              </a:ext>
            </a:extLst>
          </p:cNvPr>
          <p:cNvSpPr txBox="1"/>
          <p:nvPr/>
        </p:nvSpPr>
        <p:spPr>
          <a:xfrm>
            <a:off x="6542552" y="3483156"/>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1. Viajaste a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Cádiz</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para visitar a la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dama</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52" name="CuadroTexto 51">
            <a:extLst>
              <a:ext uri="{FF2B5EF4-FFF2-40B4-BE49-F238E27FC236}">
                <a16:creationId xmlns:a16="http://schemas.microsoft.com/office/drawing/2014/main" id="{7AC714CF-88D3-0C44-BC08-E9A037A87BE2}"/>
              </a:ext>
            </a:extLst>
          </p:cNvPr>
          <p:cNvSpPr txBox="1"/>
          <p:nvPr/>
        </p:nvSpPr>
        <p:spPr>
          <a:xfrm>
            <a:off x="6542552" y="5478232"/>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4. El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monumento</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era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maravilloso</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pero </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frágil</a:t>
            </a: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15" name="CuadroTexto 14">
            <a:extLst>
              <a:ext uri="{FF2B5EF4-FFF2-40B4-BE49-F238E27FC236}">
                <a16:creationId xmlns:a16="http://schemas.microsoft.com/office/drawing/2014/main" id="{55654DE3-5FEA-A747-9A87-02F557E7AE2C}"/>
              </a:ext>
            </a:extLst>
          </p:cNvPr>
          <p:cNvSpPr txBox="1"/>
          <p:nvPr/>
        </p:nvSpPr>
        <p:spPr>
          <a:xfrm>
            <a:off x="455544" y="4830067"/>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3. En el jardín había una __________ de un __________ de __________</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6" name="CuadroTexto 15">
            <a:extLst>
              <a:ext uri="{FF2B5EF4-FFF2-40B4-BE49-F238E27FC236}">
                <a16:creationId xmlns:a16="http://schemas.microsoft.com/office/drawing/2014/main" id="{9C94189A-8A40-774C-AB7F-697267EF0C15}"/>
              </a:ext>
            </a:extLst>
          </p:cNvPr>
          <p:cNvSpPr txBox="1"/>
          <p:nvPr/>
        </p:nvSpPr>
        <p:spPr>
          <a:xfrm>
            <a:off x="455544" y="4168634"/>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2. Alrededor de su __________ había __________. </a:t>
            </a:r>
          </a:p>
        </p:txBody>
      </p:sp>
      <p:sp>
        <p:nvSpPr>
          <p:cNvPr id="17" name="CuadroTexto 16">
            <a:extLst>
              <a:ext uri="{FF2B5EF4-FFF2-40B4-BE49-F238E27FC236}">
                <a16:creationId xmlns:a16="http://schemas.microsoft.com/office/drawing/2014/main" id="{D6677404-ACD0-0146-BB55-9D94586A8D79}"/>
              </a:ext>
            </a:extLst>
          </p:cNvPr>
          <p:cNvSpPr txBox="1"/>
          <p:nvPr/>
        </p:nvSpPr>
        <p:spPr>
          <a:xfrm>
            <a:off x="455544" y="3507201"/>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1. Viajaste a __________ para visitar a la __________. </a:t>
            </a:r>
          </a:p>
        </p:txBody>
      </p:sp>
      <p:sp>
        <p:nvSpPr>
          <p:cNvPr id="18" name="CuadroTexto 17">
            <a:extLst>
              <a:ext uri="{FF2B5EF4-FFF2-40B4-BE49-F238E27FC236}">
                <a16:creationId xmlns:a16="http://schemas.microsoft.com/office/drawing/2014/main" id="{2730443D-9BBD-0040-AA87-C8158F5A370B}"/>
              </a:ext>
            </a:extLst>
          </p:cNvPr>
          <p:cNvSpPr txBox="1"/>
          <p:nvPr/>
        </p:nvSpPr>
        <p:spPr>
          <a:xfrm>
            <a:off x="455544" y="5491501"/>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4. El _____________ era _____________ pero __________.</a:t>
            </a:r>
          </a:p>
        </p:txBody>
      </p:sp>
      <p:sp>
        <p:nvSpPr>
          <p:cNvPr id="3" name="CuadroTexto 2">
            <a:extLst>
              <a:ext uri="{FF2B5EF4-FFF2-40B4-BE49-F238E27FC236}">
                <a16:creationId xmlns:a16="http://schemas.microsoft.com/office/drawing/2014/main" id="{27B384AF-8167-AA48-A08F-6A3D0FE753B1}"/>
              </a:ext>
            </a:extLst>
          </p:cNvPr>
          <p:cNvSpPr txBox="1"/>
          <p:nvPr/>
        </p:nvSpPr>
        <p:spPr>
          <a:xfrm>
            <a:off x="1156072" y="3188535"/>
            <a:ext cx="34676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20" name="CuadroTexto 19">
            <a:extLst>
              <a:ext uri="{FF2B5EF4-FFF2-40B4-BE49-F238E27FC236}">
                <a16:creationId xmlns:a16="http://schemas.microsoft.com/office/drawing/2014/main" id="{9C702829-215D-434F-95CD-F36D03790E67}"/>
              </a:ext>
            </a:extLst>
          </p:cNvPr>
          <p:cNvSpPr txBox="1"/>
          <p:nvPr/>
        </p:nvSpPr>
        <p:spPr>
          <a:xfrm>
            <a:off x="7274401" y="3188535"/>
            <a:ext cx="34676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21" name="CuadroTexto 20">
            <a:extLst>
              <a:ext uri="{FF2B5EF4-FFF2-40B4-BE49-F238E27FC236}">
                <a16:creationId xmlns:a16="http://schemas.microsoft.com/office/drawing/2014/main" id="{D99BF046-5A8B-CD41-B898-71ECFFDCB5AA}"/>
              </a:ext>
            </a:extLst>
          </p:cNvPr>
          <p:cNvSpPr txBox="1"/>
          <p:nvPr/>
        </p:nvSpPr>
        <p:spPr>
          <a:xfrm>
            <a:off x="6557442" y="707647"/>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1. Salió del __________ y __________ encontró un __________.</a:t>
            </a:r>
          </a:p>
        </p:txBody>
      </p:sp>
      <p:sp>
        <p:nvSpPr>
          <p:cNvPr id="22" name="CuadroTexto 21">
            <a:extLst>
              <a:ext uri="{FF2B5EF4-FFF2-40B4-BE49-F238E27FC236}">
                <a16:creationId xmlns:a16="http://schemas.microsoft.com/office/drawing/2014/main" id="{C7FE31FB-32EE-4741-AC4B-EDACA5D70886}"/>
              </a:ext>
            </a:extLst>
          </p:cNvPr>
          <p:cNvSpPr txBox="1"/>
          <p:nvPr/>
        </p:nvSpPr>
        <p:spPr>
          <a:xfrm>
            <a:off x="6557442" y="1360751"/>
            <a:ext cx="51196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2. La pronunciación de su __________ no era __________.</a:t>
            </a:r>
          </a:p>
        </p:txBody>
      </p:sp>
      <p:sp>
        <p:nvSpPr>
          <p:cNvPr id="28" name="CuadroTexto 27">
            <a:extLst>
              <a:ext uri="{FF2B5EF4-FFF2-40B4-BE49-F238E27FC236}">
                <a16:creationId xmlns:a16="http://schemas.microsoft.com/office/drawing/2014/main" id="{362BF37F-7F8B-8840-BE6F-8F7AD7ED4B20}"/>
              </a:ext>
            </a:extLst>
          </p:cNvPr>
          <p:cNvSpPr txBox="1"/>
          <p:nvPr/>
        </p:nvSpPr>
        <p:spPr>
          <a:xfrm>
            <a:off x="6557442" y="2666958"/>
            <a:ext cx="511967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4. Era el __________ del __________ porque era muy __________. </a:t>
            </a:r>
          </a:p>
        </p:txBody>
      </p:sp>
      <p:sp>
        <p:nvSpPr>
          <p:cNvPr id="29" name="CuadroTexto 28">
            <a:extLst>
              <a:ext uri="{FF2B5EF4-FFF2-40B4-BE49-F238E27FC236}">
                <a16:creationId xmlns:a16="http://schemas.microsoft.com/office/drawing/2014/main" id="{DBB089CE-F9A3-CE41-BC55-4F0109752718}"/>
              </a:ext>
            </a:extLst>
          </p:cNvPr>
          <p:cNvSpPr txBox="1"/>
          <p:nvPr/>
        </p:nvSpPr>
        <p:spPr>
          <a:xfrm>
            <a:off x="6557442" y="2013855"/>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3. Tenía un __________ muy __________ y unos __________ __________.</a:t>
            </a:r>
          </a:p>
        </p:txBody>
      </p:sp>
    </p:spTree>
    <p:extLst>
      <p:ext uri="{BB962C8B-B14F-4D97-AF65-F5344CB8AC3E}">
        <p14:creationId xmlns:p14="http://schemas.microsoft.com/office/powerpoint/2010/main" val="13076417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ED862F-0B83-5F4F-B86E-9C983645B898}"/>
              </a:ext>
            </a:extLst>
          </p:cNvPr>
          <p:cNvSpPr>
            <a:spLocks noGrp="1"/>
          </p:cNvSpPr>
          <p:nvPr>
            <p:ph type="title"/>
          </p:nvPr>
        </p:nvSpPr>
        <p:spPr>
          <a:xfrm>
            <a:off x="455544" y="141594"/>
            <a:ext cx="2024270" cy="537588"/>
          </a:xfrm>
        </p:spPr>
        <p:txBody>
          <a:bodyPr>
            <a:normAutofit/>
          </a:bodyPr>
          <a:lstStyle/>
          <a:p>
            <a:r>
              <a:rPr lang="es-GB" sz="2200" b="1" dirty="0"/>
              <a:t>Estudiante A</a:t>
            </a:r>
          </a:p>
        </p:txBody>
      </p:sp>
      <p:sp>
        <p:nvSpPr>
          <p:cNvPr id="23" name="Título 1">
            <a:extLst>
              <a:ext uri="{FF2B5EF4-FFF2-40B4-BE49-F238E27FC236}">
                <a16:creationId xmlns:a16="http://schemas.microsoft.com/office/drawing/2014/main" id="{C4C2AA22-5346-B743-B703-A153DD0652FD}"/>
              </a:ext>
            </a:extLst>
          </p:cNvPr>
          <p:cNvSpPr txBox="1">
            <a:spLocks/>
          </p:cNvSpPr>
          <p:nvPr/>
        </p:nvSpPr>
        <p:spPr>
          <a:xfrm>
            <a:off x="6372104" y="136431"/>
            <a:ext cx="2024270" cy="537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Estudiante B</a:t>
            </a:r>
          </a:p>
        </p:txBody>
      </p:sp>
      <p:sp>
        <p:nvSpPr>
          <p:cNvPr id="24" name="Rectángulo 23">
            <a:extLst>
              <a:ext uri="{FF2B5EF4-FFF2-40B4-BE49-F238E27FC236}">
                <a16:creationId xmlns:a16="http://schemas.microsoft.com/office/drawing/2014/main" id="{9A528883-AC99-2E4D-BB58-85D698A625CD}"/>
              </a:ext>
            </a:extLst>
          </p:cNvPr>
          <p:cNvSpPr/>
          <p:nvPr/>
        </p:nvSpPr>
        <p:spPr>
          <a:xfrm>
            <a:off x="455544" y="679182"/>
            <a:ext cx="5150990" cy="554545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5" name="Rectángulo 24">
            <a:extLst>
              <a:ext uri="{FF2B5EF4-FFF2-40B4-BE49-F238E27FC236}">
                <a16:creationId xmlns:a16="http://schemas.microsoft.com/office/drawing/2014/main" id="{AD31E4AC-FE09-5D49-93E3-1EEDD3BA3DBA}"/>
              </a:ext>
            </a:extLst>
          </p:cNvPr>
          <p:cNvSpPr/>
          <p:nvPr/>
        </p:nvSpPr>
        <p:spPr>
          <a:xfrm>
            <a:off x="6542552" y="674020"/>
            <a:ext cx="5150990" cy="555062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2000" b="0" i="0" u="none" strike="noStrike" kern="1200" cap="none" spc="0" normalizeH="0" baseline="0" noProof="0">
              <a:ln>
                <a:noFill/>
              </a:ln>
              <a:solidFill>
                <a:prstClr val="white"/>
              </a:solidFill>
              <a:effectLst/>
              <a:uLnTx/>
              <a:uFillTx/>
              <a:latin typeface="Century Gothic"/>
              <a:ea typeface="+mn-ea"/>
              <a:cs typeface="+mn-cs"/>
            </a:endParaRPr>
          </a:p>
        </p:txBody>
      </p:sp>
      <p:sp>
        <p:nvSpPr>
          <p:cNvPr id="15" name="CuadroTexto 14">
            <a:extLst>
              <a:ext uri="{FF2B5EF4-FFF2-40B4-BE49-F238E27FC236}">
                <a16:creationId xmlns:a16="http://schemas.microsoft.com/office/drawing/2014/main" id="{55654DE3-5FEA-A747-9A87-02F557E7AE2C}"/>
              </a:ext>
            </a:extLst>
          </p:cNvPr>
          <p:cNvSpPr txBox="1"/>
          <p:nvPr/>
        </p:nvSpPr>
        <p:spPr>
          <a:xfrm>
            <a:off x="451020" y="3484167"/>
            <a:ext cx="51509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3. En el jardín había una __________ de un __________ de __________</a:t>
            </a:r>
            <a:r>
              <a:rPr kumimoji="0" lang="es-GB" sz="2000" b="1" i="0" u="none" strike="noStrike" kern="1200" cap="none" spc="0" normalizeH="0" baseline="0" noProof="0" dirty="0">
                <a:ln>
                  <a:noFill/>
                </a:ln>
                <a:solidFill>
                  <a:srgbClr val="4472C4">
                    <a:lumMod val="50000"/>
                  </a:srgbClr>
                </a:solidFill>
                <a:effectLst/>
                <a:uLnTx/>
                <a:uFillTx/>
                <a:latin typeface="Century Gothic"/>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6" name="CuadroTexto 15">
            <a:extLst>
              <a:ext uri="{FF2B5EF4-FFF2-40B4-BE49-F238E27FC236}">
                <a16:creationId xmlns:a16="http://schemas.microsoft.com/office/drawing/2014/main" id="{9C94189A-8A40-774C-AB7F-697267EF0C15}"/>
              </a:ext>
            </a:extLst>
          </p:cNvPr>
          <p:cNvSpPr txBox="1"/>
          <p:nvPr/>
        </p:nvSpPr>
        <p:spPr>
          <a:xfrm>
            <a:off x="451020" y="2132232"/>
            <a:ext cx="51509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2. Alrededor de su __________ había __________. </a:t>
            </a:r>
          </a:p>
        </p:txBody>
      </p:sp>
      <p:sp>
        <p:nvSpPr>
          <p:cNvPr id="17" name="CuadroTexto 16">
            <a:extLst>
              <a:ext uri="{FF2B5EF4-FFF2-40B4-BE49-F238E27FC236}">
                <a16:creationId xmlns:a16="http://schemas.microsoft.com/office/drawing/2014/main" id="{D6677404-ACD0-0146-BB55-9D94586A8D79}"/>
              </a:ext>
            </a:extLst>
          </p:cNvPr>
          <p:cNvSpPr txBox="1"/>
          <p:nvPr/>
        </p:nvSpPr>
        <p:spPr>
          <a:xfrm>
            <a:off x="463759" y="780297"/>
            <a:ext cx="51509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1. Viajaste a __________ para visitar a la __________. </a:t>
            </a:r>
          </a:p>
        </p:txBody>
      </p:sp>
      <p:sp>
        <p:nvSpPr>
          <p:cNvPr id="18" name="CuadroTexto 17">
            <a:extLst>
              <a:ext uri="{FF2B5EF4-FFF2-40B4-BE49-F238E27FC236}">
                <a16:creationId xmlns:a16="http://schemas.microsoft.com/office/drawing/2014/main" id="{2730443D-9BBD-0040-AA87-C8158F5A370B}"/>
              </a:ext>
            </a:extLst>
          </p:cNvPr>
          <p:cNvSpPr txBox="1"/>
          <p:nvPr/>
        </p:nvSpPr>
        <p:spPr>
          <a:xfrm>
            <a:off x="463759" y="4836101"/>
            <a:ext cx="51509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4. El _____________ era _____________ pero __________.</a:t>
            </a:r>
          </a:p>
        </p:txBody>
      </p:sp>
      <p:sp>
        <p:nvSpPr>
          <p:cNvPr id="21" name="CuadroTexto 20">
            <a:extLst>
              <a:ext uri="{FF2B5EF4-FFF2-40B4-BE49-F238E27FC236}">
                <a16:creationId xmlns:a16="http://schemas.microsoft.com/office/drawing/2014/main" id="{D99BF046-5A8B-CD41-B898-71ECFFDCB5AA}"/>
              </a:ext>
            </a:extLst>
          </p:cNvPr>
          <p:cNvSpPr txBox="1"/>
          <p:nvPr/>
        </p:nvSpPr>
        <p:spPr>
          <a:xfrm>
            <a:off x="6557442" y="754684"/>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1. Salió del __________ y __________ encontró un __________.</a:t>
            </a:r>
          </a:p>
        </p:txBody>
      </p:sp>
      <p:sp>
        <p:nvSpPr>
          <p:cNvPr id="22" name="CuadroTexto 21">
            <a:extLst>
              <a:ext uri="{FF2B5EF4-FFF2-40B4-BE49-F238E27FC236}">
                <a16:creationId xmlns:a16="http://schemas.microsoft.com/office/drawing/2014/main" id="{C7FE31FB-32EE-4741-AC4B-EDACA5D70886}"/>
              </a:ext>
            </a:extLst>
          </p:cNvPr>
          <p:cNvSpPr txBox="1"/>
          <p:nvPr/>
        </p:nvSpPr>
        <p:spPr>
          <a:xfrm>
            <a:off x="6557442" y="2128305"/>
            <a:ext cx="51196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2. La pronunciación de su __________ no era __________.</a:t>
            </a:r>
          </a:p>
        </p:txBody>
      </p:sp>
      <p:sp>
        <p:nvSpPr>
          <p:cNvPr id="28" name="CuadroTexto 27">
            <a:extLst>
              <a:ext uri="{FF2B5EF4-FFF2-40B4-BE49-F238E27FC236}">
                <a16:creationId xmlns:a16="http://schemas.microsoft.com/office/drawing/2014/main" id="{362BF37F-7F8B-8840-BE6F-8F7AD7ED4B20}"/>
              </a:ext>
            </a:extLst>
          </p:cNvPr>
          <p:cNvSpPr txBox="1"/>
          <p:nvPr/>
        </p:nvSpPr>
        <p:spPr>
          <a:xfrm>
            <a:off x="6557442" y="4875548"/>
            <a:ext cx="511967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4. Era el __________ del __________ porque era muy __________. </a:t>
            </a:r>
          </a:p>
        </p:txBody>
      </p:sp>
      <p:sp>
        <p:nvSpPr>
          <p:cNvPr id="29" name="CuadroTexto 28">
            <a:extLst>
              <a:ext uri="{FF2B5EF4-FFF2-40B4-BE49-F238E27FC236}">
                <a16:creationId xmlns:a16="http://schemas.microsoft.com/office/drawing/2014/main" id="{DBB089CE-F9A3-CE41-BC55-4F0109752718}"/>
              </a:ext>
            </a:extLst>
          </p:cNvPr>
          <p:cNvSpPr txBox="1"/>
          <p:nvPr/>
        </p:nvSpPr>
        <p:spPr>
          <a:xfrm>
            <a:off x="6557442" y="3501926"/>
            <a:ext cx="48686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3. Tenía un __________ muy __________ y unos __________ __________.</a:t>
            </a:r>
          </a:p>
        </p:txBody>
      </p:sp>
      <p:sp>
        <p:nvSpPr>
          <p:cNvPr id="4" name="CuadroTexto 3">
            <a:extLst>
              <a:ext uri="{FF2B5EF4-FFF2-40B4-BE49-F238E27FC236}">
                <a16:creationId xmlns:a16="http://schemas.microsoft.com/office/drawing/2014/main" id="{70DBEDB9-1475-0E4C-8FC0-E8AEE2CC7718}"/>
              </a:ext>
            </a:extLst>
          </p:cNvPr>
          <p:cNvSpPr txBox="1"/>
          <p:nvPr/>
        </p:nvSpPr>
        <p:spPr>
          <a:xfrm>
            <a:off x="2283352" y="755381"/>
            <a:ext cx="90441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Cádiz</a:t>
            </a:r>
          </a:p>
        </p:txBody>
      </p:sp>
      <p:sp>
        <p:nvSpPr>
          <p:cNvPr id="31" name="CuadroTexto 30">
            <a:extLst>
              <a:ext uri="{FF2B5EF4-FFF2-40B4-BE49-F238E27FC236}">
                <a16:creationId xmlns:a16="http://schemas.microsoft.com/office/drawing/2014/main" id="{81FD8A20-1CFE-4641-8F95-ED27D2144046}"/>
              </a:ext>
            </a:extLst>
          </p:cNvPr>
          <p:cNvSpPr txBox="1"/>
          <p:nvPr/>
        </p:nvSpPr>
        <p:spPr>
          <a:xfrm>
            <a:off x="642549" y="1062572"/>
            <a:ext cx="93487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dama</a:t>
            </a:r>
          </a:p>
        </p:txBody>
      </p:sp>
      <p:sp>
        <p:nvSpPr>
          <p:cNvPr id="32" name="CuadroTexto 31">
            <a:extLst>
              <a:ext uri="{FF2B5EF4-FFF2-40B4-BE49-F238E27FC236}">
                <a16:creationId xmlns:a16="http://schemas.microsoft.com/office/drawing/2014/main" id="{90BD10D6-5665-294F-A1F7-42F32F462779}"/>
              </a:ext>
            </a:extLst>
          </p:cNvPr>
          <p:cNvSpPr txBox="1"/>
          <p:nvPr/>
        </p:nvSpPr>
        <p:spPr>
          <a:xfrm>
            <a:off x="2849729" y="2079916"/>
            <a:ext cx="125226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vivienda</a:t>
            </a:r>
          </a:p>
        </p:txBody>
      </p:sp>
      <p:sp>
        <p:nvSpPr>
          <p:cNvPr id="33" name="CuadroTexto 32">
            <a:extLst>
              <a:ext uri="{FF2B5EF4-FFF2-40B4-BE49-F238E27FC236}">
                <a16:creationId xmlns:a16="http://schemas.microsoft.com/office/drawing/2014/main" id="{41F34A8C-67FF-8E49-9BA8-959276CC170A}"/>
              </a:ext>
            </a:extLst>
          </p:cNvPr>
          <p:cNvSpPr txBox="1"/>
          <p:nvPr/>
        </p:nvSpPr>
        <p:spPr>
          <a:xfrm>
            <a:off x="546368" y="2418042"/>
            <a:ext cx="112723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césped</a:t>
            </a:r>
          </a:p>
        </p:txBody>
      </p:sp>
      <p:sp>
        <p:nvSpPr>
          <p:cNvPr id="34" name="CuadroTexto 33">
            <a:extLst>
              <a:ext uri="{FF2B5EF4-FFF2-40B4-BE49-F238E27FC236}">
                <a16:creationId xmlns:a16="http://schemas.microsoft.com/office/drawing/2014/main" id="{CFC6F6E1-3A54-5043-80CA-ED81877F6F23}"/>
              </a:ext>
            </a:extLst>
          </p:cNvPr>
          <p:cNvSpPr txBox="1"/>
          <p:nvPr/>
        </p:nvSpPr>
        <p:spPr>
          <a:xfrm>
            <a:off x="3661292" y="3468766"/>
            <a:ext cx="110799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estatua</a:t>
            </a:r>
          </a:p>
        </p:txBody>
      </p:sp>
      <p:sp>
        <p:nvSpPr>
          <p:cNvPr id="35" name="CuadroTexto 34">
            <a:extLst>
              <a:ext uri="{FF2B5EF4-FFF2-40B4-BE49-F238E27FC236}">
                <a16:creationId xmlns:a16="http://schemas.microsoft.com/office/drawing/2014/main" id="{EBC9A7BB-C0DE-074B-A394-42B6E204B0B7}"/>
              </a:ext>
            </a:extLst>
          </p:cNvPr>
          <p:cNvSpPr txBox="1"/>
          <p:nvPr/>
        </p:nvSpPr>
        <p:spPr>
          <a:xfrm>
            <a:off x="1015347" y="3757802"/>
            <a:ext cx="90281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ángel</a:t>
            </a:r>
          </a:p>
        </p:txBody>
      </p:sp>
      <p:sp>
        <p:nvSpPr>
          <p:cNvPr id="36" name="CuadroTexto 35">
            <a:extLst>
              <a:ext uri="{FF2B5EF4-FFF2-40B4-BE49-F238E27FC236}">
                <a16:creationId xmlns:a16="http://schemas.microsoft.com/office/drawing/2014/main" id="{BD8F4235-C745-1B40-8276-7D233F438EC9}"/>
              </a:ext>
            </a:extLst>
          </p:cNvPr>
          <p:cNvSpPr txBox="1"/>
          <p:nvPr/>
        </p:nvSpPr>
        <p:spPr>
          <a:xfrm>
            <a:off x="2740230" y="3784064"/>
            <a:ext cx="114165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mármol</a:t>
            </a:r>
          </a:p>
        </p:txBody>
      </p:sp>
      <p:sp>
        <p:nvSpPr>
          <p:cNvPr id="37" name="CuadroTexto 36">
            <a:extLst>
              <a:ext uri="{FF2B5EF4-FFF2-40B4-BE49-F238E27FC236}">
                <a16:creationId xmlns:a16="http://schemas.microsoft.com/office/drawing/2014/main" id="{341D60C2-B851-C743-88C8-01A7A9CCD94B}"/>
              </a:ext>
            </a:extLst>
          </p:cNvPr>
          <p:cNvSpPr txBox="1"/>
          <p:nvPr/>
        </p:nvSpPr>
        <p:spPr>
          <a:xfrm>
            <a:off x="1040864" y="4813798"/>
            <a:ext cx="16946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monumento</a:t>
            </a:r>
          </a:p>
        </p:txBody>
      </p:sp>
      <p:sp>
        <p:nvSpPr>
          <p:cNvPr id="38" name="CuadroTexto 37">
            <a:extLst>
              <a:ext uri="{FF2B5EF4-FFF2-40B4-BE49-F238E27FC236}">
                <a16:creationId xmlns:a16="http://schemas.microsoft.com/office/drawing/2014/main" id="{8EF57B9D-9CA2-6B4C-BAB1-2000F330A54D}"/>
              </a:ext>
            </a:extLst>
          </p:cNvPr>
          <p:cNvSpPr txBox="1"/>
          <p:nvPr/>
        </p:nvSpPr>
        <p:spPr>
          <a:xfrm>
            <a:off x="3311059" y="4808236"/>
            <a:ext cx="161294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maravilloso</a:t>
            </a:r>
          </a:p>
        </p:txBody>
      </p:sp>
      <p:sp>
        <p:nvSpPr>
          <p:cNvPr id="39" name="CuadroTexto 38">
            <a:extLst>
              <a:ext uri="{FF2B5EF4-FFF2-40B4-BE49-F238E27FC236}">
                <a16:creationId xmlns:a16="http://schemas.microsoft.com/office/drawing/2014/main" id="{2C03CD31-1F75-1A49-9F28-9578EDDF8952}"/>
              </a:ext>
            </a:extLst>
          </p:cNvPr>
          <p:cNvSpPr txBox="1"/>
          <p:nvPr/>
        </p:nvSpPr>
        <p:spPr>
          <a:xfrm>
            <a:off x="1370107" y="5116324"/>
            <a:ext cx="80021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frágil</a:t>
            </a:r>
          </a:p>
        </p:txBody>
      </p:sp>
      <p:sp>
        <p:nvSpPr>
          <p:cNvPr id="40" name="CuadroTexto 39">
            <a:extLst>
              <a:ext uri="{FF2B5EF4-FFF2-40B4-BE49-F238E27FC236}">
                <a16:creationId xmlns:a16="http://schemas.microsoft.com/office/drawing/2014/main" id="{3491F5FC-2810-CD4B-A80A-B12F7644AACD}"/>
              </a:ext>
            </a:extLst>
          </p:cNvPr>
          <p:cNvSpPr txBox="1"/>
          <p:nvPr/>
        </p:nvSpPr>
        <p:spPr>
          <a:xfrm>
            <a:off x="8287643" y="732033"/>
            <a:ext cx="79380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túnel</a:t>
            </a:r>
          </a:p>
        </p:txBody>
      </p:sp>
      <p:sp>
        <p:nvSpPr>
          <p:cNvPr id="41" name="CuadroTexto 40">
            <a:extLst>
              <a:ext uri="{FF2B5EF4-FFF2-40B4-BE49-F238E27FC236}">
                <a16:creationId xmlns:a16="http://schemas.microsoft.com/office/drawing/2014/main" id="{B776216F-60D5-D142-88EF-E97A73A7B93F}"/>
              </a:ext>
            </a:extLst>
          </p:cNvPr>
          <p:cNvSpPr txBox="1"/>
          <p:nvPr/>
        </p:nvSpPr>
        <p:spPr>
          <a:xfrm>
            <a:off x="9562411" y="734130"/>
            <a:ext cx="133562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entonces</a:t>
            </a:r>
          </a:p>
        </p:txBody>
      </p:sp>
      <p:sp>
        <p:nvSpPr>
          <p:cNvPr id="42" name="CuadroTexto 41">
            <a:extLst>
              <a:ext uri="{FF2B5EF4-FFF2-40B4-BE49-F238E27FC236}">
                <a16:creationId xmlns:a16="http://schemas.microsoft.com/office/drawing/2014/main" id="{BDDD57BE-5CA4-DC4B-BA08-A85EFD3858C6}"/>
              </a:ext>
            </a:extLst>
          </p:cNvPr>
          <p:cNvSpPr txBox="1"/>
          <p:nvPr/>
        </p:nvSpPr>
        <p:spPr>
          <a:xfrm>
            <a:off x="8341534" y="1059810"/>
            <a:ext cx="114967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gigante</a:t>
            </a:r>
          </a:p>
        </p:txBody>
      </p:sp>
      <p:sp>
        <p:nvSpPr>
          <p:cNvPr id="43" name="CuadroTexto 42">
            <a:extLst>
              <a:ext uri="{FF2B5EF4-FFF2-40B4-BE49-F238E27FC236}">
                <a16:creationId xmlns:a16="http://schemas.microsoft.com/office/drawing/2014/main" id="{7C011C08-D5A0-CF47-AA50-3140996BA2B6}"/>
              </a:ext>
            </a:extLst>
          </p:cNvPr>
          <p:cNvSpPr txBox="1"/>
          <p:nvPr/>
        </p:nvSpPr>
        <p:spPr>
          <a:xfrm>
            <a:off x="9965223" y="2101171"/>
            <a:ext cx="115768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nombre</a:t>
            </a:r>
          </a:p>
        </p:txBody>
      </p:sp>
      <p:sp>
        <p:nvSpPr>
          <p:cNvPr id="44" name="CuadroTexto 43">
            <a:extLst>
              <a:ext uri="{FF2B5EF4-FFF2-40B4-BE49-F238E27FC236}">
                <a16:creationId xmlns:a16="http://schemas.microsoft.com/office/drawing/2014/main" id="{7982BB57-3DEC-3141-8C98-E88B0520ECA0}"/>
              </a:ext>
            </a:extLst>
          </p:cNvPr>
          <p:cNvSpPr txBox="1"/>
          <p:nvPr/>
        </p:nvSpPr>
        <p:spPr>
          <a:xfrm>
            <a:off x="7348230" y="2436027"/>
            <a:ext cx="7120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fácil</a:t>
            </a:r>
          </a:p>
        </p:txBody>
      </p:sp>
      <p:sp>
        <p:nvSpPr>
          <p:cNvPr id="45" name="CuadroTexto 44">
            <a:extLst>
              <a:ext uri="{FF2B5EF4-FFF2-40B4-BE49-F238E27FC236}">
                <a16:creationId xmlns:a16="http://schemas.microsoft.com/office/drawing/2014/main" id="{68C3482E-07AB-AD43-A0C3-F71033651535}"/>
              </a:ext>
            </a:extLst>
          </p:cNvPr>
          <p:cNvSpPr txBox="1"/>
          <p:nvPr/>
        </p:nvSpPr>
        <p:spPr>
          <a:xfrm>
            <a:off x="8119054" y="3498368"/>
            <a:ext cx="12554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carácter</a:t>
            </a:r>
          </a:p>
        </p:txBody>
      </p:sp>
      <p:sp>
        <p:nvSpPr>
          <p:cNvPr id="49" name="CuadroTexto 48">
            <a:extLst>
              <a:ext uri="{FF2B5EF4-FFF2-40B4-BE49-F238E27FC236}">
                <a16:creationId xmlns:a16="http://schemas.microsoft.com/office/drawing/2014/main" id="{9B0A3793-67CB-E04C-9128-4D5A1BAB91A7}"/>
              </a:ext>
            </a:extLst>
          </p:cNvPr>
          <p:cNvSpPr txBox="1"/>
          <p:nvPr/>
        </p:nvSpPr>
        <p:spPr>
          <a:xfrm>
            <a:off x="10174743" y="3496134"/>
            <a:ext cx="89639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fuerte</a:t>
            </a:r>
          </a:p>
        </p:txBody>
      </p:sp>
      <p:sp>
        <p:nvSpPr>
          <p:cNvPr id="50" name="CuadroTexto 49">
            <a:extLst>
              <a:ext uri="{FF2B5EF4-FFF2-40B4-BE49-F238E27FC236}">
                <a16:creationId xmlns:a16="http://schemas.microsoft.com/office/drawing/2014/main" id="{FF0AC6AA-8AC7-B44B-A2DB-BB197C018E55}"/>
              </a:ext>
            </a:extLst>
          </p:cNvPr>
          <p:cNvSpPr txBox="1"/>
          <p:nvPr/>
        </p:nvSpPr>
        <p:spPr>
          <a:xfrm>
            <a:off x="7575386" y="3790699"/>
            <a:ext cx="102463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bíceps</a:t>
            </a:r>
          </a:p>
        </p:txBody>
      </p:sp>
      <p:sp>
        <p:nvSpPr>
          <p:cNvPr id="53" name="CuadroTexto 52">
            <a:extLst>
              <a:ext uri="{FF2B5EF4-FFF2-40B4-BE49-F238E27FC236}">
                <a16:creationId xmlns:a16="http://schemas.microsoft.com/office/drawing/2014/main" id="{418CCB4E-66CE-CC40-9FE2-C73173BD92C5}"/>
              </a:ext>
            </a:extLst>
          </p:cNvPr>
          <p:cNvSpPr txBox="1"/>
          <p:nvPr/>
        </p:nvSpPr>
        <p:spPr>
          <a:xfrm>
            <a:off x="8853663" y="3790693"/>
            <a:ext cx="126348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enormes</a:t>
            </a:r>
          </a:p>
        </p:txBody>
      </p:sp>
      <p:sp>
        <p:nvSpPr>
          <p:cNvPr id="54" name="CuadroTexto 53">
            <a:extLst>
              <a:ext uri="{FF2B5EF4-FFF2-40B4-BE49-F238E27FC236}">
                <a16:creationId xmlns:a16="http://schemas.microsoft.com/office/drawing/2014/main" id="{B6FA041A-A1F5-7C47-A21D-68DE15572281}"/>
              </a:ext>
            </a:extLst>
          </p:cNvPr>
          <p:cNvSpPr txBox="1"/>
          <p:nvPr/>
        </p:nvSpPr>
        <p:spPr>
          <a:xfrm>
            <a:off x="7878353" y="4829381"/>
            <a:ext cx="7216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líder</a:t>
            </a:r>
          </a:p>
        </p:txBody>
      </p:sp>
      <p:sp>
        <p:nvSpPr>
          <p:cNvPr id="55" name="CuadroTexto 54">
            <a:extLst>
              <a:ext uri="{FF2B5EF4-FFF2-40B4-BE49-F238E27FC236}">
                <a16:creationId xmlns:a16="http://schemas.microsoft.com/office/drawing/2014/main" id="{20C56908-D14D-694B-B379-5EB30FD383A1}"/>
              </a:ext>
            </a:extLst>
          </p:cNvPr>
          <p:cNvSpPr txBox="1"/>
          <p:nvPr/>
        </p:nvSpPr>
        <p:spPr>
          <a:xfrm>
            <a:off x="9684958" y="4814884"/>
            <a:ext cx="92365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grupo</a:t>
            </a:r>
          </a:p>
        </p:txBody>
      </p:sp>
      <p:sp>
        <p:nvSpPr>
          <p:cNvPr id="56" name="CuadroTexto 55">
            <a:extLst>
              <a:ext uri="{FF2B5EF4-FFF2-40B4-BE49-F238E27FC236}">
                <a16:creationId xmlns:a16="http://schemas.microsoft.com/office/drawing/2014/main" id="{C1F3B2CE-B403-D143-A2D2-DE20ACC6F2E3}"/>
              </a:ext>
            </a:extLst>
          </p:cNvPr>
          <p:cNvSpPr txBox="1"/>
          <p:nvPr/>
        </p:nvSpPr>
        <p:spPr>
          <a:xfrm>
            <a:off x="8916371" y="5176337"/>
            <a:ext cx="64633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E56700"/>
                </a:solidFill>
                <a:effectLst/>
                <a:uLnTx/>
                <a:uFillTx/>
                <a:latin typeface="Century Gothic"/>
                <a:ea typeface="+mn-ea"/>
                <a:cs typeface="+mn-cs"/>
              </a:rPr>
              <a:t>ágil</a:t>
            </a:r>
          </a:p>
        </p:txBody>
      </p:sp>
      <p:sp>
        <p:nvSpPr>
          <p:cNvPr id="5" name="CuadroTexto 4">
            <a:extLst>
              <a:ext uri="{FF2B5EF4-FFF2-40B4-BE49-F238E27FC236}">
                <a16:creationId xmlns:a16="http://schemas.microsoft.com/office/drawing/2014/main" id="{BEED0095-3980-D340-AFE3-ED9BAA8B9C1E}"/>
              </a:ext>
            </a:extLst>
          </p:cNvPr>
          <p:cNvSpPr txBox="1"/>
          <p:nvPr/>
        </p:nvSpPr>
        <p:spPr>
          <a:xfrm>
            <a:off x="441399" y="1616879"/>
            <a:ext cx="182614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*dama =lady</a:t>
            </a:r>
          </a:p>
        </p:txBody>
      </p:sp>
      <p:sp>
        <p:nvSpPr>
          <p:cNvPr id="57" name="CuadroTexto 56">
            <a:extLst>
              <a:ext uri="{FF2B5EF4-FFF2-40B4-BE49-F238E27FC236}">
                <a16:creationId xmlns:a16="http://schemas.microsoft.com/office/drawing/2014/main" id="{A8DDE989-7DFC-C644-B66E-190B135F3902}"/>
              </a:ext>
            </a:extLst>
          </p:cNvPr>
          <p:cNvSpPr txBox="1"/>
          <p:nvPr/>
        </p:nvSpPr>
        <p:spPr>
          <a:xfrm>
            <a:off x="430544" y="2800499"/>
            <a:ext cx="356700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*vivienda = home, dwelling</a:t>
            </a:r>
          </a:p>
        </p:txBody>
      </p:sp>
      <p:sp>
        <p:nvSpPr>
          <p:cNvPr id="58" name="CuadroTexto 57">
            <a:extLst>
              <a:ext uri="{FF2B5EF4-FFF2-40B4-BE49-F238E27FC236}">
                <a16:creationId xmlns:a16="http://schemas.microsoft.com/office/drawing/2014/main" id="{A1F73FDF-15DE-394C-879F-7A0545C460AA}"/>
              </a:ext>
            </a:extLst>
          </p:cNvPr>
          <p:cNvSpPr txBox="1"/>
          <p:nvPr/>
        </p:nvSpPr>
        <p:spPr>
          <a:xfrm>
            <a:off x="422329" y="3128894"/>
            <a:ext cx="213712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*césped = lawn</a:t>
            </a:r>
          </a:p>
        </p:txBody>
      </p:sp>
      <p:sp>
        <p:nvSpPr>
          <p:cNvPr id="59" name="CuadroTexto 58">
            <a:extLst>
              <a:ext uri="{FF2B5EF4-FFF2-40B4-BE49-F238E27FC236}">
                <a16:creationId xmlns:a16="http://schemas.microsoft.com/office/drawing/2014/main" id="{EBE20483-197B-5D40-800E-8F95A970F62A}"/>
              </a:ext>
            </a:extLst>
          </p:cNvPr>
          <p:cNvSpPr txBox="1"/>
          <p:nvPr/>
        </p:nvSpPr>
        <p:spPr>
          <a:xfrm>
            <a:off x="428949" y="4157516"/>
            <a:ext cx="23038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*estatua = statue</a:t>
            </a:r>
          </a:p>
        </p:txBody>
      </p:sp>
      <p:sp>
        <p:nvSpPr>
          <p:cNvPr id="60" name="CuadroTexto 59">
            <a:extLst>
              <a:ext uri="{FF2B5EF4-FFF2-40B4-BE49-F238E27FC236}">
                <a16:creationId xmlns:a16="http://schemas.microsoft.com/office/drawing/2014/main" id="{BFEAAD16-44AE-FA4A-92C2-7EE1D6FE2BB4}"/>
              </a:ext>
            </a:extLst>
          </p:cNvPr>
          <p:cNvSpPr txBox="1"/>
          <p:nvPr/>
        </p:nvSpPr>
        <p:spPr>
          <a:xfrm>
            <a:off x="414041" y="4486479"/>
            <a:ext cx="24272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*mármol = marble</a:t>
            </a:r>
          </a:p>
        </p:txBody>
      </p:sp>
      <p:sp>
        <p:nvSpPr>
          <p:cNvPr id="61" name="CuadroTexto 60">
            <a:extLst>
              <a:ext uri="{FF2B5EF4-FFF2-40B4-BE49-F238E27FC236}">
                <a16:creationId xmlns:a16="http://schemas.microsoft.com/office/drawing/2014/main" id="{9B43A47F-2A17-104C-90A5-5B7A2B899BC6}"/>
              </a:ext>
            </a:extLst>
          </p:cNvPr>
          <p:cNvSpPr txBox="1"/>
          <p:nvPr/>
        </p:nvSpPr>
        <p:spPr>
          <a:xfrm>
            <a:off x="487264" y="5568357"/>
            <a:ext cx="326563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*maravilloso = marvelous</a:t>
            </a:r>
          </a:p>
        </p:txBody>
      </p:sp>
      <p:sp>
        <p:nvSpPr>
          <p:cNvPr id="63" name="CuadroTexto 62">
            <a:extLst>
              <a:ext uri="{FF2B5EF4-FFF2-40B4-BE49-F238E27FC236}">
                <a16:creationId xmlns:a16="http://schemas.microsoft.com/office/drawing/2014/main" id="{AB62BA62-F104-C545-9F93-01DA539B6592}"/>
              </a:ext>
            </a:extLst>
          </p:cNvPr>
          <p:cNvSpPr txBox="1"/>
          <p:nvPr/>
        </p:nvSpPr>
        <p:spPr>
          <a:xfrm>
            <a:off x="6570233" y="1411261"/>
            <a:ext cx="198163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*túnel = tunnel</a:t>
            </a:r>
          </a:p>
        </p:txBody>
      </p:sp>
      <p:sp>
        <p:nvSpPr>
          <p:cNvPr id="64" name="CuadroTexto 63">
            <a:extLst>
              <a:ext uri="{FF2B5EF4-FFF2-40B4-BE49-F238E27FC236}">
                <a16:creationId xmlns:a16="http://schemas.microsoft.com/office/drawing/2014/main" id="{CBD0FECF-A6B3-914A-B3C1-C210ACB3F4E5}"/>
              </a:ext>
            </a:extLst>
          </p:cNvPr>
          <p:cNvSpPr txBox="1"/>
          <p:nvPr/>
        </p:nvSpPr>
        <p:spPr>
          <a:xfrm>
            <a:off x="6570233" y="1756190"/>
            <a:ext cx="221567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*gigante = giant</a:t>
            </a:r>
          </a:p>
        </p:txBody>
      </p:sp>
      <p:sp>
        <p:nvSpPr>
          <p:cNvPr id="65" name="CuadroTexto 64">
            <a:extLst>
              <a:ext uri="{FF2B5EF4-FFF2-40B4-BE49-F238E27FC236}">
                <a16:creationId xmlns:a16="http://schemas.microsoft.com/office/drawing/2014/main" id="{8D1DFFE5-97F0-5B40-97BB-D1E538CD8CA8}"/>
              </a:ext>
            </a:extLst>
          </p:cNvPr>
          <p:cNvSpPr txBox="1"/>
          <p:nvPr/>
        </p:nvSpPr>
        <p:spPr>
          <a:xfrm>
            <a:off x="6529813" y="4183687"/>
            <a:ext cx="440377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*carácter = character, personality</a:t>
            </a:r>
          </a:p>
        </p:txBody>
      </p:sp>
      <p:sp>
        <p:nvSpPr>
          <p:cNvPr id="66" name="CuadroTexto 65">
            <a:extLst>
              <a:ext uri="{FF2B5EF4-FFF2-40B4-BE49-F238E27FC236}">
                <a16:creationId xmlns:a16="http://schemas.microsoft.com/office/drawing/2014/main" id="{A8F8BFC3-9C01-2849-89D2-2D657BC9D28F}"/>
              </a:ext>
            </a:extLst>
          </p:cNvPr>
          <p:cNvSpPr txBox="1"/>
          <p:nvPr/>
        </p:nvSpPr>
        <p:spPr>
          <a:xfrm>
            <a:off x="6482661" y="4486479"/>
            <a:ext cx="279916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*enorme = enormous</a:t>
            </a:r>
          </a:p>
        </p:txBody>
      </p:sp>
      <p:sp>
        <p:nvSpPr>
          <p:cNvPr id="67" name="CuadroTexto 66">
            <a:extLst>
              <a:ext uri="{FF2B5EF4-FFF2-40B4-BE49-F238E27FC236}">
                <a16:creationId xmlns:a16="http://schemas.microsoft.com/office/drawing/2014/main" id="{AC24F33E-01AF-394C-AD5D-4F25E105E1E0}"/>
              </a:ext>
            </a:extLst>
          </p:cNvPr>
          <p:cNvSpPr txBox="1"/>
          <p:nvPr/>
        </p:nvSpPr>
        <p:spPr>
          <a:xfrm>
            <a:off x="6529333" y="5568357"/>
            <a:ext cx="192552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*líder = leader</a:t>
            </a:r>
          </a:p>
        </p:txBody>
      </p:sp>
    </p:spTree>
    <p:extLst>
      <p:ext uri="{BB962C8B-B14F-4D97-AF65-F5344CB8AC3E}">
        <p14:creationId xmlns:p14="http://schemas.microsoft.com/office/powerpoint/2010/main" val="49859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5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4"/>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67"/>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55"/>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9" grpId="0"/>
      <p:bldP spid="50" grpId="0"/>
      <p:bldP spid="53" grpId="0"/>
      <p:bldP spid="54" grpId="0"/>
      <p:bldP spid="55" grpId="0"/>
      <p:bldP spid="56" grpId="0"/>
      <p:bldP spid="5" grpId="0"/>
      <p:bldP spid="57" grpId="0"/>
      <p:bldP spid="58" grpId="0"/>
      <p:bldP spid="59" grpId="0"/>
      <p:bldP spid="60" grpId="0"/>
      <p:bldP spid="61" grpId="0"/>
      <p:bldP spid="63" grpId="0"/>
      <p:bldP spid="64" grpId="0"/>
      <p:bldP spid="65" grpId="0"/>
      <p:bldP spid="66" grpId="0"/>
      <p:bldP spid="6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6576DD-E030-4BEF-9411-8B38FC6A83C0}"/>
              </a:ext>
            </a:extLst>
          </p:cNvPr>
          <p:cNvSpPr>
            <a:spLocks noGrp="1"/>
          </p:cNvSpPr>
          <p:nvPr>
            <p:ph type="body" sz="quarter" idx="10"/>
          </p:nvPr>
        </p:nvSpPr>
        <p:spPr>
          <a:xfrm>
            <a:off x="338931" y="1712790"/>
            <a:ext cx="11514137" cy="3681599"/>
          </a:xfrm>
        </p:spPr>
        <p:txBody>
          <a:bodyPr/>
          <a:lstStyle/>
          <a:p>
            <a:pPr marL="342900" indent="-342900">
              <a:lnSpc>
                <a:spcPct val="200000"/>
              </a:lnSpc>
              <a:buFont typeface="Arial" panose="020B0604020202020204" pitchFamily="34" charset="0"/>
              <a:buChar char="•"/>
            </a:pPr>
            <a:r>
              <a:rPr lang="en-GB" b="1" dirty="0"/>
              <a:t>Vocabulary</a:t>
            </a:r>
            <a:r>
              <a:rPr lang="en-GB" dirty="0"/>
              <a:t> – working with a defined content</a:t>
            </a:r>
          </a:p>
          <a:p>
            <a:pPr marL="342900" indent="-342900">
              <a:lnSpc>
                <a:spcPct val="200000"/>
              </a:lnSpc>
              <a:buFont typeface="Arial" panose="020B0604020202020204" pitchFamily="34" charset="0"/>
              <a:buChar char="•"/>
            </a:pPr>
            <a:r>
              <a:rPr lang="en-GB" b="1" dirty="0"/>
              <a:t>Phonics</a:t>
            </a:r>
            <a:r>
              <a:rPr lang="en-GB" dirty="0"/>
              <a:t> – teaching knowledge for read aloud and dictation</a:t>
            </a:r>
          </a:p>
          <a:p>
            <a:pPr marL="342900" indent="-342900">
              <a:lnSpc>
                <a:spcPct val="200000"/>
              </a:lnSpc>
              <a:buFont typeface="Arial" panose="020B0604020202020204" pitchFamily="34" charset="0"/>
              <a:buChar char="•"/>
            </a:pPr>
            <a:r>
              <a:rPr lang="en-GB" b="1" dirty="0"/>
              <a:t>Speaking </a:t>
            </a:r>
            <a:r>
              <a:rPr lang="en-GB" dirty="0"/>
              <a:t>– unplanned interactions</a:t>
            </a:r>
          </a:p>
          <a:p>
            <a:pPr marL="342900" indent="-342900">
              <a:lnSpc>
                <a:spcPct val="200000"/>
              </a:lnSpc>
              <a:buFont typeface="Arial" panose="020B0604020202020204" pitchFamily="34" charset="0"/>
              <a:buChar char="•"/>
            </a:pPr>
            <a:r>
              <a:rPr lang="en-GB" b="1" dirty="0"/>
              <a:t>Reading</a:t>
            </a:r>
            <a:r>
              <a:rPr lang="en-GB" dirty="0"/>
              <a:t> – depth of word knowledge and inference</a:t>
            </a:r>
          </a:p>
        </p:txBody>
      </p:sp>
      <p:sp>
        <p:nvSpPr>
          <p:cNvPr id="3" name="Title 2">
            <a:extLst>
              <a:ext uri="{FF2B5EF4-FFF2-40B4-BE49-F238E27FC236}">
                <a16:creationId xmlns:a16="http://schemas.microsoft.com/office/drawing/2014/main" id="{E64A7213-5362-4297-90AC-4BD15C0EF7DD}"/>
              </a:ext>
            </a:extLst>
          </p:cNvPr>
          <p:cNvSpPr>
            <a:spLocks noGrp="1"/>
          </p:cNvSpPr>
          <p:nvPr>
            <p:ph type="title"/>
          </p:nvPr>
        </p:nvSpPr>
        <p:spPr>
          <a:xfrm>
            <a:off x="1" y="213557"/>
            <a:ext cx="6938682" cy="647577"/>
          </a:xfrm>
        </p:spPr>
        <p:txBody>
          <a:bodyPr/>
          <a:lstStyle/>
          <a:p>
            <a:r>
              <a:rPr lang="en-GB" dirty="0"/>
              <a:t>Implications of the new GCSE</a:t>
            </a:r>
          </a:p>
        </p:txBody>
      </p:sp>
      <p:pic>
        <p:nvPicPr>
          <p:cNvPr id="4" name="Picture 3" descr="Icon&#10;&#10;Description automatically generated">
            <a:extLst>
              <a:ext uri="{FF2B5EF4-FFF2-40B4-BE49-F238E27FC236}">
                <a16:creationId xmlns:a16="http://schemas.microsoft.com/office/drawing/2014/main" id="{C2CC38CB-A212-401B-8ED9-926A366C99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7586701" y="1853466"/>
            <a:ext cx="517321" cy="517320"/>
          </a:xfrm>
          <a:prstGeom prst="rect">
            <a:avLst/>
          </a:prstGeom>
        </p:spPr>
      </p:pic>
      <p:pic>
        <p:nvPicPr>
          <p:cNvPr id="5" name="Picture 4" descr="Icon&#10;&#10;Description automatically generated">
            <a:extLst>
              <a:ext uri="{FF2B5EF4-FFF2-40B4-BE49-F238E27FC236}">
                <a16:creationId xmlns:a16="http://schemas.microsoft.com/office/drawing/2014/main" id="{8D1CCBCF-C7BB-4828-8C55-C8E9470ADC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9713675" y="2708231"/>
            <a:ext cx="517321" cy="517320"/>
          </a:xfrm>
          <a:prstGeom prst="rect">
            <a:avLst/>
          </a:prstGeom>
        </p:spPr>
      </p:pic>
    </p:spTree>
    <p:extLst>
      <p:ext uri="{BB962C8B-B14F-4D97-AF65-F5344CB8AC3E}">
        <p14:creationId xmlns:p14="http://schemas.microsoft.com/office/powerpoint/2010/main" val="39312013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DDB7E6DD-A149-4E64-ABA6-D51114BFC019}"/>
              </a:ext>
            </a:extLst>
          </p:cNvPr>
          <p:cNvSpPr>
            <a:spLocks noGrp="1"/>
          </p:cNvSpPr>
          <p:nvPr>
            <p:ph type="body" sz="quarter" idx="10"/>
          </p:nvPr>
        </p:nvSpPr>
        <p:spPr>
          <a:xfrm>
            <a:off x="338931" y="1624799"/>
            <a:ext cx="11514137" cy="5105400"/>
          </a:xfrm>
        </p:spPr>
        <p:txBody>
          <a:bodyPr>
            <a:normAutofit/>
          </a:bodyPr>
          <a:lstStyle/>
          <a:p>
            <a:r>
              <a:rPr lang="en-GB" dirty="0"/>
              <a:t>Teacher use of the new language…</a:t>
            </a:r>
          </a:p>
          <a:p>
            <a:pPr lvl="1"/>
            <a:r>
              <a:rPr lang="en-GB" dirty="0"/>
              <a:t> should not make things more difficult to understand</a:t>
            </a:r>
          </a:p>
          <a:p>
            <a:pPr lvl="1"/>
            <a:r>
              <a:rPr lang="en-GB" dirty="0"/>
              <a:t> needs </a:t>
            </a:r>
            <a:r>
              <a:rPr lang="en-GB" u="sng" dirty="0"/>
              <a:t>very careful planning</a:t>
            </a:r>
          </a:p>
          <a:p>
            <a:pPr lvl="1"/>
            <a:r>
              <a:rPr lang="en-GB" dirty="0"/>
              <a:t> should </a:t>
            </a:r>
            <a:r>
              <a:rPr lang="en-GB" u="sng" dirty="0"/>
              <a:t>build systematically on pupils’ prior knowledge</a:t>
            </a:r>
          </a:p>
          <a:p>
            <a:pPr lvl="1"/>
            <a:r>
              <a:rPr lang="en-GB" dirty="0"/>
              <a:t> can </a:t>
            </a:r>
            <a:r>
              <a:rPr lang="en-GB" u="sng" dirty="0"/>
              <a:t>grow incrementally with learners’ progress</a:t>
            </a:r>
          </a:p>
          <a:p>
            <a:pPr marL="0" indent="0">
              <a:buNone/>
            </a:pPr>
            <a:endParaRPr lang="en-GB" dirty="0"/>
          </a:p>
          <a:p>
            <a:r>
              <a:rPr lang="en-GB" dirty="0"/>
              <a:t>Student use of the new language…</a:t>
            </a:r>
          </a:p>
          <a:p>
            <a:pPr lvl="1"/>
            <a:r>
              <a:rPr lang="en-GB" dirty="0"/>
              <a:t> is </a:t>
            </a:r>
            <a:r>
              <a:rPr lang="en-GB" u="sng" dirty="0"/>
              <a:t>essential</a:t>
            </a:r>
            <a:r>
              <a:rPr lang="en-GB" dirty="0"/>
              <a:t> and there is strong evidence that it correlates with learning</a:t>
            </a:r>
          </a:p>
          <a:p>
            <a:pPr lvl="1"/>
            <a:r>
              <a:rPr lang="en-GB" dirty="0"/>
              <a:t> requires </a:t>
            </a:r>
            <a:r>
              <a:rPr lang="en-GB" u="sng" dirty="0"/>
              <a:t>competence</a:t>
            </a:r>
            <a:r>
              <a:rPr lang="en-GB" dirty="0"/>
              <a:t> and the </a:t>
            </a:r>
            <a:r>
              <a:rPr lang="en-GB" u="sng" dirty="0"/>
              <a:t>motivation</a:t>
            </a:r>
            <a:r>
              <a:rPr lang="en-GB" dirty="0"/>
              <a:t> to create meaning</a:t>
            </a:r>
          </a:p>
          <a:p>
            <a:pPr lvl="1"/>
            <a:r>
              <a:rPr lang="en-GB" dirty="0"/>
              <a:t> benefits from a </a:t>
            </a:r>
            <a:r>
              <a:rPr lang="en-GB" u="sng" dirty="0"/>
              <a:t>conducive classroom climate</a:t>
            </a:r>
          </a:p>
          <a:p>
            <a:pPr lvl="1"/>
            <a:r>
              <a:rPr lang="en-GB" dirty="0"/>
              <a:t>will often be </a:t>
            </a:r>
            <a:r>
              <a:rPr lang="en-GB" u="sng" dirty="0"/>
              <a:t>less fluent, less accurate and slower</a:t>
            </a:r>
            <a:r>
              <a:rPr lang="en-GB" dirty="0"/>
              <a:t> when it is unrehearsed </a:t>
            </a:r>
          </a:p>
          <a:p>
            <a:endParaRPr lang="en-GB" dirty="0"/>
          </a:p>
        </p:txBody>
      </p:sp>
      <p:sp>
        <p:nvSpPr>
          <p:cNvPr id="15" name="Title 14">
            <a:extLst>
              <a:ext uri="{FF2B5EF4-FFF2-40B4-BE49-F238E27FC236}">
                <a16:creationId xmlns:a16="http://schemas.microsoft.com/office/drawing/2014/main" id="{8924466E-04B9-470F-A04B-59F1507431A6}"/>
              </a:ext>
            </a:extLst>
          </p:cNvPr>
          <p:cNvSpPr>
            <a:spLocks noGrp="1"/>
          </p:cNvSpPr>
          <p:nvPr>
            <p:ph type="title"/>
          </p:nvPr>
        </p:nvSpPr>
        <p:spPr/>
        <p:txBody>
          <a:bodyPr>
            <a:normAutofit/>
          </a:bodyPr>
          <a:lstStyle/>
          <a:p>
            <a:r>
              <a:rPr lang="en-GB" b="1" dirty="0"/>
              <a:t>Speaking</a:t>
            </a:r>
          </a:p>
        </p:txBody>
      </p:sp>
      <p:sp>
        <p:nvSpPr>
          <p:cNvPr id="17" name="TextBox 16">
            <a:extLst>
              <a:ext uri="{FF2B5EF4-FFF2-40B4-BE49-F238E27FC236}">
                <a16:creationId xmlns:a16="http://schemas.microsoft.com/office/drawing/2014/main" id="{4D6C576D-3844-43B9-8614-5C82BC99CD85}"/>
              </a:ext>
            </a:extLst>
          </p:cNvPr>
          <p:cNvSpPr txBox="1"/>
          <p:nvPr/>
        </p:nvSpPr>
        <p:spPr>
          <a:xfrm>
            <a:off x="8464731" y="5967957"/>
            <a:ext cx="3727269" cy="369332"/>
          </a:xfrm>
          <a:prstGeom prst="rect">
            <a:avLst/>
          </a:prstGeom>
          <a:noFill/>
        </p:spPr>
        <p:txBody>
          <a:bodyPr wrap="square" rtlCol="0">
            <a:spAutoFit/>
          </a:bodyPr>
          <a:lstStyle/>
          <a:p>
            <a:pPr algn="r"/>
            <a:r>
              <a:rPr lang="en-GB" dirty="0">
                <a:solidFill>
                  <a:schemeClr val="accent5">
                    <a:lumMod val="50000"/>
                  </a:schemeClr>
                </a:solidFill>
                <a:hlinkClick r:id="rId3"/>
              </a:rPr>
              <a:t>Ofsted research review</a:t>
            </a:r>
            <a:endParaRPr lang="en-GB" dirty="0">
              <a:solidFill>
                <a:schemeClr val="accent5">
                  <a:lumMod val="50000"/>
                </a:schemeClr>
              </a:solidFill>
            </a:endParaRPr>
          </a:p>
        </p:txBody>
      </p:sp>
      <p:pic>
        <p:nvPicPr>
          <p:cNvPr id="19" name="Picture 18" descr="Diagram&#10;&#10;Description automatically generated">
            <a:extLst>
              <a:ext uri="{FF2B5EF4-FFF2-40B4-BE49-F238E27FC236}">
                <a16:creationId xmlns:a16="http://schemas.microsoft.com/office/drawing/2014/main" id="{6FD8A98F-D557-4254-A8F2-F4F1E8A64E06}"/>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834397">
            <a:off x="8277294" y="-33288"/>
            <a:ext cx="4314176" cy="2157088"/>
          </a:xfrm>
          <a:prstGeom prst="rect">
            <a:avLst/>
          </a:prstGeom>
        </p:spPr>
      </p:pic>
      <p:sp>
        <p:nvSpPr>
          <p:cNvPr id="2" name="TextBox 1">
            <a:extLst>
              <a:ext uri="{FF2B5EF4-FFF2-40B4-BE49-F238E27FC236}">
                <a16:creationId xmlns:a16="http://schemas.microsoft.com/office/drawing/2014/main" id="{E68141B9-5E5F-49A8-87C8-113F0358F83B}"/>
              </a:ext>
            </a:extLst>
          </p:cNvPr>
          <p:cNvSpPr txBox="1"/>
          <p:nvPr/>
        </p:nvSpPr>
        <p:spPr>
          <a:xfrm>
            <a:off x="305810" y="1045257"/>
            <a:ext cx="8243539" cy="523220"/>
          </a:xfrm>
          <a:prstGeom prst="rect">
            <a:avLst/>
          </a:prstGeom>
          <a:noFill/>
        </p:spPr>
        <p:txBody>
          <a:bodyPr wrap="square" rtlCol="0">
            <a:spAutoFit/>
          </a:bodyPr>
          <a:lstStyle/>
          <a:p>
            <a:r>
              <a:rPr lang="en-GB" sz="2800" dirty="0"/>
              <a:t>Ofsted research review: languages</a:t>
            </a:r>
          </a:p>
        </p:txBody>
      </p:sp>
    </p:spTree>
    <p:extLst>
      <p:ext uri="{BB962C8B-B14F-4D97-AF65-F5344CB8AC3E}">
        <p14:creationId xmlns:p14="http://schemas.microsoft.com/office/powerpoint/2010/main" val="68182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924466E-04B9-470F-A04B-59F1507431A6}"/>
              </a:ext>
            </a:extLst>
          </p:cNvPr>
          <p:cNvSpPr>
            <a:spLocks noGrp="1"/>
          </p:cNvSpPr>
          <p:nvPr>
            <p:ph type="title"/>
          </p:nvPr>
        </p:nvSpPr>
        <p:spPr>
          <a:xfrm>
            <a:off x="528368" y="161944"/>
            <a:ext cx="10515600" cy="1325563"/>
          </a:xfrm>
        </p:spPr>
        <p:txBody>
          <a:bodyPr/>
          <a:lstStyle/>
          <a:p>
            <a:r>
              <a:rPr lang="en-GB" b="1" dirty="0"/>
              <a:t>Towards the new GCSE</a:t>
            </a:r>
          </a:p>
        </p:txBody>
      </p:sp>
      <p:sp>
        <p:nvSpPr>
          <p:cNvPr id="16" name="Content Placeholder 15">
            <a:extLst>
              <a:ext uri="{FF2B5EF4-FFF2-40B4-BE49-F238E27FC236}">
                <a16:creationId xmlns:a16="http://schemas.microsoft.com/office/drawing/2014/main" id="{DDB7E6DD-A149-4E64-ABA6-D51114BFC019}"/>
              </a:ext>
            </a:extLst>
          </p:cNvPr>
          <p:cNvSpPr>
            <a:spLocks noGrp="1"/>
          </p:cNvSpPr>
          <p:nvPr>
            <p:ph idx="1"/>
          </p:nvPr>
        </p:nvSpPr>
        <p:spPr>
          <a:xfrm>
            <a:off x="528368" y="3090942"/>
            <a:ext cx="11135264" cy="4351338"/>
          </a:xfrm>
        </p:spPr>
        <p:txBody>
          <a:bodyPr>
            <a:normAutofit/>
          </a:bodyPr>
          <a:lstStyle/>
          <a:p>
            <a:r>
              <a:rPr lang="en-GB" dirty="0"/>
              <a:t>Using a defined word list supports planned target language use</a:t>
            </a:r>
          </a:p>
          <a:p>
            <a:r>
              <a:rPr lang="en-GB" dirty="0"/>
              <a:t>Most of the new speaking exam will be unplanned interaction</a:t>
            </a:r>
          </a:p>
          <a:p>
            <a:r>
              <a:rPr lang="en-GB" dirty="0"/>
              <a:t>Hearing and responding to teacher questions and instructions can be part of normal classroom routines</a:t>
            </a:r>
          </a:p>
          <a:p>
            <a:r>
              <a:rPr lang="en-GB" dirty="0"/>
              <a:t>Using the new language between tasks as well as within them is central not tangential practice</a:t>
            </a:r>
          </a:p>
          <a:p>
            <a:r>
              <a:rPr lang="en-GB" dirty="0"/>
              <a:t>‘Clear and comprehensible’ should be the aim for teachers and students</a:t>
            </a:r>
          </a:p>
        </p:txBody>
      </p:sp>
      <p:pic>
        <p:nvPicPr>
          <p:cNvPr id="5" name="Picture 4" descr="Diagram&#10;&#10;Description automatically generated">
            <a:extLst>
              <a:ext uri="{FF2B5EF4-FFF2-40B4-BE49-F238E27FC236}">
                <a16:creationId xmlns:a16="http://schemas.microsoft.com/office/drawing/2014/main" id="{F047E929-4F09-4A81-BB64-E9F251201AD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834397">
            <a:off x="8171277" y="-253818"/>
            <a:ext cx="4314176" cy="2157088"/>
          </a:xfrm>
          <a:prstGeom prst="rect">
            <a:avLst/>
          </a:prstGeom>
        </p:spPr>
      </p:pic>
      <p:pic>
        <p:nvPicPr>
          <p:cNvPr id="3" name="Picture 2">
            <a:extLst>
              <a:ext uri="{FF2B5EF4-FFF2-40B4-BE49-F238E27FC236}">
                <a16:creationId xmlns:a16="http://schemas.microsoft.com/office/drawing/2014/main" id="{3D0438ED-4EE5-44AE-B01A-3179470DFE2B}"/>
              </a:ext>
            </a:extLst>
          </p:cNvPr>
          <p:cNvPicPr>
            <a:picLocks noChangeAspect="1"/>
          </p:cNvPicPr>
          <p:nvPr/>
        </p:nvPicPr>
        <p:blipFill>
          <a:blip r:embed="rId4"/>
          <a:stretch>
            <a:fillRect/>
          </a:stretch>
        </p:blipFill>
        <p:spPr>
          <a:xfrm rot="21113337">
            <a:off x="2950824" y="1057158"/>
            <a:ext cx="5137097" cy="1521621"/>
          </a:xfrm>
          <a:prstGeom prst="rect">
            <a:avLst/>
          </a:prstGeom>
          <a:ln w="19050">
            <a:solidFill>
              <a:schemeClr val="accent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114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557ED4-B426-4AB1-BFD6-1A13B1EC0B38}"/>
              </a:ext>
            </a:extLst>
          </p:cNvPr>
          <p:cNvSpPr>
            <a:spLocks noGrp="1"/>
          </p:cNvSpPr>
          <p:nvPr>
            <p:ph type="title"/>
          </p:nvPr>
        </p:nvSpPr>
        <p:spPr>
          <a:xfrm>
            <a:off x="-1" y="213557"/>
            <a:ext cx="7395883" cy="647577"/>
          </a:xfrm>
        </p:spPr>
        <p:txBody>
          <a:bodyPr/>
          <a:lstStyle/>
          <a:p>
            <a:r>
              <a:rPr lang="en-GB" dirty="0"/>
              <a:t>Quick wins [2] Spaced revisiting</a:t>
            </a:r>
          </a:p>
        </p:txBody>
      </p:sp>
      <p:sp>
        <p:nvSpPr>
          <p:cNvPr id="4" name="TextBox 3">
            <a:extLst>
              <a:ext uri="{FF2B5EF4-FFF2-40B4-BE49-F238E27FC236}">
                <a16:creationId xmlns:a16="http://schemas.microsoft.com/office/drawing/2014/main" id="{7A5D8C07-972D-492B-A9C9-9C0297171B29}"/>
              </a:ext>
            </a:extLst>
          </p:cNvPr>
          <p:cNvSpPr txBox="1"/>
          <p:nvPr/>
        </p:nvSpPr>
        <p:spPr>
          <a:xfrm>
            <a:off x="9511047" y="1237456"/>
            <a:ext cx="2807953" cy="2862322"/>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0" cap="none" spc="0" normalizeH="0" baseline="0" noProof="0" dirty="0">
                <a:ln>
                  <a:noFill/>
                </a:ln>
                <a:solidFill>
                  <a:srgbClr val="E56700"/>
                </a:solidFill>
                <a:effectLst/>
                <a:uLnTx/>
                <a:uFillTx/>
              </a:rPr>
              <a:t>pre-learning </a:t>
            </a:r>
            <a:br>
              <a:rPr kumimoji="0" lang="en-GB" sz="2000" b="0" i="0" u="none" strike="noStrike" kern="0" cap="none" spc="0" normalizeH="0" baseline="0" noProof="0" dirty="0">
                <a:ln>
                  <a:noFill/>
                </a:ln>
                <a:solidFill>
                  <a:srgbClr val="E56700"/>
                </a:solidFill>
                <a:effectLst/>
                <a:uLnTx/>
                <a:uFillTx/>
              </a:rPr>
            </a:br>
            <a:r>
              <a:rPr kumimoji="0" lang="en-GB" sz="2000" b="0" i="0" u="none" strike="noStrike" kern="0" cap="none" spc="0" normalizeH="0" baseline="0" noProof="0" dirty="0">
                <a:ln>
                  <a:noFill/>
                </a:ln>
                <a:solidFill>
                  <a:srgbClr val="E56700"/>
                </a:solidFill>
                <a:effectLst/>
                <a:uLnTx/>
                <a:uFillTx/>
              </a:rPr>
              <a:t>(</a:t>
            </a:r>
            <a:r>
              <a:rPr kumimoji="0" lang="en-GB" sz="2000" b="1" i="0" u="none" strike="noStrike" kern="0" cap="none" spc="0" normalizeH="0" baseline="0" noProof="0" dirty="0" err="1">
                <a:ln>
                  <a:noFill/>
                </a:ln>
                <a:solidFill>
                  <a:srgbClr val="E56700"/>
                </a:solidFill>
                <a:effectLst/>
                <a:uLnTx/>
                <a:uFillTx/>
              </a:rPr>
              <a:t>wk</a:t>
            </a:r>
            <a:r>
              <a:rPr kumimoji="0" lang="en-GB" sz="2000" b="1" i="0" u="none" strike="noStrike" kern="0" cap="none" spc="0" normalizeH="0" baseline="0" noProof="0" dirty="0">
                <a:ln>
                  <a:noFill/>
                </a:ln>
                <a:solidFill>
                  <a:srgbClr val="E56700"/>
                </a:solidFill>
                <a:effectLst/>
                <a:uLnTx/>
                <a:uFillTx/>
              </a:rPr>
              <a:t> 1</a:t>
            </a:r>
            <a:r>
              <a:rPr kumimoji="0" lang="en-GB" sz="2000" b="0" i="0" u="none" strike="noStrike" kern="0" cap="none" spc="0" normalizeH="0" baseline="0" noProof="0" dirty="0">
                <a:ln>
                  <a:noFill/>
                </a:ln>
                <a:solidFill>
                  <a:srgbClr val="E56700"/>
                </a:solidFill>
                <a:effectLst/>
                <a:uLnTx/>
                <a:uFillTx/>
              </a:rPr>
              <a:t>)</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0" cap="none" spc="0" normalizeH="0" baseline="0" noProof="0" dirty="0">
                <a:ln>
                  <a:noFill/>
                </a:ln>
                <a:solidFill>
                  <a:srgbClr val="E56700"/>
                </a:solidFill>
                <a:effectLst/>
                <a:uLnTx/>
                <a:uFillTx/>
              </a:rPr>
              <a:t>spring test </a:t>
            </a:r>
            <a:br>
              <a:rPr kumimoji="0" lang="en-GB" sz="2000" b="0" i="0" u="none" strike="noStrike" kern="0" cap="none" spc="0" normalizeH="0" baseline="0" noProof="0" dirty="0">
                <a:ln>
                  <a:noFill/>
                </a:ln>
                <a:solidFill>
                  <a:srgbClr val="E56700"/>
                </a:solidFill>
                <a:effectLst/>
                <a:uLnTx/>
                <a:uFillTx/>
              </a:rPr>
            </a:br>
            <a:r>
              <a:rPr kumimoji="0" lang="en-GB" sz="2000" b="0" i="0" u="none" strike="noStrike" kern="0" cap="none" spc="0" normalizeH="0" baseline="0" noProof="0" dirty="0">
                <a:ln>
                  <a:noFill/>
                </a:ln>
                <a:solidFill>
                  <a:srgbClr val="E56700"/>
                </a:solidFill>
                <a:effectLst/>
                <a:uLnTx/>
                <a:uFillTx/>
              </a:rPr>
              <a:t>(</a:t>
            </a:r>
            <a:r>
              <a:rPr kumimoji="0" lang="en-GB" sz="2000" b="1" i="0" u="none" strike="noStrike" kern="0" cap="none" spc="0" normalizeH="0" baseline="0" noProof="0" dirty="0" err="1">
                <a:ln>
                  <a:noFill/>
                </a:ln>
                <a:solidFill>
                  <a:srgbClr val="E56700"/>
                </a:solidFill>
                <a:effectLst/>
                <a:uLnTx/>
                <a:uFillTx/>
              </a:rPr>
              <a:t>wk</a:t>
            </a:r>
            <a:r>
              <a:rPr kumimoji="0" lang="en-GB" sz="2000" b="1" i="0" u="none" strike="noStrike" kern="0" cap="none" spc="0" normalizeH="0" baseline="0" noProof="0" dirty="0">
                <a:ln>
                  <a:noFill/>
                </a:ln>
                <a:solidFill>
                  <a:srgbClr val="E56700"/>
                </a:solidFill>
                <a:effectLst/>
                <a:uLnTx/>
                <a:uFillTx/>
              </a:rPr>
              <a:t> 20</a:t>
            </a:r>
            <a:r>
              <a:rPr kumimoji="0" lang="en-GB" sz="2000" b="0" i="0" u="none" strike="noStrike" kern="0" cap="none" spc="0" normalizeH="0" baseline="0" noProof="0" dirty="0">
                <a:ln>
                  <a:noFill/>
                </a:ln>
                <a:solidFill>
                  <a:srgbClr val="E56700"/>
                </a:solidFill>
                <a:effectLst/>
                <a:uLnTx/>
                <a:uFillTx/>
              </a:rPr>
              <a:t>)</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0" cap="none" spc="0" normalizeH="0" baseline="0" noProof="0" dirty="0">
                <a:ln>
                  <a:noFill/>
                </a:ln>
                <a:solidFill>
                  <a:srgbClr val="E56700"/>
                </a:solidFill>
                <a:effectLst/>
                <a:uLnTx/>
                <a:uFillTx/>
              </a:rPr>
              <a:t>summer test </a:t>
            </a:r>
            <a:br>
              <a:rPr kumimoji="0" lang="en-GB" sz="2000" b="0" i="0" u="none" strike="noStrike" kern="0" cap="none" spc="0" normalizeH="0" baseline="0" noProof="0" dirty="0">
                <a:ln>
                  <a:noFill/>
                </a:ln>
                <a:solidFill>
                  <a:srgbClr val="E56700"/>
                </a:solidFill>
                <a:effectLst/>
                <a:uLnTx/>
                <a:uFillTx/>
              </a:rPr>
            </a:br>
            <a:r>
              <a:rPr kumimoji="0" lang="en-GB" sz="2000" b="0" i="0" u="none" strike="noStrike" kern="0" cap="none" spc="0" normalizeH="0" baseline="0" noProof="0" dirty="0">
                <a:ln>
                  <a:noFill/>
                </a:ln>
                <a:solidFill>
                  <a:srgbClr val="E56700"/>
                </a:solidFill>
                <a:effectLst/>
                <a:uLnTx/>
                <a:uFillTx/>
              </a:rPr>
              <a:t>(</a:t>
            </a:r>
            <a:r>
              <a:rPr kumimoji="0" lang="en-GB" sz="2000" b="1" i="0" u="none" strike="noStrike" kern="0" cap="none" spc="0" normalizeH="0" baseline="0" noProof="0" dirty="0" err="1">
                <a:ln>
                  <a:noFill/>
                </a:ln>
                <a:solidFill>
                  <a:srgbClr val="E56700"/>
                </a:solidFill>
                <a:effectLst/>
                <a:uLnTx/>
                <a:uFillTx/>
              </a:rPr>
              <a:t>wk</a:t>
            </a:r>
            <a:r>
              <a:rPr kumimoji="0" lang="en-GB" sz="2000" b="1" i="0" u="none" strike="noStrike" kern="0" cap="none" spc="0" normalizeH="0" baseline="0" noProof="0" dirty="0">
                <a:ln>
                  <a:noFill/>
                </a:ln>
                <a:solidFill>
                  <a:srgbClr val="E56700"/>
                </a:solidFill>
                <a:effectLst/>
                <a:uLnTx/>
                <a:uFillTx/>
              </a:rPr>
              <a:t> 33</a:t>
            </a:r>
            <a:r>
              <a:rPr kumimoji="0" lang="en-GB" sz="2000" b="0" i="0" u="none" strike="noStrike" kern="0" cap="none" spc="0" normalizeH="0" baseline="0" noProof="0" dirty="0">
                <a:ln>
                  <a:noFill/>
                </a:ln>
                <a:solidFill>
                  <a:srgbClr val="E56700"/>
                </a:solidFill>
                <a:effectLst/>
                <a:uLnTx/>
                <a:uFillTx/>
              </a:rPr>
              <a:t>)</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1" i="0" u="none" strike="noStrike" kern="0" cap="none" spc="0" normalizeH="0" baseline="0" noProof="0" dirty="0">
                <a:ln>
                  <a:noFill/>
                </a:ln>
                <a:solidFill>
                  <a:srgbClr val="E56700"/>
                </a:solidFill>
                <a:effectLst/>
                <a:uLnTx/>
                <a:uFillTx/>
              </a:rPr>
              <a:t>year 8/9 </a:t>
            </a:r>
            <a:r>
              <a:rPr kumimoji="0" lang="en-GB" sz="2000" b="0" i="0" u="none" strike="noStrike" kern="0" cap="none" spc="0" normalizeH="0" baseline="0" noProof="0" dirty="0">
                <a:ln>
                  <a:noFill/>
                </a:ln>
                <a:solidFill>
                  <a:srgbClr val="E56700"/>
                </a:solidFill>
                <a:effectLst/>
                <a:uLnTx/>
                <a:uFillTx/>
              </a:rPr>
              <a:t>revisiting</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1" i="0" u="none" strike="noStrike" kern="0" cap="none" spc="0" normalizeH="0" baseline="0" noProof="0" dirty="0">
                <a:ln>
                  <a:noFill/>
                </a:ln>
                <a:solidFill>
                  <a:srgbClr val="E56700"/>
                </a:solidFill>
                <a:effectLst/>
                <a:uLnTx/>
                <a:uFillTx/>
              </a:rPr>
              <a:t>follow-up testing </a:t>
            </a:r>
            <a:r>
              <a:rPr kumimoji="0" lang="en-GB" sz="2000" b="0" i="0" u="none" strike="noStrike" kern="0" cap="none" spc="0" normalizeH="0" baseline="0" noProof="0" dirty="0">
                <a:ln>
                  <a:noFill/>
                </a:ln>
                <a:solidFill>
                  <a:srgbClr val="E56700"/>
                </a:solidFill>
                <a:effectLst/>
                <a:uLnTx/>
                <a:uFillTx/>
              </a:rPr>
              <a:t>every year</a:t>
            </a:r>
          </a:p>
        </p:txBody>
      </p:sp>
      <p:sp>
        <p:nvSpPr>
          <p:cNvPr id="5" name="Rectangle: Rounded Corners 4">
            <a:extLst>
              <a:ext uri="{FF2B5EF4-FFF2-40B4-BE49-F238E27FC236}">
                <a16:creationId xmlns:a16="http://schemas.microsoft.com/office/drawing/2014/main" id="{60099E2C-B5AC-4712-9410-B99ECD4802E3}"/>
              </a:ext>
            </a:extLst>
          </p:cNvPr>
          <p:cNvSpPr/>
          <p:nvPr/>
        </p:nvSpPr>
        <p:spPr>
          <a:xfrm>
            <a:off x="9798604" y="4465968"/>
            <a:ext cx="2232837" cy="1660125"/>
          </a:xfrm>
          <a:prstGeom prst="roundRect">
            <a:avLst/>
          </a:prstGeom>
          <a:solidFill>
            <a:srgbClr val="5B9BD5">
              <a:lumMod val="40000"/>
              <a:lumOff val="60000"/>
            </a:srgbClr>
          </a:solidFill>
          <a:ln w="19050" cap="flat" cmpd="sng" algn="ctr">
            <a:solidFill>
              <a:srgbClr val="5B9BD5">
                <a:lumMod val="50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spaced repetition, 10+ encounters </a:t>
            </a:r>
            <a:r>
              <a:rPr kumimoji="0" lang="en-GB" sz="16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(e.g., Webb 2007)</a:t>
            </a:r>
          </a:p>
        </p:txBody>
      </p:sp>
      <p:graphicFrame>
        <p:nvGraphicFramePr>
          <p:cNvPr id="6" name="Table 5">
            <a:extLst>
              <a:ext uri="{FF2B5EF4-FFF2-40B4-BE49-F238E27FC236}">
                <a16:creationId xmlns:a16="http://schemas.microsoft.com/office/drawing/2014/main" id="{851A3B30-0CE1-49B3-993B-D49929BD1F5B}"/>
              </a:ext>
            </a:extLst>
          </p:cNvPr>
          <p:cNvGraphicFramePr>
            <a:graphicFrameLocks noGrp="1"/>
          </p:cNvGraphicFramePr>
          <p:nvPr>
            <p:extLst>
              <p:ext uri="{D42A27DB-BD31-4B8C-83A1-F6EECF244321}">
                <p14:modId xmlns:p14="http://schemas.microsoft.com/office/powerpoint/2010/main" val="1656249137"/>
              </p:ext>
            </p:extLst>
          </p:nvPr>
        </p:nvGraphicFramePr>
        <p:xfrm>
          <a:off x="216372" y="997331"/>
          <a:ext cx="9251950" cy="1586167"/>
        </p:xfrm>
        <a:graphic>
          <a:graphicData uri="http://schemas.openxmlformats.org/drawingml/2006/table">
            <a:tbl>
              <a:tblPr firstRow="1" firstCol="1" bandRow="1"/>
              <a:tblGrid>
                <a:gridCol w="486174">
                  <a:extLst>
                    <a:ext uri="{9D8B030D-6E8A-4147-A177-3AD203B41FA5}">
                      <a16:colId xmlns:a16="http://schemas.microsoft.com/office/drawing/2014/main" val="3170593447"/>
                    </a:ext>
                  </a:extLst>
                </a:gridCol>
                <a:gridCol w="329184">
                  <a:extLst>
                    <a:ext uri="{9D8B030D-6E8A-4147-A177-3AD203B41FA5}">
                      <a16:colId xmlns:a16="http://schemas.microsoft.com/office/drawing/2014/main" val="3919772235"/>
                    </a:ext>
                  </a:extLst>
                </a:gridCol>
                <a:gridCol w="292608">
                  <a:extLst>
                    <a:ext uri="{9D8B030D-6E8A-4147-A177-3AD203B41FA5}">
                      <a16:colId xmlns:a16="http://schemas.microsoft.com/office/drawing/2014/main" val="147009963"/>
                    </a:ext>
                  </a:extLst>
                </a:gridCol>
                <a:gridCol w="1949214">
                  <a:extLst>
                    <a:ext uri="{9D8B030D-6E8A-4147-A177-3AD203B41FA5}">
                      <a16:colId xmlns:a16="http://schemas.microsoft.com/office/drawing/2014/main" val="2104024730"/>
                    </a:ext>
                  </a:extLst>
                </a:gridCol>
                <a:gridCol w="4963650">
                  <a:extLst>
                    <a:ext uri="{9D8B030D-6E8A-4147-A177-3AD203B41FA5}">
                      <a16:colId xmlns:a16="http://schemas.microsoft.com/office/drawing/2014/main" val="1394923183"/>
                    </a:ext>
                  </a:extLst>
                </a:gridCol>
                <a:gridCol w="640080">
                  <a:extLst>
                    <a:ext uri="{9D8B030D-6E8A-4147-A177-3AD203B41FA5}">
                      <a16:colId xmlns:a16="http://schemas.microsoft.com/office/drawing/2014/main" val="1996466437"/>
                    </a:ext>
                  </a:extLst>
                </a:gridCol>
                <a:gridCol w="591040">
                  <a:extLst>
                    <a:ext uri="{9D8B030D-6E8A-4147-A177-3AD203B41FA5}">
                      <a16:colId xmlns:a16="http://schemas.microsoft.com/office/drawing/2014/main" val="4163116045"/>
                    </a:ext>
                  </a:extLst>
                </a:gridCol>
              </a:tblGrid>
              <a:tr h="1254125">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7.1.1</a:t>
                      </a:r>
                      <a:endParaRPr lang="en-GB"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2</a:t>
                      </a:r>
                      <a:endParaRPr lang="en-GB"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3</a:t>
                      </a:r>
                      <a:br>
                        <a:rPr lang="en-GB"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4</a:t>
                      </a:r>
                      <a:endParaRPr lang="en-GB"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être</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b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(je,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tu</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il/</a:t>
                      </a:r>
                      <a:r>
                        <a:rPr lang="en-GB"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elle</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b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regular adjective gender agreement (as complement to verb only);  </a:t>
                      </a:r>
                      <a:b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intonation questions </a:t>
                      </a:r>
                      <a:endParaRPr lang="en-GB"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est</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[5], il</a:t>
                      </a:r>
                      <a:r>
                        <a:rPr lang="en-GB" sz="1400" baseline="300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[13], elle</a:t>
                      </a:r>
                      <a:r>
                        <a:rPr lang="en-GB" sz="1400" baseline="300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[38],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amusant</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[4695],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calme</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[1731], content [1841], intelligent [2509],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malade</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[1066],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méchant</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[3184], triste [1843], </a:t>
                      </a:r>
                      <a:r>
                        <a:rPr lang="en-GB" sz="1400" dirty="0" err="1">
                          <a:effectLst/>
                          <a:latin typeface="Century Gothic" panose="020B0502020202020204" pitchFamily="34" charset="0"/>
                          <a:ea typeface="Times New Roman" panose="02020603050405020304" pitchFamily="18" charset="0"/>
                          <a:cs typeface="Calibri" panose="020F0502020204030204" pitchFamily="34" charset="0"/>
                        </a:rPr>
                        <a:t>mais</a:t>
                      </a:r>
                      <a:r>
                        <a:rPr lang="en-GB" sz="1400" dirty="0">
                          <a:effectLst/>
                          <a:latin typeface="Century Gothic" panose="020B0502020202020204" pitchFamily="34" charset="0"/>
                          <a:ea typeface="Times New Roman" panose="02020603050405020304" pitchFamily="18" charset="0"/>
                          <a:cs typeface="Calibri" panose="020F0502020204030204" pitchFamily="34" charset="0"/>
                        </a:rPr>
                        <a:t> [30], </a:t>
                      </a:r>
                      <a:r>
                        <a:rPr lang="en-GB" sz="1400" dirty="0" err="1">
                          <a:effectLst/>
                          <a:latin typeface="Century Gothic" panose="020B0502020202020204" pitchFamily="34" charset="0"/>
                          <a:ea typeface="Times New Roman" panose="02020603050405020304" pitchFamily="18" charset="0"/>
                          <a:cs typeface="Calibri" panose="020F0502020204030204" pitchFamily="34" charset="0"/>
                        </a:rPr>
                        <a:t>ou</a:t>
                      </a:r>
                      <a:r>
                        <a:rPr lang="en-GB" sz="1400" dirty="0">
                          <a:effectLst/>
                          <a:latin typeface="Century Gothic" panose="020B0502020202020204" pitchFamily="34" charset="0"/>
                          <a:ea typeface="Times New Roman" panose="02020603050405020304" pitchFamily="18" charset="0"/>
                          <a:cs typeface="Calibri" panose="020F0502020204030204" pitchFamily="34" charset="0"/>
                        </a:rPr>
                        <a:t> [33],</a:t>
                      </a:r>
                      <a:r>
                        <a:rPr lang="en-GB" sz="1400" b="1" dirty="0">
                          <a:solidFill>
                            <a:srgbClr val="7030A0"/>
                          </a:solidFill>
                          <a:effectLst/>
                          <a:latin typeface="Century Gothic" panose="020B0502020202020204" pitchFamily="34" charset="0"/>
                          <a:ea typeface="Times New Roman" panose="02020603050405020304" pitchFamily="18" charset="0"/>
                          <a:cs typeface="Calibri" panose="020F0502020204030204" pitchFamily="34" charset="0"/>
                        </a:rPr>
                        <a:t> merci </a:t>
                      </a:r>
                      <a:r>
                        <a:rPr lang="en-GB" sz="1400" dirty="0">
                          <a:effectLst/>
                          <a:latin typeface="Century Gothic" panose="020B0502020202020204" pitchFamily="34" charset="0"/>
                          <a:ea typeface="Times New Roman" panose="02020603050405020304" pitchFamily="18" charset="0"/>
                          <a:cs typeface="Calibri" panose="020F0502020204030204" pitchFamily="34" charset="0"/>
                        </a:rPr>
                        <a:t>[1070]</a:t>
                      </a:r>
                      <a:endParaRPr lang="en-GB"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N/A</a:t>
                      </a:r>
                      <a:endParaRPr lang="en-GB"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N/A</a:t>
                      </a:r>
                      <a:endParaRPr lang="en-GB"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3828091"/>
                  </a:ext>
                </a:extLst>
              </a:tr>
            </a:tbl>
          </a:graphicData>
        </a:graphic>
      </p:graphicFrame>
      <p:graphicFrame>
        <p:nvGraphicFramePr>
          <p:cNvPr id="7" name="Table 6">
            <a:extLst>
              <a:ext uri="{FF2B5EF4-FFF2-40B4-BE49-F238E27FC236}">
                <a16:creationId xmlns:a16="http://schemas.microsoft.com/office/drawing/2014/main" id="{1FE6BFA2-21E1-4D13-B401-58E4A930E7A5}"/>
              </a:ext>
            </a:extLst>
          </p:cNvPr>
          <p:cNvGraphicFramePr>
            <a:graphicFrameLocks noGrp="1"/>
          </p:cNvGraphicFramePr>
          <p:nvPr>
            <p:extLst>
              <p:ext uri="{D42A27DB-BD31-4B8C-83A1-F6EECF244321}">
                <p14:modId xmlns:p14="http://schemas.microsoft.com/office/powerpoint/2010/main" val="3265367402"/>
              </p:ext>
            </p:extLst>
          </p:nvPr>
        </p:nvGraphicFramePr>
        <p:xfrm>
          <a:off x="190482" y="2663585"/>
          <a:ext cx="9271000" cy="1586294"/>
        </p:xfrm>
        <a:graphic>
          <a:graphicData uri="http://schemas.openxmlformats.org/drawingml/2006/table">
            <a:tbl>
              <a:tblPr firstRow="1" firstCol="1" bandRow="1"/>
              <a:tblGrid>
                <a:gridCol w="449598">
                  <a:extLst>
                    <a:ext uri="{9D8B030D-6E8A-4147-A177-3AD203B41FA5}">
                      <a16:colId xmlns:a16="http://schemas.microsoft.com/office/drawing/2014/main" val="661639010"/>
                    </a:ext>
                  </a:extLst>
                </a:gridCol>
                <a:gridCol w="347472">
                  <a:extLst>
                    <a:ext uri="{9D8B030D-6E8A-4147-A177-3AD203B41FA5}">
                      <a16:colId xmlns:a16="http://schemas.microsoft.com/office/drawing/2014/main" val="1399847514"/>
                    </a:ext>
                  </a:extLst>
                </a:gridCol>
                <a:gridCol w="310896">
                  <a:extLst>
                    <a:ext uri="{9D8B030D-6E8A-4147-A177-3AD203B41FA5}">
                      <a16:colId xmlns:a16="http://schemas.microsoft.com/office/drawing/2014/main" val="3129406328"/>
                    </a:ext>
                  </a:extLst>
                </a:gridCol>
                <a:gridCol w="1988929">
                  <a:extLst>
                    <a:ext uri="{9D8B030D-6E8A-4147-A177-3AD203B41FA5}">
                      <a16:colId xmlns:a16="http://schemas.microsoft.com/office/drawing/2014/main" val="970650951"/>
                    </a:ext>
                  </a:extLst>
                </a:gridCol>
                <a:gridCol w="2978785">
                  <a:extLst>
                    <a:ext uri="{9D8B030D-6E8A-4147-A177-3AD203B41FA5}">
                      <a16:colId xmlns:a16="http://schemas.microsoft.com/office/drawing/2014/main" val="1784646916"/>
                    </a:ext>
                  </a:extLst>
                </a:gridCol>
                <a:gridCol w="2548654">
                  <a:extLst>
                    <a:ext uri="{9D8B030D-6E8A-4147-A177-3AD203B41FA5}">
                      <a16:colId xmlns:a16="http://schemas.microsoft.com/office/drawing/2014/main" val="119393957"/>
                    </a:ext>
                  </a:extLst>
                </a:gridCol>
                <a:gridCol w="646666">
                  <a:extLst>
                    <a:ext uri="{9D8B030D-6E8A-4147-A177-3AD203B41FA5}">
                      <a16:colId xmlns:a16="http://schemas.microsoft.com/office/drawing/2014/main" val="3903319700"/>
                    </a:ext>
                  </a:extLst>
                </a:gridCol>
              </a:tblGrid>
              <a:tr h="1419225">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2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7.1.1</a:t>
                      </a:r>
                      <a:endParaRPr lang="en-GB" sz="12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5</a:t>
                      </a:r>
                      <a:endParaRPr lang="en-GB"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9</a:t>
                      </a:r>
                      <a:br>
                        <a:rPr lang="en-GB"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10</a:t>
                      </a:r>
                      <a:endParaRPr lang="en-GB"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être</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&amp;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avoir</a:t>
                      </a:r>
                      <a:b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(je,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tu</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il/</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elle</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b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feminisation of job titles (-e)</a:t>
                      </a:r>
                      <a:b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subject pronouns il/</a:t>
                      </a:r>
                      <a:r>
                        <a:rPr lang="en-GB"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elle</a:t>
                      </a: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meaning 'it'</a:t>
                      </a:r>
                      <a:b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n-GB" sz="1400" i="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indefinite articles</a:t>
                      </a:r>
                      <a:endParaRPr lang="en-GB"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400" dirty="0">
                          <a:effectLst/>
                          <a:latin typeface="Century Gothic" panose="020B0502020202020204" pitchFamily="34" charset="0"/>
                          <a:ea typeface="Times New Roman" panose="02020603050405020304" pitchFamily="18" charset="0"/>
                          <a:cs typeface="Calibri" panose="020F0502020204030204" pitchFamily="34" charset="0"/>
                        </a:rPr>
                        <a:t> il</a:t>
                      </a:r>
                      <a:r>
                        <a:rPr lang="en-GB" sz="1400" baseline="30000" dirty="0">
                          <a:effectLst/>
                          <a:latin typeface="Century Gothic" panose="020B0502020202020204" pitchFamily="34" charset="0"/>
                          <a:ea typeface="Times New Roman" panose="02020603050405020304" pitchFamily="18" charset="0"/>
                          <a:cs typeface="Calibri" panose="020F0502020204030204" pitchFamily="34" charset="0"/>
                        </a:rPr>
                        <a:t>2</a:t>
                      </a:r>
                      <a:r>
                        <a:rPr lang="en-GB" sz="1400" dirty="0">
                          <a:effectLst/>
                          <a:latin typeface="Century Gothic" panose="020B0502020202020204" pitchFamily="34" charset="0"/>
                          <a:ea typeface="Times New Roman" panose="02020603050405020304" pitchFamily="18" charset="0"/>
                          <a:cs typeface="Calibri" panose="020F0502020204030204" pitchFamily="34" charset="0"/>
                        </a:rPr>
                        <a:t> [13], elle</a:t>
                      </a:r>
                      <a:r>
                        <a:rPr lang="en-GB" sz="1400" baseline="30000" dirty="0">
                          <a:effectLst/>
                          <a:latin typeface="Century Gothic" panose="020B0502020202020204" pitchFamily="34" charset="0"/>
                          <a:ea typeface="Times New Roman" panose="02020603050405020304" pitchFamily="18" charset="0"/>
                          <a:cs typeface="Calibri" panose="020F0502020204030204" pitchFamily="34" charset="0"/>
                        </a:rPr>
                        <a:t>2</a:t>
                      </a:r>
                      <a:r>
                        <a:rPr lang="en-GB" sz="1400" dirty="0">
                          <a:effectLst/>
                          <a:latin typeface="Century Gothic" panose="020B0502020202020204" pitchFamily="34" charset="0"/>
                          <a:ea typeface="Times New Roman" panose="02020603050405020304" pitchFamily="18" charset="0"/>
                          <a:cs typeface="Calibri" panose="020F0502020204030204" pitchFamily="34" charset="0"/>
                        </a:rPr>
                        <a:t> [38]</a:t>
                      </a:r>
                      <a:r>
                        <a:rPr lang="en-GB" sz="1400" b="1" dirty="0">
                          <a:solidFill>
                            <a:srgbClr val="7030A0"/>
                          </a:solidFill>
                          <a:effectLst/>
                          <a:latin typeface="Century Gothic" panose="020B0502020202020204" pitchFamily="34" charset="0"/>
                          <a:ea typeface="Times New Roman" panose="02020603050405020304" pitchFamily="18" charset="0"/>
                          <a:cs typeface="Calibri" panose="020F0502020204030204" pitchFamily="34" charset="0"/>
                        </a:rPr>
                        <a:t>, </a:t>
                      </a:r>
                      <a:r>
                        <a:rPr lang="en-GB" sz="1400" b="1" dirty="0" err="1">
                          <a:solidFill>
                            <a:srgbClr val="7030A0"/>
                          </a:solidFill>
                          <a:effectLst/>
                          <a:latin typeface="Century Gothic" panose="020B0502020202020204" pitchFamily="34" charset="0"/>
                          <a:ea typeface="Times New Roman" panose="02020603050405020304" pitchFamily="18" charset="0"/>
                          <a:cs typeface="Calibri" panose="020F0502020204030204" pitchFamily="34" charset="0"/>
                        </a:rPr>
                        <a:t>ami</a:t>
                      </a:r>
                      <a:r>
                        <a:rPr lang="en-GB" sz="1400" dirty="0">
                          <a:effectLst/>
                          <a:latin typeface="Century Gothic" panose="020B0502020202020204" pitchFamily="34" charset="0"/>
                          <a:ea typeface="Times New Roman" panose="02020603050405020304" pitchFamily="18" charset="0"/>
                          <a:cs typeface="Calibri" panose="020F0502020204030204" pitchFamily="34" charset="0"/>
                        </a:rPr>
                        <a:t> [467],</a:t>
                      </a:r>
                      <a:r>
                        <a:rPr lang="en-GB" sz="1400" b="1" dirty="0">
                          <a:solidFill>
                            <a:srgbClr val="7030A0"/>
                          </a:solidFill>
                          <a:effectLst/>
                          <a:latin typeface="Century Gothic" panose="020B0502020202020204" pitchFamily="34" charset="0"/>
                          <a:ea typeface="Times New Roman" panose="02020603050405020304" pitchFamily="18" charset="0"/>
                          <a:cs typeface="Calibri" panose="020F0502020204030204" pitchFamily="34" charset="0"/>
                        </a:rPr>
                        <a:t> amie</a:t>
                      </a:r>
                      <a:r>
                        <a:rPr lang="en-GB" sz="1400" dirty="0">
                          <a:effectLst/>
                          <a:latin typeface="Century Gothic" panose="020B0502020202020204" pitchFamily="34" charset="0"/>
                          <a:ea typeface="Times New Roman" panose="02020603050405020304" pitchFamily="18" charset="0"/>
                          <a:cs typeface="Calibri" panose="020F0502020204030204" pitchFamily="34" charset="0"/>
                        </a:rPr>
                        <a:t> [467]</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chanteur [3251], chanteuse [3251], femme [154], homme [136], </a:t>
                      </a:r>
                      <a:r>
                        <a:rPr lang="en-GB" sz="1400" b="1" dirty="0" err="1">
                          <a:solidFill>
                            <a:srgbClr val="7030A0"/>
                          </a:solidFill>
                          <a:effectLst/>
                          <a:latin typeface="Century Gothic" panose="020B0502020202020204" pitchFamily="34" charset="0"/>
                          <a:ea typeface="Times New Roman" panose="02020603050405020304" pitchFamily="18" charset="0"/>
                          <a:cs typeface="Calibri" panose="020F0502020204030204" pitchFamily="34" charset="0"/>
                        </a:rPr>
                        <a:t>professeur</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[1150]</a:t>
                      </a:r>
                      <a:r>
                        <a:rPr lang="en-GB" sz="1400" dirty="0">
                          <a:effectLst/>
                          <a:latin typeface="Century Gothic" panose="020B0502020202020204" pitchFamily="34" charset="0"/>
                          <a:ea typeface="Times New Roman" panose="02020603050405020304" pitchFamily="18" charset="0"/>
                          <a:cs typeface="Calibri" panose="020F0502020204030204" pitchFamily="34" charset="0"/>
                        </a:rPr>
                        <a:t>,</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n-GB" sz="1400" b="1" dirty="0" err="1">
                          <a:solidFill>
                            <a:srgbClr val="7030A0"/>
                          </a:solidFill>
                          <a:effectLst/>
                          <a:latin typeface="Century Gothic" panose="020B0502020202020204" pitchFamily="34" charset="0"/>
                          <a:ea typeface="Times New Roman" panose="02020603050405020304" pitchFamily="18" charset="0"/>
                          <a:cs typeface="Calibri" panose="020F0502020204030204" pitchFamily="34" charset="0"/>
                        </a:rPr>
                        <a:t>professeure</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[1150],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drôle</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[2166],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intéressant</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[1244], </a:t>
                      </a:r>
                      <a:r>
                        <a:rPr lang="en-GB" sz="1400" b="1" dirty="0">
                          <a:solidFill>
                            <a:srgbClr val="7030A0"/>
                          </a:solidFill>
                          <a:effectLst/>
                          <a:latin typeface="Century Gothic" panose="020B0502020202020204" pitchFamily="34" charset="0"/>
                          <a:ea typeface="Times New Roman" panose="02020603050405020304" pitchFamily="18" charset="0"/>
                          <a:cs typeface="Calibri" panose="020F0502020204030204" pitchFamily="34" charset="0"/>
                        </a:rPr>
                        <a:t>faux </a:t>
                      </a:r>
                      <a:r>
                        <a:rPr lang="en-GB" sz="1400" dirty="0">
                          <a:effectLst/>
                          <a:latin typeface="Century Gothic" panose="020B0502020202020204" pitchFamily="34" charset="0"/>
                          <a:ea typeface="Times New Roman" panose="02020603050405020304" pitchFamily="18" charset="0"/>
                          <a:cs typeface="Calibri" panose="020F0502020204030204" pitchFamily="34" charset="0"/>
                        </a:rPr>
                        <a:t>[555]</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sympa</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thique</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[4164],</a:t>
                      </a: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n-GB" sz="1400" b="1" dirty="0" err="1">
                          <a:solidFill>
                            <a:srgbClr val="7030A0"/>
                          </a:solidFill>
                          <a:effectLst/>
                          <a:latin typeface="Century Gothic" panose="020B0502020202020204" pitchFamily="34" charset="0"/>
                          <a:ea typeface="Times New Roman" panose="02020603050405020304" pitchFamily="18" charset="0"/>
                          <a:cs typeface="Calibri" panose="020F0502020204030204" pitchFamily="34" charset="0"/>
                        </a:rPr>
                        <a:t>vrai</a:t>
                      </a:r>
                      <a:r>
                        <a:rPr lang="en-GB" sz="1400" dirty="0">
                          <a:effectLst/>
                          <a:latin typeface="Century Gothic" panose="020B0502020202020204" pitchFamily="34" charset="0"/>
                          <a:ea typeface="Times New Roman" panose="02020603050405020304" pitchFamily="18" charset="0"/>
                          <a:cs typeface="Calibri" panose="020F0502020204030204" pitchFamily="34" charset="0"/>
                        </a:rPr>
                        <a:t> [292]</a:t>
                      </a:r>
                      <a:endParaRPr lang="en-GB"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est</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[5], il1 [13], elle1 [38],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amusant</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[4695],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calme</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[1731], content [1841], intelligent [2509],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malade</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[1066],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méchant</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[3184], triste [1843],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mais</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[30],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ou</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[33], merci [1070]</a:t>
                      </a:r>
                      <a:endParaRPr lang="en-GB"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6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N/A</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6584690"/>
                  </a:ext>
                </a:extLst>
              </a:tr>
            </a:tbl>
          </a:graphicData>
        </a:graphic>
      </p:graphicFrame>
      <p:graphicFrame>
        <p:nvGraphicFramePr>
          <p:cNvPr id="8" name="Table 7">
            <a:extLst>
              <a:ext uri="{FF2B5EF4-FFF2-40B4-BE49-F238E27FC236}">
                <a16:creationId xmlns:a16="http://schemas.microsoft.com/office/drawing/2014/main" id="{19039ABB-3142-4CFF-A5D8-4B2F26880B74}"/>
              </a:ext>
            </a:extLst>
          </p:cNvPr>
          <p:cNvGraphicFramePr>
            <a:graphicFrameLocks noGrp="1"/>
          </p:cNvGraphicFramePr>
          <p:nvPr>
            <p:extLst>
              <p:ext uri="{D42A27DB-BD31-4B8C-83A1-F6EECF244321}">
                <p14:modId xmlns:p14="http://schemas.microsoft.com/office/powerpoint/2010/main" val="2550791988"/>
              </p:ext>
            </p:extLst>
          </p:nvPr>
        </p:nvGraphicFramePr>
        <p:xfrm>
          <a:off x="203217" y="4327493"/>
          <a:ext cx="9307830" cy="2042605"/>
        </p:xfrm>
        <a:graphic>
          <a:graphicData uri="http://schemas.openxmlformats.org/drawingml/2006/table">
            <a:tbl>
              <a:tblPr firstRow="1" firstCol="1" bandRow="1"/>
              <a:tblGrid>
                <a:gridCol w="436863">
                  <a:extLst>
                    <a:ext uri="{9D8B030D-6E8A-4147-A177-3AD203B41FA5}">
                      <a16:colId xmlns:a16="http://schemas.microsoft.com/office/drawing/2014/main" val="2301442391"/>
                    </a:ext>
                  </a:extLst>
                </a:gridCol>
                <a:gridCol w="329184">
                  <a:extLst>
                    <a:ext uri="{9D8B030D-6E8A-4147-A177-3AD203B41FA5}">
                      <a16:colId xmlns:a16="http://schemas.microsoft.com/office/drawing/2014/main" val="2225416066"/>
                    </a:ext>
                  </a:extLst>
                </a:gridCol>
                <a:gridCol w="365760">
                  <a:extLst>
                    <a:ext uri="{9D8B030D-6E8A-4147-A177-3AD203B41FA5}">
                      <a16:colId xmlns:a16="http://schemas.microsoft.com/office/drawing/2014/main" val="1712603297"/>
                    </a:ext>
                  </a:extLst>
                </a:gridCol>
                <a:gridCol w="1956816">
                  <a:extLst>
                    <a:ext uri="{9D8B030D-6E8A-4147-A177-3AD203B41FA5}">
                      <a16:colId xmlns:a16="http://schemas.microsoft.com/office/drawing/2014/main" val="4230555043"/>
                    </a:ext>
                  </a:extLst>
                </a:gridCol>
                <a:gridCol w="3011187">
                  <a:extLst>
                    <a:ext uri="{9D8B030D-6E8A-4147-A177-3AD203B41FA5}">
                      <a16:colId xmlns:a16="http://schemas.microsoft.com/office/drawing/2014/main" val="2077763287"/>
                    </a:ext>
                  </a:extLst>
                </a:gridCol>
                <a:gridCol w="1604010">
                  <a:extLst>
                    <a:ext uri="{9D8B030D-6E8A-4147-A177-3AD203B41FA5}">
                      <a16:colId xmlns:a16="http://schemas.microsoft.com/office/drawing/2014/main" val="48909014"/>
                    </a:ext>
                  </a:extLst>
                </a:gridCol>
                <a:gridCol w="1604010">
                  <a:extLst>
                    <a:ext uri="{9D8B030D-6E8A-4147-A177-3AD203B41FA5}">
                      <a16:colId xmlns:a16="http://schemas.microsoft.com/office/drawing/2014/main" val="1298651295"/>
                    </a:ext>
                  </a:extLst>
                </a:gridCol>
              </a:tblGrid>
              <a:tr h="1660525">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2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7.1.2</a:t>
                      </a:r>
                      <a:endParaRPr lang="en-GB" sz="12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2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3</a:t>
                      </a:r>
                      <a:endParaRPr lang="en-GB" sz="12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19</a:t>
                      </a:r>
                      <a:br>
                        <a:rPr lang="en-GB"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2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20</a:t>
                      </a:r>
                      <a:endParaRPr lang="en-GB"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-ER verbs</a:t>
                      </a:r>
                      <a:b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(je, </a:t>
                      </a:r>
                      <a:r>
                        <a:rPr lang="en-GB"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tu</a:t>
                      </a: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il/</a:t>
                      </a:r>
                      <a:r>
                        <a:rPr lang="en-GB"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elle</a:t>
                      </a: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b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present simple used with its continuous meaning</a:t>
                      </a:r>
                      <a:b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à with certain verbs</a:t>
                      </a:r>
                      <a:b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a:t>
                      </a:r>
                      <a:b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b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two-verb structures: </a:t>
                      </a:r>
                      <a:r>
                        <a:rPr lang="en-GB" sz="1400" b="1" i="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aimer + </a:t>
                      </a: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infinitive</a:t>
                      </a:r>
                      <a:endParaRPr lang="en-GB"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400" dirty="0">
                          <a:effectLst/>
                          <a:latin typeface="Century Gothic" panose="020B0502020202020204" pitchFamily="34" charset="0"/>
                          <a:ea typeface="Times New Roman" panose="02020603050405020304" pitchFamily="18" charset="0"/>
                          <a:cs typeface="Calibri" panose="020F0502020204030204" pitchFamily="34" charset="0"/>
                        </a:rPr>
                        <a:t>aimer [242]</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n-GB" sz="1400" b="1" dirty="0" err="1">
                          <a:solidFill>
                            <a:srgbClr val="7030A0"/>
                          </a:solidFill>
                          <a:effectLst/>
                          <a:latin typeface="Century Gothic" panose="020B0502020202020204" pitchFamily="34" charset="0"/>
                          <a:ea typeface="Times New Roman" panose="02020603050405020304" pitchFamily="18" charset="0"/>
                          <a:cs typeface="Calibri" panose="020F0502020204030204" pitchFamily="34" charset="0"/>
                        </a:rPr>
                        <a:t>cocher</a:t>
                      </a:r>
                      <a:r>
                        <a:rPr lang="en-GB" sz="1400" b="1" dirty="0">
                          <a:solidFill>
                            <a:srgbClr val="7030A0"/>
                          </a:solidFill>
                          <a:effectLst/>
                          <a:latin typeface="Century Gothic" panose="020B0502020202020204" pitchFamily="34" charset="0"/>
                          <a:ea typeface="Times New Roman" panose="02020603050405020304" pitchFamily="18" charset="0"/>
                          <a:cs typeface="Calibri" panose="020F0502020204030204" pitchFamily="34" charset="0"/>
                        </a:rPr>
                        <a:t> </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[&gt;5000], passer</a:t>
                      </a:r>
                      <a:r>
                        <a:rPr lang="en-GB" sz="1400" baseline="300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[90], porter</a:t>
                      </a:r>
                      <a:r>
                        <a:rPr lang="en-GB" sz="1400" baseline="300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[105],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rester</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[100],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trouver</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[83], école [477], moment [148],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semaine</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[245],</a:t>
                      </a:r>
                      <a:r>
                        <a:rPr lang="en-GB"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n-GB" sz="1400" b="1" dirty="0">
                          <a:solidFill>
                            <a:srgbClr val="7030A0"/>
                          </a:solidFill>
                          <a:effectLst/>
                          <a:latin typeface="Century Gothic" panose="020B0502020202020204" pitchFamily="34" charset="0"/>
                          <a:ea typeface="Times New Roman" panose="02020603050405020304" pitchFamily="18" charset="0"/>
                          <a:cs typeface="Calibri" panose="020F0502020204030204" pitchFamily="34" charset="0"/>
                        </a:rPr>
                        <a:t>solution</a:t>
                      </a:r>
                      <a:r>
                        <a:rPr lang="en-GB" sz="1400" dirty="0">
                          <a:solidFill>
                            <a:srgbClr val="7030A0"/>
                          </a:solidFill>
                          <a:effectLst/>
                          <a:latin typeface="Century Gothic" panose="020B0502020202020204" pitchFamily="34" charset="0"/>
                          <a:ea typeface="Times New Roman" panose="02020603050405020304" pitchFamily="18" charset="0"/>
                          <a:cs typeface="Calibri" panose="020F0502020204030204" pitchFamily="34" charset="0"/>
                        </a:rPr>
                        <a:t> </a:t>
                      </a:r>
                      <a:r>
                        <a:rPr lang="en-GB" sz="1400" dirty="0">
                          <a:effectLst/>
                          <a:latin typeface="Century Gothic" panose="020B0502020202020204" pitchFamily="34" charset="0"/>
                          <a:ea typeface="Times New Roman" panose="02020603050405020304" pitchFamily="18" charset="0"/>
                          <a:cs typeface="Calibri" panose="020F0502020204030204" pitchFamily="34" charset="0"/>
                        </a:rPr>
                        <a:t>[608]</a:t>
                      </a:r>
                      <a:r>
                        <a:rPr lang="en-GB" sz="1400" dirty="0">
                          <a:solidFill>
                            <a:srgbClr val="7030A0"/>
                          </a:solidFill>
                          <a:effectLst/>
                          <a:latin typeface="Century Gothic" panose="020B0502020202020204" pitchFamily="34" charset="0"/>
                          <a:ea typeface="Times New Roman" panose="02020603050405020304" pitchFamily="18" charset="0"/>
                          <a:cs typeface="Calibri" panose="020F0502020204030204" pitchFamily="34" charset="0"/>
                        </a:rPr>
                        <a:t>,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uniforme</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[1801], </a:t>
                      </a:r>
                      <a:r>
                        <a:rPr lang="en-GB" sz="14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chaque</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[151]</a:t>
                      </a:r>
                      <a:r>
                        <a:rPr lang="en-GB" sz="1400" dirty="0">
                          <a:effectLst/>
                          <a:latin typeface="Century Gothic" panose="020B0502020202020204" pitchFamily="34" charset="0"/>
                          <a:ea typeface="Times New Roman" panose="02020603050405020304" pitchFamily="18" charset="0"/>
                          <a:cs typeface="Calibri" panose="020F0502020204030204" pitchFamily="34" charset="0"/>
                        </a:rPr>
                        <a:t>, à</a:t>
                      </a:r>
                      <a:r>
                        <a:rPr lang="en-GB" sz="1400" baseline="30000" dirty="0">
                          <a:effectLst/>
                          <a:latin typeface="Century Gothic" panose="020B0502020202020204" pitchFamily="34" charset="0"/>
                          <a:ea typeface="Times New Roman" panose="02020603050405020304" pitchFamily="18" charset="0"/>
                          <a:cs typeface="Calibri" panose="020F0502020204030204" pitchFamily="34" charset="0"/>
                        </a:rPr>
                        <a:t>1 </a:t>
                      </a:r>
                      <a:r>
                        <a:rPr lang="en-GB" sz="1400" dirty="0">
                          <a:effectLst/>
                          <a:latin typeface="Century Gothic" panose="020B0502020202020204" pitchFamily="34" charset="0"/>
                          <a:ea typeface="Times New Roman" panose="02020603050405020304" pitchFamily="18" charset="0"/>
                          <a:cs typeface="Calibri" panose="020F0502020204030204" pitchFamily="34" charset="0"/>
                        </a:rPr>
                        <a:t>[4]</a:t>
                      </a:r>
                      <a:r>
                        <a:rPr lang="en-GB" sz="14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avec [23]</a:t>
                      </a:r>
                      <a:endParaRPr lang="en-GB"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1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faire [25], </a:t>
                      </a:r>
                      <a:r>
                        <a:rPr lang="en-GB" sz="11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fais</a:t>
                      </a:r>
                      <a:r>
                        <a:rPr lang="en-GB" sz="11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[25], fait [25], </a:t>
                      </a:r>
                      <a:r>
                        <a:rPr lang="en-GB" sz="11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ça</a:t>
                      </a:r>
                      <a:r>
                        <a:rPr lang="en-GB" sz="11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[54], </a:t>
                      </a:r>
                      <a:r>
                        <a:rPr lang="en-GB" sz="11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activité</a:t>
                      </a:r>
                      <a:r>
                        <a:rPr lang="en-GB" sz="11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[452], courses [1289], cuisine [2618], devoirs [39], lit [1837], ménage [2326], </a:t>
                      </a:r>
                      <a:r>
                        <a:rPr lang="en-GB" sz="11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modèle</a:t>
                      </a:r>
                      <a:r>
                        <a:rPr lang="en-GB" sz="11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[958], quoi [297]</a:t>
                      </a:r>
                      <a:endParaRPr lang="en-GB" sz="11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lnSpc>
                          <a:spcPct val="107000"/>
                        </a:lnSpc>
                        <a:spcAft>
                          <a:spcPts val="800"/>
                        </a:spcAft>
                      </a:pPr>
                      <a:r>
                        <a:rPr lang="en-GB" sz="11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est</a:t>
                      </a:r>
                      <a:r>
                        <a:rPr lang="en-GB" sz="11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[5], il1 [13], elle1 [38], </a:t>
                      </a:r>
                      <a:r>
                        <a:rPr lang="en-GB" sz="11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amusant</a:t>
                      </a:r>
                      <a:r>
                        <a:rPr lang="en-GB" sz="11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[4695], </a:t>
                      </a:r>
                      <a:r>
                        <a:rPr lang="en-GB" sz="11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calme</a:t>
                      </a:r>
                      <a:r>
                        <a:rPr lang="en-GB" sz="11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[1731], content [1841], intelligent [2509], </a:t>
                      </a:r>
                      <a:r>
                        <a:rPr lang="en-GB" sz="11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malade</a:t>
                      </a:r>
                      <a:r>
                        <a:rPr lang="en-GB" sz="11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[1066], </a:t>
                      </a:r>
                      <a:r>
                        <a:rPr lang="en-GB" sz="11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méchant</a:t>
                      </a:r>
                      <a:r>
                        <a:rPr lang="en-GB" sz="11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[3184], triste [1843], </a:t>
                      </a:r>
                      <a:r>
                        <a:rPr lang="en-GB" sz="11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mais</a:t>
                      </a:r>
                      <a:r>
                        <a:rPr lang="en-GB" sz="11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[30], </a:t>
                      </a:r>
                      <a:r>
                        <a:rPr lang="en-GB" sz="11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ou</a:t>
                      </a:r>
                      <a:r>
                        <a:rPr lang="en-GB" sz="11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[33], merci [1070]</a:t>
                      </a:r>
                      <a:endParaRPr lang="en-GB" sz="11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1803114"/>
                  </a:ext>
                </a:extLst>
              </a:tr>
            </a:tbl>
          </a:graphicData>
        </a:graphic>
      </p:graphicFrame>
      <p:sp>
        <p:nvSpPr>
          <p:cNvPr id="9" name="Rectangle: Rounded Corners 8">
            <a:extLst>
              <a:ext uri="{FF2B5EF4-FFF2-40B4-BE49-F238E27FC236}">
                <a16:creationId xmlns:a16="http://schemas.microsoft.com/office/drawing/2014/main" id="{78B43F88-A134-425B-A8B4-E0F11A42BF4B}"/>
              </a:ext>
            </a:extLst>
          </p:cNvPr>
          <p:cNvSpPr/>
          <p:nvPr/>
        </p:nvSpPr>
        <p:spPr>
          <a:xfrm>
            <a:off x="3255264" y="1017734"/>
            <a:ext cx="4974336" cy="1565763"/>
          </a:xfrm>
          <a:prstGeom prst="roundRect">
            <a:avLst/>
          </a:prstGeom>
          <a:noFill/>
          <a:ln w="38100" cap="flat" cmpd="sng" algn="ctr">
            <a:solidFill>
              <a:srgbClr val="FF66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Rounded Corners 9">
            <a:extLst>
              <a:ext uri="{FF2B5EF4-FFF2-40B4-BE49-F238E27FC236}">
                <a16:creationId xmlns:a16="http://schemas.microsoft.com/office/drawing/2014/main" id="{A4A0EBE6-2827-456B-8290-E400AF4197C9}"/>
              </a:ext>
            </a:extLst>
          </p:cNvPr>
          <p:cNvSpPr/>
          <p:nvPr/>
        </p:nvSpPr>
        <p:spPr>
          <a:xfrm>
            <a:off x="6286416" y="2689199"/>
            <a:ext cx="2510111" cy="1560680"/>
          </a:xfrm>
          <a:prstGeom prst="roundRect">
            <a:avLst/>
          </a:prstGeom>
          <a:noFill/>
          <a:ln w="38100" cap="flat" cmpd="sng" algn="ctr">
            <a:solidFill>
              <a:srgbClr val="FF66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11" name="Rectangle: Rounded Corners 10">
            <a:extLst>
              <a:ext uri="{FF2B5EF4-FFF2-40B4-BE49-F238E27FC236}">
                <a16:creationId xmlns:a16="http://schemas.microsoft.com/office/drawing/2014/main" id="{3B381508-CAE7-4F35-A8A4-65D5BCC3F344}"/>
              </a:ext>
            </a:extLst>
          </p:cNvPr>
          <p:cNvSpPr/>
          <p:nvPr/>
        </p:nvSpPr>
        <p:spPr>
          <a:xfrm>
            <a:off x="7931484" y="4327493"/>
            <a:ext cx="1579563" cy="2042604"/>
          </a:xfrm>
          <a:prstGeom prst="roundRect">
            <a:avLst/>
          </a:prstGeom>
          <a:noFill/>
          <a:ln w="38100" cap="flat" cmpd="sng" algn="ctr">
            <a:solidFill>
              <a:srgbClr val="FF66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12" name="Rectangle 4">
            <a:extLst>
              <a:ext uri="{FF2B5EF4-FFF2-40B4-BE49-F238E27FC236}">
                <a16:creationId xmlns:a16="http://schemas.microsoft.com/office/drawing/2014/main" id="{1DC1AB40-55BA-447D-B309-9774E619DB13}"/>
              </a:ext>
            </a:extLst>
          </p:cNvPr>
          <p:cNvSpPr>
            <a:spLocks noChangeArrowheads="1"/>
          </p:cNvSpPr>
          <p:nvPr/>
        </p:nvSpPr>
        <p:spPr bwMode="auto">
          <a:xfrm>
            <a:off x="902970" y="489140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endParaRPr>
          </a:p>
        </p:txBody>
      </p:sp>
      <p:sp>
        <p:nvSpPr>
          <p:cNvPr id="13" name="Rectangle 5">
            <a:extLst>
              <a:ext uri="{FF2B5EF4-FFF2-40B4-BE49-F238E27FC236}">
                <a16:creationId xmlns:a16="http://schemas.microsoft.com/office/drawing/2014/main" id="{7DFFAE88-8A2A-494C-BB46-88E09636A569}"/>
              </a:ext>
            </a:extLst>
          </p:cNvPr>
          <p:cNvSpPr>
            <a:spLocks noChangeArrowheads="1"/>
          </p:cNvSpPr>
          <p:nvPr/>
        </p:nvSpPr>
        <p:spPr bwMode="auto">
          <a:xfrm>
            <a:off x="902970" y="534860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endParaRPr>
          </a:p>
        </p:txBody>
      </p:sp>
      <p:sp>
        <p:nvSpPr>
          <p:cNvPr id="14" name="Speech Bubble: Rectangle with Corners Rounded 13">
            <a:extLst>
              <a:ext uri="{FF2B5EF4-FFF2-40B4-BE49-F238E27FC236}">
                <a16:creationId xmlns:a16="http://schemas.microsoft.com/office/drawing/2014/main" id="{2D54CD8F-22A5-48C0-92DC-0302554FDE69}"/>
              </a:ext>
            </a:extLst>
          </p:cNvPr>
          <p:cNvSpPr/>
          <p:nvPr/>
        </p:nvSpPr>
        <p:spPr>
          <a:xfrm>
            <a:off x="7011435" y="157610"/>
            <a:ext cx="5020006" cy="867128"/>
          </a:xfrm>
          <a:prstGeom prst="wedgeRoundRectCallout">
            <a:avLst>
              <a:gd name="adj1" fmla="val -20833"/>
              <a:gd name="adj2" fmla="val 75937"/>
              <a:gd name="adj3" fmla="val 16667"/>
            </a:avLst>
          </a:prstGeom>
          <a:solidFill>
            <a:srgbClr val="5B9BD5">
              <a:lumMod val="40000"/>
              <a:lumOff val="60000"/>
            </a:srgbClr>
          </a:solidFill>
          <a:ln w="1905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“Vocabulary introduction and revision should be carefully planned.” (TSC)</a:t>
            </a:r>
          </a:p>
        </p:txBody>
      </p:sp>
      <p:sp>
        <p:nvSpPr>
          <p:cNvPr id="15" name="TextBox 14">
            <a:extLst>
              <a:ext uri="{FF2B5EF4-FFF2-40B4-BE49-F238E27FC236}">
                <a16:creationId xmlns:a16="http://schemas.microsoft.com/office/drawing/2014/main" id="{035E9452-CCAA-46D7-B11E-1B8F833A3C5C}"/>
              </a:ext>
            </a:extLst>
          </p:cNvPr>
          <p:cNvSpPr txBox="1"/>
          <p:nvPr/>
        </p:nvSpPr>
        <p:spPr>
          <a:xfrm>
            <a:off x="216657" y="1466889"/>
            <a:ext cx="475488" cy="707886"/>
          </a:xfrm>
          <a:prstGeom prst="rect">
            <a:avLst/>
          </a:prstGeom>
          <a:solidFill>
            <a:srgbClr val="E56700"/>
          </a:solid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rPr>
              <a:t>wk</a:t>
            </a:r>
            <a:endParaRPr kumimoji="0" lang="en-GB" sz="2000" b="1" i="0" u="none" strike="noStrike" kern="0" cap="none" spc="0" normalizeH="0" baseline="0" noProof="0" dirty="0">
              <a:ln>
                <a:noFill/>
              </a:ln>
              <a:solidFill>
                <a:prstClr val="white"/>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rPr>
              <a:t>2</a:t>
            </a:r>
            <a:endParaRPr kumimoji="0" lang="fr-FR" sz="2000" b="1" i="0" u="none" strike="noStrike" kern="0" cap="none" spc="0" normalizeH="0" baseline="0" noProof="0" dirty="0">
              <a:ln>
                <a:noFill/>
              </a:ln>
              <a:solidFill>
                <a:prstClr val="white"/>
              </a:solidFill>
              <a:effectLst/>
              <a:uLnTx/>
              <a:uFillTx/>
            </a:endParaRPr>
          </a:p>
        </p:txBody>
      </p:sp>
      <p:sp>
        <p:nvSpPr>
          <p:cNvPr id="16" name="TextBox 15">
            <a:extLst>
              <a:ext uri="{FF2B5EF4-FFF2-40B4-BE49-F238E27FC236}">
                <a16:creationId xmlns:a16="http://schemas.microsoft.com/office/drawing/2014/main" id="{5DE431CA-0BFB-436F-BC95-58F13C7A2D41}"/>
              </a:ext>
            </a:extLst>
          </p:cNvPr>
          <p:cNvSpPr txBox="1"/>
          <p:nvPr/>
        </p:nvSpPr>
        <p:spPr>
          <a:xfrm>
            <a:off x="203216" y="3069276"/>
            <a:ext cx="433053" cy="707886"/>
          </a:xfrm>
          <a:prstGeom prst="rect">
            <a:avLst/>
          </a:prstGeom>
          <a:solidFill>
            <a:srgbClr val="E56700"/>
          </a:solid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rPr>
              <a:t>wk</a:t>
            </a:r>
            <a:endParaRPr kumimoji="0" lang="en-GB" sz="2000" b="1" i="0" u="none" strike="noStrike" kern="0" cap="none" spc="0" normalizeH="0" baseline="0" noProof="0" dirty="0">
              <a:ln>
                <a:noFill/>
              </a:ln>
              <a:solidFill>
                <a:prstClr val="white"/>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rPr>
              <a:t>5</a:t>
            </a:r>
            <a:endParaRPr kumimoji="0" lang="fr-FR" sz="2000" b="1" i="0" u="none" strike="noStrike" kern="0" cap="none" spc="0" normalizeH="0" baseline="0" noProof="0" dirty="0">
              <a:ln>
                <a:noFill/>
              </a:ln>
              <a:solidFill>
                <a:prstClr val="white"/>
              </a:solidFill>
              <a:effectLst/>
              <a:uLnTx/>
              <a:uFillTx/>
            </a:endParaRPr>
          </a:p>
        </p:txBody>
      </p:sp>
      <p:sp>
        <p:nvSpPr>
          <p:cNvPr id="17" name="TextBox 16">
            <a:extLst>
              <a:ext uri="{FF2B5EF4-FFF2-40B4-BE49-F238E27FC236}">
                <a16:creationId xmlns:a16="http://schemas.microsoft.com/office/drawing/2014/main" id="{18749A4F-DF65-48B8-A09F-CC368E631134}"/>
              </a:ext>
            </a:extLst>
          </p:cNvPr>
          <p:cNvSpPr txBox="1"/>
          <p:nvPr/>
        </p:nvSpPr>
        <p:spPr>
          <a:xfrm>
            <a:off x="206274" y="4942087"/>
            <a:ext cx="433053" cy="707886"/>
          </a:xfrm>
          <a:prstGeom prst="rect">
            <a:avLst/>
          </a:prstGeom>
          <a:solidFill>
            <a:srgbClr val="E56700"/>
          </a:solidFill>
        </p:spPr>
        <p:txBody>
          <a:bodyPr wrap="square" lIns="0" r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rPr>
              <a:t>wk</a:t>
            </a:r>
            <a:endParaRPr kumimoji="0" lang="en-GB" sz="2000" b="1" i="0" u="none" strike="noStrike" kern="0" cap="none" spc="0" normalizeH="0" baseline="0" noProof="0" dirty="0">
              <a:ln>
                <a:noFill/>
              </a:ln>
              <a:solidFill>
                <a:prstClr val="white"/>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rPr>
              <a:t>10</a:t>
            </a:r>
            <a:endParaRPr kumimoji="0" lang="fr-FR" sz="2000" b="1"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228798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5" grpId="0" animBg="1"/>
      <p:bldP spid="16" grpId="0" animBg="1"/>
      <p:bldP spid="1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924466E-04B9-470F-A04B-59F1507431A6}"/>
              </a:ext>
            </a:extLst>
          </p:cNvPr>
          <p:cNvSpPr>
            <a:spLocks noGrp="1"/>
          </p:cNvSpPr>
          <p:nvPr>
            <p:ph type="title"/>
          </p:nvPr>
        </p:nvSpPr>
        <p:spPr>
          <a:xfrm>
            <a:off x="838200" y="161946"/>
            <a:ext cx="10515600" cy="1325563"/>
          </a:xfrm>
        </p:spPr>
        <p:txBody>
          <a:bodyPr/>
          <a:lstStyle/>
          <a:p>
            <a:r>
              <a:rPr lang="en-GB" b="1" dirty="0"/>
              <a:t>Ways forward</a:t>
            </a:r>
          </a:p>
        </p:txBody>
      </p:sp>
      <p:sp>
        <p:nvSpPr>
          <p:cNvPr id="16" name="Content Placeholder 15">
            <a:extLst>
              <a:ext uri="{FF2B5EF4-FFF2-40B4-BE49-F238E27FC236}">
                <a16:creationId xmlns:a16="http://schemas.microsoft.com/office/drawing/2014/main" id="{DDB7E6DD-A149-4E64-ABA6-D51114BFC019}"/>
              </a:ext>
            </a:extLst>
          </p:cNvPr>
          <p:cNvSpPr>
            <a:spLocks noGrp="1"/>
          </p:cNvSpPr>
          <p:nvPr>
            <p:ph idx="1"/>
          </p:nvPr>
        </p:nvSpPr>
        <p:spPr>
          <a:xfrm>
            <a:off x="528368" y="1801285"/>
            <a:ext cx="11135264" cy="4351338"/>
          </a:xfrm>
        </p:spPr>
        <p:txBody>
          <a:bodyPr>
            <a:normAutofit/>
          </a:bodyPr>
          <a:lstStyle/>
          <a:p>
            <a:r>
              <a:rPr lang="en-GB" dirty="0"/>
              <a:t> plan it carefully, using your SOW</a:t>
            </a:r>
          </a:p>
          <a:p>
            <a:r>
              <a:rPr lang="en-GB" dirty="0"/>
              <a:t> pare back teacher use of TL to ensure it is clear and comprehensible to our learners</a:t>
            </a:r>
          </a:p>
          <a:p>
            <a:r>
              <a:rPr lang="en-GB" dirty="0"/>
              <a:t> deliberately use words and structures to recycle previously taught language</a:t>
            </a:r>
          </a:p>
          <a:p>
            <a:r>
              <a:rPr lang="en-GB" dirty="0"/>
              <a:t>build TL use incrementally in step with the SOW</a:t>
            </a:r>
          </a:p>
          <a:p>
            <a:r>
              <a:rPr lang="en-GB" dirty="0"/>
              <a:t>plan our own and students’ use of TL to develop speed of understanding and production over time</a:t>
            </a:r>
          </a:p>
          <a:p>
            <a:r>
              <a:rPr lang="en-GB" dirty="0"/>
              <a:t>use English when there would otherwise be a barrier to learning</a:t>
            </a:r>
          </a:p>
        </p:txBody>
      </p:sp>
      <p:pic>
        <p:nvPicPr>
          <p:cNvPr id="5" name="Picture 4" descr="Diagram&#10;&#10;Description automatically generated">
            <a:extLst>
              <a:ext uri="{FF2B5EF4-FFF2-40B4-BE49-F238E27FC236}">
                <a16:creationId xmlns:a16="http://schemas.microsoft.com/office/drawing/2014/main" id="{F047E929-4F09-4A81-BB64-E9F251201AD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834397">
            <a:off x="8171277" y="-253818"/>
            <a:ext cx="4314176" cy="2157088"/>
          </a:xfrm>
          <a:prstGeom prst="rect">
            <a:avLst/>
          </a:prstGeom>
        </p:spPr>
      </p:pic>
    </p:spTree>
    <p:extLst>
      <p:ext uri="{BB962C8B-B14F-4D97-AF65-F5344CB8AC3E}">
        <p14:creationId xmlns:p14="http://schemas.microsoft.com/office/powerpoint/2010/main" val="354607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0737"/>
            <a:ext cx="6649156" cy="867128"/>
          </a:xfrm>
          <a:prstGeom prst="rect">
            <a:avLst/>
          </a:prstGeom>
        </p:spPr>
      </p:pic>
      <p:sp>
        <p:nvSpPr>
          <p:cNvPr id="5" name="Title 1"/>
          <p:cNvSpPr>
            <a:spLocks noGrp="1"/>
          </p:cNvSpPr>
          <p:nvPr>
            <p:ph type="title"/>
          </p:nvPr>
        </p:nvSpPr>
        <p:spPr>
          <a:xfrm>
            <a:off x="300038" y="21925"/>
            <a:ext cx="6484584" cy="1325563"/>
          </a:xfrm>
        </p:spPr>
        <p:txBody>
          <a:bodyPr>
            <a:normAutofit/>
          </a:bodyPr>
          <a:lstStyle/>
          <a:p>
            <a:r>
              <a:rPr lang="en-GB" sz="3600" b="1" dirty="0" err="1">
                <a:solidFill>
                  <a:schemeClr val="bg1"/>
                </a:solidFill>
              </a:rPr>
              <a:t>Estar</a:t>
            </a:r>
            <a:r>
              <a:rPr lang="en-GB" sz="3600" b="1" dirty="0">
                <a:solidFill>
                  <a:schemeClr val="bg1"/>
                </a:solidFill>
              </a:rPr>
              <a:t>: I am &amp; he/she is</a:t>
            </a:r>
          </a:p>
        </p:txBody>
      </p:sp>
      <p:sp>
        <p:nvSpPr>
          <p:cNvPr id="6" name="TextBox 5"/>
          <p:cNvSpPr txBox="1"/>
          <p:nvPr/>
        </p:nvSpPr>
        <p:spPr>
          <a:xfrm>
            <a:off x="-52943" y="1467605"/>
            <a:ext cx="1180610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 Spanish, the verb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estar</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means </a:t>
            </a:r>
            <a:r>
              <a:rPr kumimoji="0" lang="en-GB" sz="32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be </a:t>
            </a:r>
            <a:br>
              <a:rPr kumimoji="0" lang="en-GB" sz="32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when describing </a:t>
            </a:r>
            <a:r>
              <a:rPr kumimoji="0" lang="en-GB" sz="32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location</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7" name="TextBox 6"/>
          <p:cNvSpPr txBox="1"/>
          <p:nvPr/>
        </p:nvSpPr>
        <p:spPr>
          <a:xfrm>
            <a:off x="1045029" y="2817223"/>
            <a:ext cx="2220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Estoy</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 name="TextBox 7"/>
          <p:cNvSpPr txBox="1"/>
          <p:nvPr/>
        </p:nvSpPr>
        <p:spPr>
          <a:xfrm>
            <a:off x="2817223" y="2817223"/>
            <a:ext cx="2220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am</a:t>
            </a:r>
          </a:p>
        </p:txBody>
      </p:sp>
      <p:sp>
        <p:nvSpPr>
          <p:cNvPr id="9" name="TextBox 8"/>
          <p:cNvSpPr txBox="1"/>
          <p:nvPr/>
        </p:nvSpPr>
        <p:spPr>
          <a:xfrm>
            <a:off x="1052791" y="3701195"/>
            <a:ext cx="2220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Está</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 name="TextBox 9"/>
          <p:cNvSpPr txBox="1"/>
          <p:nvPr/>
        </p:nvSpPr>
        <p:spPr>
          <a:xfrm>
            <a:off x="2817223" y="3701195"/>
            <a:ext cx="2220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 / she is</a:t>
            </a:r>
          </a:p>
        </p:txBody>
      </p:sp>
      <p:sp>
        <p:nvSpPr>
          <p:cNvPr id="11" name="TextBox 10"/>
          <p:cNvSpPr txBox="1"/>
          <p:nvPr/>
        </p:nvSpPr>
        <p:spPr>
          <a:xfrm>
            <a:off x="1045028" y="4585167"/>
            <a:ext cx="39928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Estoy</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España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Action Button: Help 11">
            <a:hlinkClick r:id="" action="ppaction://noaction" highlightClick="1"/>
          </p:cNvPr>
          <p:cNvSpPr/>
          <p:nvPr/>
        </p:nvSpPr>
        <p:spPr>
          <a:xfrm>
            <a:off x="239590" y="4638543"/>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 name="TextBox 12"/>
          <p:cNvSpPr txBox="1"/>
          <p:nvPr/>
        </p:nvSpPr>
        <p:spPr>
          <a:xfrm>
            <a:off x="4575866" y="4616877"/>
            <a:ext cx="39928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am in Spain</a:t>
            </a:r>
          </a:p>
        </p:txBody>
      </p:sp>
      <p:sp>
        <p:nvSpPr>
          <p:cNvPr id="14" name="TextBox 13"/>
          <p:cNvSpPr txBox="1"/>
          <p:nvPr/>
        </p:nvSpPr>
        <p:spPr>
          <a:xfrm>
            <a:off x="1045028" y="5471252"/>
            <a:ext cx="39928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Está</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España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5" name="Action Button: Help 14">
            <a:hlinkClick r:id="" action="ppaction://noaction" highlightClick="1"/>
          </p:cNvPr>
          <p:cNvSpPr/>
          <p:nvPr/>
        </p:nvSpPr>
        <p:spPr>
          <a:xfrm>
            <a:off x="246111" y="5471252"/>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 name="TextBox 16"/>
          <p:cNvSpPr txBox="1"/>
          <p:nvPr/>
        </p:nvSpPr>
        <p:spPr>
          <a:xfrm>
            <a:off x="4575866" y="5469139"/>
            <a:ext cx="39928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 / she is in Spain</a:t>
            </a:r>
          </a:p>
        </p:txBody>
      </p:sp>
      <p:pic>
        <p:nvPicPr>
          <p:cNvPr id="18" name="Picture 2" descr="C:\Users\wdj\Google Drive\Primary\Y5 SoW\From Tracy\Pronouns\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1395" y="2628047"/>
            <a:ext cx="432456" cy="101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wdj\Google Drive\Primary\Y5 SoW\From Tracy\Pronouns\h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0234" y="3499051"/>
            <a:ext cx="1467789" cy="108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C:\Users\wdj\Google Drive\Primary\Y5 SoW\From Tracy\Pronouns\sh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89949" y="3485184"/>
            <a:ext cx="1441114" cy="1099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054904" y="152701"/>
            <a:ext cx="3137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Y7 Week 1 Lesson 1</a:t>
            </a:r>
          </a:p>
        </p:txBody>
      </p:sp>
    </p:spTree>
    <p:extLst>
      <p:ext uri="{BB962C8B-B14F-4D97-AF65-F5344CB8AC3E}">
        <p14:creationId xmlns:p14="http://schemas.microsoft.com/office/powerpoint/2010/main" val="15015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childTnLst>
                                </p:cTn>
                              </p:par>
                              <p:par>
                                <p:cTn id="44" presetID="10"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animBg="1"/>
      <p:bldP spid="13" grpId="0"/>
      <p:bldP spid="14" grpId="0"/>
      <p:bldP spid="15" grpId="0" animBg="1"/>
      <p:bldP spid="1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p:cNvGraphicFramePr>
            <a:graphicFrameLocks noGrp="1"/>
          </p:cNvGraphicFramePr>
          <p:nvPr>
            <p:ph idx="1"/>
          </p:nvPr>
        </p:nvGraphicFramePr>
        <p:xfrm>
          <a:off x="587955" y="687355"/>
          <a:ext cx="10812381" cy="4938521"/>
        </p:xfrm>
        <a:graphic>
          <a:graphicData uri="http://schemas.openxmlformats.org/drawingml/2006/table">
            <a:tbl>
              <a:tblPr firstRow="1" bandRow="1">
                <a:tableStyleId>{5C22544A-7EE6-4342-B048-85BDC9FD1C3A}</a:tableStyleId>
              </a:tblPr>
              <a:tblGrid>
                <a:gridCol w="703892">
                  <a:extLst>
                    <a:ext uri="{9D8B030D-6E8A-4147-A177-3AD203B41FA5}">
                      <a16:colId xmlns:a16="http://schemas.microsoft.com/office/drawing/2014/main" val="2548973513"/>
                    </a:ext>
                  </a:extLst>
                </a:gridCol>
                <a:gridCol w="4593595">
                  <a:extLst>
                    <a:ext uri="{9D8B030D-6E8A-4147-A177-3AD203B41FA5}">
                      <a16:colId xmlns:a16="http://schemas.microsoft.com/office/drawing/2014/main" val="2775102314"/>
                    </a:ext>
                  </a:extLst>
                </a:gridCol>
                <a:gridCol w="718305">
                  <a:extLst>
                    <a:ext uri="{9D8B030D-6E8A-4147-A177-3AD203B41FA5}">
                      <a16:colId xmlns:a16="http://schemas.microsoft.com/office/drawing/2014/main" val="3028703937"/>
                    </a:ext>
                  </a:extLst>
                </a:gridCol>
                <a:gridCol w="4796589">
                  <a:extLst>
                    <a:ext uri="{9D8B030D-6E8A-4147-A177-3AD203B41FA5}">
                      <a16:colId xmlns:a16="http://schemas.microsoft.com/office/drawing/2014/main" val="1859025906"/>
                    </a:ext>
                  </a:extLst>
                </a:gridCol>
              </a:tblGrid>
              <a:tr h="2061645">
                <a:tc gridSpan="4">
                  <a:txBody>
                    <a:bodyPr/>
                    <a:lstStyle/>
                    <a:p>
                      <a:pPr lvl="0">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Michel’s message tells us what </a:t>
                      </a:r>
                      <a:r>
                        <a:rPr kumimoji="0" lang="en-GB" sz="2000" b="1"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he</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has, and what </a:t>
                      </a:r>
                      <a:r>
                        <a:rPr kumimoji="0" lang="en-GB" sz="2000" b="1"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his sister Sophie </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has.</a:t>
                      </a:r>
                    </a:p>
                    <a:p>
                      <a:pPr lvl="0">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p>
                    <a:p>
                      <a:pPr lvl="0">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The app has a bug! It deleted all the pronouns. </a:t>
                      </a:r>
                    </a:p>
                    <a:p>
                      <a:pPr lvl="0">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lvl="0">
                        <a:defRPr/>
                      </a:pPr>
                      <a:r>
                        <a:rPr lang="en-GB" sz="2000" b="0" i="0" dirty="0">
                          <a:solidFill>
                            <a:schemeClr val="accent5">
                              <a:lumMod val="50000"/>
                            </a:schemeClr>
                          </a:solidFill>
                          <a:latin typeface="Century Gothic" panose="020B0502020202020204" pitchFamily="34" charset="0"/>
                        </a:rPr>
                        <a:t>Write the nouns (e.g. un animal) in English, in two</a:t>
                      </a:r>
                      <a:r>
                        <a:rPr lang="en-GB" sz="2000" b="0" i="0" baseline="0" dirty="0">
                          <a:solidFill>
                            <a:schemeClr val="accent5">
                              <a:lumMod val="50000"/>
                            </a:schemeClr>
                          </a:solidFill>
                          <a:latin typeface="Century Gothic" panose="020B0502020202020204" pitchFamily="34" charset="0"/>
                        </a:rPr>
                        <a:t> columns: </a:t>
                      </a:r>
                      <a:r>
                        <a:rPr lang="en-GB" sz="2000" b="1" i="0" baseline="0" dirty="0">
                          <a:solidFill>
                            <a:schemeClr val="accent5">
                              <a:lumMod val="50000"/>
                            </a:schemeClr>
                          </a:solidFill>
                          <a:latin typeface="Century Gothic" panose="020B0502020202020204" pitchFamily="34" charset="0"/>
                        </a:rPr>
                        <a:t>Michel </a:t>
                      </a:r>
                      <a:r>
                        <a:rPr lang="en-GB" sz="2000" b="0" i="0" baseline="0" dirty="0">
                          <a:solidFill>
                            <a:schemeClr val="accent5">
                              <a:lumMod val="50000"/>
                            </a:schemeClr>
                          </a:solidFill>
                          <a:latin typeface="Century Gothic" panose="020B0502020202020204" pitchFamily="34" charset="0"/>
                        </a:rPr>
                        <a:t>/ </a:t>
                      </a:r>
                      <a:r>
                        <a:rPr lang="en-GB" sz="2000" b="1" i="0" baseline="0" dirty="0">
                          <a:solidFill>
                            <a:schemeClr val="accent5">
                              <a:lumMod val="50000"/>
                            </a:schemeClr>
                          </a:solidFill>
                          <a:latin typeface="Century Gothic" panose="020B0502020202020204" pitchFamily="34" charset="0"/>
                        </a:rPr>
                        <a:t>Sophie</a:t>
                      </a:r>
                      <a:r>
                        <a:rPr lang="en-GB" sz="2000" b="0" i="0" baseline="0" dirty="0">
                          <a:solidFill>
                            <a:schemeClr val="accent5">
                              <a:lumMod val="50000"/>
                            </a:schemeClr>
                          </a:solidFill>
                          <a:latin typeface="Century Gothic" panose="020B0502020202020204" pitchFamily="34" charset="0"/>
                        </a:rPr>
                        <a:t>.</a:t>
                      </a:r>
                      <a:endParaRPr lang="en-GB" sz="2000" b="0" i="0" dirty="0">
                        <a:solidFill>
                          <a:schemeClr val="accent5">
                            <a:lumMod val="50000"/>
                          </a:schemeClr>
                        </a:solidFill>
                        <a:latin typeface="Century Gothic" panose="020B0502020202020204" pitchFamily="34" charset="0"/>
                      </a:endParaRPr>
                    </a:p>
                    <a:p>
                      <a:pPr lvl="0">
                        <a:defRPr/>
                      </a:pPr>
                      <a:endParaRPr lang="en-GB" sz="2000" b="0" i="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1482725"/>
                  </a:ext>
                </a:extLst>
              </a:tr>
              <a:tr h="719219">
                <a:tc>
                  <a:txBody>
                    <a:bodyPr/>
                    <a:lstStyle/>
                    <a:p>
                      <a:pPr algn="ctr"/>
                      <a:r>
                        <a:rPr lang="en-GB" sz="3200" b="1" dirty="0">
                          <a:solidFill>
                            <a:schemeClr val="accent5">
                              <a:lumMod val="50000"/>
                            </a:schemeClr>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ai</a:t>
                      </a:r>
                      <a:r>
                        <a:rPr lang="en-GB" sz="2400" b="0" dirty="0">
                          <a:solidFill>
                            <a:schemeClr val="accent5">
                              <a:lumMod val="50000"/>
                            </a:schemeClr>
                          </a:solidFill>
                          <a:latin typeface="Century Gothic" panose="020B0502020202020204" pitchFamily="34" charset="0"/>
                        </a:rPr>
                        <a:t> un animal.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200" b="1" dirty="0">
                          <a:solidFill>
                            <a:schemeClr val="accent5">
                              <a:lumMod val="50000"/>
                            </a:schemeClr>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ai</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une</a:t>
                      </a:r>
                      <a:r>
                        <a:rPr lang="en-GB" sz="2400" b="0" dirty="0">
                          <a:solidFill>
                            <a:schemeClr val="accent5">
                              <a:lumMod val="50000"/>
                            </a:schemeClr>
                          </a:solidFill>
                          <a:latin typeface="Century Gothic" panose="020B0502020202020204" pitchFamily="34" charset="0"/>
                        </a:rPr>
                        <a:t> idée.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719219">
                <a:tc>
                  <a:txBody>
                    <a:bodyPr/>
                    <a:lstStyle/>
                    <a:p>
                      <a:pPr algn="ctr"/>
                      <a:r>
                        <a:rPr lang="en-GB" sz="3200" b="1" dirty="0">
                          <a:solidFill>
                            <a:schemeClr val="accent5">
                              <a:lumMod val="50000"/>
                            </a:schemeClr>
                          </a:solidFill>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         a un livre.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chemeClr val="accent5">
                              <a:lumMod val="50000"/>
                            </a:schemeClr>
                          </a:solidFill>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         a </a:t>
                      </a:r>
                      <a:r>
                        <a:rPr lang="en-GB" sz="2400" dirty="0" err="1">
                          <a:solidFill>
                            <a:schemeClr val="accent5">
                              <a:lumMod val="50000"/>
                            </a:schemeClr>
                          </a:solidFill>
                          <a:latin typeface="Century Gothic" panose="020B0502020202020204" pitchFamily="34" charset="0"/>
                        </a:rPr>
                        <a:t>une</a:t>
                      </a:r>
                      <a:r>
                        <a:rPr lang="en-GB" sz="2400" dirty="0">
                          <a:solidFill>
                            <a:schemeClr val="accent5">
                              <a:lumMod val="50000"/>
                            </a:schemeClr>
                          </a:solidFill>
                          <a:latin typeface="Century Gothic" panose="020B0502020202020204" pitchFamily="34" charset="0"/>
                        </a:rPr>
                        <a:t> chose.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719219">
                <a:tc>
                  <a:txBody>
                    <a:bodyPr/>
                    <a:lstStyle/>
                    <a:p>
                      <a:pPr algn="ctr"/>
                      <a:r>
                        <a:rPr lang="en-GB" sz="3200" b="1" dirty="0">
                          <a:solidFill>
                            <a:schemeClr val="accent5">
                              <a:lumMod val="50000"/>
                            </a:schemeClr>
                          </a:solidFill>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         a</a:t>
                      </a:r>
                      <a:r>
                        <a:rPr lang="en-GB" sz="2400" b="0" baseline="0" dirty="0">
                          <a:solidFill>
                            <a:schemeClr val="accent5">
                              <a:lumMod val="50000"/>
                            </a:schemeClr>
                          </a:solidFill>
                          <a:latin typeface="Century Gothic" panose="020B0502020202020204" pitchFamily="34" charset="0"/>
                        </a:rPr>
                        <a:t> </a:t>
                      </a:r>
                      <a:r>
                        <a:rPr lang="en-GB" sz="2400" b="0" baseline="0" dirty="0" err="1">
                          <a:solidFill>
                            <a:schemeClr val="accent5">
                              <a:lumMod val="50000"/>
                            </a:schemeClr>
                          </a:solidFill>
                          <a:latin typeface="Century Gothic" panose="020B0502020202020204" pitchFamily="34" charset="0"/>
                        </a:rPr>
                        <a:t>u</a:t>
                      </a:r>
                      <a:r>
                        <a:rPr lang="en-GB" sz="2400" b="0" dirty="0" err="1">
                          <a:solidFill>
                            <a:schemeClr val="accent5">
                              <a:lumMod val="50000"/>
                            </a:schemeClr>
                          </a:solidFill>
                          <a:latin typeface="Century Gothic" panose="020B0502020202020204" pitchFamily="34" charset="0"/>
                        </a:rPr>
                        <a:t>ne</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chambre</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200" b="1" dirty="0">
                          <a:solidFill>
                            <a:schemeClr val="accent5">
                              <a:lumMod val="50000"/>
                            </a:schemeClr>
                          </a:solidFill>
                          <a:latin typeface="Century Gothic" panose="020B0502020202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ai</a:t>
                      </a:r>
                      <a:r>
                        <a:rPr lang="en-GB" sz="2400" dirty="0">
                          <a:solidFill>
                            <a:schemeClr val="accent5">
                              <a:lumMod val="50000"/>
                            </a:schemeClr>
                          </a:solidFill>
                          <a:latin typeface="Century Gothic" panose="020B0502020202020204" pitchFamily="34" charset="0"/>
                        </a:rPr>
                        <a:t> un </a:t>
                      </a:r>
                      <a:r>
                        <a:rPr lang="en-GB" sz="2400" dirty="0" err="1">
                          <a:solidFill>
                            <a:schemeClr val="accent5">
                              <a:lumMod val="50000"/>
                            </a:schemeClr>
                          </a:solidFill>
                          <a:latin typeface="Century Gothic" panose="020B0502020202020204" pitchFamily="34" charset="0"/>
                        </a:rPr>
                        <a:t>chien</a:t>
                      </a:r>
                      <a:r>
                        <a:rPr lang="en-GB" sz="240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719219">
                <a:tc>
                  <a:txBody>
                    <a:bodyPr/>
                    <a:lstStyle/>
                    <a:p>
                      <a:pPr algn="ctr"/>
                      <a:r>
                        <a:rPr lang="en-GB" sz="3200" b="1" dirty="0">
                          <a:solidFill>
                            <a:schemeClr val="accent5">
                              <a:lumMod val="50000"/>
                            </a:schemeClr>
                          </a:solidFill>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ai</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une</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règle</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200" b="1" dirty="0">
                          <a:solidFill>
                            <a:schemeClr val="accent5">
                              <a:lumMod val="50000"/>
                            </a:schemeClr>
                          </a:solidFill>
                          <a:latin typeface="Century Gothic" panose="020B050202020202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a:solidFill>
                            <a:schemeClr val="accent5">
                              <a:lumMod val="50000"/>
                            </a:schemeClr>
                          </a:solidFill>
                          <a:latin typeface="Century Gothic" panose="020B0502020202020204" pitchFamily="34" charset="0"/>
                        </a:rPr>
                        <a:t>          </a:t>
                      </a:r>
                      <a:r>
                        <a:rPr lang="en-GB" sz="2400" baseline="0" dirty="0">
                          <a:solidFill>
                            <a:schemeClr val="accent5">
                              <a:lumMod val="50000"/>
                            </a:schemeClr>
                          </a:solidFill>
                          <a:latin typeface="Century Gothic" panose="020B0502020202020204" pitchFamily="34" charset="0"/>
                        </a:rPr>
                        <a:t>a un portable.</a:t>
                      </a: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bl>
          </a:graphicData>
        </a:graphic>
      </p:graphicFrame>
      <p:sp>
        <p:nvSpPr>
          <p:cNvPr id="4" name="TextBox 3"/>
          <p:cNvSpPr txBox="1"/>
          <p:nvPr/>
        </p:nvSpPr>
        <p:spPr>
          <a:xfrm>
            <a:off x="-985715" y="106297"/>
            <a:ext cx="37338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Lire</a:t>
            </a:r>
          </a:p>
        </p:txBody>
      </p:sp>
      <p:sp>
        <p:nvSpPr>
          <p:cNvPr id="5" name="Explosion 2 4"/>
          <p:cNvSpPr>
            <a:spLocks noChangeAspect="1"/>
          </p:cNvSpPr>
          <p:nvPr/>
        </p:nvSpPr>
        <p:spPr>
          <a:xfrm rot="1587298">
            <a:off x="1387736" y="5055200"/>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1" name="Explosion 2 30"/>
          <p:cNvSpPr>
            <a:spLocks noChangeAspect="1"/>
          </p:cNvSpPr>
          <p:nvPr/>
        </p:nvSpPr>
        <p:spPr>
          <a:xfrm rot="1587298">
            <a:off x="1366818" y="2973068"/>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2" name="Explosion 2 31"/>
          <p:cNvSpPr>
            <a:spLocks noChangeAspect="1"/>
          </p:cNvSpPr>
          <p:nvPr/>
        </p:nvSpPr>
        <p:spPr>
          <a:xfrm rot="1587298">
            <a:off x="1366818" y="3645246"/>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3" name="Explosion 2 32"/>
          <p:cNvSpPr>
            <a:spLocks noChangeAspect="1"/>
          </p:cNvSpPr>
          <p:nvPr/>
        </p:nvSpPr>
        <p:spPr>
          <a:xfrm rot="1587298">
            <a:off x="1406378" y="4360150"/>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5" name="Explosion 2 34"/>
          <p:cNvSpPr>
            <a:spLocks noChangeAspect="1"/>
          </p:cNvSpPr>
          <p:nvPr/>
        </p:nvSpPr>
        <p:spPr>
          <a:xfrm rot="1587298">
            <a:off x="6696787" y="3066942"/>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0" name="Explosion 2 39"/>
          <p:cNvSpPr>
            <a:spLocks noChangeAspect="1"/>
          </p:cNvSpPr>
          <p:nvPr/>
        </p:nvSpPr>
        <p:spPr>
          <a:xfrm rot="1587298">
            <a:off x="6693152" y="3710847"/>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1" name="Explosion 2 40"/>
          <p:cNvSpPr>
            <a:spLocks noChangeAspect="1"/>
          </p:cNvSpPr>
          <p:nvPr/>
        </p:nvSpPr>
        <p:spPr>
          <a:xfrm rot="1587298">
            <a:off x="6732712" y="4320826"/>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2" name="Explosion 2 41"/>
          <p:cNvSpPr>
            <a:spLocks noChangeAspect="1"/>
          </p:cNvSpPr>
          <p:nvPr/>
        </p:nvSpPr>
        <p:spPr>
          <a:xfrm rot="1587298">
            <a:off x="6741835" y="4993360"/>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 name="TextBox 12"/>
          <p:cNvSpPr txBox="1"/>
          <p:nvPr/>
        </p:nvSpPr>
        <p:spPr>
          <a:xfrm>
            <a:off x="9643840" y="0"/>
            <a:ext cx="3137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Y7, T1.1, Week 3</a:t>
            </a:r>
          </a:p>
        </p:txBody>
      </p:sp>
    </p:spTree>
    <p:extLst>
      <p:ext uri="{BB962C8B-B14F-4D97-AF65-F5344CB8AC3E}">
        <p14:creationId xmlns:p14="http://schemas.microsoft.com/office/powerpoint/2010/main" val="13671046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F244358A-BC0D-444B-AA4D-A899992D3B7E}"/>
              </a:ext>
            </a:extLst>
          </p:cNvPr>
          <p:cNvSpPr/>
          <p:nvPr/>
        </p:nvSpPr>
        <p:spPr>
          <a:xfrm>
            <a:off x="11137391" y="213709"/>
            <a:ext cx="862549"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F31ADA9B-E7D1-4B8A-9FBE-2F759A656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6" name="Title 3">
            <a:extLst>
              <a:ext uri="{FF2B5EF4-FFF2-40B4-BE49-F238E27FC236}">
                <a16:creationId xmlns:a16="http://schemas.microsoft.com/office/drawing/2014/main" id="{D61F815E-0A20-4C75-8FB5-A8619683F2B4}"/>
              </a:ext>
            </a:extLst>
          </p:cNvPr>
          <p:cNvSpPr>
            <a:spLocks noGrp="1"/>
          </p:cNvSpPr>
          <p:nvPr>
            <p:ph type="title"/>
          </p:nvPr>
        </p:nvSpPr>
        <p:spPr>
          <a:xfrm>
            <a:off x="85749" y="213709"/>
            <a:ext cx="5706319" cy="707849"/>
          </a:xfrm>
        </p:spPr>
        <p:txBody>
          <a:bodyPr>
            <a:normAutofit/>
          </a:bodyPr>
          <a:lstStyle/>
          <a:p>
            <a:r>
              <a:rPr lang="en-GB" sz="3600" b="1" dirty="0">
                <a:solidFill>
                  <a:schemeClr val="bg1"/>
                </a:solidFill>
              </a:rPr>
              <a:t>Ich </a:t>
            </a:r>
            <a:r>
              <a:rPr lang="en-GB" sz="3600" b="1" dirty="0" err="1">
                <a:solidFill>
                  <a:schemeClr val="bg1"/>
                </a:solidFill>
              </a:rPr>
              <a:t>oder</a:t>
            </a:r>
            <a:r>
              <a:rPr lang="en-GB" sz="3600" b="1" dirty="0">
                <a:solidFill>
                  <a:schemeClr val="bg1"/>
                </a:solidFill>
              </a:rPr>
              <a:t> du?</a:t>
            </a:r>
          </a:p>
        </p:txBody>
      </p:sp>
      <p:sp>
        <p:nvSpPr>
          <p:cNvPr id="7" name="TextBox 6">
            <a:extLst>
              <a:ext uri="{FF2B5EF4-FFF2-40B4-BE49-F238E27FC236}">
                <a16:creationId xmlns:a16="http://schemas.microsoft.com/office/drawing/2014/main" id="{CCC66273-2E18-4AE4-845B-6802ABC5366E}"/>
              </a:ext>
            </a:extLst>
          </p:cNvPr>
          <p:cNvSpPr txBox="1"/>
          <p:nvPr/>
        </p:nvSpPr>
        <p:spPr>
          <a:xfrm>
            <a:off x="210939" y="1150063"/>
            <a:ext cx="117890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Wolfgang and Mia want to help more often, but they can’t agree!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Wer </a:t>
            </a:r>
            <a:r>
              <a:rPr kumimoji="0" lang="en-GB" sz="22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macht</a:t>
            </a:r>
            <a:r>
              <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was? </a:t>
            </a: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Schreib</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ich</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(I) </a:t>
            </a:r>
            <a:r>
              <a:rPr kumimoji="0" lang="en-GB" sz="2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oder</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du</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(you).</a:t>
            </a:r>
          </a:p>
        </p:txBody>
      </p:sp>
      <p:pic>
        <p:nvPicPr>
          <p:cNvPr id="8" name="Picture 7">
            <a:extLst>
              <a:ext uri="{FF2B5EF4-FFF2-40B4-BE49-F238E27FC236}">
                <a16:creationId xmlns:a16="http://schemas.microsoft.com/office/drawing/2014/main" id="{76E4D819-C0D9-4978-A65B-805F9291FC82}"/>
              </a:ext>
            </a:extLst>
          </p:cNvPr>
          <p:cNvPicPr>
            <a:picLocks noChangeAspect="1"/>
          </p:cNvPicPr>
          <p:nvPr/>
        </p:nvPicPr>
        <p:blipFill>
          <a:blip r:embed="rId4"/>
          <a:stretch>
            <a:fillRect/>
          </a:stretch>
        </p:blipFill>
        <p:spPr>
          <a:xfrm>
            <a:off x="250707" y="2498321"/>
            <a:ext cx="5952744" cy="3630342"/>
          </a:xfrm>
          <a:prstGeom prst="rect">
            <a:avLst/>
          </a:prstGeom>
        </p:spPr>
      </p:pic>
      <p:pic>
        <p:nvPicPr>
          <p:cNvPr id="12" name="Picture 11">
            <a:extLst>
              <a:ext uri="{FF2B5EF4-FFF2-40B4-BE49-F238E27FC236}">
                <a16:creationId xmlns:a16="http://schemas.microsoft.com/office/drawing/2014/main" id="{1D09D42F-98E1-4B7E-A9B7-22C24E00F807}"/>
              </a:ext>
            </a:extLst>
          </p:cNvPr>
          <p:cNvPicPr>
            <a:picLocks noChangeAspect="1"/>
          </p:cNvPicPr>
          <p:nvPr/>
        </p:nvPicPr>
        <p:blipFill>
          <a:blip r:embed="rId4"/>
          <a:stretch>
            <a:fillRect/>
          </a:stretch>
        </p:blipFill>
        <p:spPr>
          <a:xfrm>
            <a:off x="6096000" y="2489527"/>
            <a:ext cx="5952744" cy="3630342"/>
          </a:xfrm>
          <a:prstGeom prst="rect">
            <a:avLst/>
          </a:prstGeom>
        </p:spPr>
      </p:pic>
      <p:sp>
        <p:nvSpPr>
          <p:cNvPr id="13" name="TextBox 12">
            <a:extLst>
              <a:ext uri="{FF2B5EF4-FFF2-40B4-BE49-F238E27FC236}">
                <a16:creationId xmlns:a16="http://schemas.microsoft.com/office/drawing/2014/main" id="{546D9055-D0B4-4026-B86B-BEC0B8BF7288}"/>
              </a:ext>
            </a:extLst>
          </p:cNvPr>
          <p:cNvSpPr txBox="1"/>
          <p:nvPr/>
        </p:nvSpPr>
        <p:spPr>
          <a:xfrm>
            <a:off x="720339" y="2768727"/>
            <a:ext cx="506471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 </a:t>
            </a:r>
            <a:r>
              <a:rPr kumimoji="0" lang="en-GB" sz="18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@mia2008</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___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koche</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einmal</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die </a:t>
            </a:r>
            <a:b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Woche</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und ___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arbeitest</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im</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Garten.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b) </a:t>
            </a:r>
            <a:r>
              <a:rPr kumimoji="0" lang="en-GB" sz="1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a:t>
            </a:r>
            <a:r>
              <a:rPr kumimoji="0" lang="en-GB" sz="1800" b="0"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der_wolf</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1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Nein</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___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putzt</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jeden</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Tag </a:t>
            </a:r>
            <a:b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den Boden und ___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koche</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manchmal</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 </a:t>
            </a:r>
            <a:r>
              <a:rPr kumimoji="0" lang="en-GB" sz="18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@mia2008</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18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Was?! ___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putze</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manchmal</a:t>
            </a:r>
            <a:b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den Boden und ___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machst</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das Bett.</a:t>
            </a:r>
          </a:p>
        </p:txBody>
      </p:sp>
      <p:sp>
        <p:nvSpPr>
          <p:cNvPr id="16" name="TextBox 15">
            <a:extLst>
              <a:ext uri="{FF2B5EF4-FFF2-40B4-BE49-F238E27FC236}">
                <a16:creationId xmlns:a16="http://schemas.microsoft.com/office/drawing/2014/main" id="{627BE772-42C4-48CF-95B2-F8C09CA9AD0F}"/>
              </a:ext>
            </a:extLst>
          </p:cNvPr>
          <p:cNvSpPr txBox="1"/>
          <p:nvPr/>
        </p:nvSpPr>
        <p:spPr>
          <a:xfrm>
            <a:off x="6542550" y="2756535"/>
            <a:ext cx="506471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 </a:t>
            </a:r>
            <a:r>
              <a:rPr kumimoji="0" lang="en-GB" sz="1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a:t>
            </a:r>
            <a:r>
              <a:rPr kumimoji="0" lang="en-GB" sz="1800" b="0"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der_wolf</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1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Das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ist</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unfair! ___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machst</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b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das Bett und ___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putze</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das Fenster.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 </a:t>
            </a:r>
            <a:r>
              <a:rPr kumimoji="0" lang="en-GB" sz="18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@mia2008</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18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Okay. ___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schreibe</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eine</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Liste</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f) </a:t>
            </a:r>
            <a:r>
              <a:rPr kumimoji="0" lang="en-GB" sz="1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a:t>
            </a:r>
            <a:r>
              <a:rPr kumimoji="0" lang="en-GB" sz="1800" b="0"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der_wolf</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1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Nein</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___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schreibe</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die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Liste</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b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und ___ </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machst</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die Arbeit.</a:t>
            </a:r>
            <a:b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@mia2008</a:t>
            </a:r>
            <a:r>
              <a:rPr kumimoji="0" lang="en-GB"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p:txBody>
      </p:sp>
      <p:sp>
        <p:nvSpPr>
          <p:cNvPr id="17" name="TextBox 16">
            <a:extLst>
              <a:ext uri="{FF2B5EF4-FFF2-40B4-BE49-F238E27FC236}">
                <a16:creationId xmlns:a16="http://schemas.microsoft.com/office/drawing/2014/main" id="{99D7187E-1232-4BE7-934B-7751F9EAC2E8}"/>
              </a:ext>
            </a:extLst>
          </p:cNvPr>
          <p:cNvSpPr txBox="1"/>
          <p:nvPr/>
        </p:nvSpPr>
        <p:spPr>
          <a:xfrm>
            <a:off x="2269505" y="2744444"/>
            <a:ext cx="5394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a:t>
            </a:r>
          </a:p>
        </p:txBody>
      </p:sp>
      <p:sp>
        <p:nvSpPr>
          <p:cNvPr id="18" name="TextBox 17">
            <a:extLst>
              <a:ext uri="{FF2B5EF4-FFF2-40B4-BE49-F238E27FC236}">
                <a16:creationId xmlns:a16="http://schemas.microsoft.com/office/drawing/2014/main" id="{C8AF7C72-5F8B-4758-B37A-A2F5F80156DF}"/>
              </a:ext>
            </a:extLst>
          </p:cNvPr>
          <p:cNvSpPr txBox="1"/>
          <p:nvPr/>
        </p:nvSpPr>
        <p:spPr>
          <a:xfrm>
            <a:off x="2439180" y="3042937"/>
            <a:ext cx="5394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du</a:t>
            </a:r>
          </a:p>
        </p:txBody>
      </p:sp>
      <p:sp>
        <p:nvSpPr>
          <p:cNvPr id="19" name="TextBox 18">
            <a:extLst>
              <a:ext uri="{FF2B5EF4-FFF2-40B4-BE49-F238E27FC236}">
                <a16:creationId xmlns:a16="http://schemas.microsoft.com/office/drawing/2014/main" id="{7B05EFFD-21E8-4E88-9FE6-1AEC5E39C579}"/>
              </a:ext>
            </a:extLst>
          </p:cNvPr>
          <p:cNvSpPr txBox="1"/>
          <p:nvPr/>
        </p:nvSpPr>
        <p:spPr>
          <a:xfrm>
            <a:off x="2928613" y="3581988"/>
            <a:ext cx="5394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Du</a:t>
            </a:r>
          </a:p>
        </p:txBody>
      </p:sp>
      <p:sp>
        <p:nvSpPr>
          <p:cNvPr id="20" name="TextBox 19">
            <a:extLst>
              <a:ext uri="{FF2B5EF4-FFF2-40B4-BE49-F238E27FC236}">
                <a16:creationId xmlns:a16="http://schemas.microsoft.com/office/drawing/2014/main" id="{B56F77BA-C111-4871-A370-B0294C089746}"/>
              </a:ext>
            </a:extLst>
          </p:cNvPr>
          <p:cNvSpPr txBox="1"/>
          <p:nvPr/>
        </p:nvSpPr>
        <p:spPr>
          <a:xfrm>
            <a:off x="2836144" y="3856198"/>
            <a:ext cx="5394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a:t>
            </a:r>
          </a:p>
        </p:txBody>
      </p:sp>
      <p:sp>
        <p:nvSpPr>
          <p:cNvPr id="21" name="TextBox 20">
            <a:extLst>
              <a:ext uri="{FF2B5EF4-FFF2-40B4-BE49-F238E27FC236}">
                <a16:creationId xmlns:a16="http://schemas.microsoft.com/office/drawing/2014/main" id="{3A245C75-D97E-485C-ACCC-49E16A6FC25F}"/>
              </a:ext>
            </a:extLst>
          </p:cNvPr>
          <p:cNvSpPr txBox="1"/>
          <p:nvPr/>
        </p:nvSpPr>
        <p:spPr>
          <a:xfrm>
            <a:off x="2978677" y="4412755"/>
            <a:ext cx="5394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a:t>
            </a:r>
          </a:p>
        </p:txBody>
      </p:sp>
      <p:sp>
        <p:nvSpPr>
          <p:cNvPr id="22" name="TextBox 21">
            <a:extLst>
              <a:ext uri="{FF2B5EF4-FFF2-40B4-BE49-F238E27FC236}">
                <a16:creationId xmlns:a16="http://schemas.microsoft.com/office/drawing/2014/main" id="{73FABD25-EEB3-4E15-8311-CC12AA9FDE85}"/>
              </a:ext>
            </a:extLst>
          </p:cNvPr>
          <p:cNvSpPr txBox="1"/>
          <p:nvPr/>
        </p:nvSpPr>
        <p:spPr>
          <a:xfrm>
            <a:off x="2928612" y="4685163"/>
            <a:ext cx="5394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du</a:t>
            </a:r>
          </a:p>
        </p:txBody>
      </p:sp>
      <p:sp>
        <p:nvSpPr>
          <p:cNvPr id="23" name="TextBox 22">
            <a:extLst>
              <a:ext uri="{FF2B5EF4-FFF2-40B4-BE49-F238E27FC236}">
                <a16:creationId xmlns:a16="http://schemas.microsoft.com/office/drawing/2014/main" id="{780931B4-1F03-443E-8CD2-72B65DDCC7D9}"/>
              </a:ext>
            </a:extLst>
          </p:cNvPr>
          <p:cNvSpPr txBox="1"/>
          <p:nvPr/>
        </p:nvSpPr>
        <p:spPr>
          <a:xfrm>
            <a:off x="9640543" y="2752141"/>
            <a:ext cx="5394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Du</a:t>
            </a:r>
          </a:p>
        </p:txBody>
      </p:sp>
      <p:sp>
        <p:nvSpPr>
          <p:cNvPr id="24" name="TextBox 23">
            <a:extLst>
              <a:ext uri="{FF2B5EF4-FFF2-40B4-BE49-F238E27FC236}">
                <a16:creationId xmlns:a16="http://schemas.microsoft.com/office/drawing/2014/main" id="{58F6EF0D-C5AF-49F2-8AAC-A0F36A616AE9}"/>
              </a:ext>
            </a:extLst>
          </p:cNvPr>
          <p:cNvSpPr txBox="1"/>
          <p:nvPr/>
        </p:nvSpPr>
        <p:spPr>
          <a:xfrm>
            <a:off x="8324121" y="3027870"/>
            <a:ext cx="5394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a:t>
            </a:r>
          </a:p>
        </p:txBody>
      </p:sp>
      <p:sp>
        <p:nvSpPr>
          <p:cNvPr id="25" name="TextBox 24">
            <a:extLst>
              <a:ext uri="{FF2B5EF4-FFF2-40B4-BE49-F238E27FC236}">
                <a16:creationId xmlns:a16="http://schemas.microsoft.com/office/drawing/2014/main" id="{55B1829C-5A8E-4B08-9BCC-230532D243F0}"/>
              </a:ext>
            </a:extLst>
          </p:cNvPr>
          <p:cNvSpPr txBox="1"/>
          <p:nvPr/>
        </p:nvSpPr>
        <p:spPr>
          <a:xfrm>
            <a:off x="8802373" y="3569796"/>
            <a:ext cx="5394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a:t>
            </a:r>
          </a:p>
        </p:txBody>
      </p:sp>
      <p:sp>
        <p:nvSpPr>
          <p:cNvPr id="26" name="TextBox 25">
            <a:extLst>
              <a:ext uri="{FF2B5EF4-FFF2-40B4-BE49-F238E27FC236}">
                <a16:creationId xmlns:a16="http://schemas.microsoft.com/office/drawing/2014/main" id="{CC9A3970-5198-4371-A829-271BEA2C6892}"/>
              </a:ext>
            </a:extLst>
          </p:cNvPr>
          <p:cNvSpPr txBox="1"/>
          <p:nvPr/>
        </p:nvSpPr>
        <p:spPr>
          <a:xfrm>
            <a:off x="8663671" y="4128826"/>
            <a:ext cx="5394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a:t>
            </a:r>
          </a:p>
        </p:txBody>
      </p:sp>
      <p:sp>
        <p:nvSpPr>
          <p:cNvPr id="27" name="TextBox 26">
            <a:extLst>
              <a:ext uri="{FF2B5EF4-FFF2-40B4-BE49-F238E27FC236}">
                <a16:creationId xmlns:a16="http://schemas.microsoft.com/office/drawing/2014/main" id="{FDC8A8B7-02DF-4464-8C82-0A954F572C77}"/>
              </a:ext>
            </a:extLst>
          </p:cNvPr>
          <p:cNvSpPr txBox="1"/>
          <p:nvPr/>
        </p:nvSpPr>
        <p:spPr>
          <a:xfrm>
            <a:off x="7333362" y="4405410"/>
            <a:ext cx="5394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du</a:t>
            </a:r>
          </a:p>
        </p:txBody>
      </p:sp>
      <p:sp>
        <p:nvSpPr>
          <p:cNvPr id="28" name="TextBox 27"/>
          <p:cNvSpPr txBox="1"/>
          <p:nvPr/>
        </p:nvSpPr>
        <p:spPr>
          <a:xfrm>
            <a:off x="8290778" y="133833"/>
            <a:ext cx="3137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Y7, T1.2, Week 3</a:t>
            </a:r>
          </a:p>
        </p:txBody>
      </p:sp>
    </p:spTree>
    <p:extLst>
      <p:ext uri="{BB962C8B-B14F-4D97-AF65-F5344CB8AC3E}">
        <p14:creationId xmlns:p14="http://schemas.microsoft.com/office/powerpoint/2010/main" val="259436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P spid="26" grpId="0"/>
      <p:bldP spid="2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76115" y="1251423"/>
          <a:ext cx="7256735" cy="4744804"/>
        </p:xfrm>
        <a:graphic>
          <a:graphicData uri="http://schemas.openxmlformats.org/drawingml/2006/table">
            <a:tbl>
              <a:tblPr firstRow="1" bandRow="1">
                <a:tableStyleId>{5940675A-B579-460E-94D1-54222C63F5DA}</a:tableStyleId>
              </a:tblPr>
              <a:tblGrid>
                <a:gridCol w="725305">
                  <a:extLst>
                    <a:ext uri="{9D8B030D-6E8A-4147-A177-3AD203B41FA5}">
                      <a16:colId xmlns:a16="http://schemas.microsoft.com/office/drawing/2014/main" val="1538968713"/>
                    </a:ext>
                  </a:extLst>
                </a:gridCol>
                <a:gridCol w="2694215">
                  <a:extLst>
                    <a:ext uri="{9D8B030D-6E8A-4147-A177-3AD203B41FA5}">
                      <a16:colId xmlns:a16="http://schemas.microsoft.com/office/drawing/2014/main" val="3902333431"/>
                    </a:ext>
                  </a:extLst>
                </a:gridCol>
                <a:gridCol w="816428">
                  <a:extLst>
                    <a:ext uri="{9D8B030D-6E8A-4147-A177-3AD203B41FA5}">
                      <a16:colId xmlns:a16="http://schemas.microsoft.com/office/drawing/2014/main" val="1208048317"/>
                    </a:ext>
                  </a:extLst>
                </a:gridCol>
                <a:gridCol w="3020787">
                  <a:extLst>
                    <a:ext uri="{9D8B030D-6E8A-4147-A177-3AD203B41FA5}">
                      <a16:colId xmlns:a16="http://schemas.microsoft.com/office/drawing/2014/main" val="3700692663"/>
                    </a:ext>
                  </a:extLst>
                </a:gridCol>
              </a:tblGrid>
              <a:tr h="394231">
                <a:tc gridSpan="4">
                  <a:txBody>
                    <a:bodyPr/>
                    <a:lstStyle/>
                    <a:p>
                      <a:endParaRPr lang="en-GB" dirty="0"/>
                    </a:p>
                  </a:txBody>
                  <a:tcPr>
                    <a:solidFill>
                      <a:srgbClr val="FF9953"/>
                    </a:solidFill>
                  </a:tcPr>
                </a:tc>
                <a:tc hMerge="1">
                  <a:txBody>
                    <a:bodyPr/>
                    <a:lstStyle/>
                    <a:p>
                      <a:endParaRPr lang="en-GB" dirty="0"/>
                    </a:p>
                  </a:txBody>
                  <a:tcPr>
                    <a:solidFill>
                      <a:srgbClr val="FF9953"/>
                    </a:solidFill>
                  </a:tcPr>
                </a:tc>
                <a:tc hMerge="1">
                  <a:txBody>
                    <a:bodyPr/>
                    <a:lstStyle/>
                    <a:p>
                      <a:pPr algn="ctr"/>
                      <a:endParaRPr lang="en-GB" dirty="0">
                        <a:solidFill>
                          <a:schemeClr val="tx1"/>
                        </a:solidFill>
                      </a:endParaRPr>
                    </a:p>
                  </a:txBody>
                  <a:tcPr>
                    <a:solidFill>
                      <a:srgbClr val="FF9953"/>
                    </a:solidFill>
                  </a:tcPr>
                </a:tc>
                <a:tc hMerge="1">
                  <a:txBody>
                    <a:bodyPr/>
                    <a:lstStyle/>
                    <a:p>
                      <a:endParaRPr lang="en-GB" dirty="0"/>
                    </a:p>
                  </a:txBody>
                  <a:tcPr>
                    <a:solidFill>
                      <a:srgbClr val="FF9953"/>
                    </a:solidFill>
                  </a:tcPr>
                </a:tc>
                <a:extLst>
                  <a:ext uri="{0D108BD9-81ED-4DB2-BD59-A6C34878D82A}">
                    <a16:rowId xmlns:a16="http://schemas.microsoft.com/office/drawing/2014/main" val="1232099042"/>
                  </a:ext>
                </a:extLst>
              </a:tr>
              <a:tr h="435654">
                <a:tc rowSpan="2">
                  <a:txBody>
                    <a:bodyPr/>
                    <a:lstStyle/>
                    <a:p>
                      <a:pPr algn="ctr"/>
                      <a:r>
                        <a:rPr lang="en-GB" sz="2800" dirty="0">
                          <a:solidFill>
                            <a:srgbClr val="002060"/>
                          </a:solidFill>
                        </a:rPr>
                        <a:t>1</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rowSpan="2">
                  <a:txBody>
                    <a:bodyPr/>
                    <a:lstStyle/>
                    <a:p>
                      <a:pPr algn="l"/>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1451558689"/>
                  </a:ext>
                </a:extLst>
              </a:tr>
              <a:tr h="435654">
                <a:tc vMerge="1">
                  <a:txBody>
                    <a:bodyPr/>
                    <a:lstStyle/>
                    <a:p>
                      <a:endParaRPr lang="en-GB" dirty="0"/>
                    </a:p>
                  </a:txBody>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endParaRPr lang="en-GB" dirty="0"/>
                    </a:p>
                  </a:txBody>
                  <a:tcPr/>
                </a:tc>
                <a:extLst>
                  <a:ext uri="{0D108BD9-81ED-4DB2-BD59-A6C34878D82A}">
                    <a16:rowId xmlns:a16="http://schemas.microsoft.com/office/drawing/2014/main" val="3658350783"/>
                  </a:ext>
                </a:extLst>
              </a:tr>
              <a:tr h="429687">
                <a:tc rowSpan="2">
                  <a:txBody>
                    <a:bodyPr/>
                    <a:lstStyle/>
                    <a:p>
                      <a:pPr algn="ctr"/>
                      <a:r>
                        <a:rPr lang="en-GB" sz="2800" dirty="0">
                          <a:solidFill>
                            <a:srgbClr val="002060"/>
                          </a:solidFill>
                        </a:rPr>
                        <a:t>2</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rowSpan="2">
                  <a:txBody>
                    <a:bodyPr/>
                    <a:lstStyle/>
                    <a:p>
                      <a:pPr algn="l"/>
                      <a:endParaRPr lang="en-GB" baseline="0"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134051697"/>
                  </a:ext>
                </a:extLst>
              </a:tr>
              <a:tr h="435654">
                <a:tc vMerge="1">
                  <a:txBody>
                    <a:bodyPr/>
                    <a:lstStyle/>
                    <a:p>
                      <a:endParaRPr lang="en-GB" dirty="0"/>
                    </a:p>
                  </a:txBody>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pPr algn="l"/>
                      <a:endParaRPr lang="en-GB" dirty="0"/>
                    </a:p>
                  </a:txBody>
                  <a:tcPr/>
                </a:tc>
                <a:extLst>
                  <a:ext uri="{0D108BD9-81ED-4DB2-BD59-A6C34878D82A}">
                    <a16:rowId xmlns:a16="http://schemas.microsoft.com/office/drawing/2014/main" val="349607882"/>
                  </a:ext>
                </a:extLst>
              </a:tr>
              <a:tr h="435654">
                <a:tc rowSpan="2">
                  <a:txBody>
                    <a:bodyPr/>
                    <a:lstStyle/>
                    <a:p>
                      <a:pPr algn="ctr"/>
                      <a:r>
                        <a:rPr lang="en-GB" sz="2800" dirty="0">
                          <a:solidFill>
                            <a:srgbClr val="002060"/>
                          </a:solidFill>
                        </a:rPr>
                        <a:t>3</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rowSpan="2">
                  <a:txBody>
                    <a:bodyPr/>
                    <a:lstStyle/>
                    <a:p>
                      <a:pPr algn="l"/>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2865752588"/>
                  </a:ext>
                </a:extLst>
              </a:tr>
              <a:tr h="435654">
                <a:tc vMerge="1">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pPr algn="l"/>
                      <a:endParaRPr lang="en-GB" dirty="0"/>
                    </a:p>
                  </a:txBody>
                  <a:tcPr/>
                </a:tc>
                <a:extLst>
                  <a:ext uri="{0D108BD9-81ED-4DB2-BD59-A6C34878D82A}">
                    <a16:rowId xmlns:a16="http://schemas.microsoft.com/office/drawing/2014/main" val="3646375748"/>
                  </a:ext>
                </a:extLst>
              </a:tr>
              <a:tr h="435654">
                <a:tc rowSpan="2">
                  <a:txBody>
                    <a:bodyPr/>
                    <a:lstStyle/>
                    <a:p>
                      <a:pPr algn="ctr"/>
                      <a:r>
                        <a:rPr lang="en-GB" sz="2800" dirty="0">
                          <a:solidFill>
                            <a:srgbClr val="002060"/>
                          </a:solidFill>
                        </a:rPr>
                        <a:t>4</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rowSpan="2">
                  <a:txBody>
                    <a:bodyPr/>
                    <a:lstStyle/>
                    <a:p>
                      <a:pPr algn="l"/>
                      <a:endParaRPr lang="en-GB" baseline="0"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2589582004"/>
                  </a:ext>
                </a:extLst>
              </a:tr>
              <a:tr h="435654">
                <a:tc vMerge="1">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pPr algn="l"/>
                      <a:endParaRPr lang="en-GB" dirty="0"/>
                    </a:p>
                  </a:txBody>
                  <a:tcPr/>
                </a:tc>
                <a:extLst>
                  <a:ext uri="{0D108BD9-81ED-4DB2-BD59-A6C34878D82A}">
                    <a16:rowId xmlns:a16="http://schemas.microsoft.com/office/drawing/2014/main" val="306386367"/>
                  </a:ext>
                </a:extLst>
              </a:tr>
              <a:tr h="435654">
                <a:tc rowSpan="2">
                  <a:txBody>
                    <a:bodyPr/>
                    <a:lstStyle/>
                    <a:p>
                      <a:pPr algn="ctr"/>
                      <a:r>
                        <a:rPr lang="en-GB" sz="2800" dirty="0">
                          <a:solidFill>
                            <a:srgbClr val="002060"/>
                          </a:solidFill>
                        </a:rPr>
                        <a:t>5</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endParaRPr lang="en-GB" dirty="0">
                        <a:solidFill>
                          <a:srgbClr val="002060"/>
                        </a:solidFill>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rowSpan="2">
                  <a:txBody>
                    <a:bodyPr/>
                    <a:lstStyle/>
                    <a:p>
                      <a:pPr algn="l"/>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767521564"/>
                  </a:ext>
                </a:extLst>
              </a:tr>
              <a:tr h="435654">
                <a:tc vMerge="1">
                  <a:txBody>
                    <a:bodyPr/>
                    <a:lstStyle/>
                    <a:p>
                      <a:endParaRPr lang="en-GB" dirty="0">
                        <a:solidFill>
                          <a:srgbClr val="002060"/>
                        </a:solidFill>
                      </a:endParaRPr>
                    </a:p>
                  </a:txBody>
                  <a:tcPr>
                    <a:solidFill>
                      <a:srgbClr val="FDEFE3"/>
                    </a:solidFill>
                  </a:tcPr>
                </a:tc>
                <a:tc>
                  <a:txBody>
                    <a:bodyPr/>
                    <a:lstStyle/>
                    <a:p>
                      <a:endParaRPr lang="en-GB" dirty="0">
                        <a:solidFill>
                          <a:srgbClr val="002060"/>
                        </a:solidFill>
                      </a:endParaRPr>
                    </a:p>
                  </a:txBody>
                  <a:tcPr>
                    <a:solidFill>
                      <a:srgbClr val="FDEFE3"/>
                    </a:solidFill>
                  </a:tcPr>
                </a:tc>
                <a:tc>
                  <a:txBody>
                    <a:bodyPr/>
                    <a:lstStyle/>
                    <a:p>
                      <a:endParaRPr lang="en-GB" dirty="0">
                        <a:solidFill>
                          <a:srgbClr val="002060"/>
                        </a:solidFill>
                      </a:endParaRPr>
                    </a:p>
                  </a:txBody>
                  <a:tcPr>
                    <a:solidFill>
                      <a:srgbClr val="FDEFE3"/>
                    </a:solidFill>
                  </a:tcPr>
                </a:tc>
                <a:tc vMerge="1">
                  <a:txBody>
                    <a:bodyPr/>
                    <a:lstStyle/>
                    <a:p>
                      <a:pPr algn="l"/>
                      <a:endParaRPr lang="en-GB" dirty="0"/>
                    </a:p>
                  </a:txBody>
                  <a:tcPr/>
                </a:tc>
                <a:extLst>
                  <a:ext uri="{0D108BD9-81ED-4DB2-BD59-A6C34878D82A}">
                    <a16:rowId xmlns:a16="http://schemas.microsoft.com/office/drawing/2014/main" val="3861412623"/>
                  </a:ext>
                </a:extLst>
              </a:tr>
            </a:tbl>
          </a:graphicData>
        </a:graphic>
      </p:graphicFrame>
      <p:sp>
        <p:nvSpPr>
          <p:cNvPr id="5" name="TextBox 4"/>
          <p:cNvSpPr txBox="1"/>
          <p:nvPr/>
        </p:nvSpPr>
        <p:spPr>
          <a:xfrm>
            <a:off x="880848" y="1600200"/>
            <a:ext cx="1645572" cy="954107"/>
          </a:xfrm>
          <a:prstGeom prst="rect">
            <a:avLst/>
          </a:prstGeom>
          <a:noFill/>
        </p:spPr>
        <p:txBody>
          <a:bodyPr wrap="square" rtlCol="0">
            <a:spAutoFit/>
          </a:bodyPr>
          <a:lstStyle/>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Madrid</a:t>
            </a:r>
          </a:p>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Madrid</a:t>
            </a:r>
          </a:p>
        </p:txBody>
      </p:sp>
      <p:sp>
        <p:nvSpPr>
          <p:cNvPr id="6" name="TextBox 5"/>
          <p:cNvSpPr txBox="1"/>
          <p:nvPr/>
        </p:nvSpPr>
        <p:spPr>
          <a:xfrm>
            <a:off x="4427529" y="1860117"/>
            <a:ext cx="28892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hay un monumento.</a:t>
            </a:r>
          </a:p>
        </p:txBody>
      </p:sp>
      <p:sp>
        <p:nvSpPr>
          <p:cNvPr id="7" name="TextBox 6"/>
          <p:cNvSpPr txBox="1"/>
          <p:nvPr/>
        </p:nvSpPr>
        <p:spPr>
          <a:xfrm>
            <a:off x="4428311" y="2722620"/>
            <a:ext cx="35161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tiene unos parques.  </a:t>
            </a:r>
          </a:p>
        </p:txBody>
      </p:sp>
      <p:sp>
        <p:nvSpPr>
          <p:cNvPr id="8" name="TextBox 7"/>
          <p:cNvSpPr txBox="1"/>
          <p:nvPr/>
        </p:nvSpPr>
        <p:spPr>
          <a:xfrm>
            <a:off x="4427529" y="3580675"/>
            <a:ext cx="40561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hay una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escuela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9" name="TextBox 8"/>
          <p:cNvSpPr txBox="1"/>
          <p:nvPr/>
        </p:nvSpPr>
        <p:spPr>
          <a:xfrm>
            <a:off x="4429785" y="4482104"/>
            <a:ext cx="23730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hay unos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coches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0" name="TextBox 9"/>
          <p:cNvSpPr txBox="1"/>
          <p:nvPr/>
        </p:nvSpPr>
        <p:spPr>
          <a:xfrm>
            <a:off x="4483207" y="5340159"/>
            <a:ext cx="24007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tiene unas casas.</a:t>
            </a:r>
          </a:p>
        </p:txBody>
      </p:sp>
      <p:pic>
        <p:nvPicPr>
          <p:cNvPr id="15"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0111" y="2086014"/>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4532" y="250836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9915" y="336065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2090" y="5120136"/>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9915" y="4275428"/>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33596" y="269105"/>
            <a:ext cx="34049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Amanda </a:t>
            </a:r>
            <a:r>
              <a:rPr kumimoji="0" lang="en-GB" sz="20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está</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 España. </a:t>
            </a:r>
          </a:p>
        </p:txBody>
      </p:sp>
      <p:sp>
        <p:nvSpPr>
          <p:cNvPr id="22" name="TextBox 21"/>
          <p:cNvSpPr txBox="1"/>
          <p:nvPr/>
        </p:nvSpPr>
        <p:spPr>
          <a:xfrm>
            <a:off x="3305800" y="269105"/>
            <a:ext cx="34049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Describe </a:t>
            </a:r>
            <a:r>
              <a:rPr kumimoji="0" lang="en-GB" sz="20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diez</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ciudades.</a:t>
            </a:r>
          </a:p>
        </p:txBody>
      </p:sp>
      <p:sp>
        <p:nvSpPr>
          <p:cNvPr id="23" name="TextBox 22"/>
          <p:cNvSpPr txBox="1"/>
          <p:nvPr/>
        </p:nvSpPr>
        <p:spPr>
          <a:xfrm>
            <a:off x="124435" y="622352"/>
            <a:ext cx="39539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Marca la opción correcta.</a:t>
            </a:r>
            <a:endPar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4" name="TextBox 23"/>
          <p:cNvSpPr txBox="1"/>
          <p:nvPr/>
        </p:nvSpPr>
        <p:spPr>
          <a:xfrm>
            <a:off x="880848" y="2424338"/>
            <a:ext cx="1204701" cy="954107"/>
          </a:xfrm>
          <a:prstGeom prst="rect">
            <a:avLst/>
          </a:prstGeom>
          <a:noFill/>
        </p:spPr>
        <p:txBody>
          <a:bodyPr wrap="square" rtlCol="0">
            <a:spAutoFit/>
          </a:bodyPr>
          <a:lstStyle/>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León</a:t>
            </a:r>
          </a:p>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León</a:t>
            </a:r>
          </a:p>
        </p:txBody>
      </p:sp>
      <p:sp>
        <p:nvSpPr>
          <p:cNvPr id="26" name="TextBox 25"/>
          <p:cNvSpPr txBox="1"/>
          <p:nvPr/>
        </p:nvSpPr>
        <p:spPr>
          <a:xfrm>
            <a:off x="880848" y="3316890"/>
            <a:ext cx="1825187" cy="954107"/>
          </a:xfrm>
          <a:prstGeom prst="rect">
            <a:avLst/>
          </a:prstGeom>
          <a:noFill/>
        </p:spPr>
        <p:txBody>
          <a:bodyPr wrap="square" rtlCol="0">
            <a:spAutoFit/>
          </a:bodyPr>
          <a:lstStyle/>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Mallorca</a:t>
            </a:r>
          </a:p>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Mallorca</a:t>
            </a:r>
          </a:p>
        </p:txBody>
      </p:sp>
      <p:sp>
        <p:nvSpPr>
          <p:cNvPr id="27" name="TextBox 26"/>
          <p:cNvSpPr txBox="1"/>
          <p:nvPr/>
        </p:nvSpPr>
        <p:spPr>
          <a:xfrm>
            <a:off x="880848" y="4141028"/>
            <a:ext cx="1825187" cy="954107"/>
          </a:xfrm>
          <a:prstGeom prst="rect">
            <a:avLst/>
          </a:prstGeom>
          <a:noFill/>
        </p:spPr>
        <p:txBody>
          <a:bodyPr wrap="square" rtlCol="0">
            <a:spAutoFit/>
          </a:bodyPr>
          <a:lstStyle/>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Málaga</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Málaga</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TextBox 27"/>
          <p:cNvSpPr txBox="1"/>
          <p:nvPr/>
        </p:nvSpPr>
        <p:spPr>
          <a:xfrm>
            <a:off x="880848" y="5040383"/>
            <a:ext cx="2394395" cy="954107"/>
          </a:xfrm>
          <a:prstGeom prst="rect">
            <a:avLst/>
          </a:prstGeom>
          <a:noFill/>
        </p:spPr>
        <p:txBody>
          <a:bodyPr wrap="square" rtlCol="0">
            <a:spAutoFit/>
          </a:bodyPr>
          <a:lstStyle/>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San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Sebastián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t" latinLnBrk="0" hangingPunct="1">
              <a:lnSpc>
                <a:spcPct val="14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San Sebastián</a:t>
            </a:r>
          </a:p>
        </p:txBody>
      </p:sp>
      <p:graphicFrame>
        <p:nvGraphicFramePr>
          <p:cNvPr id="31" name="Table 30"/>
          <p:cNvGraphicFramePr>
            <a:graphicFrameLocks noGrp="1"/>
          </p:cNvGraphicFramePr>
          <p:nvPr/>
        </p:nvGraphicFramePr>
        <p:xfrm>
          <a:off x="7402904" y="1251423"/>
          <a:ext cx="3537857" cy="4744804"/>
        </p:xfrm>
        <a:graphic>
          <a:graphicData uri="http://schemas.openxmlformats.org/drawingml/2006/table">
            <a:tbl>
              <a:tblPr firstRow="1" bandRow="1">
                <a:tableStyleId>{5940675A-B579-460E-94D1-54222C63F5DA}</a:tableStyleId>
              </a:tblPr>
              <a:tblGrid>
                <a:gridCol w="2890157">
                  <a:extLst>
                    <a:ext uri="{9D8B030D-6E8A-4147-A177-3AD203B41FA5}">
                      <a16:colId xmlns:a16="http://schemas.microsoft.com/office/drawing/2014/main" val="3902333431"/>
                    </a:ext>
                  </a:extLst>
                </a:gridCol>
                <a:gridCol w="647700">
                  <a:extLst>
                    <a:ext uri="{9D8B030D-6E8A-4147-A177-3AD203B41FA5}">
                      <a16:colId xmlns:a16="http://schemas.microsoft.com/office/drawing/2014/main" val="1208048317"/>
                    </a:ext>
                  </a:extLst>
                </a:gridCol>
              </a:tblGrid>
              <a:tr h="394231">
                <a:tc gridSpan="2">
                  <a:txBody>
                    <a:bodyPr/>
                    <a:lstStyle/>
                    <a:p>
                      <a:endParaRPr lang="en-GB" dirty="0"/>
                    </a:p>
                  </a:txBody>
                  <a:tcPr>
                    <a:solidFill>
                      <a:srgbClr val="FF9953"/>
                    </a:solidFill>
                  </a:tcPr>
                </a:tc>
                <a:tc hMerge="1">
                  <a:txBody>
                    <a:bodyPr/>
                    <a:lstStyle/>
                    <a:p>
                      <a:pPr algn="ctr"/>
                      <a:endParaRPr lang="en-GB" dirty="0">
                        <a:solidFill>
                          <a:schemeClr val="tx1"/>
                        </a:solidFill>
                      </a:endParaRPr>
                    </a:p>
                  </a:txBody>
                  <a:tcPr>
                    <a:solidFill>
                      <a:srgbClr val="FF9953"/>
                    </a:solidFill>
                  </a:tcPr>
                </a:tc>
                <a:extLst>
                  <a:ext uri="{0D108BD9-81ED-4DB2-BD59-A6C34878D82A}">
                    <a16:rowId xmlns:a16="http://schemas.microsoft.com/office/drawing/2014/main" val="1232099042"/>
                  </a:ext>
                </a:extLst>
              </a:tr>
              <a:tr h="435654">
                <a:tc>
                  <a:txBody>
                    <a:bodyPr/>
                    <a:lstStyle/>
                    <a:p>
                      <a:r>
                        <a:rPr lang="en-GB" sz="2000" dirty="0">
                          <a:solidFill>
                            <a:srgbClr val="002060"/>
                          </a:solidFill>
                          <a:latin typeface="Century Gothic" panose="020B0502020202020204" pitchFamily="34" charset="0"/>
                        </a:rPr>
                        <a:t>Es muy antiguo.</a:t>
                      </a: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1451558689"/>
                  </a:ext>
                </a:extLst>
              </a:tr>
              <a:tr h="435654">
                <a:tc>
                  <a:txBody>
                    <a:bodyPr/>
                    <a:lstStyle/>
                    <a:p>
                      <a:r>
                        <a:rPr lang="en-GB" sz="2000" dirty="0">
                          <a:solidFill>
                            <a:srgbClr val="002060"/>
                          </a:solidFill>
                          <a:latin typeface="Century Gothic" panose="020B0502020202020204" pitchFamily="34" charset="0"/>
                        </a:rPr>
                        <a:t>Son muy antiguos.</a:t>
                      </a: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658350783"/>
                  </a:ext>
                </a:extLst>
              </a:tr>
              <a:tr h="429687">
                <a:tc>
                  <a:txBody>
                    <a:bodyPr/>
                    <a:lstStyle/>
                    <a:p>
                      <a:r>
                        <a:rPr lang="en-GB" sz="2000" dirty="0">
                          <a:solidFill>
                            <a:srgbClr val="002060"/>
                          </a:solidFill>
                          <a:latin typeface="Century Gothic" panose="020B0502020202020204" pitchFamily="34" charset="0"/>
                        </a:rPr>
                        <a:t>No son muy bonitos.</a:t>
                      </a: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134051697"/>
                  </a:ext>
                </a:extLst>
              </a:tr>
              <a:tr h="435654">
                <a:tc>
                  <a:txBody>
                    <a:bodyPr/>
                    <a:lstStyle/>
                    <a:p>
                      <a:r>
                        <a:rPr lang="en-GB" sz="2000" dirty="0">
                          <a:solidFill>
                            <a:srgbClr val="002060"/>
                          </a:solidFill>
                          <a:latin typeface="Century Gothic" panose="020B0502020202020204" pitchFamily="34" charset="0"/>
                        </a:rPr>
                        <a:t>No es muy bonito.</a:t>
                      </a: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49607882"/>
                  </a:ext>
                </a:extLst>
              </a:tr>
              <a:tr h="435654">
                <a:tc>
                  <a:txBody>
                    <a:bodyPr/>
                    <a:lstStyle/>
                    <a:p>
                      <a:r>
                        <a:rPr lang="en-GB" sz="2000" dirty="0">
                          <a:solidFill>
                            <a:srgbClr val="002060"/>
                          </a:solidFill>
                          <a:latin typeface="Century Gothic" panose="020B0502020202020204" pitchFamily="34" charset="0"/>
                        </a:rPr>
                        <a:t>Son muy </a:t>
                      </a:r>
                      <a:r>
                        <a:rPr lang="en-GB" sz="2000" dirty="0" err="1">
                          <a:solidFill>
                            <a:srgbClr val="002060"/>
                          </a:solidFill>
                          <a:latin typeface="Century Gothic" panose="020B0502020202020204" pitchFamily="34" charset="0"/>
                        </a:rPr>
                        <a:t>pequeñas</a:t>
                      </a:r>
                      <a:r>
                        <a:rPr lang="en-GB" sz="2000" dirty="0">
                          <a:solidFill>
                            <a:srgbClr val="002060"/>
                          </a:solidFill>
                          <a:latin typeface="Century Gothic" panose="020B0502020202020204" pitchFamily="34" charset="0"/>
                        </a:rPr>
                        <a:t>.</a:t>
                      </a: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2865752588"/>
                  </a:ext>
                </a:extLst>
              </a:tr>
              <a:tr h="4356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Es muy pequeña.</a:t>
                      </a: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646375748"/>
                  </a:ext>
                </a:extLst>
              </a:tr>
              <a:tr h="435654">
                <a:tc>
                  <a:txBody>
                    <a:bodyPr/>
                    <a:lstStyle/>
                    <a:p>
                      <a:r>
                        <a:rPr lang="en-GB" sz="2000" dirty="0">
                          <a:solidFill>
                            <a:srgbClr val="002060"/>
                          </a:solidFill>
                          <a:latin typeface="Century Gothic" panose="020B0502020202020204" pitchFamily="34" charset="0"/>
                        </a:rPr>
                        <a:t>Es bueno.</a:t>
                      </a: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2589582004"/>
                  </a:ext>
                </a:extLst>
              </a:tr>
              <a:tr h="435654">
                <a:tc>
                  <a:txBody>
                    <a:bodyPr/>
                    <a:lstStyle/>
                    <a:p>
                      <a:r>
                        <a:rPr lang="en-GB" sz="2000" dirty="0">
                          <a:solidFill>
                            <a:srgbClr val="002060"/>
                          </a:solidFill>
                          <a:latin typeface="Century Gothic" panose="020B0502020202020204" pitchFamily="34" charset="0"/>
                        </a:rPr>
                        <a:t>Son </a:t>
                      </a:r>
                      <a:r>
                        <a:rPr lang="en-GB" sz="2000" dirty="0" err="1">
                          <a:solidFill>
                            <a:srgbClr val="002060"/>
                          </a:solidFill>
                          <a:latin typeface="Century Gothic" panose="020B0502020202020204" pitchFamily="34" charset="0"/>
                        </a:rPr>
                        <a:t>buenos</a:t>
                      </a:r>
                      <a:r>
                        <a:rPr lang="en-GB" sz="2000" dirty="0">
                          <a:solidFill>
                            <a:srgbClr val="002060"/>
                          </a:solidFill>
                          <a:latin typeface="Century Gothic" panose="020B0502020202020204" pitchFamily="34" charset="0"/>
                        </a:rPr>
                        <a:t>.</a:t>
                      </a: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06386367"/>
                  </a:ext>
                </a:extLst>
              </a:tr>
              <a:tr h="435654">
                <a:tc>
                  <a:txBody>
                    <a:bodyPr/>
                    <a:lstStyle/>
                    <a:p>
                      <a:r>
                        <a:rPr lang="en-GB" sz="2000" dirty="0">
                          <a:solidFill>
                            <a:srgbClr val="002060"/>
                          </a:solidFill>
                          <a:latin typeface="Century Gothic" panose="020B0502020202020204" pitchFamily="34" charset="0"/>
                        </a:rPr>
                        <a:t>Es </a:t>
                      </a:r>
                      <a:r>
                        <a:rPr lang="en-GB" sz="2000" dirty="0" err="1">
                          <a:solidFill>
                            <a:srgbClr val="002060"/>
                          </a:solidFill>
                          <a:latin typeface="Century Gothic" panose="020B0502020202020204" pitchFamily="34" charset="0"/>
                        </a:rPr>
                        <a:t>cara</a:t>
                      </a:r>
                      <a:r>
                        <a:rPr lang="en-GB" sz="2000" dirty="0">
                          <a:solidFill>
                            <a:srgbClr val="002060"/>
                          </a:solidFill>
                          <a:latin typeface="Century Gothic" panose="020B0502020202020204" pitchFamily="34" charset="0"/>
                        </a:rPr>
                        <a:t>.</a:t>
                      </a: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767521564"/>
                  </a:ext>
                </a:extLst>
              </a:tr>
              <a:tr h="435654">
                <a:tc>
                  <a:txBody>
                    <a:bodyPr/>
                    <a:lstStyle/>
                    <a:p>
                      <a:r>
                        <a:rPr lang="en-GB" sz="2000" dirty="0">
                          <a:solidFill>
                            <a:srgbClr val="002060"/>
                          </a:solidFill>
                          <a:latin typeface="Century Gothic" panose="020B0502020202020204" pitchFamily="34" charset="0"/>
                        </a:rPr>
                        <a:t>Son caras.</a:t>
                      </a:r>
                    </a:p>
                  </a:txBody>
                  <a:tcPr>
                    <a:solidFill>
                      <a:srgbClr val="FDEFE3"/>
                    </a:solidFill>
                  </a:tcPr>
                </a:tc>
                <a:tc>
                  <a:txBody>
                    <a:bodyPr/>
                    <a:lstStyle/>
                    <a:p>
                      <a:endParaRPr lang="en-GB" dirty="0">
                        <a:solidFill>
                          <a:srgbClr val="002060"/>
                        </a:solidFill>
                      </a:endParaRPr>
                    </a:p>
                  </a:txBody>
                  <a:tcPr>
                    <a:solidFill>
                      <a:srgbClr val="FDEFE3"/>
                    </a:solidFill>
                  </a:tcPr>
                </a:tc>
                <a:extLst>
                  <a:ext uri="{0D108BD9-81ED-4DB2-BD59-A6C34878D82A}">
                    <a16:rowId xmlns:a16="http://schemas.microsoft.com/office/drawing/2014/main" val="3861412623"/>
                  </a:ext>
                </a:extLst>
              </a:tr>
            </a:tbl>
          </a:graphicData>
        </a:graphic>
      </p:graphicFrame>
      <p:sp>
        <p:nvSpPr>
          <p:cNvPr id="32" name="TextBox 31"/>
          <p:cNvSpPr txBox="1"/>
          <p:nvPr/>
        </p:nvSpPr>
        <p:spPr>
          <a:xfrm>
            <a:off x="7432851" y="205253"/>
            <a:ext cx="39539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Lee la </a:t>
            </a:r>
            <a:r>
              <a:rPr kumimoji="0" lang="en-GB" sz="20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segunda</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33" name="TextBox 32"/>
          <p:cNvSpPr txBox="1"/>
          <p:nvPr/>
        </p:nvSpPr>
        <p:spPr>
          <a:xfrm>
            <a:off x="7432850" y="594209"/>
            <a:ext cx="39539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Marca la opción correcta.</a:t>
            </a:r>
            <a:endPar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34"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3336" y="1637206"/>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81053" y="252606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81053" y="3815236"/>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66439" y="4680089"/>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66439" y="5556180"/>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le 39"/>
          <p:cNvSpPr/>
          <p:nvPr/>
        </p:nvSpPr>
        <p:spPr>
          <a:xfrm>
            <a:off x="11335656" y="17726"/>
            <a:ext cx="773315"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30" name="TextBox 29"/>
          <p:cNvSpPr txBox="1"/>
          <p:nvPr/>
        </p:nvSpPr>
        <p:spPr>
          <a:xfrm>
            <a:off x="9613109" y="5959125"/>
            <a:ext cx="31370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Y7, T1.2, Week 4</a:t>
            </a:r>
          </a:p>
        </p:txBody>
      </p:sp>
    </p:spTree>
    <p:extLst>
      <p:ext uri="{BB962C8B-B14F-4D97-AF65-F5344CB8AC3E}">
        <p14:creationId xmlns:p14="http://schemas.microsoft.com/office/powerpoint/2010/main" val="18473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21" grpId="0"/>
      <p:bldP spid="22" grpId="0"/>
      <p:bldP spid="23" grpId="0"/>
      <p:bldP spid="24" grpId="0"/>
      <p:bldP spid="26" grpId="0"/>
      <p:bldP spid="27" grpId="0"/>
      <p:bldP spid="28" grpId="0"/>
      <p:bldP spid="32" grpId="0"/>
      <p:bldP spid="3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2" name="Cloud Callout 1">
            <a:extLst>
              <a:ext uri="{FF2B5EF4-FFF2-40B4-BE49-F238E27FC236}">
                <a16:creationId xmlns:a16="http://schemas.microsoft.com/office/drawing/2014/main" id="{7468035E-C082-3A4C-82AE-60CE0732C224}"/>
              </a:ext>
            </a:extLst>
          </p:cNvPr>
          <p:cNvSpPr/>
          <p:nvPr/>
        </p:nvSpPr>
        <p:spPr>
          <a:xfrm>
            <a:off x="123072" y="3688330"/>
            <a:ext cx="1973766" cy="1808248"/>
          </a:xfrm>
          <a:prstGeom prst="cloudCallout">
            <a:avLst>
              <a:gd name="adj1" fmla="val 46399"/>
              <a:gd name="adj2" fmla="val 612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762" name="Google Shape;762;p85"/>
          <p:cNvSpPr txBox="1"/>
          <p:nvPr/>
        </p:nvSpPr>
        <p:spPr>
          <a:xfrm>
            <a:off x="238837" y="288933"/>
            <a:ext cx="5857163"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r>
              <a:rPr kumimoji="0" lang="en-GB" sz="22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Quién</a:t>
            </a:r>
            <a:r>
              <a:rPr kumimoji="0" lang="en-GB" sz="22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es? – QUIZ QUIZ TRADE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63" name="Google Shape;763;p85"/>
          <p:cNvSpPr txBox="1"/>
          <p:nvPr/>
        </p:nvSpPr>
        <p:spPr>
          <a:xfrm>
            <a:off x="212041" y="724597"/>
            <a:ext cx="9897622" cy="110795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Elige</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un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personaje</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Escribe tres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pistas</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para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describir</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la persona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en</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español</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La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primera</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pista</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no debe ser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obvia</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Después</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escribe </a:t>
            </a:r>
            <a:r>
              <a:rPr kumimoji="0" lang="en-GB" sz="2200" b="0" i="0" u="none" strike="noStrike" kern="0" cap="none" spc="0" normalizeH="0" baseline="0" noProof="0" err="1">
                <a:ln>
                  <a:noFill/>
                </a:ln>
                <a:solidFill>
                  <a:srgbClr val="1F3864"/>
                </a:solidFill>
                <a:effectLst/>
                <a:uLnTx/>
                <a:uFillTx/>
                <a:latin typeface="Century Gothic"/>
                <a:ea typeface="Century Gothic"/>
                <a:cs typeface="Century Gothic"/>
                <a:sym typeface="Century Gothic"/>
              </a:rPr>
              <a:t>otras</a:t>
            </a:r>
            <a:r>
              <a:rPr kumimoji="0" lang="en-GB" sz="22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 dos </a:t>
            </a:r>
            <a:r>
              <a:rPr kumimoji="0" lang="en-GB" sz="2200" b="0" i="0" u="none" strike="noStrike" kern="0" cap="none" spc="0" normalizeH="0" baseline="0" noProof="0" err="1">
                <a:ln>
                  <a:noFill/>
                </a:ln>
                <a:solidFill>
                  <a:srgbClr val="1F3864"/>
                </a:solidFill>
                <a:effectLst/>
                <a:uLnTx/>
                <a:uFillTx/>
                <a:latin typeface="Century Gothic"/>
                <a:ea typeface="Century Gothic"/>
                <a:cs typeface="Century Gothic"/>
                <a:sym typeface="Century Gothic"/>
              </a:rPr>
              <a:t>frases</a:t>
            </a:r>
            <a:r>
              <a:rPr kumimoji="0" lang="en-GB" sz="22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 más fáciles.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Debes</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esconder</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tu</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trabajo</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 ¡es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secreto</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64" name="Google Shape;764;p85"/>
          <p:cNvSpPr txBox="1"/>
          <p:nvPr/>
        </p:nvSpPr>
        <p:spPr>
          <a:xfrm>
            <a:off x="203723" y="1832552"/>
            <a:ext cx="10368712"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Tx/>
              <a:buNone/>
              <a:tabLst/>
              <a:defRPr/>
            </a:pP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Estudiante</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A lee </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las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pistas</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Estudiante</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B.  </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65" name="Google Shape;765;p85"/>
          <p:cNvSpPr txBox="1"/>
          <p:nvPr/>
        </p:nvSpPr>
        <p:spPr>
          <a:xfrm>
            <a:off x="385570" y="2797076"/>
            <a:ext cx="1465603"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Ejemplo</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66" name="Google Shape;766;p85"/>
          <p:cNvSpPr txBox="1"/>
          <p:nvPr/>
        </p:nvSpPr>
        <p:spPr>
          <a:xfrm>
            <a:off x="370618" y="3170221"/>
            <a:ext cx="5355919"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Estudiante</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 :</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68" name="Google Shape;768;p85"/>
          <p:cNvSpPr/>
          <p:nvPr/>
        </p:nvSpPr>
        <p:spPr>
          <a:xfrm>
            <a:off x="2302078" y="4174416"/>
            <a:ext cx="2794438" cy="1322162"/>
          </a:xfrm>
          <a:prstGeom prst="rect">
            <a:avLst/>
          </a:prstGeom>
          <a:solidFill>
            <a:srgbClr val="FBE4D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769" name="Google Shape;769;p85"/>
          <p:cNvSpPr txBox="1"/>
          <p:nvPr/>
        </p:nvSpPr>
        <p:spPr>
          <a:xfrm>
            <a:off x="1962268" y="4170660"/>
            <a:ext cx="3318964" cy="140957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Es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joven</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a:p>
            <a:pPr marL="0" marR="0" lvl="0" indent="0" algn="ctr"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Es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moreno</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a:p>
            <a:pPr marL="0" marR="0" lvl="0" indent="0" algn="ctr"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Tiene el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pelo</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negro.</a:t>
            </a:r>
          </a:p>
          <a:p>
            <a:pPr marL="0" marR="0" lvl="0" indent="0" algn="ctr"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Quique</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p>
        </p:txBody>
      </p:sp>
      <p:sp>
        <p:nvSpPr>
          <p:cNvPr id="770" name="Google Shape;770;p85"/>
          <p:cNvSpPr txBox="1"/>
          <p:nvPr/>
        </p:nvSpPr>
        <p:spPr>
          <a:xfrm>
            <a:off x="852419" y="4379448"/>
            <a:ext cx="265953" cy="421614"/>
          </a:xfrm>
          <a:prstGeom prst="rect">
            <a:avLst/>
          </a:prstGeom>
          <a:solidFill>
            <a:srgbClr val="FBE4D4"/>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781" name="Google Shape;781;p85"/>
          <p:cNvPicPr preferRelativeResize="0"/>
          <p:nvPr/>
        </p:nvPicPr>
        <p:blipFill rotWithShape="1">
          <a:blip r:embed="rId3">
            <a:alphaModFix/>
          </a:blip>
          <a:srcRect/>
          <a:stretch/>
        </p:blipFill>
        <p:spPr>
          <a:xfrm flipH="1">
            <a:off x="2096838" y="3827098"/>
            <a:ext cx="829032" cy="817029"/>
          </a:xfrm>
          <a:prstGeom prst="rect">
            <a:avLst/>
          </a:prstGeom>
          <a:noFill/>
          <a:ln>
            <a:noFill/>
          </a:ln>
        </p:spPr>
      </p:pic>
      <p:sp>
        <p:nvSpPr>
          <p:cNvPr id="783" name="Google Shape;783;p85"/>
          <p:cNvSpPr/>
          <p:nvPr/>
        </p:nvSpPr>
        <p:spPr>
          <a:xfrm>
            <a:off x="9347200" y="258166"/>
            <a:ext cx="25809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endParaRPr kumimoji="0" sz="18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784" name="Google Shape;784;p85"/>
          <p:cNvSpPr txBox="1">
            <a:spLocks noGrp="1"/>
          </p:cNvSpPr>
          <p:nvPr>
            <p:ph type="title"/>
          </p:nvPr>
        </p:nvSpPr>
        <p:spPr>
          <a:xfrm>
            <a:off x="9429398" y="129082"/>
            <a:ext cx="2579247" cy="65908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000"/>
              <a:buFont typeface="Century Gothic"/>
              <a:buNone/>
            </a:pPr>
            <a:r>
              <a:rPr lang="en-GB" sz="2000" b="1">
                <a:solidFill>
                  <a:schemeClr val="lt1"/>
                </a:solidFill>
              </a:rPr>
              <a:t>hablar / escuchar</a:t>
            </a:r>
            <a:endParaRPr sz="2000" b="1">
              <a:solidFill>
                <a:schemeClr val="lt1"/>
              </a:solidFill>
            </a:endParaRPr>
          </a:p>
        </p:txBody>
      </p:sp>
      <p:sp>
        <p:nvSpPr>
          <p:cNvPr id="26" name="Oval Callout 45">
            <a:extLst>
              <a:ext uri="{FF2B5EF4-FFF2-40B4-BE49-F238E27FC236}">
                <a16:creationId xmlns:a16="http://schemas.microsoft.com/office/drawing/2014/main" id="{53CAA778-C7AD-0C42-954A-3D1D614929AE}"/>
              </a:ext>
            </a:extLst>
          </p:cNvPr>
          <p:cNvSpPr/>
          <p:nvPr/>
        </p:nvSpPr>
        <p:spPr>
          <a:xfrm>
            <a:off x="3511414" y="3318145"/>
            <a:ext cx="3005888" cy="572035"/>
          </a:xfrm>
          <a:prstGeom prst="wedgeEllipseCallout">
            <a:avLst>
              <a:gd name="adj1" fmla="val -57679"/>
              <a:gd name="adj2" fmla="val 89291"/>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Es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joven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p:txBody>
      </p:sp>
      <p:sp>
        <p:nvSpPr>
          <p:cNvPr id="27" name="Oval Callout 45">
            <a:extLst>
              <a:ext uri="{FF2B5EF4-FFF2-40B4-BE49-F238E27FC236}">
                <a16:creationId xmlns:a16="http://schemas.microsoft.com/office/drawing/2014/main" id="{A66A37F0-6635-CA49-9839-9526BD839AC8}"/>
              </a:ext>
            </a:extLst>
          </p:cNvPr>
          <p:cNvSpPr/>
          <p:nvPr/>
        </p:nvSpPr>
        <p:spPr>
          <a:xfrm>
            <a:off x="8614596" y="3446308"/>
            <a:ext cx="2104425" cy="572035"/>
          </a:xfrm>
          <a:prstGeom prst="wedgeEllipseCallout">
            <a:avLst>
              <a:gd name="adj1" fmla="val 52066"/>
              <a:gd name="adj2" fmla="val 76410"/>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¿María?</a:t>
            </a:r>
          </a:p>
        </p:txBody>
      </p:sp>
      <p:pic>
        <p:nvPicPr>
          <p:cNvPr id="36" name="Picture 35">
            <a:extLst>
              <a:ext uri="{FF2B5EF4-FFF2-40B4-BE49-F238E27FC236}">
                <a16:creationId xmlns:a16="http://schemas.microsoft.com/office/drawing/2014/main" id="{4D6B37EC-1AC5-454B-A70F-9CB3BF93DBAD}"/>
              </a:ext>
            </a:extLst>
          </p:cNvPr>
          <p:cNvPicPr>
            <a:picLocks noChangeAspect="1"/>
          </p:cNvPicPr>
          <p:nvPr/>
        </p:nvPicPr>
        <p:blipFill rotWithShape="1">
          <a:blip r:embed="rId4"/>
          <a:srcRect l="17466" t="16554" r="21946" b="27288"/>
          <a:stretch/>
        </p:blipFill>
        <p:spPr>
          <a:xfrm>
            <a:off x="643017" y="4050470"/>
            <a:ext cx="909641" cy="1049042"/>
          </a:xfrm>
          <a:prstGeom prst="rect">
            <a:avLst/>
          </a:prstGeom>
        </p:spPr>
      </p:pic>
      <p:sp>
        <p:nvSpPr>
          <p:cNvPr id="38" name="Oval Callout 45">
            <a:extLst>
              <a:ext uri="{FF2B5EF4-FFF2-40B4-BE49-F238E27FC236}">
                <a16:creationId xmlns:a16="http://schemas.microsoft.com/office/drawing/2014/main" id="{BE125403-A25C-3043-832D-0F8FC6B0B814}"/>
              </a:ext>
            </a:extLst>
          </p:cNvPr>
          <p:cNvSpPr/>
          <p:nvPr/>
        </p:nvSpPr>
        <p:spPr>
          <a:xfrm>
            <a:off x="4686510" y="3949596"/>
            <a:ext cx="3005888" cy="572035"/>
          </a:xfrm>
          <a:prstGeom prst="wedgeEllipseCallout">
            <a:avLst>
              <a:gd name="adj1" fmla="val -57679"/>
              <a:gd name="adj2" fmla="val 89291"/>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No, es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moreno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p:txBody>
      </p:sp>
      <p:sp>
        <p:nvSpPr>
          <p:cNvPr id="39" name="Oval Callout 45">
            <a:extLst>
              <a:ext uri="{FF2B5EF4-FFF2-40B4-BE49-F238E27FC236}">
                <a16:creationId xmlns:a16="http://schemas.microsoft.com/office/drawing/2014/main" id="{6F1D9122-F9A5-1746-AB08-BF28C2A7BFAF}"/>
              </a:ext>
            </a:extLst>
          </p:cNvPr>
          <p:cNvSpPr/>
          <p:nvPr/>
        </p:nvSpPr>
        <p:spPr>
          <a:xfrm>
            <a:off x="8650435" y="4304360"/>
            <a:ext cx="1987236" cy="572035"/>
          </a:xfrm>
          <a:prstGeom prst="wedgeEllipseCallout">
            <a:avLst>
              <a:gd name="adj1" fmla="val 55769"/>
              <a:gd name="adj2" fmla="val 68612"/>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¿Adrián?</a:t>
            </a:r>
          </a:p>
        </p:txBody>
      </p:sp>
      <p:sp>
        <p:nvSpPr>
          <p:cNvPr id="40" name="Oval Callout 45">
            <a:extLst>
              <a:ext uri="{FF2B5EF4-FFF2-40B4-BE49-F238E27FC236}">
                <a16:creationId xmlns:a16="http://schemas.microsoft.com/office/drawing/2014/main" id="{08014FF7-72FC-1A40-B193-6A529CFA799E}"/>
              </a:ext>
            </a:extLst>
          </p:cNvPr>
          <p:cNvSpPr/>
          <p:nvPr/>
        </p:nvSpPr>
        <p:spPr>
          <a:xfrm>
            <a:off x="4805456" y="5032442"/>
            <a:ext cx="3220190" cy="656203"/>
          </a:xfrm>
          <a:prstGeom prst="wedgeEllipseCallout">
            <a:avLst>
              <a:gd name="adj1" fmla="val -59882"/>
              <a:gd name="adj2" fmla="val -4280"/>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No,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tiene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 el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pelo</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 negro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p:txBody>
      </p:sp>
      <p:sp>
        <p:nvSpPr>
          <p:cNvPr id="41" name="Oval Callout 45">
            <a:extLst>
              <a:ext uri="{FF2B5EF4-FFF2-40B4-BE49-F238E27FC236}">
                <a16:creationId xmlns:a16="http://schemas.microsoft.com/office/drawing/2014/main" id="{1123680F-0ED3-9C41-A041-4BCD0B7D281B}"/>
              </a:ext>
            </a:extLst>
          </p:cNvPr>
          <p:cNvSpPr/>
          <p:nvPr/>
        </p:nvSpPr>
        <p:spPr>
          <a:xfrm>
            <a:off x="8650435" y="5124001"/>
            <a:ext cx="1987236" cy="572035"/>
          </a:xfrm>
          <a:prstGeom prst="wedgeEllipseCallout">
            <a:avLst>
              <a:gd name="adj1" fmla="val 55769"/>
              <a:gd name="adj2" fmla="val 68612"/>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Quique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p:txBody>
      </p:sp>
      <p:sp>
        <p:nvSpPr>
          <p:cNvPr id="43" name="Oval Callout 45">
            <a:extLst>
              <a:ext uri="{FF2B5EF4-FFF2-40B4-BE49-F238E27FC236}">
                <a16:creationId xmlns:a16="http://schemas.microsoft.com/office/drawing/2014/main" id="{573315B3-96A6-C740-9FD6-51F34DA28299}"/>
              </a:ext>
            </a:extLst>
          </p:cNvPr>
          <p:cNvSpPr/>
          <p:nvPr/>
        </p:nvSpPr>
        <p:spPr>
          <a:xfrm>
            <a:off x="3349994" y="5663893"/>
            <a:ext cx="1746522" cy="572035"/>
          </a:xfrm>
          <a:prstGeom prst="wedgeEllipseCallout">
            <a:avLst>
              <a:gd name="adj1" fmla="val -50887"/>
              <a:gd name="adj2" fmla="val -59150"/>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Sí</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p:txBody>
      </p:sp>
      <p:sp>
        <p:nvSpPr>
          <p:cNvPr id="44" name="Google Shape;766;p85">
            <a:extLst>
              <a:ext uri="{FF2B5EF4-FFF2-40B4-BE49-F238E27FC236}">
                <a16:creationId xmlns:a16="http://schemas.microsoft.com/office/drawing/2014/main" id="{87C42E62-AAA3-5B4B-BA04-DBDC2FB4C507}"/>
              </a:ext>
            </a:extLst>
          </p:cNvPr>
          <p:cNvSpPr txBox="1"/>
          <p:nvPr/>
        </p:nvSpPr>
        <p:spPr>
          <a:xfrm>
            <a:off x="6751438" y="3232692"/>
            <a:ext cx="5355919"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Estudiante</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B :</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5" name="Google Shape;764;p85">
            <a:extLst>
              <a:ext uri="{FF2B5EF4-FFF2-40B4-BE49-F238E27FC236}">
                <a16:creationId xmlns:a16="http://schemas.microsoft.com/office/drawing/2014/main" id="{CAEA1864-1795-9C49-91BE-52889BAC10EF}"/>
              </a:ext>
            </a:extLst>
          </p:cNvPr>
          <p:cNvSpPr txBox="1"/>
          <p:nvPr/>
        </p:nvSpPr>
        <p:spPr>
          <a:xfrm>
            <a:off x="203722" y="2272644"/>
            <a:ext cx="11405181"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Tx/>
              <a:buNone/>
              <a:tabLst/>
              <a:defRPr/>
            </a:pP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Después</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de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cada</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pista</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Persona B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puede</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intentar</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decir</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quién</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es el </a:t>
            </a: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personaje</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Google Shape;783;p85"/>
          <p:cNvSpPr/>
          <p:nvPr/>
        </p:nvSpPr>
        <p:spPr>
          <a:xfrm>
            <a:off x="10109663" y="5907644"/>
            <a:ext cx="1995094"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la pista = clue</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grpSp>
        <p:nvGrpSpPr>
          <p:cNvPr id="3" name="Group 2"/>
          <p:cNvGrpSpPr/>
          <p:nvPr/>
        </p:nvGrpSpPr>
        <p:grpSpPr>
          <a:xfrm>
            <a:off x="9538424" y="498681"/>
            <a:ext cx="2361193" cy="1935918"/>
            <a:chOff x="9366733" y="885649"/>
            <a:chExt cx="2361193" cy="1935918"/>
          </a:xfrm>
        </p:grpSpPr>
        <p:pic>
          <p:nvPicPr>
            <p:cNvPr id="25" name="Picture 24"/>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5682" t="32606" r="34357" b="37454"/>
            <a:stretch/>
          </p:blipFill>
          <p:spPr>
            <a:xfrm>
              <a:off x="10236820" y="885649"/>
              <a:ext cx="1491106" cy="1320083"/>
            </a:xfrm>
            <a:prstGeom prst="rect">
              <a:avLst/>
            </a:prstGeom>
          </p:spPr>
        </p:pic>
        <p:pic>
          <p:nvPicPr>
            <p:cNvPr id="28" name="Picture 27"/>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8464" t="63273" r="2543" b="7273"/>
            <a:stretch/>
          </p:blipFill>
          <p:spPr>
            <a:xfrm>
              <a:off x="9366733" y="1176274"/>
              <a:ext cx="1352288" cy="1217058"/>
            </a:xfrm>
            <a:prstGeom prst="rect">
              <a:avLst/>
            </a:prstGeom>
          </p:spPr>
        </p:pic>
        <p:pic>
          <p:nvPicPr>
            <p:cNvPr id="29" name="Picture 28"/>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225" t="63394" r="62707" b="4039"/>
            <a:stretch/>
          </p:blipFill>
          <p:spPr>
            <a:xfrm>
              <a:off x="9994226" y="1589896"/>
              <a:ext cx="1283575" cy="1231671"/>
            </a:xfrm>
            <a:prstGeom prst="rect">
              <a:avLst/>
            </a:prstGeom>
          </p:spPr>
        </p:pic>
      </p:grpSp>
      <p:sp>
        <p:nvSpPr>
          <p:cNvPr id="4" name="TextBox 3"/>
          <p:cNvSpPr txBox="1"/>
          <p:nvPr/>
        </p:nvSpPr>
        <p:spPr>
          <a:xfrm>
            <a:off x="5098994" y="201711"/>
            <a:ext cx="3700730" cy="461665"/>
          </a:xfrm>
          <a:prstGeom prst="rect">
            <a:avLst/>
          </a:prstGeom>
          <a:solidFill>
            <a:srgbClr val="FF6600"/>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Unscripted Speaking</a:t>
            </a:r>
          </a:p>
        </p:txBody>
      </p:sp>
    </p:spTree>
    <p:extLst>
      <p:ext uri="{BB962C8B-B14F-4D97-AF65-F5344CB8AC3E}">
        <p14:creationId xmlns:p14="http://schemas.microsoft.com/office/powerpoint/2010/main" val="256705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6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6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7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8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38" grpId="0" animBg="1"/>
      <p:bldP spid="39" grpId="0" animBg="1"/>
      <p:bldP spid="40" grpId="0" animBg="1"/>
      <p:bldP spid="41" grpId="0" animBg="1"/>
      <p:bldP spid="4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87"/>
          <p:cNvSpPr/>
          <p:nvPr/>
        </p:nvSpPr>
        <p:spPr>
          <a:xfrm>
            <a:off x="10946115" y="180905"/>
            <a:ext cx="10950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849" name="Google Shape;849;p87"/>
          <p:cNvSpPr txBox="1">
            <a:spLocks noGrp="1"/>
          </p:cNvSpPr>
          <p:nvPr>
            <p:ph type="title"/>
          </p:nvPr>
        </p:nvSpPr>
        <p:spPr>
          <a:xfrm>
            <a:off x="10853355" y="51821"/>
            <a:ext cx="1273903" cy="65908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000"/>
              <a:buFont typeface="Century Gothic"/>
              <a:buNone/>
            </a:pPr>
            <a:r>
              <a:rPr lang="en-GB" sz="2000" b="1">
                <a:solidFill>
                  <a:schemeClr val="lt1"/>
                </a:solidFill>
              </a:rPr>
              <a:t>hablar</a:t>
            </a:r>
            <a:endParaRPr sz="2000" b="1">
              <a:solidFill>
                <a:schemeClr val="lt1"/>
              </a:solidFill>
            </a:endParaRPr>
          </a:p>
        </p:txBody>
      </p:sp>
      <p:sp>
        <p:nvSpPr>
          <p:cNvPr id="850" name="Google Shape;850;p87"/>
          <p:cNvSpPr/>
          <p:nvPr/>
        </p:nvSpPr>
        <p:spPr>
          <a:xfrm>
            <a:off x="800144" y="655869"/>
            <a:ext cx="3657407" cy="2463767"/>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51" name="Google Shape;851;p87"/>
          <p:cNvSpPr txBox="1"/>
          <p:nvPr/>
        </p:nvSpPr>
        <p:spPr>
          <a:xfrm>
            <a:off x="868214" y="813633"/>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1</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52" name="Google Shape;852;p87"/>
          <p:cNvSpPr txBox="1"/>
          <p:nvPr/>
        </p:nvSpPr>
        <p:spPr>
          <a:xfrm>
            <a:off x="794923" y="2260153"/>
            <a:ext cx="1658885"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[Marta]</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53" name="Google Shape;853;p87"/>
          <p:cNvSpPr txBox="1"/>
          <p:nvPr/>
        </p:nvSpPr>
        <p:spPr>
          <a:xfrm>
            <a:off x="2762147" y="2214515"/>
            <a:ext cx="1833896"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[Enrique]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54" name="Google Shape;854;p87"/>
          <p:cNvSpPr/>
          <p:nvPr/>
        </p:nvSpPr>
        <p:spPr>
          <a:xfrm>
            <a:off x="4444120" y="655869"/>
            <a:ext cx="3657407" cy="2463767"/>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55" name="Google Shape;855;p87"/>
          <p:cNvSpPr txBox="1"/>
          <p:nvPr/>
        </p:nvSpPr>
        <p:spPr>
          <a:xfrm>
            <a:off x="2762147" y="813633"/>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2</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856" name="Google Shape;856;p87"/>
          <p:cNvSpPr txBox="1"/>
          <p:nvPr/>
        </p:nvSpPr>
        <p:spPr>
          <a:xfrm>
            <a:off x="4327013" y="2300568"/>
            <a:ext cx="1851511" cy="61551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[Pablo]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57" name="Google Shape;857;p87"/>
          <p:cNvSpPr txBox="1"/>
          <p:nvPr/>
        </p:nvSpPr>
        <p:spPr>
          <a:xfrm>
            <a:off x="6173713" y="2264491"/>
            <a:ext cx="1824288" cy="61551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Quique</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58" name="Google Shape;858;p87"/>
          <p:cNvSpPr/>
          <p:nvPr/>
        </p:nvSpPr>
        <p:spPr>
          <a:xfrm>
            <a:off x="786713" y="3316494"/>
            <a:ext cx="3657407" cy="2408731"/>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59" name="Google Shape;859;p87"/>
          <p:cNvSpPr txBox="1"/>
          <p:nvPr/>
        </p:nvSpPr>
        <p:spPr>
          <a:xfrm>
            <a:off x="6206652" y="797691"/>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4</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860" name="Google Shape;860;p87"/>
          <p:cNvSpPr txBox="1"/>
          <p:nvPr/>
        </p:nvSpPr>
        <p:spPr>
          <a:xfrm>
            <a:off x="772125" y="4929717"/>
            <a:ext cx="1677196"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[Alba]</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61" name="Google Shape;861;p87"/>
          <p:cNvSpPr txBox="1"/>
          <p:nvPr/>
        </p:nvSpPr>
        <p:spPr>
          <a:xfrm>
            <a:off x="2558556" y="4907732"/>
            <a:ext cx="1824288"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[Adrián]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62" name="Google Shape;862;p87"/>
          <p:cNvSpPr/>
          <p:nvPr/>
        </p:nvSpPr>
        <p:spPr>
          <a:xfrm>
            <a:off x="4444120" y="3261458"/>
            <a:ext cx="3657407" cy="2463767"/>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64" name="Google Shape;864;p87"/>
          <p:cNvSpPr txBox="1"/>
          <p:nvPr/>
        </p:nvSpPr>
        <p:spPr>
          <a:xfrm>
            <a:off x="4465515" y="4907732"/>
            <a:ext cx="1747945"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Nerea</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65" name="Google Shape;865;p87"/>
          <p:cNvSpPr txBox="1"/>
          <p:nvPr/>
        </p:nvSpPr>
        <p:spPr>
          <a:xfrm>
            <a:off x="6114014" y="5000065"/>
            <a:ext cx="1915506" cy="61551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Pepa</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67" name="Google Shape;867;p87"/>
          <p:cNvSpPr txBox="1"/>
          <p:nvPr/>
        </p:nvSpPr>
        <p:spPr>
          <a:xfrm>
            <a:off x="819507" y="3332043"/>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7</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1" name="Google Shape;871;p87"/>
          <p:cNvSpPr txBox="1"/>
          <p:nvPr/>
        </p:nvSpPr>
        <p:spPr>
          <a:xfrm>
            <a:off x="2625518" y="3314240"/>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8</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4" name="Google Shape;874;p87"/>
          <p:cNvSpPr/>
          <p:nvPr/>
        </p:nvSpPr>
        <p:spPr>
          <a:xfrm>
            <a:off x="8101528" y="648501"/>
            <a:ext cx="3522212" cy="2463767"/>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75" name="Google Shape;875;p87"/>
          <p:cNvSpPr txBox="1"/>
          <p:nvPr/>
        </p:nvSpPr>
        <p:spPr>
          <a:xfrm>
            <a:off x="4484845" y="780363"/>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3</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6" name="Google Shape;876;p87"/>
          <p:cNvSpPr txBox="1"/>
          <p:nvPr/>
        </p:nvSpPr>
        <p:spPr>
          <a:xfrm>
            <a:off x="7937035" y="2174364"/>
            <a:ext cx="1851511"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[Irene]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77" name="Google Shape;877;p87"/>
          <p:cNvSpPr txBox="1"/>
          <p:nvPr/>
        </p:nvSpPr>
        <p:spPr>
          <a:xfrm>
            <a:off x="9658008" y="2477613"/>
            <a:ext cx="2015880" cy="40006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[David]</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78" name="Google Shape;878;p87"/>
          <p:cNvSpPr/>
          <p:nvPr/>
        </p:nvSpPr>
        <p:spPr>
          <a:xfrm>
            <a:off x="8101528" y="3254090"/>
            <a:ext cx="3522212" cy="2463767"/>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79" name="Google Shape;879;p87"/>
          <p:cNvSpPr txBox="1"/>
          <p:nvPr/>
        </p:nvSpPr>
        <p:spPr>
          <a:xfrm>
            <a:off x="9944243" y="792543"/>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6</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0" name="Google Shape;880;p87"/>
          <p:cNvSpPr txBox="1"/>
          <p:nvPr/>
        </p:nvSpPr>
        <p:spPr>
          <a:xfrm>
            <a:off x="8018338" y="4889598"/>
            <a:ext cx="2037270"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[Pablo]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81" name="Google Shape;881;p87"/>
          <p:cNvSpPr txBox="1"/>
          <p:nvPr/>
        </p:nvSpPr>
        <p:spPr>
          <a:xfrm>
            <a:off x="9771422" y="4975884"/>
            <a:ext cx="1987512" cy="61551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[Marta]</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889" name="Google Shape;889;p87"/>
          <p:cNvPicPr preferRelativeResize="0"/>
          <p:nvPr/>
        </p:nvPicPr>
        <p:blipFill rotWithShape="1">
          <a:blip r:embed="rId3">
            <a:alphaModFix/>
          </a:blip>
          <a:srcRect/>
          <a:stretch/>
        </p:blipFill>
        <p:spPr>
          <a:xfrm>
            <a:off x="1228963" y="855311"/>
            <a:ext cx="1109323" cy="1317180"/>
          </a:xfrm>
          <a:prstGeom prst="rect">
            <a:avLst/>
          </a:prstGeom>
          <a:noFill/>
          <a:ln>
            <a:noFill/>
          </a:ln>
        </p:spPr>
      </p:pic>
      <p:pic>
        <p:nvPicPr>
          <p:cNvPr id="891" name="Google Shape;891;p87"/>
          <p:cNvPicPr preferRelativeResize="0"/>
          <p:nvPr/>
        </p:nvPicPr>
        <p:blipFill rotWithShape="1">
          <a:blip r:embed="rId4">
            <a:alphaModFix/>
            <a:extLst>
              <a:ext uri="{BEBA8EAE-BF5A-486C-A8C5-ECC9F3942E4B}">
                <a14:imgProps xmlns:a14="http://schemas.microsoft.com/office/drawing/2010/main">
                  <a14:imgLayer r:embed="rId5">
                    <a14:imgEffect>
                      <a14:brightnessContrast bright="40000" contrast="-20000"/>
                    </a14:imgEffect>
                  </a14:imgLayer>
                </a14:imgProps>
              </a:ext>
            </a:extLst>
          </a:blip>
          <a:srcRect/>
          <a:stretch/>
        </p:blipFill>
        <p:spPr>
          <a:xfrm rot="-4291049">
            <a:off x="6504634" y="922973"/>
            <a:ext cx="1155268" cy="983248"/>
          </a:xfrm>
          <a:prstGeom prst="rect">
            <a:avLst/>
          </a:prstGeom>
          <a:noFill/>
          <a:ln>
            <a:noFill/>
          </a:ln>
        </p:spPr>
      </p:pic>
      <p:sp>
        <p:nvSpPr>
          <p:cNvPr id="863" name="Google Shape;863;p87"/>
          <p:cNvSpPr txBox="1"/>
          <p:nvPr/>
        </p:nvSpPr>
        <p:spPr>
          <a:xfrm>
            <a:off x="8169596" y="771069"/>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5</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3" name="Google Shape;859;p87">
            <a:extLst>
              <a:ext uri="{FF2B5EF4-FFF2-40B4-BE49-F238E27FC236}">
                <a16:creationId xmlns:a16="http://schemas.microsoft.com/office/drawing/2014/main" id="{F50D1860-C5CB-5B45-B3B8-B3C06CB04913}"/>
              </a:ext>
            </a:extLst>
          </p:cNvPr>
          <p:cNvSpPr txBox="1"/>
          <p:nvPr/>
        </p:nvSpPr>
        <p:spPr>
          <a:xfrm>
            <a:off x="6180515" y="3353949"/>
            <a:ext cx="59971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10</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4" name="Google Shape;875;p87">
            <a:extLst>
              <a:ext uri="{FF2B5EF4-FFF2-40B4-BE49-F238E27FC236}">
                <a16:creationId xmlns:a16="http://schemas.microsoft.com/office/drawing/2014/main" id="{FDF013B4-13C2-3E43-BE1C-143778F018E3}"/>
              </a:ext>
            </a:extLst>
          </p:cNvPr>
          <p:cNvSpPr txBox="1"/>
          <p:nvPr/>
        </p:nvSpPr>
        <p:spPr>
          <a:xfrm>
            <a:off x="4458708" y="3336621"/>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9</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5" name="Google Shape;879;p87">
            <a:extLst>
              <a:ext uri="{FF2B5EF4-FFF2-40B4-BE49-F238E27FC236}">
                <a16:creationId xmlns:a16="http://schemas.microsoft.com/office/drawing/2014/main" id="{CE034F29-EAA7-C145-AEC8-5449831A5228}"/>
              </a:ext>
            </a:extLst>
          </p:cNvPr>
          <p:cNvSpPr txBox="1"/>
          <p:nvPr/>
        </p:nvSpPr>
        <p:spPr>
          <a:xfrm>
            <a:off x="9918106" y="3292576"/>
            <a:ext cx="5080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12</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6" name="Google Shape;863;p87">
            <a:extLst>
              <a:ext uri="{FF2B5EF4-FFF2-40B4-BE49-F238E27FC236}">
                <a16:creationId xmlns:a16="http://schemas.microsoft.com/office/drawing/2014/main" id="{7E162FBC-3352-4948-B83D-8F9F88838430}"/>
              </a:ext>
            </a:extLst>
          </p:cNvPr>
          <p:cNvSpPr txBox="1"/>
          <p:nvPr/>
        </p:nvSpPr>
        <p:spPr>
          <a:xfrm>
            <a:off x="8143459" y="3327327"/>
            <a:ext cx="576517"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11</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57" name="Picture 18" descr="Woman Clipart Images Png - Cartoon Business Woman, Transparent Png ">
            <a:extLst>
              <a:ext uri="{FF2B5EF4-FFF2-40B4-BE49-F238E27FC236}">
                <a16:creationId xmlns:a16="http://schemas.microsoft.com/office/drawing/2014/main" id="{3C4AE4E3-B480-B949-8DAC-CF58435F6848}"/>
              </a:ext>
            </a:extLst>
          </p:cNvPr>
          <p:cNvPicPr>
            <a:picLocks noChangeAspect="1" noChangeArrowheads="1"/>
          </p:cNvPicPr>
          <p:nvPr/>
        </p:nvPicPr>
        <p:blipFill rotWithShape="1">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rcRect r="22043" b="52758"/>
          <a:stretch/>
        </p:blipFill>
        <p:spPr bwMode="auto">
          <a:xfrm>
            <a:off x="9709936" y="3426223"/>
            <a:ext cx="1937640" cy="136426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Old man in wheelchair clipart clipartfox">
            <a:extLst>
              <a:ext uri="{FF2B5EF4-FFF2-40B4-BE49-F238E27FC236}">
                <a16:creationId xmlns:a16="http://schemas.microsoft.com/office/drawing/2014/main" id="{6000C0E9-4BD5-FB42-9E7D-5216173A3CC4}"/>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8245" b="65847"/>
          <a:stretch/>
        </p:blipFill>
        <p:spPr bwMode="auto">
          <a:xfrm>
            <a:off x="3039928" y="655869"/>
            <a:ext cx="1273903" cy="144899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Bored student clipart">
            <a:extLst>
              <a:ext uri="{FF2B5EF4-FFF2-40B4-BE49-F238E27FC236}">
                <a16:creationId xmlns:a16="http://schemas.microsoft.com/office/drawing/2014/main" id="{006FD4F7-0E4C-9248-AA5A-F053B43804BC}"/>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05" b="43479"/>
          <a:stretch/>
        </p:blipFill>
        <p:spPr bwMode="auto">
          <a:xfrm>
            <a:off x="4692592" y="763522"/>
            <a:ext cx="1428068" cy="13547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lderly, Wrinkled, Man, Old, Aged, Angry, Spectacles">
            <a:extLst>
              <a:ext uri="{FF2B5EF4-FFF2-40B4-BE49-F238E27FC236}">
                <a16:creationId xmlns:a16="http://schemas.microsoft.com/office/drawing/2014/main" id="{421A249C-1256-9643-B7BB-7017DDC5271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60756" y="3429530"/>
            <a:ext cx="1109487" cy="144193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Girl, Sad, Lonely, Alone, Frustrated">
            <a:extLst>
              <a:ext uri="{FF2B5EF4-FFF2-40B4-BE49-F238E27FC236}">
                <a16:creationId xmlns:a16="http://schemas.microsoft.com/office/drawing/2014/main" id="{7D17BA21-7B80-D542-867B-CCD2E82BDFF1}"/>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r="16872" b="49139"/>
          <a:stretch/>
        </p:blipFill>
        <p:spPr bwMode="auto">
          <a:xfrm>
            <a:off x="8075577" y="696209"/>
            <a:ext cx="1574602" cy="1372433"/>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Boy, Winner, Trophy, Victory, Win">
            <a:extLst>
              <a:ext uri="{FF2B5EF4-FFF2-40B4-BE49-F238E27FC236}">
                <a16:creationId xmlns:a16="http://schemas.microsoft.com/office/drawing/2014/main" id="{A984A34C-0D78-4E41-8C96-B71157B273A0}"/>
              </a:ext>
            </a:extLst>
          </p:cNvPr>
          <p:cNvPicPr>
            <a:picLocks noChangeAspect="1" noChangeArrowheads="1"/>
          </p:cNvPicPr>
          <p:nvPr/>
        </p:nvPicPr>
        <p:blipFill rotWithShape="1">
          <a:blip r:embed="rId11">
            <a:clrChange>
              <a:clrFrom>
                <a:srgbClr val="EE7E1A"/>
              </a:clrFrom>
              <a:clrTo>
                <a:srgbClr val="EE7E1A">
                  <a:alpha val="0"/>
                </a:srgbClr>
              </a:clrTo>
            </a:clrChange>
            <a:extLst>
              <a:ext uri="{28A0092B-C50C-407E-A947-70E740481C1C}">
                <a14:useLocalDpi xmlns:a14="http://schemas.microsoft.com/office/drawing/2010/main" val="0"/>
              </a:ext>
            </a:extLst>
          </a:blip>
          <a:srcRect l="12832" t="14982" r="16415" b="25249"/>
          <a:stretch/>
        </p:blipFill>
        <p:spPr bwMode="auto">
          <a:xfrm>
            <a:off x="10074040" y="887054"/>
            <a:ext cx="1405422" cy="1181588"/>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8" descr="Girl, Woman, Female, Lady, Young">
            <a:extLst>
              <a:ext uri="{FF2B5EF4-FFF2-40B4-BE49-F238E27FC236}">
                <a16:creationId xmlns:a16="http://schemas.microsoft.com/office/drawing/2014/main" id="{6AB4D871-AB15-7741-A0DD-7397FCBF417C}"/>
              </a:ext>
            </a:extLst>
          </p:cNvPr>
          <p:cNvPicPr>
            <a:picLocks noChangeAspect="1" noChangeArrowheads="1"/>
          </p:cNvPicPr>
          <p:nvPr/>
        </p:nvPicPr>
        <p:blipFill rotWithShape="1">
          <a:blip r:embed="rId12">
            <a:clrChange>
              <a:clrFrom>
                <a:srgbClr val="F8F2DA"/>
              </a:clrFrom>
              <a:clrTo>
                <a:srgbClr val="F8F2DA">
                  <a:alpha val="0"/>
                </a:srgbClr>
              </a:clrTo>
            </a:clrChange>
            <a:extLst>
              <a:ext uri="{28A0092B-C50C-407E-A947-70E740481C1C}">
                <a14:useLocalDpi xmlns:a14="http://schemas.microsoft.com/office/drawing/2010/main" val="0"/>
              </a:ext>
            </a:extLst>
          </a:blip>
          <a:srcRect l="36312" r="23229" b="33602"/>
          <a:stretch/>
        </p:blipFill>
        <p:spPr bwMode="auto">
          <a:xfrm>
            <a:off x="1002831" y="3393270"/>
            <a:ext cx="1276365" cy="139921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Open - Black Man Waving Cartoon Clipart - Full Size Clipart ">
            <a:extLst>
              <a:ext uri="{FF2B5EF4-FFF2-40B4-BE49-F238E27FC236}">
                <a16:creationId xmlns:a16="http://schemas.microsoft.com/office/drawing/2014/main" id="{E78F141E-D0BA-B046-9CF0-38E44EBD9096}"/>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066" r="-1" b="61782"/>
          <a:stretch/>
        </p:blipFill>
        <p:spPr bwMode="auto">
          <a:xfrm>
            <a:off x="2805031" y="3547040"/>
            <a:ext cx="1388310" cy="124344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descr="Girl, Angry, Finger, Pointing, Female">
            <a:extLst>
              <a:ext uri="{FF2B5EF4-FFF2-40B4-BE49-F238E27FC236}">
                <a16:creationId xmlns:a16="http://schemas.microsoft.com/office/drawing/2014/main" id="{875B873C-27E4-6A49-A88B-A897229210AD}"/>
              </a:ext>
            </a:extLst>
          </p:cNvPr>
          <p:cNvPicPr>
            <a:picLocks noChangeAspect="1" noChangeArrowheads="1"/>
          </p:cNvPicPr>
          <p:nvPr/>
        </p:nvPicPr>
        <p:blipFill>
          <a:blip r:embed="rId14" cstate="print">
            <a:clrChange>
              <a:clrFrom>
                <a:srgbClr val="F64EF5"/>
              </a:clrFrom>
              <a:clrTo>
                <a:srgbClr val="F64EF5">
                  <a:alpha val="0"/>
                </a:srgbClr>
              </a:clrTo>
            </a:clrChange>
            <a:extLst>
              <a:ext uri="{28A0092B-C50C-407E-A947-70E740481C1C}">
                <a14:useLocalDpi xmlns:a14="http://schemas.microsoft.com/office/drawing/2010/main" val="0"/>
              </a:ext>
            </a:extLst>
          </a:blip>
          <a:srcRect/>
          <a:stretch>
            <a:fillRect/>
          </a:stretch>
        </p:blipFill>
        <p:spPr bwMode="auto">
          <a:xfrm>
            <a:off x="4616862" y="3410937"/>
            <a:ext cx="1210406" cy="140191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6" descr="Grandma, Grandmother, Granny, Senior, Elderly, Lady">
            <a:extLst>
              <a:ext uri="{FF2B5EF4-FFF2-40B4-BE49-F238E27FC236}">
                <a16:creationId xmlns:a16="http://schemas.microsoft.com/office/drawing/2014/main" id="{34C590D7-EFF4-9A4E-8221-59E3A94C995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3373" r="13626" b="82030"/>
          <a:stretch/>
        </p:blipFill>
        <p:spPr bwMode="auto">
          <a:xfrm>
            <a:off x="6372154" y="3390493"/>
            <a:ext cx="1817390" cy="1480970"/>
          </a:xfrm>
          <a:prstGeom prst="rect">
            <a:avLst/>
          </a:prstGeom>
          <a:noFill/>
          <a:extLst>
            <a:ext uri="{909E8E84-426E-40DD-AFC4-6F175D3DCCD1}">
              <a14:hiddenFill xmlns:a14="http://schemas.microsoft.com/office/drawing/2010/main">
                <a:solidFill>
                  <a:srgbClr val="FFFFFF"/>
                </a:solidFill>
              </a14:hiddenFill>
            </a:ext>
          </a:extLst>
        </p:spPr>
      </p:pic>
      <p:sp>
        <p:nvSpPr>
          <p:cNvPr id="48" name="Google Shape;783;p85"/>
          <p:cNvSpPr/>
          <p:nvPr/>
        </p:nvSpPr>
        <p:spPr>
          <a:xfrm>
            <a:off x="9658008" y="5932701"/>
            <a:ext cx="242911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Arial"/>
                <a:sym typeface="Arial"/>
              </a:rPr>
              <a:t>*rubio/a = blonde</a:t>
            </a:r>
            <a:endPar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endParaRPr>
          </a:p>
        </p:txBody>
      </p:sp>
      <p:grpSp>
        <p:nvGrpSpPr>
          <p:cNvPr id="2" name="Group 1"/>
          <p:cNvGrpSpPr/>
          <p:nvPr/>
        </p:nvGrpSpPr>
        <p:grpSpPr>
          <a:xfrm>
            <a:off x="159004" y="-58813"/>
            <a:ext cx="4561216" cy="806012"/>
            <a:chOff x="159004" y="-58813"/>
            <a:chExt cx="4561216" cy="806012"/>
          </a:xfrm>
        </p:grpSpPr>
        <p:grpSp>
          <p:nvGrpSpPr>
            <p:cNvPr id="47" name="Group 46"/>
            <p:cNvGrpSpPr/>
            <p:nvPr/>
          </p:nvGrpSpPr>
          <p:grpSpPr>
            <a:xfrm>
              <a:off x="3816047" y="-58813"/>
              <a:ext cx="904173" cy="806012"/>
              <a:chOff x="9366733" y="885649"/>
              <a:chExt cx="2361193" cy="1935918"/>
            </a:xfrm>
          </p:grpSpPr>
          <p:pic>
            <p:nvPicPr>
              <p:cNvPr id="49" name="Picture 48"/>
              <p:cNvPicPr>
                <a:picLocks noChangeAspect="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35682" t="32606" r="34357" b="37454"/>
              <a:stretch/>
            </p:blipFill>
            <p:spPr>
              <a:xfrm>
                <a:off x="10236820" y="885649"/>
                <a:ext cx="1491106" cy="1320083"/>
              </a:xfrm>
              <a:prstGeom prst="rect">
                <a:avLst/>
              </a:prstGeom>
            </p:spPr>
          </p:pic>
          <p:pic>
            <p:nvPicPr>
              <p:cNvPr id="50" name="Picture 49"/>
              <p:cNvPicPr>
                <a:picLocks noChangeAspect="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68464" t="63273" r="2543" b="7273"/>
              <a:stretch/>
            </p:blipFill>
            <p:spPr>
              <a:xfrm>
                <a:off x="9366733" y="1176274"/>
                <a:ext cx="1352288" cy="1217058"/>
              </a:xfrm>
              <a:prstGeom prst="rect">
                <a:avLst/>
              </a:prstGeom>
            </p:spPr>
          </p:pic>
          <p:pic>
            <p:nvPicPr>
              <p:cNvPr id="51" name="Picture 50"/>
              <p:cNvPicPr>
                <a:picLocks noChangeAspect="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7225" t="63394" r="62707" b="4039"/>
              <a:stretch/>
            </p:blipFill>
            <p:spPr>
              <a:xfrm>
                <a:off x="9994226" y="1589896"/>
                <a:ext cx="1283575" cy="1231671"/>
              </a:xfrm>
              <a:prstGeom prst="rect">
                <a:avLst/>
              </a:prstGeom>
            </p:spPr>
          </p:pic>
        </p:grpSp>
        <p:sp>
          <p:nvSpPr>
            <p:cNvPr id="52" name="TextBox 51"/>
            <p:cNvSpPr txBox="1"/>
            <p:nvPr/>
          </p:nvSpPr>
          <p:spPr>
            <a:xfrm>
              <a:off x="159004" y="113361"/>
              <a:ext cx="3700730" cy="461665"/>
            </a:xfrm>
            <a:prstGeom prst="rect">
              <a:avLst/>
            </a:prstGeom>
            <a:solidFill>
              <a:srgbClr val="FF6600"/>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Unscripted Speaking</a:t>
              </a:r>
            </a:p>
          </p:txBody>
        </p:sp>
      </p:grpSp>
    </p:spTree>
    <p:extLst>
      <p:ext uri="{BB962C8B-B14F-4D97-AF65-F5344CB8AC3E}">
        <p14:creationId xmlns:p14="http://schemas.microsoft.com/office/powerpoint/2010/main" val="36959377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62" name="Google Shape;862;p87"/>
          <p:cNvSpPr/>
          <p:nvPr/>
        </p:nvSpPr>
        <p:spPr>
          <a:xfrm>
            <a:off x="4409293" y="3477695"/>
            <a:ext cx="4090631" cy="2860748"/>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62" name="Google Shape;862;p87">
            <a:extLst>
              <a:ext uri="{FF2B5EF4-FFF2-40B4-BE49-F238E27FC236}">
                <a16:creationId xmlns:a16="http://schemas.microsoft.com/office/drawing/2014/main" id="{3312A097-5900-3A40-883A-4264B8B8EA1C}"/>
              </a:ext>
            </a:extLst>
          </p:cNvPr>
          <p:cNvSpPr/>
          <p:nvPr/>
        </p:nvSpPr>
        <p:spPr>
          <a:xfrm>
            <a:off x="113822" y="3465513"/>
            <a:ext cx="4352975" cy="2860748"/>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74" name="Google Shape;874;p87"/>
          <p:cNvSpPr/>
          <p:nvPr/>
        </p:nvSpPr>
        <p:spPr>
          <a:xfrm>
            <a:off x="7736299" y="648501"/>
            <a:ext cx="4390959" cy="2687115"/>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54" name="Google Shape;854;p87"/>
          <p:cNvSpPr/>
          <p:nvPr/>
        </p:nvSpPr>
        <p:spPr>
          <a:xfrm>
            <a:off x="3788240" y="638377"/>
            <a:ext cx="3998330" cy="2687115"/>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48" name="Google Shape;848;p87"/>
          <p:cNvSpPr/>
          <p:nvPr/>
        </p:nvSpPr>
        <p:spPr>
          <a:xfrm>
            <a:off x="10946115" y="180905"/>
            <a:ext cx="10950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849" name="Google Shape;849;p87"/>
          <p:cNvSpPr txBox="1">
            <a:spLocks noGrp="1"/>
          </p:cNvSpPr>
          <p:nvPr>
            <p:ph type="title"/>
          </p:nvPr>
        </p:nvSpPr>
        <p:spPr>
          <a:xfrm>
            <a:off x="10853355" y="51821"/>
            <a:ext cx="1273903" cy="65908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000"/>
              <a:buFont typeface="Century Gothic"/>
              <a:buNone/>
            </a:pPr>
            <a:r>
              <a:rPr lang="en-GB" sz="2000" b="1">
                <a:solidFill>
                  <a:schemeClr val="lt1"/>
                </a:solidFill>
              </a:rPr>
              <a:t>hablar</a:t>
            </a:r>
            <a:endParaRPr sz="2000" b="1">
              <a:solidFill>
                <a:schemeClr val="lt1"/>
              </a:solidFill>
            </a:endParaRPr>
          </a:p>
        </p:txBody>
      </p:sp>
      <p:sp>
        <p:nvSpPr>
          <p:cNvPr id="850" name="Google Shape;850;p87"/>
          <p:cNvSpPr/>
          <p:nvPr/>
        </p:nvSpPr>
        <p:spPr>
          <a:xfrm>
            <a:off x="144265" y="626357"/>
            <a:ext cx="3657407" cy="2687115"/>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51" name="Google Shape;851;p87"/>
          <p:cNvSpPr txBox="1"/>
          <p:nvPr/>
        </p:nvSpPr>
        <p:spPr>
          <a:xfrm>
            <a:off x="212335" y="784121"/>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1</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52" name="Google Shape;852;p87"/>
          <p:cNvSpPr txBox="1"/>
          <p:nvPr/>
        </p:nvSpPr>
        <p:spPr>
          <a:xfrm>
            <a:off x="132851" y="1425484"/>
            <a:ext cx="2016703"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is excited.</a:t>
            </a:r>
          </a:p>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is young.</a:t>
            </a:r>
            <a:endParaRPr kumimoji="0" lang="en-GB" sz="1400" b="0" i="0" u="none" strike="noStrike" kern="0" cap="none" spc="0" normalizeH="0" baseline="0" noProof="0" dirty="0">
              <a:ln>
                <a:noFill/>
              </a:ln>
              <a:solidFill>
                <a:srgbClr val="000000"/>
              </a:solidFill>
              <a:effectLst/>
              <a:uLnTx/>
              <a:uFillTx/>
              <a:latin typeface="Century Gothic" panose="020F0302020204030204"/>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is blond.</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[Marta]</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53" name="Google Shape;853;p87"/>
          <p:cNvSpPr txBox="1"/>
          <p:nvPr/>
        </p:nvSpPr>
        <p:spPr>
          <a:xfrm>
            <a:off x="1905641" y="1697152"/>
            <a:ext cx="2222462"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is calm.</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is old.</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doesn’t have much hair.</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[Enrique]</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55" name="Google Shape;855;p87"/>
          <p:cNvSpPr txBox="1"/>
          <p:nvPr/>
        </p:nvSpPr>
        <p:spPr>
          <a:xfrm>
            <a:off x="2106268" y="784121"/>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2</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856" name="Google Shape;856;p87"/>
          <p:cNvSpPr txBox="1"/>
          <p:nvPr/>
        </p:nvSpPr>
        <p:spPr>
          <a:xfrm>
            <a:off x="4020994" y="1698238"/>
            <a:ext cx="1851511" cy="153884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is sad.</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is tired.</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is bored.</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[Pablo]</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57" name="Google Shape;857;p87"/>
          <p:cNvSpPr txBox="1"/>
          <p:nvPr/>
        </p:nvSpPr>
        <p:spPr>
          <a:xfrm>
            <a:off x="5694114" y="1727700"/>
            <a:ext cx="2409505"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He’s young. </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He’s happy.</a:t>
            </a: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mn-ea"/>
                <a:cs typeface="Arial"/>
                <a:sym typeface="Century Gothic"/>
              </a:rPr>
              <a:t>He has black hair.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Quique</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59" name="Google Shape;859;p87"/>
          <p:cNvSpPr txBox="1"/>
          <p:nvPr/>
        </p:nvSpPr>
        <p:spPr>
          <a:xfrm>
            <a:off x="6055049" y="800010"/>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4</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860" name="Google Shape;860;p87"/>
          <p:cNvSpPr txBox="1"/>
          <p:nvPr/>
        </p:nvSpPr>
        <p:spPr>
          <a:xfrm>
            <a:off x="-62313" y="4668089"/>
            <a:ext cx="2341965"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0" i="0" u="none" strike="noStrike" kern="0" cap="none" spc="0" normalizeH="0" baseline="0" noProof="0" dirty="0">
                <a:ln>
                  <a:noFill/>
                </a:ln>
                <a:solidFill>
                  <a:srgbClr val="000000"/>
                </a:solidFill>
                <a:effectLst/>
                <a:uLnTx/>
                <a:uFillTx/>
                <a:latin typeface="Century Gothic"/>
                <a:ea typeface="+mn-ea"/>
                <a:cs typeface="Arial"/>
                <a:sym typeface="Century Gothic"/>
              </a:rPr>
              <a:t>She has </a:t>
            </a:r>
            <a:r>
              <a:rPr kumimoji="0" lang="en-GB" sz="2000" b="0" i="0" u="none" strike="noStrike" kern="0" cap="none" spc="0" normalizeH="0" baseline="0" noProof="0">
                <a:ln>
                  <a:noFill/>
                </a:ln>
                <a:solidFill>
                  <a:srgbClr val="000000"/>
                </a:solidFill>
                <a:effectLst/>
                <a:uLnTx/>
                <a:uFillTx/>
                <a:latin typeface="Century Gothic"/>
                <a:ea typeface="+mn-ea"/>
                <a:cs typeface="Arial"/>
                <a:sym typeface="Century Gothic"/>
              </a:rPr>
              <a:t>blue eyes.</a:t>
            </a:r>
            <a:endParaRPr kumimoji="0" lang="en-GB" sz="1400" b="0" i="0" u="none" strike="noStrike" kern="0" cap="none" spc="0" normalizeH="0" baseline="0" noProof="0" dirty="0">
              <a:ln>
                <a:noFill/>
              </a:ln>
              <a:solidFill>
                <a:srgbClr val="000000"/>
              </a:solidFill>
              <a:effectLst/>
              <a:uLnTx/>
              <a:uFillTx/>
              <a:latin typeface="Century Gothic" panose="020F0302020204030204"/>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is serious.</a:t>
            </a:r>
          </a:p>
          <a:p>
            <a:pPr marL="0" marR="0" lvl="0" indent="0" algn="ctr"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is blond. </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[Alba]</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61" name="Google Shape;861;p87"/>
          <p:cNvSpPr txBox="1"/>
          <p:nvPr/>
        </p:nvSpPr>
        <p:spPr>
          <a:xfrm>
            <a:off x="2021030" y="4657047"/>
            <a:ext cx="2481406"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has brown hair.</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is calm.</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mn-ea"/>
                <a:cs typeface="Arial"/>
                <a:sym typeface="Century Gothic"/>
              </a:rPr>
              <a:t>He’s </a:t>
            </a:r>
            <a:r>
              <a:rPr kumimoji="0" lang="en-GB" sz="2000" b="0" i="0" u="none" strike="noStrike" kern="0" cap="none" spc="0" normalizeH="0" baseline="0" noProof="0">
                <a:ln>
                  <a:noFill/>
                </a:ln>
                <a:solidFill>
                  <a:srgbClr val="000000"/>
                </a:solidFill>
                <a:effectLst/>
                <a:uLnTx/>
                <a:uFillTx/>
                <a:latin typeface="Century Gothic"/>
                <a:ea typeface="+mn-ea"/>
                <a:cs typeface="Arial"/>
                <a:sym typeface="Century Gothic"/>
              </a:rPr>
              <a:t>greeting somebody.</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[Adrián]</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64" name="Google Shape;864;p87"/>
          <p:cNvSpPr txBox="1"/>
          <p:nvPr/>
        </p:nvSpPr>
        <p:spPr>
          <a:xfrm>
            <a:off x="4196533" y="4657046"/>
            <a:ext cx="2261936"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has long hair.</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is strange.</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She’s </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angry.</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Nerea</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65" name="Google Shape;865;p87"/>
          <p:cNvSpPr txBox="1"/>
          <p:nvPr/>
        </p:nvSpPr>
        <p:spPr>
          <a:xfrm>
            <a:off x="6071865" y="4693234"/>
            <a:ext cx="2370935"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a:t>
            </a:r>
            <a:r>
              <a:rPr kumimoji="0" lang="en-GB"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is calm.</a:t>
            </a: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wears glasses.</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mn-ea"/>
                <a:cs typeface="Arial"/>
                <a:sym typeface="Century Gothic"/>
              </a:rPr>
              <a:t>She has grey hair.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Pepa</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67" name="Google Shape;867;p87"/>
          <p:cNvSpPr txBox="1"/>
          <p:nvPr/>
        </p:nvSpPr>
        <p:spPr>
          <a:xfrm>
            <a:off x="384709" y="3528730"/>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7</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1" name="Google Shape;871;p87"/>
          <p:cNvSpPr txBox="1"/>
          <p:nvPr/>
        </p:nvSpPr>
        <p:spPr>
          <a:xfrm>
            <a:off x="2190720" y="3510927"/>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8</a:t>
            </a: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5" name="Google Shape;875;p87"/>
          <p:cNvSpPr txBox="1"/>
          <p:nvPr/>
        </p:nvSpPr>
        <p:spPr>
          <a:xfrm>
            <a:off x="4289909" y="771147"/>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3</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876" name="Google Shape;876;p87"/>
          <p:cNvSpPr txBox="1"/>
          <p:nvPr/>
        </p:nvSpPr>
        <p:spPr>
          <a:xfrm>
            <a:off x="7782106" y="1725309"/>
            <a:ext cx="2240699"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She’s thinking.</a:t>
            </a:r>
            <a:endPar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mn-ea"/>
                <a:cs typeface="Arial"/>
                <a:sym typeface="Century Gothic"/>
              </a:rPr>
              <a:t>She has long hair.</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a:ln>
                  <a:noFill/>
                </a:ln>
                <a:solidFill>
                  <a:srgbClr val="000000"/>
                </a:solidFill>
                <a:effectLst/>
                <a:uLnTx/>
                <a:uFillTx/>
                <a:latin typeface="Century Gothic"/>
                <a:ea typeface="+mn-ea"/>
                <a:cs typeface="Arial"/>
                <a:sym typeface="Century Gothic"/>
              </a:rPr>
              <a:t>She’s sad.</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[Irene]</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77" name="Google Shape;877;p87"/>
          <p:cNvSpPr txBox="1"/>
          <p:nvPr/>
        </p:nvSpPr>
        <p:spPr>
          <a:xfrm>
            <a:off x="9916211" y="1745459"/>
            <a:ext cx="2323947" cy="16311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a:ln>
                  <a:noFill/>
                </a:ln>
                <a:solidFill>
                  <a:srgbClr val="000000"/>
                </a:solidFill>
                <a:effectLst/>
                <a:uLnTx/>
                <a:uFillTx/>
                <a:latin typeface="Century Gothic"/>
                <a:ea typeface="+mn-ea"/>
                <a:cs typeface="Arial"/>
                <a:sym typeface="Century Gothic"/>
              </a:rPr>
              <a:t>He’s dark-skinned.</a:t>
            </a:r>
            <a:endParaRPr kumimoji="0" lang="en-GB" sz="2000" b="0" i="0" u="none" strike="noStrike" kern="0" cap="none" spc="0" normalizeH="0" baseline="0" noProof="0" dirty="0">
              <a:ln>
                <a:noFill/>
              </a:ln>
              <a:solidFill>
                <a:srgbClr val="000000"/>
              </a:solidFill>
              <a:effectLst/>
              <a:uLnTx/>
              <a:uFillTx/>
              <a:latin typeface="Century Gothic"/>
              <a:ea typeface="+mn-ea"/>
              <a:cs typeface="Arial"/>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mn-ea"/>
                <a:cs typeface="Arial"/>
                <a:sym typeface="Century Gothic"/>
              </a:rPr>
              <a:t>He wears glasses.</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mn-ea"/>
                <a:cs typeface="Arial"/>
                <a:sym typeface="Century Gothic"/>
              </a:rPr>
              <a:t>He is proud.</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[David]</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78" name="Google Shape;878;p87"/>
          <p:cNvSpPr/>
          <p:nvPr/>
        </p:nvSpPr>
        <p:spPr>
          <a:xfrm>
            <a:off x="8318810" y="3458145"/>
            <a:ext cx="3808448" cy="2860748"/>
          </a:xfrm>
          <a:prstGeom prst="rect">
            <a:avLst/>
          </a:prstGeom>
          <a:solidFill>
            <a:srgbClr val="FFF2C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0" i="0" u="none" strike="noStrike" kern="0" cap="none" spc="0" normalizeH="0" baseline="0" noProof="0">
              <a:ln>
                <a:noFill/>
              </a:ln>
              <a:solidFill>
                <a:srgbClr val="203864"/>
              </a:solidFill>
              <a:effectLst/>
              <a:uLnTx/>
              <a:uFillTx/>
              <a:latin typeface="Century Gothic"/>
              <a:ea typeface="Century Gothic"/>
              <a:cs typeface="Century Gothic"/>
              <a:sym typeface="Century Gothic"/>
            </a:endParaRPr>
          </a:p>
        </p:txBody>
      </p:sp>
      <p:sp>
        <p:nvSpPr>
          <p:cNvPr id="879" name="Google Shape;879;p87"/>
          <p:cNvSpPr txBox="1"/>
          <p:nvPr/>
        </p:nvSpPr>
        <p:spPr>
          <a:xfrm>
            <a:off x="10011878" y="806265"/>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6</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880" name="Google Shape;880;p87"/>
          <p:cNvSpPr txBox="1"/>
          <p:nvPr/>
        </p:nvSpPr>
        <p:spPr>
          <a:xfrm>
            <a:off x="8075577" y="4885997"/>
            <a:ext cx="2037270"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is old.</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 has glasses.</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mn-ea"/>
                <a:cs typeface="Arial"/>
                <a:sym typeface="Century Gothic"/>
              </a:rPr>
              <a:t>He is angry.</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[Pablo]</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81" name="Google Shape;881;p87"/>
          <p:cNvSpPr txBox="1"/>
          <p:nvPr/>
        </p:nvSpPr>
        <p:spPr>
          <a:xfrm>
            <a:off x="9931778" y="4937990"/>
            <a:ext cx="2245884"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She is calm.</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mn-ea"/>
                <a:cs typeface="Arial"/>
                <a:sym typeface="Century Gothic"/>
              </a:rPr>
              <a:t>She is beautiful.</a:t>
            </a: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0" i="0" u="none" strike="noStrike" kern="0" cap="none" spc="0" normalizeH="0" baseline="0" noProof="0" dirty="0">
                <a:ln>
                  <a:noFill/>
                </a:ln>
                <a:solidFill>
                  <a:srgbClr val="000000"/>
                </a:solidFill>
                <a:effectLst/>
                <a:uLnTx/>
                <a:uFillTx/>
                <a:latin typeface="Century Gothic"/>
                <a:ea typeface="+mn-ea"/>
                <a:cs typeface="Arial"/>
                <a:sym typeface="Century Gothic"/>
              </a:rPr>
              <a:t>She is not sad.</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[Marta]</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889" name="Google Shape;889;p87"/>
          <p:cNvPicPr preferRelativeResize="0"/>
          <p:nvPr/>
        </p:nvPicPr>
        <p:blipFill rotWithShape="1">
          <a:blip r:embed="rId3">
            <a:alphaModFix/>
          </a:blip>
          <a:srcRect/>
          <a:stretch/>
        </p:blipFill>
        <p:spPr>
          <a:xfrm>
            <a:off x="660022" y="741556"/>
            <a:ext cx="862047" cy="967467"/>
          </a:xfrm>
          <a:prstGeom prst="rect">
            <a:avLst/>
          </a:prstGeom>
          <a:noFill/>
          <a:ln>
            <a:noFill/>
          </a:ln>
        </p:spPr>
      </p:pic>
      <p:pic>
        <p:nvPicPr>
          <p:cNvPr id="891" name="Google Shape;891;p87"/>
          <p:cNvPicPr preferRelativeResize="0"/>
          <p:nvPr/>
        </p:nvPicPr>
        <p:blipFill rotWithShape="1">
          <a:blip r:embed="rId4">
            <a:alphaModFix/>
            <a:extLst>
              <a:ext uri="{BEBA8EAE-BF5A-486C-A8C5-ECC9F3942E4B}">
                <a14:imgProps xmlns:a14="http://schemas.microsoft.com/office/drawing/2010/main">
                  <a14:imgLayer r:embed="rId5">
                    <a14:imgEffect>
                      <a14:colorTemperature colorTemp="8800"/>
                    </a14:imgEffect>
                    <a14:imgEffect>
                      <a14:saturation sat="400000"/>
                    </a14:imgEffect>
                    <a14:imgEffect>
                      <a14:brightnessContrast bright="40000" contrast="-20000"/>
                    </a14:imgEffect>
                  </a14:imgLayer>
                </a14:imgProps>
              </a:ext>
            </a:extLst>
          </a:blip>
          <a:srcRect/>
          <a:stretch/>
        </p:blipFill>
        <p:spPr>
          <a:xfrm rot="-4291049">
            <a:off x="6461735" y="671351"/>
            <a:ext cx="1032117" cy="988738"/>
          </a:xfrm>
          <a:prstGeom prst="rect">
            <a:avLst/>
          </a:prstGeom>
          <a:noFill/>
          <a:ln>
            <a:noFill/>
          </a:ln>
        </p:spPr>
      </p:pic>
      <p:sp>
        <p:nvSpPr>
          <p:cNvPr id="863" name="Google Shape;863;p87"/>
          <p:cNvSpPr txBox="1"/>
          <p:nvPr/>
        </p:nvSpPr>
        <p:spPr>
          <a:xfrm>
            <a:off x="8090001" y="734011"/>
            <a:ext cx="352799" cy="4045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5</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3" name="Google Shape;859;p87">
            <a:extLst>
              <a:ext uri="{FF2B5EF4-FFF2-40B4-BE49-F238E27FC236}">
                <a16:creationId xmlns:a16="http://schemas.microsoft.com/office/drawing/2014/main" id="{F50D1860-C5CB-5B45-B3B8-B3C06CB04913}"/>
              </a:ext>
            </a:extLst>
          </p:cNvPr>
          <p:cNvSpPr txBox="1"/>
          <p:nvPr/>
        </p:nvSpPr>
        <p:spPr>
          <a:xfrm>
            <a:off x="6040682" y="3582941"/>
            <a:ext cx="59971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10</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4" name="Google Shape;875;p87">
            <a:extLst>
              <a:ext uri="{FF2B5EF4-FFF2-40B4-BE49-F238E27FC236}">
                <a16:creationId xmlns:a16="http://schemas.microsoft.com/office/drawing/2014/main" id="{FDF013B4-13C2-3E43-BE1C-143778F018E3}"/>
              </a:ext>
            </a:extLst>
          </p:cNvPr>
          <p:cNvSpPr txBox="1"/>
          <p:nvPr/>
        </p:nvSpPr>
        <p:spPr>
          <a:xfrm>
            <a:off x="4318875" y="3565613"/>
            <a:ext cx="3527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9</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5" name="Google Shape;879;p87">
            <a:extLst>
              <a:ext uri="{FF2B5EF4-FFF2-40B4-BE49-F238E27FC236}">
                <a16:creationId xmlns:a16="http://schemas.microsoft.com/office/drawing/2014/main" id="{CE034F29-EAA7-C145-AEC8-5449831A5228}"/>
              </a:ext>
            </a:extLst>
          </p:cNvPr>
          <p:cNvSpPr txBox="1"/>
          <p:nvPr/>
        </p:nvSpPr>
        <p:spPr>
          <a:xfrm>
            <a:off x="9918106" y="3496631"/>
            <a:ext cx="508099"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12</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6" name="Google Shape;863;p87">
            <a:extLst>
              <a:ext uri="{FF2B5EF4-FFF2-40B4-BE49-F238E27FC236}">
                <a16:creationId xmlns:a16="http://schemas.microsoft.com/office/drawing/2014/main" id="{7E162FBC-3352-4948-B83D-8F9F88838430}"/>
              </a:ext>
            </a:extLst>
          </p:cNvPr>
          <p:cNvSpPr txBox="1"/>
          <p:nvPr/>
        </p:nvSpPr>
        <p:spPr>
          <a:xfrm>
            <a:off x="8085609" y="3541834"/>
            <a:ext cx="576517"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11</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57" name="Picture 18" descr="Woman Clipart Images Png - Cartoon Business Woman, Transparent Png ">
            <a:extLst>
              <a:ext uri="{FF2B5EF4-FFF2-40B4-BE49-F238E27FC236}">
                <a16:creationId xmlns:a16="http://schemas.microsoft.com/office/drawing/2014/main" id="{3C4AE4E3-B480-B949-8DAC-CF58435F6848}"/>
              </a:ext>
            </a:extLst>
          </p:cNvPr>
          <p:cNvPicPr>
            <a:picLocks noChangeAspect="1" noChangeArrowheads="1"/>
          </p:cNvPicPr>
          <p:nvPr/>
        </p:nvPicPr>
        <p:blipFill rotWithShape="1">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rcRect r="22043" b="52758"/>
          <a:stretch/>
        </p:blipFill>
        <p:spPr bwMode="auto">
          <a:xfrm>
            <a:off x="10007519" y="3510605"/>
            <a:ext cx="1791964" cy="132339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Old man in wheelchair clipart clipartfox">
            <a:extLst>
              <a:ext uri="{FF2B5EF4-FFF2-40B4-BE49-F238E27FC236}">
                <a16:creationId xmlns:a16="http://schemas.microsoft.com/office/drawing/2014/main" id="{6000C0E9-4BD5-FB42-9E7D-5216173A3CC4}"/>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8245" b="65847"/>
          <a:stretch/>
        </p:blipFill>
        <p:spPr bwMode="auto">
          <a:xfrm>
            <a:off x="2338144" y="623662"/>
            <a:ext cx="1273903" cy="110403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Bored student clipart">
            <a:extLst>
              <a:ext uri="{FF2B5EF4-FFF2-40B4-BE49-F238E27FC236}">
                <a16:creationId xmlns:a16="http://schemas.microsoft.com/office/drawing/2014/main" id="{006FD4F7-0E4C-9248-AA5A-F053B43804BC}"/>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05" b="43479"/>
          <a:stretch/>
        </p:blipFill>
        <p:spPr bwMode="auto">
          <a:xfrm>
            <a:off x="4502436" y="767149"/>
            <a:ext cx="1253482" cy="106661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Elderly, Wrinkled, Man, Old, Aged, Angry, Spectacles">
            <a:extLst>
              <a:ext uri="{FF2B5EF4-FFF2-40B4-BE49-F238E27FC236}">
                <a16:creationId xmlns:a16="http://schemas.microsoft.com/office/drawing/2014/main" id="{51A881A7-B162-D84B-A089-93943890C6D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67263" y="3542692"/>
            <a:ext cx="1064388" cy="125083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irl, Sad, Lonely, Alone, Frustrated">
            <a:extLst>
              <a:ext uri="{FF2B5EF4-FFF2-40B4-BE49-F238E27FC236}">
                <a16:creationId xmlns:a16="http://schemas.microsoft.com/office/drawing/2014/main" id="{F44519EF-BF3F-CD4F-953B-F845830EDFEB}"/>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r="16872" b="49139"/>
          <a:stretch/>
        </p:blipFill>
        <p:spPr bwMode="auto">
          <a:xfrm>
            <a:off x="8200979" y="666692"/>
            <a:ext cx="1336484" cy="10531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oy, Winner, Trophy, Victory, Win">
            <a:extLst>
              <a:ext uri="{FF2B5EF4-FFF2-40B4-BE49-F238E27FC236}">
                <a16:creationId xmlns:a16="http://schemas.microsoft.com/office/drawing/2014/main" id="{AE61552E-DFBA-744A-B0EE-F327B5532AF3}"/>
              </a:ext>
            </a:extLst>
          </p:cNvPr>
          <p:cNvPicPr>
            <a:picLocks noChangeAspect="1" noChangeArrowheads="1"/>
          </p:cNvPicPr>
          <p:nvPr/>
        </p:nvPicPr>
        <p:blipFill rotWithShape="1">
          <a:blip r:embed="rId11">
            <a:clrChange>
              <a:clrFrom>
                <a:srgbClr val="EE7E1A"/>
              </a:clrFrom>
              <a:clrTo>
                <a:srgbClr val="EE7E1A">
                  <a:alpha val="0"/>
                </a:srgbClr>
              </a:clrTo>
            </a:clrChange>
            <a:extLst>
              <a:ext uri="{28A0092B-C50C-407E-A947-70E740481C1C}">
                <a14:useLocalDpi xmlns:a14="http://schemas.microsoft.com/office/drawing/2010/main" val="0"/>
              </a:ext>
            </a:extLst>
          </a:blip>
          <a:srcRect l="12832" t="14982" r="16415" b="25249"/>
          <a:stretch/>
        </p:blipFill>
        <p:spPr bwMode="auto">
          <a:xfrm>
            <a:off x="10458307" y="806265"/>
            <a:ext cx="1252602" cy="93572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irl, Woman, Female, Lady, Young">
            <a:extLst>
              <a:ext uri="{FF2B5EF4-FFF2-40B4-BE49-F238E27FC236}">
                <a16:creationId xmlns:a16="http://schemas.microsoft.com/office/drawing/2014/main" id="{DDB599BF-0CF7-834F-B86F-2463ACF1ABA8}"/>
              </a:ext>
            </a:extLst>
          </p:cNvPr>
          <p:cNvPicPr>
            <a:picLocks noChangeAspect="1" noChangeArrowheads="1"/>
          </p:cNvPicPr>
          <p:nvPr/>
        </p:nvPicPr>
        <p:blipFill rotWithShape="1">
          <a:blip r:embed="rId12">
            <a:clrChange>
              <a:clrFrom>
                <a:srgbClr val="F8F2DA"/>
              </a:clrFrom>
              <a:clrTo>
                <a:srgbClr val="F8F2DA">
                  <a:alpha val="0"/>
                </a:srgbClr>
              </a:clrTo>
            </a:clrChange>
            <a:extLst>
              <a:ext uri="{28A0092B-C50C-407E-A947-70E740481C1C}">
                <a14:useLocalDpi xmlns:a14="http://schemas.microsoft.com/office/drawing/2010/main" val="0"/>
              </a:ext>
            </a:extLst>
          </a:blip>
          <a:srcRect l="36312" r="23229" b="33602"/>
          <a:stretch/>
        </p:blipFill>
        <p:spPr bwMode="auto">
          <a:xfrm>
            <a:off x="671086" y="3528854"/>
            <a:ext cx="1134272" cy="124344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Open - Black Man Waving Cartoon Clipart - Full Size Clipart ">
            <a:extLst>
              <a:ext uri="{FF2B5EF4-FFF2-40B4-BE49-F238E27FC236}">
                <a16:creationId xmlns:a16="http://schemas.microsoft.com/office/drawing/2014/main" id="{01FFC625-1584-1843-9A1C-451A17DB2B77}"/>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066" r="-1" b="61782"/>
          <a:stretch/>
        </p:blipFill>
        <p:spPr bwMode="auto">
          <a:xfrm>
            <a:off x="2574106" y="3569393"/>
            <a:ext cx="1235753" cy="110680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Girl, Angry, Finger, Pointing, Female">
            <a:extLst>
              <a:ext uri="{FF2B5EF4-FFF2-40B4-BE49-F238E27FC236}">
                <a16:creationId xmlns:a16="http://schemas.microsoft.com/office/drawing/2014/main" id="{16D8710C-2D54-BE43-9B86-22A4A3E83521}"/>
              </a:ext>
            </a:extLst>
          </p:cNvPr>
          <p:cNvPicPr>
            <a:picLocks noChangeAspect="1" noChangeArrowheads="1"/>
          </p:cNvPicPr>
          <p:nvPr/>
        </p:nvPicPr>
        <p:blipFill>
          <a:blip r:embed="rId14" cstate="print">
            <a:clrChange>
              <a:clrFrom>
                <a:srgbClr val="F64EF5"/>
              </a:clrFrom>
              <a:clrTo>
                <a:srgbClr val="F64EF5">
                  <a:alpha val="0"/>
                </a:srgbClr>
              </a:clrTo>
            </a:clrChange>
            <a:extLst>
              <a:ext uri="{28A0092B-C50C-407E-A947-70E740481C1C}">
                <a14:useLocalDpi xmlns:a14="http://schemas.microsoft.com/office/drawing/2010/main" val="0"/>
              </a:ext>
            </a:extLst>
          </a:blip>
          <a:srcRect/>
          <a:stretch>
            <a:fillRect/>
          </a:stretch>
        </p:blipFill>
        <p:spPr bwMode="auto">
          <a:xfrm>
            <a:off x="4670848" y="3441507"/>
            <a:ext cx="1149000" cy="133079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Grandma, Grandmother, Granny, Senior, Elderly, Lady">
            <a:extLst>
              <a:ext uri="{FF2B5EF4-FFF2-40B4-BE49-F238E27FC236}">
                <a16:creationId xmlns:a16="http://schemas.microsoft.com/office/drawing/2014/main" id="{D311CC99-1B65-BE42-83E1-F88A136E748E}"/>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3373" r="13626" b="82030"/>
          <a:stretch/>
        </p:blipFill>
        <p:spPr bwMode="auto">
          <a:xfrm>
            <a:off x="6374005" y="3520950"/>
            <a:ext cx="1817390" cy="1232394"/>
          </a:xfrm>
          <a:prstGeom prst="rect">
            <a:avLst/>
          </a:prstGeom>
          <a:noFill/>
          <a:extLst>
            <a:ext uri="{909E8E84-426E-40DD-AFC4-6F175D3DCCD1}">
              <a14:hiddenFill xmlns:a14="http://schemas.microsoft.com/office/drawing/2010/main">
                <a:solidFill>
                  <a:srgbClr val="FFFFFF"/>
                </a:solidFill>
              </a14:hiddenFill>
            </a:ext>
          </a:extLst>
        </p:spPr>
      </p:pic>
      <p:sp>
        <p:nvSpPr>
          <p:cNvPr id="48" name="Google Shape;783;p85"/>
          <p:cNvSpPr/>
          <p:nvPr/>
        </p:nvSpPr>
        <p:spPr>
          <a:xfrm>
            <a:off x="7136525" y="6422017"/>
            <a:ext cx="247468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Arial"/>
                <a:sym typeface="Arial"/>
              </a:rPr>
              <a:t>*rubio/a = blonde</a:t>
            </a:r>
            <a:endPar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endParaRPr>
          </a:p>
        </p:txBody>
      </p:sp>
      <p:grpSp>
        <p:nvGrpSpPr>
          <p:cNvPr id="61" name="Group 60"/>
          <p:cNvGrpSpPr/>
          <p:nvPr/>
        </p:nvGrpSpPr>
        <p:grpSpPr>
          <a:xfrm>
            <a:off x="159004" y="-58813"/>
            <a:ext cx="4561216" cy="806012"/>
            <a:chOff x="159004" y="-58813"/>
            <a:chExt cx="4561216" cy="806012"/>
          </a:xfrm>
        </p:grpSpPr>
        <p:grpSp>
          <p:nvGrpSpPr>
            <p:cNvPr id="64" name="Group 63"/>
            <p:cNvGrpSpPr/>
            <p:nvPr/>
          </p:nvGrpSpPr>
          <p:grpSpPr>
            <a:xfrm>
              <a:off x="3816047" y="-58813"/>
              <a:ext cx="904173" cy="806012"/>
              <a:chOff x="9366733" y="885649"/>
              <a:chExt cx="2361193" cy="1935918"/>
            </a:xfrm>
          </p:grpSpPr>
          <p:pic>
            <p:nvPicPr>
              <p:cNvPr id="66" name="Picture 65"/>
              <p:cNvPicPr>
                <a:picLocks noChangeAspect="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35682" t="32606" r="34357" b="37454"/>
              <a:stretch/>
            </p:blipFill>
            <p:spPr>
              <a:xfrm>
                <a:off x="10236820" y="885649"/>
                <a:ext cx="1491106" cy="1320083"/>
              </a:xfrm>
              <a:prstGeom prst="rect">
                <a:avLst/>
              </a:prstGeom>
            </p:spPr>
          </p:pic>
          <p:pic>
            <p:nvPicPr>
              <p:cNvPr id="67" name="Picture 66"/>
              <p:cNvPicPr>
                <a:picLocks noChangeAspect="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68464" t="63273" r="2543" b="7273"/>
              <a:stretch/>
            </p:blipFill>
            <p:spPr>
              <a:xfrm>
                <a:off x="9366733" y="1176274"/>
                <a:ext cx="1352288" cy="1217058"/>
              </a:xfrm>
              <a:prstGeom prst="rect">
                <a:avLst/>
              </a:prstGeom>
            </p:spPr>
          </p:pic>
          <p:pic>
            <p:nvPicPr>
              <p:cNvPr id="68" name="Picture 67"/>
              <p:cNvPicPr>
                <a:picLocks noChangeAspect="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7225" t="63394" r="62707" b="4039"/>
              <a:stretch/>
            </p:blipFill>
            <p:spPr>
              <a:xfrm>
                <a:off x="9994226" y="1589896"/>
                <a:ext cx="1283575" cy="1231671"/>
              </a:xfrm>
              <a:prstGeom prst="rect">
                <a:avLst/>
              </a:prstGeom>
            </p:spPr>
          </p:pic>
        </p:grpSp>
        <p:sp>
          <p:nvSpPr>
            <p:cNvPr id="65" name="TextBox 64"/>
            <p:cNvSpPr txBox="1"/>
            <p:nvPr/>
          </p:nvSpPr>
          <p:spPr>
            <a:xfrm>
              <a:off x="159004" y="113361"/>
              <a:ext cx="3700730" cy="461665"/>
            </a:xfrm>
            <a:prstGeom prst="rect">
              <a:avLst/>
            </a:prstGeom>
            <a:solidFill>
              <a:srgbClr val="FF6600"/>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Unscripted Speaking</a:t>
              </a:r>
            </a:p>
          </p:txBody>
        </p:sp>
      </p:grpSp>
    </p:spTree>
    <p:extLst>
      <p:ext uri="{BB962C8B-B14F-4D97-AF65-F5344CB8AC3E}">
        <p14:creationId xmlns:p14="http://schemas.microsoft.com/office/powerpoint/2010/main" val="37753590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31;p5" descr="background rectangle">
            <a:extLst>
              <a:ext uri="{FF2B5EF4-FFF2-40B4-BE49-F238E27FC236}">
                <a16:creationId xmlns:a16="http://schemas.microsoft.com/office/drawing/2014/main" id="{CB601A45-E9EA-1F4F-8D36-F2ED54AD2556}"/>
              </a:ext>
            </a:extLst>
          </p:cNvPr>
          <p:cNvPicPr preferRelativeResize="0"/>
          <p:nvPr/>
        </p:nvPicPr>
        <p:blipFill rotWithShape="1">
          <a:blip r:embed="rId3">
            <a:alphaModFix/>
          </a:blip>
          <a:srcRect/>
          <a:stretch/>
        </p:blipFill>
        <p:spPr>
          <a:xfrm>
            <a:off x="-1" y="296863"/>
            <a:ext cx="6900531" cy="867128"/>
          </a:xfrm>
          <a:prstGeom prst="rect">
            <a:avLst/>
          </a:prstGeom>
          <a:noFill/>
          <a:ln>
            <a:noFill/>
          </a:ln>
        </p:spPr>
      </p:pic>
      <p:sp>
        <p:nvSpPr>
          <p:cNvPr id="9" name="TextBox 8">
            <a:extLst>
              <a:ext uri="{FF2B5EF4-FFF2-40B4-BE49-F238E27FC236}">
                <a16:creationId xmlns:a16="http://schemas.microsoft.com/office/drawing/2014/main" id="{6B5D197A-A5CB-4705-AB5A-8FFF5FDEEED7}"/>
              </a:ext>
            </a:extLst>
          </p:cNvPr>
          <p:cNvSpPr txBox="1"/>
          <p:nvPr/>
        </p:nvSpPr>
        <p:spPr>
          <a:xfrm>
            <a:off x="149629" y="1356017"/>
            <a:ext cx="11892742" cy="267765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Jugáis</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en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grupos</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de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cuatro</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Una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pareja</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juega</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contra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otra</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pareja</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El primer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jugador</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elige</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una</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palabra de la lista.</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Tiene</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que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describir</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la palabra a su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pareja</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sin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decir</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la palabra.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Su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pareja</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debe</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decir</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la palabra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correcta</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La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pareja</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con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más</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palabras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correctas</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gana</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t>
            </a:r>
          </a:p>
        </p:txBody>
      </p:sp>
      <p:sp>
        <p:nvSpPr>
          <p:cNvPr id="11" name="TextBox 10">
            <a:extLst>
              <a:ext uri="{FF2B5EF4-FFF2-40B4-BE49-F238E27FC236}">
                <a16:creationId xmlns:a16="http://schemas.microsoft.com/office/drawing/2014/main" id="{9C5E14EB-50CB-4F13-AECA-7C26B5801103}"/>
              </a:ext>
            </a:extLst>
          </p:cNvPr>
          <p:cNvSpPr txBox="1"/>
          <p:nvPr/>
        </p:nvSpPr>
        <p:spPr>
          <a:xfrm>
            <a:off x="684812" y="4033673"/>
            <a:ext cx="5113316"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Por</a:t>
            </a:r>
            <a:r>
              <a:rPr kumimoji="0" lang="fr-FR"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fr-FR"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ejemplo</a:t>
            </a:r>
            <a:r>
              <a:rPr kumimoji="0" lang="fr-FR"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moderno</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Arial"/>
                <a:sym typeface="Arial"/>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Describe</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una</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idea</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o un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producto</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que es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nuevo</a:t>
            </a: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Arial"/>
                <a:sym typeface="Arial"/>
              </a:rPr>
              <a:t>”</a:t>
            </a:r>
            <a:endPar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F715AB17-697C-AA41-8081-E79C9705A2F7}"/>
              </a:ext>
            </a:extLst>
          </p:cNvPr>
          <p:cNvSpPr>
            <a:spLocks noGrp="1"/>
          </p:cNvSpPr>
          <p:nvPr>
            <p:ph type="title"/>
          </p:nvPr>
        </p:nvSpPr>
        <p:spPr>
          <a:xfrm>
            <a:off x="0" y="-10691"/>
            <a:ext cx="10515600" cy="1325563"/>
          </a:xfrm>
        </p:spPr>
        <p:txBody>
          <a:bodyPr/>
          <a:lstStyle/>
          <a:p>
            <a:r>
              <a:rPr lang="en-US" b="1" dirty="0">
                <a:solidFill>
                  <a:schemeClr val="bg1"/>
                </a:solidFill>
              </a:rPr>
              <a:t>Articulate! Un </a:t>
            </a:r>
            <a:r>
              <a:rPr lang="en-US" b="1" dirty="0" err="1">
                <a:solidFill>
                  <a:schemeClr val="bg1"/>
                </a:solidFill>
              </a:rPr>
              <a:t>juego</a:t>
            </a:r>
            <a:endParaRPr lang="en-US" b="1" dirty="0">
              <a:solidFill>
                <a:schemeClr val="bg1"/>
              </a:solidFill>
            </a:endParaRPr>
          </a:p>
        </p:txBody>
      </p:sp>
      <p:sp>
        <p:nvSpPr>
          <p:cNvPr id="10" name="Speech Bubble: Rectangle with Corners Rounded 14">
            <a:extLst>
              <a:ext uri="{FF2B5EF4-FFF2-40B4-BE49-F238E27FC236}">
                <a16:creationId xmlns:a16="http://schemas.microsoft.com/office/drawing/2014/main" id="{280CC0EA-EE87-F145-B586-B63703FD6FEE}"/>
              </a:ext>
            </a:extLst>
          </p:cNvPr>
          <p:cNvSpPr/>
          <p:nvPr/>
        </p:nvSpPr>
        <p:spPr>
          <a:xfrm>
            <a:off x="6900530" y="4468078"/>
            <a:ext cx="4892991" cy="1657965"/>
          </a:xfrm>
          <a:prstGeom prst="wedgeRoundRectCallout">
            <a:avLst>
              <a:gd name="adj1" fmla="val -71665"/>
              <a:gd name="adj2" fmla="val -29753"/>
              <a:gd name="adj3" fmla="val 16667"/>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Arial"/>
              </a:rPr>
              <a:t>You can give your partner some clues:</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Arial"/>
              </a:rPr>
              <a:t>”</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Arial"/>
              </a:rPr>
              <a:t>Empieza</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Arial"/>
              </a:rPr>
              <a:t> con la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Arial"/>
              </a:rPr>
              <a:t>letra</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Arial"/>
              </a:rPr>
              <a:t>…”</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Arial"/>
              </a:rPr>
              <a:t>“es un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Arial"/>
              </a:rPr>
              <a:t>adjetivo</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Arial"/>
              </a:rPr>
              <a:t>/verbo/</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Arial"/>
              </a:rPr>
              <a:t>nombre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mn-cs"/>
                <a:sym typeface="Arial"/>
              </a:rPr>
              <a:t>”</a:t>
            </a:r>
          </a:p>
        </p:txBody>
      </p:sp>
      <p:pic>
        <p:nvPicPr>
          <p:cNvPr id="3" name="Imagen 2">
            <a:extLst>
              <a:ext uri="{FF2B5EF4-FFF2-40B4-BE49-F238E27FC236}">
                <a16:creationId xmlns:a16="http://schemas.microsoft.com/office/drawing/2014/main" id="{8A096A72-6B75-B24C-8346-C424C66C40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29854" y="796948"/>
            <a:ext cx="1952031" cy="1773020"/>
          </a:xfrm>
          <a:prstGeom prst="rect">
            <a:avLst/>
          </a:prstGeom>
        </p:spPr>
      </p:pic>
      <p:grpSp>
        <p:nvGrpSpPr>
          <p:cNvPr id="8" name="Group 7"/>
          <p:cNvGrpSpPr/>
          <p:nvPr/>
        </p:nvGrpSpPr>
        <p:grpSpPr>
          <a:xfrm>
            <a:off x="7481155" y="0"/>
            <a:ext cx="4561216" cy="806012"/>
            <a:chOff x="159004" y="-58813"/>
            <a:chExt cx="4561216" cy="806012"/>
          </a:xfrm>
        </p:grpSpPr>
        <p:grpSp>
          <p:nvGrpSpPr>
            <p:cNvPr id="12" name="Group 11"/>
            <p:cNvGrpSpPr/>
            <p:nvPr/>
          </p:nvGrpSpPr>
          <p:grpSpPr>
            <a:xfrm>
              <a:off x="3816047" y="-58813"/>
              <a:ext cx="904173" cy="806012"/>
              <a:chOff x="9366733" y="885649"/>
              <a:chExt cx="2361193" cy="1935918"/>
            </a:xfrm>
          </p:grpSpPr>
          <p:pic>
            <p:nvPicPr>
              <p:cNvPr id="14" name="Picture 13"/>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5682" t="32606" r="34357" b="37454"/>
              <a:stretch/>
            </p:blipFill>
            <p:spPr>
              <a:xfrm>
                <a:off x="10236820" y="885649"/>
                <a:ext cx="1491106" cy="1320083"/>
              </a:xfrm>
              <a:prstGeom prst="rect">
                <a:avLst/>
              </a:prstGeom>
            </p:spPr>
          </p:pic>
          <p:pic>
            <p:nvPicPr>
              <p:cNvPr id="15" name="Picture 14"/>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8464" t="63273" r="2543" b="7273"/>
              <a:stretch/>
            </p:blipFill>
            <p:spPr>
              <a:xfrm>
                <a:off x="9366733" y="1176274"/>
                <a:ext cx="1352288" cy="1217058"/>
              </a:xfrm>
              <a:prstGeom prst="rect">
                <a:avLst/>
              </a:prstGeom>
            </p:spPr>
          </p:pic>
          <p:pic>
            <p:nvPicPr>
              <p:cNvPr id="16" name="Picture 15"/>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225" t="63394" r="62707" b="4039"/>
              <a:stretch/>
            </p:blipFill>
            <p:spPr>
              <a:xfrm>
                <a:off x="9994226" y="1589896"/>
                <a:ext cx="1283575" cy="1231671"/>
              </a:xfrm>
              <a:prstGeom prst="rect">
                <a:avLst/>
              </a:prstGeom>
            </p:spPr>
          </p:pic>
        </p:grpSp>
        <p:sp>
          <p:nvSpPr>
            <p:cNvPr id="13" name="TextBox 12"/>
            <p:cNvSpPr txBox="1"/>
            <p:nvPr/>
          </p:nvSpPr>
          <p:spPr>
            <a:xfrm>
              <a:off x="159004" y="113361"/>
              <a:ext cx="3700730" cy="461665"/>
            </a:xfrm>
            <a:prstGeom prst="rect">
              <a:avLst/>
            </a:prstGeom>
            <a:solidFill>
              <a:srgbClr val="FF6600"/>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Unscripted Speaking</a:t>
              </a:r>
            </a:p>
          </p:txBody>
        </p:sp>
      </p:grpSp>
    </p:spTree>
    <p:extLst>
      <p:ext uri="{BB962C8B-B14F-4D97-AF65-F5344CB8AC3E}">
        <p14:creationId xmlns:p14="http://schemas.microsoft.com/office/powerpoint/2010/main" val="29406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oogle Shape;231;p5" descr="background rectangle">
            <a:extLst>
              <a:ext uri="{FF2B5EF4-FFF2-40B4-BE49-F238E27FC236}">
                <a16:creationId xmlns:a16="http://schemas.microsoft.com/office/drawing/2014/main" id="{1C7BE605-2E00-4E41-82D3-7B58EBF169FC}"/>
              </a:ext>
            </a:extLst>
          </p:cNvPr>
          <p:cNvPicPr preferRelativeResize="0"/>
          <p:nvPr/>
        </p:nvPicPr>
        <p:blipFill rotWithShape="1">
          <a:blip r:embed="rId3">
            <a:alphaModFix/>
          </a:blip>
          <a:srcRect/>
          <a:stretch/>
        </p:blipFill>
        <p:spPr>
          <a:xfrm>
            <a:off x="-1" y="296863"/>
            <a:ext cx="6900531" cy="867128"/>
          </a:xfrm>
          <a:prstGeom prst="rect">
            <a:avLst/>
          </a:prstGeom>
          <a:noFill/>
          <a:ln>
            <a:noFill/>
          </a:ln>
        </p:spPr>
      </p:pic>
      <p:sp>
        <p:nvSpPr>
          <p:cNvPr id="28" name="Title 1">
            <a:extLst>
              <a:ext uri="{FF2B5EF4-FFF2-40B4-BE49-F238E27FC236}">
                <a16:creationId xmlns:a16="http://schemas.microsoft.com/office/drawing/2014/main" id="{DC37E8FB-E8C2-734B-8DEE-530DF0B0E955}"/>
              </a:ext>
            </a:extLst>
          </p:cNvPr>
          <p:cNvSpPr>
            <a:spLocks noGrp="1"/>
          </p:cNvSpPr>
          <p:nvPr>
            <p:ph type="title"/>
          </p:nvPr>
        </p:nvSpPr>
        <p:spPr>
          <a:xfrm>
            <a:off x="-1" y="46797"/>
            <a:ext cx="10515600" cy="1325563"/>
          </a:xfrm>
        </p:spPr>
        <p:txBody>
          <a:bodyPr>
            <a:normAutofit/>
          </a:bodyPr>
          <a:lstStyle/>
          <a:p>
            <a:r>
              <a:rPr lang="en-US" sz="3600" b="1" dirty="0">
                <a:solidFill>
                  <a:schemeClr val="bg1"/>
                </a:solidFill>
              </a:rPr>
              <a:t>Articulate! English clues</a:t>
            </a:r>
          </a:p>
        </p:txBody>
      </p:sp>
      <p:sp>
        <p:nvSpPr>
          <p:cNvPr id="29" name="Rounded Rectangle 46">
            <a:extLst>
              <a:ext uri="{FF2B5EF4-FFF2-40B4-BE49-F238E27FC236}">
                <a16:creationId xmlns:a16="http://schemas.microsoft.com/office/drawing/2014/main" id="{F13525F9-C39A-684E-82CD-4219DE43E76B}"/>
              </a:ext>
            </a:extLst>
          </p:cNvPr>
          <p:cNvSpPr/>
          <p:nvPr/>
        </p:nvSpPr>
        <p:spPr>
          <a:xfrm>
            <a:off x="10639168" y="249870"/>
            <a:ext cx="1270752" cy="399600"/>
          </a:xfrm>
          <a:prstGeom prst="roundRect">
            <a:avLst/>
          </a:prstGeom>
          <a:solidFill>
            <a:schemeClr val="accent2"/>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30" name="Rounded Rectangle 1">
            <a:extLst>
              <a:ext uri="{FF2B5EF4-FFF2-40B4-BE49-F238E27FC236}">
                <a16:creationId xmlns:a16="http://schemas.microsoft.com/office/drawing/2014/main" id="{12660FB9-F6D5-44E8-BC28-102096D75D73}"/>
              </a:ext>
            </a:extLst>
          </p:cNvPr>
          <p:cNvSpPr/>
          <p:nvPr/>
        </p:nvSpPr>
        <p:spPr>
          <a:xfrm>
            <a:off x="7269340" y="2649520"/>
            <a:ext cx="2136700" cy="10401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moderno</a:t>
            </a: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moderna</a:t>
            </a:r>
            <a:endPar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sym typeface="Arial"/>
              </a:rPr>
              <a:t>Another</a:t>
            </a: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sym typeface="Arial"/>
              </a:rPr>
              <a:t>word</a:t>
            </a: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to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sym typeface="Arial"/>
              </a:rPr>
              <a:t>describe</a:t>
            </a: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sym typeface="Arial"/>
              </a:rPr>
              <a:t>something</a:t>
            </a: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sym typeface="Arial"/>
              </a:rPr>
              <a:t>that</a:t>
            </a: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sym typeface="Arial"/>
              </a:rPr>
              <a:t>is</a:t>
            </a:r>
            <a:r>
              <a:rPr kumimoji="0" lang="fr-FR"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 new.</a:t>
            </a:r>
            <a:endPar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p:txBody>
      </p:sp>
      <p:sp>
        <p:nvSpPr>
          <p:cNvPr id="31" name="Rounded Rectangle 1">
            <a:extLst>
              <a:ext uri="{FF2B5EF4-FFF2-40B4-BE49-F238E27FC236}">
                <a16:creationId xmlns:a16="http://schemas.microsoft.com/office/drawing/2014/main" id="{A55C5C34-7290-42EB-A80A-DC56300FF587}"/>
              </a:ext>
            </a:extLst>
          </p:cNvPr>
          <p:cNvSpPr/>
          <p:nvPr/>
        </p:nvSpPr>
        <p:spPr>
          <a:xfrm>
            <a:off x="4962588" y="2649520"/>
            <a:ext cx="2136701" cy="1040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el </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dueño</a:t>
            </a:r>
            <a:endPar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This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words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describes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person</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who</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has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something</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 house, a car, a bar...</a:t>
            </a:r>
          </a:p>
        </p:txBody>
      </p:sp>
      <p:sp>
        <p:nvSpPr>
          <p:cNvPr id="32" name="Rounded Rectangle 1">
            <a:extLst>
              <a:ext uri="{FF2B5EF4-FFF2-40B4-BE49-F238E27FC236}">
                <a16:creationId xmlns:a16="http://schemas.microsoft.com/office/drawing/2014/main" id="{C6283205-B52D-46F0-990C-D27BD90BDE50}"/>
              </a:ext>
            </a:extLst>
          </p:cNvPr>
          <p:cNvSpPr/>
          <p:nvPr/>
        </p:nvSpPr>
        <p:spPr>
          <a:xfrm>
            <a:off x="327935" y="2649520"/>
            <a:ext cx="2159113" cy="10406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la </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hambre</a:t>
            </a:r>
            <a:endPar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You have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it</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when</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you</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need</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to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eat</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t>
            </a: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p:txBody>
      </p:sp>
      <p:sp>
        <p:nvSpPr>
          <p:cNvPr id="33" name="Rounded Rectangle 1">
            <a:extLst>
              <a:ext uri="{FF2B5EF4-FFF2-40B4-BE49-F238E27FC236}">
                <a16:creationId xmlns:a16="http://schemas.microsoft.com/office/drawing/2014/main" id="{4DA9F44E-9789-4E09-8B10-81249DA68048}"/>
              </a:ext>
            </a:extLst>
          </p:cNvPr>
          <p:cNvSpPr/>
          <p:nvPr/>
        </p:nvSpPr>
        <p:spPr>
          <a:xfrm>
            <a:off x="2655834" y="2649520"/>
            <a:ext cx="2136700" cy="1040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único</a:t>
            </a: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única</a:t>
            </a:r>
            <a:endPar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When</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there</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is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only</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one.</a:t>
            </a:r>
          </a:p>
        </p:txBody>
      </p:sp>
      <p:sp>
        <p:nvSpPr>
          <p:cNvPr id="34" name="Rounded Rectangle 1">
            <a:extLst>
              <a:ext uri="{FF2B5EF4-FFF2-40B4-BE49-F238E27FC236}">
                <a16:creationId xmlns:a16="http://schemas.microsoft.com/office/drawing/2014/main" id="{4D341503-06EF-4169-A6A2-15A660799A8A}"/>
              </a:ext>
            </a:extLst>
          </p:cNvPr>
          <p:cNvSpPr/>
          <p:nvPr/>
        </p:nvSpPr>
        <p:spPr>
          <a:xfrm>
            <a:off x="9570819" y="2649520"/>
            <a:ext cx="2136698" cy="10406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la talla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When</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you</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buy</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clotes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you</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look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this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information to know if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it’s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big</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or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small</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t>
            </a:r>
          </a:p>
        </p:txBody>
      </p:sp>
      <p:sp>
        <p:nvSpPr>
          <p:cNvPr id="35" name="Rounded Rectangle 1">
            <a:extLst>
              <a:ext uri="{FF2B5EF4-FFF2-40B4-BE49-F238E27FC236}">
                <a16:creationId xmlns:a16="http://schemas.microsoft.com/office/drawing/2014/main" id="{310A1CEB-9E2B-4633-986C-7469DC1CD861}"/>
              </a:ext>
            </a:extLst>
          </p:cNvPr>
          <p:cNvSpPr/>
          <p:nvPr/>
        </p:nvSpPr>
        <p:spPr>
          <a:xfrm>
            <a:off x="327936" y="1372360"/>
            <a:ext cx="2159113" cy="10406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la </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sed</a:t>
            </a:r>
            <a:endPar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You have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it</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when</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you</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need</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to drink.</a:t>
            </a:r>
            <a:endParaRPr kumimoji="0" lang="fr-FR" sz="105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p:txBody>
      </p:sp>
      <p:sp>
        <p:nvSpPr>
          <p:cNvPr id="36" name="Rounded Rectangle 1">
            <a:extLst>
              <a:ext uri="{FF2B5EF4-FFF2-40B4-BE49-F238E27FC236}">
                <a16:creationId xmlns:a16="http://schemas.microsoft.com/office/drawing/2014/main" id="{5D8CF3AB-9EBC-41CD-8093-D6E31673141C}"/>
              </a:ext>
            </a:extLst>
          </p:cNvPr>
          <p:cNvSpPr/>
          <p:nvPr/>
        </p:nvSpPr>
        <p:spPr>
          <a:xfrm>
            <a:off x="9568188" y="1372360"/>
            <a:ext cx="2136698" cy="10503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gratis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It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describes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something</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that</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you</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don’t</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have to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pay</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t>
            </a:r>
          </a:p>
        </p:txBody>
      </p:sp>
      <p:sp>
        <p:nvSpPr>
          <p:cNvPr id="37" name="Rounded Rectangle 1">
            <a:extLst>
              <a:ext uri="{FF2B5EF4-FFF2-40B4-BE49-F238E27FC236}">
                <a16:creationId xmlns:a16="http://schemas.microsoft.com/office/drawing/2014/main" id="{80FA6829-1B7E-4A07-92F5-D60406ED9D3F}"/>
              </a:ext>
            </a:extLst>
          </p:cNvPr>
          <p:cNvSpPr/>
          <p:nvPr/>
        </p:nvSpPr>
        <p:spPr>
          <a:xfrm>
            <a:off x="2655835" y="1372360"/>
            <a:ext cx="2136699" cy="10406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c</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ierto</a:t>
            </a: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cierta</a:t>
            </a:r>
            <a:endPar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Another</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word</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for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true</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t>
            </a:r>
          </a:p>
        </p:txBody>
      </p:sp>
      <p:sp>
        <p:nvSpPr>
          <p:cNvPr id="38" name="Rounded Rectangle 1">
            <a:extLst>
              <a:ext uri="{FF2B5EF4-FFF2-40B4-BE49-F238E27FC236}">
                <a16:creationId xmlns:a16="http://schemas.microsoft.com/office/drawing/2014/main" id="{7195CF2A-3BF3-4405-B759-C1832B629404}"/>
              </a:ext>
            </a:extLst>
          </p:cNvPr>
          <p:cNvSpPr/>
          <p:nvPr/>
        </p:nvSpPr>
        <p:spPr>
          <a:xfrm>
            <a:off x="4965225" y="1372360"/>
            <a:ext cx="2136698" cy="10406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el </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restaurante</a:t>
            </a:r>
            <a:endPar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You go to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this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place to have diner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with</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your</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family</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or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friends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t>
            </a:r>
          </a:p>
        </p:txBody>
      </p:sp>
      <p:sp>
        <p:nvSpPr>
          <p:cNvPr id="39" name="Rounded Rectangle 1">
            <a:extLst>
              <a:ext uri="{FF2B5EF4-FFF2-40B4-BE49-F238E27FC236}">
                <a16:creationId xmlns:a16="http://schemas.microsoft.com/office/drawing/2014/main" id="{71D53996-C63B-4C8C-B520-72A87003F461}"/>
              </a:ext>
            </a:extLst>
          </p:cNvPr>
          <p:cNvSpPr/>
          <p:nvPr/>
        </p:nvSpPr>
        <p:spPr>
          <a:xfrm>
            <a:off x="7269340" y="1372360"/>
            <a:ext cx="2136701" cy="10451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la cola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When</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you</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wait</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with</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other</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people, one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behind</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the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other</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t>
            </a:r>
          </a:p>
        </p:txBody>
      </p:sp>
      <p:sp>
        <p:nvSpPr>
          <p:cNvPr id="40" name="Rounded Rectangle 1">
            <a:extLst>
              <a:ext uri="{FF2B5EF4-FFF2-40B4-BE49-F238E27FC236}">
                <a16:creationId xmlns:a16="http://schemas.microsoft.com/office/drawing/2014/main" id="{D1EAE226-57A2-4F2A-A6AC-E296CA321C29}"/>
              </a:ext>
            </a:extLst>
          </p:cNvPr>
          <p:cNvSpPr/>
          <p:nvPr/>
        </p:nvSpPr>
        <p:spPr>
          <a:xfrm>
            <a:off x="9570819" y="3887008"/>
            <a:ext cx="2136698" cy="10603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optimista</a:t>
            </a:r>
            <a:endPar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person</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with</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 lot of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hope</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that</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sees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the glass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half</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empty</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*medio</a:t>
            </a:r>
          </a:p>
        </p:txBody>
      </p:sp>
      <p:sp>
        <p:nvSpPr>
          <p:cNvPr id="41" name="Rounded Rectangle 1">
            <a:extLst>
              <a:ext uri="{FF2B5EF4-FFF2-40B4-BE49-F238E27FC236}">
                <a16:creationId xmlns:a16="http://schemas.microsoft.com/office/drawing/2014/main" id="{489DF4B1-1294-4CA5-BC52-215B1BE3897C}"/>
              </a:ext>
            </a:extLst>
          </p:cNvPr>
          <p:cNvSpPr/>
          <p:nvPr/>
        </p:nvSpPr>
        <p:spPr>
          <a:xfrm>
            <a:off x="2655837" y="3887008"/>
            <a:ext cx="2136699" cy="10392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m</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aravilloso</a:t>
            </a: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maravillosa</a:t>
            </a:r>
            <a:endPar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Another</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word</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for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great</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t>
            </a:r>
          </a:p>
        </p:txBody>
      </p:sp>
      <p:sp>
        <p:nvSpPr>
          <p:cNvPr id="42" name="Rounded Rectangle 1">
            <a:extLst>
              <a:ext uri="{FF2B5EF4-FFF2-40B4-BE49-F238E27FC236}">
                <a16:creationId xmlns:a16="http://schemas.microsoft.com/office/drawing/2014/main" id="{FC2DF7E3-C40D-44DF-B64B-6549FA458AC6}"/>
              </a:ext>
            </a:extLst>
          </p:cNvPr>
          <p:cNvSpPr/>
          <p:nvPr/>
        </p:nvSpPr>
        <p:spPr>
          <a:xfrm>
            <a:off x="327938" y="3887008"/>
            <a:ext cx="2159113" cy="1040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el </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recuerdo</a:t>
            </a:r>
            <a:endPar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Something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that</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people have to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remember</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the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holidays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t>
            </a:r>
          </a:p>
        </p:txBody>
      </p:sp>
      <p:sp>
        <p:nvSpPr>
          <p:cNvPr id="43" name="Rounded Rectangle 1">
            <a:extLst>
              <a:ext uri="{FF2B5EF4-FFF2-40B4-BE49-F238E27FC236}">
                <a16:creationId xmlns:a16="http://schemas.microsoft.com/office/drawing/2014/main" id="{68E07829-6519-4F59-B230-8FCEA0550E6A}"/>
              </a:ext>
            </a:extLst>
          </p:cNvPr>
          <p:cNvSpPr/>
          <p:nvPr/>
        </p:nvSpPr>
        <p:spPr>
          <a:xfrm>
            <a:off x="4962589" y="3887008"/>
            <a:ext cx="2136699" cy="10392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el aire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Where</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birds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and planes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can</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fly</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t>
            </a:r>
          </a:p>
        </p:txBody>
      </p:sp>
      <p:sp>
        <p:nvSpPr>
          <p:cNvPr id="44" name="Rounded Rectangle 1">
            <a:extLst>
              <a:ext uri="{FF2B5EF4-FFF2-40B4-BE49-F238E27FC236}">
                <a16:creationId xmlns:a16="http://schemas.microsoft.com/office/drawing/2014/main" id="{3E372CFB-B125-4315-869B-37F57ADEC992}"/>
              </a:ext>
            </a:extLst>
          </p:cNvPr>
          <p:cNvSpPr/>
          <p:nvPr/>
        </p:nvSpPr>
        <p:spPr>
          <a:xfrm>
            <a:off x="7269340" y="3887008"/>
            <a:ext cx="2136698" cy="10603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normal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It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describes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something</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that</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is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not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strange</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or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something</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that</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happens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everyday</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t>
            </a:r>
          </a:p>
        </p:txBody>
      </p:sp>
      <p:sp>
        <p:nvSpPr>
          <p:cNvPr id="45" name="Rounded Rectangle 1">
            <a:extLst>
              <a:ext uri="{FF2B5EF4-FFF2-40B4-BE49-F238E27FC236}">
                <a16:creationId xmlns:a16="http://schemas.microsoft.com/office/drawing/2014/main" id="{0362F865-3778-4890-92BD-7410936CD222}"/>
              </a:ext>
            </a:extLst>
          </p:cNvPr>
          <p:cNvSpPr/>
          <p:nvPr/>
        </p:nvSpPr>
        <p:spPr>
          <a:xfrm>
            <a:off x="7269340" y="5171501"/>
            <a:ext cx="2136698" cy="10357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México</a:t>
            </a:r>
            <a:endPar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 country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famous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for the Day of the Dead.</a:t>
            </a:r>
          </a:p>
        </p:txBody>
      </p:sp>
      <p:sp>
        <p:nvSpPr>
          <p:cNvPr id="46" name="Rounded Rectangle 1">
            <a:extLst>
              <a:ext uri="{FF2B5EF4-FFF2-40B4-BE49-F238E27FC236}">
                <a16:creationId xmlns:a16="http://schemas.microsoft.com/office/drawing/2014/main" id="{8094EFAF-ECB1-46EA-B3E7-32D4CDC936F3}"/>
              </a:ext>
            </a:extLst>
          </p:cNvPr>
          <p:cNvSpPr/>
          <p:nvPr/>
        </p:nvSpPr>
        <p:spPr>
          <a:xfrm>
            <a:off x="2655835" y="5171501"/>
            <a:ext cx="2136699" cy="10392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la </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escritora</a:t>
            </a:r>
            <a:endPar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woman</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that</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writes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books.</a:t>
            </a:r>
          </a:p>
        </p:txBody>
      </p:sp>
      <p:sp>
        <p:nvSpPr>
          <p:cNvPr id="47" name="Rounded Rectangle 1">
            <a:extLst>
              <a:ext uri="{FF2B5EF4-FFF2-40B4-BE49-F238E27FC236}">
                <a16:creationId xmlns:a16="http://schemas.microsoft.com/office/drawing/2014/main" id="{B85E4F20-6510-48AE-B48B-F2A83D7F141D}"/>
              </a:ext>
            </a:extLst>
          </p:cNvPr>
          <p:cNvSpPr/>
          <p:nvPr/>
        </p:nvSpPr>
        <p:spPr>
          <a:xfrm>
            <a:off x="4962588" y="5171501"/>
            <a:ext cx="2136698" cy="10392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eras</a:t>
            </a:r>
            <a:endPar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Like</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eres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but in the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past</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t>
            </a:r>
          </a:p>
        </p:txBody>
      </p:sp>
      <p:sp>
        <p:nvSpPr>
          <p:cNvPr id="48" name="Rounded Rectangle 1">
            <a:extLst>
              <a:ext uri="{FF2B5EF4-FFF2-40B4-BE49-F238E27FC236}">
                <a16:creationId xmlns:a16="http://schemas.microsoft.com/office/drawing/2014/main" id="{E8D71753-A800-4D78-BB5F-E2DF3B8B38C8}"/>
              </a:ext>
            </a:extLst>
          </p:cNvPr>
          <p:cNvSpPr/>
          <p:nvPr/>
        </p:nvSpPr>
        <p:spPr>
          <a:xfrm>
            <a:off x="327935" y="5171501"/>
            <a:ext cx="2159113" cy="10603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el transporte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An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example</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is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the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metro</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or the train.</a:t>
            </a:r>
          </a:p>
        </p:txBody>
      </p:sp>
      <p:sp>
        <p:nvSpPr>
          <p:cNvPr id="49" name="Rounded Rectangle 1">
            <a:extLst>
              <a:ext uri="{FF2B5EF4-FFF2-40B4-BE49-F238E27FC236}">
                <a16:creationId xmlns:a16="http://schemas.microsoft.com/office/drawing/2014/main" id="{2BF1877C-B127-4B7B-87C4-22004E82F962}"/>
              </a:ext>
            </a:extLst>
          </p:cNvPr>
          <p:cNvSpPr/>
          <p:nvPr/>
        </p:nvSpPr>
        <p:spPr>
          <a:xfrm>
            <a:off x="9568188" y="5171501"/>
            <a:ext cx="2136698" cy="10357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popular</a:t>
            </a:r>
            <a:endPar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It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describes</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something</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Arial"/>
              </a:rPr>
              <a:t>that</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 lot of people like.</a:t>
            </a:r>
          </a:p>
        </p:txBody>
      </p:sp>
      <p:grpSp>
        <p:nvGrpSpPr>
          <p:cNvPr id="25" name="Group 24"/>
          <p:cNvGrpSpPr/>
          <p:nvPr/>
        </p:nvGrpSpPr>
        <p:grpSpPr>
          <a:xfrm>
            <a:off x="7630784" y="46664"/>
            <a:ext cx="4561216" cy="806012"/>
            <a:chOff x="159004" y="-58813"/>
            <a:chExt cx="4561216" cy="806012"/>
          </a:xfrm>
        </p:grpSpPr>
        <p:grpSp>
          <p:nvGrpSpPr>
            <p:cNvPr id="26" name="Group 25"/>
            <p:cNvGrpSpPr/>
            <p:nvPr/>
          </p:nvGrpSpPr>
          <p:grpSpPr>
            <a:xfrm>
              <a:off x="3816047" y="-58813"/>
              <a:ext cx="904173" cy="806012"/>
              <a:chOff x="9366733" y="885649"/>
              <a:chExt cx="2361193" cy="1935918"/>
            </a:xfrm>
          </p:grpSpPr>
          <p:pic>
            <p:nvPicPr>
              <p:cNvPr id="51" name="Picture 50"/>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5682" t="32606" r="34357" b="37454"/>
              <a:stretch/>
            </p:blipFill>
            <p:spPr>
              <a:xfrm>
                <a:off x="10236820" y="885649"/>
                <a:ext cx="1491106" cy="1320083"/>
              </a:xfrm>
              <a:prstGeom prst="rect">
                <a:avLst/>
              </a:prstGeom>
            </p:spPr>
          </p:pic>
          <p:pic>
            <p:nvPicPr>
              <p:cNvPr id="52" name="Picture 51"/>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68464" t="63273" r="2543" b="7273"/>
              <a:stretch/>
            </p:blipFill>
            <p:spPr>
              <a:xfrm>
                <a:off x="9366733" y="1176274"/>
                <a:ext cx="1352288" cy="1217058"/>
              </a:xfrm>
              <a:prstGeom prst="rect">
                <a:avLst/>
              </a:prstGeom>
            </p:spPr>
          </p:pic>
          <p:pic>
            <p:nvPicPr>
              <p:cNvPr id="53" name="Picture 52"/>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225" t="63394" r="62707" b="4039"/>
              <a:stretch/>
            </p:blipFill>
            <p:spPr>
              <a:xfrm>
                <a:off x="9994226" y="1589896"/>
                <a:ext cx="1283575" cy="1231671"/>
              </a:xfrm>
              <a:prstGeom prst="rect">
                <a:avLst/>
              </a:prstGeom>
            </p:spPr>
          </p:pic>
        </p:grpSp>
        <p:sp>
          <p:nvSpPr>
            <p:cNvPr id="50" name="TextBox 49"/>
            <p:cNvSpPr txBox="1"/>
            <p:nvPr/>
          </p:nvSpPr>
          <p:spPr>
            <a:xfrm>
              <a:off x="159004" y="113361"/>
              <a:ext cx="3700730" cy="461665"/>
            </a:xfrm>
            <a:prstGeom prst="rect">
              <a:avLst/>
            </a:prstGeom>
            <a:solidFill>
              <a:srgbClr val="FF6600"/>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Unscripted Speaking</a:t>
              </a:r>
            </a:p>
          </p:txBody>
        </p:sp>
      </p:grpSp>
    </p:spTree>
    <p:extLst>
      <p:ext uri="{BB962C8B-B14F-4D97-AF65-F5344CB8AC3E}">
        <p14:creationId xmlns:p14="http://schemas.microsoft.com/office/powerpoint/2010/main" val="277568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descr="background rectangle"/>
          <p:cNvSpPr/>
          <p:nvPr/>
        </p:nvSpPr>
        <p:spPr>
          <a:xfrm>
            <a:off x="-27340" y="0"/>
            <a:ext cx="4350984"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ctrTitle"/>
          </p:nvPr>
        </p:nvSpPr>
        <p:spPr>
          <a:xfrm>
            <a:off x="95073" y="2009743"/>
            <a:ext cx="11928001" cy="2247138"/>
          </a:xfrm>
          <a:solidFill>
            <a:schemeClr val="bg1"/>
          </a:solidFill>
          <a:ln>
            <a:solidFill>
              <a:srgbClr val="115076"/>
            </a:solidFill>
          </a:ln>
        </p:spPr>
        <p:txBody>
          <a:bodyPr anchor="ctr">
            <a:normAutofit/>
          </a:bodyPr>
          <a:lstStyle/>
          <a:p>
            <a:pPr algn="l"/>
            <a:r>
              <a:rPr lang="en-GB" sz="8000" b="1" dirty="0">
                <a:solidFill>
                  <a:srgbClr val="002060"/>
                </a:solidFill>
              </a:rPr>
              <a:t>KS2 SOW and resources</a:t>
            </a:r>
            <a:endParaRPr lang="en-GB" sz="13800" dirty="0">
              <a:solidFill>
                <a:srgbClr val="002060"/>
              </a:solidFill>
            </a:endParaRPr>
          </a:p>
        </p:txBody>
      </p:sp>
      <p:pic>
        <p:nvPicPr>
          <p:cNvPr id="4" name="Picture 3" descr="Qr code&#10;&#10;Description automatically generated">
            <a:extLst>
              <a:ext uri="{FF2B5EF4-FFF2-40B4-BE49-F238E27FC236}">
                <a16:creationId xmlns:a16="http://schemas.microsoft.com/office/drawing/2014/main" id="{C0BEE41D-26B3-44A2-8E27-F32DBA025A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5591" y="512064"/>
            <a:ext cx="1289304" cy="1289304"/>
          </a:xfrm>
          <a:prstGeom prst="rect">
            <a:avLst/>
          </a:prstGeom>
        </p:spPr>
      </p:pic>
      <p:pic>
        <p:nvPicPr>
          <p:cNvPr id="8" name="Picture 7" descr="Qr code&#10;&#10;Description automatically generated">
            <a:extLst>
              <a:ext uri="{FF2B5EF4-FFF2-40B4-BE49-F238E27FC236}">
                <a16:creationId xmlns:a16="http://schemas.microsoft.com/office/drawing/2014/main" id="{E9F22C96-66F7-4082-903F-18ADC1793C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8314" y="5112870"/>
            <a:ext cx="1289304" cy="1289304"/>
          </a:xfrm>
          <a:prstGeom prst="rect">
            <a:avLst/>
          </a:prstGeom>
        </p:spPr>
      </p:pic>
      <p:pic>
        <p:nvPicPr>
          <p:cNvPr id="10" name="Picture 9" descr="Qr code&#10;&#10;Description automatically generated">
            <a:extLst>
              <a:ext uri="{FF2B5EF4-FFF2-40B4-BE49-F238E27FC236}">
                <a16:creationId xmlns:a16="http://schemas.microsoft.com/office/drawing/2014/main" id="{6FEFC9CB-6FA2-49AB-81E5-0B94A85E51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412" y="379302"/>
            <a:ext cx="1251140" cy="1251140"/>
          </a:xfrm>
          <a:prstGeom prst="rect">
            <a:avLst/>
          </a:prstGeom>
        </p:spPr>
      </p:pic>
      <p:pic>
        <p:nvPicPr>
          <p:cNvPr id="12" name="Picture 11" descr="Qr code&#10;&#10;Description automatically generated">
            <a:extLst>
              <a:ext uri="{FF2B5EF4-FFF2-40B4-BE49-F238E27FC236}">
                <a16:creationId xmlns:a16="http://schemas.microsoft.com/office/drawing/2014/main" id="{CE1BE97D-0616-44F9-AE9E-A6D274449A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412" y="5083283"/>
            <a:ext cx="1251140" cy="1251140"/>
          </a:xfrm>
          <a:prstGeom prst="rect">
            <a:avLst/>
          </a:prstGeom>
        </p:spPr>
      </p:pic>
      <p:sp>
        <p:nvSpPr>
          <p:cNvPr id="13" name="TextBox 12">
            <a:extLst>
              <a:ext uri="{FF2B5EF4-FFF2-40B4-BE49-F238E27FC236}">
                <a16:creationId xmlns:a16="http://schemas.microsoft.com/office/drawing/2014/main" id="{47DF4C72-01B7-4E63-9C6D-979F0E828A34}"/>
              </a:ext>
            </a:extLst>
          </p:cNvPr>
          <p:cNvSpPr txBox="1"/>
          <p:nvPr/>
        </p:nvSpPr>
        <p:spPr>
          <a:xfrm>
            <a:off x="5976731" y="745042"/>
            <a:ext cx="20866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Y3/4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Rojo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/Amarillo</a:t>
            </a:r>
          </a:p>
        </p:txBody>
      </p:sp>
      <p:sp>
        <p:nvSpPr>
          <p:cNvPr id="14" name="TextBox 13">
            <a:extLst>
              <a:ext uri="{FF2B5EF4-FFF2-40B4-BE49-F238E27FC236}">
                <a16:creationId xmlns:a16="http://schemas.microsoft.com/office/drawing/2014/main" id="{66794985-7AAE-43E1-ACE9-FA7113395626}"/>
              </a:ext>
            </a:extLst>
          </p:cNvPr>
          <p:cNvSpPr txBox="1"/>
          <p:nvPr/>
        </p:nvSpPr>
        <p:spPr>
          <a:xfrm>
            <a:off x="6014895" y="5354910"/>
            <a:ext cx="20866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Y5/6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Azul/Verde</a:t>
            </a:r>
          </a:p>
        </p:txBody>
      </p:sp>
      <p:sp>
        <p:nvSpPr>
          <p:cNvPr id="15" name="TextBox 14">
            <a:extLst>
              <a:ext uri="{FF2B5EF4-FFF2-40B4-BE49-F238E27FC236}">
                <a16:creationId xmlns:a16="http://schemas.microsoft.com/office/drawing/2014/main" id="{203BBB48-5E0A-4147-A500-9EB6037459D6}"/>
              </a:ext>
            </a:extLst>
          </p:cNvPr>
          <p:cNvSpPr txBox="1"/>
          <p:nvPr/>
        </p:nvSpPr>
        <p:spPr>
          <a:xfrm>
            <a:off x="1976559" y="692317"/>
            <a:ext cx="20866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Y3/4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Rouge/Jaune</a:t>
            </a:r>
          </a:p>
        </p:txBody>
      </p:sp>
      <p:sp>
        <p:nvSpPr>
          <p:cNvPr id="16" name="TextBox 15">
            <a:extLst>
              <a:ext uri="{FF2B5EF4-FFF2-40B4-BE49-F238E27FC236}">
                <a16:creationId xmlns:a16="http://schemas.microsoft.com/office/drawing/2014/main" id="{4167467C-C6F7-451E-BB04-2BE5ABE1C238}"/>
              </a:ext>
            </a:extLst>
          </p:cNvPr>
          <p:cNvSpPr txBox="1"/>
          <p:nvPr/>
        </p:nvSpPr>
        <p:spPr>
          <a:xfrm>
            <a:off x="2148152" y="5354910"/>
            <a:ext cx="20866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Y5/6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Bleu/Vert</a:t>
            </a:r>
          </a:p>
        </p:txBody>
      </p:sp>
      <p:sp>
        <p:nvSpPr>
          <p:cNvPr id="18" name="TextBox 17">
            <a:extLst>
              <a:ext uri="{FF2B5EF4-FFF2-40B4-BE49-F238E27FC236}">
                <a16:creationId xmlns:a16="http://schemas.microsoft.com/office/drawing/2014/main" id="{40738C13-B134-4C54-AF93-569F44E3E14C}"/>
              </a:ext>
            </a:extLst>
          </p:cNvPr>
          <p:cNvSpPr txBox="1"/>
          <p:nvPr/>
        </p:nvSpPr>
        <p:spPr>
          <a:xfrm>
            <a:off x="9076554" y="758264"/>
            <a:ext cx="36207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Y3/4</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Rot / Gelb</a:t>
            </a:r>
          </a:p>
        </p:txBody>
      </p:sp>
      <p:sp>
        <p:nvSpPr>
          <p:cNvPr id="19" name="TextBox 18">
            <a:extLst>
              <a:ext uri="{FF2B5EF4-FFF2-40B4-BE49-F238E27FC236}">
                <a16:creationId xmlns:a16="http://schemas.microsoft.com/office/drawing/2014/main" id="{C70208B8-0A1F-4FC1-89CA-324179CC07B8}"/>
              </a:ext>
            </a:extLst>
          </p:cNvPr>
          <p:cNvSpPr txBox="1"/>
          <p:nvPr/>
        </p:nvSpPr>
        <p:spPr>
          <a:xfrm>
            <a:off x="9228165" y="5354910"/>
            <a:ext cx="36207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Y5/6</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Blau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Grün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 name="Picture 19" descr="Qr code&#10;&#10;Description automatically generated">
            <a:extLst>
              <a:ext uri="{FF2B5EF4-FFF2-40B4-BE49-F238E27FC236}">
                <a16:creationId xmlns:a16="http://schemas.microsoft.com/office/drawing/2014/main" id="{E306D474-4722-4BF9-A940-D1E096970D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18065" y="512064"/>
            <a:ext cx="1297376" cy="1297376"/>
          </a:xfrm>
          <a:prstGeom prst="rect">
            <a:avLst/>
          </a:prstGeom>
        </p:spPr>
      </p:pic>
      <p:pic>
        <p:nvPicPr>
          <p:cNvPr id="21" name="Picture 20" descr="Qr code&#10;&#10;Description automatically generated">
            <a:extLst>
              <a:ext uri="{FF2B5EF4-FFF2-40B4-BE49-F238E27FC236}">
                <a16:creationId xmlns:a16="http://schemas.microsoft.com/office/drawing/2014/main" id="{DB794722-3B59-413A-9EF9-1E51E564CE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86793" y="4977320"/>
            <a:ext cx="1289304" cy="1289304"/>
          </a:xfrm>
          <a:prstGeom prst="rect">
            <a:avLst/>
          </a:prstGeom>
        </p:spPr>
      </p:pic>
      <p:pic>
        <p:nvPicPr>
          <p:cNvPr id="17" name="Picture 16" descr="Logo&#10;&#10;Description automatically generated">
            <a:extLst>
              <a:ext uri="{FF2B5EF4-FFF2-40B4-BE49-F238E27FC236}">
                <a16:creationId xmlns:a16="http://schemas.microsoft.com/office/drawing/2014/main" id="{12F91FFC-EF11-4F34-98DC-134BBFA4640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08953" y="3692701"/>
            <a:ext cx="1403907" cy="1187127"/>
          </a:xfrm>
          <a:prstGeom prst="rect">
            <a:avLst/>
          </a:prstGeom>
        </p:spPr>
      </p:pic>
      <p:pic>
        <p:nvPicPr>
          <p:cNvPr id="22" name="Picture 21" descr="Logo&#10;&#10;Description automatically generated">
            <a:extLst>
              <a:ext uri="{FF2B5EF4-FFF2-40B4-BE49-F238E27FC236}">
                <a16:creationId xmlns:a16="http://schemas.microsoft.com/office/drawing/2014/main" id="{A45EB8A6-75FB-4B7C-B345-BD67158EA6B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57119" y="3766261"/>
            <a:ext cx="1403907" cy="1068718"/>
          </a:xfrm>
          <a:prstGeom prst="rect">
            <a:avLst/>
          </a:prstGeom>
        </p:spPr>
      </p:pic>
      <p:pic>
        <p:nvPicPr>
          <p:cNvPr id="23" name="Picture 22" descr="A picture containing logo&#10;&#10;Description automatically generated">
            <a:extLst>
              <a:ext uri="{FF2B5EF4-FFF2-40B4-BE49-F238E27FC236}">
                <a16:creationId xmlns:a16="http://schemas.microsoft.com/office/drawing/2014/main" id="{B0B9084C-B0D0-4A3A-8E17-77A9176E7BF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0788" y="3766634"/>
            <a:ext cx="1645368" cy="1113194"/>
          </a:xfrm>
          <a:prstGeom prst="rect">
            <a:avLst/>
          </a:prstGeom>
        </p:spPr>
      </p:pic>
    </p:spTree>
    <p:extLst>
      <p:ext uri="{BB962C8B-B14F-4D97-AF65-F5344CB8AC3E}">
        <p14:creationId xmlns:p14="http://schemas.microsoft.com/office/powerpoint/2010/main" val="37632379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L’école</a:t>
            </a:r>
            <a:r>
              <a:rPr lang="en-GB" sz="3600" b="1" dirty="0">
                <a:solidFill>
                  <a:schemeClr val="bg1"/>
                </a:solidFill>
              </a:rPr>
              <a:t> au </a:t>
            </a:r>
            <a:r>
              <a:rPr lang="en-GB" sz="3600" b="1" dirty="0" err="1">
                <a:solidFill>
                  <a:schemeClr val="bg1"/>
                </a:solidFill>
              </a:rPr>
              <a:t>Sénégal</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cxnSp>
        <p:nvCxnSpPr>
          <p:cNvPr id="3" name="Straight Connector 2">
            <a:extLst>
              <a:ext uri="{FF2B5EF4-FFF2-40B4-BE49-F238E27FC236}">
                <a16:creationId xmlns:a16="http://schemas.microsoft.com/office/drawing/2014/main" id="{A389597A-87A4-49ED-B476-B9602828020F}"/>
              </a:ext>
            </a:extLst>
          </p:cNvPr>
          <p:cNvCxnSpPr>
            <a:cxnSpLocks/>
          </p:cNvCxnSpPr>
          <p:nvPr/>
        </p:nvCxnSpPr>
        <p:spPr>
          <a:xfrm>
            <a:off x="6096000" y="1163992"/>
            <a:ext cx="0" cy="5044303"/>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 name="TextBox 5">
            <a:extLst>
              <a:ext uri="{FF2B5EF4-FFF2-40B4-BE49-F238E27FC236}">
                <a16:creationId xmlns:a16="http://schemas.microsoft.com/office/drawing/2014/main" id="{8FF4511E-6880-4639-B63B-0C7BED71FBA0}"/>
              </a:ext>
            </a:extLst>
          </p:cNvPr>
          <p:cNvSpPr txBox="1"/>
          <p:nvPr/>
        </p:nvSpPr>
        <p:spPr>
          <a:xfrm>
            <a:off x="88678" y="1171810"/>
            <a:ext cx="5918644" cy="52161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Partenaire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Ask</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partner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about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their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life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school</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Use </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a:t>
            </a: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plural</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What</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is</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school</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like?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What</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are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French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lessons</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like?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Are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maths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exercises</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easy</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What</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is</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favourite</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sport?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Answer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partner’s</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questions about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life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school</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Use the </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we</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form</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in full sentences.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yellow</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strict but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funny</a:t>
            </a: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science and maths</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Wolof</a:t>
            </a:r>
          </a:p>
        </p:txBody>
      </p:sp>
      <p:sp>
        <p:nvSpPr>
          <p:cNvPr id="11" name="TextBox 10">
            <a:extLst>
              <a:ext uri="{FF2B5EF4-FFF2-40B4-BE49-F238E27FC236}">
                <a16:creationId xmlns:a16="http://schemas.microsoft.com/office/drawing/2014/main" id="{1E23A204-083E-4F72-8A4D-89238F39DD2C}"/>
              </a:ext>
            </a:extLst>
          </p:cNvPr>
          <p:cNvSpPr txBox="1"/>
          <p:nvPr/>
        </p:nvSpPr>
        <p:spPr>
          <a:xfrm>
            <a:off x="6096000" y="1171810"/>
            <a:ext cx="5891091" cy="55092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Partenaire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Answer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partner’s</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questions about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life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school</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Use the </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we</a:t>
            </a: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form</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in full sentences.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small</a:t>
            </a: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useful</a:t>
            </a: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difficult</a:t>
            </a: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football</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b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Ask</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partner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about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their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life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school</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Use </a:t>
            </a:r>
            <a:r>
              <a:rPr kumimoji="0" lang="fr-FR" sz="1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a:t>
            </a:r>
            <a:r>
              <a:rPr kumimoji="0" lang="fr-FR"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plural</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What</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are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uniforms</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like?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Is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teacher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strict?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What</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are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favourite</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subjects</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What</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is</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first </a:t>
            </a:r>
            <a:r>
              <a:rPr kumimoji="0" lang="fr-FR" sz="1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language</a:t>
            </a:r>
            <a:r>
              <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grpSp>
        <p:nvGrpSpPr>
          <p:cNvPr id="9" name="Group 8"/>
          <p:cNvGrpSpPr/>
          <p:nvPr/>
        </p:nvGrpSpPr>
        <p:grpSpPr>
          <a:xfrm>
            <a:off x="7630784" y="46664"/>
            <a:ext cx="4561216" cy="806012"/>
            <a:chOff x="159004" y="-58813"/>
            <a:chExt cx="4561216" cy="806012"/>
          </a:xfrm>
        </p:grpSpPr>
        <p:grpSp>
          <p:nvGrpSpPr>
            <p:cNvPr id="10" name="Group 9"/>
            <p:cNvGrpSpPr/>
            <p:nvPr/>
          </p:nvGrpSpPr>
          <p:grpSpPr>
            <a:xfrm>
              <a:off x="3816047" y="-58813"/>
              <a:ext cx="904173" cy="806012"/>
              <a:chOff x="9366733" y="885649"/>
              <a:chExt cx="2361193" cy="1935918"/>
            </a:xfrm>
          </p:grpSpPr>
          <p:pic>
            <p:nvPicPr>
              <p:cNvPr id="13" name="Picture 12"/>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5682" t="32606" r="34357" b="37454"/>
              <a:stretch/>
            </p:blipFill>
            <p:spPr>
              <a:xfrm>
                <a:off x="10236820" y="885649"/>
                <a:ext cx="1491106" cy="1320083"/>
              </a:xfrm>
              <a:prstGeom prst="rect">
                <a:avLst/>
              </a:prstGeom>
            </p:spPr>
          </p:pic>
          <p:pic>
            <p:nvPicPr>
              <p:cNvPr id="14" name="Picture 13"/>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68464" t="63273" r="2543" b="7273"/>
              <a:stretch/>
            </p:blipFill>
            <p:spPr>
              <a:xfrm>
                <a:off x="9366733" y="1176274"/>
                <a:ext cx="1352288" cy="1217058"/>
              </a:xfrm>
              <a:prstGeom prst="rect">
                <a:avLst/>
              </a:prstGeom>
            </p:spPr>
          </p:pic>
          <p:pic>
            <p:nvPicPr>
              <p:cNvPr id="15" name="Picture 14"/>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225" t="63394" r="62707" b="4039"/>
              <a:stretch/>
            </p:blipFill>
            <p:spPr>
              <a:xfrm>
                <a:off x="9994226" y="1589896"/>
                <a:ext cx="1283575" cy="1231671"/>
              </a:xfrm>
              <a:prstGeom prst="rect">
                <a:avLst/>
              </a:prstGeom>
            </p:spPr>
          </p:pic>
        </p:grpSp>
        <p:sp>
          <p:nvSpPr>
            <p:cNvPr id="12" name="TextBox 11"/>
            <p:cNvSpPr txBox="1"/>
            <p:nvPr/>
          </p:nvSpPr>
          <p:spPr>
            <a:xfrm>
              <a:off x="159004" y="113361"/>
              <a:ext cx="3700730" cy="461665"/>
            </a:xfrm>
            <a:prstGeom prst="rect">
              <a:avLst/>
            </a:prstGeom>
            <a:solidFill>
              <a:srgbClr val="FF6600"/>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Unscripted Speaking</a:t>
              </a:r>
            </a:p>
          </p:txBody>
        </p:sp>
      </p:grpSp>
    </p:spTree>
    <p:extLst>
      <p:ext uri="{BB962C8B-B14F-4D97-AF65-F5344CB8AC3E}">
        <p14:creationId xmlns:p14="http://schemas.microsoft.com/office/powerpoint/2010/main" val="15381987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6576DD-E030-4BEF-9411-8B38FC6A83C0}"/>
              </a:ext>
            </a:extLst>
          </p:cNvPr>
          <p:cNvSpPr>
            <a:spLocks noGrp="1"/>
          </p:cNvSpPr>
          <p:nvPr>
            <p:ph type="body" sz="quarter" idx="10"/>
          </p:nvPr>
        </p:nvSpPr>
        <p:spPr>
          <a:xfrm>
            <a:off x="338931" y="1712790"/>
            <a:ext cx="11514137" cy="3681599"/>
          </a:xfrm>
        </p:spPr>
        <p:txBody>
          <a:bodyPr/>
          <a:lstStyle/>
          <a:p>
            <a:pPr marL="342900" indent="-342900">
              <a:lnSpc>
                <a:spcPct val="200000"/>
              </a:lnSpc>
              <a:buFont typeface="Arial" panose="020B0604020202020204" pitchFamily="34" charset="0"/>
              <a:buChar char="•"/>
            </a:pPr>
            <a:r>
              <a:rPr lang="en-GB" b="1" dirty="0"/>
              <a:t>Vocabulary</a:t>
            </a:r>
            <a:r>
              <a:rPr lang="en-GB" dirty="0"/>
              <a:t> – working with a defined content</a:t>
            </a:r>
          </a:p>
          <a:p>
            <a:pPr marL="342900" indent="-342900">
              <a:lnSpc>
                <a:spcPct val="200000"/>
              </a:lnSpc>
              <a:buFont typeface="Arial" panose="020B0604020202020204" pitchFamily="34" charset="0"/>
              <a:buChar char="•"/>
            </a:pPr>
            <a:r>
              <a:rPr lang="en-GB" b="1" dirty="0"/>
              <a:t>Phonics</a:t>
            </a:r>
            <a:r>
              <a:rPr lang="en-GB" dirty="0"/>
              <a:t> – teaching knowledge for read aloud and dictation</a:t>
            </a:r>
          </a:p>
          <a:p>
            <a:pPr marL="342900" indent="-342900">
              <a:lnSpc>
                <a:spcPct val="200000"/>
              </a:lnSpc>
              <a:buFont typeface="Arial" panose="020B0604020202020204" pitchFamily="34" charset="0"/>
              <a:buChar char="•"/>
            </a:pPr>
            <a:r>
              <a:rPr lang="en-GB" b="1" dirty="0"/>
              <a:t>Speaking </a:t>
            </a:r>
            <a:r>
              <a:rPr lang="en-GB" dirty="0"/>
              <a:t>– unplanned interactions</a:t>
            </a:r>
          </a:p>
          <a:p>
            <a:pPr marL="342900" indent="-342900">
              <a:lnSpc>
                <a:spcPct val="200000"/>
              </a:lnSpc>
              <a:buFont typeface="Arial" panose="020B0604020202020204" pitchFamily="34" charset="0"/>
              <a:buChar char="•"/>
            </a:pPr>
            <a:r>
              <a:rPr lang="en-GB" b="1" dirty="0"/>
              <a:t>Reading</a:t>
            </a:r>
            <a:r>
              <a:rPr lang="en-GB" dirty="0"/>
              <a:t> – depth of word knowledge and inference</a:t>
            </a:r>
          </a:p>
        </p:txBody>
      </p:sp>
      <p:sp>
        <p:nvSpPr>
          <p:cNvPr id="3" name="Title 2">
            <a:extLst>
              <a:ext uri="{FF2B5EF4-FFF2-40B4-BE49-F238E27FC236}">
                <a16:creationId xmlns:a16="http://schemas.microsoft.com/office/drawing/2014/main" id="{E64A7213-5362-4297-90AC-4BD15C0EF7DD}"/>
              </a:ext>
            </a:extLst>
          </p:cNvPr>
          <p:cNvSpPr>
            <a:spLocks noGrp="1"/>
          </p:cNvSpPr>
          <p:nvPr>
            <p:ph type="title"/>
          </p:nvPr>
        </p:nvSpPr>
        <p:spPr>
          <a:xfrm>
            <a:off x="1" y="213557"/>
            <a:ext cx="6938682" cy="647577"/>
          </a:xfrm>
        </p:spPr>
        <p:txBody>
          <a:bodyPr/>
          <a:lstStyle/>
          <a:p>
            <a:r>
              <a:rPr lang="en-GB" dirty="0"/>
              <a:t>Implications of the new GCSE</a:t>
            </a:r>
          </a:p>
        </p:txBody>
      </p:sp>
      <p:pic>
        <p:nvPicPr>
          <p:cNvPr id="4" name="Picture 3" descr="Icon&#10;&#10;Description automatically generated">
            <a:extLst>
              <a:ext uri="{FF2B5EF4-FFF2-40B4-BE49-F238E27FC236}">
                <a16:creationId xmlns:a16="http://schemas.microsoft.com/office/drawing/2014/main" id="{C2CC38CB-A212-401B-8ED9-926A366C99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7586701" y="1853466"/>
            <a:ext cx="517321" cy="517320"/>
          </a:xfrm>
          <a:prstGeom prst="rect">
            <a:avLst/>
          </a:prstGeom>
        </p:spPr>
      </p:pic>
      <p:pic>
        <p:nvPicPr>
          <p:cNvPr id="5" name="Picture 4" descr="Icon&#10;&#10;Description automatically generated">
            <a:extLst>
              <a:ext uri="{FF2B5EF4-FFF2-40B4-BE49-F238E27FC236}">
                <a16:creationId xmlns:a16="http://schemas.microsoft.com/office/drawing/2014/main" id="{8D1CCBCF-C7BB-4828-8C55-C8E9470ADC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9713675" y="2708231"/>
            <a:ext cx="517321" cy="517320"/>
          </a:xfrm>
          <a:prstGeom prst="rect">
            <a:avLst/>
          </a:prstGeom>
        </p:spPr>
      </p:pic>
      <p:pic>
        <p:nvPicPr>
          <p:cNvPr id="6" name="Picture 5" descr="Icon&#10;&#10;Description automatically generated">
            <a:extLst>
              <a:ext uri="{FF2B5EF4-FFF2-40B4-BE49-F238E27FC236}">
                <a16:creationId xmlns:a16="http://schemas.microsoft.com/office/drawing/2014/main" id="{0D208F79-B4CE-4FBC-8F10-D5557FC883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5996441" y="3585366"/>
            <a:ext cx="517321" cy="517320"/>
          </a:xfrm>
          <a:prstGeom prst="rect">
            <a:avLst/>
          </a:prstGeom>
        </p:spPr>
      </p:pic>
    </p:spTree>
    <p:extLst>
      <p:ext uri="{BB962C8B-B14F-4D97-AF65-F5344CB8AC3E}">
        <p14:creationId xmlns:p14="http://schemas.microsoft.com/office/powerpoint/2010/main" val="14393620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5140"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E871F98E-E0F9-42FF-8629-6500C82BD89E}"/>
              </a:ext>
            </a:extLst>
          </p:cNvPr>
          <p:cNvSpPr>
            <a:spLocks noGrp="1"/>
          </p:cNvSpPr>
          <p:nvPr>
            <p:ph type="body" sz="quarter" idx="10"/>
          </p:nvPr>
        </p:nvSpPr>
        <p:spPr>
          <a:xfrm>
            <a:off x="246166" y="1031875"/>
            <a:ext cx="11514137" cy="5105400"/>
          </a:xfrm>
        </p:spPr>
        <p:txBody>
          <a:bodyPr>
            <a:normAutofit fontScale="92500" lnSpcReduction="10000"/>
          </a:bodyPr>
          <a:lstStyle/>
          <a:p>
            <a:pPr marL="342900" indent="-342900">
              <a:lnSpc>
                <a:spcPct val="150000"/>
              </a:lnSpc>
              <a:buFont typeface="Arial" panose="020B0604020202020204" pitchFamily="34" charset="0"/>
              <a:buChar char="•"/>
            </a:pPr>
            <a:r>
              <a:rPr lang="en-GB" dirty="0"/>
              <a:t>deepening word knowledge</a:t>
            </a:r>
          </a:p>
          <a:p>
            <a:pPr marL="800100" lvl="1" indent="-342900">
              <a:lnSpc>
                <a:spcPct val="150000"/>
              </a:lnSpc>
              <a:buFont typeface="Arial" panose="020B0604020202020204" pitchFamily="34" charset="0"/>
              <a:buChar char="•"/>
            </a:pPr>
            <a:r>
              <a:rPr lang="en-GB" dirty="0"/>
              <a:t>association</a:t>
            </a:r>
          </a:p>
          <a:p>
            <a:pPr marL="800100" lvl="1" indent="-342900">
              <a:lnSpc>
                <a:spcPct val="150000"/>
              </a:lnSpc>
              <a:buFont typeface="Arial" panose="020B0604020202020204" pitchFamily="34" charset="0"/>
              <a:buChar char="•"/>
            </a:pPr>
            <a:r>
              <a:rPr lang="en-GB" dirty="0"/>
              <a:t>synonyms  / antonyms</a:t>
            </a:r>
          </a:p>
          <a:p>
            <a:pPr marL="800100" lvl="1" indent="-342900">
              <a:lnSpc>
                <a:spcPct val="150000"/>
              </a:lnSpc>
              <a:buFont typeface="Arial" panose="020B0604020202020204" pitchFamily="34" charset="0"/>
              <a:buChar char="•"/>
            </a:pPr>
            <a:r>
              <a:rPr lang="en-GB" dirty="0"/>
              <a:t>substitution</a:t>
            </a:r>
          </a:p>
          <a:p>
            <a:pPr marL="342900" indent="-342900">
              <a:lnSpc>
                <a:spcPct val="150000"/>
              </a:lnSpc>
              <a:buFont typeface="Arial" panose="020B0604020202020204" pitchFamily="34" charset="0"/>
              <a:buChar char="•"/>
            </a:pPr>
            <a:r>
              <a:rPr lang="en-GB" dirty="0"/>
              <a:t>engaging in longer text comprehension tasks</a:t>
            </a:r>
          </a:p>
          <a:p>
            <a:pPr marL="342900" indent="-342900">
              <a:lnSpc>
                <a:spcPct val="150000"/>
              </a:lnSpc>
              <a:buFont typeface="Arial" panose="020B0604020202020204" pitchFamily="34" charset="0"/>
              <a:buChar char="•"/>
            </a:pPr>
            <a:r>
              <a:rPr lang="en-GB" dirty="0"/>
              <a:t>practising lexical inferencing</a:t>
            </a:r>
          </a:p>
          <a:p>
            <a:pPr marL="342900" indent="-342900">
              <a:lnSpc>
                <a:spcPct val="150000"/>
              </a:lnSpc>
              <a:buFont typeface="Arial" panose="020B0604020202020204" pitchFamily="34" charset="0"/>
              <a:buChar char="•"/>
            </a:pPr>
            <a:r>
              <a:rPr lang="en-GB" dirty="0"/>
              <a:t>developing knowledge of cognates</a:t>
            </a:r>
          </a:p>
          <a:p>
            <a:pPr marL="342900" indent="-342900">
              <a:lnSpc>
                <a:spcPct val="150000"/>
              </a:lnSpc>
              <a:buFont typeface="Arial" panose="020B0604020202020204" pitchFamily="34" charset="0"/>
              <a:buChar char="•"/>
            </a:pPr>
            <a:r>
              <a:rPr lang="en-GB" dirty="0"/>
              <a:t>extending word pattern knowledge</a:t>
            </a:r>
          </a:p>
          <a:p>
            <a:pPr marL="342900" indent="-342900">
              <a:lnSpc>
                <a:spcPct val="150000"/>
              </a:lnSpc>
              <a:buFont typeface="Arial" panose="020B0604020202020204" pitchFamily="34" charset="0"/>
              <a:buChar char="•"/>
            </a:pPr>
            <a:r>
              <a:rPr lang="en-GB" dirty="0"/>
              <a:t>eliciting affective responses</a:t>
            </a:r>
          </a:p>
        </p:txBody>
      </p:sp>
      <p:sp>
        <p:nvSpPr>
          <p:cNvPr id="3" name="Title 2">
            <a:extLst>
              <a:ext uri="{FF2B5EF4-FFF2-40B4-BE49-F238E27FC236}">
                <a16:creationId xmlns:a16="http://schemas.microsoft.com/office/drawing/2014/main" id="{B66DC973-96FA-448C-B098-EA4391E53BB3}"/>
              </a:ext>
            </a:extLst>
          </p:cNvPr>
          <p:cNvSpPr>
            <a:spLocks noGrp="1"/>
          </p:cNvSpPr>
          <p:nvPr>
            <p:ph type="title"/>
          </p:nvPr>
        </p:nvSpPr>
        <p:spPr/>
        <p:txBody>
          <a:bodyPr/>
          <a:lstStyle/>
          <a:p>
            <a:r>
              <a:rPr lang="en-GB" dirty="0"/>
              <a:t>Reading</a:t>
            </a:r>
          </a:p>
        </p:txBody>
      </p:sp>
    </p:spTree>
    <p:extLst>
      <p:ext uri="{BB962C8B-B14F-4D97-AF65-F5344CB8AC3E}">
        <p14:creationId xmlns:p14="http://schemas.microsoft.com/office/powerpoint/2010/main" val="21158771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651938-F393-48A1-9294-F647C478FB93}"/>
              </a:ext>
            </a:extLst>
          </p:cNvPr>
          <p:cNvPicPr>
            <a:picLocks noChangeAspect="1"/>
          </p:cNvPicPr>
          <p:nvPr/>
        </p:nvPicPr>
        <p:blipFill>
          <a:blip r:embed="rId3"/>
          <a:stretch>
            <a:fillRect/>
          </a:stretch>
        </p:blipFill>
        <p:spPr>
          <a:xfrm>
            <a:off x="181699" y="789216"/>
            <a:ext cx="6724329" cy="4320854"/>
          </a:xfrm>
          <a:prstGeom prst="rect">
            <a:avLst/>
          </a:prstGeom>
          <a:ln>
            <a:solidFill>
              <a:srgbClr val="002060"/>
            </a:solidFill>
          </a:ln>
        </p:spPr>
      </p:pic>
      <p:pic>
        <p:nvPicPr>
          <p:cNvPr id="5" name="Picture 4">
            <a:extLst>
              <a:ext uri="{FF2B5EF4-FFF2-40B4-BE49-F238E27FC236}">
                <a16:creationId xmlns:a16="http://schemas.microsoft.com/office/drawing/2014/main" id="{1F4C35D2-A9BD-4A2F-9359-E154450E574B}"/>
              </a:ext>
            </a:extLst>
          </p:cNvPr>
          <p:cNvPicPr>
            <a:picLocks noChangeAspect="1"/>
          </p:cNvPicPr>
          <p:nvPr/>
        </p:nvPicPr>
        <p:blipFill>
          <a:blip r:embed="rId4"/>
          <a:stretch>
            <a:fillRect/>
          </a:stretch>
        </p:blipFill>
        <p:spPr>
          <a:xfrm>
            <a:off x="1218372" y="2282893"/>
            <a:ext cx="6972300" cy="3228975"/>
          </a:xfrm>
          <a:prstGeom prst="rect">
            <a:avLst/>
          </a:prstGeom>
          <a:ln>
            <a:solidFill>
              <a:schemeClr val="tx1">
                <a:lumMod val="50000"/>
              </a:schemeClr>
            </a:solidFill>
          </a:ln>
        </p:spPr>
      </p:pic>
      <p:pic>
        <p:nvPicPr>
          <p:cNvPr id="7" name="Picture 6">
            <a:extLst>
              <a:ext uri="{FF2B5EF4-FFF2-40B4-BE49-F238E27FC236}">
                <a16:creationId xmlns:a16="http://schemas.microsoft.com/office/drawing/2014/main" id="{4D1112E0-B816-4310-AE2F-C534FA1C2129}"/>
              </a:ext>
            </a:extLst>
          </p:cNvPr>
          <p:cNvPicPr>
            <a:picLocks noChangeAspect="1"/>
          </p:cNvPicPr>
          <p:nvPr/>
        </p:nvPicPr>
        <p:blipFill>
          <a:blip r:embed="rId5"/>
          <a:stretch>
            <a:fillRect/>
          </a:stretch>
        </p:blipFill>
        <p:spPr>
          <a:xfrm>
            <a:off x="4904651" y="4402827"/>
            <a:ext cx="7105650" cy="1895475"/>
          </a:xfrm>
          <a:prstGeom prst="rect">
            <a:avLst/>
          </a:prstGeom>
          <a:ln>
            <a:solidFill>
              <a:schemeClr val="tx1">
                <a:lumMod val="50000"/>
              </a:schemeClr>
            </a:solidFill>
          </a:ln>
        </p:spPr>
      </p:pic>
      <p:pic>
        <p:nvPicPr>
          <p:cNvPr id="9" name="Picture 8">
            <a:extLst>
              <a:ext uri="{FF2B5EF4-FFF2-40B4-BE49-F238E27FC236}">
                <a16:creationId xmlns:a16="http://schemas.microsoft.com/office/drawing/2014/main" id="{31809D6D-A034-4B83-8375-4C7E9BF69AF9}"/>
              </a:ext>
            </a:extLst>
          </p:cNvPr>
          <p:cNvPicPr>
            <a:picLocks noChangeAspect="1"/>
          </p:cNvPicPr>
          <p:nvPr/>
        </p:nvPicPr>
        <p:blipFill>
          <a:blip r:embed="rId6"/>
          <a:stretch>
            <a:fillRect/>
          </a:stretch>
        </p:blipFill>
        <p:spPr>
          <a:xfrm>
            <a:off x="2729948" y="1496459"/>
            <a:ext cx="7038975" cy="3371850"/>
          </a:xfrm>
          <a:prstGeom prst="rect">
            <a:avLst/>
          </a:prstGeom>
          <a:ln>
            <a:solidFill>
              <a:schemeClr val="tx1">
                <a:lumMod val="50000"/>
              </a:schemeClr>
            </a:solidFill>
          </a:ln>
        </p:spPr>
      </p:pic>
      <p:sp>
        <p:nvSpPr>
          <p:cNvPr id="10" name="Title 9">
            <a:extLst>
              <a:ext uri="{FF2B5EF4-FFF2-40B4-BE49-F238E27FC236}">
                <a16:creationId xmlns:a16="http://schemas.microsoft.com/office/drawing/2014/main" id="{5607E727-8426-4B0E-80B9-2EFF6D06CC65}"/>
              </a:ext>
            </a:extLst>
          </p:cNvPr>
          <p:cNvSpPr>
            <a:spLocks noGrp="1"/>
          </p:cNvSpPr>
          <p:nvPr>
            <p:ph type="title"/>
          </p:nvPr>
        </p:nvSpPr>
        <p:spPr>
          <a:xfrm>
            <a:off x="0" y="-275364"/>
            <a:ext cx="10515600" cy="1325563"/>
          </a:xfrm>
        </p:spPr>
        <p:txBody>
          <a:bodyPr>
            <a:normAutofit/>
          </a:bodyPr>
          <a:lstStyle/>
          <a:p>
            <a:r>
              <a:rPr lang="en-GB" sz="3200" b="1" dirty="0"/>
              <a:t>Developing depth</a:t>
            </a:r>
          </a:p>
        </p:txBody>
      </p:sp>
    </p:spTree>
    <p:extLst>
      <p:ext uri="{BB962C8B-B14F-4D97-AF65-F5344CB8AC3E}">
        <p14:creationId xmlns:p14="http://schemas.microsoft.com/office/powerpoint/2010/main" val="308622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xit" presetSubtype="0" fill="hold"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xit" presetSubtype="0" fill="hold" nodeType="with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xit" presetSubtype="0" fill="hold" nodeType="with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9D0ED8-B491-43AB-B2A0-91744D4FF32E}"/>
              </a:ext>
            </a:extLst>
          </p:cNvPr>
          <p:cNvPicPr>
            <a:picLocks noChangeAspect="1"/>
          </p:cNvPicPr>
          <p:nvPr/>
        </p:nvPicPr>
        <p:blipFill>
          <a:blip r:embed="rId3"/>
          <a:stretch>
            <a:fillRect/>
          </a:stretch>
        </p:blipFill>
        <p:spPr>
          <a:xfrm>
            <a:off x="352840" y="274361"/>
            <a:ext cx="6477000" cy="2333625"/>
          </a:xfrm>
          <a:prstGeom prst="rect">
            <a:avLst/>
          </a:prstGeom>
          <a:ln>
            <a:solidFill>
              <a:schemeClr val="tx1">
                <a:lumMod val="50000"/>
              </a:schemeClr>
            </a:solidFill>
          </a:ln>
        </p:spPr>
      </p:pic>
      <p:pic>
        <p:nvPicPr>
          <p:cNvPr id="5" name="Picture 4">
            <a:extLst>
              <a:ext uri="{FF2B5EF4-FFF2-40B4-BE49-F238E27FC236}">
                <a16:creationId xmlns:a16="http://schemas.microsoft.com/office/drawing/2014/main" id="{B433BF83-68FA-479C-8346-F79C7DD7228A}"/>
              </a:ext>
            </a:extLst>
          </p:cNvPr>
          <p:cNvPicPr>
            <a:picLocks noChangeAspect="1"/>
          </p:cNvPicPr>
          <p:nvPr/>
        </p:nvPicPr>
        <p:blipFill>
          <a:blip r:embed="rId4"/>
          <a:stretch>
            <a:fillRect/>
          </a:stretch>
        </p:blipFill>
        <p:spPr>
          <a:xfrm>
            <a:off x="4278796" y="1227068"/>
            <a:ext cx="6629400" cy="4933950"/>
          </a:xfrm>
          <a:prstGeom prst="rect">
            <a:avLst/>
          </a:prstGeom>
        </p:spPr>
      </p:pic>
    </p:spTree>
    <p:extLst>
      <p:ext uri="{BB962C8B-B14F-4D97-AF65-F5344CB8AC3E}">
        <p14:creationId xmlns:p14="http://schemas.microsoft.com/office/powerpoint/2010/main" val="17885425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9893FF-A94C-4E45-8076-4856280E22BE}"/>
              </a:ext>
            </a:extLst>
          </p:cNvPr>
          <p:cNvPicPr>
            <a:picLocks noChangeAspect="1"/>
          </p:cNvPicPr>
          <p:nvPr/>
        </p:nvPicPr>
        <p:blipFill>
          <a:blip r:embed="rId3"/>
          <a:stretch>
            <a:fillRect/>
          </a:stretch>
        </p:blipFill>
        <p:spPr>
          <a:xfrm>
            <a:off x="596348" y="313842"/>
            <a:ext cx="10436087" cy="5801756"/>
          </a:xfrm>
          <a:prstGeom prst="rect">
            <a:avLst/>
          </a:prstGeom>
          <a:ln>
            <a:solidFill>
              <a:schemeClr val="tx1">
                <a:lumMod val="50000"/>
              </a:schemeClr>
            </a:solidFill>
          </a:ln>
        </p:spPr>
      </p:pic>
    </p:spTree>
    <p:extLst>
      <p:ext uri="{BB962C8B-B14F-4D97-AF65-F5344CB8AC3E}">
        <p14:creationId xmlns:p14="http://schemas.microsoft.com/office/powerpoint/2010/main" val="24113546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7074108" cy="869950"/>
          </a:xfrm>
          <a:prstGeom prst="rect">
            <a:avLst/>
          </a:prstGeom>
        </p:spPr>
      </p:pic>
      <p:sp>
        <p:nvSpPr>
          <p:cNvPr id="4" name="Title 3"/>
          <p:cNvSpPr>
            <a:spLocks noGrp="1"/>
          </p:cNvSpPr>
          <p:nvPr>
            <p:ph type="title"/>
          </p:nvPr>
        </p:nvSpPr>
        <p:spPr>
          <a:xfrm>
            <a:off x="0" y="294041"/>
            <a:ext cx="6373091" cy="707849"/>
          </a:xfrm>
        </p:spPr>
        <p:txBody>
          <a:bodyPr>
            <a:normAutofit/>
          </a:bodyPr>
          <a:lstStyle/>
          <a:p>
            <a:r>
              <a:rPr lang="en-GB" sz="3600" b="1" dirty="0">
                <a:solidFill>
                  <a:schemeClr val="bg1"/>
                </a:solidFill>
              </a:rPr>
              <a:t>Longer text comprehension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423782" y="1762233"/>
            <a:ext cx="10535419"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Ali Can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wurde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der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Türkei</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geboren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Deutschland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aufgewachsen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Er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sozialer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Aktivist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will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weniger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Rassismus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mehr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Liebe in Deutschland.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seinem</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Hashtag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MeTwo</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er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berühmt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geworden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Menschen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Migrationshintergrund</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benutzen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Hashtag,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wenn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Erfahrungen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Rassismus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sprechen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wollen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2050" name="Picture 2">
            <a:extLst>
              <a:ext uri="{FF2B5EF4-FFF2-40B4-BE49-F238E27FC236}">
                <a16:creationId xmlns:a16="http://schemas.microsoft.com/office/drawing/2014/main" id="{C3AFD238-D340-420F-9012-137F29117A8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8834" y="1933237"/>
            <a:ext cx="1091459" cy="13706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699199B-2EC4-40F9-9C3B-CD76B5AD01DC}"/>
              </a:ext>
            </a:extLst>
          </p:cNvPr>
          <p:cNvSpPr txBox="1"/>
          <p:nvPr/>
        </p:nvSpPr>
        <p:spPr>
          <a:xfrm>
            <a:off x="1423782" y="4899707"/>
            <a:ext cx="1065827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Florian Wirtz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Bayer Leverkusen in der Bundesliga. Schon als Kind war es sein Traum, Fußballspieler zu werden. Sein Vater arbeitet für einen Fußballverein und inspiriert ihn. Im Alter von 17 Jahren und 34 Tagen wird er mit seinem Tor* gegen Bayern München der jüngste Spieler, der in der Bundesliga ein Tor erzielt*.  </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52" name="Picture 4">
            <a:extLst>
              <a:ext uri="{FF2B5EF4-FFF2-40B4-BE49-F238E27FC236}">
                <a16:creationId xmlns:a16="http://schemas.microsoft.com/office/drawing/2014/main" id="{1F9C519B-06AD-47F6-ABE0-9C3C30D70CB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962" t="21062" r="25687" b="25828"/>
          <a:stretch/>
        </p:blipFill>
        <p:spPr bwMode="auto">
          <a:xfrm>
            <a:off x="273342" y="4729857"/>
            <a:ext cx="1164948" cy="150990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7A125B8C-5980-4A9E-9ABE-4D171908838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7654" t="19572" r="29391" b="545"/>
          <a:stretch/>
        </p:blipFill>
        <p:spPr bwMode="auto">
          <a:xfrm>
            <a:off x="10872872" y="3451142"/>
            <a:ext cx="1068129" cy="13234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A8C9635-EBBA-4865-BDB3-A7DA85EE5180}"/>
              </a:ext>
            </a:extLst>
          </p:cNvPr>
          <p:cNvSpPr txBox="1"/>
          <p:nvPr/>
        </p:nvSpPr>
        <p:spPr>
          <a:xfrm>
            <a:off x="214598" y="3438243"/>
            <a:ext cx="1065827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Luisa-Marie Neubauer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Umweltaktivisitin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Organisatorin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von der Fridays for Future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Bewegung</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Großmutter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war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auch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Aktivistin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hat Luisa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Kind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inspiriert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mehr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für die Umwelt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tun.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der Fridays for Future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Bewegung</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will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Menschen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Umweltprobleme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informieren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Debatten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Umwelt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führen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1" name="TextBox 10">
            <a:extLst>
              <a:ext uri="{FF2B5EF4-FFF2-40B4-BE49-F238E27FC236}">
                <a16:creationId xmlns:a16="http://schemas.microsoft.com/office/drawing/2014/main" id="{C07EAC10-8C7D-4538-B8C5-53570B29F9CB}"/>
              </a:ext>
            </a:extLst>
          </p:cNvPr>
          <p:cNvSpPr txBox="1"/>
          <p:nvPr/>
        </p:nvSpPr>
        <p:spPr>
          <a:xfrm>
            <a:off x="114560" y="1288126"/>
            <a:ext cx="117185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Lies die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Texte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drei</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berühmte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junge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Deutsche.</a:t>
            </a:r>
          </a:p>
        </p:txBody>
      </p:sp>
      <p:sp>
        <p:nvSpPr>
          <p:cNvPr id="2" name="Rectangle: Rounded Corners 1">
            <a:extLst>
              <a:ext uri="{FF2B5EF4-FFF2-40B4-BE49-F238E27FC236}">
                <a16:creationId xmlns:a16="http://schemas.microsoft.com/office/drawing/2014/main" id="{CFE3CF8C-A367-484F-84EB-9053B2CA0199}"/>
              </a:ext>
            </a:extLst>
          </p:cNvPr>
          <p:cNvSpPr/>
          <p:nvPr/>
        </p:nvSpPr>
        <p:spPr>
          <a:xfrm>
            <a:off x="7210036" y="160747"/>
            <a:ext cx="3662836" cy="1127379"/>
          </a:xfrm>
          <a:prstGeom prst="roundRect">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Migrationshintergrund</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 migrant background</a:t>
            </a:r>
            <a:b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Rassismus</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 racism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inspirieren</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 to inspire</a:t>
            </a:r>
          </a:p>
        </p:txBody>
      </p:sp>
      <p:sp>
        <p:nvSpPr>
          <p:cNvPr id="13" name="Rectangle: Rounded Corners 12">
            <a:extLst>
              <a:ext uri="{FF2B5EF4-FFF2-40B4-BE49-F238E27FC236}">
                <a16:creationId xmlns:a16="http://schemas.microsoft.com/office/drawing/2014/main" id="{28D305BF-2D37-410C-87A8-63A94E065AA9}"/>
              </a:ext>
            </a:extLst>
          </p:cNvPr>
          <p:cNvSpPr/>
          <p:nvPr/>
        </p:nvSpPr>
        <p:spPr>
          <a:xfrm>
            <a:off x="3186545" y="6450301"/>
            <a:ext cx="6401263" cy="319965"/>
          </a:xfrm>
          <a:prstGeom prst="roundRect">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jüngst</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 youngest  | das Tor – goal  |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erzielen</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 to score</a:t>
            </a:r>
          </a:p>
        </p:txBody>
      </p:sp>
    </p:spTree>
    <p:extLst>
      <p:ext uri="{BB962C8B-B14F-4D97-AF65-F5344CB8AC3E}">
        <p14:creationId xmlns:p14="http://schemas.microsoft.com/office/powerpoint/2010/main" val="27723256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4417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Wer</a:t>
            </a:r>
            <a:r>
              <a:rPr lang="en-GB" sz="3600" b="1" dirty="0">
                <a:solidFill>
                  <a:schemeClr val="bg1"/>
                </a:solidFill>
              </a:rPr>
              <a:t>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3358916" y="296042"/>
            <a:ext cx="753623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Lies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Sätze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Ali Can, Luisa Neubauer, Florian Wirtz,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zwei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von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ihnen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alle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9" name="Oval 8">
            <a:extLst>
              <a:ext uri="{FF2B5EF4-FFF2-40B4-BE49-F238E27FC236}">
                <a16:creationId xmlns:a16="http://schemas.microsoft.com/office/drawing/2014/main" id="{C6AA587D-764D-413C-8421-927D9CCDA3BF}"/>
              </a:ext>
            </a:extLst>
          </p:cNvPr>
          <p:cNvSpPr/>
          <p:nvPr/>
        </p:nvSpPr>
        <p:spPr>
          <a:xfrm>
            <a:off x="9434030" y="3095388"/>
            <a:ext cx="2703039" cy="2632039"/>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Oval 11">
            <a:extLst>
              <a:ext uri="{FF2B5EF4-FFF2-40B4-BE49-F238E27FC236}">
                <a16:creationId xmlns:a16="http://schemas.microsoft.com/office/drawing/2014/main" id="{F952EFCA-EE78-4E75-9E1F-1EEF17987CA7}"/>
              </a:ext>
            </a:extLst>
          </p:cNvPr>
          <p:cNvSpPr/>
          <p:nvPr/>
        </p:nvSpPr>
        <p:spPr>
          <a:xfrm>
            <a:off x="8513280" y="1728570"/>
            <a:ext cx="2703039" cy="2632039"/>
          </a:xfrm>
          <a:prstGeom prst="ellipse">
            <a:avLst/>
          </a:prstGeom>
          <a:noFill/>
          <a:ln w="38100">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Oval 12">
            <a:extLst>
              <a:ext uri="{FF2B5EF4-FFF2-40B4-BE49-F238E27FC236}">
                <a16:creationId xmlns:a16="http://schemas.microsoft.com/office/drawing/2014/main" id="{08182A40-E272-4390-9612-91799A07D84C}"/>
              </a:ext>
            </a:extLst>
          </p:cNvPr>
          <p:cNvSpPr/>
          <p:nvPr/>
        </p:nvSpPr>
        <p:spPr>
          <a:xfrm>
            <a:off x="7592530" y="3095388"/>
            <a:ext cx="2703039" cy="2632039"/>
          </a:xfrm>
          <a:prstGeom prst="ellips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4" name="Picture 2">
            <a:extLst>
              <a:ext uri="{FF2B5EF4-FFF2-40B4-BE49-F238E27FC236}">
                <a16:creationId xmlns:a16="http://schemas.microsoft.com/office/drawing/2014/main" id="{93DE2C51-900C-4FBB-A557-3E58B6DD2FD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183" r="40845" b="49316"/>
          <a:stretch/>
        </p:blipFill>
        <p:spPr bwMode="auto">
          <a:xfrm>
            <a:off x="9528249" y="1831953"/>
            <a:ext cx="673099" cy="779318"/>
          </a:xfrm>
          <a:prstGeom prst="ellipse">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771056E0-FAA5-4074-8767-F868A4F3108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2664" r="24369" b="23968"/>
          <a:stretch/>
        </p:blipFill>
        <p:spPr bwMode="auto">
          <a:xfrm>
            <a:off x="11390943" y="4103603"/>
            <a:ext cx="571501" cy="741123"/>
          </a:xfrm>
          <a:prstGeom prst="ellipse">
            <a:avLst/>
          </a:prstGeom>
          <a:noFill/>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56D5F99F-4A5D-46CB-B5AC-2738702F6D1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9211" t="19571" r="33269" b="32337"/>
          <a:stretch/>
        </p:blipFill>
        <p:spPr bwMode="auto">
          <a:xfrm>
            <a:off x="7680525" y="4174889"/>
            <a:ext cx="597353" cy="695504"/>
          </a:xfrm>
          <a:prstGeom prst="ellipse">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6A06E6F-3B0F-4AA4-BE5D-5A5C61C0A62F}"/>
              </a:ext>
            </a:extLst>
          </p:cNvPr>
          <p:cNvSpPr txBox="1"/>
          <p:nvPr/>
        </p:nvSpPr>
        <p:spPr>
          <a:xfrm>
            <a:off x="624092" y="1213874"/>
            <a:ext cx="7803496" cy="500810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wurde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Deutschland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geboren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Aktivist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berühmt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jung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deutsch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jetzt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 er/</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Kind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wollte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Fußball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tut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Umwelt?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will Liebe,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Rassismus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inspirierendes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Familienmitglied</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eine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Bewegung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begonnen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7" name="Oval 16">
            <a:extLst>
              <a:ext uri="{FF2B5EF4-FFF2-40B4-BE49-F238E27FC236}">
                <a16:creationId xmlns:a16="http://schemas.microsoft.com/office/drawing/2014/main" id="{969CC944-5667-4DFB-B094-8FC5DD6CB3B8}"/>
              </a:ext>
            </a:extLst>
          </p:cNvPr>
          <p:cNvSpPr/>
          <p:nvPr/>
        </p:nvSpPr>
        <p:spPr>
          <a:xfrm>
            <a:off x="260169" y="1388361"/>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8" name="Oval 17">
            <a:extLst>
              <a:ext uri="{FF2B5EF4-FFF2-40B4-BE49-F238E27FC236}">
                <a16:creationId xmlns:a16="http://schemas.microsoft.com/office/drawing/2014/main" id="{16C07B14-CC80-4F17-A85F-BF2335BEEF91}"/>
              </a:ext>
            </a:extLst>
          </p:cNvPr>
          <p:cNvSpPr/>
          <p:nvPr/>
        </p:nvSpPr>
        <p:spPr>
          <a:xfrm>
            <a:off x="260169" y="1932695"/>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9" name="Oval 18">
            <a:extLst>
              <a:ext uri="{FF2B5EF4-FFF2-40B4-BE49-F238E27FC236}">
                <a16:creationId xmlns:a16="http://schemas.microsoft.com/office/drawing/2014/main" id="{47FDDC10-73E0-4CAF-A8D0-F6D37D14F7C6}"/>
              </a:ext>
            </a:extLst>
          </p:cNvPr>
          <p:cNvSpPr/>
          <p:nvPr/>
        </p:nvSpPr>
        <p:spPr>
          <a:xfrm>
            <a:off x="260169" y="2477029"/>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0" name="Oval 19">
            <a:extLst>
              <a:ext uri="{FF2B5EF4-FFF2-40B4-BE49-F238E27FC236}">
                <a16:creationId xmlns:a16="http://schemas.microsoft.com/office/drawing/2014/main" id="{8A27DDF2-BA01-4DC8-A93E-CEE776728040}"/>
              </a:ext>
            </a:extLst>
          </p:cNvPr>
          <p:cNvSpPr/>
          <p:nvPr/>
        </p:nvSpPr>
        <p:spPr>
          <a:xfrm>
            <a:off x="260169" y="3021363"/>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1" name="Oval 20">
            <a:extLst>
              <a:ext uri="{FF2B5EF4-FFF2-40B4-BE49-F238E27FC236}">
                <a16:creationId xmlns:a16="http://schemas.microsoft.com/office/drawing/2014/main" id="{B30CF74F-DF09-4238-B22F-C8495EEAF7B9}"/>
              </a:ext>
            </a:extLst>
          </p:cNvPr>
          <p:cNvSpPr/>
          <p:nvPr/>
        </p:nvSpPr>
        <p:spPr>
          <a:xfrm>
            <a:off x="260169" y="3565697"/>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22" name="Oval 21">
            <a:extLst>
              <a:ext uri="{FF2B5EF4-FFF2-40B4-BE49-F238E27FC236}">
                <a16:creationId xmlns:a16="http://schemas.microsoft.com/office/drawing/2014/main" id="{EEFACCF1-9EC8-45EF-AC29-87CA43831871}"/>
              </a:ext>
            </a:extLst>
          </p:cNvPr>
          <p:cNvSpPr/>
          <p:nvPr/>
        </p:nvSpPr>
        <p:spPr>
          <a:xfrm>
            <a:off x="260169" y="4110031"/>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23" name="Oval 22">
            <a:extLst>
              <a:ext uri="{FF2B5EF4-FFF2-40B4-BE49-F238E27FC236}">
                <a16:creationId xmlns:a16="http://schemas.microsoft.com/office/drawing/2014/main" id="{8DEFEC4B-8821-40D1-8E94-F43315A1BE8A}"/>
              </a:ext>
            </a:extLst>
          </p:cNvPr>
          <p:cNvSpPr/>
          <p:nvPr/>
        </p:nvSpPr>
        <p:spPr>
          <a:xfrm>
            <a:off x="260169" y="4654365"/>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24" name="Oval 23">
            <a:extLst>
              <a:ext uri="{FF2B5EF4-FFF2-40B4-BE49-F238E27FC236}">
                <a16:creationId xmlns:a16="http://schemas.microsoft.com/office/drawing/2014/main" id="{06CA2C9C-39E5-4BD1-8DF4-2009AF12E538}"/>
              </a:ext>
            </a:extLst>
          </p:cNvPr>
          <p:cNvSpPr/>
          <p:nvPr/>
        </p:nvSpPr>
        <p:spPr>
          <a:xfrm>
            <a:off x="260169" y="5198699"/>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25" name="Oval 24">
            <a:extLst>
              <a:ext uri="{FF2B5EF4-FFF2-40B4-BE49-F238E27FC236}">
                <a16:creationId xmlns:a16="http://schemas.microsoft.com/office/drawing/2014/main" id="{8B073492-55AE-42C2-AA27-EF050C2394BA}"/>
              </a:ext>
            </a:extLst>
          </p:cNvPr>
          <p:cNvSpPr/>
          <p:nvPr/>
        </p:nvSpPr>
        <p:spPr>
          <a:xfrm>
            <a:off x="260169" y="5743036"/>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26" name="Oval 25">
            <a:extLst>
              <a:ext uri="{FF2B5EF4-FFF2-40B4-BE49-F238E27FC236}">
                <a16:creationId xmlns:a16="http://schemas.microsoft.com/office/drawing/2014/main" id="{ACAFC0CF-B584-4441-A097-831554153460}"/>
              </a:ext>
            </a:extLst>
          </p:cNvPr>
          <p:cNvSpPr/>
          <p:nvPr/>
        </p:nvSpPr>
        <p:spPr>
          <a:xfrm>
            <a:off x="8987933" y="2421970"/>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7" name="Oval 26">
            <a:extLst>
              <a:ext uri="{FF2B5EF4-FFF2-40B4-BE49-F238E27FC236}">
                <a16:creationId xmlns:a16="http://schemas.microsoft.com/office/drawing/2014/main" id="{0E485F15-46DC-4FE8-93CC-ADC80205C3D4}"/>
              </a:ext>
            </a:extLst>
          </p:cNvPr>
          <p:cNvSpPr/>
          <p:nvPr/>
        </p:nvSpPr>
        <p:spPr>
          <a:xfrm>
            <a:off x="8712515" y="3201306"/>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8" name="Oval 27">
            <a:extLst>
              <a:ext uri="{FF2B5EF4-FFF2-40B4-BE49-F238E27FC236}">
                <a16:creationId xmlns:a16="http://schemas.microsoft.com/office/drawing/2014/main" id="{BD294A14-769C-4631-ADA7-539E978CD889}"/>
              </a:ext>
            </a:extLst>
          </p:cNvPr>
          <p:cNvSpPr/>
          <p:nvPr/>
        </p:nvSpPr>
        <p:spPr>
          <a:xfrm>
            <a:off x="9681952" y="3788788"/>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9" name="Oval 28">
            <a:extLst>
              <a:ext uri="{FF2B5EF4-FFF2-40B4-BE49-F238E27FC236}">
                <a16:creationId xmlns:a16="http://schemas.microsoft.com/office/drawing/2014/main" id="{48E0FEB2-E9B2-4C09-A72B-6D7FFC3FBA2A}"/>
              </a:ext>
            </a:extLst>
          </p:cNvPr>
          <p:cNvSpPr/>
          <p:nvPr/>
        </p:nvSpPr>
        <p:spPr>
          <a:xfrm>
            <a:off x="9681952" y="4421131"/>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30" name="Oval 29">
            <a:extLst>
              <a:ext uri="{FF2B5EF4-FFF2-40B4-BE49-F238E27FC236}">
                <a16:creationId xmlns:a16="http://schemas.microsoft.com/office/drawing/2014/main" id="{398C2A4A-A3D2-4623-9BDE-0370B94D8F51}"/>
              </a:ext>
            </a:extLst>
          </p:cNvPr>
          <p:cNvSpPr/>
          <p:nvPr/>
        </p:nvSpPr>
        <p:spPr>
          <a:xfrm>
            <a:off x="10713049" y="4333340"/>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1" name="Oval 30">
            <a:extLst>
              <a:ext uri="{FF2B5EF4-FFF2-40B4-BE49-F238E27FC236}">
                <a16:creationId xmlns:a16="http://schemas.microsoft.com/office/drawing/2014/main" id="{F6183179-F456-4DD3-A240-18B368F47532}"/>
              </a:ext>
            </a:extLst>
          </p:cNvPr>
          <p:cNvSpPr/>
          <p:nvPr/>
        </p:nvSpPr>
        <p:spPr>
          <a:xfrm>
            <a:off x="8372561" y="4333340"/>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2" name="Oval 31">
            <a:extLst>
              <a:ext uri="{FF2B5EF4-FFF2-40B4-BE49-F238E27FC236}">
                <a16:creationId xmlns:a16="http://schemas.microsoft.com/office/drawing/2014/main" id="{45D66ED7-2DA3-480B-857E-33EFC6F6B6F1}"/>
              </a:ext>
            </a:extLst>
          </p:cNvPr>
          <p:cNvSpPr/>
          <p:nvPr/>
        </p:nvSpPr>
        <p:spPr>
          <a:xfrm>
            <a:off x="10347357" y="2410698"/>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3" name="Oval 32">
            <a:extLst>
              <a:ext uri="{FF2B5EF4-FFF2-40B4-BE49-F238E27FC236}">
                <a16:creationId xmlns:a16="http://schemas.microsoft.com/office/drawing/2014/main" id="{6335625C-913D-4213-BAB4-7DEAFE1E1051}"/>
              </a:ext>
            </a:extLst>
          </p:cNvPr>
          <p:cNvSpPr/>
          <p:nvPr/>
        </p:nvSpPr>
        <p:spPr>
          <a:xfrm>
            <a:off x="9681952" y="4851899"/>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34" name="Oval 33">
            <a:extLst>
              <a:ext uri="{FF2B5EF4-FFF2-40B4-BE49-F238E27FC236}">
                <a16:creationId xmlns:a16="http://schemas.microsoft.com/office/drawing/2014/main" id="{926B0B59-332B-473E-BDFC-CB54A6832083}"/>
              </a:ext>
            </a:extLst>
          </p:cNvPr>
          <p:cNvSpPr/>
          <p:nvPr/>
        </p:nvSpPr>
        <p:spPr>
          <a:xfrm>
            <a:off x="9141011" y="3503865"/>
            <a:ext cx="365692" cy="378602"/>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35" name="Rectangle: Rounded Corners 34">
            <a:extLst>
              <a:ext uri="{FF2B5EF4-FFF2-40B4-BE49-F238E27FC236}">
                <a16:creationId xmlns:a16="http://schemas.microsoft.com/office/drawing/2014/main" id="{FD175B66-9481-4A4A-9AEC-B4537CACFE08}"/>
              </a:ext>
            </a:extLst>
          </p:cNvPr>
          <p:cNvSpPr/>
          <p:nvPr/>
        </p:nvSpPr>
        <p:spPr>
          <a:xfrm>
            <a:off x="3358916" y="6478485"/>
            <a:ext cx="2862019" cy="296042"/>
          </a:xfrm>
          <a:prstGeom prst="roundRect">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das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Mitglied</a:t>
            </a:r>
            <a:r>
              <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rPr>
              <a:t> – member</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17398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0"/>
            <a:ext cx="6484584" cy="1325563"/>
          </a:xfrm>
        </p:spPr>
        <p:txBody>
          <a:bodyPr>
            <a:normAutofit/>
          </a:bodyPr>
          <a:lstStyle/>
          <a:p>
            <a:r>
              <a:rPr lang="en-GB" sz="3400" b="1" dirty="0">
                <a:solidFill>
                  <a:schemeClr val="bg1"/>
                </a:solidFill>
              </a:rPr>
              <a:t>Developing inferencing</a:t>
            </a:r>
          </a:p>
        </p:txBody>
      </p:sp>
      <p:sp>
        <p:nvSpPr>
          <p:cNvPr id="4"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E34DFDF5-2D65-460D-98C8-2B2620B553D3}"/>
              </a:ext>
            </a:extLst>
          </p:cNvPr>
          <p:cNvSpPr txBox="1"/>
          <p:nvPr/>
        </p:nvSpPr>
        <p:spPr>
          <a:xfrm>
            <a:off x="282077" y="1689646"/>
            <a:ext cx="11662270" cy="2246769"/>
          </a:xfrm>
          <a:prstGeom prst="rect">
            <a:avLst/>
          </a:prstGeom>
          <a:solidFill>
            <a:schemeClr val="accent1">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Pour la communauté juive, la f</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ête importante de décembre est Hanoucca. C’est une fête de</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lumières</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et on utilise des bougies* pour célébrer. La fête est de huit jours, et on</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allume</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une bougie le premier jour, deux bougies la deuxième** jour … Les bougies sont un symbole de </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bonté</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 Dieu. Dans une vieille histoire juive, une petite bouteille d’</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huile</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 nourri une lampe pendant huit jours, beaucoup plus de temps que normalement. On mange des </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beignets</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comme un symbole de l’huile.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enfants jouent avec des </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toupies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qui contiennent une phrase religieuse. Hanoucca est plus familial et spirituel que religieux.</a:t>
            </a:r>
          </a:p>
        </p:txBody>
      </p:sp>
      <p:sp>
        <p:nvSpPr>
          <p:cNvPr id="7" name="TextBox 6">
            <a:extLst>
              <a:ext uri="{FF2B5EF4-FFF2-40B4-BE49-F238E27FC236}">
                <a16:creationId xmlns:a16="http://schemas.microsoft.com/office/drawing/2014/main" id="{3059EF06-F79B-4D43-935D-D452350DF281}"/>
              </a:ext>
            </a:extLst>
          </p:cNvPr>
          <p:cNvSpPr txBox="1"/>
          <p:nvPr/>
        </p:nvSpPr>
        <p:spPr>
          <a:xfrm>
            <a:off x="247650" y="3981629"/>
            <a:ext cx="1166227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bonté :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 of 		body /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personality</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room /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song</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huile :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type of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wood</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plant /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liquid</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shoe</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beignet :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type of	drink / chair / cup /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food</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toupie :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type of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toy</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book /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sweet</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2517BEA4-A394-40A8-B889-69D0E17CB5C0}"/>
              </a:ext>
            </a:extLst>
          </p:cNvPr>
          <p:cNvSpPr txBox="1"/>
          <p:nvPr/>
        </p:nvSpPr>
        <p:spPr>
          <a:xfrm>
            <a:off x="247650" y="1214079"/>
            <a:ext cx="119443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 le texte. Use the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words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know 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understand</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a:t>
            </a:r>
            <a:r>
              <a:rPr kumimoji="0" lang="fr-FR"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general</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meaning</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words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a:t>
            </a:r>
            <a:r>
              <a:rPr kumimoji="0" lang="fr-FR"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bold</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9" name="Rectangle 8">
            <a:extLst>
              <a:ext uri="{FF2B5EF4-FFF2-40B4-BE49-F238E27FC236}">
                <a16:creationId xmlns:a16="http://schemas.microsoft.com/office/drawing/2014/main" id="{10C66C23-4C01-4972-B718-ACE1B7202A85}"/>
              </a:ext>
            </a:extLst>
          </p:cNvPr>
          <p:cNvSpPr/>
          <p:nvPr/>
        </p:nvSpPr>
        <p:spPr>
          <a:xfrm>
            <a:off x="5032996" y="4396751"/>
            <a:ext cx="1622425" cy="36000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FF2B5EF4-FFF2-40B4-BE49-F238E27FC236}">
                <a16:creationId xmlns:a16="http://schemas.microsoft.com/office/drawing/2014/main" id="{9E004E26-054A-4992-B9ED-F873A8F260D0}"/>
              </a:ext>
            </a:extLst>
          </p:cNvPr>
          <p:cNvSpPr/>
          <p:nvPr/>
        </p:nvSpPr>
        <p:spPr>
          <a:xfrm>
            <a:off x="6187466" y="4771125"/>
            <a:ext cx="892175" cy="36000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C3489A22-3E26-4A54-85B2-A6885693CBA1}"/>
              </a:ext>
            </a:extLst>
          </p:cNvPr>
          <p:cNvSpPr/>
          <p:nvPr/>
        </p:nvSpPr>
        <p:spPr>
          <a:xfrm>
            <a:off x="6883856" y="5160012"/>
            <a:ext cx="779954" cy="36000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B8EA7423-41EC-4900-8F80-4BC474AED440}"/>
              </a:ext>
            </a:extLst>
          </p:cNvPr>
          <p:cNvSpPr/>
          <p:nvPr/>
        </p:nvSpPr>
        <p:spPr>
          <a:xfrm>
            <a:off x="3949675" y="5520012"/>
            <a:ext cx="621183" cy="36000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5C260C67-366B-44EE-9D82-D9BC12D489EA}"/>
              </a:ext>
            </a:extLst>
          </p:cNvPr>
          <p:cNvSpPr/>
          <p:nvPr/>
        </p:nvSpPr>
        <p:spPr>
          <a:xfrm>
            <a:off x="9392203" y="4446673"/>
            <a:ext cx="2517717"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entury Gothic" panose="020F0302020204030204"/>
                <a:ea typeface="+mn-ea"/>
                <a:cs typeface="+mn-cs"/>
              </a:rPr>
              <a:t>goodness</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D86705DF-D0EF-4FDD-8F75-ABE75373C67B}"/>
              </a:ext>
            </a:extLst>
          </p:cNvPr>
          <p:cNvSpPr/>
          <p:nvPr/>
        </p:nvSpPr>
        <p:spPr>
          <a:xfrm>
            <a:off x="9409416" y="4956079"/>
            <a:ext cx="2517717"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entury Gothic" panose="020F0302020204030204"/>
                <a:ea typeface="+mn-ea"/>
                <a:cs typeface="+mn-cs"/>
              </a:rPr>
              <a:t>oil</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5CC00983-B8A4-4D80-A1A0-2C0A76C3D3AC}"/>
              </a:ext>
            </a:extLst>
          </p:cNvPr>
          <p:cNvSpPr/>
          <p:nvPr/>
        </p:nvSpPr>
        <p:spPr>
          <a:xfrm>
            <a:off x="9426630" y="5421123"/>
            <a:ext cx="2517717"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rPr>
              <a:t>doughnut</a:t>
            </a:r>
          </a:p>
        </p:txBody>
      </p:sp>
      <p:sp>
        <p:nvSpPr>
          <p:cNvPr id="16" name="Rectangle 15">
            <a:extLst>
              <a:ext uri="{FF2B5EF4-FFF2-40B4-BE49-F238E27FC236}">
                <a16:creationId xmlns:a16="http://schemas.microsoft.com/office/drawing/2014/main" id="{9A91AE5E-3B74-41AB-99A6-1F715F41D3FE}"/>
              </a:ext>
            </a:extLst>
          </p:cNvPr>
          <p:cNvSpPr/>
          <p:nvPr/>
        </p:nvSpPr>
        <p:spPr>
          <a:xfrm>
            <a:off x="9426630" y="5895560"/>
            <a:ext cx="2517717"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entury Gothic" panose="020F0302020204030204"/>
                <a:ea typeface="+mn-ea"/>
                <a:cs typeface="+mn-cs"/>
              </a:rPr>
              <a:t>spinning</a:t>
            </a:r>
            <a:r>
              <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rPr>
              <a:t> top</a:t>
            </a:r>
          </a:p>
        </p:txBody>
      </p:sp>
      <p:pic>
        <p:nvPicPr>
          <p:cNvPr id="17" name="Picture 16">
            <a:extLst>
              <a:ext uri="{FF2B5EF4-FFF2-40B4-BE49-F238E27FC236}">
                <a16:creationId xmlns:a16="http://schemas.microsoft.com/office/drawing/2014/main" id="{37ADE664-D0DB-403B-8E0A-E671029FE8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18715">
            <a:off x="9113758" y="5530376"/>
            <a:ext cx="544795" cy="1061396"/>
          </a:xfrm>
          <a:prstGeom prst="rect">
            <a:avLst/>
          </a:prstGeom>
        </p:spPr>
      </p:pic>
      <p:pic>
        <p:nvPicPr>
          <p:cNvPr id="18" name="Picture 17">
            <a:extLst>
              <a:ext uri="{FF2B5EF4-FFF2-40B4-BE49-F238E27FC236}">
                <a16:creationId xmlns:a16="http://schemas.microsoft.com/office/drawing/2014/main" id="{99DC9396-D4CF-4192-BD12-49FE706A46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04230" y="74574"/>
            <a:ext cx="1005638" cy="1050789"/>
          </a:xfrm>
          <a:prstGeom prst="rect">
            <a:avLst/>
          </a:prstGeom>
        </p:spPr>
      </p:pic>
      <p:sp>
        <p:nvSpPr>
          <p:cNvPr id="19" name="Speech Bubble: Rectangle with Corners Rounded 33">
            <a:extLst>
              <a:ext uri="{FF2B5EF4-FFF2-40B4-BE49-F238E27FC236}">
                <a16:creationId xmlns:a16="http://schemas.microsoft.com/office/drawing/2014/main" id="{3F89D08F-8B4B-43EF-872D-6F05AB83E70B}"/>
              </a:ext>
            </a:extLst>
          </p:cNvPr>
          <p:cNvSpPr/>
          <p:nvPr/>
        </p:nvSpPr>
        <p:spPr>
          <a:xfrm>
            <a:off x="6468454" y="254961"/>
            <a:ext cx="2953329" cy="652873"/>
          </a:xfrm>
          <a:prstGeom prst="wedgeRoundRectCallout">
            <a:avLst>
              <a:gd name="adj1" fmla="val 49445"/>
              <a:gd name="adj2" fmla="val 23386"/>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*la bougie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candle</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**deuxième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second</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custDataLst>
      <p:tags r:id="rId1"/>
    </p:custDataLst>
    <p:extLst>
      <p:ext uri="{BB962C8B-B14F-4D97-AF65-F5344CB8AC3E}">
        <p14:creationId xmlns:p14="http://schemas.microsoft.com/office/powerpoint/2010/main" val="2265786213"/>
      </p:ext>
    </p:extLst>
  </p:cSld>
  <p:clrMapOvr>
    <a:masterClrMapping/>
  </p:clrMapOvr>
  <mc:AlternateContent xmlns:mc="http://schemas.openxmlformats.org/markup-compatibility/2006" xmlns:p14="http://schemas.microsoft.com/office/powerpoint/2010/main">
    <mc:Choice Requires="p14">
      <p:transition spd="slow" p14:dur="2000" advTm="49219"/>
    </mc:Choice>
    <mc:Fallback xmlns="">
      <p:transition spd="slow" advTm="492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05F9D8-567D-4AEB-AA6E-A1DF2EAA0FA9}"/>
              </a:ext>
            </a:extLst>
          </p:cNvPr>
          <p:cNvSpPr txBox="1"/>
          <p:nvPr/>
        </p:nvSpPr>
        <p:spPr>
          <a:xfrm>
            <a:off x="123675" y="1209217"/>
            <a:ext cx="7411141" cy="43858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5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Comment dit-on les mots orange en anglais ?</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575126" cy="707849"/>
          </a:xfrm>
        </p:spPr>
        <p:txBody>
          <a:bodyPr>
            <a:normAutofit/>
          </a:bodyPr>
          <a:lstStyle/>
          <a:p>
            <a:r>
              <a:rPr lang="en-GB" sz="3600" b="1" dirty="0">
                <a:solidFill>
                  <a:schemeClr val="bg1"/>
                </a:solidFill>
              </a:rPr>
              <a:t>Cognate knowledge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972800" y="249869"/>
            <a:ext cx="937120"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lire</a:t>
            </a:r>
          </a:p>
        </p:txBody>
      </p:sp>
      <p:sp>
        <p:nvSpPr>
          <p:cNvPr id="6" name="TextBox 5">
            <a:extLst>
              <a:ext uri="{FF2B5EF4-FFF2-40B4-BE49-F238E27FC236}">
                <a16:creationId xmlns:a16="http://schemas.microsoft.com/office/drawing/2014/main" id="{F3E11188-B433-5A4A-A669-78C0EE9B8445}"/>
              </a:ext>
            </a:extLst>
          </p:cNvPr>
          <p:cNvSpPr txBox="1"/>
          <p:nvPr/>
        </p:nvSpPr>
        <p:spPr>
          <a:xfrm>
            <a:off x="134280" y="1716108"/>
            <a:ext cx="11729920"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Le festival de Dieppe est le plus grand* festival de cerfs-volants* au monde.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On trouve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le festival sur la plage.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Les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Arial"/>
                <a:sym typeface="Arial"/>
              </a:rPr>
              <a:t>visiteurs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viennent de beaucoup de pays pour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regarder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des cerfs-volants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Arial"/>
                <a:sym typeface="Arial"/>
              </a:rPr>
              <a:t>traditionnels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de l'art et des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Arial"/>
                <a:sym typeface="Arial"/>
              </a:rPr>
              <a:t>acrobates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Un aspect important du festival est qu’on peut visiter sans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acheter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de billet. Il est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Arial"/>
                <a:sym typeface="Arial"/>
              </a:rPr>
              <a:t>gratuit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Il y a beaucoup d'activités pour les enfants et le festival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encourage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l'imagination. Cet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Arial"/>
                <a:sym typeface="Arial"/>
              </a:rPr>
              <a:t>événement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culturel célèbre les relations internationales. Pendant le dernier week-end du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festival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on regarde les cerfs-volants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Arial"/>
                <a:sym typeface="Arial"/>
              </a:rPr>
              <a:t>illuminés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pendant un show son* et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Arial"/>
                <a:sym typeface="Arial"/>
              </a:rPr>
              <a:t>lumière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Je pense à visiter le </a:t>
            </a:r>
            <a:b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b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festival. </a:t>
            </a:r>
            <a:r>
              <a:rPr kumimoji="0" lang="fr-FR"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Tu veut voyager au festival avec ma famille ?</a:t>
            </a:r>
            <a:endPar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pic>
        <p:nvPicPr>
          <p:cNvPr id="2050" name="Picture 2" descr="Kite, Festival, Beach, Color, Wind, Sky, Fly">
            <a:extLst>
              <a:ext uri="{FF2B5EF4-FFF2-40B4-BE49-F238E27FC236}">
                <a16:creationId xmlns:a16="http://schemas.microsoft.com/office/drawing/2014/main" id="{9CA46838-43DF-4452-8BEE-1A3DAB51EDC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7417"/>
          <a:stretch/>
        </p:blipFill>
        <p:spPr bwMode="auto">
          <a:xfrm>
            <a:off x="6568864" y="220274"/>
            <a:ext cx="2619035" cy="144192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eople, Lotus, Water Lilies, Flowers, Pond, Plants">
            <a:extLst>
              <a:ext uri="{FF2B5EF4-FFF2-40B4-BE49-F238E27FC236}">
                <a16:creationId xmlns:a16="http://schemas.microsoft.com/office/drawing/2014/main" id="{EBDDACEB-E270-4B65-8D5D-8401C4D27DF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0260"/>
          <a:stretch/>
        </p:blipFill>
        <p:spPr bwMode="auto">
          <a:xfrm>
            <a:off x="9071579" y="4798932"/>
            <a:ext cx="2818209" cy="1493469"/>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16">
            <a:extLst>
              <a:ext uri="{FF2B5EF4-FFF2-40B4-BE49-F238E27FC236}">
                <a16:creationId xmlns:a16="http://schemas.microsoft.com/office/drawing/2014/main" id="{7CFA9065-31FF-4FC0-B92C-23095E25E104}"/>
              </a:ext>
            </a:extLst>
          </p:cNvPr>
          <p:cNvSpPr/>
          <p:nvPr/>
        </p:nvSpPr>
        <p:spPr>
          <a:xfrm>
            <a:off x="1445110" y="1979970"/>
            <a:ext cx="1141862" cy="491699"/>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visitors</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8" name="Speech Bubble: Rectangle 17">
            <a:extLst>
              <a:ext uri="{FF2B5EF4-FFF2-40B4-BE49-F238E27FC236}">
                <a16:creationId xmlns:a16="http://schemas.microsoft.com/office/drawing/2014/main" id="{303F08FA-D774-4850-8DAD-14A34C0E50AE}"/>
              </a:ext>
            </a:extLst>
          </p:cNvPr>
          <p:cNvSpPr/>
          <p:nvPr/>
        </p:nvSpPr>
        <p:spPr>
          <a:xfrm>
            <a:off x="2180509" y="2508436"/>
            <a:ext cx="1462077" cy="491699"/>
          </a:xfrm>
          <a:prstGeom prst="wedgeRectCallout">
            <a:avLst>
              <a:gd name="adj1" fmla="val -58862"/>
              <a:gd name="adj2" fmla="val 37519"/>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traditional</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9" name="Speech Bubble: Rectangle 18">
            <a:extLst>
              <a:ext uri="{FF2B5EF4-FFF2-40B4-BE49-F238E27FC236}">
                <a16:creationId xmlns:a16="http://schemas.microsoft.com/office/drawing/2014/main" id="{B6B51186-AFB3-45DD-9C37-677B582EF7F0}"/>
              </a:ext>
            </a:extLst>
          </p:cNvPr>
          <p:cNvSpPr/>
          <p:nvPr/>
        </p:nvSpPr>
        <p:spPr>
          <a:xfrm>
            <a:off x="5479349" y="2342627"/>
            <a:ext cx="1462077" cy="491699"/>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acrobats</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20" name="Speech Bubble: Rectangle 19">
            <a:extLst>
              <a:ext uri="{FF2B5EF4-FFF2-40B4-BE49-F238E27FC236}">
                <a16:creationId xmlns:a16="http://schemas.microsoft.com/office/drawing/2014/main" id="{049EB8AD-97AA-4BB5-866B-BA61FD0CC466}"/>
              </a:ext>
            </a:extLst>
          </p:cNvPr>
          <p:cNvSpPr/>
          <p:nvPr/>
        </p:nvSpPr>
        <p:spPr>
          <a:xfrm>
            <a:off x="8012445" y="3117235"/>
            <a:ext cx="832932" cy="491699"/>
          </a:xfrm>
          <a:prstGeom prst="wedgeRectCallout">
            <a:avLst>
              <a:gd name="adj1" fmla="val -71978"/>
              <a:gd name="adj2" fmla="val -6305"/>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free</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21" name="Speech Bubble: Rectangle 20">
            <a:extLst>
              <a:ext uri="{FF2B5EF4-FFF2-40B4-BE49-F238E27FC236}">
                <a16:creationId xmlns:a16="http://schemas.microsoft.com/office/drawing/2014/main" id="{81B16812-3A98-43A4-A5E5-18AC418DF5CD}"/>
              </a:ext>
            </a:extLst>
          </p:cNvPr>
          <p:cNvSpPr/>
          <p:nvPr/>
        </p:nvSpPr>
        <p:spPr>
          <a:xfrm>
            <a:off x="4548188" y="3491680"/>
            <a:ext cx="1081894" cy="491699"/>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event</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22" name="Speech Bubble: Rectangle 21">
            <a:extLst>
              <a:ext uri="{FF2B5EF4-FFF2-40B4-BE49-F238E27FC236}">
                <a16:creationId xmlns:a16="http://schemas.microsoft.com/office/drawing/2014/main" id="{D6CBDA3E-2BA2-4266-B277-4D36932FCE58}"/>
              </a:ext>
            </a:extLst>
          </p:cNvPr>
          <p:cNvSpPr/>
          <p:nvPr/>
        </p:nvSpPr>
        <p:spPr>
          <a:xfrm>
            <a:off x="8893109" y="3887327"/>
            <a:ext cx="1604820" cy="491699"/>
          </a:xfrm>
          <a:prstGeom prst="wedgeRectCallout">
            <a:avLst>
              <a:gd name="adj1" fmla="val 34173"/>
              <a:gd name="adj2" fmla="val 76378"/>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illuminated</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23" name="Speech Bubble: Rectangle 22">
            <a:extLst>
              <a:ext uri="{FF2B5EF4-FFF2-40B4-BE49-F238E27FC236}">
                <a16:creationId xmlns:a16="http://schemas.microsoft.com/office/drawing/2014/main" id="{7921FE70-FDED-4074-B593-CAC52A56E1E1}"/>
              </a:ext>
            </a:extLst>
          </p:cNvPr>
          <p:cNvSpPr/>
          <p:nvPr/>
        </p:nvSpPr>
        <p:spPr>
          <a:xfrm>
            <a:off x="5280879" y="4610751"/>
            <a:ext cx="929508" cy="491699"/>
          </a:xfrm>
          <a:prstGeom prst="wedgeRectCallout">
            <a:avLst>
              <a:gd name="adj1" fmla="val -61682"/>
              <a:gd name="adj2" fmla="val 1436"/>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light</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24" name="Speech Bubble: Rectangle 23">
            <a:extLst>
              <a:ext uri="{FF2B5EF4-FFF2-40B4-BE49-F238E27FC236}">
                <a16:creationId xmlns:a16="http://schemas.microsoft.com/office/drawing/2014/main" id="{E372412B-A6AE-4E31-8DFF-79D4D71EF855}"/>
              </a:ext>
            </a:extLst>
          </p:cNvPr>
          <p:cNvSpPr/>
          <p:nvPr/>
        </p:nvSpPr>
        <p:spPr>
          <a:xfrm>
            <a:off x="1038647" y="1279374"/>
            <a:ext cx="2034614" cy="1021736"/>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What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noun</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does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word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 look like?</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25" name="Speech Bubble: Rectangle 24">
            <a:extLst>
              <a:ext uri="{FF2B5EF4-FFF2-40B4-BE49-F238E27FC236}">
                <a16:creationId xmlns:a16="http://schemas.microsoft.com/office/drawing/2014/main" id="{3550C9FE-84D6-48E1-A67B-8A955C97E7C4}"/>
              </a:ext>
            </a:extLst>
          </p:cNvPr>
          <p:cNvSpPr/>
          <p:nvPr/>
        </p:nvSpPr>
        <p:spPr>
          <a:xfrm>
            <a:off x="565214" y="1569788"/>
            <a:ext cx="2137559" cy="1021736"/>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What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 adjective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does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word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 look like?</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26" name="Speech Bubble: Rectangle 25">
            <a:extLst>
              <a:ext uri="{FF2B5EF4-FFF2-40B4-BE49-F238E27FC236}">
                <a16:creationId xmlns:a16="http://schemas.microsoft.com/office/drawing/2014/main" id="{3ABAAA92-66C1-419C-8136-B89718C27557}"/>
              </a:ext>
            </a:extLst>
          </p:cNvPr>
          <p:cNvSpPr/>
          <p:nvPr/>
        </p:nvSpPr>
        <p:spPr>
          <a:xfrm>
            <a:off x="4976853" y="1691601"/>
            <a:ext cx="2034614" cy="1021736"/>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What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noun</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does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word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 look like?</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27" name="Speech Bubble: Rectangle 26">
            <a:extLst>
              <a:ext uri="{FF2B5EF4-FFF2-40B4-BE49-F238E27FC236}">
                <a16:creationId xmlns:a16="http://schemas.microsoft.com/office/drawing/2014/main" id="{5A7C0DD9-C6EC-416D-A1B6-E14EEAE384CE}"/>
              </a:ext>
            </a:extLst>
          </p:cNvPr>
          <p:cNvSpPr/>
          <p:nvPr/>
        </p:nvSpPr>
        <p:spPr>
          <a:xfrm>
            <a:off x="7625216" y="1894717"/>
            <a:ext cx="3270745" cy="1021736"/>
          </a:xfrm>
          <a:prstGeom prst="wedgeRectCallout">
            <a:avLst>
              <a:gd name="adj1" fmla="val -43277"/>
              <a:gd name="adj2" fmla="val 84595"/>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What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does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 sentence tell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you</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 about the festival?</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28" name="Speech Bubble: Rectangle 27">
            <a:extLst>
              <a:ext uri="{FF2B5EF4-FFF2-40B4-BE49-F238E27FC236}">
                <a16:creationId xmlns:a16="http://schemas.microsoft.com/office/drawing/2014/main" id="{27825684-222C-41D6-9904-B524ED753F34}"/>
              </a:ext>
            </a:extLst>
          </p:cNvPr>
          <p:cNvSpPr/>
          <p:nvPr/>
        </p:nvSpPr>
        <p:spPr>
          <a:xfrm>
            <a:off x="2967174" y="2756731"/>
            <a:ext cx="2034614" cy="1021736"/>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The start of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word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 looks like the English</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29" name="Speech Bubble: Rectangle 28">
            <a:extLst>
              <a:ext uri="{FF2B5EF4-FFF2-40B4-BE49-F238E27FC236}">
                <a16:creationId xmlns:a16="http://schemas.microsoft.com/office/drawing/2014/main" id="{EB06D9DA-6A69-4D79-ACE7-6D5D5611990C}"/>
              </a:ext>
            </a:extLst>
          </p:cNvPr>
          <p:cNvSpPr/>
          <p:nvPr/>
        </p:nvSpPr>
        <p:spPr>
          <a:xfrm>
            <a:off x="9988858" y="3111440"/>
            <a:ext cx="2034614" cy="1021736"/>
          </a:xfrm>
          <a:prstGeom prst="wedgeRectCallout">
            <a:avLst>
              <a:gd name="adj1" fmla="val 8138"/>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What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 adjective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does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 look like?</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30" name="Speech Bubble: Rectangle 29">
            <a:extLst>
              <a:ext uri="{FF2B5EF4-FFF2-40B4-BE49-F238E27FC236}">
                <a16:creationId xmlns:a16="http://schemas.microsoft.com/office/drawing/2014/main" id="{7DD47017-05ED-431E-A065-4381A39D0265}"/>
              </a:ext>
            </a:extLst>
          </p:cNvPr>
          <p:cNvSpPr/>
          <p:nvPr/>
        </p:nvSpPr>
        <p:spPr>
          <a:xfrm>
            <a:off x="175056" y="3461136"/>
            <a:ext cx="4344921" cy="1021736"/>
          </a:xfrm>
          <a:prstGeom prst="wedgeRectCallout">
            <a:avLst>
              <a:gd name="adj1" fmla="val 46196"/>
              <a:gd name="adj2" fmla="val 69300"/>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This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word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 has the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same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 stem as the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previous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 one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you</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worked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 out.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What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might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it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mean</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31" name="TextBox 30">
            <a:extLst>
              <a:ext uri="{FF2B5EF4-FFF2-40B4-BE49-F238E27FC236}">
                <a16:creationId xmlns:a16="http://schemas.microsoft.com/office/drawing/2014/main" id="{A50D7A57-2798-4399-83BE-9D1D8FFF1877}"/>
              </a:ext>
            </a:extLst>
          </p:cNvPr>
          <p:cNvSpPr txBox="1"/>
          <p:nvPr/>
        </p:nvSpPr>
        <p:spPr>
          <a:xfrm>
            <a:off x="123675" y="5352485"/>
            <a:ext cx="8315239" cy="1154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What</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words</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that</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already</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know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could</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use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instead</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of the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words</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in orange?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300" b="1" i="1"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Answer</a:t>
            </a:r>
            <a:r>
              <a:rPr kumimoji="0" lang="fr-FR" sz="2300" b="1" i="1"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the question at the end.</a:t>
            </a:r>
            <a:endParaRPr kumimoji="0" lang="fr-FR" sz="23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32" name="Rectangle: Rounded Corners 31">
            <a:extLst>
              <a:ext uri="{FF2B5EF4-FFF2-40B4-BE49-F238E27FC236}">
                <a16:creationId xmlns:a16="http://schemas.microsoft.com/office/drawing/2014/main" id="{33479A32-B617-43E5-B53E-BB28262A17EE}"/>
              </a:ext>
            </a:extLst>
          </p:cNvPr>
          <p:cNvSpPr/>
          <p:nvPr/>
        </p:nvSpPr>
        <p:spPr>
          <a:xfrm>
            <a:off x="9204517" y="553514"/>
            <a:ext cx="2935869" cy="1198703"/>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*le plus grand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the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biggest</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*le cerf-volant = kite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*le son =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Arial"/>
              </a:rPr>
              <a:t>sound</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Tree>
    <p:extLst>
      <p:ext uri="{BB962C8B-B14F-4D97-AF65-F5344CB8AC3E}">
        <p14:creationId xmlns:p14="http://schemas.microsoft.com/office/powerpoint/2010/main" val="418555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2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2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2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2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2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22"/>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1" nodeType="clickEffect">
                                  <p:stCondLst>
                                    <p:cond delay="0"/>
                                  </p:stCondLst>
                                  <p:childTnLst>
                                    <p:set>
                                      <p:cBhvr>
                                        <p:cTn id="106" dur="1" fill="hold">
                                          <p:stCondLst>
                                            <p:cond delay="0"/>
                                          </p:stCondLst>
                                        </p:cTn>
                                        <p:tgtEl>
                                          <p:spTgt spid="30"/>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1" nodeType="clickEffect">
                                  <p:stCondLst>
                                    <p:cond delay="0"/>
                                  </p:stCondLst>
                                  <p:childTnLst>
                                    <p:set>
                                      <p:cBhvr>
                                        <p:cTn id="114"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1ECFF1-FDDD-4C75-BA5B-7080CD5C0D5F}"/>
              </a:ext>
            </a:extLst>
          </p:cNvPr>
          <p:cNvSpPr>
            <a:spLocks noGrp="1"/>
          </p:cNvSpPr>
          <p:nvPr>
            <p:ph type="title"/>
          </p:nvPr>
        </p:nvSpPr>
        <p:spPr>
          <a:xfrm>
            <a:off x="-1" y="213557"/>
            <a:ext cx="7758953" cy="647577"/>
          </a:xfrm>
        </p:spPr>
        <p:txBody>
          <a:bodyPr/>
          <a:lstStyle/>
          <a:p>
            <a:r>
              <a:rPr lang="en-GB" dirty="0"/>
              <a:t>Quick wins [3] Variety of practice</a:t>
            </a:r>
          </a:p>
        </p:txBody>
      </p:sp>
      <p:sp>
        <p:nvSpPr>
          <p:cNvPr id="5" name="Title 1">
            <a:extLst>
              <a:ext uri="{FF2B5EF4-FFF2-40B4-BE49-F238E27FC236}">
                <a16:creationId xmlns:a16="http://schemas.microsoft.com/office/drawing/2014/main" id="{76FC9685-4817-4BA7-94D1-D2FA3787B316}"/>
              </a:ext>
            </a:extLst>
          </p:cNvPr>
          <p:cNvSpPr txBox="1">
            <a:spLocks/>
          </p:cNvSpPr>
          <p:nvPr/>
        </p:nvSpPr>
        <p:spPr>
          <a:xfrm>
            <a:off x="175348" y="479561"/>
            <a:ext cx="381859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La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familia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Madrigal</a:t>
            </a:r>
          </a:p>
        </p:txBody>
      </p:sp>
      <p:sp>
        <p:nvSpPr>
          <p:cNvPr id="6" name="Rounded Rectangle 11">
            <a:extLst>
              <a:ext uri="{FF2B5EF4-FFF2-40B4-BE49-F238E27FC236}">
                <a16:creationId xmlns:a16="http://schemas.microsoft.com/office/drawing/2014/main" id="{BC7BFEC3-2F5B-45E3-85DD-37155BAFD33C}"/>
              </a:ext>
            </a:extLst>
          </p:cNvPr>
          <p:cNvSpPr/>
          <p:nvPr/>
        </p:nvSpPr>
        <p:spPr>
          <a:xfrm>
            <a:off x="10820400" y="338848"/>
            <a:ext cx="11077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prstClr val="white"/>
                </a:solidFill>
                <a:effectLst/>
                <a:uLnTx/>
                <a:uFillTx/>
                <a:latin typeface="Century Gothic" panose="020F0302020204030204"/>
                <a:ea typeface="+mn-ea"/>
                <a:cs typeface="+mn-cs"/>
                <a:sym typeface="Arial"/>
              </a:rPr>
              <a:t>leer</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7" name="Rectangle 6">
            <a:extLst>
              <a:ext uri="{FF2B5EF4-FFF2-40B4-BE49-F238E27FC236}">
                <a16:creationId xmlns:a16="http://schemas.microsoft.com/office/drawing/2014/main" id="{93608CC2-4706-4730-9C85-636278B6C6CE}"/>
              </a:ext>
            </a:extLst>
          </p:cNvPr>
          <p:cNvSpPr/>
          <p:nvPr/>
        </p:nvSpPr>
        <p:spPr>
          <a:xfrm>
            <a:off x="263857" y="3457910"/>
            <a:ext cx="7500314" cy="769441"/>
          </a:xfrm>
          <a:prstGeom prst="rect">
            <a:avLst/>
          </a:prstGeom>
          <a:solidFill>
            <a:sysClr val="window" lastClr="FFFFFF"/>
          </a:solidFill>
        </p:spPr>
        <p:txBody>
          <a:bodyPr wrap="square">
            <a:spAutoFit/>
          </a:bodyPr>
          <a:lstStyle/>
          <a:p>
            <a:pPr marL="0" marR="0" lvl="0" indent="0" defTabSz="914400" eaLnBrk="1" fontAlgn="auto" latinLnBrk="0" hangingPunct="1">
              <a:lnSpc>
                <a:spcPct val="100000"/>
              </a:lnSpc>
              <a:spcBef>
                <a:spcPts val="0"/>
              </a:spcBef>
              <a:spcAft>
                <a:spcPts val="0"/>
              </a:spcAft>
              <a:buClr>
                <a:srgbClr val="4472C4">
                  <a:lumMod val="50000"/>
                </a:srgbClr>
              </a:buClr>
              <a:buSzTx/>
              <a:buFontTx/>
              <a:buNone/>
              <a:tabLst/>
              <a:defRPr/>
            </a:pPr>
            <a:r>
              <a:rPr kumimoji="0" lang="es-ES" sz="2200" b="1"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2. La mala calidad del medio ambiente causa 12,6 millones de muertes al año</a:t>
            </a:r>
            <a:endParaRPr kumimoji="0" lang="en-GB" sz="2200" b="1"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endParaRPr>
          </a:p>
        </p:txBody>
      </p:sp>
      <p:sp>
        <p:nvSpPr>
          <p:cNvPr id="8" name="Rectangle 7">
            <a:extLst>
              <a:ext uri="{FF2B5EF4-FFF2-40B4-BE49-F238E27FC236}">
                <a16:creationId xmlns:a16="http://schemas.microsoft.com/office/drawing/2014/main" id="{C6892F7B-D874-4DD1-85C3-8DB15148F3B1}"/>
              </a:ext>
            </a:extLst>
          </p:cNvPr>
          <p:cNvSpPr/>
          <p:nvPr/>
        </p:nvSpPr>
        <p:spPr>
          <a:xfrm>
            <a:off x="263857" y="1815743"/>
            <a:ext cx="8481045" cy="4522264"/>
          </a:xfrm>
          <a:prstGeom prst="rect">
            <a:avLst/>
          </a:prstGeom>
          <a:solidFill>
            <a:srgbClr val="FFC000">
              <a:lumMod val="20000"/>
              <a:lumOff val="80000"/>
            </a:srgbClr>
          </a:solidFill>
        </p:spPr>
        <p:txBody>
          <a:bodyPr wrap="square">
            <a:spAutoFit/>
          </a:bodyPr>
          <a:lstStyle/>
          <a:p>
            <a:pPr marL="0" marR="0" lvl="0" indent="0" defTabSz="914400" eaLnBrk="1" fontAlgn="auto" latinLnBrk="0" hangingPunct="1">
              <a:lnSpc>
                <a:spcPct val="120000"/>
              </a:lnSpc>
              <a:spcBef>
                <a:spcPts val="0"/>
              </a:spcBef>
              <a:spcAft>
                <a:spcPts val="0"/>
              </a:spcAft>
              <a:buClr>
                <a:srgbClr val="4472C4">
                  <a:lumMod val="50000"/>
                </a:srgbClr>
              </a:buClr>
              <a:buSzTx/>
              <a:buFontTx/>
              <a:buNone/>
              <a:tabLst/>
              <a:defRPr/>
            </a:pPr>
            <a:r>
              <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En la 1) ________  escena de la película, 2) ________  ver la casa Madrigal. Es una casa bonita de color 3) __________. Está 4) ________  de flores. La protagonista, Mirabel, 5</a:t>
            </a:r>
            <a:r>
              <a:rPr kumimoji="0" lang="es-ES" sz="2200" b="0" i="0" u="none" strike="noStrike" kern="0" cap="none" spc="0" normalizeH="0" baseline="0" noProof="0">
                <a:ln>
                  <a:noFill/>
                </a:ln>
                <a:solidFill>
                  <a:srgbClr val="4472C4">
                    <a:lumMod val="50000"/>
                  </a:srgbClr>
                </a:solidFill>
                <a:effectLst/>
                <a:uLnTx/>
                <a:uFillTx/>
                <a:ea typeface="Times New Roman" panose="02020603050405020304" pitchFamily="18" charset="0"/>
                <a:cs typeface="Arial"/>
                <a:sym typeface="Arial"/>
              </a:rPr>
              <a:t>) __________  </a:t>
            </a:r>
            <a:r>
              <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a sus familiares: </a:t>
            </a:r>
          </a:p>
          <a:p>
            <a:pPr marL="0" marR="0" lvl="0" indent="0" defTabSz="914400" eaLnBrk="1" fontAlgn="auto" latinLnBrk="0" hangingPunct="1">
              <a:lnSpc>
                <a:spcPct val="120000"/>
              </a:lnSpc>
              <a:spcBef>
                <a:spcPts val="0"/>
              </a:spcBef>
              <a:spcAft>
                <a:spcPts val="0"/>
              </a:spcAft>
              <a:buClr>
                <a:srgbClr val="4472C4">
                  <a:lumMod val="50000"/>
                </a:srgbClr>
              </a:buClr>
              <a:buSzTx/>
              <a:buFontTx/>
              <a:buNone/>
              <a:tabLst/>
              <a:defRPr/>
            </a:pPr>
            <a:r>
              <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 La madre, Julieta, tiene 50 años. Ella 6) ________ curar* a la gente enferma con su comida.</a:t>
            </a:r>
          </a:p>
          <a:p>
            <a:pPr marL="0" marR="0" lvl="0" indent="0" defTabSz="914400" eaLnBrk="1" fontAlgn="auto" latinLnBrk="0" hangingPunct="1">
              <a:lnSpc>
                <a:spcPct val="120000"/>
              </a:lnSpc>
              <a:spcBef>
                <a:spcPts val="0"/>
              </a:spcBef>
              <a:spcAft>
                <a:spcPts val="0"/>
              </a:spcAft>
              <a:buClr>
                <a:srgbClr val="4472C4">
                  <a:lumMod val="50000"/>
                </a:srgbClr>
              </a:buClr>
              <a:buSzTx/>
              <a:buFontTx/>
              <a:buNone/>
              <a:tabLst/>
              <a:defRPr/>
            </a:pPr>
            <a:r>
              <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 El 7) ________, Agustín, no </a:t>
            </a:r>
            <a:r>
              <a:rPr kumimoji="0" lang="es-ES" sz="2200" b="0" i="0" u="none" strike="noStrike" kern="0" cap="none" spc="0" normalizeH="0" baseline="0" noProof="0">
                <a:ln>
                  <a:noFill/>
                </a:ln>
                <a:solidFill>
                  <a:srgbClr val="4472C4">
                    <a:lumMod val="50000"/>
                  </a:srgbClr>
                </a:solidFill>
                <a:effectLst/>
                <a:uLnTx/>
                <a:uFillTx/>
                <a:ea typeface="Times New Roman" panose="02020603050405020304" pitchFamily="18" charset="0"/>
                <a:cs typeface="Arial"/>
                <a:sym typeface="Arial"/>
              </a:rPr>
              <a:t>tiene un don mágico*. </a:t>
            </a:r>
            <a:r>
              <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Es parte de la familia 8)________  es el esposo de Julieta. Él la 9</a:t>
            </a:r>
            <a:r>
              <a:rPr kumimoji="0" lang="es-ES" sz="2200" b="0" i="0" u="none" strike="noStrike" kern="0" cap="none" spc="0" normalizeH="0" baseline="0" noProof="0">
                <a:ln>
                  <a:noFill/>
                </a:ln>
                <a:solidFill>
                  <a:srgbClr val="4472C4">
                    <a:lumMod val="50000"/>
                  </a:srgbClr>
                </a:solidFill>
                <a:effectLst/>
                <a:uLnTx/>
                <a:uFillTx/>
                <a:ea typeface="Times New Roman" panose="02020603050405020304" pitchFamily="18" charset="0"/>
                <a:cs typeface="Arial"/>
                <a:sym typeface="Arial"/>
              </a:rPr>
              <a:t>) ______  </a:t>
            </a:r>
            <a:r>
              <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y la apoya.</a:t>
            </a:r>
          </a:p>
          <a:p>
            <a:pPr marL="0" marR="0" lvl="0" indent="0" defTabSz="914400" eaLnBrk="1" fontAlgn="auto" latinLnBrk="0" hangingPunct="1">
              <a:lnSpc>
                <a:spcPct val="120000"/>
              </a:lnSpc>
              <a:spcBef>
                <a:spcPts val="0"/>
              </a:spcBef>
              <a:spcAft>
                <a:spcPts val="0"/>
              </a:spcAft>
              <a:buClr>
                <a:srgbClr val="4472C4">
                  <a:lumMod val="50000"/>
                </a:srgbClr>
              </a:buClr>
              <a:buSzTx/>
              <a:buFontTx/>
              <a:buNone/>
              <a:tabLst/>
              <a:defRPr/>
            </a:pPr>
            <a:r>
              <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 La 10) ________  se llama Alma. Tiene 70 años. Ella es la “jefa” de la </a:t>
            </a:r>
            <a:r>
              <a:rPr kumimoji="0" lang="es-ES" sz="2200" b="0" i="0" u="none" strike="noStrike" kern="0" cap="none" spc="0" normalizeH="0" baseline="0" noProof="0">
                <a:ln>
                  <a:noFill/>
                </a:ln>
                <a:solidFill>
                  <a:srgbClr val="4472C4">
                    <a:lumMod val="50000"/>
                  </a:srgbClr>
                </a:solidFill>
                <a:effectLst/>
                <a:uLnTx/>
                <a:uFillTx/>
                <a:ea typeface="Times New Roman" panose="02020603050405020304" pitchFamily="18" charset="0"/>
                <a:cs typeface="Arial"/>
                <a:sym typeface="Arial"/>
              </a:rPr>
              <a:t>11)________.</a:t>
            </a:r>
            <a:endPar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endParaRPr>
          </a:p>
        </p:txBody>
      </p:sp>
      <p:sp>
        <p:nvSpPr>
          <p:cNvPr id="9" name="TextBox 8">
            <a:extLst>
              <a:ext uri="{FF2B5EF4-FFF2-40B4-BE49-F238E27FC236}">
                <a16:creationId xmlns:a16="http://schemas.microsoft.com/office/drawing/2014/main" id="{97BE0CA9-C7C0-4AC9-83C1-56E13ABBBEF4}"/>
              </a:ext>
            </a:extLst>
          </p:cNvPr>
          <p:cNvSpPr txBox="1"/>
          <p:nvPr/>
        </p:nvSpPr>
        <p:spPr>
          <a:xfrm>
            <a:off x="202264" y="1321574"/>
            <a:ext cx="8597576" cy="446276"/>
          </a:xfrm>
          <a:prstGeom prst="rect">
            <a:avLst/>
          </a:prstGeom>
          <a:noFill/>
        </p:spPr>
        <p:txBody>
          <a:bodyPr wrap="square" rtlCol="0">
            <a:spAutoFit/>
          </a:bodyPr>
          <a:lstStyle/>
          <a:p>
            <a:pPr>
              <a:defRPr/>
            </a:pPr>
            <a:r>
              <a:rPr lang="en-GB" sz="2300">
                <a:solidFill>
                  <a:srgbClr val="4472C4">
                    <a:lumMod val="50000"/>
                  </a:srgbClr>
                </a:solidFill>
                <a:cs typeface="Arial"/>
                <a:sym typeface="Arial"/>
              </a:rPr>
              <a:t>Escucha y comprueba las respuestas de los deberes. </a:t>
            </a:r>
          </a:p>
        </p:txBody>
      </p:sp>
      <p:sp>
        <p:nvSpPr>
          <p:cNvPr id="10" name="TextBox 9">
            <a:extLst>
              <a:ext uri="{FF2B5EF4-FFF2-40B4-BE49-F238E27FC236}">
                <a16:creationId xmlns:a16="http://schemas.microsoft.com/office/drawing/2014/main" id="{158E7E46-2879-4D35-BD80-24FA9FE839E7}"/>
              </a:ext>
            </a:extLst>
          </p:cNvPr>
          <p:cNvSpPr txBox="1"/>
          <p:nvPr/>
        </p:nvSpPr>
        <p:spPr>
          <a:xfrm>
            <a:off x="1327946" y="1848324"/>
            <a:ext cx="2067863" cy="430887"/>
          </a:xfrm>
          <a:prstGeom prst="rect">
            <a:avLst/>
          </a:prstGeom>
          <a:noFill/>
        </p:spPr>
        <p:txBody>
          <a:bodyPr wrap="square" rtlCol="0">
            <a:spAutoFit/>
          </a:bodyPr>
          <a:lstStyle/>
          <a:p>
            <a:pPr>
              <a:defRPr/>
            </a:pPr>
            <a:r>
              <a:rPr lang="en-US" sz="2200" b="1" dirty="0" err="1">
                <a:solidFill>
                  <a:srgbClr val="4472C4">
                    <a:lumMod val="50000"/>
                  </a:srgbClr>
                </a:solidFill>
                <a:cs typeface="Arial"/>
                <a:sym typeface="Arial"/>
              </a:rPr>
              <a:t>primera</a:t>
            </a:r>
            <a:endParaRPr lang="en-US" sz="2200" b="1" dirty="0">
              <a:solidFill>
                <a:srgbClr val="4472C4">
                  <a:lumMod val="50000"/>
                </a:srgbClr>
              </a:solidFill>
              <a:cs typeface="Arial"/>
              <a:sym typeface="Arial"/>
            </a:endParaRPr>
          </a:p>
        </p:txBody>
      </p:sp>
      <p:sp>
        <p:nvSpPr>
          <p:cNvPr id="11" name="TextBox 10">
            <a:extLst>
              <a:ext uri="{FF2B5EF4-FFF2-40B4-BE49-F238E27FC236}">
                <a16:creationId xmlns:a16="http://schemas.microsoft.com/office/drawing/2014/main" id="{78C9321E-0A31-4231-BA33-E06D091CEFB0}"/>
              </a:ext>
            </a:extLst>
          </p:cNvPr>
          <p:cNvSpPr txBox="1"/>
          <p:nvPr/>
        </p:nvSpPr>
        <p:spPr>
          <a:xfrm>
            <a:off x="6125604" y="1848324"/>
            <a:ext cx="2067863" cy="430887"/>
          </a:xfrm>
          <a:prstGeom prst="rect">
            <a:avLst/>
          </a:prstGeom>
          <a:noFill/>
        </p:spPr>
        <p:txBody>
          <a:bodyPr wrap="square" rtlCol="0">
            <a:spAutoFit/>
          </a:bodyPr>
          <a:lstStyle/>
          <a:p>
            <a:pPr>
              <a:defRPr/>
            </a:pPr>
            <a:r>
              <a:rPr lang="en-US" sz="2200" b="1" dirty="0" err="1">
                <a:solidFill>
                  <a:srgbClr val="4472C4">
                    <a:lumMod val="50000"/>
                  </a:srgbClr>
                </a:solidFill>
                <a:cs typeface="Arial"/>
                <a:sym typeface="Arial"/>
              </a:rPr>
              <a:t>puedes</a:t>
            </a:r>
            <a:endParaRPr lang="en-US" sz="2200" b="1" dirty="0">
              <a:solidFill>
                <a:srgbClr val="4472C4">
                  <a:lumMod val="50000"/>
                </a:srgbClr>
              </a:solidFill>
              <a:cs typeface="Arial"/>
              <a:sym typeface="Arial"/>
            </a:endParaRPr>
          </a:p>
        </p:txBody>
      </p:sp>
      <p:sp>
        <p:nvSpPr>
          <p:cNvPr id="12" name="TextBox 11">
            <a:extLst>
              <a:ext uri="{FF2B5EF4-FFF2-40B4-BE49-F238E27FC236}">
                <a16:creationId xmlns:a16="http://schemas.microsoft.com/office/drawing/2014/main" id="{2FE802BD-ABA3-43C1-8125-4E30AA44BBD3}"/>
              </a:ext>
            </a:extLst>
          </p:cNvPr>
          <p:cNvSpPr txBox="1"/>
          <p:nvPr/>
        </p:nvSpPr>
        <p:spPr>
          <a:xfrm>
            <a:off x="6707599" y="2221624"/>
            <a:ext cx="2067863" cy="430887"/>
          </a:xfrm>
          <a:prstGeom prst="rect">
            <a:avLst/>
          </a:prstGeom>
          <a:noFill/>
        </p:spPr>
        <p:txBody>
          <a:bodyPr wrap="square" rtlCol="0">
            <a:spAutoFit/>
          </a:bodyPr>
          <a:lstStyle/>
          <a:p>
            <a:pPr>
              <a:defRPr/>
            </a:pPr>
            <a:r>
              <a:rPr lang="en-US" sz="2200" b="1" dirty="0" err="1">
                <a:solidFill>
                  <a:srgbClr val="4472C4">
                    <a:lumMod val="50000"/>
                  </a:srgbClr>
                </a:solidFill>
                <a:cs typeface="Arial"/>
                <a:sym typeface="Arial"/>
              </a:rPr>
              <a:t>amarillo</a:t>
            </a:r>
            <a:endParaRPr lang="en-US" sz="2200" b="1" dirty="0">
              <a:solidFill>
                <a:srgbClr val="4472C4">
                  <a:lumMod val="50000"/>
                </a:srgbClr>
              </a:solidFill>
              <a:cs typeface="Arial"/>
              <a:sym typeface="Arial"/>
            </a:endParaRPr>
          </a:p>
        </p:txBody>
      </p:sp>
      <p:sp>
        <p:nvSpPr>
          <p:cNvPr id="13" name="TextBox 12">
            <a:extLst>
              <a:ext uri="{FF2B5EF4-FFF2-40B4-BE49-F238E27FC236}">
                <a16:creationId xmlns:a16="http://schemas.microsoft.com/office/drawing/2014/main" id="{FFABA06E-EBE8-4072-837B-3B0A0979D45D}"/>
              </a:ext>
            </a:extLst>
          </p:cNvPr>
          <p:cNvSpPr txBox="1"/>
          <p:nvPr/>
        </p:nvSpPr>
        <p:spPr>
          <a:xfrm>
            <a:off x="1417865" y="2642581"/>
            <a:ext cx="2067863" cy="430887"/>
          </a:xfrm>
          <a:prstGeom prst="rect">
            <a:avLst/>
          </a:prstGeom>
          <a:noFill/>
        </p:spPr>
        <p:txBody>
          <a:bodyPr wrap="square" rtlCol="0">
            <a:spAutoFit/>
          </a:bodyPr>
          <a:lstStyle/>
          <a:p>
            <a:pPr>
              <a:defRPr/>
            </a:pPr>
            <a:r>
              <a:rPr lang="en-US" sz="2200" b="1" dirty="0" err="1">
                <a:solidFill>
                  <a:srgbClr val="4472C4">
                    <a:lumMod val="50000"/>
                  </a:srgbClr>
                </a:solidFill>
                <a:cs typeface="Arial"/>
                <a:sym typeface="Arial"/>
              </a:rPr>
              <a:t>llena</a:t>
            </a:r>
            <a:endParaRPr lang="en-US" sz="2200" b="1" dirty="0">
              <a:solidFill>
                <a:srgbClr val="4472C4">
                  <a:lumMod val="50000"/>
                </a:srgbClr>
              </a:solidFill>
              <a:cs typeface="Arial"/>
              <a:sym typeface="Arial"/>
            </a:endParaRPr>
          </a:p>
        </p:txBody>
      </p:sp>
      <p:sp>
        <p:nvSpPr>
          <p:cNvPr id="14" name="TextBox 13">
            <a:extLst>
              <a:ext uri="{FF2B5EF4-FFF2-40B4-BE49-F238E27FC236}">
                <a16:creationId xmlns:a16="http://schemas.microsoft.com/office/drawing/2014/main" id="{002B106D-EA9F-4DC3-BAF1-3FDA7CDA6972}"/>
              </a:ext>
            </a:extLst>
          </p:cNvPr>
          <p:cNvSpPr txBox="1"/>
          <p:nvPr/>
        </p:nvSpPr>
        <p:spPr>
          <a:xfrm>
            <a:off x="5937556" y="3450506"/>
            <a:ext cx="2067863" cy="430887"/>
          </a:xfrm>
          <a:prstGeom prst="rect">
            <a:avLst/>
          </a:prstGeom>
          <a:noFill/>
        </p:spPr>
        <p:txBody>
          <a:bodyPr wrap="square" rtlCol="0">
            <a:spAutoFit/>
          </a:bodyPr>
          <a:lstStyle/>
          <a:p>
            <a:pPr>
              <a:defRPr/>
            </a:pPr>
            <a:r>
              <a:rPr lang="en-US" sz="2200" b="1" dirty="0" err="1">
                <a:solidFill>
                  <a:srgbClr val="4472C4">
                    <a:lumMod val="50000"/>
                  </a:srgbClr>
                </a:solidFill>
                <a:cs typeface="Arial"/>
                <a:sym typeface="Arial"/>
              </a:rPr>
              <a:t>puede</a:t>
            </a:r>
            <a:endParaRPr lang="en-US" sz="2200" b="1" dirty="0">
              <a:solidFill>
                <a:srgbClr val="4472C4">
                  <a:lumMod val="50000"/>
                </a:srgbClr>
              </a:solidFill>
              <a:cs typeface="Arial"/>
              <a:sym typeface="Arial"/>
            </a:endParaRPr>
          </a:p>
        </p:txBody>
      </p:sp>
      <p:sp>
        <p:nvSpPr>
          <p:cNvPr id="15" name="TextBox 14">
            <a:extLst>
              <a:ext uri="{FF2B5EF4-FFF2-40B4-BE49-F238E27FC236}">
                <a16:creationId xmlns:a16="http://schemas.microsoft.com/office/drawing/2014/main" id="{858D85A6-FF87-4F31-A93B-67F108AC6EB6}"/>
              </a:ext>
            </a:extLst>
          </p:cNvPr>
          <p:cNvSpPr txBox="1"/>
          <p:nvPr/>
        </p:nvSpPr>
        <p:spPr>
          <a:xfrm>
            <a:off x="353373" y="3030136"/>
            <a:ext cx="2067863" cy="430887"/>
          </a:xfrm>
          <a:prstGeom prst="rect">
            <a:avLst/>
          </a:prstGeom>
          <a:noFill/>
        </p:spPr>
        <p:txBody>
          <a:bodyPr wrap="square" rtlCol="0">
            <a:spAutoFit/>
          </a:bodyPr>
          <a:lstStyle/>
          <a:p>
            <a:pPr>
              <a:defRPr/>
            </a:pPr>
            <a:r>
              <a:rPr lang="en-US" sz="2200" b="1" dirty="0" err="1">
                <a:solidFill>
                  <a:srgbClr val="4472C4">
                    <a:lumMod val="50000"/>
                  </a:srgbClr>
                </a:solidFill>
                <a:cs typeface="Arial"/>
                <a:sym typeface="Arial"/>
              </a:rPr>
              <a:t>presenta</a:t>
            </a:r>
            <a:endParaRPr lang="en-US" sz="2200" b="1" dirty="0">
              <a:solidFill>
                <a:srgbClr val="4472C4">
                  <a:lumMod val="50000"/>
                </a:srgbClr>
              </a:solidFill>
              <a:cs typeface="Arial"/>
              <a:sym typeface="Arial"/>
            </a:endParaRPr>
          </a:p>
        </p:txBody>
      </p:sp>
      <p:sp>
        <p:nvSpPr>
          <p:cNvPr id="16" name="TextBox 15">
            <a:extLst>
              <a:ext uri="{FF2B5EF4-FFF2-40B4-BE49-F238E27FC236}">
                <a16:creationId xmlns:a16="http://schemas.microsoft.com/office/drawing/2014/main" id="{2EE533C1-858D-45A1-8444-7D687C38C1A8}"/>
              </a:ext>
            </a:extLst>
          </p:cNvPr>
          <p:cNvSpPr txBox="1"/>
          <p:nvPr/>
        </p:nvSpPr>
        <p:spPr>
          <a:xfrm>
            <a:off x="1256715" y="4254334"/>
            <a:ext cx="2067863" cy="430887"/>
          </a:xfrm>
          <a:prstGeom prst="rect">
            <a:avLst/>
          </a:prstGeom>
          <a:noFill/>
        </p:spPr>
        <p:txBody>
          <a:bodyPr wrap="square" rtlCol="0">
            <a:spAutoFit/>
          </a:bodyPr>
          <a:lstStyle/>
          <a:p>
            <a:pPr>
              <a:defRPr/>
            </a:pPr>
            <a:r>
              <a:rPr lang="en-US" sz="2200" b="1" dirty="0">
                <a:solidFill>
                  <a:srgbClr val="4472C4">
                    <a:lumMod val="50000"/>
                  </a:srgbClr>
                </a:solidFill>
                <a:cs typeface="Arial"/>
                <a:sym typeface="Arial"/>
              </a:rPr>
              <a:t>padre</a:t>
            </a:r>
          </a:p>
        </p:txBody>
      </p:sp>
      <p:sp>
        <p:nvSpPr>
          <p:cNvPr id="17" name="TextBox 16">
            <a:extLst>
              <a:ext uri="{FF2B5EF4-FFF2-40B4-BE49-F238E27FC236}">
                <a16:creationId xmlns:a16="http://schemas.microsoft.com/office/drawing/2014/main" id="{BF3A3155-FF1F-4406-9004-A09F92ABAEEF}"/>
              </a:ext>
            </a:extLst>
          </p:cNvPr>
          <p:cNvSpPr txBox="1"/>
          <p:nvPr/>
        </p:nvSpPr>
        <p:spPr>
          <a:xfrm>
            <a:off x="2361877" y="4664895"/>
            <a:ext cx="2067863" cy="430887"/>
          </a:xfrm>
          <a:prstGeom prst="rect">
            <a:avLst/>
          </a:prstGeom>
          <a:noFill/>
        </p:spPr>
        <p:txBody>
          <a:bodyPr wrap="square" rtlCol="0">
            <a:spAutoFit/>
          </a:bodyPr>
          <a:lstStyle/>
          <a:p>
            <a:pPr>
              <a:defRPr/>
            </a:pPr>
            <a:r>
              <a:rPr lang="en-US" sz="2200" b="1" dirty="0" err="1">
                <a:solidFill>
                  <a:srgbClr val="4472C4">
                    <a:lumMod val="50000"/>
                  </a:srgbClr>
                </a:solidFill>
                <a:cs typeface="Arial"/>
                <a:sym typeface="Arial"/>
              </a:rPr>
              <a:t>porque</a:t>
            </a:r>
            <a:endParaRPr lang="en-US" sz="2200" b="1" dirty="0">
              <a:solidFill>
                <a:srgbClr val="4472C4">
                  <a:lumMod val="50000"/>
                </a:srgbClr>
              </a:solidFill>
              <a:cs typeface="Arial"/>
              <a:sym typeface="Arial"/>
            </a:endParaRPr>
          </a:p>
        </p:txBody>
      </p:sp>
      <p:sp>
        <p:nvSpPr>
          <p:cNvPr id="18" name="TextBox 17">
            <a:extLst>
              <a:ext uri="{FF2B5EF4-FFF2-40B4-BE49-F238E27FC236}">
                <a16:creationId xmlns:a16="http://schemas.microsoft.com/office/drawing/2014/main" id="{E8BBE276-C1F5-4FA7-968E-05C3C7593803}"/>
              </a:ext>
            </a:extLst>
          </p:cNvPr>
          <p:cNvSpPr txBox="1"/>
          <p:nvPr/>
        </p:nvSpPr>
        <p:spPr>
          <a:xfrm>
            <a:off x="7773920" y="4636348"/>
            <a:ext cx="2067863" cy="430887"/>
          </a:xfrm>
          <a:prstGeom prst="rect">
            <a:avLst/>
          </a:prstGeom>
          <a:noFill/>
        </p:spPr>
        <p:txBody>
          <a:bodyPr wrap="square" rtlCol="0">
            <a:spAutoFit/>
          </a:bodyPr>
          <a:lstStyle/>
          <a:p>
            <a:pPr>
              <a:defRPr/>
            </a:pPr>
            <a:r>
              <a:rPr lang="en-US" sz="2200" b="1" dirty="0">
                <a:solidFill>
                  <a:srgbClr val="4472C4">
                    <a:lumMod val="50000"/>
                  </a:srgbClr>
                </a:solidFill>
                <a:cs typeface="Arial"/>
                <a:sym typeface="Arial"/>
              </a:rPr>
              <a:t>ama</a:t>
            </a:r>
          </a:p>
        </p:txBody>
      </p:sp>
      <p:sp>
        <p:nvSpPr>
          <p:cNvPr id="19" name="TextBox 18">
            <a:extLst>
              <a:ext uri="{FF2B5EF4-FFF2-40B4-BE49-F238E27FC236}">
                <a16:creationId xmlns:a16="http://schemas.microsoft.com/office/drawing/2014/main" id="{EE8C60A5-1CB1-440E-AA3D-2A897668E806}"/>
              </a:ext>
            </a:extLst>
          </p:cNvPr>
          <p:cNvSpPr txBox="1"/>
          <p:nvPr/>
        </p:nvSpPr>
        <p:spPr>
          <a:xfrm>
            <a:off x="1481683" y="5438631"/>
            <a:ext cx="2067863" cy="430887"/>
          </a:xfrm>
          <a:prstGeom prst="rect">
            <a:avLst/>
          </a:prstGeom>
          <a:noFill/>
        </p:spPr>
        <p:txBody>
          <a:bodyPr wrap="square" rtlCol="0">
            <a:spAutoFit/>
          </a:bodyPr>
          <a:lstStyle/>
          <a:p>
            <a:pPr>
              <a:defRPr/>
            </a:pPr>
            <a:r>
              <a:rPr lang="en-US" sz="2200" b="1" dirty="0">
                <a:solidFill>
                  <a:srgbClr val="4472C4">
                    <a:lumMod val="50000"/>
                  </a:srgbClr>
                </a:solidFill>
                <a:cs typeface="Arial"/>
                <a:sym typeface="Arial"/>
              </a:rPr>
              <a:t>abuela</a:t>
            </a:r>
          </a:p>
        </p:txBody>
      </p:sp>
      <p:sp>
        <p:nvSpPr>
          <p:cNvPr id="20" name="TextBox 19">
            <a:extLst>
              <a:ext uri="{FF2B5EF4-FFF2-40B4-BE49-F238E27FC236}">
                <a16:creationId xmlns:a16="http://schemas.microsoft.com/office/drawing/2014/main" id="{76F19614-B093-45D7-81A9-E477DE12A8B6}"/>
              </a:ext>
            </a:extLst>
          </p:cNvPr>
          <p:cNvSpPr txBox="1"/>
          <p:nvPr/>
        </p:nvSpPr>
        <p:spPr>
          <a:xfrm>
            <a:off x="2451797" y="5862110"/>
            <a:ext cx="1097750" cy="430887"/>
          </a:xfrm>
          <a:prstGeom prst="rect">
            <a:avLst/>
          </a:prstGeom>
          <a:noFill/>
        </p:spPr>
        <p:txBody>
          <a:bodyPr wrap="square" rtlCol="0">
            <a:spAutoFit/>
          </a:bodyPr>
          <a:lstStyle/>
          <a:p>
            <a:pPr>
              <a:defRPr/>
            </a:pPr>
            <a:r>
              <a:rPr lang="en-US" sz="2200" b="1" dirty="0" err="1">
                <a:solidFill>
                  <a:srgbClr val="4472C4">
                    <a:lumMod val="50000"/>
                  </a:srgbClr>
                </a:solidFill>
                <a:cs typeface="Arial"/>
                <a:sym typeface="Arial"/>
              </a:rPr>
              <a:t>familia</a:t>
            </a:r>
            <a:endParaRPr lang="en-US" sz="2200" b="1" dirty="0">
              <a:solidFill>
                <a:srgbClr val="4472C4">
                  <a:lumMod val="50000"/>
                </a:srgbClr>
              </a:solidFill>
              <a:cs typeface="Arial"/>
              <a:sym typeface="Arial"/>
            </a:endParaRPr>
          </a:p>
        </p:txBody>
      </p:sp>
      <p:pic>
        <p:nvPicPr>
          <p:cNvPr id="21" name="Picture 4">
            <a:extLst>
              <a:ext uri="{FF2B5EF4-FFF2-40B4-BE49-F238E27FC236}">
                <a16:creationId xmlns:a16="http://schemas.microsoft.com/office/drawing/2014/main" id="{57EA2547-5DA8-49F0-A5ED-E001FC3672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8378" y="854894"/>
            <a:ext cx="3024702" cy="1631932"/>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11">
            <a:extLst>
              <a:ext uri="{FF2B5EF4-FFF2-40B4-BE49-F238E27FC236}">
                <a16:creationId xmlns:a16="http://schemas.microsoft.com/office/drawing/2014/main" id="{39D2D886-7121-476C-8483-0E25ABE1231F}"/>
              </a:ext>
            </a:extLst>
          </p:cNvPr>
          <p:cNvSpPr/>
          <p:nvPr/>
        </p:nvSpPr>
        <p:spPr>
          <a:xfrm>
            <a:off x="3676396" y="6431203"/>
            <a:ext cx="4839207"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prstClr val="white"/>
                </a:solidFill>
                <a:effectLst/>
                <a:uLnTx/>
                <a:uFillTx/>
                <a:latin typeface="Century Gothic" panose="020F0302020204030204"/>
                <a:ea typeface="+mn-ea"/>
                <a:cs typeface="+mn-cs"/>
                <a:sym typeface="Arial"/>
              </a:rPr>
              <a:t>*el don mágico = magical gift, talent</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23" name="Rounded Rectangle 11">
            <a:extLst>
              <a:ext uri="{FF2B5EF4-FFF2-40B4-BE49-F238E27FC236}">
                <a16:creationId xmlns:a16="http://schemas.microsoft.com/office/drawing/2014/main" id="{3930037C-1612-4A52-A2C8-CD5F59B91C5A}"/>
              </a:ext>
            </a:extLst>
          </p:cNvPr>
          <p:cNvSpPr/>
          <p:nvPr/>
        </p:nvSpPr>
        <p:spPr>
          <a:xfrm>
            <a:off x="7496348" y="335007"/>
            <a:ext cx="2558227"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prstClr val="white"/>
                </a:solidFill>
                <a:effectLst/>
                <a:uLnTx/>
                <a:uFillTx/>
                <a:latin typeface="Century Gothic" panose="020F0302020204030204"/>
                <a:ea typeface="+mn-ea"/>
                <a:cs typeface="+mn-cs"/>
                <a:sym typeface="Arial"/>
              </a:rPr>
              <a:t>*curar = to cure</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sym typeface="Arial"/>
            </a:endParaRPr>
          </a:p>
        </p:txBody>
      </p:sp>
      <p:graphicFrame>
        <p:nvGraphicFramePr>
          <p:cNvPr id="24" name="Table 23">
            <a:extLst>
              <a:ext uri="{FF2B5EF4-FFF2-40B4-BE49-F238E27FC236}">
                <a16:creationId xmlns:a16="http://schemas.microsoft.com/office/drawing/2014/main" id="{78328AB6-0456-4010-85E7-9E33FB5E1667}"/>
              </a:ext>
            </a:extLst>
          </p:cNvPr>
          <p:cNvGraphicFramePr>
            <a:graphicFrameLocks noGrp="1"/>
          </p:cNvGraphicFramePr>
          <p:nvPr>
            <p:extLst>
              <p:ext uri="{D42A27DB-BD31-4B8C-83A1-F6EECF244321}">
                <p14:modId xmlns:p14="http://schemas.microsoft.com/office/powerpoint/2010/main" val="1844652890"/>
              </p:ext>
            </p:extLst>
          </p:nvPr>
        </p:nvGraphicFramePr>
        <p:xfrm>
          <a:off x="9115746" y="2623852"/>
          <a:ext cx="2774632" cy="3566160"/>
        </p:xfrm>
        <a:graphic>
          <a:graphicData uri="http://schemas.openxmlformats.org/drawingml/2006/table">
            <a:tbl>
              <a:tblPr firstRow="1" bandRow="1"/>
              <a:tblGrid>
                <a:gridCol w="1387316">
                  <a:extLst>
                    <a:ext uri="{9D8B030D-6E8A-4147-A177-3AD203B41FA5}">
                      <a16:colId xmlns:a16="http://schemas.microsoft.com/office/drawing/2014/main" val="2127814128"/>
                    </a:ext>
                  </a:extLst>
                </a:gridCol>
                <a:gridCol w="1387316">
                  <a:extLst>
                    <a:ext uri="{9D8B030D-6E8A-4147-A177-3AD203B41FA5}">
                      <a16:colId xmlns:a16="http://schemas.microsoft.com/office/drawing/2014/main" val="451790876"/>
                    </a:ext>
                  </a:extLst>
                </a:gridCol>
              </a:tblGrid>
              <a:tr h="370840">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r>
                        <a:rPr lang="en-GB" sz="2000" b="0">
                          <a:solidFill>
                            <a:srgbClr val="002060"/>
                          </a:solidFill>
                        </a:rPr>
                        <a:t>ama</a:t>
                      </a:r>
                    </a:p>
                  </a:txBody>
                  <a:tcP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r>
                        <a:rPr lang="en-GB" sz="2000" b="0">
                          <a:solidFill>
                            <a:srgbClr val="002060"/>
                          </a:solidFill>
                        </a:rPr>
                        <a:t>porque</a:t>
                      </a:r>
                    </a:p>
                  </a:txBody>
                  <a:tcP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4241319938"/>
                  </a:ext>
                </a:extLst>
              </a:tr>
              <a:tr h="37084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a:solidFill>
                            <a:srgbClr val="002060"/>
                          </a:solidFill>
                        </a:rPr>
                        <a:t>fuerte</a:t>
                      </a:r>
                    </a:p>
                  </a:txBody>
                  <a:tcP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a:solidFill>
                            <a:srgbClr val="002060"/>
                          </a:solidFill>
                        </a:rPr>
                        <a:t>abuela</a:t>
                      </a:r>
                    </a:p>
                  </a:txBody>
                  <a:tcP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184429469"/>
                  </a:ext>
                </a:extLst>
              </a:tr>
              <a:tr h="37084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a:solidFill>
                            <a:srgbClr val="002060"/>
                          </a:solidFill>
                        </a:rPr>
                        <a:t>padre</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a:solidFill>
                            <a:srgbClr val="002060"/>
                          </a:solidFill>
                        </a:rPr>
                        <a:t>amarillo</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886165204"/>
                  </a:ext>
                </a:extLst>
              </a:tr>
              <a:tr h="37084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a:solidFill>
                            <a:srgbClr val="002060"/>
                          </a:solidFill>
                        </a:rPr>
                        <a:t>muchas</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a:solidFill>
                            <a:srgbClr val="002060"/>
                          </a:solidFill>
                        </a:rPr>
                        <a:t>presenta</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2105656878"/>
                  </a:ext>
                </a:extLst>
              </a:tr>
              <a:tr h="37084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a:solidFill>
                            <a:srgbClr val="002060"/>
                          </a:solidFill>
                        </a:rPr>
                        <a:t>prima</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a:solidFill>
                            <a:srgbClr val="002060"/>
                          </a:solidFill>
                        </a:rPr>
                        <a:t>primera</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523244598"/>
                  </a:ext>
                </a:extLst>
              </a:tr>
              <a:tr h="37084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a:solidFill>
                            <a:srgbClr val="002060"/>
                          </a:solidFill>
                        </a:rPr>
                        <a:t>puede</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a:solidFill>
                            <a:srgbClr val="002060"/>
                          </a:solidFill>
                        </a:rPr>
                        <a:t>pelo</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195626809"/>
                  </a:ext>
                </a:extLst>
              </a:tr>
              <a:tr h="37084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a:solidFill>
                            <a:srgbClr val="002060"/>
                          </a:solidFill>
                        </a:rPr>
                        <a:t>está</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a:solidFill>
                            <a:srgbClr val="002060"/>
                          </a:solidFill>
                        </a:rPr>
                        <a:t>primo</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654296300"/>
                  </a:ext>
                </a:extLst>
              </a:tr>
              <a:tr h="33992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a:solidFill>
                            <a:srgbClr val="002060"/>
                          </a:solidFill>
                        </a:rPr>
                        <a:t>llena</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a:solidFill>
                            <a:srgbClr val="002060"/>
                          </a:solidFill>
                        </a:rPr>
                        <a:t>ver</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547799310"/>
                  </a:ext>
                </a:extLst>
              </a:tr>
              <a:tr h="33992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a:solidFill>
                            <a:srgbClr val="002060"/>
                          </a:solidFill>
                        </a:rPr>
                        <a:t>familia</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000" dirty="0" err="1">
                          <a:solidFill>
                            <a:srgbClr val="002060"/>
                          </a:solidFill>
                        </a:rPr>
                        <a:t>puedes</a:t>
                      </a:r>
                      <a:endParaRPr lang="en-GB" sz="2000"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291065939"/>
                  </a:ext>
                </a:extLst>
              </a:tr>
            </a:tbl>
          </a:graphicData>
        </a:graphic>
      </p:graphicFrame>
      <p:sp>
        <p:nvSpPr>
          <p:cNvPr id="25" name="TextBox 24">
            <a:extLst>
              <a:ext uri="{FF2B5EF4-FFF2-40B4-BE49-F238E27FC236}">
                <a16:creationId xmlns:a16="http://schemas.microsoft.com/office/drawing/2014/main" id="{B5F548E6-59F3-4DB7-9EF2-8D73877B365E}"/>
              </a:ext>
            </a:extLst>
          </p:cNvPr>
          <p:cNvSpPr txBox="1"/>
          <p:nvPr/>
        </p:nvSpPr>
        <p:spPr>
          <a:xfrm>
            <a:off x="10039052" y="338132"/>
            <a:ext cx="1143000" cy="400110"/>
          </a:xfrm>
          <a:prstGeom prst="rect">
            <a:avLst/>
          </a:prstGeom>
          <a:noFill/>
        </p:spPr>
        <p:txBody>
          <a:bodyPr wrap="square" rtlCol="0">
            <a:spAutoFit/>
          </a:bodyPr>
          <a:lstStyle/>
          <a:p>
            <a:pPr>
              <a:defRPr/>
            </a:pPr>
            <a:r>
              <a:rPr lang="en-GB" sz="2000" b="1">
                <a:solidFill>
                  <a:srgbClr val="4472C4">
                    <a:lumMod val="50000"/>
                  </a:srgbClr>
                </a:solidFill>
                <a:cs typeface="Arial"/>
                <a:sym typeface="Arial"/>
              </a:rPr>
              <a:t>[1/2]</a:t>
            </a:r>
            <a:endParaRPr lang="en-GB" sz="2000" b="1" dirty="0">
              <a:solidFill>
                <a:srgbClr val="4472C4">
                  <a:lumMod val="50000"/>
                </a:srgbClr>
              </a:solidFill>
              <a:cs typeface="Arial"/>
              <a:sym typeface="Arial"/>
            </a:endParaRPr>
          </a:p>
        </p:txBody>
      </p:sp>
      <p:pic>
        <p:nvPicPr>
          <p:cNvPr id="26" name="casa madrigal 1">
            <a:hlinkClick r:id="" action="ppaction://media"/>
            <a:extLst>
              <a:ext uri="{FF2B5EF4-FFF2-40B4-BE49-F238E27FC236}">
                <a16:creationId xmlns:a16="http://schemas.microsoft.com/office/drawing/2014/main" id="{65E179B5-2C81-46A2-89A5-6EB1418229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7870" y="816376"/>
            <a:ext cx="609600" cy="609600"/>
          </a:xfrm>
          <a:prstGeom prst="rect">
            <a:avLst/>
          </a:prstGeom>
        </p:spPr>
      </p:pic>
    </p:spTree>
    <p:extLst>
      <p:ext uri="{BB962C8B-B14F-4D97-AF65-F5344CB8AC3E}">
        <p14:creationId xmlns:p14="http://schemas.microsoft.com/office/powerpoint/2010/main" val="56428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6"/>
                </p:tgtEl>
              </p:cMediaNode>
            </p:audio>
          </p:childTnLst>
        </p:cTn>
      </p:par>
    </p:tnLst>
    <p:bldLst>
      <p:bldP spid="10" grpId="0"/>
      <p:bldP spid="11" grpId="0"/>
      <p:bldP spid="12" grpId="0"/>
      <p:bldP spid="13" grpId="0"/>
      <p:bldP spid="14" grpId="0"/>
      <p:bldP spid="15" grpId="0"/>
      <p:bldP spid="16" grpId="0"/>
      <p:bldP spid="17" grpId="0"/>
      <p:bldP spid="18" grpId="0"/>
      <p:bldP spid="19" grpId="0"/>
      <p:bldP spid="20"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9452225" y="247045"/>
            <a:ext cx="2506975"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80000" y="1296000"/>
            <a:ext cx="117792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Knowledge of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word patterns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can help you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understand unknown words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a text.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do you think these words mean? How are they spelled?</a:t>
            </a:r>
          </a:p>
        </p:txBody>
      </p:sp>
      <p:graphicFrame>
        <p:nvGraphicFramePr>
          <p:cNvPr id="2" name="Table 1">
            <a:extLst>
              <a:ext uri="{FF2B5EF4-FFF2-40B4-BE49-F238E27FC236}">
                <a16:creationId xmlns:a16="http://schemas.microsoft.com/office/drawing/2014/main" id="{E0121665-467D-4EF4-9DE0-CD0763A1A7E2}"/>
              </a:ext>
            </a:extLst>
          </p:cNvPr>
          <p:cNvGraphicFramePr>
            <a:graphicFrameLocks noGrp="1"/>
          </p:cNvGraphicFramePr>
          <p:nvPr/>
        </p:nvGraphicFramePr>
        <p:xfrm>
          <a:off x="281479" y="2518516"/>
          <a:ext cx="5381846" cy="570237"/>
        </p:xfrm>
        <a:graphic>
          <a:graphicData uri="http://schemas.openxmlformats.org/drawingml/2006/table">
            <a:tbl>
              <a:tblPr firstRow="1" bandRow="1">
                <a:tableStyleId>{C4B1156A-380E-4F78-BDF5-A606A8083BF9}</a:tableStyleId>
              </a:tblPr>
              <a:tblGrid>
                <a:gridCol w="2690923">
                  <a:extLst>
                    <a:ext uri="{9D8B030D-6E8A-4147-A177-3AD203B41FA5}">
                      <a16:colId xmlns:a16="http://schemas.microsoft.com/office/drawing/2014/main" val="2184863713"/>
                    </a:ext>
                  </a:extLst>
                </a:gridCol>
                <a:gridCol w="2690923">
                  <a:extLst>
                    <a:ext uri="{9D8B030D-6E8A-4147-A177-3AD203B41FA5}">
                      <a16:colId xmlns:a16="http://schemas.microsoft.com/office/drawing/2014/main" val="4144550185"/>
                    </a:ext>
                  </a:extLst>
                </a:gridCol>
              </a:tblGrid>
              <a:tr h="570237">
                <a:tc>
                  <a:txBody>
                    <a:bodyPr/>
                    <a:lstStyle/>
                    <a:p>
                      <a:pPr algn="ctr"/>
                      <a:r>
                        <a:rPr lang="fr-FR" sz="2400" b="0" dirty="0" err="1">
                          <a:solidFill>
                            <a:schemeClr val="accent5">
                              <a:lumMod val="50000"/>
                            </a:schemeClr>
                          </a:solidFill>
                        </a:rPr>
                        <a:t>politi</a:t>
                      </a:r>
                      <a:r>
                        <a:rPr lang="fr-FR" sz="2400" b="1" dirty="0" err="1">
                          <a:solidFill>
                            <a:schemeClr val="accent5">
                              <a:lumMod val="50000"/>
                            </a:schemeClr>
                          </a:solidFill>
                        </a:rPr>
                        <a:t>c</a:t>
                      </a:r>
                      <a:r>
                        <a:rPr lang="fr-FR" sz="2400" b="0" dirty="0" err="1">
                          <a:solidFill>
                            <a:schemeClr val="accent5">
                              <a:lumMod val="50000"/>
                            </a:schemeClr>
                          </a:solidFill>
                        </a:rPr>
                        <a:t>s</a:t>
                      </a:r>
                      <a:endParaRPr lang="fr-FR" sz="2400" b="0" dirty="0">
                        <a:solidFill>
                          <a:schemeClr val="accent5">
                            <a:lumMod val="50000"/>
                          </a:schemeClr>
                        </a:solidFill>
                      </a:endParaRPr>
                    </a:p>
                  </a:txBody>
                  <a:tcPr anchor="ctr"/>
                </a:tc>
                <a:tc>
                  <a:txBody>
                    <a:bodyPr/>
                    <a:lstStyle/>
                    <a:p>
                      <a:pPr algn="ctr"/>
                      <a:r>
                        <a:rPr lang="en-GB" sz="2600" b="0" dirty="0">
                          <a:solidFill>
                            <a:schemeClr val="accent5">
                              <a:lumMod val="50000"/>
                            </a:schemeClr>
                          </a:solidFill>
                        </a:rPr>
                        <a:t>die </a:t>
                      </a:r>
                      <a:r>
                        <a:rPr lang="en-GB" sz="2600" b="0" dirty="0" err="1">
                          <a:solidFill>
                            <a:schemeClr val="accent5">
                              <a:lumMod val="50000"/>
                            </a:schemeClr>
                          </a:solidFill>
                        </a:rPr>
                        <a:t>Politi</a:t>
                      </a:r>
                      <a:r>
                        <a:rPr lang="en-GB" sz="2600" b="1" dirty="0" err="1">
                          <a:solidFill>
                            <a:schemeClr val="accent5">
                              <a:lumMod val="50000"/>
                            </a:schemeClr>
                          </a:solidFill>
                        </a:rPr>
                        <a:t>k</a:t>
                      </a:r>
                      <a:endParaRPr lang="fr-FR" sz="2600" b="0" dirty="0">
                        <a:solidFill>
                          <a:schemeClr val="accent5">
                            <a:lumMod val="50000"/>
                          </a:schemeClr>
                        </a:solidFill>
                      </a:endParaRPr>
                    </a:p>
                  </a:txBody>
                  <a:tcPr anchor="ctr"/>
                </a:tc>
                <a:extLst>
                  <a:ext uri="{0D108BD9-81ED-4DB2-BD59-A6C34878D82A}">
                    <a16:rowId xmlns:a16="http://schemas.microsoft.com/office/drawing/2014/main" val="643937410"/>
                  </a:ext>
                </a:extLst>
              </a:tr>
            </a:tbl>
          </a:graphicData>
        </a:graphic>
      </p:graphicFrame>
      <p:graphicFrame>
        <p:nvGraphicFramePr>
          <p:cNvPr id="8" name="Table 7">
            <a:extLst>
              <a:ext uri="{FF2B5EF4-FFF2-40B4-BE49-F238E27FC236}">
                <a16:creationId xmlns:a16="http://schemas.microsoft.com/office/drawing/2014/main" id="{E6D504F4-05C9-4ABC-84CD-E2790F84A150}"/>
              </a:ext>
            </a:extLst>
          </p:cNvPr>
          <p:cNvGraphicFramePr>
            <a:graphicFrameLocks noGrp="1"/>
          </p:cNvGraphicFramePr>
          <p:nvPr/>
        </p:nvGraphicFramePr>
        <p:xfrm>
          <a:off x="281479" y="4455492"/>
          <a:ext cx="5381846" cy="570237"/>
        </p:xfrm>
        <a:graphic>
          <a:graphicData uri="http://schemas.openxmlformats.org/drawingml/2006/table">
            <a:tbl>
              <a:tblPr firstRow="1" bandRow="1">
                <a:tableStyleId>{C4B1156A-380E-4F78-BDF5-A606A8083BF9}</a:tableStyleId>
              </a:tblPr>
              <a:tblGrid>
                <a:gridCol w="2695671">
                  <a:extLst>
                    <a:ext uri="{9D8B030D-6E8A-4147-A177-3AD203B41FA5}">
                      <a16:colId xmlns:a16="http://schemas.microsoft.com/office/drawing/2014/main" val="1319738122"/>
                    </a:ext>
                  </a:extLst>
                </a:gridCol>
                <a:gridCol w="2686175">
                  <a:extLst>
                    <a:ext uri="{9D8B030D-6E8A-4147-A177-3AD203B41FA5}">
                      <a16:colId xmlns:a16="http://schemas.microsoft.com/office/drawing/2014/main" val="562936276"/>
                    </a:ext>
                  </a:extLst>
                </a:gridCol>
              </a:tblGrid>
              <a:tr h="570237">
                <a:tc>
                  <a:txBody>
                    <a:bodyPr/>
                    <a:lstStyle/>
                    <a:p>
                      <a:pPr algn="ctr"/>
                      <a:r>
                        <a:rPr lang="en-GB" sz="2600" b="1" dirty="0">
                          <a:solidFill>
                            <a:schemeClr val="accent5">
                              <a:lumMod val="50000"/>
                            </a:schemeClr>
                          </a:solidFill>
                        </a:rPr>
                        <a:t>c</a:t>
                      </a:r>
                      <a:r>
                        <a:rPr lang="en-GB" sz="2600" b="0" dirty="0">
                          <a:solidFill>
                            <a:schemeClr val="accent5">
                              <a:lumMod val="50000"/>
                            </a:schemeClr>
                          </a:solidFill>
                        </a:rPr>
                        <a:t>redit </a:t>
                      </a:r>
                      <a:r>
                        <a:rPr lang="en-GB" sz="2600" b="1" dirty="0">
                          <a:solidFill>
                            <a:schemeClr val="accent5">
                              <a:lumMod val="50000"/>
                            </a:schemeClr>
                          </a:solidFill>
                        </a:rPr>
                        <a:t>c</a:t>
                      </a:r>
                      <a:r>
                        <a:rPr lang="en-GB" sz="2600" b="0" dirty="0">
                          <a:solidFill>
                            <a:schemeClr val="accent5">
                              <a:lumMod val="50000"/>
                            </a:schemeClr>
                          </a:solidFill>
                        </a:rPr>
                        <a:t>ard</a:t>
                      </a:r>
                      <a:endParaRPr lang="fr-FR" sz="2600" b="0" dirty="0">
                        <a:solidFill>
                          <a:schemeClr val="accent5">
                            <a:lumMod val="50000"/>
                          </a:schemeClr>
                        </a:solidFill>
                      </a:endParaRPr>
                    </a:p>
                  </a:txBody>
                  <a:tcPr anchor="ctr"/>
                </a:tc>
                <a:tc>
                  <a:txBody>
                    <a:bodyPr/>
                    <a:lstStyle/>
                    <a:p>
                      <a:pPr algn="ctr"/>
                      <a:r>
                        <a:rPr lang="en-GB" sz="2600" b="0" dirty="0">
                          <a:solidFill>
                            <a:schemeClr val="accent5">
                              <a:lumMod val="50000"/>
                            </a:schemeClr>
                          </a:solidFill>
                        </a:rPr>
                        <a:t>die </a:t>
                      </a:r>
                      <a:r>
                        <a:rPr lang="en-GB" sz="2600" b="1" dirty="0" err="1">
                          <a:solidFill>
                            <a:schemeClr val="accent5">
                              <a:lumMod val="50000"/>
                            </a:schemeClr>
                          </a:solidFill>
                        </a:rPr>
                        <a:t>K</a:t>
                      </a:r>
                      <a:r>
                        <a:rPr lang="en-GB" sz="2600" b="0" dirty="0" err="1">
                          <a:solidFill>
                            <a:schemeClr val="accent5">
                              <a:lumMod val="50000"/>
                            </a:schemeClr>
                          </a:solidFill>
                        </a:rPr>
                        <a:t>redit</a:t>
                      </a:r>
                      <a:r>
                        <a:rPr lang="en-GB" sz="2600" b="1" dirty="0" err="1">
                          <a:solidFill>
                            <a:schemeClr val="accent5">
                              <a:lumMod val="50000"/>
                            </a:schemeClr>
                          </a:solidFill>
                        </a:rPr>
                        <a:t>k</a:t>
                      </a:r>
                      <a:r>
                        <a:rPr lang="en-GB" sz="2600" b="0" dirty="0" err="1">
                          <a:solidFill>
                            <a:schemeClr val="accent5">
                              <a:lumMod val="50000"/>
                            </a:schemeClr>
                          </a:solidFill>
                        </a:rPr>
                        <a:t>arte</a:t>
                      </a:r>
                      <a:endParaRPr lang="fr-FR" sz="2600" b="0" dirty="0">
                        <a:solidFill>
                          <a:schemeClr val="accent5">
                            <a:lumMod val="50000"/>
                          </a:schemeClr>
                        </a:solidFill>
                      </a:endParaRPr>
                    </a:p>
                  </a:txBody>
                  <a:tcPr anchor="ctr"/>
                </a:tc>
                <a:extLst>
                  <a:ext uri="{0D108BD9-81ED-4DB2-BD59-A6C34878D82A}">
                    <a16:rowId xmlns:a16="http://schemas.microsoft.com/office/drawing/2014/main" val="3936229484"/>
                  </a:ext>
                </a:extLst>
              </a:tr>
            </a:tbl>
          </a:graphicData>
        </a:graphic>
      </p:graphicFrame>
      <p:graphicFrame>
        <p:nvGraphicFramePr>
          <p:cNvPr id="10" name="Table 9">
            <a:extLst>
              <a:ext uri="{FF2B5EF4-FFF2-40B4-BE49-F238E27FC236}">
                <a16:creationId xmlns:a16="http://schemas.microsoft.com/office/drawing/2014/main" id="{19AE959D-DABF-487D-A83B-F8D4B2F01D67}"/>
              </a:ext>
            </a:extLst>
          </p:cNvPr>
          <p:cNvGraphicFramePr>
            <a:graphicFrameLocks noGrp="1"/>
          </p:cNvGraphicFramePr>
          <p:nvPr/>
        </p:nvGraphicFramePr>
        <p:xfrm>
          <a:off x="281479" y="3487004"/>
          <a:ext cx="5381846" cy="570237"/>
        </p:xfrm>
        <a:graphic>
          <a:graphicData uri="http://schemas.openxmlformats.org/drawingml/2006/table">
            <a:tbl>
              <a:tblPr firstRow="1" bandRow="1">
                <a:tableStyleId>{C4B1156A-380E-4F78-BDF5-A606A8083BF9}</a:tableStyleId>
              </a:tblPr>
              <a:tblGrid>
                <a:gridCol w="2695671">
                  <a:extLst>
                    <a:ext uri="{9D8B030D-6E8A-4147-A177-3AD203B41FA5}">
                      <a16:colId xmlns:a16="http://schemas.microsoft.com/office/drawing/2014/main" val="1319738122"/>
                    </a:ext>
                  </a:extLst>
                </a:gridCol>
                <a:gridCol w="2686175">
                  <a:extLst>
                    <a:ext uri="{9D8B030D-6E8A-4147-A177-3AD203B41FA5}">
                      <a16:colId xmlns:a16="http://schemas.microsoft.com/office/drawing/2014/main" val="562936276"/>
                    </a:ext>
                  </a:extLst>
                </a:gridCol>
              </a:tblGrid>
              <a:tr h="570237">
                <a:tc>
                  <a:txBody>
                    <a:bodyPr/>
                    <a:lstStyle/>
                    <a:p>
                      <a:pPr algn="ctr"/>
                      <a:r>
                        <a:rPr lang="en-GB" sz="2600" b="0" dirty="0">
                          <a:solidFill>
                            <a:schemeClr val="accent5">
                              <a:lumMod val="50000"/>
                            </a:schemeClr>
                          </a:solidFill>
                        </a:rPr>
                        <a:t>do</a:t>
                      </a:r>
                      <a:r>
                        <a:rPr lang="en-GB" sz="2600" b="1" dirty="0">
                          <a:solidFill>
                            <a:schemeClr val="accent5">
                              <a:lumMod val="50000"/>
                            </a:schemeClr>
                          </a:solidFill>
                        </a:rPr>
                        <a:t>c</a:t>
                      </a:r>
                      <a:r>
                        <a:rPr lang="en-GB" sz="2600" b="0" dirty="0">
                          <a:solidFill>
                            <a:schemeClr val="accent5">
                              <a:lumMod val="50000"/>
                            </a:schemeClr>
                          </a:solidFill>
                        </a:rPr>
                        <a:t>ument</a:t>
                      </a:r>
                      <a:endParaRPr lang="fr-FR" sz="2600" b="0" dirty="0">
                        <a:solidFill>
                          <a:schemeClr val="accent5">
                            <a:lumMod val="50000"/>
                          </a:schemeClr>
                        </a:solidFill>
                      </a:endParaRPr>
                    </a:p>
                  </a:txBody>
                  <a:tcPr anchor="ctr"/>
                </a:tc>
                <a:tc>
                  <a:txBody>
                    <a:bodyPr/>
                    <a:lstStyle/>
                    <a:p>
                      <a:pPr algn="ctr"/>
                      <a:r>
                        <a:rPr lang="en-GB" sz="2600" b="0" dirty="0">
                          <a:solidFill>
                            <a:schemeClr val="accent5">
                              <a:lumMod val="50000"/>
                            </a:schemeClr>
                          </a:solidFill>
                        </a:rPr>
                        <a:t>das </a:t>
                      </a:r>
                      <a:r>
                        <a:rPr lang="en-GB" sz="2600" b="0" dirty="0" err="1">
                          <a:solidFill>
                            <a:schemeClr val="accent5">
                              <a:lumMod val="50000"/>
                            </a:schemeClr>
                          </a:solidFill>
                        </a:rPr>
                        <a:t>Do</a:t>
                      </a:r>
                      <a:r>
                        <a:rPr lang="en-GB" sz="2600" b="1" dirty="0" err="1">
                          <a:solidFill>
                            <a:schemeClr val="accent5">
                              <a:lumMod val="50000"/>
                            </a:schemeClr>
                          </a:solidFill>
                        </a:rPr>
                        <a:t>k</a:t>
                      </a:r>
                      <a:r>
                        <a:rPr lang="en-GB" sz="2600" b="0" dirty="0" err="1">
                          <a:solidFill>
                            <a:schemeClr val="accent5">
                              <a:lumMod val="50000"/>
                            </a:schemeClr>
                          </a:solidFill>
                        </a:rPr>
                        <a:t>ument</a:t>
                      </a:r>
                      <a:endParaRPr lang="fr-FR" sz="2600" b="0" dirty="0">
                        <a:solidFill>
                          <a:schemeClr val="accent5">
                            <a:lumMod val="50000"/>
                          </a:schemeClr>
                        </a:solidFill>
                      </a:endParaRPr>
                    </a:p>
                  </a:txBody>
                  <a:tcPr anchor="ctr"/>
                </a:tc>
                <a:extLst>
                  <a:ext uri="{0D108BD9-81ED-4DB2-BD59-A6C34878D82A}">
                    <a16:rowId xmlns:a16="http://schemas.microsoft.com/office/drawing/2014/main" val="3936229484"/>
                  </a:ext>
                </a:extLst>
              </a:tr>
            </a:tbl>
          </a:graphicData>
        </a:graphic>
      </p:graphicFrame>
      <p:graphicFrame>
        <p:nvGraphicFramePr>
          <p:cNvPr id="12" name="Table 11">
            <a:extLst>
              <a:ext uri="{FF2B5EF4-FFF2-40B4-BE49-F238E27FC236}">
                <a16:creationId xmlns:a16="http://schemas.microsoft.com/office/drawing/2014/main" id="{A3144F77-D990-4942-9FD5-F9E41C5DBE7A}"/>
              </a:ext>
            </a:extLst>
          </p:cNvPr>
          <p:cNvGraphicFramePr>
            <a:graphicFrameLocks noGrp="1"/>
          </p:cNvGraphicFramePr>
          <p:nvPr/>
        </p:nvGraphicFramePr>
        <p:xfrm>
          <a:off x="281479" y="5420878"/>
          <a:ext cx="5381846" cy="570237"/>
        </p:xfrm>
        <a:graphic>
          <a:graphicData uri="http://schemas.openxmlformats.org/drawingml/2006/table">
            <a:tbl>
              <a:tblPr firstRow="1" bandRow="1">
                <a:tableStyleId>{C4B1156A-380E-4F78-BDF5-A606A8083BF9}</a:tableStyleId>
              </a:tblPr>
              <a:tblGrid>
                <a:gridCol w="2695671">
                  <a:extLst>
                    <a:ext uri="{9D8B030D-6E8A-4147-A177-3AD203B41FA5}">
                      <a16:colId xmlns:a16="http://schemas.microsoft.com/office/drawing/2014/main" val="1319738122"/>
                    </a:ext>
                  </a:extLst>
                </a:gridCol>
                <a:gridCol w="2686175">
                  <a:extLst>
                    <a:ext uri="{9D8B030D-6E8A-4147-A177-3AD203B41FA5}">
                      <a16:colId xmlns:a16="http://schemas.microsoft.com/office/drawing/2014/main" val="562936276"/>
                    </a:ext>
                  </a:extLst>
                </a:gridCol>
              </a:tblGrid>
              <a:tr h="5702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proto</a:t>
                      </a:r>
                      <a:r>
                        <a:rPr kumimoji="0" lang="en-GB"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ol</a:t>
                      </a:r>
                      <a:endParaRPr kumimoji="0" lang="fr-FR"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Proto</a:t>
                      </a:r>
                      <a:r>
                        <a:rPr kumimoji="0" lang="en-GB" sz="2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oll</a:t>
                      </a:r>
                      <a:endParaRPr kumimoji="0" lang="fr-FR"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txBody>
                  <a:tcPr anchor="ctr"/>
                </a:tc>
                <a:extLst>
                  <a:ext uri="{0D108BD9-81ED-4DB2-BD59-A6C34878D82A}">
                    <a16:rowId xmlns:a16="http://schemas.microsoft.com/office/drawing/2014/main" val="3936229484"/>
                  </a:ext>
                </a:extLst>
              </a:tr>
            </a:tbl>
          </a:graphicData>
        </a:graphic>
      </p:graphicFrame>
      <p:pic>
        <p:nvPicPr>
          <p:cNvPr id="1026" name="Picture 2">
            <a:extLst>
              <a:ext uri="{FF2B5EF4-FFF2-40B4-BE49-F238E27FC236}">
                <a16:creationId xmlns:a16="http://schemas.microsoft.com/office/drawing/2014/main" id="{A2B98F4A-4F9E-4A9C-8A2D-0989FA11B5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5567021" y="2534777"/>
            <a:ext cx="596883" cy="5702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older, Files, Paper, Office, Document, Archive">
            <a:extLst>
              <a:ext uri="{FF2B5EF4-FFF2-40B4-BE49-F238E27FC236}">
                <a16:creationId xmlns:a16="http://schemas.microsoft.com/office/drawing/2014/main" id="{7016CAC6-01B4-48A4-BC02-4E4F0AF3592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5896" y="3525139"/>
            <a:ext cx="517035" cy="4664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eque Guarantee Card, Ec Card, Credit Card">
            <a:extLst>
              <a:ext uri="{FF2B5EF4-FFF2-40B4-BE49-F238E27FC236}">
                <a16:creationId xmlns:a16="http://schemas.microsoft.com/office/drawing/2014/main" id="{F70B6705-E20C-4411-A084-3E37B8BF3CC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31647" y="4282765"/>
            <a:ext cx="867630" cy="8676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5A7FF033-C8C9-41AF-B2AA-532956A2B13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302453" y="5071113"/>
            <a:ext cx="1269766" cy="126976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AB56717E-AB36-4B2E-9C7E-A5580D9DE66E}"/>
              </a:ext>
            </a:extLst>
          </p:cNvPr>
          <p:cNvSpPr/>
          <p:nvPr/>
        </p:nvSpPr>
        <p:spPr>
          <a:xfrm>
            <a:off x="782058" y="2581438"/>
            <a:ext cx="1746607" cy="390418"/>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035E0DA0-70ED-425D-AAC7-BD58FABA6E29}"/>
              </a:ext>
            </a:extLst>
          </p:cNvPr>
          <p:cNvSpPr/>
          <p:nvPr/>
        </p:nvSpPr>
        <p:spPr>
          <a:xfrm>
            <a:off x="687876" y="3597052"/>
            <a:ext cx="1840787" cy="322672"/>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D177D656-51DD-45F7-B19D-A5C0F56988F8}"/>
              </a:ext>
            </a:extLst>
          </p:cNvPr>
          <p:cNvSpPr/>
          <p:nvPr/>
        </p:nvSpPr>
        <p:spPr>
          <a:xfrm>
            <a:off x="687876" y="4604916"/>
            <a:ext cx="1840787" cy="322672"/>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AE43DB4D-2CA9-48A7-ABE3-2B27B2E323B2}"/>
              </a:ext>
            </a:extLst>
          </p:cNvPr>
          <p:cNvSpPr/>
          <p:nvPr/>
        </p:nvSpPr>
        <p:spPr>
          <a:xfrm>
            <a:off x="733639" y="5482769"/>
            <a:ext cx="1840787" cy="446454"/>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AC88D173-397A-41A7-B332-2E2D57DC173B}"/>
              </a:ext>
            </a:extLst>
          </p:cNvPr>
          <p:cNvSpPr/>
          <p:nvPr/>
        </p:nvSpPr>
        <p:spPr>
          <a:xfrm>
            <a:off x="4260396" y="3615392"/>
            <a:ext cx="206375" cy="304360"/>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167F1CE3-A69C-4EF8-A015-63ADE9DF1989}"/>
              </a:ext>
            </a:extLst>
          </p:cNvPr>
          <p:cNvSpPr/>
          <p:nvPr/>
        </p:nvSpPr>
        <p:spPr>
          <a:xfrm>
            <a:off x="3705216" y="4604916"/>
            <a:ext cx="225425" cy="304360"/>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EBE8E8E6-4868-441B-9A96-221D18D98348}"/>
              </a:ext>
            </a:extLst>
          </p:cNvPr>
          <p:cNvSpPr/>
          <p:nvPr/>
        </p:nvSpPr>
        <p:spPr>
          <a:xfrm>
            <a:off x="4660892" y="4588429"/>
            <a:ext cx="196478" cy="304360"/>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7ADA3F63-7CF3-4DC9-8FBD-FC1A8D83CD6C}"/>
              </a:ext>
            </a:extLst>
          </p:cNvPr>
          <p:cNvSpPr/>
          <p:nvPr/>
        </p:nvSpPr>
        <p:spPr>
          <a:xfrm>
            <a:off x="4797454" y="5553816"/>
            <a:ext cx="196478" cy="304360"/>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4FF52BEB-43CC-4326-8B40-A29227A9F6F9}"/>
              </a:ext>
            </a:extLst>
          </p:cNvPr>
          <p:cNvSpPr/>
          <p:nvPr/>
        </p:nvSpPr>
        <p:spPr>
          <a:xfrm>
            <a:off x="4895693" y="2651454"/>
            <a:ext cx="206375" cy="304360"/>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Rectangle: Rounded Corners 28">
            <a:extLst>
              <a:ext uri="{FF2B5EF4-FFF2-40B4-BE49-F238E27FC236}">
                <a16:creationId xmlns:a16="http://schemas.microsoft.com/office/drawing/2014/main" id="{AE0B381D-8C29-44F5-9FF4-877A5193004C}"/>
              </a:ext>
            </a:extLst>
          </p:cNvPr>
          <p:cNvSpPr/>
          <p:nvPr/>
        </p:nvSpPr>
        <p:spPr>
          <a:xfrm>
            <a:off x="6977874" y="2714796"/>
            <a:ext cx="4139124" cy="3019259"/>
          </a:xfrm>
          <a:prstGeom prst="roundRect">
            <a:avLst/>
          </a:prstGeom>
          <a:solidFill>
            <a:srgbClr val="FFF4E7"/>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Welche Art von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Text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kann</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Geschichte</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Zeitungsartikel</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Schauspiel</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3" name="Picture 32" descr="A picture containing drawing&#10;&#10;Description automatically generated">
            <a:extLst>
              <a:ext uri="{FF2B5EF4-FFF2-40B4-BE49-F238E27FC236}">
                <a16:creationId xmlns:a16="http://schemas.microsoft.com/office/drawing/2014/main" id="{8FAFD51A-99FE-4E02-8410-1ECFE025F29D}"/>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3490" b="95637" l="7889" r="94664">
                        <a14:foregroundMark x1="8110" y1="84391" x2="8110" y2="84391"/>
                        <a14:foregroundMark x1="57358" y1="92357" x2="57358" y2="92357"/>
                        <a14:foregroundMark x1="45596" y1="95795" x2="45596" y2="95795"/>
                        <a14:foregroundMark x1="83298" y1="15326" x2="83298" y2="15326"/>
                        <a14:foregroundMark x1="83298" y1="15326" x2="83298" y2="15326"/>
                        <a14:foregroundMark x1="75832" y1="14234" x2="75832" y2="14234"/>
                        <a14:foregroundMark x1="64339" y1="14598" x2="64339" y2="14598"/>
                        <a14:foregroundMark x1="62191" y1="11524" x2="62191" y2="11524"/>
                        <a14:foregroundMark x1="80666" y1="3761" x2="80666" y2="3761"/>
                        <a14:foregroundMark x1="59023" y1="26163" x2="59023" y2="26163"/>
                        <a14:foregroundMark x1="73469" y1="20380" x2="73469" y2="20380"/>
                        <a14:foregroundMark x1="53759" y1="28144" x2="53759" y2="28144"/>
                        <a14:foregroundMark x1="14608" y1="71371" x2="12675" y2="71371"/>
                        <a14:foregroundMark x1="94844" y1="10271" x2="94844" y2="10271"/>
                        <a14:foregroundMark x1="80183" y1="23453" x2="80183" y2="23453"/>
                        <a14:foregroundMark x1="74168" y1="26365" x2="74168" y2="26365"/>
                        <a14:foregroundMark x1="61439" y1="5378" x2="61439" y2="5378"/>
                        <a14:foregroundMark x1="8110" y1="64133" x2="8110" y2="64133"/>
                        <a14:foregroundMark x1="8378" y1="69753" x2="8378" y2="69753"/>
                        <a14:foregroundMark x1="67285" y1="3839" x2="67285" y2="3839"/>
                        <a14:foregroundMark x1="67285" y1="3839" x2="67285" y2="3839"/>
                        <a14:foregroundMark x1="67285" y1="3839" x2="67285" y2="3839"/>
                        <a14:foregroundMark x1="67285" y1="3839" x2="67285" y2="3839"/>
                        <a14:foregroundMark x1="67285" y1="3839" x2="67285" y2="3839"/>
                        <a14:foregroundMark x1="57773" y1="14660" x2="57773" y2="14660"/>
                        <a14:foregroundMark x1="59861" y1="12216" x2="59861" y2="12216"/>
                        <a14:foregroundMark x1="62877" y1="4887" x2="62877" y2="4887"/>
                        <a14:foregroundMark x1="74014" y1="3490" x2="74014" y2="3490"/>
                        <a14:foregroundMark x1="89095" y1="21990" x2="89095" y2="21990"/>
                        <a14:foregroundMark x1="7889" y1="64921" x2="7889" y2="64921"/>
                        <a14:foregroundMark x1="8121" y1="79581" x2="8121" y2="79581"/>
                      </a14:backgroundRemoval>
                    </a14:imgEffect>
                  </a14:imgLayer>
                </a14:imgProps>
              </a:ext>
              <a:ext uri="{28A0092B-C50C-407E-A947-70E740481C1C}">
                <a14:useLocalDpi xmlns:a14="http://schemas.microsoft.com/office/drawing/2010/main" val="0"/>
              </a:ext>
            </a:extLst>
          </a:blip>
          <a:stretch>
            <a:fillRect/>
          </a:stretch>
        </p:blipFill>
        <p:spPr>
          <a:xfrm>
            <a:off x="10503570" y="3959912"/>
            <a:ext cx="1792751" cy="2380967"/>
          </a:xfrm>
          <a:prstGeom prst="rect">
            <a:avLst/>
          </a:prstGeom>
        </p:spPr>
      </p:pic>
      <p:pic>
        <p:nvPicPr>
          <p:cNvPr id="26" name="Picture 25" descr="background rectangle">
            <a:extLs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8" name="Title 1"/>
          <p:cNvSpPr txBox="1">
            <a:spLocks/>
          </p:cNvSpPr>
          <p:nvPr/>
        </p:nvSpPr>
        <p:spPr>
          <a:xfrm>
            <a:off x="0"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Cognate knowledge</a:t>
            </a:r>
          </a:p>
        </p:txBody>
      </p:sp>
    </p:spTree>
    <p:extLst>
      <p:ext uri="{BB962C8B-B14F-4D97-AF65-F5344CB8AC3E}">
        <p14:creationId xmlns:p14="http://schemas.microsoft.com/office/powerpoint/2010/main" val="225870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9" grpId="0" animBg="1"/>
      <p:bldP spid="21" grpId="0" animBg="1"/>
      <p:bldP spid="23" grpId="0" animBg="1"/>
      <p:bldP spid="25" grpId="0" animBg="1"/>
      <p:bldP spid="27" grpId="0" animBg="1"/>
      <p:bldP spid="2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617368" cy="707849"/>
          </a:xfrm>
        </p:spPr>
        <p:txBody>
          <a:bodyPr>
            <a:normAutofit/>
          </a:bodyPr>
          <a:lstStyle/>
          <a:p>
            <a:r>
              <a:rPr lang="en-GB" sz="3600" b="1" dirty="0">
                <a:solidFill>
                  <a:schemeClr val="bg1"/>
                </a:solidFill>
              </a:rPr>
              <a:t>Word patterns</a:t>
            </a:r>
          </a:p>
        </p:txBody>
      </p:sp>
      <p:sp>
        <p:nvSpPr>
          <p:cNvPr id="6" name="TextBox 5">
            <a:extLst>
              <a:ext uri="{FF2B5EF4-FFF2-40B4-BE49-F238E27FC236}">
                <a16:creationId xmlns:a16="http://schemas.microsoft.com/office/drawing/2014/main" id="{7B2326E1-A87B-2D46-8B7D-5F8E8817AFDA}"/>
              </a:ext>
            </a:extLst>
          </p:cNvPr>
          <p:cNvSpPr txBox="1"/>
          <p:nvPr/>
        </p:nvSpPr>
        <p:spPr>
          <a:xfrm>
            <a:off x="180000" y="1296000"/>
            <a:ext cx="1187252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Knowledge about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word families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can also help you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understand more words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a text. Complete the tables with the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noun, verb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agent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(‘doer’) forms of these words.</a:t>
            </a:r>
          </a:p>
        </p:txBody>
      </p:sp>
      <p:graphicFrame>
        <p:nvGraphicFramePr>
          <p:cNvPr id="7" name="Table 6">
            <a:extLst>
              <a:ext uri="{FF2B5EF4-FFF2-40B4-BE49-F238E27FC236}">
                <a16:creationId xmlns:a16="http://schemas.microsoft.com/office/drawing/2014/main" id="{9B7A22CD-A1F5-435B-BA4C-B625AC333C75}"/>
              </a:ext>
            </a:extLst>
          </p:cNvPr>
          <p:cNvGraphicFramePr>
            <a:graphicFrameLocks noGrp="1"/>
          </p:cNvGraphicFramePr>
          <p:nvPr/>
        </p:nvGraphicFramePr>
        <p:xfrm>
          <a:off x="982449" y="4692222"/>
          <a:ext cx="3652091" cy="1371600"/>
        </p:xfrm>
        <a:graphic>
          <a:graphicData uri="http://schemas.openxmlformats.org/drawingml/2006/table">
            <a:tbl>
              <a:tblPr firstRow="1" bandRow="1">
                <a:tableStyleId>{C4B1156A-380E-4F78-BDF5-A606A8083BF9}</a:tableStyleId>
              </a:tblPr>
              <a:tblGrid>
                <a:gridCol w="1884826">
                  <a:extLst>
                    <a:ext uri="{9D8B030D-6E8A-4147-A177-3AD203B41FA5}">
                      <a16:colId xmlns:a16="http://schemas.microsoft.com/office/drawing/2014/main" val="4031716581"/>
                    </a:ext>
                  </a:extLst>
                </a:gridCol>
                <a:gridCol w="1767265">
                  <a:extLst>
                    <a:ext uri="{9D8B030D-6E8A-4147-A177-3AD203B41FA5}">
                      <a16:colId xmlns:a16="http://schemas.microsoft.com/office/drawing/2014/main" val="2608016009"/>
                    </a:ext>
                  </a:extLst>
                </a:gridCol>
              </a:tblGrid>
              <a:tr h="297180">
                <a:tc>
                  <a:txBody>
                    <a:bodyPr/>
                    <a:lstStyle/>
                    <a:p>
                      <a:r>
                        <a:rPr lang="en-GB" sz="2400" b="0" dirty="0">
                          <a:solidFill>
                            <a:schemeClr val="accent5">
                              <a:lumMod val="50000"/>
                            </a:schemeClr>
                          </a:solidFill>
                        </a:rPr>
                        <a:t>der Hack</a:t>
                      </a:r>
                      <a:endParaRPr lang="fr-FR" sz="2400" b="0" dirty="0">
                        <a:solidFill>
                          <a:schemeClr val="accent5">
                            <a:lumMod val="50000"/>
                          </a:schemeClr>
                        </a:solidFill>
                      </a:endParaRPr>
                    </a:p>
                  </a:txBody>
                  <a:tcPr anchor="ctr"/>
                </a:tc>
                <a:tc>
                  <a:txBody>
                    <a:bodyPr/>
                    <a:lstStyle/>
                    <a:p>
                      <a:r>
                        <a:rPr lang="en-GB" sz="2400" b="0" dirty="0">
                          <a:solidFill>
                            <a:schemeClr val="accent5">
                              <a:lumMod val="50000"/>
                            </a:schemeClr>
                          </a:solidFill>
                        </a:rPr>
                        <a:t>hack</a:t>
                      </a:r>
                      <a:endParaRPr lang="fr-FR" sz="2400" b="0" dirty="0">
                        <a:solidFill>
                          <a:schemeClr val="accent5">
                            <a:lumMod val="50000"/>
                          </a:schemeClr>
                        </a:solidFill>
                      </a:endParaRPr>
                    </a:p>
                  </a:txBody>
                  <a:tcPr anchor="ctr"/>
                </a:tc>
                <a:extLst>
                  <a:ext uri="{0D108BD9-81ED-4DB2-BD59-A6C34878D82A}">
                    <a16:rowId xmlns:a16="http://schemas.microsoft.com/office/drawing/2014/main" val="2775476629"/>
                  </a:ext>
                </a:extLst>
              </a:tr>
              <a:tr h="2971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rPr>
                        <a:t>der Hacker</a:t>
                      </a:r>
                      <a:endParaRPr lang="fr-FR" sz="2400" dirty="0">
                        <a:solidFill>
                          <a:schemeClr val="accent5">
                            <a:lumMod val="50000"/>
                          </a:schemeClr>
                        </a:solidFill>
                      </a:endParaRPr>
                    </a:p>
                  </a:txBody>
                  <a:tcPr anchor="ctr"/>
                </a:tc>
                <a:tc>
                  <a:txBody>
                    <a:bodyPr/>
                    <a:lstStyle/>
                    <a:p>
                      <a:r>
                        <a:rPr lang="en-GB" sz="2400" dirty="0">
                          <a:solidFill>
                            <a:schemeClr val="accent5">
                              <a:lumMod val="50000"/>
                            </a:schemeClr>
                          </a:solidFill>
                        </a:rPr>
                        <a:t>hacker</a:t>
                      </a:r>
                      <a:endParaRPr lang="fr-FR" sz="2400" dirty="0">
                        <a:solidFill>
                          <a:schemeClr val="accent5">
                            <a:lumMod val="50000"/>
                          </a:schemeClr>
                        </a:solidFill>
                      </a:endParaRPr>
                    </a:p>
                  </a:txBody>
                  <a:tcPr anchor="ctr"/>
                </a:tc>
                <a:extLst>
                  <a:ext uri="{0D108BD9-81ED-4DB2-BD59-A6C34878D82A}">
                    <a16:rowId xmlns:a16="http://schemas.microsoft.com/office/drawing/2014/main" val="203997180"/>
                  </a:ext>
                </a:extLst>
              </a:tr>
              <a:tr h="2971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5">
                              <a:lumMod val="50000"/>
                            </a:schemeClr>
                          </a:solidFill>
                        </a:rPr>
                        <a:t>hacken</a:t>
                      </a:r>
                      <a:endParaRPr lang="fr-FR" sz="2400" dirty="0">
                        <a:solidFill>
                          <a:schemeClr val="accent5">
                            <a:lumMod val="50000"/>
                          </a:schemeClr>
                        </a:solidFill>
                      </a:endParaRPr>
                    </a:p>
                  </a:txBody>
                  <a:tcPr anchor="ctr"/>
                </a:tc>
                <a:tc>
                  <a:txBody>
                    <a:bodyPr/>
                    <a:lstStyle/>
                    <a:p>
                      <a:r>
                        <a:rPr lang="en-GB" sz="2400" dirty="0">
                          <a:solidFill>
                            <a:schemeClr val="accent5">
                              <a:lumMod val="50000"/>
                            </a:schemeClr>
                          </a:solidFill>
                        </a:rPr>
                        <a:t>to hack</a:t>
                      </a:r>
                      <a:endParaRPr lang="fr-FR" sz="2400" dirty="0">
                        <a:solidFill>
                          <a:schemeClr val="accent5">
                            <a:lumMod val="50000"/>
                          </a:schemeClr>
                        </a:solidFill>
                      </a:endParaRPr>
                    </a:p>
                  </a:txBody>
                  <a:tcPr anchor="ctr"/>
                </a:tc>
                <a:extLst>
                  <a:ext uri="{0D108BD9-81ED-4DB2-BD59-A6C34878D82A}">
                    <a16:rowId xmlns:a16="http://schemas.microsoft.com/office/drawing/2014/main" val="4245818800"/>
                  </a:ext>
                </a:extLst>
              </a:tr>
            </a:tbl>
          </a:graphicData>
        </a:graphic>
      </p:graphicFrame>
      <p:graphicFrame>
        <p:nvGraphicFramePr>
          <p:cNvPr id="9" name="Table 6">
            <a:extLst>
              <a:ext uri="{FF2B5EF4-FFF2-40B4-BE49-F238E27FC236}">
                <a16:creationId xmlns:a16="http://schemas.microsoft.com/office/drawing/2014/main" id="{01C37129-CB2F-4ED4-9D45-162817939A0B}"/>
              </a:ext>
            </a:extLst>
          </p:cNvPr>
          <p:cNvGraphicFramePr>
            <a:graphicFrameLocks noGrp="1"/>
          </p:cNvGraphicFramePr>
          <p:nvPr/>
        </p:nvGraphicFramePr>
        <p:xfrm>
          <a:off x="6956484" y="5152791"/>
          <a:ext cx="4341993" cy="914400"/>
        </p:xfrm>
        <a:graphic>
          <a:graphicData uri="http://schemas.openxmlformats.org/drawingml/2006/table">
            <a:tbl>
              <a:tblPr firstRow="1" bandRow="1">
                <a:tableStyleId>{C4B1156A-380E-4F78-BDF5-A606A8083BF9}</a:tableStyleId>
              </a:tblPr>
              <a:tblGrid>
                <a:gridCol w="2190132">
                  <a:extLst>
                    <a:ext uri="{9D8B030D-6E8A-4147-A177-3AD203B41FA5}">
                      <a16:colId xmlns:a16="http://schemas.microsoft.com/office/drawing/2014/main" val="4031716581"/>
                    </a:ext>
                  </a:extLst>
                </a:gridCol>
                <a:gridCol w="2151861">
                  <a:extLst>
                    <a:ext uri="{9D8B030D-6E8A-4147-A177-3AD203B41FA5}">
                      <a16:colId xmlns:a16="http://schemas.microsoft.com/office/drawing/2014/main" val="2608016009"/>
                    </a:ext>
                  </a:extLst>
                </a:gridCol>
              </a:tblGrid>
              <a:tr h="0">
                <a:tc>
                  <a:txBody>
                    <a:bodyPr/>
                    <a:lstStyle/>
                    <a:p>
                      <a:r>
                        <a:rPr lang="en-GB" sz="2400" b="0" dirty="0">
                          <a:solidFill>
                            <a:schemeClr val="accent5">
                              <a:lumMod val="50000"/>
                            </a:schemeClr>
                          </a:solidFill>
                        </a:rPr>
                        <a:t>die </a:t>
                      </a:r>
                      <a:r>
                        <a:rPr lang="en-GB" sz="2400" b="0" dirty="0" err="1">
                          <a:solidFill>
                            <a:schemeClr val="accent5">
                              <a:lumMod val="50000"/>
                            </a:schemeClr>
                          </a:solidFill>
                        </a:rPr>
                        <a:t>Musik</a:t>
                      </a:r>
                      <a:endParaRPr lang="fr-FR" sz="2400" b="0" dirty="0">
                        <a:solidFill>
                          <a:schemeClr val="accent5">
                            <a:lumMod val="50000"/>
                          </a:schemeClr>
                        </a:solidFill>
                      </a:endParaRPr>
                    </a:p>
                  </a:txBody>
                  <a:tcPr anchor="ctr"/>
                </a:tc>
                <a:tc>
                  <a:txBody>
                    <a:bodyPr/>
                    <a:lstStyle/>
                    <a:p>
                      <a:r>
                        <a:rPr lang="en-GB" sz="2400" b="0" dirty="0">
                          <a:solidFill>
                            <a:schemeClr val="accent5">
                              <a:lumMod val="50000"/>
                            </a:schemeClr>
                          </a:solidFill>
                        </a:rPr>
                        <a:t>music</a:t>
                      </a:r>
                      <a:endParaRPr lang="fr-FR" sz="2400" b="0" dirty="0">
                        <a:solidFill>
                          <a:schemeClr val="accent5">
                            <a:lumMod val="50000"/>
                          </a:schemeClr>
                        </a:solidFill>
                      </a:endParaRPr>
                    </a:p>
                  </a:txBody>
                  <a:tcPr anchor="ctr"/>
                </a:tc>
                <a:extLst>
                  <a:ext uri="{0D108BD9-81ED-4DB2-BD59-A6C34878D82A}">
                    <a16:rowId xmlns:a16="http://schemas.microsoft.com/office/drawing/2014/main" val="3121856592"/>
                  </a:ext>
                </a:extLst>
              </a:tr>
              <a:tr h="0">
                <a:tc>
                  <a:txBody>
                    <a:bodyPr/>
                    <a:lstStyle/>
                    <a:p>
                      <a:r>
                        <a:rPr lang="en-GB" sz="2400" dirty="0">
                          <a:solidFill>
                            <a:schemeClr val="accent5">
                              <a:lumMod val="50000"/>
                            </a:schemeClr>
                          </a:solidFill>
                        </a:rPr>
                        <a:t>der Musiker</a:t>
                      </a:r>
                      <a:endParaRPr lang="fr-FR" sz="2400" dirty="0">
                        <a:solidFill>
                          <a:schemeClr val="accent5">
                            <a:lumMod val="50000"/>
                          </a:schemeClr>
                        </a:solidFill>
                      </a:endParaRPr>
                    </a:p>
                  </a:txBody>
                  <a:tcPr anchor="ctr"/>
                </a:tc>
                <a:tc>
                  <a:txBody>
                    <a:bodyPr/>
                    <a:lstStyle/>
                    <a:p>
                      <a:r>
                        <a:rPr lang="en-GB" sz="2400" dirty="0">
                          <a:solidFill>
                            <a:schemeClr val="accent5">
                              <a:lumMod val="50000"/>
                            </a:schemeClr>
                          </a:solidFill>
                        </a:rPr>
                        <a:t>musician (m)</a:t>
                      </a:r>
                      <a:endParaRPr lang="fr-FR" sz="2400" dirty="0">
                        <a:solidFill>
                          <a:schemeClr val="accent5">
                            <a:lumMod val="50000"/>
                          </a:schemeClr>
                        </a:solidFill>
                      </a:endParaRPr>
                    </a:p>
                  </a:txBody>
                  <a:tcPr anchor="ctr"/>
                </a:tc>
                <a:extLst>
                  <a:ext uri="{0D108BD9-81ED-4DB2-BD59-A6C34878D82A}">
                    <a16:rowId xmlns:a16="http://schemas.microsoft.com/office/drawing/2014/main" val="2775476629"/>
                  </a:ext>
                </a:extLst>
              </a:tr>
            </a:tbl>
          </a:graphicData>
        </a:graphic>
      </p:graphicFrame>
      <p:graphicFrame>
        <p:nvGraphicFramePr>
          <p:cNvPr id="11" name="Table 6">
            <a:extLst>
              <a:ext uri="{FF2B5EF4-FFF2-40B4-BE49-F238E27FC236}">
                <a16:creationId xmlns:a16="http://schemas.microsoft.com/office/drawing/2014/main" id="{7BEA474A-E622-4BA7-AAF4-7D6402BB6C83}"/>
              </a:ext>
            </a:extLst>
          </p:cNvPr>
          <p:cNvGraphicFramePr>
            <a:graphicFrameLocks noGrp="1"/>
          </p:cNvGraphicFramePr>
          <p:nvPr/>
        </p:nvGraphicFramePr>
        <p:xfrm>
          <a:off x="958932" y="3500542"/>
          <a:ext cx="3693329" cy="914400"/>
        </p:xfrm>
        <a:graphic>
          <a:graphicData uri="http://schemas.openxmlformats.org/drawingml/2006/table">
            <a:tbl>
              <a:tblPr firstRow="1" bandRow="1">
                <a:tableStyleId>{C4B1156A-380E-4F78-BDF5-A606A8083BF9}</a:tableStyleId>
              </a:tblPr>
              <a:tblGrid>
                <a:gridCol w="2190724">
                  <a:extLst>
                    <a:ext uri="{9D8B030D-6E8A-4147-A177-3AD203B41FA5}">
                      <a16:colId xmlns:a16="http://schemas.microsoft.com/office/drawing/2014/main" val="4031716581"/>
                    </a:ext>
                  </a:extLst>
                </a:gridCol>
                <a:gridCol w="1502605">
                  <a:extLst>
                    <a:ext uri="{9D8B030D-6E8A-4147-A177-3AD203B41FA5}">
                      <a16:colId xmlns:a16="http://schemas.microsoft.com/office/drawing/2014/main" val="2608016009"/>
                    </a:ext>
                  </a:extLst>
                </a:gridCol>
              </a:tblGrid>
              <a:tr h="0">
                <a:tc>
                  <a:txBody>
                    <a:bodyPr/>
                    <a:lstStyle/>
                    <a:p>
                      <a:r>
                        <a:rPr lang="fr-FR" sz="2400" b="0" dirty="0">
                          <a:solidFill>
                            <a:schemeClr val="accent5">
                              <a:lumMod val="50000"/>
                            </a:schemeClr>
                          </a:solidFill>
                        </a:rPr>
                        <a:t>die Kunst</a:t>
                      </a:r>
                    </a:p>
                  </a:txBody>
                  <a:tcPr anchor="ctr"/>
                </a:tc>
                <a:tc>
                  <a:txBody>
                    <a:bodyPr/>
                    <a:lstStyle/>
                    <a:p>
                      <a:r>
                        <a:rPr lang="en-GB" sz="2400" b="0" dirty="0">
                          <a:solidFill>
                            <a:schemeClr val="accent5">
                              <a:lumMod val="50000"/>
                            </a:schemeClr>
                          </a:solidFill>
                        </a:rPr>
                        <a:t>art</a:t>
                      </a:r>
                      <a:endParaRPr lang="fr-FR" sz="2400" b="0" dirty="0">
                        <a:solidFill>
                          <a:schemeClr val="accent5">
                            <a:lumMod val="50000"/>
                          </a:schemeClr>
                        </a:solidFill>
                      </a:endParaRPr>
                    </a:p>
                  </a:txBody>
                  <a:tcPr anchor="ctr"/>
                </a:tc>
                <a:extLst>
                  <a:ext uri="{0D108BD9-81ED-4DB2-BD59-A6C34878D82A}">
                    <a16:rowId xmlns:a16="http://schemas.microsoft.com/office/drawing/2014/main" val="3121856592"/>
                  </a:ext>
                </a:extLst>
              </a:tr>
              <a:tr h="0">
                <a:tc>
                  <a:txBody>
                    <a:bodyPr/>
                    <a:lstStyle/>
                    <a:p>
                      <a:r>
                        <a:rPr lang="en-GB" sz="2400" dirty="0">
                          <a:solidFill>
                            <a:schemeClr val="accent5">
                              <a:lumMod val="50000"/>
                            </a:schemeClr>
                          </a:solidFill>
                        </a:rPr>
                        <a:t>der </a:t>
                      </a:r>
                      <a:r>
                        <a:rPr lang="en-GB" sz="2400" dirty="0" err="1">
                          <a:solidFill>
                            <a:schemeClr val="accent5">
                              <a:lumMod val="50000"/>
                            </a:schemeClr>
                          </a:solidFill>
                        </a:rPr>
                        <a:t>Künstler</a:t>
                      </a:r>
                      <a:endParaRPr lang="fr-FR" sz="2400" dirty="0">
                        <a:solidFill>
                          <a:schemeClr val="accent5">
                            <a:lumMod val="50000"/>
                          </a:schemeClr>
                        </a:solidFill>
                      </a:endParaRPr>
                    </a:p>
                  </a:txBody>
                  <a:tcPr anchor="ctr"/>
                </a:tc>
                <a:tc>
                  <a:txBody>
                    <a:bodyPr/>
                    <a:lstStyle/>
                    <a:p>
                      <a:r>
                        <a:rPr lang="en-GB" sz="2400" dirty="0">
                          <a:solidFill>
                            <a:schemeClr val="accent5">
                              <a:lumMod val="50000"/>
                            </a:schemeClr>
                          </a:solidFill>
                        </a:rPr>
                        <a:t>artist</a:t>
                      </a:r>
                      <a:endParaRPr lang="fr-FR" sz="2400" dirty="0">
                        <a:solidFill>
                          <a:schemeClr val="accent5">
                            <a:lumMod val="50000"/>
                          </a:schemeClr>
                        </a:solidFill>
                      </a:endParaRPr>
                    </a:p>
                  </a:txBody>
                  <a:tcPr anchor="ctr"/>
                </a:tc>
                <a:extLst>
                  <a:ext uri="{0D108BD9-81ED-4DB2-BD59-A6C34878D82A}">
                    <a16:rowId xmlns:a16="http://schemas.microsoft.com/office/drawing/2014/main" val="2775476629"/>
                  </a:ext>
                </a:extLst>
              </a:tr>
            </a:tbl>
          </a:graphicData>
        </a:graphic>
      </p:graphicFrame>
      <p:graphicFrame>
        <p:nvGraphicFramePr>
          <p:cNvPr id="17" name="Table 6">
            <a:extLst>
              <a:ext uri="{FF2B5EF4-FFF2-40B4-BE49-F238E27FC236}">
                <a16:creationId xmlns:a16="http://schemas.microsoft.com/office/drawing/2014/main" id="{A1510192-49D9-4730-86CD-88BA182009EB}"/>
              </a:ext>
            </a:extLst>
          </p:cNvPr>
          <p:cNvGraphicFramePr>
            <a:graphicFrameLocks noGrp="1"/>
          </p:cNvGraphicFramePr>
          <p:nvPr/>
        </p:nvGraphicFramePr>
        <p:xfrm>
          <a:off x="6956483" y="3957742"/>
          <a:ext cx="4085643" cy="914400"/>
        </p:xfrm>
        <a:graphic>
          <a:graphicData uri="http://schemas.openxmlformats.org/drawingml/2006/table">
            <a:tbl>
              <a:tblPr firstRow="1" bandRow="1">
                <a:tableStyleId>{C4B1156A-380E-4F78-BDF5-A606A8083BF9}</a:tableStyleId>
              </a:tblPr>
              <a:tblGrid>
                <a:gridCol w="2174991">
                  <a:extLst>
                    <a:ext uri="{9D8B030D-6E8A-4147-A177-3AD203B41FA5}">
                      <a16:colId xmlns:a16="http://schemas.microsoft.com/office/drawing/2014/main" val="4031716581"/>
                    </a:ext>
                  </a:extLst>
                </a:gridCol>
                <a:gridCol w="1910652">
                  <a:extLst>
                    <a:ext uri="{9D8B030D-6E8A-4147-A177-3AD203B41FA5}">
                      <a16:colId xmlns:a16="http://schemas.microsoft.com/office/drawing/2014/main" val="2608016009"/>
                    </a:ext>
                  </a:extLst>
                </a:gridCol>
              </a:tblGrid>
              <a:tr h="0">
                <a:tc>
                  <a:txBody>
                    <a:bodyPr/>
                    <a:lstStyle/>
                    <a:p>
                      <a:r>
                        <a:rPr lang="fr-FR" sz="2400" b="0" dirty="0">
                          <a:solidFill>
                            <a:schemeClr val="accent5">
                              <a:lumMod val="50000"/>
                            </a:schemeClr>
                          </a:solidFill>
                        </a:rPr>
                        <a:t>die </a:t>
                      </a:r>
                      <a:r>
                        <a:rPr lang="fr-FR" sz="2400" b="0" dirty="0" err="1">
                          <a:solidFill>
                            <a:schemeClr val="accent5">
                              <a:lumMod val="50000"/>
                            </a:schemeClr>
                          </a:solidFill>
                        </a:rPr>
                        <a:t>Politik</a:t>
                      </a:r>
                      <a:endParaRPr lang="fr-FR" sz="2400" b="0" dirty="0">
                        <a:solidFill>
                          <a:schemeClr val="accent5">
                            <a:lumMod val="50000"/>
                          </a:schemeClr>
                        </a:solidFill>
                      </a:endParaRPr>
                    </a:p>
                  </a:txBody>
                  <a:tcPr anchor="ctr"/>
                </a:tc>
                <a:tc>
                  <a:txBody>
                    <a:bodyPr/>
                    <a:lstStyle/>
                    <a:p>
                      <a:r>
                        <a:rPr lang="en-GB" sz="2400" b="0" dirty="0">
                          <a:solidFill>
                            <a:schemeClr val="accent5">
                              <a:lumMod val="50000"/>
                            </a:schemeClr>
                          </a:solidFill>
                        </a:rPr>
                        <a:t>politics</a:t>
                      </a:r>
                      <a:endParaRPr lang="fr-FR" sz="2400" b="0" dirty="0">
                        <a:solidFill>
                          <a:schemeClr val="accent5">
                            <a:lumMod val="50000"/>
                          </a:schemeClr>
                        </a:solidFill>
                      </a:endParaRPr>
                    </a:p>
                  </a:txBody>
                  <a:tcPr anchor="ctr"/>
                </a:tc>
                <a:extLst>
                  <a:ext uri="{0D108BD9-81ED-4DB2-BD59-A6C34878D82A}">
                    <a16:rowId xmlns:a16="http://schemas.microsoft.com/office/drawing/2014/main" val="3121856592"/>
                  </a:ext>
                </a:extLst>
              </a:tr>
              <a:tr h="0">
                <a:tc>
                  <a:txBody>
                    <a:bodyPr/>
                    <a:lstStyle/>
                    <a:p>
                      <a:r>
                        <a:rPr lang="en-GB" sz="2400" dirty="0">
                          <a:solidFill>
                            <a:schemeClr val="accent5">
                              <a:lumMod val="50000"/>
                            </a:schemeClr>
                          </a:solidFill>
                        </a:rPr>
                        <a:t>der </a:t>
                      </a:r>
                      <a:r>
                        <a:rPr lang="en-GB" sz="2400" dirty="0" err="1">
                          <a:solidFill>
                            <a:schemeClr val="accent5">
                              <a:lumMod val="50000"/>
                            </a:schemeClr>
                          </a:solidFill>
                        </a:rPr>
                        <a:t>Politiker</a:t>
                      </a:r>
                      <a:endParaRPr lang="fr-FR" sz="2400" dirty="0">
                        <a:solidFill>
                          <a:schemeClr val="accent5">
                            <a:lumMod val="50000"/>
                          </a:schemeClr>
                        </a:solidFill>
                      </a:endParaRPr>
                    </a:p>
                  </a:txBody>
                  <a:tcPr anchor="ctr"/>
                </a:tc>
                <a:tc>
                  <a:txBody>
                    <a:bodyPr/>
                    <a:lstStyle/>
                    <a:p>
                      <a:r>
                        <a:rPr lang="en-GB" sz="2400" dirty="0">
                          <a:solidFill>
                            <a:schemeClr val="accent5">
                              <a:lumMod val="50000"/>
                            </a:schemeClr>
                          </a:solidFill>
                        </a:rPr>
                        <a:t>politician</a:t>
                      </a:r>
                      <a:endParaRPr lang="fr-FR" sz="2400" dirty="0">
                        <a:solidFill>
                          <a:schemeClr val="accent5">
                            <a:lumMod val="50000"/>
                          </a:schemeClr>
                        </a:solidFill>
                      </a:endParaRPr>
                    </a:p>
                  </a:txBody>
                  <a:tcPr anchor="ctr"/>
                </a:tc>
                <a:extLst>
                  <a:ext uri="{0D108BD9-81ED-4DB2-BD59-A6C34878D82A}">
                    <a16:rowId xmlns:a16="http://schemas.microsoft.com/office/drawing/2014/main" val="2775476629"/>
                  </a:ext>
                </a:extLst>
              </a:tr>
            </a:tbl>
          </a:graphicData>
        </a:graphic>
      </p:graphicFrame>
      <p:graphicFrame>
        <p:nvGraphicFramePr>
          <p:cNvPr id="18" name="Table 6">
            <a:extLst>
              <a:ext uri="{FF2B5EF4-FFF2-40B4-BE49-F238E27FC236}">
                <a16:creationId xmlns:a16="http://schemas.microsoft.com/office/drawing/2014/main" id="{96F7A65F-7D4E-42D2-AFA3-7D788FE50BDD}"/>
              </a:ext>
            </a:extLst>
          </p:cNvPr>
          <p:cNvGraphicFramePr>
            <a:graphicFrameLocks noGrp="1"/>
          </p:cNvGraphicFramePr>
          <p:nvPr/>
        </p:nvGraphicFramePr>
        <p:xfrm>
          <a:off x="958932" y="2261726"/>
          <a:ext cx="3894987" cy="914400"/>
        </p:xfrm>
        <a:graphic>
          <a:graphicData uri="http://schemas.openxmlformats.org/drawingml/2006/table">
            <a:tbl>
              <a:tblPr firstRow="1" bandRow="1">
                <a:tableStyleId>{C4B1156A-380E-4F78-BDF5-A606A8083BF9}</a:tableStyleId>
              </a:tblPr>
              <a:tblGrid>
                <a:gridCol w="2649965">
                  <a:extLst>
                    <a:ext uri="{9D8B030D-6E8A-4147-A177-3AD203B41FA5}">
                      <a16:colId xmlns:a16="http://schemas.microsoft.com/office/drawing/2014/main" val="4031716581"/>
                    </a:ext>
                  </a:extLst>
                </a:gridCol>
                <a:gridCol w="1245022">
                  <a:extLst>
                    <a:ext uri="{9D8B030D-6E8A-4147-A177-3AD203B41FA5}">
                      <a16:colId xmlns:a16="http://schemas.microsoft.com/office/drawing/2014/main" val="2608016009"/>
                    </a:ext>
                  </a:extLst>
                </a:gridCol>
              </a:tblGrid>
              <a:tr h="196041">
                <a:tc>
                  <a:txBody>
                    <a:bodyPr/>
                    <a:lstStyle/>
                    <a:p>
                      <a:r>
                        <a:rPr lang="fr-FR" sz="2400" b="0" dirty="0" err="1">
                          <a:solidFill>
                            <a:schemeClr val="accent5">
                              <a:lumMod val="50000"/>
                            </a:schemeClr>
                          </a:solidFill>
                        </a:rPr>
                        <a:t>das</a:t>
                      </a:r>
                      <a:r>
                        <a:rPr lang="fr-FR" sz="2400" b="0" dirty="0">
                          <a:solidFill>
                            <a:schemeClr val="accent5">
                              <a:lumMod val="50000"/>
                            </a:schemeClr>
                          </a:solidFill>
                        </a:rPr>
                        <a:t> </a:t>
                      </a:r>
                      <a:r>
                        <a:rPr lang="fr-FR" sz="2400" b="0" dirty="0" err="1">
                          <a:solidFill>
                            <a:schemeClr val="accent5">
                              <a:lumMod val="50000"/>
                            </a:schemeClr>
                          </a:solidFill>
                        </a:rPr>
                        <a:t>Schauspiel</a:t>
                      </a:r>
                      <a:endParaRPr lang="fr-FR" sz="2400" b="0" dirty="0">
                        <a:solidFill>
                          <a:schemeClr val="accent5">
                            <a:lumMod val="50000"/>
                          </a:schemeClr>
                        </a:solidFill>
                      </a:endParaRPr>
                    </a:p>
                  </a:txBody>
                  <a:tcPr anchor="ctr"/>
                </a:tc>
                <a:tc>
                  <a:txBody>
                    <a:bodyPr/>
                    <a:lstStyle/>
                    <a:p>
                      <a:r>
                        <a:rPr lang="en-GB" sz="2400" b="0" dirty="0">
                          <a:solidFill>
                            <a:schemeClr val="accent5">
                              <a:lumMod val="50000"/>
                            </a:schemeClr>
                          </a:solidFill>
                        </a:rPr>
                        <a:t>play</a:t>
                      </a:r>
                      <a:endParaRPr lang="fr-FR" sz="2400" b="0" dirty="0">
                        <a:solidFill>
                          <a:schemeClr val="accent5">
                            <a:lumMod val="50000"/>
                          </a:schemeClr>
                        </a:solidFill>
                      </a:endParaRPr>
                    </a:p>
                  </a:txBody>
                  <a:tcPr anchor="ctr"/>
                </a:tc>
                <a:extLst>
                  <a:ext uri="{0D108BD9-81ED-4DB2-BD59-A6C34878D82A}">
                    <a16:rowId xmlns:a16="http://schemas.microsoft.com/office/drawing/2014/main" val="3121856592"/>
                  </a:ext>
                </a:extLst>
              </a:tr>
              <a:tr h="196041">
                <a:tc>
                  <a:txBody>
                    <a:bodyPr/>
                    <a:lstStyle/>
                    <a:p>
                      <a:r>
                        <a:rPr lang="en-GB" sz="2400" dirty="0">
                          <a:solidFill>
                            <a:schemeClr val="accent5">
                              <a:lumMod val="50000"/>
                            </a:schemeClr>
                          </a:solidFill>
                        </a:rPr>
                        <a:t>der </a:t>
                      </a:r>
                      <a:r>
                        <a:rPr lang="en-GB" sz="2400" dirty="0" err="1">
                          <a:solidFill>
                            <a:schemeClr val="accent5">
                              <a:lumMod val="50000"/>
                            </a:schemeClr>
                          </a:solidFill>
                        </a:rPr>
                        <a:t>Schauspieler</a:t>
                      </a:r>
                      <a:endParaRPr lang="fr-FR" sz="2400" dirty="0">
                        <a:solidFill>
                          <a:schemeClr val="accent5">
                            <a:lumMod val="50000"/>
                          </a:schemeClr>
                        </a:solidFill>
                      </a:endParaRPr>
                    </a:p>
                  </a:txBody>
                  <a:tcPr anchor="ctr"/>
                </a:tc>
                <a:tc>
                  <a:txBody>
                    <a:bodyPr/>
                    <a:lstStyle/>
                    <a:p>
                      <a:r>
                        <a:rPr lang="en-GB" sz="2400" dirty="0">
                          <a:solidFill>
                            <a:schemeClr val="accent5">
                              <a:lumMod val="50000"/>
                            </a:schemeClr>
                          </a:solidFill>
                        </a:rPr>
                        <a:t>actor</a:t>
                      </a:r>
                      <a:endParaRPr lang="fr-FR" sz="2400" dirty="0">
                        <a:solidFill>
                          <a:schemeClr val="accent5">
                            <a:lumMod val="50000"/>
                          </a:schemeClr>
                        </a:solidFill>
                      </a:endParaRPr>
                    </a:p>
                  </a:txBody>
                  <a:tcPr anchor="ctr"/>
                </a:tc>
                <a:extLst>
                  <a:ext uri="{0D108BD9-81ED-4DB2-BD59-A6C34878D82A}">
                    <a16:rowId xmlns:a16="http://schemas.microsoft.com/office/drawing/2014/main" val="2775476629"/>
                  </a:ext>
                </a:extLst>
              </a:tr>
            </a:tbl>
          </a:graphicData>
        </a:graphic>
      </p:graphicFrame>
      <p:graphicFrame>
        <p:nvGraphicFramePr>
          <p:cNvPr id="20" name="Table 19">
            <a:extLst>
              <a:ext uri="{FF2B5EF4-FFF2-40B4-BE49-F238E27FC236}">
                <a16:creationId xmlns:a16="http://schemas.microsoft.com/office/drawing/2014/main" id="{605667F8-9F21-4B65-8504-EB7669CF0CCD}"/>
              </a:ext>
            </a:extLst>
          </p:cNvPr>
          <p:cNvGraphicFramePr>
            <a:graphicFrameLocks noGrp="1"/>
          </p:cNvGraphicFramePr>
          <p:nvPr/>
        </p:nvGraphicFramePr>
        <p:xfrm>
          <a:off x="6956484" y="2277836"/>
          <a:ext cx="4085643" cy="1371600"/>
        </p:xfrm>
        <a:graphic>
          <a:graphicData uri="http://schemas.openxmlformats.org/drawingml/2006/table">
            <a:tbl>
              <a:tblPr firstRow="1" bandRow="1">
                <a:tableStyleId>{C4B1156A-380E-4F78-BDF5-A606A8083BF9}</a:tableStyleId>
              </a:tblPr>
              <a:tblGrid>
                <a:gridCol w="2165856">
                  <a:extLst>
                    <a:ext uri="{9D8B030D-6E8A-4147-A177-3AD203B41FA5}">
                      <a16:colId xmlns:a16="http://schemas.microsoft.com/office/drawing/2014/main" val="4031716581"/>
                    </a:ext>
                  </a:extLst>
                </a:gridCol>
                <a:gridCol w="1919787">
                  <a:extLst>
                    <a:ext uri="{9D8B030D-6E8A-4147-A177-3AD203B41FA5}">
                      <a16:colId xmlns:a16="http://schemas.microsoft.com/office/drawing/2014/main" val="2608016009"/>
                    </a:ext>
                  </a:extLst>
                </a:gridCol>
              </a:tblGrid>
              <a:tr h="297180">
                <a:tc>
                  <a:txBody>
                    <a:bodyPr/>
                    <a:lstStyle/>
                    <a:p>
                      <a:r>
                        <a:rPr lang="en-GB" sz="2400" b="0" dirty="0">
                          <a:solidFill>
                            <a:schemeClr val="accent5">
                              <a:lumMod val="50000"/>
                            </a:schemeClr>
                          </a:solidFill>
                        </a:rPr>
                        <a:t>der Angriff</a:t>
                      </a:r>
                      <a:endParaRPr lang="fr-FR" sz="2400" b="0" dirty="0">
                        <a:solidFill>
                          <a:schemeClr val="accent5">
                            <a:lumMod val="50000"/>
                          </a:schemeClr>
                        </a:solidFill>
                      </a:endParaRPr>
                    </a:p>
                  </a:txBody>
                  <a:tcPr anchor="ctr"/>
                </a:tc>
                <a:tc>
                  <a:txBody>
                    <a:bodyPr/>
                    <a:lstStyle/>
                    <a:p>
                      <a:r>
                        <a:rPr lang="en-GB" sz="2400" b="0" dirty="0">
                          <a:solidFill>
                            <a:schemeClr val="accent5">
                              <a:lumMod val="50000"/>
                            </a:schemeClr>
                          </a:solidFill>
                        </a:rPr>
                        <a:t>attack</a:t>
                      </a:r>
                      <a:endParaRPr lang="fr-FR" sz="2400" b="0" dirty="0">
                        <a:solidFill>
                          <a:schemeClr val="accent5">
                            <a:lumMod val="50000"/>
                          </a:schemeClr>
                        </a:solidFill>
                      </a:endParaRPr>
                    </a:p>
                  </a:txBody>
                  <a:tcPr anchor="ctr"/>
                </a:tc>
                <a:extLst>
                  <a:ext uri="{0D108BD9-81ED-4DB2-BD59-A6C34878D82A}">
                    <a16:rowId xmlns:a16="http://schemas.microsoft.com/office/drawing/2014/main" val="2775476629"/>
                  </a:ext>
                </a:extLst>
              </a:tr>
              <a:tr h="2971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rPr>
                        <a:t>der </a:t>
                      </a:r>
                      <a:r>
                        <a:rPr lang="en-GB" sz="2400" dirty="0" err="1">
                          <a:solidFill>
                            <a:schemeClr val="accent5">
                              <a:lumMod val="50000"/>
                            </a:schemeClr>
                          </a:solidFill>
                        </a:rPr>
                        <a:t>Angreifer</a:t>
                      </a:r>
                      <a:endParaRPr lang="fr-FR" sz="2400" dirty="0">
                        <a:solidFill>
                          <a:schemeClr val="accent5">
                            <a:lumMod val="50000"/>
                          </a:schemeClr>
                        </a:solidFill>
                      </a:endParaRPr>
                    </a:p>
                  </a:txBody>
                  <a:tcPr anchor="ctr"/>
                </a:tc>
                <a:tc>
                  <a:txBody>
                    <a:bodyPr/>
                    <a:lstStyle/>
                    <a:p>
                      <a:r>
                        <a:rPr lang="en-GB" sz="2400" dirty="0">
                          <a:solidFill>
                            <a:schemeClr val="accent5">
                              <a:lumMod val="50000"/>
                            </a:schemeClr>
                          </a:solidFill>
                        </a:rPr>
                        <a:t>attacker</a:t>
                      </a:r>
                      <a:endParaRPr lang="fr-FR" sz="2400" dirty="0">
                        <a:solidFill>
                          <a:schemeClr val="accent5">
                            <a:lumMod val="50000"/>
                          </a:schemeClr>
                        </a:solidFill>
                      </a:endParaRPr>
                    </a:p>
                  </a:txBody>
                  <a:tcPr anchor="ctr"/>
                </a:tc>
                <a:extLst>
                  <a:ext uri="{0D108BD9-81ED-4DB2-BD59-A6C34878D82A}">
                    <a16:rowId xmlns:a16="http://schemas.microsoft.com/office/drawing/2014/main" val="203997180"/>
                  </a:ext>
                </a:extLst>
              </a:tr>
              <a:tr h="2971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5">
                              <a:lumMod val="50000"/>
                            </a:schemeClr>
                          </a:solidFill>
                        </a:rPr>
                        <a:t>angreifen</a:t>
                      </a:r>
                      <a:endParaRPr lang="fr-FR" sz="2400" dirty="0">
                        <a:solidFill>
                          <a:schemeClr val="accent5">
                            <a:lumMod val="50000"/>
                          </a:schemeClr>
                        </a:solidFill>
                      </a:endParaRPr>
                    </a:p>
                  </a:txBody>
                  <a:tcPr anchor="ctr"/>
                </a:tc>
                <a:tc>
                  <a:txBody>
                    <a:bodyPr/>
                    <a:lstStyle/>
                    <a:p>
                      <a:r>
                        <a:rPr lang="en-GB" sz="2400" dirty="0">
                          <a:solidFill>
                            <a:schemeClr val="accent5">
                              <a:lumMod val="50000"/>
                            </a:schemeClr>
                          </a:solidFill>
                        </a:rPr>
                        <a:t>to attack</a:t>
                      </a:r>
                      <a:endParaRPr lang="fr-FR" sz="2400" dirty="0">
                        <a:solidFill>
                          <a:schemeClr val="accent5">
                            <a:lumMod val="50000"/>
                          </a:schemeClr>
                        </a:solidFill>
                      </a:endParaRPr>
                    </a:p>
                  </a:txBody>
                  <a:tcPr anchor="ctr"/>
                </a:tc>
                <a:extLst>
                  <a:ext uri="{0D108BD9-81ED-4DB2-BD59-A6C34878D82A}">
                    <a16:rowId xmlns:a16="http://schemas.microsoft.com/office/drawing/2014/main" val="4245818800"/>
                  </a:ext>
                </a:extLst>
              </a:tr>
            </a:tbl>
          </a:graphicData>
        </a:graphic>
      </p:graphicFrame>
      <p:pic>
        <p:nvPicPr>
          <p:cNvPr id="2050" name="Picture 2" descr="Musical Note Clip Art">
            <a:extLst>
              <a:ext uri="{FF2B5EF4-FFF2-40B4-BE49-F238E27FC236}">
                <a16:creationId xmlns:a16="http://schemas.microsoft.com/office/drawing/2014/main" id="{23A617A8-260D-428C-B38B-A6B102415FA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15475" y="5641899"/>
            <a:ext cx="556196" cy="70594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acker, Computer, Programming, Hacking">
            <a:extLst>
              <a:ext uri="{FF2B5EF4-FFF2-40B4-BE49-F238E27FC236}">
                <a16:creationId xmlns:a16="http://schemas.microsoft.com/office/drawing/2014/main" id="{40861375-97CF-4B78-934F-AA13B329015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067237" y="4914673"/>
            <a:ext cx="1001959" cy="100195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Painter Color Palette With Brush Cartoon Clip Art">
            <a:extLst>
              <a:ext uri="{FF2B5EF4-FFF2-40B4-BE49-F238E27FC236}">
                <a16:creationId xmlns:a16="http://schemas.microsoft.com/office/drawing/2014/main" id="{560CA0FC-CE0E-45F9-80A4-A345A679D8B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65676" y="3684237"/>
            <a:ext cx="603520" cy="595473"/>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11">
            <a:extLst>
              <a:ext uri="{FF2B5EF4-FFF2-40B4-BE49-F238E27FC236}">
                <a16:creationId xmlns:a16="http://schemas.microsoft.com/office/drawing/2014/main" id="{7CD20405-5728-42E8-A3CC-DA2B658BA3EC}"/>
              </a:ext>
            </a:extLst>
          </p:cNvPr>
          <p:cNvSpPr/>
          <p:nvPr/>
        </p:nvSpPr>
        <p:spPr>
          <a:xfrm>
            <a:off x="9452225" y="247045"/>
            <a:ext cx="2506975"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52" name="Picture 4" descr="Theatre Masks Clip Art">
            <a:extLst>
              <a:ext uri="{FF2B5EF4-FFF2-40B4-BE49-F238E27FC236}">
                <a16:creationId xmlns:a16="http://schemas.microsoft.com/office/drawing/2014/main" id="{B2CEB499-AA21-4988-8C76-427AF3C82BC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13709" y="2371263"/>
            <a:ext cx="952500" cy="69532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156319AC-53E7-4218-A2BD-81D9681B5953}"/>
              </a:ext>
            </a:extLst>
          </p:cNvPr>
          <p:cNvSpPr txBox="1"/>
          <p:nvPr/>
        </p:nvSpPr>
        <p:spPr>
          <a:xfrm>
            <a:off x="385953" y="2527552"/>
            <a:ext cx="460800" cy="461665"/>
          </a:xfrm>
          <a:prstGeom prst="rect">
            <a:avLst/>
          </a:prstGeom>
          <a:solidFill>
            <a:srgbClr val="FFF4E7"/>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A63EC0EF-CCB1-419B-9979-CC83E43E63DA}"/>
              </a:ext>
            </a:extLst>
          </p:cNvPr>
          <p:cNvSpPr txBox="1"/>
          <p:nvPr/>
        </p:nvSpPr>
        <p:spPr>
          <a:xfrm>
            <a:off x="385953" y="3726909"/>
            <a:ext cx="460800" cy="461665"/>
          </a:xfrm>
          <a:prstGeom prst="rect">
            <a:avLst/>
          </a:prstGeom>
          <a:solidFill>
            <a:srgbClr val="FFF4E7"/>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8BC9C856-5B5F-4E25-BB1B-9539EF518CD5}"/>
              </a:ext>
            </a:extLst>
          </p:cNvPr>
          <p:cNvSpPr txBox="1"/>
          <p:nvPr/>
        </p:nvSpPr>
        <p:spPr>
          <a:xfrm>
            <a:off x="385953" y="5152791"/>
            <a:ext cx="460800" cy="461665"/>
          </a:xfrm>
          <a:prstGeom prst="rect">
            <a:avLst/>
          </a:prstGeom>
          <a:solidFill>
            <a:srgbClr val="FFF4E7"/>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71AF32AF-8BD9-4227-B5A9-D57C2625D573}"/>
              </a:ext>
            </a:extLst>
          </p:cNvPr>
          <p:cNvSpPr txBox="1"/>
          <p:nvPr/>
        </p:nvSpPr>
        <p:spPr>
          <a:xfrm>
            <a:off x="6383505" y="2718926"/>
            <a:ext cx="460800" cy="461665"/>
          </a:xfrm>
          <a:prstGeom prst="rect">
            <a:avLst/>
          </a:prstGeom>
          <a:solidFill>
            <a:srgbClr val="FFF4E7"/>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C492434A-37D5-4FD1-A56F-5C408402977D}"/>
              </a:ext>
            </a:extLst>
          </p:cNvPr>
          <p:cNvSpPr txBox="1"/>
          <p:nvPr/>
        </p:nvSpPr>
        <p:spPr>
          <a:xfrm>
            <a:off x="6383505" y="4201284"/>
            <a:ext cx="460800" cy="461665"/>
          </a:xfrm>
          <a:prstGeom prst="rect">
            <a:avLst/>
          </a:prstGeom>
          <a:solidFill>
            <a:srgbClr val="FFF4E7"/>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37E64703-B8F9-4EAF-AEE9-5A61F9DD8405}"/>
              </a:ext>
            </a:extLst>
          </p:cNvPr>
          <p:cNvSpPr txBox="1"/>
          <p:nvPr/>
        </p:nvSpPr>
        <p:spPr>
          <a:xfrm>
            <a:off x="6383505" y="5379158"/>
            <a:ext cx="460800" cy="461665"/>
          </a:xfrm>
          <a:prstGeom prst="rect">
            <a:avLst/>
          </a:prstGeom>
          <a:solidFill>
            <a:srgbClr val="FFF4E7"/>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15FA311B-78E4-446A-9F15-11065CFEDE61}"/>
              </a:ext>
            </a:extLst>
          </p:cNvPr>
          <p:cNvSpPr/>
          <p:nvPr/>
        </p:nvSpPr>
        <p:spPr>
          <a:xfrm>
            <a:off x="3628548" y="2355190"/>
            <a:ext cx="724949" cy="311827"/>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Rectangle 74">
            <a:extLst>
              <a:ext uri="{FF2B5EF4-FFF2-40B4-BE49-F238E27FC236}">
                <a16:creationId xmlns:a16="http://schemas.microsoft.com/office/drawing/2014/main" id="{334EE535-28F5-4841-9B27-50A2B66D3831}"/>
              </a:ext>
            </a:extLst>
          </p:cNvPr>
          <p:cNvSpPr/>
          <p:nvPr/>
        </p:nvSpPr>
        <p:spPr>
          <a:xfrm>
            <a:off x="3676706" y="2768685"/>
            <a:ext cx="937003" cy="311827"/>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6" name="Rectangle 75">
            <a:extLst>
              <a:ext uri="{FF2B5EF4-FFF2-40B4-BE49-F238E27FC236}">
                <a16:creationId xmlns:a16="http://schemas.microsoft.com/office/drawing/2014/main" id="{894D5E56-E7A4-407F-AC62-04187FA4D0D5}"/>
              </a:ext>
            </a:extLst>
          </p:cNvPr>
          <p:cNvSpPr/>
          <p:nvPr/>
        </p:nvSpPr>
        <p:spPr>
          <a:xfrm>
            <a:off x="3186128" y="3573548"/>
            <a:ext cx="724949" cy="311827"/>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8" name="Rectangle 77">
            <a:extLst>
              <a:ext uri="{FF2B5EF4-FFF2-40B4-BE49-F238E27FC236}">
                <a16:creationId xmlns:a16="http://schemas.microsoft.com/office/drawing/2014/main" id="{A65AE81B-1709-4B93-9BF0-9A4035DE43CA}"/>
              </a:ext>
            </a:extLst>
          </p:cNvPr>
          <p:cNvSpPr/>
          <p:nvPr/>
        </p:nvSpPr>
        <p:spPr>
          <a:xfrm>
            <a:off x="3251373" y="4016135"/>
            <a:ext cx="937003" cy="311827"/>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9" name="Rectangle 78">
            <a:extLst>
              <a:ext uri="{FF2B5EF4-FFF2-40B4-BE49-F238E27FC236}">
                <a16:creationId xmlns:a16="http://schemas.microsoft.com/office/drawing/2014/main" id="{07A184AE-3D63-49AB-BB85-6CADB8F7F13D}"/>
              </a:ext>
            </a:extLst>
          </p:cNvPr>
          <p:cNvSpPr/>
          <p:nvPr/>
        </p:nvSpPr>
        <p:spPr>
          <a:xfrm>
            <a:off x="1014449" y="5201391"/>
            <a:ext cx="1719592" cy="381006"/>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0" name="Rectangle 79">
            <a:extLst>
              <a:ext uri="{FF2B5EF4-FFF2-40B4-BE49-F238E27FC236}">
                <a16:creationId xmlns:a16="http://schemas.microsoft.com/office/drawing/2014/main" id="{AE9DDADA-B4E4-411C-BB35-7021425D795E}"/>
              </a:ext>
            </a:extLst>
          </p:cNvPr>
          <p:cNvSpPr/>
          <p:nvPr/>
        </p:nvSpPr>
        <p:spPr>
          <a:xfrm>
            <a:off x="1025869" y="5657807"/>
            <a:ext cx="1328434" cy="366032"/>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1" name="Rectangle 80">
            <a:extLst>
              <a:ext uri="{FF2B5EF4-FFF2-40B4-BE49-F238E27FC236}">
                <a16:creationId xmlns:a16="http://schemas.microsoft.com/office/drawing/2014/main" id="{009E1771-4879-428D-8951-2970F2776F8C}"/>
              </a:ext>
            </a:extLst>
          </p:cNvPr>
          <p:cNvSpPr/>
          <p:nvPr/>
        </p:nvSpPr>
        <p:spPr>
          <a:xfrm>
            <a:off x="9148528" y="2327060"/>
            <a:ext cx="1591004" cy="376281"/>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2" name="Rectangle 81">
            <a:extLst>
              <a:ext uri="{FF2B5EF4-FFF2-40B4-BE49-F238E27FC236}">
                <a16:creationId xmlns:a16="http://schemas.microsoft.com/office/drawing/2014/main" id="{175CD076-21A0-4D8B-B117-78A733ED4540}"/>
              </a:ext>
            </a:extLst>
          </p:cNvPr>
          <p:cNvSpPr/>
          <p:nvPr/>
        </p:nvSpPr>
        <p:spPr>
          <a:xfrm>
            <a:off x="9220986" y="2749375"/>
            <a:ext cx="1719592" cy="426752"/>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058" name="Picture 10">
            <a:extLst>
              <a:ext uri="{FF2B5EF4-FFF2-40B4-BE49-F238E27FC236}">
                <a16:creationId xmlns:a16="http://schemas.microsoft.com/office/drawing/2014/main" id="{0CD3FFE2-34AF-4831-89E1-610D503F42D4}"/>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backgroundMark x1="66184" y1="63043" x2="66184" y2="63043"/>
                        <a14:backgroundMark x1="66184" y1="63043" x2="66184" y2="63043"/>
                        <a14:backgroundMark x1="65217" y1="64493" x2="65217" y2="64493"/>
                        <a14:backgroundMark x1="61353" y1="64493" x2="61353" y2="64493"/>
                        <a14:backgroundMark x1="42271" y1="41304" x2="42271" y2="41304"/>
                        <a14:backgroundMark x1="58696" y1="49034" x2="58696" y2="49034"/>
                      </a14:backgroundRemoval>
                    </a14:imgEffect>
                  </a14:imgLayer>
                </a14:imgProps>
              </a:ext>
              <a:ext uri="{28A0092B-C50C-407E-A947-70E740481C1C}">
                <a14:useLocalDpi xmlns:a14="http://schemas.microsoft.com/office/drawing/2010/main" val="0"/>
              </a:ext>
            </a:extLst>
          </a:blip>
          <a:srcRect/>
          <a:stretch>
            <a:fillRect/>
          </a:stretch>
        </p:blipFill>
        <p:spPr bwMode="auto">
          <a:xfrm>
            <a:off x="10627947" y="2284133"/>
            <a:ext cx="1331253" cy="1331253"/>
          </a:xfrm>
          <a:prstGeom prst="rect">
            <a:avLst/>
          </a:prstGeom>
          <a:noFill/>
          <a:extLst>
            <a:ext uri="{909E8E84-426E-40DD-AFC4-6F175D3DCCD1}">
              <a14:hiddenFill xmlns:a14="http://schemas.microsoft.com/office/drawing/2010/main">
                <a:solidFill>
                  <a:srgbClr val="FFFFFF"/>
                </a:solidFill>
              </a14:hiddenFill>
            </a:ext>
          </a:extLst>
        </p:spPr>
      </p:pic>
      <p:sp>
        <p:nvSpPr>
          <p:cNvPr id="83" name="Rectangle 82">
            <a:extLst>
              <a:ext uri="{FF2B5EF4-FFF2-40B4-BE49-F238E27FC236}">
                <a16:creationId xmlns:a16="http://schemas.microsoft.com/office/drawing/2014/main" id="{7169E00B-9A31-4D1C-9D56-86357D15F991}"/>
              </a:ext>
            </a:extLst>
          </p:cNvPr>
          <p:cNvSpPr/>
          <p:nvPr/>
        </p:nvSpPr>
        <p:spPr>
          <a:xfrm>
            <a:off x="7041948" y="3232834"/>
            <a:ext cx="1591004" cy="376281"/>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4" name="Rectangle 83">
            <a:extLst>
              <a:ext uri="{FF2B5EF4-FFF2-40B4-BE49-F238E27FC236}">
                <a16:creationId xmlns:a16="http://schemas.microsoft.com/office/drawing/2014/main" id="{4EE65BDE-33F1-49F7-B8AD-6A8EB5B0E393}"/>
              </a:ext>
            </a:extLst>
          </p:cNvPr>
          <p:cNvSpPr/>
          <p:nvPr/>
        </p:nvSpPr>
        <p:spPr>
          <a:xfrm>
            <a:off x="9213160" y="4016135"/>
            <a:ext cx="1591004" cy="376281"/>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054" name="Picture 6" descr="Cooperation, Friendship, Hands">
            <a:extLst>
              <a:ext uri="{FF2B5EF4-FFF2-40B4-BE49-F238E27FC236}">
                <a16:creationId xmlns:a16="http://schemas.microsoft.com/office/drawing/2014/main" id="{1CEECB12-BC96-4959-9842-1E10CCBF170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489147" y="4109403"/>
            <a:ext cx="685158" cy="654365"/>
          </a:xfrm>
          <a:prstGeom prst="rect">
            <a:avLst/>
          </a:prstGeom>
          <a:noFill/>
          <a:extLst>
            <a:ext uri="{909E8E84-426E-40DD-AFC4-6F175D3DCCD1}">
              <a14:hiddenFill xmlns:a14="http://schemas.microsoft.com/office/drawing/2010/main">
                <a:solidFill>
                  <a:srgbClr val="FFFFFF"/>
                </a:solidFill>
              </a14:hiddenFill>
            </a:ext>
          </a:extLst>
        </p:spPr>
      </p:pic>
      <p:sp>
        <p:nvSpPr>
          <p:cNvPr id="85" name="Rectangle 84">
            <a:extLst>
              <a:ext uri="{FF2B5EF4-FFF2-40B4-BE49-F238E27FC236}">
                <a16:creationId xmlns:a16="http://schemas.microsoft.com/office/drawing/2014/main" id="{0110B547-A166-4D04-AB58-74048FFE9399}"/>
              </a:ext>
            </a:extLst>
          </p:cNvPr>
          <p:cNvSpPr/>
          <p:nvPr/>
        </p:nvSpPr>
        <p:spPr>
          <a:xfrm>
            <a:off x="7041948" y="4500107"/>
            <a:ext cx="1719592" cy="282376"/>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6" name="Rectangle 85">
            <a:extLst>
              <a:ext uri="{FF2B5EF4-FFF2-40B4-BE49-F238E27FC236}">
                <a16:creationId xmlns:a16="http://schemas.microsoft.com/office/drawing/2014/main" id="{3147AD07-DA52-467C-B8FB-0A81442641F8}"/>
              </a:ext>
            </a:extLst>
          </p:cNvPr>
          <p:cNvSpPr/>
          <p:nvPr/>
        </p:nvSpPr>
        <p:spPr>
          <a:xfrm>
            <a:off x="7041948" y="5206115"/>
            <a:ext cx="1591004" cy="376281"/>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7" name="Rectangle 86">
            <a:extLst>
              <a:ext uri="{FF2B5EF4-FFF2-40B4-BE49-F238E27FC236}">
                <a16:creationId xmlns:a16="http://schemas.microsoft.com/office/drawing/2014/main" id="{7C0FA7BD-7F65-4405-97A9-E34F8DD17B78}"/>
              </a:ext>
            </a:extLst>
          </p:cNvPr>
          <p:cNvSpPr/>
          <p:nvPr/>
        </p:nvSpPr>
        <p:spPr>
          <a:xfrm>
            <a:off x="7041948" y="5717679"/>
            <a:ext cx="1719592" cy="282376"/>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45987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8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8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8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8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8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8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75" grpId="0" animBg="1"/>
      <p:bldP spid="76"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45784FF6-6BD1-461A-9A57-ED2FA2BEF6F3}"/>
              </a:ext>
            </a:extLst>
          </p:cNvPr>
          <p:cNvSpPr txBox="1"/>
          <p:nvPr/>
        </p:nvSpPr>
        <p:spPr>
          <a:xfrm>
            <a:off x="316144" y="3350259"/>
            <a:ext cx="1149485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French translation of </a:t>
            </a:r>
            <a:r>
              <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ly</a:t>
            </a:r>
            <a:r>
              <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is </a:t>
            </a:r>
            <a:r>
              <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ent</a:t>
            </a:r>
            <a:r>
              <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Ce </a:t>
            </a:r>
            <a:r>
              <a:rPr kumimoji="0" lang="en-US"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bus</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dangereux</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Il </a:t>
            </a:r>
            <a:r>
              <a:rPr kumimoji="0" lang="en-US"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conduit</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dangereuse</a:t>
            </a:r>
            <a:r>
              <a:rPr kumimoji="0" lang="en-US" sz="2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ment</a:t>
            </a:r>
            <a:r>
              <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316144" y="5569078"/>
            <a:ext cx="114948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ment</a:t>
            </a:r>
            <a:r>
              <a:rPr kumimoji="0" lang="en-US" sz="2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is normally added to the </a:t>
            </a:r>
            <a:r>
              <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feminine form </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of adjectives:</a:t>
            </a:r>
          </a:p>
        </p:txBody>
      </p:sp>
      <p:sp>
        <p:nvSpPr>
          <p:cNvPr id="6" name="Rounded Rectangle 46">
            <a:extLst>
              <a:ext uri="{FF2B5EF4-FFF2-40B4-BE49-F238E27FC236}">
                <a16:creationId xmlns:a16="http://schemas.microsoft.com/office/drawing/2014/main" id="{51327339-18A3-49FE-B6CA-F9D140723EC7}"/>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info</a:t>
            </a:r>
          </a:p>
        </p:txBody>
      </p:sp>
      <p:sp>
        <p:nvSpPr>
          <p:cNvPr id="36" name="TextBox 35">
            <a:extLst>
              <a:ext uri="{FF2B5EF4-FFF2-40B4-BE49-F238E27FC236}">
                <a16:creationId xmlns:a16="http://schemas.microsoft.com/office/drawing/2014/main" id="{E44F6985-0958-4891-BDF9-4A0DD6F5ADB3}"/>
              </a:ext>
            </a:extLst>
          </p:cNvPr>
          <p:cNvSpPr txBox="1"/>
          <p:nvPr/>
        </p:nvSpPr>
        <p:spPr>
          <a:xfrm>
            <a:off x="9730884" y="3350259"/>
            <a:ext cx="20187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dangereux</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dangerous (m)</a:t>
            </a:r>
          </a:p>
        </p:txBody>
      </p:sp>
      <p:sp>
        <p:nvSpPr>
          <p:cNvPr id="3" name="Speech Bubble: Rectangle with Corners Rounded 2">
            <a:extLst>
              <a:ext uri="{FF2B5EF4-FFF2-40B4-BE49-F238E27FC236}">
                <a16:creationId xmlns:a16="http://schemas.microsoft.com/office/drawing/2014/main" id="{BB2BD2B9-32CF-4B48-88EA-C5812B85158E}"/>
              </a:ext>
            </a:extLst>
          </p:cNvPr>
          <p:cNvSpPr/>
          <p:nvPr/>
        </p:nvSpPr>
        <p:spPr>
          <a:xfrm>
            <a:off x="6457245" y="3420042"/>
            <a:ext cx="2049796" cy="501864"/>
          </a:xfrm>
          <a:prstGeom prst="wedgeRoundRectCallout">
            <a:avLst>
              <a:gd name="adj1" fmla="val 22497"/>
              <a:gd name="adj2" fmla="val 73077"/>
              <a:gd name="adj3" fmla="val 16667"/>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 [en/an]</a:t>
            </a:r>
          </a:p>
        </p:txBody>
      </p:sp>
      <p:sp>
        <p:nvSpPr>
          <p:cNvPr id="10" name="TextBox 9">
            <a:extLst>
              <a:ext uri="{FF2B5EF4-FFF2-40B4-BE49-F238E27FC236}">
                <a16:creationId xmlns:a16="http://schemas.microsoft.com/office/drawing/2014/main" id="{ADDF3E56-4618-4A7D-A0BE-4CA72486973D}"/>
              </a:ext>
            </a:extLst>
          </p:cNvPr>
          <p:cNvSpPr txBox="1"/>
          <p:nvPr/>
        </p:nvSpPr>
        <p:spPr>
          <a:xfrm>
            <a:off x="316144" y="1304266"/>
            <a:ext cx="1149485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 English, we can</a:t>
            </a:r>
            <a:r>
              <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add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ly</a:t>
            </a:r>
            <a:r>
              <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adjectives to turn them into </a:t>
            </a:r>
            <a:r>
              <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adverbs.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This </a:t>
            </a:r>
            <a:r>
              <a:rPr kumimoji="0" lang="en-US"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bus</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is </a:t>
            </a:r>
            <a:r>
              <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dangerous</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He is </a:t>
            </a:r>
            <a:r>
              <a:rPr kumimoji="0" lang="en-US"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driving</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dangerous</a:t>
            </a:r>
            <a:r>
              <a:rPr kumimoji="0" lang="en-US"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ly</a:t>
            </a:r>
            <a:r>
              <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4" name="Speech Bubble: Rectangle with Corners Rounded 13">
            <a:extLst>
              <a:ext uri="{FF2B5EF4-FFF2-40B4-BE49-F238E27FC236}">
                <a16:creationId xmlns:a16="http://schemas.microsoft.com/office/drawing/2014/main" id="{325442B1-4F8C-43DA-B9F3-263CC2281D24}"/>
              </a:ext>
            </a:extLst>
          </p:cNvPr>
          <p:cNvSpPr/>
          <p:nvPr/>
        </p:nvSpPr>
        <p:spPr>
          <a:xfrm>
            <a:off x="316144" y="2556570"/>
            <a:ext cx="3648433" cy="562154"/>
          </a:xfrm>
          <a:prstGeom prst="wedgeRoundRectCallout">
            <a:avLst>
              <a:gd name="adj1" fmla="val 19596"/>
              <a:gd name="adj2" fmla="val -69945"/>
              <a:gd name="adj3" fmla="val 16667"/>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describes</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 </a:t>
            </a: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noun</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Speech Bubble: Rectangle with Corners Rounded 14">
            <a:extLst>
              <a:ext uri="{FF2B5EF4-FFF2-40B4-BE49-F238E27FC236}">
                <a16:creationId xmlns:a16="http://schemas.microsoft.com/office/drawing/2014/main" id="{AAC79AFC-E7A3-4E13-8440-B97A34ACC910}"/>
              </a:ext>
            </a:extLst>
          </p:cNvPr>
          <p:cNvSpPr/>
          <p:nvPr/>
        </p:nvSpPr>
        <p:spPr>
          <a:xfrm>
            <a:off x="4578992" y="2555670"/>
            <a:ext cx="3648433" cy="562154"/>
          </a:xfrm>
          <a:prstGeom prst="wedgeRoundRectCallout">
            <a:avLst>
              <a:gd name="adj1" fmla="val 19596"/>
              <a:gd name="adj2" fmla="val -69945"/>
              <a:gd name="adj3" fmla="val 16667"/>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describes</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 </a:t>
            </a: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verb</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769B76A5-AB42-47CE-B0D4-F8E354CB90FC}"/>
              </a:ext>
            </a:extLst>
          </p:cNvPr>
          <p:cNvPicPr>
            <a:picLocks noChangeAspect="1"/>
          </p:cNvPicPr>
          <p:nvPr/>
        </p:nvPicPr>
        <p:blipFill>
          <a:blip r:embed="rId6"/>
          <a:stretch>
            <a:fillRect/>
          </a:stretch>
        </p:blipFill>
        <p:spPr>
          <a:xfrm>
            <a:off x="9187356" y="1904644"/>
            <a:ext cx="2910300" cy="1136217"/>
          </a:xfrm>
          <a:prstGeom prst="rect">
            <a:avLst/>
          </a:prstGeom>
        </p:spPr>
      </p:pic>
      <p:sp>
        <p:nvSpPr>
          <p:cNvPr id="20" name="Speech Bubble: Rectangle with Corners Rounded 19">
            <a:extLst>
              <a:ext uri="{FF2B5EF4-FFF2-40B4-BE49-F238E27FC236}">
                <a16:creationId xmlns:a16="http://schemas.microsoft.com/office/drawing/2014/main" id="{F0AB3585-021F-4744-A911-96B016FEABD8}"/>
              </a:ext>
            </a:extLst>
          </p:cNvPr>
          <p:cNvSpPr/>
          <p:nvPr/>
        </p:nvSpPr>
        <p:spPr>
          <a:xfrm>
            <a:off x="311560" y="4732823"/>
            <a:ext cx="3648433" cy="562154"/>
          </a:xfrm>
          <a:prstGeom prst="wedgeRoundRectCallout">
            <a:avLst>
              <a:gd name="adj1" fmla="val 19596"/>
              <a:gd name="adj2" fmla="val -69945"/>
              <a:gd name="adj3" fmla="val 16667"/>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describes</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 </a:t>
            </a: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noun</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Speech Bubble: Rectangle with Corners Rounded 20">
            <a:extLst>
              <a:ext uri="{FF2B5EF4-FFF2-40B4-BE49-F238E27FC236}">
                <a16:creationId xmlns:a16="http://schemas.microsoft.com/office/drawing/2014/main" id="{F3E33C4A-B52D-4396-8CFC-A6A6F2C147BA}"/>
              </a:ext>
            </a:extLst>
          </p:cNvPr>
          <p:cNvSpPr/>
          <p:nvPr/>
        </p:nvSpPr>
        <p:spPr>
          <a:xfrm>
            <a:off x="4574408" y="4731923"/>
            <a:ext cx="3648433" cy="562154"/>
          </a:xfrm>
          <a:prstGeom prst="wedgeRoundRectCallout">
            <a:avLst>
              <a:gd name="adj1" fmla="val 19596"/>
              <a:gd name="adj2" fmla="val -69945"/>
              <a:gd name="adj3" fmla="val 16667"/>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describes</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 </a:t>
            </a:r>
            <a:r>
              <a:rPr kumimoji="0" lang="fr-FR"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verb</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E51E082B-FC07-4672-AE34-2B59F0B14020}"/>
              </a:ext>
            </a:extLst>
          </p:cNvPr>
          <p:cNvSpPr txBox="1"/>
          <p:nvPr/>
        </p:nvSpPr>
        <p:spPr>
          <a:xfrm>
            <a:off x="9730884" y="4460479"/>
            <a:ext cx="20187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dangereu</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se</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dangerous (f)</a:t>
            </a:r>
          </a:p>
        </p:txBody>
      </p:sp>
      <p:sp>
        <p:nvSpPr>
          <p:cNvPr id="23" name="TextBox 22">
            <a:extLst>
              <a:ext uri="{FF2B5EF4-FFF2-40B4-BE49-F238E27FC236}">
                <a16:creationId xmlns:a16="http://schemas.microsoft.com/office/drawing/2014/main" id="{98A19600-F343-4BC4-9DE3-77501E030604}"/>
              </a:ext>
            </a:extLst>
          </p:cNvPr>
          <p:cNvSpPr txBox="1"/>
          <p:nvPr/>
        </p:nvSpPr>
        <p:spPr>
          <a:xfrm>
            <a:off x="9313620" y="5570700"/>
            <a:ext cx="285329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dangereu</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se</a:t>
            </a:r>
            <a:r>
              <a:rPr kumimoji="0" lang="en-US" sz="2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ment</a:t>
            </a:r>
            <a:endParaRPr kumimoji="0" lang="en-US"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dangerously</a:t>
            </a:r>
          </a:p>
        </p:txBody>
      </p:sp>
      <p:sp>
        <p:nvSpPr>
          <p:cNvPr id="9" name="Arrow: Down 8">
            <a:extLst>
              <a:ext uri="{FF2B5EF4-FFF2-40B4-BE49-F238E27FC236}">
                <a16:creationId xmlns:a16="http://schemas.microsoft.com/office/drawing/2014/main" id="{C8E1945B-B30F-4929-966F-AC69084F9FB7}"/>
              </a:ext>
            </a:extLst>
          </p:cNvPr>
          <p:cNvSpPr/>
          <p:nvPr/>
        </p:nvSpPr>
        <p:spPr>
          <a:xfrm>
            <a:off x="10530894" y="4138518"/>
            <a:ext cx="418752" cy="427035"/>
          </a:xfrm>
          <a:prstGeom prst="down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5" name="Arrow: Down 24">
            <a:extLst>
              <a:ext uri="{FF2B5EF4-FFF2-40B4-BE49-F238E27FC236}">
                <a16:creationId xmlns:a16="http://schemas.microsoft.com/office/drawing/2014/main" id="{30E10ECA-6CF1-40CB-854A-79752457F9B0}"/>
              </a:ext>
            </a:extLst>
          </p:cNvPr>
          <p:cNvSpPr/>
          <p:nvPr/>
        </p:nvSpPr>
        <p:spPr>
          <a:xfrm>
            <a:off x="10530894" y="5218060"/>
            <a:ext cx="418752" cy="427035"/>
          </a:xfrm>
          <a:prstGeom prst="down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24" name="Picture 23" descr="background rectangle">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6" name="Title 1"/>
          <p:cNvSpPr txBox="1">
            <a:spLocks/>
          </p:cNvSpPr>
          <p:nvPr/>
        </p:nvSpPr>
        <p:spPr>
          <a:xfrm>
            <a:off x="0"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Word patterns</a:t>
            </a:r>
          </a:p>
        </p:txBody>
      </p:sp>
    </p:spTree>
    <p:extLst>
      <p:ext uri="{BB962C8B-B14F-4D97-AF65-F5344CB8AC3E}">
        <p14:creationId xmlns:p14="http://schemas.microsoft.com/office/powerpoint/2010/main" val="278694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dangereux adj.wav"/>
                                        </p:tgtEl>
                                      </p:cMediaNode>
                                    </p:audio>
                                  </p:sub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dangereuse adj.wav"/>
                                        </p:tgtEl>
                                      </p:cMediaNode>
                                    </p:audio>
                                  </p:sub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5" name="dangereusement ad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p:bldP spid="3" grpId="0" animBg="1"/>
      <p:bldP spid="14" grpId="0" animBg="1"/>
      <p:bldP spid="15" grpId="0" animBg="1"/>
      <p:bldP spid="20" grpId="0" animBg="1"/>
      <p:bldP spid="21" grpId="0" animBg="1"/>
      <p:bldP spid="22" grpId="0"/>
      <p:bldP spid="23" grpId="0"/>
      <p:bldP spid="9" grpId="0" animBg="1"/>
      <p:bldP spid="25"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 name="TextBox 51">
            <a:extLst>
              <a:ext uri="{FF2B5EF4-FFF2-40B4-BE49-F238E27FC236}">
                <a16:creationId xmlns:a16="http://schemas.microsoft.com/office/drawing/2014/main" id="{D28364F8-107D-47C9-9A2D-FB6ED96F93E1}"/>
              </a:ext>
            </a:extLst>
          </p:cNvPr>
          <p:cNvSpPr txBox="1"/>
          <p:nvPr/>
        </p:nvSpPr>
        <p:spPr>
          <a:xfrm>
            <a:off x="3795999" y="4636800"/>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ambitious</a:t>
            </a:r>
          </a:p>
        </p:txBody>
      </p:sp>
      <p:sp>
        <p:nvSpPr>
          <p:cNvPr id="25" name="TextBox 24">
            <a:extLst>
              <a:ext uri="{FF2B5EF4-FFF2-40B4-BE49-F238E27FC236}">
                <a16:creationId xmlns:a16="http://schemas.microsoft.com/office/drawing/2014/main" id="{07ACD088-7855-486D-8DAB-AD44B872A16D}"/>
              </a:ext>
            </a:extLst>
          </p:cNvPr>
          <p:cNvSpPr txBox="1"/>
          <p:nvPr/>
        </p:nvSpPr>
        <p:spPr>
          <a:xfrm>
            <a:off x="3796000" y="4637985"/>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ambitieux</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1EA132C5-631E-4097-87A2-9203B5F64FB3}"/>
              </a:ext>
            </a:extLst>
          </p:cNvPr>
          <p:cNvSpPr txBox="1"/>
          <p:nvPr/>
        </p:nvSpPr>
        <p:spPr>
          <a:xfrm>
            <a:off x="3795999" y="2181600"/>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general</a:t>
            </a:r>
          </a:p>
        </p:txBody>
      </p:sp>
      <p:sp>
        <p:nvSpPr>
          <p:cNvPr id="48" name="TextBox 47">
            <a:extLst>
              <a:ext uri="{FF2B5EF4-FFF2-40B4-BE49-F238E27FC236}">
                <a16:creationId xmlns:a16="http://schemas.microsoft.com/office/drawing/2014/main" id="{36AD55BB-F1F3-48EE-8578-D5F9E092F547}"/>
              </a:ext>
            </a:extLst>
          </p:cNvPr>
          <p:cNvSpPr txBox="1"/>
          <p:nvPr/>
        </p:nvSpPr>
        <p:spPr>
          <a:xfrm>
            <a:off x="3795999" y="2671200"/>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sad</a:t>
            </a:r>
          </a:p>
        </p:txBody>
      </p:sp>
      <p:sp>
        <p:nvSpPr>
          <p:cNvPr id="49" name="TextBox 48">
            <a:extLst>
              <a:ext uri="{FF2B5EF4-FFF2-40B4-BE49-F238E27FC236}">
                <a16:creationId xmlns:a16="http://schemas.microsoft.com/office/drawing/2014/main" id="{04B9AEFB-079D-442D-A51F-CEFC901C99B0}"/>
              </a:ext>
            </a:extLst>
          </p:cNvPr>
          <p:cNvSpPr txBox="1"/>
          <p:nvPr/>
        </p:nvSpPr>
        <p:spPr>
          <a:xfrm>
            <a:off x="3795999" y="3164400"/>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last</a:t>
            </a:r>
          </a:p>
        </p:txBody>
      </p:sp>
      <p:sp>
        <p:nvSpPr>
          <p:cNvPr id="50" name="TextBox 49">
            <a:extLst>
              <a:ext uri="{FF2B5EF4-FFF2-40B4-BE49-F238E27FC236}">
                <a16:creationId xmlns:a16="http://schemas.microsoft.com/office/drawing/2014/main" id="{9A0E90C9-E5FD-43A6-996D-1939B41131C5}"/>
              </a:ext>
            </a:extLst>
          </p:cNvPr>
          <p:cNvSpPr txBox="1"/>
          <p:nvPr/>
        </p:nvSpPr>
        <p:spPr>
          <a:xfrm>
            <a:off x="3795999" y="3654000"/>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sure*</a:t>
            </a:r>
          </a:p>
        </p:txBody>
      </p:sp>
      <p:sp>
        <p:nvSpPr>
          <p:cNvPr id="51" name="TextBox 50">
            <a:extLst>
              <a:ext uri="{FF2B5EF4-FFF2-40B4-BE49-F238E27FC236}">
                <a16:creationId xmlns:a16="http://schemas.microsoft.com/office/drawing/2014/main" id="{A55DF4A4-E442-4238-8456-594CB01BB285}"/>
              </a:ext>
            </a:extLst>
          </p:cNvPr>
          <p:cNvSpPr txBox="1"/>
          <p:nvPr/>
        </p:nvSpPr>
        <p:spPr>
          <a:xfrm>
            <a:off x="3795999" y="4147200"/>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quick</a:t>
            </a:r>
          </a:p>
        </p:txBody>
      </p:sp>
      <p:sp>
        <p:nvSpPr>
          <p:cNvPr id="53" name="TextBox 52">
            <a:extLst>
              <a:ext uri="{FF2B5EF4-FFF2-40B4-BE49-F238E27FC236}">
                <a16:creationId xmlns:a16="http://schemas.microsoft.com/office/drawing/2014/main" id="{9AA05DD8-8DD2-483A-A4F6-D6B10488AD70}"/>
              </a:ext>
            </a:extLst>
          </p:cNvPr>
          <p:cNvSpPr txBox="1"/>
          <p:nvPr/>
        </p:nvSpPr>
        <p:spPr>
          <a:xfrm>
            <a:off x="3795999" y="5130000"/>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strict</a:t>
            </a:r>
          </a:p>
        </p:txBody>
      </p:sp>
      <p:sp>
        <p:nvSpPr>
          <p:cNvPr id="54" name="TextBox 53">
            <a:extLst>
              <a:ext uri="{FF2B5EF4-FFF2-40B4-BE49-F238E27FC236}">
                <a16:creationId xmlns:a16="http://schemas.microsoft.com/office/drawing/2014/main" id="{4910EB91-5A3A-40D0-81FE-8BDA6C371BC7}"/>
              </a:ext>
            </a:extLst>
          </p:cNvPr>
          <p:cNvSpPr txBox="1"/>
          <p:nvPr/>
        </p:nvSpPr>
        <p:spPr>
          <a:xfrm>
            <a:off x="3795999" y="5619600"/>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natural</a:t>
            </a:r>
          </a:p>
        </p:txBody>
      </p:sp>
      <p:sp>
        <p:nvSpPr>
          <p:cNvPr id="14" name="TextBox 13">
            <a:extLst>
              <a:ext uri="{FF2B5EF4-FFF2-40B4-BE49-F238E27FC236}">
                <a16:creationId xmlns:a16="http://schemas.microsoft.com/office/drawing/2014/main" id="{EC56FE32-F122-42C1-A480-CAEF90C9CA28}"/>
              </a:ext>
            </a:extLst>
          </p:cNvPr>
          <p:cNvSpPr txBox="1"/>
          <p:nvPr/>
        </p:nvSpPr>
        <p:spPr>
          <a:xfrm>
            <a:off x="3796000" y="2181160"/>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général</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E696B280-A15F-4E3B-92FF-6B3FE71D02AE}"/>
              </a:ext>
            </a:extLst>
          </p:cNvPr>
          <p:cNvSpPr txBox="1"/>
          <p:nvPr/>
        </p:nvSpPr>
        <p:spPr>
          <a:xfrm>
            <a:off x="3796000" y="2672525"/>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triste</a:t>
            </a:r>
          </a:p>
        </p:txBody>
      </p:sp>
      <p:sp>
        <p:nvSpPr>
          <p:cNvPr id="19" name="TextBox 18">
            <a:extLst>
              <a:ext uri="{FF2B5EF4-FFF2-40B4-BE49-F238E27FC236}">
                <a16:creationId xmlns:a16="http://schemas.microsoft.com/office/drawing/2014/main" id="{3C603A78-2B39-4865-AC0E-88E7A01EDF5B}"/>
              </a:ext>
            </a:extLst>
          </p:cNvPr>
          <p:cNvSpPr txBox="1"/>
          <p:nvPr/>
        </p:nvSpPr>
        <p:spPr>
          <a:xfrm>
            <a:off x="3796000" y="3163890"/>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dernier</a:t>
            </a:r>
          </a:p>
        </p:txBody>
      </p:sp>
      <p:sp>
        <p:nvSpPr>
          <p:cNvPr id="21" name="TextBox 20">
            <a:extLst>
              <a:ext uri="{FF2B5EF4-FFF2-40B4-BE49-F238E27FC236}">
                <a16:creationId xmlns:a16="http://schemas.microsoft.com/office/drawing/2014/main" id="{07D0773C-877B-445C-BEDB-0EBFDDC43B97}"/>
              </a:ext>
            </a:extLst>
          </p:cNvPr>
          <p:cNvSpPr txBox="1"/>
          <p:nvPr/>
        </p:nvSpPr>
        <p:spPr>
          <a:xfrm>
            <a:off x="3796000" y="3655255"/>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ûr</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3C6B8D54-A5DB-4472-83D7-3757A0122B85}"/>
              </a:ext>
            </a:extLst>
          </p:cNvPr>
          <p:cNvSpPr txBox="1"/>
          <p:nvPr/>
        </p:nvSpPr>
        <p:spPr>
          <a:xfrm>
            <a:off x="3796000" y="4146620"/>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rapide</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D77B9A10-8F72-4E9C-96EE-F0F8400E3D16}"/>
              </a:ext>
            </a:extLst>
          </p:cNvPr>
          <p:cNvSpPr txBox="1"/>
          <p:nvPr/>
        </p:nvSpPr>
        <p:spPr>
          <a:xfrm>
            <a:off x="3796000" y="5129350"/>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strict</a:t>
            </a:r>
          </a:p>
        </p:txBody>
      </p:sp>
      <p:sp>
        <p:nvSpPr>
          <p:cNvPr id="29" name="TextBox 28">
            <a:extLst>
              <a:ext uri="{FF2B5EF4-FFF2-40B4-BE49-F238E27FC236}">
                <a16:creationId xmlns:a16="http://schemas.microsoft.com/office/drawing/2014/main" id="{327D47D4-8767-46A1-877F-9E4A4266EB4F}"/>
              </a:ext>
            </a:extLst>
          </p:cNvPr>
          <p:cNvSpPr txBox="1"/>
          <p:nvPr/>
        </p:nvSpPr>
        <p:spPr>
          <a:xfrm>
            <a:off x="3796000" y="5620716"/>
            <a:ext cx="2343547" cy="5357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naturel</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chor="ctr">
            <a:normAutofit/>
          </a:bodyPr>
          <a:lstStyle/>
          <a:p>
            <a:r>
              <a:rPr lang="en-GB" sz="3600" b="1" dirty="0" err="1">
                <a:solidFill>
                  <a:schemeClr val="bg1"/>
                </a:solidFill>
                <a:latin typeface="+mj-lt"/>
              </a:rPr>
              <a:t>Quel</a:t>
            </a:r>
            <a:r>
              <a:rPr lang="en-GB" sz="3600" b="1" dirty="0">
                <a:solidFill>
                  <a:schemeClr val="bg1"/>
                </a:solidFill>
                <a:latin typeface="+mj-lt"/>
              </a:rPr>
              <a:t> </a:t>
            </a:r>
            <a:r>
              <a:rPr lang="en-GB" sz="3600" b="1" dirty="0" err="1">
                <a:solidFill>
                  <a:schemeClr val="bg1"/>
                </a:solidFill>
                <a:latin typeface="+mj-lt"/>
              </a:rPr>
              <a:t>est</a:t>
            </a:r>
            <a:r>
              <a:rPr lang="en-GB" sz="3600" b="1" dirty="0">
                <a:solidFill>
                  <a:schemeClr val="bg1"/>
                </a:solidFill>
                <a:latin typeface="+mj-lt"/>
              </a:rPr>
              <a:t> </a:t>
            </a:r>
            <a:r>
              <a:rPr lang="en-GB" sz="3600" b="1" dirty="0" err="1">
                <a:solidFill>
                  <a:schemeClr val="bg1"/>
                </a:solidFill>
                <a:latin typeface="+mj-lt"/>
              </a:rPr>
              <a:t>l’adverbe</a:t>
            </a:r>
            <a:r>
              <a:rPr lang="en-GB" sz="3600" b="1" dirty="0">
                <a:solidFill>
                  <a:schemeClr val="bg1"/>
                </a:solidFill>
                <a:latin typeface="+mj-lt"/>
              </a:rPr>
              <a:t> ?</a:t>
            </a:r>
          </a:p>
        </p:txBody>
      </p:sp>
      <p:sp>
        <p:nvSpPr>
          <p:cNvPr id="2" name="TextBox 1">
            <a:extLst>
              <a:ext uri="{FF2B5EF4-FFF2-40B4-BE49-F238E27FC236}">
                <a16:creationId xmlns:a16="http://schemas.microsoft.com/office/drawing/2014/main" id="{A449923A-3473-48A4-A4E1-D6A47374F999}"/>
              </a:ext>
            </a:extLst>
          </p:cNvPr>
          <p:cNvSpPr txBox="1"/>
          <p:nvPr/>
        </p:nvSpPr>
        <p:spPr>
          <a:xfrm>
            <a:off x="211874" y="1230991"/>
            <a:ext cx="116980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Forme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adverbes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ment</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Rounded Rectangle 46">
            <a:extLst>
              <a:ext uri="{FF2B5EF4-FFF2-40B4-BE49-F238E27FC236}">
                <a16:creationId xmlns:a16="http://schemas.microsoft.com/office/drawing/2014/main" id="{E7022625-3538-4F4E-A0D3-866C76979A4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8AB343FD-2BE6-41D0-8905-E0E6110B18B1}"/>
              </a:ext>
            </a:extLst>
          </p:cNvPr>
          <p:cNvSpPr txBox="1"/>
          <p:nvPr/>
        </p:nvSpPr>
        <p:spPr>
          <a:xfrm>
            <a:off x="544286" y="2137221"/>
            <a:ext cx="3074125" cy="4090607"/>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generally</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sadly</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lastly</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surely</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quickly</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ambitiously</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trictly</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naturally</a:t>
            </a:r>
          </a:p>
        </p:txBody>
      </p:sp>
      <p:sp>
        <p:nvSpPr>
          <p:cNvPr id="12" name="TextBox 11">
            <a:extLst>
              <a:ext uri="{FF2B5EF4-FFF2-40B4-BE49-F238E27FC236}">
                <a16:creationId xmlns:a16="http://schemas.microsoft.com/office/drawing/2014/main" id="{7865CC34-49C3-4500-BBC2-45BC830D537E}"/>
              </a:ext>
            </a:extLst>
          </p:cNvPr>
          <p:cNvSpPr txBox="1"/>
          <p:nvPr/>
        </p:nvSpPr>
        <p:spPr>
          <a:xfrm>
            <a:off x="3796000" y="1689795"/>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Adjective base</a:t>
            </a:r>
          </a:p>
        </p:txBody>
      </p:sp>
      <p:sp>
        <p:nvSpPr>
          <p:cNvPr id="15" name="TextBox 14">
            <a:extLst>
              <a:ext uri="{FF2B5EF4-FFF2-40B4-BE49-F238E27FC236}">
                <a16:creationId xmlns:a16="http://schemas.microsoft.com/office/drawing/2014/main" id="{86B72E91-7A6C-421F-BBD7-A4FD6A7B6CBD}"/>
              </a:ext>
            </a:extLst>
          </p:cNvPr>
          <p:cNvSpPr txBox="1"/>
          <p:nvPr/>
        </p:nvSpPr>
        <p:spPr>
          <a:xfrm>
            <a:off x="9156127" y="1689795"/>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Adverb</a:t>
            </a:r>
          </a:p>
        </p:txBody>
      </p:sp>
      <p:sp>
        <p:nvSpPr>
          <p:cNvPr id="16" name="TextBox 15">
            <a:extLst>
              <a:ext uri="{FF2B5EF4-FFF2-40B4-BE49-F238E27FC236}">
                <a16:creationId xmlns:a16="http://schemas.microsoft.com/office/drawing/2014/main" id="{9525A3CB-A1EA-4232-B499-3C522235D4EF}"/>
              </a:ext>
            </a:extLst>
          </p:cNvPr>
          <p:cNvSpPr txBox="1"/>
          <p:nvPr/>
        </p:nvSpPr>
        <p:spPr>
          <a:xfrm>
            <a:off x="9156127" y="2181160"/>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générale</a:t>
            </a:r>
            <a:r>
              <a:rPr kumimoji="0" lang="en-GB" sz="2200" b="1" i="0" u="none" strike="noStrike" kern="1200" cap="none" spc="0" normalizeH="0" baseline="0" noProof="0" dirty="0" err="1">
                <a:ln>
                  <a:noFill/>
                </a:ln>
                <a:solidFill>
                  <a:srgbClr val="E87D1E"/>
                </a:solidFill>
                <a:effectLst/>
                <a:uLnTx/>
                <a:uFillTx/>
                <a:latin typeface="Century Gothic" panose="020F0302020204030204"/>
                <a:ea typeface="+mn-ea"/>
                <a:cs typeface="+mn-cs"/>
              </a:rPr>
              <a:t>ment</a:t>
            </a:r>
            <a:endParaRPr kumimoji="0" lang="en-GB" sz="22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3E9C4B6D-A9C3-4A1B-9CD0-87C957448CF7}"/>
              </a:ext>
            </a:extLst>
          </p:cNvPr>
          <p:cNvSpPr txBox="1"/>
          <p:nvPr/>
        </p:nvSpPr>
        <p:spPr>
          <a:xfrm>
            <a:off x="9156127" y="2672525"/>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trist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GB" sz="2200" b="1" i="0" u="none" strike="noStrike" kern="1200" cap="none" spc="0" normalizeH="0" baseline="0" noProof="0" dirty="0" err="1">
                <a:ln>
                  <a:noFill/>
                </a:ln>
                <a:solidFill>
                  <a:srgbClr val="E87D1E"/>
                </a:solidFill>
                <a:effectLst/>
                <a:uLnTx/>
                <a:uFillTx/>
                <a:latin typeface="Century Gothic" panose="020F0302020204030204"/>
                <a:ea typeface="+mn-ea"/>
                <a:cs typeface="+mn-cs"/>
              </a:rPr>
              <a:t>ment</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B652B144-4B53-4B6E-B078-F3B3A5033B9B}"/>
              </a:ext>
            </a:extLst>
          </p:cNvPr>
          <p:cNvSpPr txBox="1"/>
          <p:nvPr/>
        </p:nvSpPr>
        <p:spPr>
          <a:xfrm>
            <a:off x="9156127" y="3163890"/>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dernière</a:t>
            </a:r>
            <a:r>
              <a:rPr kumimoji="0" lang="en-GB" sz="2200" b="1" i="0" u="none" strike="noStrike" kern="1200" cap="none" spc="0" normalizeH="0" baseline="0" noProof="0" dirty="0" err="1">
                <a:ln>
                  <a:noFill/>
                </a:ln>
                <a:solidFill>
                  <a:srgbClr val="E87D1E"/>
                </a:solidFill>
                <a:effectLst/>
                <a:uLnTx/>
                <a:uFillTx/>
                <a:latin typeface="Century Gothic" panose="020F0302020204030204"/>
                <a:ea typeface="+mn-ea"/>
                <a:cs typeface="+mn-cs"/>
              </a:rPr>
              <a:t>ment</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12FC0156-E745-4E9B-897E-E723FF7EAFF4}"/>
              </a:ext>
            </a:extLst>
          </p:cNvPr>
          <p:cNvSpPr txBox="1"/>
          <p:nvPr/>
        </p:nvSpPr>
        <p:spPr>
          <a:xfrm>
            <a:off x="9156127" y="3655255"/>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ûre</a:t>
            </a:r>
            <a:r>
              <a:rPr kumimoji="0" lang="en-GB" sz="2200" b="1" i="0" u="none" strike="noStrike" kern="1200" cap="none" spc="0" normalizeH="0" baseline="0" noProof="0" dirty="0" err="1">
                <a:ln>
                  <a:noFill/>
                </a:ln>
                <a:solidFill>
                  <a:srgbClr val="E87D1E"/>
                </a:solidFill>
                <a:effectLst/>
                <a:uLnTx/>
                <a:uFillTx/>
                <a:latin typeface="Century Gothic" panose="020F0302020204030204"/>
                <a:ea typeface="+mn-ea"/>
                <a:cs typeface="+mn-cs"/>
              </a:rPr>
              <a:t>ment</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D2F502D7-404A-4B94-9D92-C6E0A13673A3}"/>
              </a:ext>
            </a:extLst>
          </p:cNvPr>
          <p:cNvSpPr txBox="1"/>
          <p:nvPr/>
        </p:nvSpPr>
        <p:spPr>
          <a:xfrm>
            <a:off x="9156127" y="4146620"/>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rapide</a:t>
            </a:r>
            <a:r>
              <a:rPr kumimoji="0" lang="en-GB" sz="2200" b="1" i="0" u="none" strike="noStrike" kern="1200" cap="none" spc="0" normalizeH="0" baseline="0" noProof="0" dirty="0" err="1">
                <a:ln>
                  <a:noFill/>
                </a:ln>
                <a:solidFill>
                  <a:srgbClr val="E87D1E"/>
                </a:solidFill>
                <a:effectLst/>
                <a:uLnTx/>
                <a:uFillTx/>
                <a:latin typeface="Century Gothic" panose="020F0302020204030204"/>
                <a:ea typeface="+mn-ea"/>
                <a:cs typeface="+mn-cs"/>
              </a:rPr>
              <a:t>ment</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C398B0E6-607E-4C65-B941-1A7DB3417A35}"/>
              </a:ext>
            </a:extLst>
          </p:cNvPr>
          <p:cNvSpPr txBox="1"/>
          <p:nvPr/>
        </p:nvSpPr>
        <p:spPr>
          <a:xfrm>
            <a:off x="9156127" y="4637985"/>
            <a:ext cx="2491587" cy="53559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ambitieuse</a:t>
            </a:r>
            <a:r>
              <a:rPr kumimoji="0" lang="en-GB" sz="2200" b="1" i="0" u="none" strike="noStrike" kern="1200" cap="none" spc="0" normalizeH="0" baseline="0" noProof="0" dirty="0" err="1">
                <a:ln>
                  <a:noFill/>
                </a:ln>
                <a:solidFill>
                  <a:srgbClr val="E87D1E"/>
                </a:solidFill>
                <a:effectLst/>
                <a:uLnTx/>
                <a:uFillTx/>
                <a:latin typeface="Century Gothic" panose="020F0302020204030204"/>
                <a:ea typeface="+mn-ea"/>
                <a:cs typeface="+mn-cs"/>
              </a:rPr>
              <a:t>ment</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C6568393-8EFC-4BBF-A57D-36D2ABB9C361}"/>
              </a:ext>
            </a:extLst>
          </p:cNvPr>
          <p:cNvSpPr txBox="1"/>
          <p:nvPr/>
        </p:nvSpPr>
        <p:spPr>
          <a:xfrm>
            <a:off x="9156127" y="5129350"/>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stricte</a:t>
            </a:r>
            <a:r>
              <a:rPr kumimoji="0" lang="en-GB" sz="2200" b="1" i="0" u="none" strike="noStrike" kern="1200" cap="none" spc="0" normalizeH="0" baseline="0" noProof="0" dirty="0" err="1">
                <a:ln>
                  <a:noFill/>
                </a:ln>
                <a:solidFill>
                  <a:srgbClr val="E87D1E"/>
                </a:solidFill>
                <a:effectLst/>
                <a:uLnTx/>
                <a:uFillTx/>
                <a:latin typeface="Century Gothic" panose="020F0302020204030204"/>
                <a:ea typeface="+mn-ea"/>
                <a:cs typeface="+mn-cs"/>
              </a:rPr>
              <a:t>ment</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0575C5DE-4A8A-4914-BE5B-B54E651863F0}"/>
              </a:ext>
            </a:extLst>
          </p:cNvPr>
          <p:cNvSpPr txBox="1"/>
          <p:nvPr/>
        </p:nvSpPr>
        <p:spPr>
          <a:xfrm>
            <a:off x="9156127" y="5620716"/>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naturelle</a:t>
            </a:r>
            <a:r>
              <a:rPr kumimoji="0" lang="en-GB" sz="2200" b="1" i="0" u="none" strike="noStrike" kern="1200" cap="none" spc="0" normalizeH="0" baseline="0" noProof="0" dirty="0" err="1">
                <a:ln>
                  <a:noFill/>
                </a:ln>
                <a:solidFill>
                  <a:srgbClr val="E87D1E"/>
                </a:solidFill>
                <a:effectLst/>
                <a:uLnTx/>
                <a:uFillTx/>
                <a:latin typeface="Century Gothic" panose="020F0302020204030204"/>
                <a:ea typeface="+mn-ea"/>
                <a:cs typeface="+mn-cs"/>
              </a:rPr>
              <a:t>ment</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Rectangle 2">
            <a:hlinkClick r:id="" action="ppaction://noaction">
              <a:snd r:embed="rId4" name="1 generalement.wav"/>
            </a:hlinkClick>
            <a:extLst>
              <a:ext uri="{FF2B5EF4-FFF2-40B4-BE49-F238E27FC236}">
                <a16:creationId xmlns:a16="http://schemas.microsoft.com/office/drawing/2014/main" id="{32133A7D-3837-407B-8E50-52EBEE0B6194}"/>
              </a:ext>
            </a:extLst>
          </p:cNvPr>
          <p:cNvSpPr/>
          <p:nvPr/>
        </p:nvSpPr>
        <p:spPr>
          <a:xfrm>
            <a:off x="478971" y="2251714"/>
            <a:ext cx="435428" cy="434635"/>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31" name="Rectangle 30">
            <a:hlinkClick r:id="" action="ppaction://noaction">
              <a:snd r:embed="rId5" name="2 tristement.wav"/>
            </a:hlinkClick>
            <a:extLst>
              <a:ext uri="{FF2B5EF4-FFF2-40B4-BE49-F238E27FC236}">
                <a16:creationId xmlns:a16="http://schemas.microsoft.com/office/drawing/2014/main" id="{A4155095-D292-4E42-9016-176CD7639881}"/>
              </a:ext>
            </a:extLst>
          </p:cNvPr>
          <p:cNvSpPr/>
          <p:nvPr/>
        </p:nvSpPr>
        <p:spPr>
          <a:xfrm>
            <a:off x="478971" y="2751040"/>
            <a:ext cx="435428" cy="434635"/>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2" name="Rectangle 31">
            <a:hlinkClick r:id="" action="ppaction://noaction">
              <a:snd r:embed="rId6" name="3 dernierement.wav"/>
            </a:hlinkClick>
            <a:extLst>
              <a:ext uri="{FF2B5EF4-FFF2-40B4-BE49-F238E27FC236}">
                <a16:creationId xmlns:a16="http://schemas.microsoft.com/office/drawing/2014/main" id="{5CFA33EC-E45C-4CAB-AA24-F636CF1BBC7D}"/>
              </a:ext>
            </a:extLst>
          </p:cNvPr>
          <p:cNvSpPr/>
          <p:nvPr/>
        </p:nvSpPr>
        <p:spPr>
          <a:xfrm>
            <a:off x="478971" y="3250366"/>
            <a:ext cx="435428" cy="434635"/>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3" name="Rectangle 32">
            <a:hlinkClick r:id="" action="ppaction://noaction">
              <a:snd r:embed="rId7" name="4 surement.wav"/>
            </a:hlinkClick>
            <a:extLst>
              <a:ext uri="{FF2B5EF4-FFF2-40B4-BE49-F238E27FC236}">
                <a16:creationId xmlns:a16="http://schemas.microsoft.com/office/drawing/2014/main" id="{FBA9E7DE-E74F-4675-B369-7B012DA16527}"/>
              </a:ext>
            </a:extLst>
          </p:cNvPr>
          <p:cNvSpPr/>
          <p:nvPr/>
        </p:nvSpPr>
        <p:spPr>
          <a:xfrm>
            <a:off x="478971" y="3749692"/>
            <a:ext cx="435428" cy="434635"/>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34" name="Rectangle 33">
            <a:hlinkClick r:id="" action="ppaction://noaction">
              <a:snd r:embed="rId8" name="5 rapidement.wav"/>
            </a:hlinkClick>
            <a:extLst>
              <a:ext uri="{FF2B5EF4-FFF2-40B4-BE49-F238E27FC236}">
                <a16:creationId xmlns:a16="http://schemas.microsoft.com/office/drawing/2014/main" id="{BA42FA87-F3C7-43F3-A957-6D4505A51522}"/>
              </a:ext>
            </a:extLst>
          </p:cNvPr>
          <p:cNvSpPr/>
          <p:nvPr/>
        </p:nvSpPr>
        <p:spPr>
          <a:xfrm>
            <a:off x="478971" y="4249018"/>
            <a:ext cx="435428" cy="434635"/>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5" name="Rectangle 34">
            <a:hlinkClick r:id="" action="ppaction://noaction">
              <a:snd r:embed="rId9" name="6 ambitieusement.wav"/>
            </a:hlinkClick>
            <a:extLst>
              <a:ext uri="{FF2B5EF4-FFF2-40B4-BE49-F238E27FC236}">
                <a16:creationId xmlns:a16="http://schemas.microsoft.com/office/drawing/2014/main" id="{F117111D-9FE8-4497-B222-FB3F82806B17}"/>
              </a:ext>
            </a:extLst>
          </p:cNvPr>
          <p:cNvSpPr/>
          <p:nvPr/>
        </p:nvSpPr>
        <p:spPr>
          <a:xfrm>
            <a:off x="478971" y="4748344"/>
            <a:ext cx="435428" cy="434635"/>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6" name="Rectangle 35">
            <a:hlinkClick r:id="" action="ppaction://noaction">
              <a:snd r:embed="rId10" name="7 strictement.wav"/>
            </a:hlinkClick>
            <a:extLst>
              <a:ext uri="{FF2B5EF4-FFF2-40B4-BE49-F238E27FC236}">
                <a16:creationId xmlns:a16="http://schemas.microsoft.com/office/drawing/2014/main" id="{B9DA29B1-E0E1-40DB-8319-6DFBCCA5EEB4}"/>
              </a:ext>
            </a:extLst>
          </p:cNvPr>
          <p:cNvSpPr/>
          <p:nvPr/>
        </p:nvSpPr>
        <p:spPr>
          <a:xfrm>
            <a:off x="478971" y="5247670"/>
            <a:ext cx="435428" cy="434635"/>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7" name="Rectangle 36">
            <a:hlinkClick r:id="" action="ppaction://noaction">
              <a:snd r:embed="rId11" name="8 naturellement.wav"/>
            </a:hlinkClick>
            <a:extLst>
              <a:ext uri="{FF2B5EF4-FFF2-40B4-BE49-F238E27FC236}">
                <a16:creationId xmlns:a16="http://schemas.microsoft.com/office/drawing/2014/main" id="{87B1AB67-8C7A-4F95-AAC7-1F0A010D45B9}"/>
              </a:ext>
            </a:extLst>
          </p:cNvPr>
          <p:cNvSpPr/>
          <p:nvPr/>
        </p:nvSpPr>
        <p:spPr>
          <a:xfrm>
            <a:off x="478971" y="5746996"/>
            <a:ext cx="435428" cy="434635"/>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38" name="TextBox 37">
            <a:extLst>
              <a:ext uri="{FF2B5EF4-FFF2-40B4-BE49-F238E27FC236}">
                <a16:creationId xmlns:a16="http://schemas.microsoft.com/office/drawing/2014/main" id="{7B53D622-0771-4F51-89CE-C9A4859433B1}"/>
              </a:ext>
            </a:extLst>
          </p:cNvPr>
          <p:cNvSpPr txBox="1"/>
          <p:nvPr/>
        </p:nvSpPr>
        <p:spPr>
          <a:xfrm>
            <a:off x="6476063" y="1689795"/>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Feminine form</a:t>
            </a:r>
          </a:p>
        </p:txBody>
      </p:sp>
      <p:sp>
        <p:nvSpPr>
          <p:cNvPr id="39" name="TextBox 38">
            <a:extLst>
              <a:ext uri="{FF2B5EF4-FFF2-40B4-BE49-F238E27FC236}">
                <a16:creationId xmlns:a16="http://schemas.microsoft.com/office/drawing/2014/main" id="{DCCE1874-5F5C-4D3A-8BC7-98EE0CBF91A6}"/>
              </a:ext>
            </a:extLst>
          </p:cNvPr>
          <p:cNvSpPr txBox="1"/>
          <p:nvPr/>
        </p:nvSpPr>
        <p:spPr>
          <a:xfrm>
            <a:off x="6476063" y="2181160"/>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général</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56F4E210-E1C9-4271-8D52-D16FADC96BD8}"/>
              </a:ext>
            </a:extLst>
          </p:cNvPr>
          <p:cNvSpPr txBox="1"/>
          <p:nvPr/>
        </p:nvSpPr>
        <p:spPr>
          <a:xfrm>
            <a:off x="6476063" y="2672525"/>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triste</a:t>
            </a:r>
          </a:p>
        </p:txBody>
      </p:sp>
      <p:sp>
        <p:nvSpPr>
          <p:cNvPr id="41" name="TextBox 40">
            <a:extLst>
              <a:ext uri="{FF2B5EF4-FFF2-40B4-BE49-F238E27FC236}">
                <a16:creationId xmlns:a16="http://schemas.microsoft.com/office/drawing/2014/main" id="{5D1F92D8-A2C0-4825-B439-0E2B3AD3215D}"/>
              </a:ext>
            </a:extLst>
          </p:cNvPr>
          <p:cNvSpPr txBox="1"/>
          <p:nvPr/>
        </p:nvSpPr>
        <p:spPr>
          <a:xfrm>
            <a:off x="6476063" y="3163890"/>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derni</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ère</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6B1ECCEA-9D95-495B-B4A0-5183FBF43F7F}"/>
              </a:ext>
            </a:extLst>
          </p:cNvPr>
          <p:cNvSpPr txBox="1"/>
          <p:nvPr/>
        </p:nvSpPr>
        <p:spPr>
          <a:xfrm>
            <a:off x="6476063" y="3655255"/>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ûr</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2E6FED6B-282E-49D2-927D-1D68CCF6F82E}"/>
              </a:ext>
            </a:extLst>
          </p:cNvPr>
          <p:cNvSpPr txBox="1"/>
          <p:nvPr/>
        </p:nvSpPr>
        <p:spPr>
          <a:xfrm>
            <a:off x="6476063" y="4146620"/>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rapide</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72D83DF4-6820-4576-A10A-CFA9B11309A2}"/>
              </a:ext>
            </a:extLst>
          </p:cNvPr>
          <p:cNvSpPr txBox="1"/>
          <p:nvPr/>
        </p:nvSpPr>
        <p:spPr>
          <a:xfrm>
            <a:off x="6476063" y="4637985"/>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ambitieu</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2CD51226-FF5D-4BBE-92AA-81ECB71F61EE}"/>
              </a:ext>
            </a:extLst>
          </p:cNvPr>
          <p:cNvSpPr txBox="1"/>
          <p:nvPr/>
        </p:nvSpPr>
        <p:spPr>
          <a:xfrm>
            <a:off x="6476063" y="5129350"/>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strict</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BFC8DCBA-9484-4B19-AE4C-5B1846616917}"/>
              </a:ext>
            </a:extLst>
          </p:cNvPr>
          <p:cNvSpPr txBox="1"/>
          <p:nvPr/>
        </p:nvSpPr>
        <p:spPr>
          <a:xfrm>
            <a:off x="6476063" y="5620716"/>
            <a:ext cx="2343547" cy="5357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naturel</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a:t>
            </a:r>
          </a:p>
        </p:txBody>
      </p:sp>
      <p:sp>
        <p:nvSpPr>
          <p:cNvPr id="55" name="Rectangle 54">
            <a:extLst>
              <a:ext uri="{FF2B5EF4-FFF2-40B4-BE49-F238E27FC236}">
                <a16:creationId xmlns:a16="http://schemas.microsoft.com/office/drawing/2014/main" id="{E7F1973F-CDA9-4EF9-8CB5-E79CB63B00B1}"/>
              </a:ext>
            </a:extLst>
          </p:cNvPr>
          <p:cNvSpPr/>
          <p:nvPr/>
        </p:nvSpPr>
        <p:spPr>
          <a:xfrm>
            <a:off x="7722829" y="245583"/>
            <a:ext cx="1650754" cy="411876"/>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*sûr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safe</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57649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2"/>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4"/>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34"/>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25"/>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44"/>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26"/>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35"/>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27"/>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45"/>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28"/>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36"/>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29"/>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46"/>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30"/>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25" grpId="0" animBg="1"/>
      <p:bldP spid="47" grpId="0" animBg="1"/>
      <p:bldP spid="48" grpId="0" animBg="1"/>
      <p:bldP spid="49" grpId="0" animBg="1"/>
      <p:bldP spid="50" grpId="0" animBg="1"/>
      <p:bldP spid="51" grpId="0" animBg="1"/>
      <p:bldP spid="53" grpId="0" animBg="1"/>
      <p:bldP spid="54" grpId="0" animBg="1"/>
      <p:bldP spid="14" grpId="0" animBg="1"/>
      <p:bldP spid="17" grpId="0" animBg="1"/>
      <p:bldP spid="19" grpId="0" animBg="1"/>
      <p:bldP spid="21" grpId="0" animBg="1"/>
      <p:bldP spid="23" grpId="0" animBg="1"/>
      <p:bldP spid="27" grpId="0" animBg="1"/>
      <p:bldP spid="29" grpId="0" animBg="1"/>
      <p:bldP spid="12" grpId="0"/>
      <p:bldP spid="15" grpId="0"/>
      <p:bldP spid="16" grpId="0"/>
      <p:bldP spid="18" grpId="0"/>
      <p:bldP spid="20" grpId="0"/>
      <p:bldP spid="22" grpId="0"/>
      <p:bldP spid="24" grpId="0"/>
      <p:bldP spid="26" grpId="0"/>
      <p:bldP spid="28" grpId="0"/>
      <p:bldP spid="30" grpId="0"/>
      <p:bldP spid="3" grpId="0" animBg="1"/>
      <p:bldP spid="31" grpId="0" animBg="1"/>
      <p:bldP spid="32" grpId="0" animBg="1"/>
      <p:bldP spid="33" grpId="0" animBg="1"/>
      <p:bldP spid="34" grpId="0" animBg="1"/>
      <p:bldP spid="35" grpId="0" animBg="1"/>
      <p:bldP spid="36" grpId="0" animBg="1"/>
      <p:bldP spid="37" grpId="0" animBg="1"/>
      <p:bldP spid="38" grpId="0"/>
      <p:bldP spid="39" grpId="0"/>
      <p:bldP spid="40" grpId="0"/>
      <p:bldP spid="41" grpId="0"/>
      <p:bldP spid="42" grpId="0"/>
      <p:bldP spid="43" grpId="0"/>
      <p:bldP spid="44" grpId="0"/>
      <p:bldP spid="45" grpId="0"/>
      <p:bldP spid="4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8237" y="295519"/>
            <a:ext cx="4886900" cy="668459"/>
          </a:xfrm>
        </p:spPr>
        <p:txBody>
          <a:bodyPr>
            <a:normAutofit/>
          </a:bodyPr>
          <a:lstStyle/>
          <a:p>
            <a:r>
              <a:rPr lang="es-GB" sz="2000" b="1" dirty="0">
                <a:solidFill>
                  <a:srgbClr val="002060"/>
                </a:solidFill>
              </a:rPr>
              <a:t>¿Cuál es tu opinión sobre la historia?</a:t>
            </a:r>
            <a:endParaRPr lang="en-GB" sz="2000" b="1" dirty="0">
              <a:solidFill>
                <a:srgbClr val="002060"/>
              </a:solidFill>
            </a:endParaRPr>
          </a:p>
        </p:txBody>
      </p:sp>
      <p:sp>
        <p:nvSpPr>
          <p:cNvPr id="6" name="CuadroTexto 10">
            <a:extLst>
              <a:ext uri="{FF2B5EF4-FFF2-40B4-BE49-F238E27FC236}">
                <a16:creationId xmlns:a16="http://schemas.microsoft.com/office/drawing/2014/main" id="{748E3AA4-83EB-0B4C-8ED4-A000BEBE780B}"/>
              </a:ext>
            </a:extLst>
          </p:cNvPr>
          <p:cNvSpPr txBox="1"/>
          <p:nvPr/>
        </p:nvSpPr>
        <p:spPr>
          <a:xfrm>
            <a:off x="248135" y="3137364"/>
            <a:ext cx="113381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Puedes dar tu opinión sobre estas partes:</a:t>
            </a:r>
          </a:p>
        </p:txBody>
      </p:sp>
      <p:pic>
        <p:nvPicPr>
          <p:cNvPr id="7" name="Imagen 18" descr="Imagen que contiene dibujo&#10;&#10;Descripción generada automáticamente">
            <a:extLst>
              <a:ext uri="{FF2B5EF4-FFF2-40B4-BE49-F238E27FC236}">
                <a16:creationId xmlns:a16="http://schemas.microsoft.com/office/drawing/2014/main" id="{79BF94D9-56E4-F544-B2FB-630EC1D089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0878" y="1226468"/>
            <a:ext cx="1195622" cy="1195622"/>
          </a:xfrm>
          <a:prstGeom prst="rect">
            <a:avLst/>
          </a:prstGeom>
        </p:spPr>
      </p:pic>
      <p:pic>
        <p:nvPicPr>
          <p:cNvPr id="8" name="Imagen 19">
            <a:extLst>
              <a:ext uri="{FF2B5EF4-FFF2-40B4-BE49-F238E27FC236}">
                <a16:creationId xmlns:a16="http://schemas.microsoft.com/office/drawing/2014/main" id="{1826BDC3-3097-6943-A4B2-FFD36A14EA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7463" y="1214145"/>
            <a:ext cx="1220269" cy="1220269"/>
          </a:xfrm>
          <a:prstGeom prst="rect">
            <a:avLst/>
          </a:prstGeom>
        </p:spPr>
      </p:pic>
      <p:pic>
        <p:nvPicPr>
          <p:cNvPr id="9" name="Imagen 20" descr="Imagen que contiene dibujo&#10;&#10;Descripción generada automáticamente">
            <a:extLst>
              <a:ext uri="{FF2B5EF4-FFF2-40B4-BE49-F238E27FC236}">
                <a16:creationId xmlns:a16="http://schemas.microsoft.com/office/drawing/2014/main" id="{4C35ABC1-CEE2-834C-AD17-B2F3EDB28D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06999" y="1226469"/>
            <a:ext cx="1195621" cy="1195621"/>
          </a:xfrm>
          <a:prstGeom prst="rect">
            <a:avLst/>
          </a:prstGeom>
        </p:spPr>
      </p:pic>
      <p:pic>
        <p:nvPicPr>
          <p:cNvPr id="10" name="Imagen 23">
            <a:extLst>
              <a:ext uri="{FF2B5EF4-FFF2-40B4-BE49-F238E27FC236}">
                <a16:creationId xmlns:a16="http://schemas.microsoft.com/office/drawing/2014/main" id="{0D652591-D032-C642-9A88-1D3F8D7CF4FD}"/>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4460" b="94601" l="2326" r="96047">
                        <a14:foregroundMark x1="74884" y1="49296" x2="48837" y2="86150"/>
                        <a14:foregroundMark x1="48837" y1="86150" x2="21395" y2="46479"/>
                        <a14:foregroundMark x1="21395" y1="46479" x2="67907" y2="25822"/>
                        <a14:foregroundMark x1="67907" y1="25822" x2="85581" y2="68075"/>
                        <a14:foregroundMark x1="85581" y1="68075" x2="42791" y2="87324"/>
                        <a14:foregroundMark x1="42791" y1="87324" x2="16047" y2="50000"/>
                        <a14:foregroundMark x1="16047" y1="50000" x2="42558" y2="12676"/>
                        <a14:foregroundMark x1="42558" y1="12676" x2="58605" y2="16901"/>
                        <a14:foregroundMark x1="84186" y1="58920" x2="55349" y2="94836"/>
                        <a14:foregroundMark x1="55349" y1="94836" x2="46512" y2="92723"/>
                        <a14:foregroundMark x1="23721" y1="79108" x2="11628" y2="52113"/>
                        <a14:foregroundMark x1="86977" y1="65728" x2="75581" y2="20188"/>
                        <a14:foregroundMark x1="75581" y1="20188" x2="30000" y2="15493"/>
                        <a14:foregroundMark x1="30000" y1="15493" x2="11628" y2="57981"/>
                        <a14:foregroundMark x1="11628" y1="57981" x2="14419" y2="66901"/>
                        <a14:foregroundMark x1="7674" y1="71127" x2="11628" y2="39906"/>
                        <a14:foregroundMark x1="4884" y1="33099" x2="31860" y2="15493"/>
                        <a14:foregroundMark x1="13023" y1="24883" x2="56744" y2="14085"/>
                        <a14:foregroundMark x1="56744" y1="14085" x2="93488" y2="40610"/>
                        <a14:foregroundMark x1="93488" y1="40610" x2="90930" y2="65728"/>
                        <a14:foregroundMark x1="66744" y1="14085" x2="29070" y2="14085"/>
                        <a14:foregroundMark x1="72093" y1="15493" x2="23721" y2="4695"/>
                        <a14:foregroundMark x1="63953" y1="8685" x2="41163" y2="8685"/>
                        <a14:foregroundMark x1="56047" y1="6103" x2="41163" y2="8685"/>
                        <a14:foregroundMark x1="2326" y1="65728" x2="3721" y2="42488"/>
                        <a14:foregroundMark x1="92326" y1="69718" x2="92326" y2="42488"/>
                        <a14:foregroundMark x1="93488" y1="56103" x2="96279" y2="50704"/>
                      </a14:backgroundRemoval>
                    </a14:imgEffect>
                  </a14:imgLayer>
                </a14:imgProps>
              </a:ext>
              <a:ext uri="{28A0092B-C50C-407E-A947-70E740481C1C}">
                <a14:useLocalDpi xmlns:a14="http://schemas.microsoft.com/office/drawing/2010/main"/>
              </a:ext>
            </a:extLst>
          </a:blip>
          <a:srcRect/>
          <a:stretch/>
        </p:blipFill>
        <p:spPr>
          <a:xfrm>
            <a:off x="3912694" y="1354327"/>
            <a:ext cx="949635" cy="939905"/>
          </a:xfrm>
          <a:prstGeom prst="rect">
            <a:avLst/>
          </a:prstGeom>
        </p:spPr>
      </p:pic>
      <p:pic>
        <p:nvPicPr>
          <p:cNvPr id="11" name="Imagen 29">
            <a:extLst>
              <a:ext uri="{FF2B5EF4-FFF2-40B4-BE49-F238E27FC236}">
                <a16:creationId xmlns:a16="http://schemas.microsoft.com/office/drawing/2014/main" id="{9EDA2376-CCC0-2747-AFF8-442F22FD5B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47290" y="1226468"/>
            <a:ext cx="1150247" cy="1195622"/>
          </a:xfrm>
          <a:prstGeom prst="rect">
            <a:avLst/>
          </a:prstGeom>
        </p:spPr>
      </p:pic>
      <p:pic>
        <p:nvPicPr>
          <p:cNvPr id="12" name="Imagen 30">
            <a:extLst>
              <a:ext uri="{FF2B5EF4-FFF2-40B4-BE49-F238E27FC236}">
                <a16:creationId xmlns:a16="http://schemas.microsoft.com/office/drawing/2014/main" id="{7837D015-C337-7B4C-A779-FCBA4038485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42207" y="1241636"/>
            <a:ext cx="1158627" cy="1165286"/>
          </a:xfrm>
          <a:prstGeom prst="rect">
            <a:avLst/>
          </a:prstGeom>
        </p:spPr>
      </p:pic>
      <p:sp>
        <p:nvSpPr>
          <p:cNvPr id="16" name="CuadroTexto 40">
            <a:extLst>
              <a:ext uri="{FF2B5EF4-FFF2-40B4-BE49-F238E27FC236}">
                <a16:creationId xmlns:a16="http://schemas.microsoft.com/office/drawing/2014/main" id="{64E24427-FED3-E443-AB5C-27F35583B601}"/>
              </a:ext>
            </a:extLst>
          </p:cNvPr>
          <p:cNvSpPr txBox="1"/>
          <p:nvPr/>
        </p:nvSpPr>
        <p:spPr>
          <a:xfrm>
            <a:off x="45915" y="2434414"/>
            <a:ext cx="185261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rPr>
              <a:t>me </a:t>
            </a:r>
            <a:r>
              <a:rPr kumimoji="0" lang="es-ES" sz="2000" b="0" i="0" u="none" strike="noStrike" kern="1200" cap="none" spc="0" normalizeH="0" baseline="0" noProof="0">
                <a:ln>
                  <a:noFill/>
                </a:ln>
                <a:solidFill>
                  <a:srgbClr val="4472C4">
                    <a:lumMod val="50000"/>
                  </a:srgbClr>
                </a:solidFill>
                <a:effectLst/>
                <a:highlight>
                  <a:srgbClr val="FFFFFF"/>
                </a:highlight>
                <a:uLnTx/>
                <a:uFillTx/>
                <a:latin typeface="Century Gothic" panose="020F0302020204030204"/>
                <a:ea typeface="+mn-ea"/>
                <a:cs typeface="+mn-cs"/>
              </a:rPr>
              <a:t>da pena/tristeza</a:t>
            </a:r>
            <a:endParaRPr kumimoji="0" lang="es-GB"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endParaRPr>
          </a:p>
        </p:txBody>
      </p:sp>
      <p:pic>
        <p:nvPicPr>
          <p:cNvPr id="17" name="Picture 6" descr="Laughter Face with Tears of Joy emoji Emoticon Clip art - Crying ...">
            <a:extLst>
              <a:ext uri="{FF2B5EF4-FFF2-40B4-BE49-F238E27FC236}">
                <a16:creationId xmlns:a16="http://schemas.microsoft.com/office/drawing/2014/main" id="{8A531EE2-CCCC-B946-BEE2-0BA417253F1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945502" y="1349462"/>
            <a:ext cx="949635" cy="949635"/>
          </a:xfrm>
          <a:prstGeom prst="rect">
            <a:avLst/>
          </a:prstGeom>
          <a:noFill/>
          <a:extLst>
            <a:ext uri="{909E8E84-426E-40DD-AFC4-6F175D3DCCD1}">
              <a14:hiddenFill xmlns:a14="http://schemas.microsoft.com/office/drawing/2010/main">
                <a:solidFill>
                  <a:srgbClr val="FFFFFF"/>
                </a:solidFill>
              </a14:hiddenFill>
            </a:ext>
          </a:extLst>
        </p:spPr>
      </p:pic>
      <p:sp>
        <p:nvSpPr>
          <p:cNvPr id="18" name="CuadroTexto 45">
            <a:extLst>
              <a:ext uri="{FF2B5EF4-FFF2-40B4-BE49-F238E27FC236}">
                <a16:creationId xmlns:a16="http://schemas.microsoft.com/office/drawing/2014/main" id="{793AEC3A-D4EB-A546-BF4A-E8A9814BA71A}"/>
              </a:ext>
            </a:extLst>
          </p:cNvPr>
          <p:cNvSpPr txBox="1"/>
          <p:nvPr/>
        </p:nvSpPr>
        <p:spPr>
          <a:xfrm>
            <a:off x="1898531" y="2434584"/>
            <a:ext cx="15433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rPr>
              <a:t>me da rabia</a:t>
            </a:r>
            <a:endParaRPr kumimoji="0" lang="es-GB"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endParaRPr>
          </a:p>
        </p:txBody>
      </p:sp>
      <p:sp>
        <p:nvSpPr>
          <p:cNvPr id="19" name="CuadroTexto 46">
            <a:extLst>
              <a:ext uri="{FF2B5EF4-FFF2-40B4-BE49-F238E27FC236}">
                <a16:creationId xmlns:a16="http://schemas.microsoft.com/office/drawing/2014/main" id="{3B58C243-557E-E548-A8F9-33BB5913253C}"/>
              </a:ext>
            </a:extLst>
          </p:cNvPr>
          <p:cNvSpPr txBox="1"/>
          <p:nvPr/>
        </p:nvSpPr>
        <p:spPr>
          <a:xfrm>
            <a:off x="3610637" y="2413253"/>
            <a:ext cx="15433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rPr>
              <a:t>me da vergüenza</a:t>
            </a:r>
            <a:endParaRPr kumimoji="0" lang="es-GB"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endParaRPr>
          </a:p>
        </p:txBody>
      </p:sp>
      <p:sp>
        <p:nvSpPr>
          <p:cNvPr id="20" name="CuadroTexto 47">
            <a:extLst>
              <a:ext uri="{FF2B5EF4-FFF2-40B4-BE49-F238E27FC236}">
                <a16:creationId xmlns:a16="http://schemas.microsoft.com/office/drawing/2014/main" id="{885ACF71-B5F5-D448-AE44-DB01B02F2368}"/>
              </a:ext>
            </a:extLst>
          </p:cNvPr>
          <p:cNvSpPr txBox="1"/>
          <p:nvPr/>
        </p:nvSpPr>
        <p:spPr>
          <a:xfrm>
            <a:off x="5333127" y="2486314"/>
            <a:ext cx="154336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rPr>
              <a:t>me alegra</a:t>
            </a:r>
            <a:endParaRPr kumimoji="0" lang="es-GB"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endParaRPr>
          </a:p>
        </p:txBody>
      </p:sp>
      <p:sp>
        <p:nvSpPr>
          <p:cNvPr id="21" name="CuadroTexto 48">
            <a:extLst>
              <a:ext uri="{FF2B5EF4-FFF2-40B4-BE49-F238E27FC236}">
                <a16:creationId xmlns:a16="http://schemas.microsoft.com/office/drawing/2014/main" id="{ABBC19ED-9DA5-BC4D-BBE9-93E23C95158D}"/>
              </a:ext>
            </a:extLst>
          </p:cNvPr>
          <p:cNvSpPr txBox="1"/>
          <p:nvPr/>
        </p:nvSpPr>
        <p:spPr>
          <a:xfrm>
            <a:off x="7149708" y="2406922"/>
            <a:ext cx="15433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rPr>
              <a:t>me da miedo</a:t>
            </a:r>
            <a:endParaRPr kumimoji="0" lang="es-GB"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endParaRPr>
          </a:p>
        </p:txBody>
      </p:sp>
      <p:sp>
        <p:nvSpPr>
          <p:cNvPr id="22" name="CuadroTexto 49">
            <a:extLst>
              <a:ext uri="{FF2B5EF4-FFF2-40B4-BE49-F238E27FC236}">
                <a16:creationId xmlns:a16="http://schemas.microsoft.com/office/drawing/2014/main" id="{1AABD73C-82C6-0248-950E-1F149232824F}"/>
              </a:ext>
            </a:extLst>
          </p:cNvPr>
          <p:cNvSpPr txBox="1"/>
          <p:nvPr/>
        </p:nvSpPr>
        <p:spPr>
          <a:xfrm>
            <a:off x="8949838" y="2416980"/>
            <a:ext cx="15433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rPr>
              <a:t>me da sueño</a:t>
            </a:r>
            <a:endParaRPr kumimoji="0" lang="es-GB"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endParaRPr>
          </a:p>
        </p:txBody>
      </p:sp>
      <p:sp>
        <p:nvSpPr>
          <p:cNvPr id="23" name="CuadroTexto 50">
            <a:extLst>
              <a:ext uri="{FF2B5EF4-FFF2-40B4-BE49-F238E27FC236}">
                <a16:creationId xmlns:a16="http://schemas.microsoft.com/office/drawing/2014/main" id="{A18963D6-3FC0-BD48-874E-E799A7CFB254}"/>
              </a:ext>
            </a:extLst>
          </p:cNvPr>
          <p:cNvSpPr txBox="1"/>
          <p:nvPr/>
        </p:nvSpPr>
        <p:spPr>
          <a:xfrm>
            <a:off x="10648637" y="2445208"/>
            <a:ext cx="154336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rPr>
              <a:t>me da risa</a:t>
            </a:r>
            <a:endParaRPr kumimoji="0" lang="es-GB"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endParaRPr>
          </a:p>
        </p:txBody>
      </p:sp>
      <p:sp>
        <p:nvSpPr>
          <p:cNvPr id="24" name="Rounded Rectangular Callout 23"/>
          <p:cNvSpPr/>
          <p:nvPr/>
        </p:nvSpPr>
        <p:spPr>
          <a:xfrm>
            <a:off x="3055435" y="1297649"/>
            <a:ext cx="772917" cy="542727"/>
          </a:xfrm>
          <a:prstGeom prst="wedgeRoundRectCallout">
            <a:avLst>
              <a:gd name="adj1" fmla="val -68712"/>
              <a:gd name="adj2" fmla="val 45652"/>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Grr</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25" name="Rectangle 24"/>
          <p:cNvSpPr/>
          <p:nvPr/>
        </p:nvSpPr>
        <p:spPr>
          <a:xfrm>
            <a:off x="248135" y="3537474"/>
            <a:ext cx="1127732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1. </a:t>
            </a:r>
            <a:r>
              <a:rPr kumimoji="0" lang="es-E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Un día empezamos una relación y poco después consideramos ser marido y mujer.</a:t>
            </a:r>
            <a:endParaRPr kumimoji="0" lang="en-GB" sz="20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26" name="Rectangle 25"/>
          <p:cNvSpPr/>
          <p:nvPr/>
        </p:nvSpPr>
        <p:spPr>
          <a:xfrm>
            <a:off x="252116" y="4815545"/>
            <a:ext cx="10855649"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3. </a:t>
            </a:r>
            <a:r>
              <a:rPr kumimoji="0" lang="es-E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Pero entonces empezamos a ver muchos cambios políticos en el país y perdimos el derecho a dar nuestra opinión. </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Rectangle 26"/>
          <p:cNvSpPr/>
          <p:nvPr/>
        </p:nvSpPr>
        <p:spPr>
          <a:xfrm>
            <a:off x="248135" y="5580625"/>
            <a:ext cx="10855649"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4. </a:t>
            </a:r>
            <a:r>
              <a:rPr kumimoji="0" lang="es-E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Estudiamos las opciones y elegimos huir del país. Organizamos un equipaje* ligero y escapamos urgentemente. </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ectangle 27"/>
          <p:cNvSpPr/>
          <p:nvPr/>
        </p:nvSpPr>
        <p:spPr>
          <a:xfrm>
            <a:off x="252116" y="4062453"/>
            <a:ext cx="1158251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2. </a:t>
            </a:r>
            <a:r>
              <a:rPr kumimoji="0" lang="es-E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Y un año después decidimos tener un hijo, vuestro padre Gerardo y, más tarde, vuestra tía Jezabel.</a:t>
            </a:r>
            <a:endParaRPr kumimoji="0" lang="en-GB" sz="20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30" name="Rectangle 29"/>
          <p:cNvSpPr/>
          <p:nvPr/>
        </p:nvSpPr>
        <p:spPr>
          <a:xfrm>
            <a:off x="6649156" y="6387807"/>
            <a:ext cx="277511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prstClr val="white"/>
                </a:solidFill>
                <a:effectLst/>
                <a:uLnTx/>
                <a:uFillTx/>
                <a:latin typeface="Century Gothic" panose="020F0302020204030204"/>
                <a:ea typeface="+mn-ea"/>
                <a:cs typeface="+mn-cs"/>
              </a:rPr>
              <a:t>equipaje* = luggage</a:t>
            </a:r>
          </a:p>
        </p:txBody>
      </p:sp>
      <p:pic>
        <p:nvPicPr>
          <p:cNvPr id="29" name="Picture 28" descr="background rectangle">
            <a:extLs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31" name="Title 1"/>
          <p:cNvSpPr txBox="1">
            <a:spLocks/>
          </p:cNvSpPr>
          <p:nvPr/>
        </p:nvSpPr>
        <p:spPr>
          <a:xfrm>
            <a:off x="0"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Affective responses</a:t>
            </a:r>
          </a:p>
        </p:txBody>
      </p:sp>
    </p:spTree>
    <p:extLst>
      <p:ext uri="{BB962C8B-B14F-4D97-AF65-F5344CB8AC3E}">
        <p14:creationId xmlns:p14="http://schemas.microsoft.com/office/powerpoint/2010/main" val="114896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24" grpId="0" animBg="1"/>
      <p:bldP spid="25" grpId="0"/>
      <p:bldP spid="26" grpId="0"/>
      <p:bldP spid="27" grpId="0"/>
      <p:bldP spid="2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6576DD-E030-4BEF-9411-8B38FC6A83C0}"/>
              </a:ext>
            </a:extLst>
          </p:cNvPr>
          <p:cNvSpPr>
            <a:spLocks noGrp="1"/>
          </p:cNvSpPr>
          <p:nvPr>
            <p:ph type="body" sz="quarter" idx="10"/>
          </p:nvPr>
        </p:nvSpPr>
        <p:spPr>
          <a:xfrm>
            <a:off x="338931" y="1712790"/>
            <a:ext cx="11514137" cy="3681599"/>
          </a:xfrm>
        </p:spPr>
        <p:txBody>
          <a:bodyPr/>
          <a:lstStyle/>
          <a:p>
            <a:pPr marL="342900" indent="-342900">
              <a:lnSpc>
                <a:spcPct val="200000"/>
              </a:lnSpc>
              <a:buFont typeface="Arial" panose="020B0604020202020204" pitchFamily="34" charset="0"/>
              <a:buChar char="•"/>
            </a:pPr>
            <a:r>
              <a:rPr lang="en-GB" b="1" dirty="0"/>
              <a:t>Vocabulary</a:t>
            </a:r>
            <a:r>
              <a:rPr lang="en-GB" dirty="0"/>
              <a:t> – working with a defined content</a:t>
            </a:r>
          </a:p>
          <a:p>
            <a:pPr marL="342900" indent="-342900">
              <a:lnSpc>
                <a:spcPct val="200000"/>
              </a:lnSpc>
              <a:buFont typeface="Arial" panose="020B0604020202020204" pitchFamily="34" charset="0"/>
              <a:buChar char="•"/>
            </a:pPr>
            <a:r>
              <a:rPr lang="en-GB" b="1" dirty="0"/>
              <a:t>Phonics</a:t>
            </a:r>
            <a:r>
              <a:rPr lang="en-GB" dirty="0"/>
              <a:t> – teaching knowledge for read aloud and dictation</a:t>
            </a:r>
          </a:p>
          <a:p>
            <a:pPr marL="342900" indent="-342900">
              <a:lnSpc>
                <a:spcPct val="200000"/>
              </a:lnSpc>
              <a:buFont typeface="Arial" panose="020B0604020202020204" pitchFamily="34" charset="0"/>
              <a:buChar char="•"/>
            </a:pPr>
            <a:r>
              <a:rPr lang="en-GB" b="1" dirty="0"/>
              <a:t>Speaking </a:t>
            </a:r>
            <a:r>
              <a:rPr lang="en-GB" dirty="0"/>
              <a:t>– unplanned interactions</a:t>
            </a:r>
          </a:p>
          <a:p>
            <a:pPr marL="342900" indent="-342900">
              <a:lnSpc>
                <a:spcPct val="200000"/>
              </a:lnSpc>
              <a:buFont typeface="Arial" panose="020B0604020202020204" pitchFamily="34" charset="0"/>
              <a:buChar char="•"/>
            </a:pPr>
            <a:r>
              <a:rPr lang="en-GB" b="1" dirty="0"/>
              <a:t>Reading</a:t>
            </a:r>
            <a:r>
              <a:rPr lang="en-GB" dirty="0"/>
              <a:t> – depth of word knowledge and inference</a:t>
            </a:r>
          </a:p>
        </p:txBody>
      </p:sp>
      <p:sp>
        <p:nvSpPr>
          <p:cNvPr id="3" name="Title 2">
            <a:extLst>
              <a:ext uri="{FF2B5EF4-FFF2-40B4-BE49-F238E27FC236}">
                <a16:creationId xmlns:a16="http://schemas.microsoft.com/office/drawing/2014/main" id="{E64A7213-5362-4297-90AC-4BD15C0EF7DD}"/>
              </a:ext>
            </a:extLst>
          </p:cNvPr>
          <p:cNvSpPr>
            <a:spLocks noGrp="1"/>
          </p:cNvSpPr>
          <p:nvPr>
            <p:ph type="title"/>
          </p:nvPr>
        </p:nvSpPr>
        <p:spPr>
          <a:xfrm>
            <a:off x="1" y="213557"/>
            <a:ext cx="6938682" cy="647577"/>
          </a:xfrm>
        </p:spPr>
        <p:txBody>
          <a:bodyPr/>
          <a:lstStyle/>
          <a:p>
            <a:r>
              <a:rPr lang="en-GB" dirty="0"/>
              <a:t>Implications of the new GCSE</a:t>
            </a:r>
          </a:p>
        </p:txBody>
      </p:sp>
      <p:pic>
        <p:nvPicPr>
          <p:cNvPr id="4" name="Picture 3" descr="Icon&#10;&#10;Description automatically generated">
            <a:extLst>
              <a:ext uri="{FF2B5EF4-FFF2-40B4-BE49-F238E27FC236}">
                <a16:creationId xmlns:a16="http://schemas.microsoft.com/office/drawing/2014/main" id="{C2CC38CB-A212-401B-8ED9-926A366C99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7586701" y="1853466"/>
            <a:ext cx="517321" cy="517320"/>
          </a:xfrm>
          <a:prstGeom prst="rect">
            <a:avLst/>
          </a:prstGeom>
        </p:spPr>
      </p:pic>
      <p:pic>
        <p:nvPicPr>
          <p:cNvPr id="5" name="Picture 4" descr="Icon&#10;&#10;Description automatically generated">
            <a:extLst>
              <a:ext uri="{FF2B5EF4-FFF2-40B4-BE49-F238E27FC236}">
                <a16:creationId xmlns:a16="http://schemas.microsoft.com/office/drawing/2014/main" id="{8D1CCBCF-C7BB-4828-8C55-C8E9470ADC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9713675" y="2708231"/>
            <a:ext cx="517321" cy="517320"/>
          </a:xfrm>
          <a:prstGeom prst="rect">
            <a:avLst/>
          </a:prstGeom>
        </p:spPr>
      </p:pic>
      <p:pic>
        <p:nvPicPr>
          <p:cNvPr id="6" name="Picture 5" descr="Icon&#10;&#10;Description automatically generated">
            <a:extLst>
              <a:ext uri="{FF2B5EF4-FFF2-40B4-BE49-F238E27FC236}">
                <a16:creationId xmlns:a16="http://schemas.microsoft.com/office/drawing/2014/main" id="{0D208F79-B4CE-4FBC-8F10-D5557FC883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5996441" y="3585366"/>
            <a:ext cx="517321" cy="517320"/>
          </a:xfrm>
          <a:prstGeom prst="rect">
            <a:avLst/>
          </a:prstGeom>
        </p:spPr>
      </p:pic>
      <p:pic>
        <p:nvPicPr>
          <p:cNvPr id="7" name="Picture 6" descr="Icon&#10;&#10;Description automatically generated">
            <a:extLst>
              <a:ext uri="{FF2B5EF4-FFF2-40B4-BE49-F238E27FC236}">
                <a16:creationId xmlns:a16="http://schemas.microsoft.com/office/drawing/2014/main" id="{2A939E6B-76C0-4BE5-A4C9-72766CA538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8494476" y="4413627"/>
            <a:ext cx="517321" cy="517320"/>
          </a:xfrm>
          <a:prstGeom prst="rect">
            <a:avLst/>
          </a:prstGeom>
        </p:spPr>
      </p:pic>
    </p:spTree>
    <p:extLst>
      <p:ext uri="{BB962C8B-B14F-4D97-AF65-F5344CB8AC3E}">
        <p14:creationId xmlns:p14="http://schemas.microsoft.com/office/powerpoint/2010/main" val="27846304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C28637-21A0-4BFB-ACC3-F678E583D0C1}"/>
              </a:ext>
            </a:extLst>
          </p:cNvPr>
          <p:cNvSpPr>
            <a:spLocks noGrp="1"/>
          </p:cNvSpPr>
          <p:nvPr>
            <p:ph type="title"/>
          </p:nvPr>
        </p:nvSpPr>
        <p:spPr/>
        <p:txBody>
          <a:bodyPr/>
          <a:lstStyle/>
          <a:p>
            <a:r>
              <a:rPr lang="en-GB" dirty="0"/>
              <a:t>CPD offer</a:t>
            </a:r>
          </a:p>
        </p:txBody>
      </p:sp>
      <p:sp>
        <p:nvSpPr>
          <p:cNvPr id="4" name="Google Shape;514;p53">
            <a:extLst>
              <a:ext uri="{FF2B5EF4-FFF2-40B4-BE49-F238E27FC236}">
                <a16:creationId xmlns:a16="http://schemas.microsoft.com/office/drawing/2014/main" id="{78C8E9F8-0E08-410C-A812-ED75B4415AF7}"/>
              </a:ext>
            </a:extLst>
          </p:cNvPr>
          <p:cNvSpPr txBox="1">
            <a:spLocks/>
          </p:cNvSpPr>
          <p:nvPr/>
        </p:nvSpPr>
        <p:spPr>
          <a:xfrm>
            <a:off x="227739" y="1487006"/>
            <a:ext cx="6652315" cy="4351338"/>
          </a:xfrm>
          <a:prstGeom prst="rect">
            <a:avLst/>
          </a:prstGeom>
          <a:noFill/>
          <a:ln>
            <a:noFill/>
          </a:ln>
        </p:spPr>
        <p:txBody>
          <a:bodyPr spcFirstLastPara="1" wrap="square" lIns="91425" tIns="45700" rIns="91425" bIns="45700" anchor="t" anchorCtr="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spcBef>
                <a:spcPts val="0"/>
              </a:spcBef>
              <a:buClr>
                <a:srgbClr val="1F3864"/>
              </a:buClr>
              <a:buSzPct val="100000"/>
              <a:buFont typeface="Arial" panose="020B0604020202020204" pitchFamily="34" charset="0"/>
              <a:buChar char="•"/>
            </a:pPr>
            <a:r>
              <a:rPr lang="en-US"/>
              <a:t>CPD course is </a:t>
            </a:r>
            <a:r>
              <a:rPr lang="en-US" b="1"/>
              <a:t>free</a:t>
            </a:r>
            <a:endParaRPr lang="en-US"/>
          </a:p>
          <a:p>
            <a:pPr marL="228600" indent="-228600">
              <a:buClr>
                <a:srgbClr val="1F3864"/>
              </a:buClr>
              <a:buSzPct val="100000"/>
              <a:buFont typeface="Arial" panose="020B0604020202020204" pitchFamily="34" charset="0"/>
              <a:buChar char="•"/>
            </a:pPr>
            <a:r>
              <a:rPr lang="en-US"/>
              <a:t>Content is research-informed languages teaching at KS3 and KS4</a:t>
            </a:r>
          </a:p>
          <a:p>
            <a:pPr marL="228600" indent="-228600">
              <a:buClr>
                <a:srgbClr val="1F3864"/>
              </a:buClr>
              <a:buSzPct val="100000"/>
              <a:buFont typeface="Arial" panose="020B0604020202020204" pitchFamily="34" charset="0"/>
              <a:buChar char="•"/>
            </a:pPr>
            <a:r>
              <a:rPr lang="en-US"/>
              <a:t>5 remote learning sessions of 2.5 hours</a:t>
            </a:r>
          </a:p>
          <a:p>
            <a:pPr marL="228600" indent="-228600">
              <a:buClr>
                <a:srgbClr val="1F3864"/>
              </a:buClr>
              <a:buSzPct val="100000"/>
              <a:buFont typeface="Arial" panose="020B0604020202020204" pitchFamily="34" charset="0"/>
              <a:buChar char="•"/>
            </a:pPr>
            <a:r>
              <a:rPr lang="en-US"/>
              <a:t>Course leaders are NCELP Specialist Teachers</a:t>
            </a:r>
          </a:p>
          <a:p>
            <a:pPr marL="228600" indent="-228600">
              <a:buClr>
                <a:srgbClr val="1F3864"/>
              </a:buClr>
              <a:buSzPct val="100000"/>
              <a:buFont typeface="Arial" panose="020B0604020202020204" pitchFamily="34" charset="0"/>
              <a:buChar char="•"/>
            </a:pPr>
            <a:r>
              <a:rPr lang="en-US"/>
              <a:t>Additional online peer and instructor support</a:t>
            </a:r>
          </a:p>
          <a:p>
            <a:pPr marL="228600" indent="-228600">
              <a:buClr>
                <a:srgbClr val="1F3864"/>
              </a:buClr>
              <a:buSzPct val="100000"/>
              <a:buFont typeface="Arial" panose="020B0604020202020204" pitchFamily="34" charset="0"/>
              <a:buChar char="•"/>
            </a:pPr>
            <a:r>
              <a:rPr lang="en-US"/>
              <a:t>An online self-study version of the course will be available for anyone to access for free (and to facilitate a cascade model)</a:t>
            </a:r>
          </a:p>
          <a:p>
            <a:pPr marL="228600" indent="-228600">
              <a:buClr>
                <a:srgbClr val="1F3864"/>
              </a:buClr>
              <a:buSzPct val="100000"/>
              <a:buFont typeface="Arial" panose="020B0604020202020204" pitchFamily="34" charset="0"/>
              <a:buChar char="•"/>
            </a:pPr>
            <a:r>
              <a:rPr lang="en-US"/>
              <a:t>There is a link to register for the course here: </a:t>
            </a:r>
            <a:r>
              <a:rPr lang="en-US" u="sng">
                <a:solidFill>
                  <a:schemeClr val="dk1"/>
                </a:solidFill>
                <a:hlinkClick r:id="rId2"/>
              </a:rPr>
              <a:t>www.ncelp.org/cpd</a:t>
            </a:r>
            <a:endParaRPr lang="en-US"/>
          </a:p>
          <a:p>
            <a:pPr marL="228600" indent="-87629">
              <a:buClr>
                <a:srgbClr val="1F3864"/>
              </a:buClr>
              <a:buSzPct val="100000"/>
            </a:pPr>
            <a:endParaRPr lang="en-US"/>
          </a:p>
          <a:p>
            <a:pPr marL="228600" indent="-87629">
              <a:buClr>
                <a:srgbClr val="1F3864"/>
              </a:buClr>
              <a:buSzPct val="100000"/>
            </a:pPr>
            <a:endParaRPr lang="en-US" dirty="0"/>
          </a:p>
        </p:txBody>
      </p:sp>
      <p:grpSp>
        <p:nvGrpSpPr>
          <p:cNvPr id="5" name="Google Shape;515;p53">
            <a:extLst>
              <a:ext uri="{FF2B5EF4-FFF2-40B4-BE49-F238E27FC236}">
                <a16:creationId xmlns:a16="http://schemas.microsoft.com/office/drawing/2014/main" id="{7C49D0B8-EAAA-4E77-8C65-B0E79D8D9D6E}"/>
              </a:ext>
            </a:extLst>
          </p:cNvPr>
          <p:cNvGrpSpPr/>
          <p:nvPr/>
        </p:nvGrpSpPr>
        <p:grpSpPr>
          <a:xfrm>
            <a:off x="6880054" y="296864"/>
            <a:ext cx="5074878" cy="5898051"/>
            <a:chOff x="6880054" y="296864"/>
            <a:chExt cx="5074878" cy="5898051"/>
          </a:xfrm>
        </p:grpSpPr>
        <p:pic>
          <p:nvPicPr>
            <p:cNvPr id="6" name="Google Shape;516;p53">
              <a:extLst>
                <a:ext uri="{FF2B5EF4-FFF2-40B4-BE49-F238E27FC236}">
                  <a16:creationId xmlns:a16="http://schemas.microsoft.com/office/drawing/2014/main" id="{FA198725-4DBF-412A-9D29-96EA1042BE34}"/>
                </a:ext>
              </a:extLst>
            </p:cNvPr>
            <p:cNvPicPr preferRelativeResize="0"/>
            <p:nvPr/>
          </p:nvPicPr>
          <p:blipFill rotWithShape="1">
            <a:blip r:embed="rId3">
              <a:alphaModFix/>
            </a:blip>
            <a:srcRect b="66178"/>
            <a:stretch/>
          </p:blipFill>
          <p:spPr>
            <a:xfrm>
              <a:off x="6880054" y="296864"/>
              <a:ext cx="4953861" cy="1925832"/>
            </a:xfrm>
            <a:prstGeom prst="rect">
              <a:avLst/>
            </a:prstGeom>
            <a:noFill/>
            <a:ln>
              <a:noFill/>
            </a:ln>
          </p:spPr>
        </p:pic>
        <p:pic>
          <p:nvPicPr>
            <p:cNvPr id="7" name="Google Shape;517;p53">
              <a:extLst>
                <a:ext uri="{FF2B5EF4-FFF2-40B4-BE49-F238E27FC236}">
                  <a16:creationId xmlns:a16="http://schemas.microsoft.com/office/drawing/2014/main" id="{0894C700-03A3-49CF-93BE-5EDAAF93C3E0}"/>
                </a:ext>
              </a:extLst>
            </p:cNvPr>
            <p:cNvPicPr preferRelativeResize="0"/>
            <p:nvPr/>
          </p:nvPicPr>
          <p:blipFill rotWithShape="1">
            <a:blip r:embed="rId3">
              <a:alphaModFix/>
            </a:blip>
            <a:srcRect t="87476"/>
            <a:stretch/>
          </p:blipFill>
          <p:spPr>
            <a:xfrm>
              <a:off x="6880054" y="5481772"/>
              <a:ext cx="4953861" cy="713143"/>
            </a:xfrm>
            <a:prstGeom prst="rect">
              <a:avLst/>
            </a:prstGeom>
            <a:noFill/>
            <a:ln>
              <a:noFill/>
            </a:ln>
          </p:spPr>
        </p:pic>
        <p:pic>
          <p:nvPicPr>
            <p:cNvPr id="8" name="Google Shape;518;p53" descr="https://ncelp.org/wp-content/uploads/2021/12/CPD-modules-4.png">
              <a:extLst>
                <a:ext uri="{FF2B5EF4-FFF2-40B4-BE49-F238E27FC236}">
                  <a16:creationId xmlns:a16="http://schemas.microsoft.com/office/drawing/2014/main" id="{65C0D48C-DAEE-49E0-A5BA-9085411E8B05}"/>
                </a:ext>
              </a:extLst>
            </p:cNvPr>
            <p:cNvPicPr preferRelativeResize="0"/>
            <p:nvPr/>
          </p:nvPicPr>
          <p:blipFill rotWithShape="1">
            <a:blip r:embed="rId4">
              <a:alphaModFix/>
            </a:blip>
            <a:srcRect/>
            <a:stretch/>
          </p:blipFill>
          <p:spPr>
            <a:xfrm>
              <a:off x="7061683" y="2222696"/>
              <a:ext cx="4893249" cy="3262166"/>
            </a:xfrm>
            <a:prstGeom prst="rect">
              <a:avLst/>
            </a:prstGeom>
            <a:noFill/>
            <a:ln>
              <a:noFill/>
            </a:ln>
          </p:spPr>
        </p:pic>
      </p:grpSp>
    </p:spTree>
    <p:extLst>
      <p:ext uri="{BB962C8B-B14F-4D97-AF65-F5344CB8AC3E}">
        <p14:creationId xmlns:p14="http://schemas.microsoft.com/office/powerpoint/2010/main" val="4470941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5EAD66-17DC-472E-8089-47F52C79B4CB}"/>
              </a:ext>
            </a:extLst>
          </p:cNvPr>
          <p:cNvSpPr>
            <a:spLocks noGrp="1"/>
          </p:cNvSpPr>
          <p:nvPr>
            <p:ph type="title"/>
          </p:nvPr>
        </p:nvSpPr>
        <p:spPr/>
        <p:txBody>
          <a:bodyPr/>
          <a:lstStyle/>
          <a:p>
            <a:r>
              <a:rPr lang="en-GB" dirty="0"/>
              <a:t>Evaluation</a:t>
            </a:r>
          </a:p>
        </p:txBody>
      </p:sp>
      <p:sp>
        <p:nvSpPr>
          <p:cNvPr id="4" name="Content Placeholder 3">
            <a:extLst>
              <a:ext uri="{FF2B5EF4-FFF2-40B4-BE49-F238E27FC236}">
                <a16:creationId xmlns:a16="http://schemas.microsoft.com/office/drawing/2014/main" id="{BBAB6178-9234-4120-A499-3D183C41F377}"/>
              </a:ext>
            </a:extLst>
          </p:cNvPr>
          <p:cNvSpPr txBox="1">
            <a:spLocks/>
          </p:cNvSpPr>
          <p:nvPr/>
        </p:nvSpPr>
        <p:spPr>
          <a:xfrm>
            <a:off x="300038" y="1622426"/>
            <a:ext cx="5014912" cy="35563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03124"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Thank you for your participation today.  Just before you go…</a:t>
            </a:r>
          </a:p>
          <a:p>
            <a:pPr marL="0" marR="0" lvl="0" indent="0" algn="l" defTabSz="903124"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03124"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Kindly take a few moments to complete the short evaluation.</a:t>
            </a:r>
          </a:p>
        </p:txBody>
      </p:sp>
      <p:pic>
        <p:nvPicPr>
          <p:cNvPr id="5" name="Picture 4">
            <a:extLst>
              <a:ext uri="{FF2B5EF4-FFF2-40B4-BE49-F238E27FC236}">
                <a16:creationId xmlns:a16="http://schemas.microsoft.com/office/drawing/2014/main" id="{15E583E7-0179-4DB5-B4D4-3CB06517B2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52855" y="1758848"/>
            <a:ext cx="4517183" cy="3011456"/>
          </a:xfrm>
          <a:prstGeom prst="rect">
            <a:avLst/>
          </a:prstGeom>
        </p:spPr>
      </p:pic>
    </p:spTree>
    <p:extLst>
      <p:ext uri="{BB962C8B-B14F-4D97-AF65-F5344CB8AC3E}">
        <p14:creationId xmlns:p14="http://schemas.microsoft.com/office/powerpoint/2010/main" val="214833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A28576-EF61-44E8-8F82-DD9911E4A610}"/>
              </a:ext>
            </a:extLst>
          </p:cNvPr>
          <p:cNvSpPr/>
          <p:nvPr/>
        </p:nvSpPr>
        <p:spPr>
          <a:xfrm>
            <a:off x="364377" y="1622426"/>
            <a:ext cx="7984093" cy="4154984"/>
          </a:xfrm>
          <a:prstGeom prst="rect">
            <a:avLst/>
          </a:prstGeom>
          <a:solidFill>
            <a:srgbClr val="FFC000">
              <a:lumMod val="20000"/>
              <a:lumOff val="80000"/>
            </a:srgbClr>
          </a:solidFill>
        </p:spPr>
        <p:txBody>
          <a:bodyPr wrap="square">
            <a:sp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 La 12) ________, Dolores, es una chica que puede oír ruidos muy bajos.</a:t>
            </a:r>
          </a:p>
          <a:p>
            <a:pPr marL="0" marR="0" lvl="0" indent="0" defTabSz="914400" eaLnBrk="1" fontAlgn="auto" latinLnBrk="0" hangingPunct="1">
              <a:lnSpc>
                <a:spcPct val="120000"/>
              </a:lnSpc>
              <a:spcBef>
                <a:spcPts val="0"/>
              </a:spcBef>
              <a:spcAft>
                <a:spcPts val="0"/>
              </a:spcAft>
              <a:buClrTx/>
              <a:buSzTx/>
              <a:buFontTx/>
              <a:buNone/>
              <a:tabLst/>
              <a:defRPr/>
            </a:pPr>
            <a:r>
              <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 El 13) ________, Camilo, es un chico que puede cambiar de </a:t>
            </a:r>
            <a:r>
              <a:rPr kumimoji="0" lang="es-ES" sz="2200" b="0" i="0" u="none" strike="noStrike" kern="0" cap="none" spc="0" normalizeH="0" baseline="0" noProof="0">
                <a:ln>
                  <a:noFill/>
                </a:ln>
                <a:solidFill>
                  <a:srgbClr val="4472C4">
                    <a:lumMod val="50000"/>
                  </a:srgbClr>
                </a:solidFill>
                <a:effectLst/>
                <a:uLnTx/>
                <a:uFillTx/>
                <a:ea typeface="Times New Roman" panose="02020603050405020304" pitchFamily="18" charset="0"/>
                <a:cs typeface="Arial"/>
                <a:sym typeface="Arial"/>
              </a:rPr>
              <a:t>forma* para parecer </a:t>
            </a:r>
            <a:r>
              <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una persona diferente.</a:t>
            </a:r>
          </a:p>
          <a:p>
            <a:pPr marL="0" marR="0" lvl="0" indent="0" defTabSz="914400" eaLnBrk="1" fontAlgn="auto" latinLnBrk="0" hangingPunct="1">
              <a:lnSpc>
                <a:spcPct val="120000"/>
              </a:lnSpc>
              <a:spcBef>
                <a:spcPts val="0"/>
              </a:spcBef>
              <a:spcAft>
                <a:spcPts val="0"/>
              </a:spcAft>
              <a:buClrTx/>
              <a:buSzTx/>
              <a:buFontTx/>
              <a:buNone/>
              <a:tabLst/>
              <a:defRPr/>
            </a:pPr>
            <a:r>
              <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 El tío, Bruno, puede 14) ________  el futuro.  </a:t>
            </a:r>
          </a:p>
          <a:p>
            <a:pPr marL="0" marR="0" lvl="0" indent="0" defTabSz="914400" eaLnBrk="1" fontAlgn="auto" latinLnBrk="0" hangingPunct="1">
              <a:lnSpc>
                <a:spcPct val="120000"/>
              </a:lnSpc>
              <a:spcBef>
                <a:spcPts val="0"/>
              </a:spcBef>
              <a:spcAft>
                <a:spcPts val="0"/>
              </a:spcAft>
              <a:buClrTx/>
              <a:buSzTx/>
              <a:buFontTx/>
              <a:buNone/>
              <a:tabLst/>
              <a:defRPr/>
            </a:pPr>
            <a:r>
              <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 La hermana mayor, Luisa, es muy 15) </a:t>
            </a:r>
            <a:r>
              <a:rPr kumimoji="0" lang="es-ES" sz="2200" b="0" i="0" u="none" strike="noStrike" kern="0" cap="none" spc="0" normalizeH="0" baseline="0" noProof="0">
                <a:ln>
                  <a:noFill/>
                </a:ln>
                <a:solidFill>
                  <a:srgbClr val="4472C4">
                    <a:lumMod val="50000"/>
                  </a:srgbClr>
                </a:solidFill>
                <a:effectLst/>
                <a:uLnTx/>
                <a:uFillTx/>
                <a:ea typeface="Times New Roman" panose="02020603050405020304" pitchFamily="18" charset="0"/>
                <a:cs typeface="Arial"/>
                <a:sym typeface="Arial"/>
              </a:rPr>
              <a:t>________. Puede </a:t>
            </a:r>
            <a:r>
              <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levantar </a:t>
            </a:r>
            <a:r>
              <a:rPr kumimoji="0" lang="es-ES" sz="2200" b="0" i="0" u="none" strike="noStrike" kern="0" cap="none" spc="0" normalizeH="0" baseline="0" noProof="0">
                <a:ln>
                  <a:noFill/>
                </a:ln>
                <a:solidFill>
                  <a:srgbClr val="4472C4">
                    <a:lumMod val="50000"/>
                  </a:srgbClr>
                </a:solidFill>
                <a:effectLst/>
                <a:uLnTx/>
                <a:uFillTx/>
                <a:ea typeface="Times New Roman" panose="02020603050405020304" pitchFamily="18" charset="0"/>
                <a:cs typeface="Arial"/>
                <a:sym typeface="Arial"/>
              </a:rPr>
              <a:t>16)_________ </a:t>
            </a:r>
            <a:r>
              <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cosas sin problema.</a:t>
            </a:r>
          </a:p>
          <a:p>
            <a:pPr marL="0" marR="0" lvl="0" indent="0" defTabSz="914400" eaLnBrk="1" fontAlgn="auto" latinLnBrk="0" hangingPunct="1">
              <a:lnSpc>
                <a:spcPct val="120000"/>
              </a:lnSpc>
              <a:spcBef>
                <a:spcPts val="0"/>
              </a:spcBef>
              <a:spcAft>
                <a:spcPts val="0"/>
              </a:spcAft>
              <a:buClrTx/>
              <a:buSzTx/>
              <a:buFontTx/>
              <a:buNone/>
              <a:tabLst/>
              <a:defRPr/>
            </a:pPr>
            <a:r>
              <a:rPr kumimoji="0" lang="es-ES" sz="2200" b="0" i="0" u="none" strike="noStrike" kern="0" cap="none" spc="0" normalizeH="0" baseline="0" noProof="0" dirty="0">
                <a:ln>
                  <a:noFill/>
                </a:ln>
                <a:solidFill>
                  <a:srgbClr val="4472C4">
                    <a:lumMod val="50000"/>
                  </a:srgbClr>
                </a:solidFill>
                <a:effectLst/>
                <a:uLnTx/>
                <a:uFillTx/>
                <a:ea typeface="Times New Roman" panose="02020603050405020304" pitchFamily="18" charset="0"/>
                <a:cs typeface="Arial"/>
                <a:sym typeface="Arial"/>
              </a:rPr>
              <a:t>• La otra hermana mayor, Isabela, tiene el 17) ________  largo y negro. Las plantas crecen mágicamente cuando ella 18) ________  cerca.</a:t>
            </a:r>
          </a:p>
        </p:txBody>
      </p:sp>
      <p:sp>
        <p:nvSpPr>
          <p:cNvPr id="6" name="TextBox 5">
            <a:extLst>
              <a:ext uri="{FF2B5EF4-FFF2-40B4-BE49-F238E27FC236}">
                <a16:creationId xmlns:a16="http://schemas.microsoft.com/office/drawing/2014/main" id="{5C6EB4D8-55D0-428C-AB94-F5F228252E58}"/>
              </a:ext>
            </a:extLst>
          </p:cNvPr>
          <p:cNvSpPr txBox="1"/>
          <p:nvPr/>
        </p:nvSpPr>
        <p:spPr>
          <a:xfrm>
            <a:off x="1728248" y="1639670"/>
            <a:ext cx="1333448" cy="430887"/>
          </a:xfrm>
          <a:prstGeom prst="rect">
            <a:avLst/>
          </a:prstGeom>
          <a:noFill/>
        </p:spPr>
        <p:txBody>
          <a:bodyPr wrap="square" rtlCol="0">
            <a:spAutoFit/>
          </a:bodyPr>
          <a:lstStyle/>
          <a:p>
            <a:pPr>
              <a:defRPr/>
            </a:pPr>
            <a:r>
              <a:rPr lang="en-US" sz="2200" b="1" dirty="0">
                <a:solidFill>
                  <a:srgbClr val="4472C4">
                    <a:lumMod val="50000"/>
                  </a:srgbClr>
                </a:solidFill>
                <a:cs typeface="Arial"/>
                <a:sym typeface="Arial"/>
              </a:rPr>
              <a:t>prima</a:t>
            </a:r>
          </a:p>
        </p:txBody>
      </p:sp>
      <p:sp>
        <p:nvSpPr>
          <p:cNvPr id="7" name="TextBox 6">
            <a:extLst>
              <a:ext uri="{FF2B5EF4-FFF2-40B4-BE49-F238E27FC236}">
                <a16:creationId xmlns:a16="http://schemas.microsoft.com/office/drawing/2014/main" id="{73D31C08-5FA9-4021-87AC-77BA407B61A5}"/>
              </a:ext>
            </a:extLst>
          </p:cNvPr>
          <p:cNvSpPr txBox="1"/>
          <p:nvPr/>
        </p:nvSpPr>
        <p:spPr>
          <a:xfrm>
            <a:off x="1581444" y="2416635"/>
            <a:ext cx="1049276" cy="430887"/>
          </a:xfrm>
          <a:prstGeom prst="rect">
            <a:avLst/>
          </a:prstGeom>
          <a:noFill/>
        </p:spPr>
        <p:txBody>
          <a:bodyPr wrap="square" rtlCol="0">
            <a:spAutoFit/>
          </a:bodyPr>
          <a:lstStyle/>
          <a:p>
            <a:pPr>
              <a:defRPr/>
            </a:pPr>
            <a:r>
              <a:rPr lang="en-US" sz="2200" b="1" dirty="0">
                <a:solidFill>
                  <a:srgbClr val="4472C4">
                    <a:lumMod val="50000"/>
                  </a:srgbClr>
                </a:solidFill>
                <a:cs typeface="Arial"/>
                <a:sym typeface="Arial"/>
              </a:rPr>
              <a:t>primo</a:t>
            </a:r>
          </a:p>
        </p:txBody>
      </p:sp>
      <p:sp>
        <p:nvSpPr>
          <p:cNvPr id="8" name="TextBox 7">
            <a:extLst>
              <a:ext uri="{FF2B5EF4-FFF2-40B4-BE49-F238E27FC236}">
                <a16:creationId xmlns:a16="http://schemas.microsoft.com/office/drawing/2014/main" id="{4F17C995-78F0-4A12-939A-954A8DCA01EE}"/>
              </a:ext>
            </a:extLst>
          </p:cNvPr>
          <p:cNvSpPr txBox="1"/>
          <p:nvPr/>
        </p:nvSpPr>
        <p:spPr>
          <a:xfrm>
            <a:off x="4135166" y="3251364"/>
            <a:ext cx="2067863" cy="430887"/>
          </a:xfrm>
          <a:prstGeom prst="rect">
            <a:avLst/>
          </a:prstGeom>
          <a:noFill/>
        </p:spPr>
        <p:txBody>
          <a:bodyPr wrap="square" rtlCol="0">
            <a:spAutoFit/>
          </a:bodyPr>
          <a:lstStyle/>
          <a:p>
            <a:pPr>
              <a:defRPr/>
            </a:pPr>
            <a:r>
              <a:rPr lang="en-US" sz="2200" b="1" dirty="0" err="1">
                <a:solidFill>
                  <a:srgbClr val="4472C4">
                    <a:lumMod val="50000"/>
                  </a:srgbClr>
                </a:solidFill>
                <a:cs typeface="Arial"/>
                <a:sym typeface="Arial"/>
              </a:rPr>
              <a:t>ver</a:t>
            </a:r>
            <a:endParaRPr lang="en-US" sz="2200" b="1" dirty="0">
              <a:solidFill>
                <a:srgbClr val="4472C4">
                  <a:lumMod val="50000"/>
                </a:srgbClr>
              </a:solidFill>
              <a:cs typeface="Arial"/>
              <a:sym typeface="Arial"/>
            </a:endParaRPr>
          </a:p>
        </p:txBody>
      </p:sp>
      <p:sp>
        <p:nvSpPr>
          <p:cNvPr id="9" name="TextBox 8">
            <a:extLst>
              <a:ext uri="{FF2B5EF4-FFF2-40B4-BE49-F238E27FC236}">
                <a16:creationId xmlns:a16="http://schemas.microsoft.com/office/drawing/2014/main" id="{AEC71380-5FE7-4F59-9E45-C60B3EE7F39E}"/>
              </a:ext>
            </a:extLst>
          </p:cNvPr>
          <p:cNvSpPr txBox="1"/>
          <p:nvPr/>
        </p:nvSpPr>
        <p:spPr>
          <a:xfrm>
            <a:off x="5865086" y="3623180"/>
            <a:ext cx="1003525" cy="430887"/>
          </a:xfrm>
          <a:prstGeom prst="rect">
            <a:avLst/>
          </a:prstGeom>
          <a:noFill/>
        </p:spPr>
        <p:txBody>
          <a:bodyPr wrap="square" rtlCol="0">
            <a:spAutoFit/>
          </a:bodyPr>
          <a:lstStyle/>
          <a:p>
            <a:pPr>
              <a:defRPr/>
            </a:pPr>
            <a:r>
              <a:rPr lang="en-US" sz="2200" b="1" dirty="0" err="1">
                <a:solidFill>
                  <a:srgbClr val="4472C4">
                    <a:lumMod val="50000"/>
                  </a:srgbClr>
                </a:solidFill>
                <a:cs typeface="Arial"/>
                <a:sym typeface="Arial"/>
              </a:rPr>
              <a:t>fuerte</a:t>
            </a:r>
            <a:endParaRPr lang="en-US" sz="2200" b="1" dirty="0">
              <a:solidFill>
                <a:srgbClr val="4472C4">
                  <a:lumMod val="50000"/>
                </a:srgbClr>
              </a:solidFill>
              <a:cs typeface="Arial"/>
              <a:sym typeface="Arial"/>
            </a:endParaRPr>
          </a:p>
        </p:txBody>
      </p:sp>
      <p:sp>
        <p:nvSpPr>
          <p:cNvPr id="10" name="TextBox 9">
            <a:extLst>
              <a:ext uri="{FF2B5EF4-FFF2-40B4-BE49-F238E27FC236}">
                <a16:creationId xmlns:a16="http://schemas.microsoft.com/office/drawing/2014/main" id="{DE76D7DF-DD20-4783-A618-65AE28AF6DEC}"/>
              </a:ext>
            </a:extLst>
          </p:cNvPr>
          <p:cNvSpPr txBox="1"/>
          <p:nvPr/>
        </p:nvSpPr>
        <p:spPr>
          <a:xfrm>
            <a:off x="2106082" y="4054769"/>
            <a:ext cx="2067863" cy="430887"/>
          </a:xfrm>
          <a:prstGeom prst="rect">
            <a:avLst/>
          </a:prstGeom>
          <a:noFill/>
        </p:spPr>
        <p:txBody>
          <a:bodyPr wrap="square" rtlCol="0">
            <a:spAutoFit/>
          </a:bodyPr>
          <a:lstStyle/>
          <a:p>
            <a:pPr>
              <a:defRPr/>
            </a:pPr>
            <a:r>
              <a:rPr lang="en-US" sz="2200" b="1" dirty="0" err="1">
                <a:solidFill>
                  <a:srgbClr val="4472C4">
                    <a:lumMod val="50000"/>
                  </a:srgbClr>
                </a:solidFill>
                <a:cs typeface="Arial"/>
                <a:sym typeface="Arial"/>
              </a:rPr>
              <a:t>muchas</a:t>
            </a:r>
            <a:endParaRPr lang="en-US" sz="2200" b="1" dirty="0">
              <a:solidFill>
                <a:srgbClr val="4472C4">
                  <a:lumMod val="50000"/>
                </a:srgbClr>
              </a:solidFill>
              <a:cs typeface="Arial"/>
              <a:sym typeface="Arial"/>
            </a:endParaRPr>
          </a:p>
        </p:txBody>
      </p:sp>
      <p:sp>
        <p:nvSpPr>
          <p:cNvPr id="11" name="TextBox 10">
            <a:extLst>
              <a:ext uri="{FF2B5EF4-FFF2-40B4-BE49-F238E27FC236}">
                <a16:creationId xmlns:a16="http://schemas.microsoft.com/office/drawing/2014/main" id="{F643E47B-30EF-484A-85A5-26938C1CCA68}"/>
              </a:ext>
            </a:extLst>
          </p:cNvPr>
          <p:cNvSpPr txBox="1"/>
          <p:nvPr/>
        </p:nvSpPr>
        <p:spPr>
          <a:xfrm>
            <a:off x="6955779" y="4455513"/>
            <a:ext cx="2067863" cy="430887"/>
          </a:xfrm>
          <a:prstGeom prst="rect">
            <a:avLst/>
          </a:prstGeom>
          <a:noFill/>
        </p:spPr>
        <p:txBody>
          <a:bodyPr wrap="square" rtlCol="0">
            <a:spAutoFit/>
          </a:bodyPr>
          <a:lstStyle/>
          <a:p>
            <a:pPr>
              <a:defRPr/>
            </a:pPr>
            <a:r>
              <a:rPr lang="en-US" sz="2200" b="1" dirty="0" err="1">
                <a:solidFill>
                  <a:srgbClr val="4472C4">
                    <a:lumMod val="50000"/>
                  </a:srgbClr>
                </a:solidFill>
                <a:cs typeface="Arial"/>
                <a:sym typeface="Arial"/>
              </a:rPr>
              <a:t>pelo</a:t>
            </a:r>
            <a:endParaRPr lang="en-US" sz="2200" b="1" dirty="0">
              <a:solidFill>
                <a:srgbClr val="4472C4">
                  <a:lumMod val="50000"/>
                </a:srgbClr>
              </a:solidFill>
              <a:cs typeface="Arial"/>
              <a:sym typeface="Arial"/>
            </a:endParaRPr>
          </a:p>
        </p:txBody>
      </p:sp>
      <p:pic>
        <p:nvPicPr>
          <p:cNvPr id="12" name="Picture 2">
            <a:extLst>
              <a:ext uri="{FF2B5EF4-FFF2-40B4-BE49-F238E27FC236}">
                <a16:creationId xmlns:a16="http://schemas.microsoft.com/office/drawing/2014/main" id="{84D51BE8-E440-40D5-BF8A-8EE51800AC3A}"/>
              </a:ext>
            </a:extLst>
          </p:cNvPr>
          <p:cNvPicPr>
            <a:picLocks noChangeAspect="1" noChangeArrowheads="1"/>
          </p:cNvPicPr>
          <p:nvPr/>
        </p:nvPicPr>
        <p:blipFill>
          <a:blip r:embed="rId4"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9592144" y="703057"/>
            <a:ext cx="2380151" cy="137041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FF76AFB-75AB-408B-ABE1-56456AB4FDBC}"/>
              </a:ext>
            </a:extLst>
          </p:cNvPr>
          <p:cNvSpPr txBox="1"/>
          <p:nvPr/>
        </p:nvSpPr>
        <p:spPr>
          <a:xfrm>
            <a:off x="1639616" y="5249875"/>
            <a:ext cx="2067863" cy="430887"/>
          </a:xfrm>
          <a:prstGeom prst="rect">
            <a:avLst/>
          </a:prstGeom>
          <a:noFill/>
        </p:spPr>
        <p:txBody>
          <a:bodyPr wrap="square" rtlCol="0">
            <a:spAutoFit/>
          </a:bodyPr>
          <a:lstStyle/>
          <a:p>
            <a:pPr>
              <a:defRPr/>
            </a:pPr>
            <a:r>
              <a:rPr lang="en-US" sz="2200" b="1" dirty="0" err="1">
                <a:solidFill>
                  <a:srgbClr val="4472C4">
                    <a:lumMod val="50000"/>
                  </a:srgbClr>
                </a:solidFill>
                <a:cs typeface="Arial"/>
                <a:sym typeface="Arial"/>
              </a:rPr>
              <a:t>está</a:t>
            </a:r>
            <a:endParaRPr lang="en-US" sz="2200" b="1" dirty="0">
              <a:solidFill>
                <a:srgbClr val="4472C4">
                  <a:lumMod val="50000"/>
                </a:srgbClr>
              </a:solidFill>
              <a:cs typeface="Arial"/>
              <a:sym typeface="Arial"/>
            </a:endParaRPr>
          </a:p>
        </p:txBody>
      </p:sp>
      <p:sp>
        <p:nvSpPr>
          <p:cNvPr id="14" name="TextBox 13">
            <a:extLst>
              <a:ext uri="{FF2B5EF4-FFF2-40B4-BE49-F238E27FC236}">
                <a16:creationId xmlns:a16="http://schemas.microsoft.com/office/drawing/2014/main" id="{E787666F-122B-425D-8994-AD47DCF5F282}"/>
              </a:ext>
            </a:extLst>
          </p:cNvPr>
          <p:cNvSpPr txBox="1"/>
          <p:nvPr/>
        </p:nvSpPr>
        <p:spPr>
          <a:xfrm>
            <a:off x="10039052" y="257450"/>
            <a:ext cx="1143000" cy="400110"/>
          </a:xfrm>
          <a:prstGeom prst="rect">
            <a:avLst/>
          </a:prstGeom>
          <a:noFill/>
        </p:spPr>
        <p:txBody>
          <a:bodyPr wrap="square" rtlCol="0">
            <a:spAutoFit/>
          </a:bodyPr>
          <a:lstStyle/>
          <a:p>
            <a:pPr>
              <a:defRPr/>
            </a:pPr>
            <a:r>
              <a:rPr lang="en-GB" sz="2000" b="1">
                <a:solidFill>
                  <a:srgbClr val="4472C4">
                    <a:lumMod val="50000"/>
                  </a:srgbClr>
                </a:solidFill>
                <a:cs typeface="Arial"/>
                <a:sym typeface="Arial"/>
              </a:rPr>
              <a:t>[2/2]</a:t>
            </a:r>
            <a:endParaRPr lang="en-GB" sz="2000" b="1" dirty="0">
              <a:solidFill>
                <a:srgbClr val="4472C4">
                  <a:lumMod val="50000"/>
                </a:srgbClr>
              </a:solidFill>
              <a:cs typeface="Arial"/>
              <a:sym typeface="Arial"/>
            </a:endParaRPr>
          </a:p>
        </p:txBody>
      </p:sp>
      <p:sp>
        <p:nvSpPr>
          <p:cNvPr id="15" name="Rounded Rectangle 11">
            <a:extLst>
              <a:ext uri="{FF2B5EF4-FFF2-40B4-BE49-F238E27FC236}">
                <a16:creationId xmlns:a16="http://schemas.microsoft.com/office/drawing/2014/main" id="{5C33FEBF-5FAC-4A02-A8DC-DC29CE68C137}"/>
              </a:ext>
            </a:extLst>
          </p:cNvPr>
          <p:cNvSpPr/>
          <p:nvPr/>
        </p:nvSpPr>
        <p:spPr>
          <a:xfrm>
            <a:off x="6726982" y="291666"/>
            <a:ext cx="3218744"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prstClr val="white"/>
                </a:solidFill>
                <a:effectLst/>
                <a:uLnTx/>
                <a:uFillTx/>
                <a:latin typeface="Century Gothic" panose="020F0302020204030204"/>
                <a:ea typeface="+mn-ea"/>
                <a:cs typeface="+mn-cs"/>
                <a:sym typeface="Arial"/>
              </a:rPr>
              <a:t>*la forma = way, shape</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sym typeface="Arial"/>
            </a:endParaRPr>
          </a:p>
        </p:txBody>
      </p:sp>
      <p:graphicFrame>
        <p:nvGraphicFramePr>
          <p:cNvPr id="16" name="Table 15">
            <a:extLst>
              <a:ext uri="{FF2B5EF4-FFF2-40B4-BE49-F238E27FC236}">
                <a16:creationId xmlns:a16="http://schemas.microsoft.com/office/drawing/2014/main" id="{59643CCA-CB0E-4C5D-99CD-58D1B5448B6C}"/>
              </a:ext>
            </a:extLst>
          </p:cNvPr>
          <p:cNvGraphicFramePr>
            <a:graphicFrameLocks noGrp="1"/>
          </p:cNvGraphicFramePr>
          <p:nvPr/>
        </p:nvGraphicFramePr>
        <p:xfrm>
          <a:off x="8937585" y="2092373"/>
          <a:ext cx="2774632" cy="3840480"/>
        </p:xfrm>
        <a:graphic>
          <a:graphicData uri="http://schemas.openxmlformats.org/drawingml/2006/table">
            <a:tbl>
              <a:tblPr firstRow="1" bandRow="1"/>
              <a:tblGrid>
                <a:gridCol w="1387316">
                  <a:extLst>
                    <a:ext uri="{9D8B030D-6E8A-4147-A177-3AD203B41FA5}">
                      <a16:colId xmlns:a16="http://schemas.microsoft.com/office/drawing/2014/main" val="2127814128"/>
                    </a:ext>
                  </a:extLst>
                </a:gridCol>
                <a:gridCol w="1387316">
                  <a:extLst>
                    <a:ext uri="{9D8B030D-6E8A-4147-A177-3AD203B41FA5}">
                      <a16:colId xmlns:a16="http://schemas.microsoft.com/office/drawing/2014/main" val="451790876"/>
                    </a:ext>
                  </a:extLst>
                </a:gridCol>
              </a:tblGrid>
              <a:tr h="370840">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r>
                        <a:rPr lang="en-GB" sz="2200" b="0">
                          <a:solidFill>
                            <a:srgbClr val="002060"/>
                          </a:solidFill>
                        </a:rPr>
                        <a:t>ama</a:t>
                      </a:r>
                    </a:p>
                  </a:txBody>
                  <a:tcP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r>
                        <a:rPr lang="en-GB" sz="2200" b="0">
                          <a:solidFill>
                            <a:srgbClr val="002060"/>
                          </a:solidFill>
                        </a:rPr>
                        <a:t>porque</a:t>
                      </a:r>
                    </a:p>
                  </a:txBody>
                  <a:tcP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4241319938"/>
                  </a:ext>
                </a:extLst>
              </a:tr>
              <a:tr h="37084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a:solidFill>
                            <a:srgbClr val="002060"/>
                          </a:solidFill>
                        </a:rPr>
                        <a:t>fuerte</a:t>
                      </a:r>
                    </a:p>
                  </a:txBody>
                  <a:tcP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a:solidFill>
                            <a:srgbClr val="002060"/>
                          </a:solidFill>
                        </a:rPr>
                        <a:t>abuela</a:t>
                      </a:r>
                    </a:p>
                  </a:txBody>
                  <a:tcP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184429469"/>
                  </a:ext>
                </a:extLst>
              </a:tr>
              <a:tr h="37084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a:solidFill>
                            <a:srgbClr val="002060"/>
                          </a:solidFill>
                        </a:rPr>
                        <a:t>padre</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a:solidFill>
                            <a:srgbClr val="002060"/>
                          </a:solidFill>
                        </a:rPr>
                        <a:t>amarillo</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886165204"/>
                  </a:ext>
                </a:extLst>
              </a:tr>
              <a:tr h="37084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a:solidFill>
                            <a:srgbClr val="002060"/>
                          </a:solidFill>
                        </a:rPr>
                        <a:t>muchas</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a:solidFill>
                            <a:srgbClr val="002060"/>
                          </a:solidFill>
                        </a:rPr>
                        <a:t>presenta</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2105656878"/>
                  </a:ext>
                </a:extLst>
              </a:tr>
              <a:tr h="37084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a:solidFill>
                            <a:srgbClr val="002060"/>
                          </a:solidFill>
                        </a:rPr>
                        <a:t>prima</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a:solidFill>
                            <a:srgbClr val="002060"/>
                          </a:solidFill>
                        </a:rPr>
                        <a:t>primera</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523244598"/>
                  </a:ext>
                </a:extLst>
              </a:tr>
              <a:tr h="37084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a:solidFill>
                            <a:srgbClr val="002060"/>
                          </a:solidFill>
                        </a:rPr>
                        <a:t>puede</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a:solidFill>
                            <a:srgbClr val="002060"/>
                          </a:solidFill>
                        </a:rPr>
                        <a:t>pelo</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195626809"/>
                  </a:ext>
                </a:extLst>
              </a:tr>
              <a:tr h="37084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a:solidFill>
                            <a:srgbClr val="002060"/>
                          </a:solidFill>
                        </a:rPr>
                        <a:t>está</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a:solidFill>
                            <a:srgbClr val="002060"/>
                          </a:solidFill>
                        </a:rPr>
                        <a:t>primo</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654296300"/>
                  </a:ext>
                </a:extLst>
              </a:tr>
              <a:tr h="33992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a:solidFill>
                            <a:srgbClr val="002060"/>
                          </a:solidFill>
                        </a:rPr>
                        <a:t>llena</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a:solidFill>
                            <a:srgbClr val="002060"/>
                          </a:solidFill>
                        </a:rPr>
                        <a:t>ver</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547799310"/>
                  </a:ext>
                </a:extLst>
              </a:tr>
              <a:tr h="33992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a:solidFill>
                            <a:srgbClr val="002060"/>
                          </a:solidFill>
                        </a:rPr>
                        <a:t>familia</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200" dirty="0" err="1">
                          <a:solidFill>
                            <a:srgbClr val="002060"/>
                          </a:solidFill>
                        </a:rPr>
                        <a:t>puedes</a:t>
                      </a:r>
                      <a:endParaRPr lang="en-GB" sz="2200"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291065939"/>
                  </a:ext>
                </a:extLst>
              </a:tr>
            </a:tbl>
          </a:graphicData>
        </a:graphic>
      </p:graphicFrame>
      <p:pic>
        <p:nvPicPr>
          <p:cNvPr id="17" name="Casa Madrigal 2">
            <a:hlinkClick r:id="" action="ppaction://media"/>
            <a:extLst>
              <a:ext uri="{FF2B5EF4-FFF2-40B4-BE49-F238E27FC236}">
                <a16:creationId xmlns:a16="http://schemas.microsoft.com/office/drawing/2014/main" id="{EFB5683B-31A8-49CE-8340-EDB6089CCB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2982" y="946303"/>
            <a:ext cx="609600" cy="609600"/>
          </a:xfrm>
          <a:prstGeom prst="rect">
            <a:avLst/>
          </a:prstGeom>
        </p:spPr>
      </p:pic>
    </p:spTree>
    <p:extLst>
      <p:ext uri="{BB962C8B-B14F-4D97-AF65-F5344CB8AC3E}">
        <p14:creationId xmlns:p14="http://schemas.microsoft.com/office/powerpoint/2010/main" val="174695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17"/>
                </p:tgtEl>
              </p:cMediaNode>
            </p:audio>
          </p:childTnLst>
        </p:cTn>
      </p:par>
    </p:tnLst>
    <p:bldLst>
      <p:bldP spid="6" grpId="0"/>
      <p:bldP spid="7" grpId="0"/>
      <p:bldP spid="8" grpId="0"/>
      <p:bldP spid="9" grpId="0"/>
      <p:bldP spid="10" grpId="0"/>
      <p:bldP spid="11"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aphicFrame>
        <p:nvGraphicFramePr>
          <p:cNvPr id="716" name="Google Shape;716;p15"/>
          <p:cNvGraphicFramePr/>
          <p:nvPr/>
        </p:nvGraphicFramePr>
        <p:xfrm>
          <a:off x="357979" y="923860"/>
          <a:ext cx="11550650" cy="5370510"/>
        </p:xfrm>
        <a:graphic>
          <a:graphicData uri="http://schemas.openxmlformats.org/drawingml/2006/table">
            <a:tbl>
              <a:tblPr firstRow="1" bandRow="1">
                <a:noFill/>
              </a:tblPr>
              <a:tblGrid>
                <a:gridCol w="11550650">
                  <a:extLst>
                    <a:ext uri="{9D8B030D-6E8A-4147-A177-3AD203B41FA5}">
                      <a16:colId xmlns:a16="http://schemas.microsoft.com/office/drawing/2014/main" val="20000"/>
                    </a:ext>
                  </a:extLst>
                </a:gridCol>
              </a:tblGrid>
              <a:tr h="435875">
                <a:tc>
                  <a:txBody>
                    <a:bodyPr/>
                    <a:lstStyle/>
                    <a:p>
                      <a:pPr marL="0" marR="0" lvl="0" indent="0" algn="l" rtl="0">
                        <a:lnSpc>
                          <a:spcPct val="100000"/>
                        </a:lnSpc>
                        <a:spcBef>
                          <a:spcPts val="0"/>
                        </a:spcBef>
                        <a:spcAft>
                          <a:spcPts val="0"/>
                        </a:spcAft>
                        <a:buClr>
                          <a:srgbClr val="000000"/>
                        </a:buClr>
                        <a:buSzPts val="2000"/>
                        <a:buFont typeface="Arial"/>
                        <a:buNone/>
                      </a:pPr>
                      <a:r>
                        <a:rPr lang="en-GB" sz="2400" u="none" strike="noStrike" cap="none" dirty="0"/>
                        <a:t>Escribe las </a:t>
                      </a:r>
                      <a:r>
                        <a:rPr lang="en-GB" sz="2400" u="none" strike="noStrike" cap="none" dirty="0" err="1"/>
                        <a:t>frases</a:t>
                      </a:r>
                      <a:r>
                        <a:rPr lang="en-GB" sz="2400" u="none" strike="noStrike" cap="none" dirty="0"/>
                        <a:t> </a:t>
                      </a:r>
                      <a:r>
                        <a:rPr lang="en-GB" sz="2400" u="none" strike="noStrike" cap="none" dirty="0" err="1"/>
                        <a:t>en</a:t>
                      </a:r>
                      <a:r>
                        <a:rPr lang="en-GB" sz="2400" u="none" strike="noStrike" cap="none" dirty="0"/>
                        <a:t> </a:t>
                      </a:r>
                      <a:r>
                        <a:rPr lang="en-GB" sz="2400" u="none" strike="noStrike" cap="none" dirty="0" err="1"/>
                        <a:t>español</a:t>
                      </a:r>
                      <a:r>
                        <a:rPr lang="en-GB" sz="2400" u="none" strike="noStrike" cap="none" dirty="0"/>
                        <a:t>.</a:t>
                      </a:r>
                      <a:endParaRPr sz="1600" u="none" strike="noStrike" cap="none" dirty="0"/>
                    </a:p>
                  </a:txBody>
                  <a:tcPr marL="91450" marR="91450" marT="45725" marB="45725" anchor="ctr"/>
                </a:tc>
                <a:extLst>
                  <a:ext uri="{0D108BD9-81ED-4DB2-BD59-A6C34878D82A}">
                    <a16:rowId xmlns:a16="http://schemas.microsoft.com/office/drawing/2014/main" val="10000"/>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1. </a:t>
                      </a:r>
                      <a:r>
                        <a:rPr lang="en-GB" sz="2000" u="sng" strike="noStrike" cap="none" dirty="0"/>
                        <a:t>I visited </a:t>
                      </a:r>
                      <a:r>
                        <a:rPr lang="en-GB" sz="2000" u="none" strike="noStrike" cap="none" dirty="0"/>
                        <a:t>the city of Valencia in March.</a:t>
                      </a:r>
                      <a:endParaRPr sz="1400" u="none" strike="noStrike" cap="none" dirty="0"/>
                    </a:p>
                  </a:txBody>
                  <a:tcPr marL="91450" marR="91450" marT="45725" marB="45725"/>
                </a:tc>
                <a:extLst>
                  <a:ext uri="{0D108BD9-81ED-4DB2-BD59-A6C34878D82A}">
                    <a16:rowId xmlns:a16="http://schemas.microsoft.com/office/drawing/2014/main" val="10001"/>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2. My mother </a:t>
                      </a:r>
                      <a:r>
                        <a:rPr lang="en-GB" sz="2000" u="sng" strike="noStrike" cap="none" dirty="0"/>
                        <a:t>reserved</a:t>
                      </a:r>
                      <a:r>
                        <a:rPr lang="en-GB" sz="2000" u="none" strike="noStrike" cap="none" dirty="0"/>
                        <a:t> RENFE tickets.</a:t>
                      </a:r>
                      <a:endParaRPr sz="1400" u="none" strike="noStrike" cap="none" dirty="0"/>
                    </a:p>
                  </a:txBody>
                  <a:tcPr marL="91450" marR="91450" marT="45725" marB="45725"/>
                </a:tc>
                <a:extLst>
                  <a:ext uri="{0D108BD9-81ED-4DB2-BD59-A6C34878D82A}">
                    <a16:rowId xmlns:a16="http://schemas.microsoft.com/office/drawing/2014/main" val="10002"/>
                  </a:ext>
                </a:extLst>
              </a:tr>
              <a:tr h="701900">
                <a:tc>
                  <a:txBody>
                    <a:bodyPr/>
                    <a:lstStyle/>
                    <a:p>
                      <a:pPr marL="0" marR="0" lvl="0" indent="0" algn="l" rtl="0">
                        <a:lnSpc>
                          <a:spcPct val="100000"/>
                        </a:lnSpc>
                        <a:spcBef>
                          <a:spcPts val="0"/>
                        </a:spcBef>
                        <a:spcAft>
                          <a:spcPts val="0"/>
                        </a:spcAft>
                        <a:buClr>
                          <a:schemeClr val="dk1"/>
                        </a:buClr>
                        <a:buSzPts val="2000"/>
                        <a:buFont typeface="Century Gothic"/>
                        <a:buNone/>
                      </a:pPr>
                      <a:r>
                        <a:rPr lang="en-GB" sz="2000" u="none" strike="noStrike" cap="none" dirty="0"/>
                        <a:t>3. </a:t>
                      </a:r>
                      <a:r>
                        <a:rPr lang="en-US" sz="2000" u="none" strike="noStrike" cap="none" dirty="0"/>
                        <a:t>My father </a:t>
                      </a:r>
                      <a:r>
                        <a:rPr lang="en-US" sz="2000" u="sng" strike="noStrike" cap="none" dirty="0"/>
                        <a:t>found</a:t>
                      </a:r>
                      <a:r>
                        <a:rPr lang="en-US" sz="2000" u="none" strike="noStrike" cap="none" dirty="0"/>
                        <a:t> a hotel with a </a:t>
                      </a:r>
                      <a:r>
                        <a:rPr lang="en-US" sz="2000" u="sng" strike="noStrike" cap="none" dirty="0"/>
                        <a:t>good</a:t>
                      </a:r>
                      <a:r>
                        <a:rPr lang="en-US" sz="2000" u="none" strike="noStrike" cap="none" dirty="0"/>
                        <a:t> restaurant. </a:t>
                      </a:r>
                      <a:endParaRPr sz="1400" u="none" strike="noStrike" cap="none" dirty="0"/>
                    </a:p>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tc>
                <a:extLst>
                  <a:ext uri="{0D108BD9-81ED-4DB2-BD59-A6C34878D82A}">
                    <a16:rowId xmlns:a16="http://schemas.microsoft.com/office/drawing/2014/main" val="10003"/>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4. It had </a:t>
                      </a:r>
                      <a:r>
                        <a:rPr lang="en-GB" sz="2000" u="sng" strike="noStrike" cap="none" dirty="0"/>
                        <a:t>some </a:t>
                      </a:r>
                      <a:r>
                        <a:rPr lang="en-GB" sz="2000" u="none" strike="noStrike" cap="none" dirty="0"/>
                        <a:t>very pretty views</a:t>
                      </a:r>
                      <a:endParaRPr sz="1400" u="none" strike="noStrike" cap="none" dirty="0"/>
                    </a:p>
                  </a:txBody>
                  <a:tcPr marL="91450" marR="91450" marT="45725" marB="45725"/>
                </a:tc>
                <a:extLst>
                  <a:ext uri="{0D108BD9-81ED-4DB2-BD59-A6C34878D82A}">
                    <a16:rowId xmlns:a16="http://schemas.microsoft.com/office/drawing/2014/main" val="10004"/>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5. </a:t>
                      </a:r>
                      <a:r>
                        <a:rPr lang="en-GB" sz="2000" u="sng" strike="noStrike" cap="none" dirty="0"/>
                        <a:t>Did you look </a:t>
                      </a:r>
                      <a:r>
                        <a:rPr lang="en-GB" sz="2000" u="none" strike="noStrike" cap="none" dirty="0"/>
                        <a:t>at </a:t>
                      </a:r>
                      <a:r>
                        <a:rPr lang="en-GB" sz="2000" u="sng" strike="noStrike" cap="none" dirty="0"/>
                        <a:t>some of</a:t>
                      </a:r>
                      <a:r>
                        <a:rPr lang="en-GB" sz="2000" u="none" strike="noStrike" cap="none" dirty="0"/>
                        <a:t> my photos on Facebook?</a:t>
                      </a:r>
                      <a:endParaRPr sz="1400" u="none" strike="noStrike" cap="none" dirty="0"/>
                    </a:p>
                  </a:txBody>
                  <a:tcPr marL="91450" marR="91450" marT="45725" marB="45725"/>
                </a:tc>
                <a:extLst>
                  <a:ext uri="{0D108BD9-81ED-4DB2-BD59-A6C34878D82A}">
                    <a16:rowId xmlns:a16="http://schemas.microsoft.com/office/drawing/2014/main" val="10005"/>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6. </a:t>
                      </a:r>
                      <a:r>
                        <a:rPr lang="en-GB" sz="2000" u="sng" strike="noStrike" cap="none" dirty="0"/>
                        <a:t>Did you try</a:t>
                      </a:r>
                      <a:r>
                        <a:rPr lang="en-GB" sz="2000" u="none" strike="noStrike" cap="none" dirty="0"/>
                        <a:t> </a:t>
                      </a:r>
                      <a:r>
                        <a:rPr lang="en-GB" sz="2000" u="sng" strike="noStrike" cap="none" dirty="0"/>
                        <a:t>any</a:t>
                      </a:r>
                      <a:r>
                        <a:rPr lang="en-GB" sz="2000" u="none" strike="noStrike" cap="none" dirty="0"/>
                        <a:t> well-known dish from Valencia? </a:t>
                      </a:r>
                      <a:endParaRPr sz="1400" u="none" strike="noStrike" cap="none" dirty="0"/>
                    </a:p>
                  </a:txBody>
                  <a:tcPr marL="91450" marR="91450" marT="45725" marB="45725"/>
                </a:tc>
                <a:extLst>
                  <a:ext uri="{0D108BD9-81ED-4DB2-BD59-A6C34878D82A}">
                    <a16:rowId xmlns:a16="http://schemas.microsoft.com/office/drawing/2014/main" val="10006"/>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7</a:t>
                      </a:r>
                      <a:r>
                        <a:rPr lang="en-GB" sz="2000" u="sng" strike="noStrike" cap="none" dirty="0"/>
                        <a:t>. He ate for lunch</a:t>
                      </a:r>
                      <a:r>
                        <a:rPr lang="en-GB" sz="2000" u="none" strike="noStrike" cap="none" dirty="0"/>
                        <a:t> the fish, but </a:t>
                      </a:r>
                      <a:r>
                        <a:rPr lang="en-GB" sz="2000" b="0" u="sng" strike="noStrike" cap="none" dirty="0"/>
                        <a:t>I tried </a:t>
                      </a:r>
                      <a:r>
                        <a:rPr lang="en-GB" sz="2000" u="none" strike="noStrike" cap="none" dirty="0"/>
                        <a:t>the traditional paella.</a:t>
                      </a:r>
                      <a:endParaRPr sz="1400" u="none" strike="noStrike" cap="none" dirty="0"/>
                    </a:p>
                  </a:txBody>
                  <a:tcPr marL="91450" marR="91450" marT="45725" marB="45725"/>
                </a:tc>
                <a:extLst>
                  <a:ext uri="{0D108BD9-81ED-4DB2-BD59-A6C34878D82A}">
                    <a16:rowId xmlns:a16="http://schemas.microsoft.com/office/drawing/2014/main" val="10007"/>
                  </a:ext>
                </a:extLst>
              </a:tr>
            </a:tbl>
          </a:graphicData>
        </a:graphic>
      </p:graphicFrame>
      <p:sp>
        <p:nvSpPr>
          <p:cNvPr id="715" name="Google Shape;715;p15"/>
          <p:cNvSpPr/>
          <p:nvPr/>
        </p:nvSpPr>
        <p:spPr>
          <a:xfrm>
            <a:off x="10660055" y="86963"/>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escribir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717" name="Google Shape;717;p15"/>
          <p:cNvSpPr txBox="1"/>
          <p:nvPr/>
        </p:nvSpPr>
        <p:spPr>
          <a:xfrm>
            <a:off x="614363" y="1628521"/>
            <a:ext cx="9553574"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Visité</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la ciudad de Valencia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en</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marzo</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endParaRPr kumimoji="0"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18" name="Google Shape;718;p15"/>
          <p:cNvSpPr txBox="1"/>
          <p:nvPr/>
        </p:nvSpPr>
        <p:spPr>
          <a:xfrm>
            <a:off x="614363" y="3767672"/>
            <a:ext cx="9553574"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s-ES"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Tenía </a:t>
            </a:r>
            <a:r>
              <a:rPr kumimoji="0" lang="es-ES" sz="2000" b="1"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algunas vistas</a:t>
            </a:r>
            <a:r>
              <a:rPr kumimoji="0" lang="es-ES"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muy bonitas.</a:t>
            </a:r>
          </a:p>
        </p:txBody>
      </p:sp>
      <p:sp>
        <p:nvSpPr>
          <p:cNvPr id="719" name="Google Shape;719;p15"/>
          <p:cNvSpPr txBox="1"/>
          <p:nvPr/>
        </p:nvSpPr>
        <p:spPr>
          <a:xfrm>
            <a:off x="614363" y="2356152"/>
            <a:ext cx="9553574"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Mi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madre</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reservó</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billetes</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de RENFE.</a:t>
            </a:r>
            <a:endParaRPr kumimoji="0"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20" name="Google Shape;720;p15"/>
          <p:cNvSpPr txBox="1"/>
          <p:nvPr/>
        </p:nvSpPr>
        <p:spPr>
          <a:xfrm>
            <a:off x="573882" y="3063581"/>
            <a:ext cx="9553574"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s-ES"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Mi padre </a:t>
            </a:r>
            <a:r>
              <a:rPr kumimoji="0" lang="es-ES" sz="2000" b="1"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encontró</a:t>
            </a:r>
            <a:r>
              <a:rPr kumimoji="0" lang="es-ES"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un hotel con un </a:t>
            </a:r>
            <a:r>
              <a:rPr kumimoji="0" lang="es-ES" sz="2000" b="1"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buen</a:t>
            </a:r>
            <a:r>
              <a:rPr kumimoji="0" lang="es-ES"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restaurante</a:t>
            </a:r>
            <a:endParaRPr kumimoji="0"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21" name="Google Shape;721;p15"/>
          <p:cNvSpPr txBox="1"/>
          <p:nvPr/>
        </p:nvSpPr>
        <p:spPr>
          <a:xfrm>
            <a:off x="573882" y="4471763"/>
            <a:ext cx="11294267"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Miraste</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algunas</a:t>
            </a:r>
            <a:r>
              <a:rPr kumimoji="0" lang="en-GB" sz="2000" b="1"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de </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mis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fotos</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en</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Facebook?</a:t>
            </a:r>
          </a:p>
        </p:txBody>
      </p:sp>
      <p:sp>
        <p:nvSpPr>
          <p:cNvPr id="722" name="Google Shape;722;p15"/>
          <p:cNvSpPr txBox="1"/>
          <p:nvPr/>
        </p:nvSpPr>
        <p:spPr>
          <a:xfrm>
            <a:off x="614362" y="5130879"/>
            <a:ext cx="11294267"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Probaste</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algún</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plato</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conocido</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de Valencia?</a:t>
            </a:r>
            <a:endParaRPr kumimoji="0" lang="es-ES"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23" name="Google Shape;723;p15"/>
          <p:cNvSpPr txBox="1"/>
          <p:nvPr/>
        </p:nvSpPr>
        <p:spPr>
          <a:xfrm>
            <a:off x="486170" y="5879945"/>
            <a:ext cx="11294267"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Él</a:t>
            </a:r>
            <a:r>
              <a:rPr kumimoji="0" lang="en-GB" sz="2000" b="1"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almorzó</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el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pescado</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pero</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yo</a:t>
            </a:r>
            <a:r>
              <a:rPr kumimoji="0" lang="en-GB" sz="2000" b="1"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1"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probé</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la paella </a:t>
            </a:r>
            <a:r>
              <a:rPr kumimoji="0" lang="en-GB" sz="20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tradicional</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endParaRPr kumimoji="0"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 name="Title 6">
            <a:extLst>
              <a:ext uri="{FF2B5EF4-FFF2-40B4-BE49-F238E27FC236}">
                <a16:creationId xmlns:a16="http://schemas.microsoft.com/office/drawing/2014/main" id="{482CE1C9-C8C3-486E-BD97-1400AF0DB2EB}"/>
              </a:ext>
            </a:extLst>
          </p:cNvPr>
          <p:cNvSpPr>
            <a:spLocks noGrp="1"/>
          </p:cNvSpPr>
          <p:nvPr>
            <p:ph type="title"/>
          </p:nvPr>
        </p:nvSpPr>
        <p:spPr>
          <a:xfrm>
            <a:off x="0" y="213557"/>
            <a:ext cx="5883442" cy="647577"/>
          </a:xfrm>
        </p:spPr>
        <p:txBody>
          <a:bodyPr>
            <a:normAutofit/>
          </a:bodyPr>
          <a:lstStyle/>
          <a:p>
            <a:r>
              <a:rPr lang="en-GB" dirty="0"/>
              <a:t>Un </a:t>
            </a:r>
            <a:r>
              <a:rPr lang="en-GB" dirty="0" err="1"/>
              <a:t>viaje</a:t>
            </a:r>
            <a:r>
              <a:rPr lang="en-GB" dirty="0"/>
              <a:t> a Valencia</a:t>
            </a:r>
          </a:p>
        </p:txBody>
      </p:sp>
      <p:sp>
        <p:nvSpPr>
          <p:cNvPr id="13" name="Speech Bubble: Rectangle with Corners Rounded 12">
            <a:extLst>
              <a:ext uri="{FF2B5EF4-FFF2-40B4-BE49-F238E27FC236}">
                <a16:creationId xmlns:a16="http://schemas.microsoft.com/office/drawing/2014/main" id="{899F6EC2-E6BD-48F9-851A-7315A66AF7BF}"/>
              </a:ext>
            </a:extLst>
          </p:cNvPr>
          <p:cNvSpPr/>
          <p:nvPr/>
        </p:nvSpPr>
        <p:spPr>
          <a:xfrm>
            <a:off x="9353550" y="2527932"/>
            <a:ext cx="2555079" cy="1169747"/>
          </a:xfrm>
          <a:prstGeom prst="wedgeRoundRectCallout">
            <a:avLst>
              <a:gd name="adj1" fmla="val -65064"/>
              <a:gd name="adj2" fmla="val 1620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a:ea typeface="+mn-ea"/>
                <a:cs typeface="+mn-cs"/>
              </a:rPr>
              <a:t>What happens to a prenominal adjective before a masculine noun?</a:t>
            </a:r>
          </a:p>
        </p:txBody>
      </p:sp>
      <p:sp>
        <p:nvSpPr>
          <p:cNvPr id="14" name="Speech Bubble: Rectangle with Corners Rounded 13">
            <a:extLst>
              <a:ext uri="{FF2B5EF4-FFF2-40B4-BE49-F238E27FC236}">
                <a16:creationId xmlns:a16="http://schemas.microsoft.com/office/drawing/2014/main" id="{5E0A4C93-E6E1-4AEA-B52F-EB5FACFED89F}"/>
              </a:ext>
            </a:extLst>
          </p:cNvPr>
          <p:cNvSpPr/>
          <p:nvPr/>
        </p:nvSpPr>
        <p:spPr>
          <a:xfrm>
            <a:off x="9313069" y="3917499"/>
            <a:ext cx="2555079" cy="1169747"/>
          </a:xfrm>
          <a:prstGeom prst="wedgeRoundRectCallout">
            <a:avLst>
              <a:gd name="adj1" fmla="val -68792"/>
              <a:gd name="adj2" fmla="val 3085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a:ea typeface="+mn-ea"/>
                <a:cs typeface="+mn-cs"/>
              </a:rPr>
              <a:t>Remember, there’s no word for ‘did’ in Spanish.</a:t>
            </a:r>
          </a:p>
        </p:txBody>
      </p:sp>
      <p:sp>
        <p:nvSpPr>
          <p:cNvPr id="15" name="Speech Bubble: Rectangle with Corners Rounded 14">
            <a:extLst>
              <a:ext uri="{FF2B5EF4-FFF2-40B4-BE49-F238E27FC236}">
                <a16:creationId xmlns:a16="http://schemas.microsoft.com/office/drawing/2014/main" id="{CCA9CFB4-9C9E-4841-9787-6D46098BE704}"/>
              </a:ext>
            </a:extLst>
          </p:cNvPr>
          <p:cNvSpPr/>
          <p:nvPr/>
        </p:nvSpPr>
        <p:spPr>
          <a:xfrm>
            <a:off x="9313069" y="5223365"/>
            <a:ext cx="2555079" cy="1119664"/>
          </a:xfrm>
          <a:prstGeom prst="wedgeRoundRectCallout">
            <a:avLst>
              <a:gd name="adj1" fmla="val -65064"/>
              <a:gd name="adj2" fmla="val 1620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a:ea typeface="+mn-ea"/>
                <a:cs typeface="+mn-cs"/>
              </a:rPr>
              <a:t>Subject pronouns would be useful here!</a:t>
            </a:r>
          </a:p>
        </p:txBody>
      </p:sp>
      <p:pic>
        <p:nvPicPr>
          <p:cNvPr id="3" name="Picture 2">
            <a:extLst>
              <a:ext uri="{FF2B5EF4-FFF2-40B4-BE49-F238E27FC236}">
                <a16:creationId xmlns:a16="http://schemas.microsoft.com/office/drawing/2014/main" id="{DA6AE4D0-4446-F5E8-4849-B984F51CBA61}"/>
              </a:ext>
            </a:extLst>
          </p:cNvPr>
          <p:cNvPicPr>
            <a:picLocks noChangeAspect="1"/>
          </p:cNvPicPr>
          <p:nvPr/>
        </p:nvPicPr>
        <p:blipFill>
          <a:blip r:embed="rId3">
            <a:clrChange>
              <a:clrFrom>
                <a:srgbClr val="FFFEFF"/>
              </a:clrFrom>
              <a:clrTo>
                <a:srgbClr val="FFFEFF">
                  <a:alpha val="0"/>
                </a:srgbClr>
              </a:clrTo>
            </a:clrChange>
          </a:blip>
          <a:stretch>
            <a:fillRect/>
          </a:stretch>
        </p:blipFill>
        <p:spPr>
          <a:xfrm>
            <a:off x="9916321" y="1192142"/>
            <a:ext cx="1917700" cy="1054100"/>
          </a:xfrm>
          <a:prstGeom prst="rect">
            <a:avLst/>
          </a:prstGeom>
        </p:spPr>
      </p:pic>
      <p:pic>
        <p:nvPicPr>
          <p:cNvPr id="4" name="Picture 3">
            <a:extLst>
              <a:ext uri="{FF2B5EF4-FFF2-40B4-BE49-F238E27FC236}">
                <a16:creationId xmlns:a16="http://schemas.microsoft.com/office/drawing/2014/main" id="{A6B21A8D-4FBC-4338-40CF-408694DAA1BD}"/>
              </a:ext>
            </a:extLst>
          </p:cNvPr>
          <p:cNvPicPr>
            <a:picLocks noChangeAspect="1"/>
          </p:cNvPicPr>
          <p:nvPr/>
        </p:nvPicPr>
        <p:blipFill>
          <a:blip r:embed="rId4"/>
          <a:stretch>
            <a:fillRect/>
          </a:stretch>
        </p:blipFill>
        <p:spPr>
          <a:xfrm>
            <a:off x="7538844" y="5125551"/>
            <a:ext cx="1646034" cy="791763"/>
          </a:xfrm>
          <a:prstGeom prst="rect">
            <a:avLst/>
          </a:prstGeom>
        </p:spPr>
      </p:pic>
      <p:pic>
        <p:nvPicPr>
          <p:cNvPr id="5" name="Picture 4">
            <a:extLst>
              <a:ext uri="{FF2B5EF4-FFF2-40B4-BE49-F238E27FC236}">
                <a16:creationId xmlns:a16="http://schemas.microsoft.com/office/drawing/2014/main" id="{95B4C4A5-63BB-B0BE-F8A8-B868BC5F4B7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538844" y="2163368"/>
            <a:ext cx="1048587" cy="13114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9|4.8|0.8|12.9|1.1|6|0.7"/>
</p:tagLst>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panish_Master_Template" id="{36A2373B-57EA-442B-ABBD-50818630D245}" vid="{9AE01F9D-6AB8-4352-9FBE-6524C006D125}"/>
    </a:ext>
  </a:extLst>
</a:theme>
</file>

<file path=ppt/theme/theme10.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1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1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13.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14.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_25_most_common_verbs_1_SEIN" id="{AF319847-DCEF-8D45-8E9E-74434EE6BD95}" vid="{38398282-AAD3-0A44-9C21-E798DEF5F2CE}"/>
    </a:ext>
  </a:extLst>
</a:theme>
</file>

<file path=ppt/theme/theme15.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ources (not bold NA).pptx" id="{C04240F7-4567-42F4-A6A9-1F35289C3A03}" vid="{11C110E3-9438-4B77-B542-C85A197C3B21}"/>
    </a:ext>
  </a:extLst>
</a:theme>
</file>

<file path=ppt/theme/theme16.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AA952BBC-ACA2-3542-94B6-99D1100DCE48}" vid="{9600BB7D-2A88-524B-9D90-210FB0DF92A0}"/>
    </a:ext>
  </a:extLst>
</a:theme>
</file>

<file path=ppt/theme/theme17.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rgbClr val="002060"/>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NCELP_template.pptx" id="{851E8A6A-D5BB-4C26-B157-3EC16E233918}" vid="{8BFF32F4-6F0A-4FC3-899B-73F2A33C2379}"/>
    </a:ext>
  </a:extLst>
</a:theme>
</file>

<file path=ppt/theme/theme3.xml><?xml version="1.0" encoding="utf-8"?>
<a:theme xmlns:a="http://schemas.openxmlformats.org/drawingml/2006/main" name="1_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French_Master_Template" id="{8527CCA5-71F5-40AF-9879-95464AC507DC}" vid="{BB1D041E-3947-48A9-8945-D40BC9A5972F}"/>
    </a:ext>
  </a:extLst>
</a:theme>
</file>

<file path=ppt/theme/theme4.xml><?xml version="1.0" encoding="utf-8"?>
<a:theme xmlns:a="http://schemas.openxmlformats.org/drawingml/2006/main" name="2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982F5CE2-D3F8-4AFF-9576-D0A58E8991B0}" vid="{6453D56B-A987-4921-9ADA-D227D4A262D4}"/>
    </a:ext>
  </a:extLst>
</a:theme>
</file>

<file path=ppt/theme/theme5.xml><?xml version="1.0" encoding="utf-8"?>
<a:theme xmlns:a="http://schemas.openxmlformats.org/drawingml/2006/main" name="5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DE201B1D-F283-4761-B109-34C1B42736A8}" vid="{4FD433AE-AD99-42F2-91AA-464A1A1B2D7C}"/>
    </a:ext>
  </a:extLst>
</a:theme>
</file>

<file path=ppt/theme/theme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8.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9.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4" id="{90508F04-5F3A-476F-A16B-5A5439F2E83E}" vid="{9925339A-7251-4675-B9D4-EC52DC06C4EE}"/>
    </a:ext>
  </a:extLst>
</a:theme>
</file>

<file path=docProps/app.xml><?xml version="1.0" encoding="utf-8"?>
<Properties xmlns="http://schemas.openxmlformats.org/officeDocument/2006/extended-properties" xmlns:vt="http://schemas.openxmlformats.org/officeDocument/2006/docPropsVTypes">
  <Template>NCELP_Spanish_Powerpoint_Template</Template>
  <TotalTime>428</TotalTime>
  <Words>19289</Words>
  <Application>Microsoft Office PowerPoint</Application>
  <PresentationFormat>Widescreen</PresentationFormat>
  <Paragraphs>2042</Paragraphs>
  <Slides>77</Slides>
  <Notes>68</Notes>
  <HiddenSlides>0</HiddenSlides>
  <MMClips>5</MMClips>
  <ScaleCrop>false</ScaleCrop>
  <HeadingPairs>
    <vt:vector size="8" baseType="variant">
      <vt:variant>
        <vt:lpstr>Fonts Used</vt:lpstr>
      </vt:variant>
      <vt:variant>
        <vt:i4>8</vt:i4>
      </vt:variant>
      <vt:variant>
        <vt:lpstr>Theme</vt:lpstr>
      </vt:variant>
      <vt:variant>
        <vt:i4>17</vt:i4>
      </vt:variant>
      <vt:variant>
        <vt:lpstr>Embedded OLE Servers</vt:lpstr>
      </vt:variant>
      <vt:variant>
        <vt:i4>1</vt:i4>
      </vt:variant>
      <vt:variant>
        <vt:lpstr>Slide Titles</vt:lpstr>
      </vt:variant>
      <vt:variant>
        <vt:i4>77</vt:i4>
      </vt:variant>
    </vt:vector>
  </HeadingPairs>
  <TitlesOfParts>
    <vt:vector size="103" baseType="lpstr">
      <vt:lpstr>Twentieth Century</vt:lpstr>
      <vt:lpstr>Arial</vt:lpstr>
      <vt:lpstr>Arial</vt:lpstr>
      <vt:lpstr>Calibri</vt:lpstr>
      <vt:lpstr>Century Gothic</vt:lpstr>
      <vt:lpstr>Symbol</vt:lpstr>
      <vt:lpstr>Tw Cen MT</vt:lpstr>
      <vt:lpstr>Wingdings</vt:lpstr>
      <vt:lpstr>NCELP_German_2022</vt:lpstr>
      <vt:lpstr>1_Office Theme</vt:lpstr>
      <vt:lpstr>1_NCELP_German_2022</vt:lpstr>
      <vt:lpstr>2_NCELP_German_2022</vt:lpstr>
      <vt:lpstr>5_Office Theme</vt:lpstr>
      <vt:lpstr>7_Office Theme</vt:lpstr>
      <vt:lpstr>6_Office Theme</vt:lpstr>
      <vt:lpstr>2_Office Theme</vt:lpstr>
      <vt:lpstr>9_Office Theme</vt:lpstr>
      <vt:lpstr>8_Office Theme</vt:lpstr>
      <vt:lpstr>3_Office Theme</vt:lpstr>
      <vt:lpstr>4_Office Theme</vt:lpstr>
      <vt:lpstr>10_Office Theme</vt:lpstr>
      <vt:lpstr>11_Office Theme</vt:lpstr>
      <vt:lpstr>12_Office Theme</vt:lpstr>
      <vt:lpstr>13_Office Theme</vt:lpstr>
      <vt:lpstr>NCELP Theme</vt:lpstr>
      <vt:lpstr>Bitmap Image</vt:lpstr>
      <vt:lpstr>PowerPoint Presentation</vt:lpstr>
      <vt:lpstr>Implications of the new GCSE</vt:lpstr>
      <vt:lpstr>Vocabulary</vt:lpstr>
      <vt:lpstr>Quick wins [1] Identify words </vt:lpstr>
      <vt:lpstr>Quick wins [2] Spaced revisiting</vt:lpstr>
      <vt:lpstr>KS2 SOW and resources</vt:lpstr>
      <vt:lpstr>Quick wins [3] Variety of practice</vt:lpstr>
      <vt:lpstr>PowerPoint Presentation</vt:lpstr>
      <vt:lpstr>Un viaje a Valencia</vt:lpstr>
      <vt:lpstr>Un viaje a Valencia</vt:lpstr>
      <vt:lpstr>Implications of the new GCSE</vt:lpstr>
      <vt:lpstr>Phonics</vt:lpstr>
      <vt:lpstr>French GCSE phonics</vt:lpstr>
      <vt:lpstr>German GCSE phonics</vt:lpstr>
      <vt:lpstr>Spanish GCSE phonics</vt:lpstr>
      <vt:lpstr>Phonics</vt:lpstr>
      <vt:lpstr>Phonetik - der Bodensee [1/2]</vt:lpstr>
      <vt:lpstr>PowerPoint Presentation</vt:lpstr>
      <vt:lpstr>Aquí tienes un mensaje de Lucía. ¡Faltan letras! Escucha y completa con las letras que no están. </vt:lpstr>
      <vt:lpstr>PowerPoint Presentation</vt:lpstr>
      <vt:lpstr>PowerPoint Presentation</vt:lpstr>
      <vt:lpstr>Leur et leurs</vt:lpstr>
      <vt:lpstr>On a quoi ?</vt:lpstr>
      <vt:lpstr>Saying ‘their’</vt:lpstr>
      <vt:lpstr>Saying ‘their’</vt:lpstr>
      <vt:lpstr>Saying ‘their’</vt:lpstr>
      <vt:lpstr>Saying ‘their’</vt:lpstr>
      <vt:lpstr>Recommandations</vt:lpstr>
      <vt:lpstr>Recommandations</vt:lpstr>
      <vt:lpstr>Recommandations</vt:lpstr>
      <vt:lpstr>Recommandations</vt:lpstr>
      <vt:lpstr>Recommandations</vt:lpstr>
      <vt:lpstr>Recommandations</vt:lpstr>
      <vt:lpstr>Recommandations</vt:lpstr>
      <vt:lpstr>Recommandations</vt:lpstr>
      <vt:lpstr>Choisir un restaurant</vt:lpstr>
      <vt:lpstr>PowerPoint Presentation</vt:lpstr>
      <vt:lpstr>Phonetik</vt:lpstr>
      <vt:lpstr>Phonetik</vt:lpstr>
      <vt:lpstr>PowerPoint Presentation</vt:lpstr>
      <vt:lpstr>PowerPoint Presentation</vt:lpstr>
      <vt:lpstr>Text exploitation: Don Quijote</vt:lpstr>
      <vt:lpstr>Fonética</vt:lpstr>
      <vt:lpstr>Fonética</vt:lpstr>
      <vt:lpstr>Estudiante A</vt:lpstr>
      <vt:lpstr>Estudiante A</vt:lpstr>
      <vt:lpstr>Implications of the new GCSE</vt:lpstr>
      <vt:lpstr>Speaking</vt:lpstr>
      <vt:lpstr>Towards the new GCSE</vt:lpstr>
      <vt:lpstr>Ways forward</vt:lpstr>
      <vt:lpstr>Estar: I am &amp; he/she is</vt:lpstr>
      <vt:lpstr>PowerPoint Presentation</vt:lpstr>
      <vt:lpstr>Ich oder du?</vt:lpstr>
      <vt:lpstr>PowerPoint Presentation</vt:lpstr>
      <vt:lpstr>hablar / escuchar</vt:lpstr>
      <vt:lpstr>hablar</vt:lpstr>
      <vt:lpstr>hablar</vt:lpstr>
      <vt:lpstr>Articulate! Un juego</vt:lpstr>
      <vt:lpstr>Articulate! English clues</vt:lpstr>
      <vt:lpstr>L’école au Sénégal</vt:lpstr>
      <vt:lpstr>Implications of the new GCSE</vt:lpstr>
      <vt:lpstr>Reading</vt:lpstr>
      <vt:lpstr>Developing depth</vt:lpstr>
      <vt:lpstr>PowerPoint Presentation</vt:lpstr>
      <vt:lpstr>PowerPoint Presentation</vt:lpstr>
      <vt:lpstr>Longer text comprehension</vt:lpstr>
      <vt:lpstr>Wer …?</vt:lpstr>
      <vt:lpstr>Developing inferencing</vt:lpstr>
      <vt:lpstr>Cognate knowledge</vt:lpstr>
      <vt:lpstr>PowerPoint Presentation</vt:lpstr>
      <vt:lpstr>Word patterns</vt:lpstr>
      <vt:lpstr>PowerPoint Presentation</vt:lpstr>
      <vt:lpstr>Quel est l’adverbe ?</vt:lpstr>
      <vt:lpstr>¿Cuál es tu opinión sobre la historia?</vt:lpstr>
      <vt:lpstr>Implications of the new GCSE</vt:lpstr>
      <vt:lpstr>CPD offer</vt:lpstr>
      <vt:lpstr>Evaluation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37</cp:revision>
  <dcterms:created xsi:type="dcterms:W3CDTF">2022-10-11T14:17:37Z</dcterms:created>
  <dcterms:modified xsi:type="dcterms:W3CDTF">2022-10-12T06:45:15Z</dcterms:modified>
</cp:coreProperties>
</file>