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50" r:id="rId2"/>
    <p:sldId id="812" r:id="rId3"/>
    <p:sldId id="315" r:id="rId4"/>
    <p:sldId id="819" r:id="rId5"/>
    <p:sldId id="820" r:id="rId6"/>
    <p:sldId id="725" r:id="rId7"/>
    <p:sldId id="709" r:id="rId8"/>
    <p:sldId id="829" r:id="rId9"/>
    <p:sldId id="830" r:id="rId10"/>
    <p:sldId id="831" r:id="rId11"/>
    <p:sldId id="543" r:id="rId12"/>
    <p:sldId id="3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6"/>
  </p:normalViewPr>
  <p:slideViewPr>
    <p:cSldViewPr snapToGrid="0" snapToObjects="1">
      <p:cViewPr varScale="1">
        <p:scale>
          <a:sx n="90" d="100"/>
          <a:sy n="90" d="100"/>
        </p:scale>
        <p:origin x="23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A2A328EF-BBFB-5D4C-B69E-2CF87DA0501F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25BCB534-AE23-714F-B1B2-5AA155F8AB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1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7.1.1.1</a:t>
            </a:r>
          </a:p>
          <a:p>
            <a:r>
              <a:rPr lang="en-US" b="1" dirty="0"/>
              <a:t>Speaking activity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dirty="0"/>
              <a:t>10 minutes</a:t>
            </a:r>
            <a:endParaRPr lang="en-US" b="1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use sentences with ‘estoy’ and ‘está’ in oral production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See separate set of cards (word doc)</a:t>
            </a:r>
            <a:br>
              <a:rPr lang="en-GB" baseline="0" dirty="0"/>
            </a:br>
            <a:br>
              <a:rPr lang="en-GB" baseline="0" dirty="0"/>
            </a:br>
            <a:r>
              <a:rPr lang="en-GB" baseline="0" dirty="0"/>
              <a:t>Students play the game as described below:</a:t>
            </a:r>
          </a:p>
          <a:p>
            <a:pPr marL="0" indent="0">
              <a:buNone/>
            </a:pPr>
            <a:r>
              <a:rPr lang="en-GB" baseline="0" dirty="0"/>
              <a:t>1 Separate the cards into two piles – verbs and cities.</a:t>
            </a:r>
          </a:p>
          <a:p>
            <a:pPr marL="0" indent="0">
              <a:buNone/>
            </a:pPr>
            <a:r>
              <a:rPr lang="en-GB" baseline="0" dirty="0"/>
              <a:t>2 Partner A picks a verb and then a city, says the Spanish sentence.</a:t>
            </a:r>
            <a:br>
              <a:rPr lang="en-GB" baseline="0" dirty="0"/>
            </a:br>
            <a:r>
              <a:rPr lang="en-GB" baseline="0" dirty="0"/>
              <a:t>3 Partner B translates into English.  </a:t>
            </a:r>
            <a:br>
              <a:rPr lang="en-GB" baseline="0" dirty="0"/>
            </a:br>
            <a:r>
              <a:rPr lang="en-GB" baseline="0" dirty="0"/>
              <a:t>4 Players then swap roles.  </a:t>
            </a:r>
            <a:br>
              <a:rPr lang="en-GB" baseline="0" dirty="0"/>
            </a:br>
            <a:r>
              <a:rPr lang="en-GB" baseline="0" dirty="0"/>
              <a:t>If pairs time themselves, they can then repeat the activity to see how quickly they can complete all the sentences and translations.  With each new game, different sentences will be generated.</a:t>
            </a:r>
          </a:p>
          <a:p>
            <a:pPr marL="0" indent="0">
              <a:buNone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Note: </a:t>
            </a:r>
            <a:r>
              <a:rPr lang="en-GB" baseline="0" dirty="0"/>
              <a:t>Students could make these cards themselves i.e. fold A4 paper so it makes 12 rectangles - write 'I' x 3, he/she x 3, </a:t>
            </a: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(this will be a cue/prompt to recall the correct verb in Spanish), </a:t>
            </a:r>
            <a:r>
              <a:rPr lang="en-GB" baseline="0" dirty="0"/>
              <a:t>then 6 cities that they remember.  </a:t>
            </a:r>
            <a:br>
              <a:rPr lang="en-GB" baseline="0" dirty="0"/>
            </a:br>
            <a:r>
              <a:rPr lang="en-GB" baseline="0" dirty="0"/>
              <a:t>They could all do this so that they have 24 playing cards in total, when put together. This is good practice for spelling / memory / sounding out city names as they write them.</a:t>
            </a:r>
            <a:br>
              <a:rPr lang="en-GB" baseline="0" dirty="0"/>
            </a:br>
            <a:endParaRPr lang="en-GB" baseline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613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is slide 2/2.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566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9.1.2.6</a:t>
            </a:r>
          </a:p>
          <a:p>
            <a:r>
              <a:rPr lang="en-US" b="1" dirty="0"/>
              <a:t>Timing: 6 minutes. Slide 1/2.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times in questions and statements.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Tell students they are going to work together to find out at what time things are happening. One student will ask about events at a music festival, and the other will ask about evening plans.</a:t>
            </a:r>
          </a:p>
          <a:p>
            <a:r>
              <a:rPr lang="en-US" b="0" dirty="0"/>
              <a:t>2. Work through the example on this slide. Students suggest a question </a:t>
            </a:r>
            <a:r>
              <a:rPr lang="en-US" b="0" dirty="0" err="1"/>
              <a:t>Oc</a:t>
            </a:r>
            <a:r>
              <a:rPr lang="fr-FR" sz="1200" dirty="0" err="1">
                <a:solidFill>
                  <a:schemeClr val="bg1"/>
                </a:solidFill>
              </a:rPr>
              <a:t>éane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might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ask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find</a:t>
            </a:r>
            <a:r>
              <a:rPr lang="fr-FR" sz="1200" dirty="0">
                <a:solidFill>
                  <a:schemeClr val="bg1"/>
                </a:solidFill>
              </a:rPr>
              <a:t> the information to </a:t>
            </a:r>
            <a:r>
              <a:rPr lang="fr-FR" sz="1200" dirty="0" err="1">
                <a:solidFill>
                  <a:schemeClr val="bg1"/>
                </a:solidFill>
              </a:rPr>
              <a:t>fill</a:t>
            </a:r>
            <a:r>
              <a:rPr lang="fr-FR" sz="1200" dirty="0">
                <a:solidFill>
                  <a:schemeClr val="bg1"/>
                </a:solidFill>
              </a:rPr>
              <a:t> the gap on </a:t>
            </a:r>
            <a:r>
              <a:rPr lang="fr-FR" sz="1200" dirty="0" err="1">
                <a:solidFill>
                  <a:schemeClr val="bg1"/>
                </a:solidFill>
              </a:rPr>
              <a:t>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card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b="0" dirty="0">
                <a:solidFill>
                  <a:schemeClr val="bg1"/>
                </a:solidFill>
              </a:rPr>
              <a:t>3. Click to </a:t>
            </a:r>
            <a:r>
              <a:rPr lang="fr-FR" sz="1200" b="0" dirty="0" err="1">
                <a:solidFill>
                  <a:schemeClr val="bg1"/>
                </a:solidFill>
              </a:rPr>
              <a:t>reveal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suggested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answer</a:t>
            </a:r>
            <a:r>
              <a:rPr lang="fr-FR" sz="1200" b="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b="0" dirty="0">
                <a:solidFill>
                  <a:schemeClr val="bg1"/>
                </a:solidFill>
              </a:rPr>
              <a:t>4. </a:t>
            </a:r>
            <a:r>
              <a:rPr lang="fr-FR" sz="1200" b="0" dirty="0" err="1">
                <a:solidFill>
                  <a:schemeClr val="bg1"/>
                </a:solidFill>
              </a:rPr>
              <a:t>Students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suggest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what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Amir’s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response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might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be</a:t>
            </a:r>
            <a:r>
              <a:rPr lang="fr-FR" sz="1200" b="0" dirty="0">
                <a:solidFill>
                  <a:schemeClr val="bg1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dirty="0">
                <a:solidFill>
                  <a:schemeClr val="bg1"/>
                </a:solidFill>
              </a:rPr>
              <a:t>5. Click to </a:t>
            </a:r>
            <a:r>
              <a:rPr lang="fr-FR" sz="1200" b="0" dirty="0" err="1">
                <a:solidFill>
                  <a:schemeClr val="bg1"/>
                </a:solidFill>
              </a:rPr>
              <a:t>reveal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suggested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answer</a:t>
            </a:r>
            <a:r>
              <a:rPr lang="fr-FR" sz="1200" b="0" dirty="0">
                <a:solidFill>
                  <a:schemeClr val="bg1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dirty="0">
                <a:solidFill>
                  <a:schemeClr val="bg1"/>
                </a:solidFill>
              </a:rPr>
              <a:t>6. </a:t>
            </a:r>
            <a:r>
              <a:rPr lang="fr-FR" sz="1200" b="0" dirty="0" err="1">
                <a:solidFill>
                  <a:schemeClr val="bg1"/>
                </a:solidFill>
              </a:rPr>
              <a:t>Repeat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steps</a:t>
            </a:r>
            <a:r>
              <a:rPr lang="fr-FR" sz="1200" b="0" dirty="0">
                <a:solidFill>
                  <a:schemeClr val="bg1"/>
                </a:solidFill>
              </a:rPr>
              <a:t> 2-5 for </a:t>
            </a:r>
            <a:r>
              <a:rPr lang="fr-FR" sz="1200" b="0" dirty="0" err="1">
                <a:solidFill>
                  <a:schemeClr val="bg1"/>
                </a:solidFill>
              </a:rPr>
              <a:t>Amir’s</a:t>
            </a:r>
            <a:r>
              <a:rPr lang="fr-FR" sz="1200" b="0" dirty="0">
                <a:solidFill>
                  <a:schemeClr val="bg1"/>
                </a:solidFill>
              </a:rPr>
              <a:t> </a:t>
            </a:r>
            <a:r>
              <a:rPr lang="fr-FR" sz="1200" b="0" dirty="0" err="1">
                <a:solidFill>
                  <a:schemeClr val="bg1"/>
                </a:solidFill>
              </a:rPr>
              <a:t>card</a:t>
            </a:r>
            <a:r>
              <a:rPr lang="fr-FR" sz="1200" b="0" dirty="0">
                <a:solidFill>
                  <a:schemeClr val="bg1"/>
                </a:solidFill>
              </a:rPr>
              <a:t>.</a:t>
            </a:r>
            <a:endParaRPr lang="en-US" b="0" dirty="0"/>
          </a:p>
          <a:p>
            <a:r>
              <a:rPr lang="en-US" b="0" dirty="0"/>
              <a:t>7. Print and distribute </a:t>
            </a:r>
            <a:r>
              <a:rPr lang="en-US" b="0" dirty="0" err="1"/>
              <a:t>rolecards</a:t>
            </a:r>
            <a:r>
              <a:rPr lang="en-US" b="0" dirty="0"/>
              <a:t>.</a:t>
            </a:r>
          </a:p>
          <a:p>
            <a:r>
              <a:rPr lang="en-US" b="0" dirty="0"/>
              <a:t>8. Students ask each other questions to find out what time things are happening. Encourage students to ask two intonation questions and two inversion questions.</a:t>
            </a:r>
          </a:p>
          <a:p>
            <a:r>
              <a:rPr lang="en-US" b="0" dirty="0"/>
              <a:t>9. Students look at each other’s </a:t>
            </a:r>
            <a:r>
              <a:rPr lang="en-US" b="0" dirty="0" err="1"/>
              <a:t>rolecards</a:t>
            </a:r>
            <a:r>
              <a:rPr lang="en-US" b="0" dirty="0"/>
              <a:t> to check answers.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</a:t>
            </a:r>
            <a:br>
              <a:rPr lang="en-GB" baseline="0" dirty="0"/>
            </a:br>
            <a:r>
              <a:rPr lang="en-GB" baseline="0" dirty="0"/>
              <a:t>festival [3858]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2/2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99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9.1.1.1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questions and statements containing the </a:t>
            </a:r>
            <a:r>
              <a:rPr lang="en-US" b="0" i="1" dirty="0"/>
              <a:t>je </a:t>
            </a:r>
            <a:r>
              <a:rPr lang="en-US" b="0" i="0" dirty="0"/>
              <a:t>and </a:t>
            </a:r>
            <a:r>
              <a:rPr lang="en-US" b="0" i="1" dirty="0" err="1"/>
              <a:t>tu</a:t>
            </a:r>
            <a:r>
              <a:rPr lang="en-US" b="0" i="1" dirty="0"/>
              <a:t> </a:t>
            </a:r>
            <a:r>
              <a:rPr lang="en-US" b="0" i="0" dirty="0"/>
              <a:t>forms of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1" dirty="0">
                <a:latin typeface="Century Gothic" panose="020B0502020202020204" pitchFamily="34" charset="0"/>
              </a:rPr>
              <a:t> </a:t>
            </a:r>
            <a:r>
              <a:rPr lang="en-US" b="0" i="0" dirty="0">
                <a:latin typeface="Century Gothic" panose="020B0502020202020204" pitchFamily="34" charset="0"/>
              </a:rPr>
              <a:t>and adjectives. Introduction of the </a:t>
            </a:r>
            <a:r>
              <a:rPr lang="en-US" b="0" i="0" dirty="0" err="1">
                <a:latin typeface="Century Gothic" panose="020B0502020202020204" pitchFamily="34" charset="0"/>
              </a:rPr>
              <a:t>tu</a:t>
            </a:r>
            <a:r>
              <a:rPr lang="en-US" b="0" i="0" dirty="0">
                <a:latin typeface="Century Gothic" panose="020B0502020202020204" pitchFamily="34" charset="0"/>
              </a:rPr>
              <a:t> </a:t>
            </a:r>
            <a:r>
              <a:rPr lang="en-US" b="0" i="0" dirty="0">
                <a:latin typeface="Century Gothic" panose="020B0502020202020204" pitchFamily="34" charset="0"/>
                <a:sym typeface="Wingdings" panose="05000000000000000000" pitchFamily="2" charset="2"/>
              </a:rPr>
              <a:t> t’ contraction before a vowel.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Partner B thinks of a teacher in their school and pretends to be that person. Fictional characters can be used if preferred.</a:t>
            </a:r>
          </a:p>
          <a:p>
            <a:r>
              <a:rPr lang="en-US" b="0" dirty="0"/>
              <a:t>2. Partner A asks closed questions in the </a:t>
            </a:r>
            <a:r>
              <a:rPr lang="en-US" b="0" i="1" dirty="0" err="1"/>
              <a:t>tu</a:t>
            </a:r>
            <a:r>
              <a:rPr lang="en-US" b="0" i="1" dirty="0"/>
              <a:t> </a:t>
            </a:r>
            <a:r>
              <a:rPr lang="en-US" b="0" i="0" dirty="0"/>
              <a:t>form. Encourage partner A to vary between the </a:t>
            </a:r>
            <a:r>
              <a:rPr lang="en-US" b="0" i="1" dirty="0" err="1"/>
              <a:t>tu</a:t>
            </a:r>
            <a:r>
              <a:rPr lang="en-US" b="0" i="0" dirty="0"/>
              <a:t> and </a:t>
            </a:r>
            <a:r>
              <a:rPr lang="en-US" b="0" i="1" dirty="0"/>
              <a:t>t’ </a:t>
            </a:r>
            <a:r>
              <a:rPr lang="en-US" b="0" i="0" dirty="0"/>
              <a:t>so students get used to how this feels and sounds.</a:t>
            </a:r>
            <a:endParaRPr lang="en-US" b="0" i="1" dirty="0"/>
          </a:p>
          <a:p>
            <a:r>
              <a:rPr lang="en-US" b="0" dirty="0"/>
              <a:t>3. Partner B answers the questions in the </a:t>
            </a:r>
            <a:r>
              <a:rPr lang="en-US" b="0" i="1" dirty="0"/>
              <a:t>je</a:t>
            </a:r>
            <a:r>
              <a:rPr lang="en-US" b="0" i="0" dirty="0"/>
              <a:t> form, in the character of their chosen person.</a:t>
            </a:r>
            <a:endParaRPr lang="en-US" b="0" dirty="0"/>
          </a:p>
          <a:p>
            <a:r>
              <a:rPr lang="en-US" b="0" dirty="0"/>
              <a:t>4. Partner A guesses who the person is.</a:t>
            </a:r>
          </a:p>
          <a:p>
            <a:r>
              <a:rPr lang="en-US" b="0" dirty="0"/>
              <a:t>5. Partners swop roles and repeat steps 1-4.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</a:t>
            </a:r>
            <a:br>
              <a:rPr lang="en-GB" baseline="0" dirty="0"/>
            </a:br>
            <a:r>
              <a:rPr lang="en-GB" baseline="0" dirty="0" err="1"/>
              <a:t>identité</a:t>
            </a:r>
            <a:r>
              <a:rPr lang="en-GB" baseline="0" dirty="0"/>
              <a:t> [1437]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4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9.1.1.4 </a:t>
            </a:r>
          </a:p>
          <a:p>
            <a:r>
              <a:rPr lang="en-US" b="1" dirty="0"/>
              <a:t>Timing: 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and recognition of words containing SSCs [</a:t>
            </a:r>
            <a:r>
              <a:rPr lang="en-US" b="0" dirty="0" err="1"/>
              <a:t>ou</a:t>
            </a:r>
            <a:r>
              <a:rPr lang="en-US" b="0" dirty="0"/>
              <a:t>] and [u] in sentences.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Print and distribute the </a:t>
            </a:r>
            <a:r>
              <a:rPr lang="en-US" b="0" dirty="0" err="1"/>
              <a:t>rolecards</a:t>
            </a:r>
            <a:r>
              <a:rPr lang="en-US" b="0" dirty="0"/>
              <a:t> on the following slide.</a:t>
            </a:r>
          </a:p>
          <a:p>
            <a:r>
              <a:rPr lang="en-US" b="0" dirty="0"/>
              <a:t>2. Partner A reads sentences 1-4 from their card. Partner B fills in the blanks on their card with the SSCs they hear.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Partner B reads sentences 5-8 from their card. Partner A fills in the blanks on their card with the SSCs they hear. </a:t>
            </a:r>
          </a:p>
          <a:p>
            <a:r>
              <a:rPr lang="en-US" b="0" dirty="0"/>
              <a:t>4. Proceed to slides 21-22 to check answers.</a:t>
            </a:r>
          </a:p>
          <a:p>
            <a:r>
              <a:rPr lang="en-US" b="0" dirty="0"/>
              <a:t>5. Click on the number buttons to hear each sentence read aloud by a native speaker. 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 </a:t>
            </a:r>
            <a:br>
              <a:rPr lang="en-GB" baseline="0" dirty="0"/>
            </a:br>
            <a:r>
              <a:rPr lang="en-GB" baseline="0" dirty="0"/>
              <a:t>souvenir [616], disputer [2725], </a:t>
            </a:r>
            <a:r>
              <a:rPr lang="en-GB" baseline="0" dirty="0" err="1"/>
              <a:t>lutter</a:t>
            </a:r>
            <a:r>
              <a:rPr lang="en-GB" baseline="0" dirty="0"/>
              <a:t> [1031], </a:t>
            </a:r>
            <a:r>
              <a:rPr lang="en-GB" baseline="0" dirty="0" err="1"/>
              <a:t>boulot</a:t>
            </a:r>
            <a:r>
              <a:rPr lang="en-GB" baseline="0" dirty="0"/>
              <a:t> [2929], </a:t>
            </a:r>
            <a:r>
              <a:rPr lang="en-GB" baseline="0" dirty="0" err="1"/>
              <a:t>coucher</a:t>
            </a:r>
            <a:r>
              <a:rPr lang="en-GB" baseline="0" dirty="0"/>
              <a:t> [2160], </a:t>
            </a:r>
            <a:r>
              <a:rPr lang="en-GB" baseline="0" dirty="0" err="1"/>
              <a:t>soutenir</a:t>
            </a:r>
            <a:r>
              <a:rPr lang="en-GB" baseline="0" dirty="0"/>
              <a:t> [578], utile [1003]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baseline="0" dirty="0"/>
              <a:t>accuser [1147], </a:t>
            </a:r>
            <a:r>
              <a:rPr lang="en-GB" baseline="0" dirty="0" err="1"/>
              <a:t>adulte</a:t>
            </a:r>
            <a:r>
              <a:rPr lang="en-GB" baseline="0" dirty="0"/>
              <a:t> [1580], </a:t>
            </a:r>
            <a:r>
              <a:rPr lang="en-GB" baseline="0" dirty="0" err="1"/>
              <a:t>exclure</a:t>
            </a:r>
            <a:r>
              <a:rPr lang="en-GB" baseline="0" dirty="0"/>
              <a:t> [1457], encourager [1437], refuser [271]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17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2/4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22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3/4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200" dirty="0">
                <a:solidFill>
                  <a:srgbClr val="E65D02"/>
                </a:solidFill>
              </a:rPr>
              <a:t>1.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ne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s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venons pas de t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tes les règles.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E65D02"/>
                </a:solidFill>
              </a:rPr>
              <a:t>2.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disp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tons t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t le temps.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E65D02"/>
                </a:solidFill>
              </a:rPr>
              <a:t>3. Un collèg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e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acc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se de l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tter. 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E65D02"/>
                </a:solidFill>
              </a:rPr>
              <a:t>4. T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les ad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ltes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excl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ent au b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lot.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612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4/4</a:t>
            </a:r>
          </a:p>
          <a:p>
            <a:endParaRPr lang="en-GB" b="1" dirty="0"/>
          </a:p>
          <a:p>
            <a:r>
              <a:rPr lang="en-GB" b="1" dirty="0"/>
              <a:t>Transcript: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E65D02"/>
                </a:solidFill>
              </a:rPr>
              <a:t>5.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devons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c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cher tôt t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les j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rs.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E65D02"/>
                </a:solidFill>
              </a:rPr>
              <a:t>6. Il n’y a personne p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r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enc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rager. 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E65D02"/>
                </a:solidFill>
              </a:rPr>
              <a:t>7. T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t le monde ref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se de n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s s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tenir. 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E65D02"/>
                </a:solidFill>
              </a:rPr>
              <a:t>8. Ce </a:t>
            </a:r>
            <a:r>
              <a:rPr lang="fr-FR" sz="1200">
                <a:solidFill>
                  <a:srgbClr val="E65D02"/>
                </a:solidFill>
              </a:rPr>
              <a:t>stage n’est pas </a:t>
            </a:r>
            <a:r>
              <a:rPr lang="fr-FR" sz="1200" dirty="0">
                <a:solidFill>
                  <a:srgbClr val="E65D02"/>
                </a:solidFill>
              </a:rPr>
              <a:t>d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 t</a:t>
            </a:r>
            <a:r>
              <a:rPr lang="fr-FR" sz="1200" b="1" dirty="0">
                <a:solidFill>
                  <a:srgbClr val="E65D02"/>
                </a:solidFill>
              </a:rPr>
              <a:t>ou</a:t>
            </a:r>
            <a:r>
              <a:rPr lang="fr-FR" sz="1200" dirty="0">
                <a:solidFill>
                  <a:srgbClr val="E65D02"/>
                </a:solidFill>
              </a:rPr>
              <a:t>t </a:t>
            </a:r>
            <a:r>
              <a:rPr lang="fr-FR" sz="1200" b="1" dirty="0">
                <a:solidFill>
                  <a:srgbClr val="E65D02"/>
                </a:solidFill>
              </a:rPr>
              <a:t>u</a:t>
            </a:r>
            <a:r>
              <a:rPr lang="fr-FR" sz="1200" dirty="0">
                <a:solidFill>
                  <a:srgbClr val="E65D02"/>
                </a:solidFill>
              </a:rPr>
              <a:t>tile.  </a:t>
            </a:r>
          </a:p>
          <a:p>
            <a:endParaRPr lang="en-GB" b="1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9.1.1.5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Oral production of</a:t>
            </a:r>
            <a:r>
              <a:rPr lang="en-US" b="0" i="0" dirty="0"/>
              <a:t> negative statements</a:t>
            </a:r>
            <a:r>
              <a:rPr lang="en-US" b="1" i="0" dirty="0"/>
              <a:t> </a:t>
            </a:r>
            <a:r>
              <a:rPr lang="en-US" b="0" i="0" dirty="0"/>
              <a:t>with</a:t>
            </a:r>
            <a:r>
              <a:rPr lang="en-US" b="0" dirty="0"/>
              <a:t> </a:t>
            </a:r>
            <a:r>
              <a:rPr lang="en-US" b="0" i="1" dirty="0"/>
              <a:t>il faut</a:t>
            </a:r>
            <a:r>
              <a:rPr lang="en-US" b="0" i="0" dirty="0"/>
              <a:t> and modal verbs.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1. Students work in pairs. Student A faces the board, student B turns away.</a:t>
            </a:r>
          </a:p>
          <a:p>
            <a:pPr marL="0" indent="0">
              <a:buNone/>
            </a:pPr>
            <a:r>
              <a:rPr lang="en-US" b="0" dirty="0"/>
              <a:t>2. Click to reveal a sentence from the previous exercise. Student A reads it aloud.</a:t>
            </a:r>
          </a:p>
          <a:p>
            <a:pPr marL="0" indent="0">
              <a:buNone/>
            </a:pPr>
            <a:r>
              <a:rPr lang="en-US" b="0" dirty="0"/>
              <a:t>3. Student B listens, then says the sentence again in the negative.</a:t>
            </a:r>
          </a:p>
          <a:p>
            <a:pPr marL="0" indent="0">
              <a:buNone/>
            </a:pPr>
            <a:r>
              <a:rPr lang="en-US" b="0" dirty="0"/>
              <a:t>4. Student B turns back to the board to check their answer, revealed on a click.</a:t>
            </a:r>
          </a:p>
          <a:p>
            <a:pPr marL="0" indent="0">
              <a:buNone/>
            </a:pPr>
            <a:r>
              <a:rPr lang="en-US" b="0" dirty="0"/>
              <a:t>5. Students swap roles.</a:t>
            </a:r>
          </a:p>
          <a:p>
            <a:pPr marL="0" indent="0">
              <a:buNone/>
            </a:pPr>
            <a:r>
              <a:rPr lang="en-US" b="0" dirty="0"/>
              <a:t>6. Repeat steps 1-5 for the remaining sentences.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74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9.1.2.1</a:t>
            </a:r>
          </a:p>
          <a:p>
            <a:r>
              <a:rPr lang="en-US" b="1" dirty="0"/>
              <a:t>Timing: 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scaffolded oral translation; read-aloud of unfamiliar text; improving fluency of production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take it in turns to read sentences aloud, translating the English phrases into French as they go.</a:t>
            </a:r>
          </a:p>
          <a:p>
            <a:r>
              <a:rPr lang="en-US" b="0" dirty="0"/>
              <a:t>2. Click to reveal the answers.</a:t>
            </a:r>
            <a:endParaRPr lang="en-US" b="1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(1 is the most frequent word in French): </a:t>
            </a:r>
            <a:br>
              <a:rPr lang="en-GB" baseline="0" dirty="0"/>
            </a:b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expression [952]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2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9.1.2.2</a:t>
            </a:r>
          </a:p>
          <a:p>
            <a:r>
              <a:rPr lang="en-US" b="1" dirty="0"/>
              <a:t>Timing: 5 minutes. This is slide 1/2.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feminine forms of (unknown) nouns from the masculine equivalent.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work in pairs. Partner B faces away from the board.</a:t>
            </a:r>
          </a:p>
          <a:p>
            <a:pPr marL="228600" indent="-228600">
              <a:buAutoNum type="arabicPeriod"/>
            </a:pPr>
            <a:r>
              <a:rPr lang="en-US" b="0" dirty="0"/>
              <a:t>Partner A reads aloud the masculine form of the noun.</a:t>
            </a:r>
          </a:p>
          <a:p>
            <a:pPr marL="228600" indent="-228600">
              <a:buAutoNum type="arabicPeriod"/>
            </a:pPr>
            <a:r>
              <a:rPr lang="en-US" b="0" dirty="0"/>
              <a:t>Partner B listens and says the feminine forms of each noun.</a:t>
            </a:r>
          </a:p>
          <a:p>
            <a:r>
              <a:rPr lang="en-US" b="0" dirty="0"/>
              <a:t>4.   Click to reveal the answers.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Students cover their work and write each pair of words from memory for spelling practice (go back in the presentation to remove answers).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Partners swop roles and repeat the task for the next slide.</a:t>
            </a:r>
            <a:endParaRPr lang="en-US" b="1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patron [1706], </a:t>
            </a:r>
            <a:r>
              <a:rPr lang="en-GB" b="0" baseline="0" dirty="0" err="1"/>
              <a:t>voisin</a:t>
            </a:r>
            <a:r>
              <a:rPr lang="en-GB" b="0" baseline="0" dirty="0"/>
              <a:t> [979]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</a:t>
            </a:r>
            <a:br>
              <a:rPr lang="en-GB" baseline="0" dirty="0"/>
            </a:br>
            <a:r>
              <a:rPr lang="en-GB" baseline="0" dirty="0" err="1"/>
              <a:t>inventeur</a:t>
            </a:r>
            <a:r>
              <a:rPr lang="en-GB" baseline="0" dirty="0"/>
              <a:t> [&gt;5000], </a:t>
            </a:r>
            <a:r>
              <a:rPr lang="en-GB" baseline="0" dirty="0" err="1"/>
              <a:t>indien</a:t>
            </a:r>
            <a:r>
              <a:rPr lang="en-GB" baseline="0" dirty="0"/>
              <a:t> [1679], artiste [1797], </a:t>
            </a:r>
            <a:r>
              <a:rPr lang="en-GB" baseline="0" dirty="0" err="1"/>
              <a:t>journaliste</a:t>
            </a:r>
            <a:r>
              <a:rPr lang="en-GB" baseline="0" dirty="0"/>
              <a:t> [1337], expert [1557]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6C131-54F1-D6EE-B961-5709BAE3A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8A686-9D91-359A-23C3-6DBF9BB04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21832-2034-2B4B-B98F-897F904D8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E288D-2283-43B5-3D95-FB8FD0AE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A5455-6543-D433-A98F-ECFC1B3F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7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4A7C-1AC1-7450-7E59-707AA0DE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5DCF1-7ECC-BA31-0811-47633976F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C84DF-5E83-D46A-27C0-41A5BC49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F6C3-91BC-BF9C-899E-5A7D10B02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10BBA-EEBB-2B45-5A2F-0646A275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9D3C8-39E7-7BB3-631F-09B1382CE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81F832-33BF-483E-5105-426085E1B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F5228-715D-CC1C-AD1E-67F4EB1B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300E-22A5-FAB7-7C47-072E8B37A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258E6-168E-4B51-A965-F66F4396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2318-1709-A543-9A6E-F93DD631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45B6-588F-8857-B917-0691681B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E9F8-5169-506D-2F26-2402745C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DAE64-E17E-3611-D6E6-912DDFFC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B1E44-2879-D57B-3109-A9022F20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3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E3BF-9D9B-7244-CB09-1DB724B0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57DF4-87A8-4BE5-0224-B6B46D4F0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C4F35-FAD6-9FA5-4A1E-3C1A52DAB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44BC-72B4-FEBD-0C1F-82494D5B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17F7-596A-BDA4-FD18-2A148616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1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1624-9ED5-3CA2-2B03-0505CA252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77F73-FEC8-4779-3D5E-54C3D7EE4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3B797-7141-2CDB-0682-FDEB2EDEC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16C8C-AFB7-0E4A-328D-9FC80CCF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671AF-209D-61E8-FBF8-436EAA6F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24C9D-9A55-F479-9AAF-7EBC6A71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1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A1E3-C879-63B4-D114-F549AB099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69B4D-6FD5-C931-587F-BD7DE9D12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990B0-DC3C-AEAD-ADA1-34EEE098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D06EE-0247-923F-18BB-6B5A10F13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F7118-A979-D023-9F67-85CD13889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909B6-470B-B321-6D87-FC0DE246A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51FC38-A07C-F2D8-A92B-EB7587EC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ECD50-CACA-2185-104C-50A3515A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9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38090-CE79-11D9-8E75-AA405D9E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FA7C8-1A4E-86CC-E984-2E6F519A7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0A3A8-4D12-6F3B-B6F1-B13DD358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C0823-1CEB-F35C-57DA-04B871F2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9DFDC8-6716-E913-D623-22BEBC06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27CDC-5D32-4815-7FC7-8DC9BC0F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8FA72-365B-1C72-1C45-9FEF186E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4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3698A-C5F4-0454-8B5F-A03C697A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3ED5E-396A-4B92-F489-97B5AECA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8C418-C798-3F05-7541-E0C2C43CE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3015F-342F-C769-2133-3E119E87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CEB96-7E72-5F28-7073-DD269017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A754-9EA5-0709-D7E8-0AA0F90A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0352-84DD-2BE7-9B22-2B1E7C518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ABA03-486B-CF3E-F143-1B5060E72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71D08-ABBE-CFB9-CE9B-913121B9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8BA22-7B43-132E-EE7E-13359493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D9F3-DBA5-F24A-B4D2-484B65555B35}" type="datetimeFigureOut">
              <a:rPr lang="en-US" smtClean="0"/>
              <a:t>7/12/22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CF020-315E-DA91-8D60-4C385B63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B2878-767D-71F2-8DDD-FA3CA0B2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F78A-D007-8D4E-8688-22906099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F4D6F-35D4-C62A-4B6C-B8776AE7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20BE9-6216-FA39-A2EF-D7B26490D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46C6E-2295-B99C-0225-0E77CB7BF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A011D9F3-DBA5-F24A-B4D2-484B65555B35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6D4D-1898-C31B-752E-0DF1123CE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DB988-434D-F91E-D064-690BBDBD9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A5FF78A-D007-8D4E-8688-2290609960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5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Examples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E1B10-36AB-0956-EB31-C39E17ECF633}"/>
              </a:ext>
            </a:extLst>
          </p:cNvPr>
          <p:cNvSpPr txBox="1"/>
          <p:nvPr/>
        </p:nvSpPr>
        <p:spPr>
          <a:xfrm>
            <a:off x="907617" y="1720840"/>
            <a:ext cx="10376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Interpreting tasks (speaking)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8043CB92-76B0-7531-FF1D-D9BBA9F7FFEE}"/>
              </a:ext>
            </a:extLst>
          </p:cNvPr>
          <p:cNvSpPr/>
          <p:nvPr/>
        </p:nvSpPr>
        <p:spPr>
          <a:xfrm>
            <a:off x="10115550" y="249870"/>
            <a:ext cx="1794370" cy="39783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production</a:t>
            </a:r>
          </a:p>
        </p:txBody>
      </p:sp>
      <p:pic>
        <p:nvPicPr>
          <p:cNvPr id="7" name="Picture 6" descr="background rectangle">
            <a:extLst>
              <a:ext uri="{FF2B5EF4-FFF2-40B4-BE49-F238E27FC236}">
                <a16:creationId xmlns:a16="http://schemas.microsoft.com/office/drawing/2014/main" id="{7177447C-7B22-5DDD-3925-C60920C17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AFD5A5F-6C78-4BE2-02E5-B6A6A53A5903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600" b="1" dirty="0">
                <a:solidFill>
                  <a:sysClr val="window" lastClr="FFFFFF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11394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 </a:t>
            </a:r>
            <a:r>
              <a:rPr lang="en-GB" sz="3600" b="1" dirty="0" err="1">
                <a:solidFill>
                  <a:schemeClr val="bg1"/>
                </a:solidFill>
              </a:rPr>
              <a:t>féminisation</a:t>
            </a:r>
            <a:r>
              <a:rPr lang="en-GB" sz="3600" b="1" dirty="0">
                <a:solidFill>
                  <a:schemeClr val="bg1"/>
                </a:solidFill>
              </a:rPr>
              <a:t> des </a:t>
            </a:r>
            <a:r>
              <a:rPr lang="en-GB" sz="3600" b="1" dirty="0" err="1">
                <a:solidFill>
                  <a:schemeClr val="bg1"/>
                </a:solidFill>
              </a:rPr>
              <a:t>noms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1C940-ACE5-FD48-A09A-D04E7D00194B}"/>
              </a:ext>
            </a:extLst>
          </p:cNvPr>
          <p:cNvSpPr txBox="1"/>
          <p:nvPr/>
        </p:nvSpPr>
        <p:spPr>
          <a:xfrm>
            <a:off x="179999" y="1296000"/>
            <a:ext cx="1163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Dis le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féminin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42B22-45CD-4DDA-9357-20FE013A443C}"/>
              </a:ext>
            </a:extLst>
          </p:cNvPr>
          <p:cNvSpPr txBox="1"/>
          <p:nvPr/>
        </p:nvSpPr>
        <p:spPr>
          <a:xfrm>
            <a:off x="179999" y="2238012"/>
            <a:ext cx="31432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5.  un Italien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    une __________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C8923A-7FA9-457F-A753-75A70FD88375}"/>
              </a:ext>
            </a:extLst>
          </p:cNvPr>
          <p:cNvSpPr txBox="1"/>
          <p:nvPr/>
        </p:nvSpPr>
        <p:spPr>
          <a:xfrm>
            <a:off x="179999" y="4390662"/>
            <a:ext cx="31432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7.  un journaliste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    une 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BEFA2-7F31-4BDB-8E4D-37CA049F6681}"/>
              </a:ext>
            </a:extLst>
          </p:cNvPr>
          <p:cNvSpPr txBox="1"/>
          <p:nvPr/>
        </p:nvSpPr>
        <p:spPr>
          <a:xfrm>
            <a:off x="6457245" y="2238011"/>
            <a:ext cx="31432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6.  un voisin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    une 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C4DF9-EAA9-41A8-91DD-96231DBDC142}"/>
              </a:ext>
            </a:extLst>
          </p:cNvPr>
          <p:cNvSpPr txBox="1"/>
          <p:nvPr/>
        </p:nvSpPr>
        <p:spPr>
          <a:xfrm>
            <a:off x="6457245" y="4390662"/>
            <a:ext cx="31432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8.  un expert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    une __________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B2ACE-315C-4C2E-9D62-21384AD63772}"/>
              </a:ext>
            </a:extLst>
          </p:cNvPr>
          <p:cNvGrpSpPr/>
          <p:nvPr/>
        </p:nvGrpSpPr>
        <p:grpSpPr>
          <a:xfrm>
            <a:off x="3285311" y="2025410"/>
            <a:ext cx="2095464" cy="1413479"/>
            <a:chOff x="3285311" y="2025410"/>
            <a:chExt cx="2095464" cy="14134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58021E-81E2-4A51-B6FE-33D7451B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311" y="2025410"/>
              <a:ext cx="2095464" cy="139370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76671B-B4E6-4D1F-97EF-0585105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043" y="2045187"/>
              <a:ext cx="916795" cy="139370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A9F1148-8527-4141-B8BC-A2B11B1F85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8127" r="59698" b="14167"/>
          <a:stretch/>
        </p:blipFill>
        <p:spPr>
          <a:xfrm>
            <a:off x="9600495" y="1663586"/>
            <a:ext cx="1739487" cy="20974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BD133D-FF5E-481E-85F3-EE6EDF218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27" b="100000" l="1026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48" y="3458666"/>
            <a:ext cx="2598384" cy="25983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097A36-FB4B-4A86-A035-91E7A4714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14" y="4390662"/>
            <a:ext cx="2497406" cy="155567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A1C3ADB-CBA5-4BE2-8AB3-BE78A3B447DE}"/>
              </a:ext>
            </a:extLst>
          </p:cNvPr>
          <p:cNvSpPr/>
          <p:nvPr/>
        </p:nvSpPr>
        <p:spPr>
          <a:xfrm>
            <a:off x="1354975" y="2865659"/>
            <a:ext cx="1697526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Italienne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1DCA9E-9D9E-4B04-BF60-A13E97D7B216}"/>
              </a:ext>
            </a:extLst>
          </p:cNvPr>
          <p:cNvSpPr/>
          <p:nvPr/>
        </p:nvSpPr>
        <p:spPr>
          <a:xfrm>
            <a:off x="7615330" y="2865659"/>
            <a:ext cx="1697526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voisine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BE0B64-9AAD-4C78-81C1-FC5CCE2F89D4}"/>
              </a:ext>
            </a:extLst>
          </p:cNvPr>
          <p:cNvSpPr/>
          <p:nvPr/>
        </p:nvSpPr>
        <p:spPr>
          <a:xfrm>
            <a:off x="1338933" y="5030891"/>
            <a:ext cx="1697526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journaliste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2DEEA5-036F-422C-A6FD-39E7CF2439C2}"/>
              </a:ext>
            </a:extLst>
          </p:cNvPr>
          <p:cNvSpPr/>
          <p:nvPr/>
        </p:nvSpPr>
        <p:spPr>
          <a:xfrm>
            <a:off x="7615330" y="5030891"/>
            <a:ext cx="1697526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experte</a:t>
            </a:r>
          </a:p>
        </p:txBody>
      </p:sp>
      <p:sp>
        <p:nvSpPr>
          <p:cNvPr id="25" name="Rounded Rectangle 46">
            <a:extLst>
              <a:ext uri="{FF2B5EF4-FFF2-40B4-BE49-F238E27FC236}">
                <a16:creationId xmlns:a16="http://schemas.microsoft.com/office/drawing/2014/main" id="{A73BE1AD-8F12-4CD9-A7AB-9A43C68DFEC2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5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À quelle </a:t>
            </a:r>
            <a:r>
              <a:rPr lang="en-GB" sz="3600" b="1" dirty="0" err="1">
                <a:solidFill>
                  <a:schemeClr val="bg1"/>
                </a:solidFill>
              </a:rPr>
              <a:t>heure</a:t>
            </a:r>
            <a:r>
              <a:rPr lang="en-GB" sz="3600" b="1" dirty="0">
                <a:solidFill>
                  <a:schemeClr val="bg1"/>
                </a:solidFill>
              </a:rPr>
              <a:t> … ?</a:t>
            </a:r>
          </a:p>
        </p:txBody>
      </p:sp>
      <p:sp>
        <p:nvSpPr>
          <p:cNvPr id="9" name="Rounded Rectangle 46">
            <a:extLst>
              <a:ext uri="{FF2B5EF4-FFF2-40B4-BE49-F238E27FC236}">
                <a16:creationId xmlns:a16="http://schemas.microsoft.com/office/drawing/2014/main" id="{D8847999-DE1A-4974-B57B-DF4A2BD25AAE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CFB6C-4341-495E-904F-05097B201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1" y="2640559"/>
            <a:ext cx="2073348" cy="20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EEE1E6-3F68-4743-914F-E431FAD02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43" y="2545173"/>
            <a:ext cx="2073348" cy="20733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301626-4AE7-4F0A-B591-1469DA8B5B2C}"/>
              </a:ext>
            </a:extLst>
          </p:cNvPr>
          <p:cNvSpPr txBox="1"/>
          <p:nvPr/>
        </p:nvSpPr>
        <p:spPr>
          <a:xfrm>
            <a:off x="395261" y="5230261"/>
            <a:ext cx="4870123" cy="76944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</a:rPr>
              <a:t>8.30pm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Shy’m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(commencer)</a:t>
            </a:r>
            <a:br>
              <a:rPr lang="en-GB" sz="2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13h15 	  prendre le déjeuner </a:t>
            </a:r>
            <a:endParaRPr lang="fr-FR" sz="2200" dirty="0" err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F2317BE-74E6-446A-B9E6-98954713C34F}"/>
              </a:ext>
            </a:extLst>
          </p:cNvPr>
          <p:cNvSpPr/>
          <p:nvPr/>
        </p:nvSpPr>
        <p:spPr>
          <a:xfrm>
            <a:off x="3078202" y="1454023"/>
            <a:ext cx="2769450" cy="1269202"/>
          </a:xfrm>
          <a:prstGeom prst="wedgeRoundRectCallout">
            <a:avLst>
              <a:gd name="adj1" fmla="val -35850"/>
              <a:gd name="adj2" fmla="val 6842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Shy’m</a:t>
            </a:r>
            <a:r>
              <a:rPr lang="fr-FR" sz="2000" dirty="0">
                <a:solidFill>
                  <a:schemeClr val="bg1"/>
                </a:solidFill>
              </a:rPr>
              <a:t> commence à quelle heure 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BA6252C-76D6-42B4-B2C9-EC3FA4A10C81}"/>
              </a:ext>
            </a:extLst>
          </p:cNvPr>
          <p:cNvSpPr/>
          <p:nvPr/>
        </p:nvSpPr>
        <p:spPr>
          <a:xfrm>
            <a:off x="7472328" y="911921"/>
            <a:ext cx="2769450" cy="1269202"/>
          </a:xfrm>
          <a:prstGeom prst="wedgeRoundRectCallout">
            <a:avLst>
              <a:gd name="adj1" fmla="val 37367"/>
              <a:gd name="adj2" fmla="val 72749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Shy’m</a:t>
            </a:r>
            <a:r>
              <a:rPr lang="fr-FR" sz="2000" dirty="0">
                <a:solidFill>
                  <a:schemeClr val="bg1"/>
                </a:solidFill>
              </a:rPr>
              <a:t> commence à vingt heures trente.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81D047C-E11F-4BD1-AA6F-8ACDD92D591A}"/>
              </a:ext>
            </a:extLst>
          </p:cNvPr>
          <p:cNvSpPr/>
          <p:nvPr/>
        </p:nvSpPr>
        <p:spPr>
          <a:xfrm>
            <a:off x="6550732" y="2640559"/>
            <a:ext cx="2769450" cy="1269202"/>
          </a:xfrm>
          <a:prstGeom prst="wedgeRoundRectCallout">
            <a:avLst>
              <a:gd name="adj1" fmla="val 39222"/>
              <a:gd name="adj2" fmla="val 73559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À quelle heure prend-on le déjeuner 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E236443-D99E-4A41-BF74-BF8BCCCC8EC4}"/>
              </a:ext>
            </a:extLst>
          </p:cNvPr>
          <p:cNvSpPr/>
          <p:nvPr/>
        </p:nvSpPr>
        <p:spPr>
          <a:xfrm>
            <a:off x="2386764" y="3165180"/>
            <a:ext cx="2769450" cy="1269202"/>
          </a:xfrm>
          <a:prstGeom prst="wedgeRoundRectCallout">
            <a:avLst>
              <a:gd name="adj1" fmla="val -35850"/>
              <a:gd name="adj2" fmla="val 6842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On prend le déjeuner à treize heures quinze.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BE036E-6EC5-4792-A300-7B6CEBD490B0}"/>
              </a:ext>
            </a:extLst>
          </p:cNvPr>
          <p:cNvSpPr txBox="1"/>
          <p:nvPr/>
        </p:nvSpPr>
        <p:spPr>
          <a:xfrm>
            <a:off x="6846218" y="5230260"/>
            <a:ext cx="4760953" cy="76944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20h30	 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Shy’m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</a:rPr>
              <a:t>1.15pm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  prendre le déjeuner </a:t>
            </a:r>
            <a:endParaRPr lang="fr-FR" sz="2200" dirty="0" err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2" descr="Hand, Pencil, Pen, Edit, Eraser, Write, Writing">
            <a:extLst>
              <a:ext uri="{FF2B5EF4-FFF2-40B4-BE49-F238E27FC236}">
                <a16:creationId xmlns:a16="http://schemas.microsoft.com/office/drawing/2014/main" id="{F2B37B72-BDE7-489B-A013-071837FB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728" y="4769720"/>
            <a:ext cx="1456232" cy="130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and, Pencil, Pen, Edit, Eraser, Write, Writing">
            <a:extLst>
              <a:ext uri="{FF2B5EF4-FFF2-40B4-BE49-F238E27FC236}">
                <a16:creationId xmlns:a16="http://schemas.microsoft.com/office/drawing/2014/main" id="{EA0698CC-A863-4B88-B399-BA451FC7F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20" y="4769376"/>
            <a:ext cx="1456232" cy="130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807F9-6236-4FCA-B1B7-588A4B32580E}"/>
              </a:ext>
            </a:extLst>
          </p:cNvPr>
          <p:cNvSpPr txBox="1"/>
          <p:nvPr/>
        </p:nvSpPr>
        <p:spPr>
          <a:xfrm>
            <a:off x="403245" y="5263581"/>
            <a:ext cx="1028690" cy="36195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_______</a:t>
            </a:r>
            <a:endParaRPr lang="fr-FR" b="1" dirty="0" err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DBC64F-D83E-47C7-ABFC-3BF009B721C0}"/>
              </a:ext>
            </a:extLst>
          </p:cNvPr>
          <p:cNvSpPr txBox="1"/>
          <p:nvPr/>
        </p:nvSpPr>
        <p:spPr>
          <a:xfrm>
            <a:off x="6906767" y="5604841"/>
            <a:ext cx="1028690" cy="36195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______</a:t>
            </a:r>
            <a:endParaRPr lang="fr-FR" b="1" dirty="0" err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6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À quelle </a:t>
            </a:r>
            <a:r>
              <a:rPr lang="en-GB" sz="3600" b="1" dirty="0" err="1">
                <a:solidFill>
                  <a:schemeClr val="bg1"/>
                </a:solidFill>
              </a:rPr>
              <a:t>heure</a:t>
            </a:r>
            <a:r>
              <a:rPr lang="en-GB" sz="3600" b="1" dirty="0">
                <a:solidFill>
                  <a:schemeClr val="bg1"/>
                </a:solidFill>
              </a:rPr>
              <a:t>… ?</a:t>
            </a:r>
          </a:p>
        </p:txBody>
      </p:sp>
      <p:sp>
        <p:nvSpPr>
          <p:cNvPr id="9" name="Rounded Rectangle 46">
            <a:extLst>
              <a:ext uri="{FF2B5EF4-FFF2-40B4-BE49-F238E27FC236}">
                <a16:creationId xmlns:a16="http://schemas.microsoft.com/office/drawing/2014/main" id="{D8847999-DE1A-4974-B57B-DF4A2BD25AAE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65237-2BC1-4098-A596-60746554AE0E}"/>
              </a:ext>
            </a:extLst>
          </p:cNvPr>
          <p:cNvSpPr txBox="1"/>
          <p:nvPr/>
        </p:nvSpPr>
        <p:spPr>
          <a:xfrm>
            <a:off x="282080" y="1163992"/>
            <a:ext cx="58139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Partenaire A</a:t>
            </a:r>
          </a:p>
          <a:p>
            <a:pPr algn="l"/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Tu veux aller au festival de musique. Réponds aux questions de ton/ta partenaire.</a:t>
            </a: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19h20	Daft Punk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19h40	Alpha </a:t>
            </a:r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Wann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20h00	Stromae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21h30	Christine and the Queens</a:t>
            </a: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Ton/ta partenaire fait beaucoup de choses aujourd’hui ! Trouve les heures.</a:t>
            </a: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_____ 		jouer au foot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_____		manger au restaurant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_____		aller au magasin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_____		finir les devoirs</a:t>
            </a:r>
          </a:p>
          <a:p>
            <a:pPr algn="l"/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9263E-2F4B-4444-9610-3C360DA56FDE}"/>
              </a:ext>
            </a:extLst>
          </p:cNvPr>
          <p:cNvSpPr txBox="1"/>
          <p:nvPr/>
        </p:nvSpPr>
        <p:spPr>
          <a:xfrm>
            <a:off x="6378081" y="1163992"/>
            <a:ext cx="5813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Partenaire B</a:t>
            </a:r>
          </a:p>
          <a:p>
            <a:pPr algn="l"/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Tu veux aller au festival de musique. Trouve les heures des shows.</a:t>
            </a: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_____	Daft Punk (jouer)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_____	Alpha </a:t>
            </a:r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Wann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(arriver)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_____	Stromae (chanter)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_____	Christine and the Queens (commencer)</a:t>
            </a: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Tu fais beaucoup de choses aujourd’hui ! Réponds aux questions de ton/ta partenaire.</a:t>
            </a: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16h10	jouer au foot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17h45	aller au magasin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18h30	finir les devoirs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19h15	manger au restaurant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2C627E-CC5A-4A38-9BE6-6FA4C8204216}"/>
              </a:ext>
            </a:extLst>
          </p:cNvPr>
          <p:cNvCxnSpPr/>
          <p:nvPr/>
        </p:nvCxnSpPr>
        <p:spPr>
          <a:xfrm>
            <a:off x="6096000" y="1004713"/>
            <a:ext cx="0" cy="517064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688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6096000" cy="707849"/>
          </a:xfrm>
        </p:spPr>
        <p:txBody>
          <a:bodyPr>
            <a:normAutofit/>
          </a:bodyPr>
          <a:lstStyle/>
          <a:p>
            <a:r>
              <a:rPr lang="en-GB" sz="3000" b="1" dirty="0" err="1">
                <a:solidFill>
                  <a:schemeClr val="bg1"/>
                </a:solidFill>
              </a:rPr>
              <a:t>C’est</a:t>
            </a:r>
            <a:r>
              <a:rPr lang="en-GB" sz="3000" b="1" dirty="0">
                <a:solidFill>
                  <a:schemeClr val="bg1"/>
                </a:solidFill>
              </a:rPr>
              <a:t> </a:t>
            </a:r>
            <a:r>
              <a:rPr lang="en-GB" sz="3000" b="1" dirty="0" err="1">
                <a:solidFill>
                  <a:schemeClr val="bg1"/>
                </a:solidFill>
              </a:rPr>
              <a:t>quel</a:t>
            </a:r>
            <a:r>
              <a:rPr lang="en-GB" sz="3000" b="1" dirty="0">
                <a:solidFill>
                  <a:schemeClr val="bg1"/>
                </a:solidFill>
              </a:rPr>
              <a:t>(le) </a:t>
            </a:r>
            <a:r>
              <a:rPr lang="en-GB" sz="3000" b="1" dirty="0" err="1">
                <a:solidFill>
                  <a:schemeClr val="bg1"/>
                </a:solidFill>
              </a:rPr>
              <a:t>professeur</a:t>
            </a:r>
            <a:r>
              <a:rPr lang="en-GB" sz="3000" b="1" dirty="0">
                <a:solidFill>
                  <a:schemeClr val="bg1"/>
                </a:solidFill>
              </a:rPr>
              <a:t>(e)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92A512-A512-4583-AE26-D8591E984BFB}"/>
              </a:ext>
            </a:extLst>
          </p:cNvPr>
          <p:cNvSpPr txBox="1"/>
          <p:nvPr/>
        </p:nvSpPr>
        <p:spPr>
          <a:xfrm>
            <a:off x="221250" y="1360334"/>
            <a:ext cx="11749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Choisis un(e) professeur(e) de ton coll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ège.</a:t>
            </a:r>
          </a:p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Ton partenaire a 10 questions pour trouver ton identité !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75A42CE-D01F-4F39-9071-5AD1F2E7D33D}"/>
              </a:ext>
            </a:extLst>
          </p:cNvPr>
          <p:cNvSpPr/>
          <p:nvPr/>
        </p:nvSpPr>
        <p:spPr>
          <a:xfrm>
            <a:off x="1701172" y="2824843"/>
            <a:ext cx="3795688" cy="604157"/>
          </a:xfrm>
          <a:prstGeom prst="wedgeRoundRectCallout">
            <a:avLst>
              <a:gd name="adj1" fmla="val -74082"/>
              <a:gd name="adj2" fmla="val 370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Tu es un homme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D4C470E-B943-49A6-9D3E-61A4D2A71327}"/>
              </a:ext>
            </a:extLst>
          </p:cNvPr>
          <p:cNvSpPr/>
          <p:nvPr/>
        </p:nvSpPr>
        <p:spPr>
          <a:xfrm>
            <a:off x="5731529" y="3268687"/>
            <a:ext cx="3795688" cy="604157"/>
          </a:xfrm>
          <a:prstGeom prst="wedgeRoundRectCallout">
            <a:avLst>
              <a:gd name="adj1" fmla="val 79925"/>
              <a:gd name="adj2" fmla="val 457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Oui, je suis un homme.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026D52A-11D3-4850-8480-6CDA00F3F670}"/>
              </a:ext>
            </a:extLst>
          </p:cNvPr>
          <p:cNvSpPr/>
          <p:nvPr/>
        </p:nvSpPr>
        <p:spPr>
          <a:xfrm>
            <a:off x="1701172" y="3621724"/>
            <a:ext cx="3795688" cy="604157"/>
          </a:xfrm>
          <a:prstGeom prst="wedgeRoundRectCallout">
            <a:avLst>
              <a:gd name="adj1" fmla="val -74082"/>
              <a:gd name="adj2" fmla="val 370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T’es strict 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6D3AE22-534D-4140-96D6-7DF79BA63509}"/>
              </a:ext>
            </a:extLst>
          </p:cNvPr>
          <p:cNvSpPr/>
          <p:nvPr/>
        </p:nvSpPr>
        <p:spPr>
          <a:xfrm>
            <a:off x="5762885" y="4053794"/>
            <a:ext cx="3795688" cy="604157"/>
          </a:xfrm>
          <a:prstGeom prst="wedgeRoundRectCallout">
            <a:avLst>
              <a:gd name="adj1" fmla="val 79925"/>
              <a:gd name="adj2" fmla="val 457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Non, je ne suis pas strict.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AE6F467-B2CC-496B-A5DC-967B6EB4AA63}"/>
              </a:ext>
            </a:extLst>
          </p:cNvPr>
          <p:cNvSpPr/>
          <p:nvPr/>
        </p:nvSpPr>
        <p:spPr>
          <a:xfrm>
            <a:off x="1701172" y="4396042"/>
            <a:ext cx="3795688" cy="604157"/>
          </a:xfrm>
          <a:prstGeom prst="wedgeRoundRectCallout">
            <a:avLst>
              <a:gd name="adj1" fmla="val -74082"/>
              <a:gd name="adj2" fmla="val 370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T’es amusant 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8787F5E-8E11-435C-912D-3D4E359BC937}"/>
              </a:ext>
            </a:extLst>
          </p:cNvPr>
          <p:cNvSpPr/>
          <p:nvPr/>
        </p:nvSpPr>
        <p:spPr>
          <a:xfrm>
            <a:off x="5773003" y="4842113"/>
            <a:ext cx="3795688" cy="604157"/>
          </a:xfrm>
          <a:prstGeom prst="wedgeRoundRectCallout">
            <a:avLst>
              <a:gd name="adj1" fmla="val 79925"/>
              <a:gd name="adj2" fmla="val 457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Oui, je suis amusant.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6DB470E-8809-4ED2-9992-4AD0EDE7E382}"/>
              </a:ext>
            </a:extLst>
          </p:cNvPr>
          <p:cNvSpPr/>
          <p:nvPr/>
        </p:nvSpPr>
        <p:spPr>
          <a:xfrm>
            <a:off x="1701172" y="5170360"/>
            <a:ext cx="3795688" cy="604157"/>
          </a:xfrm>
          <a:prstGeom prst="wedgeRoundRectCallout">
            <a:avLst>
              <a:gd name="adj1" fmla="val -74082"/>
              <a:gd name="adj2" fmla="val 370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T’es Monsieur Bower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3D32E70-9BED-4354-A929-F774376F3A5A}"/>
              </a:ext>
            </a:extLst>
          </p:cNvPr>
          <p:cNvSpPr/>
          <p:nvPr/>
        </p:nvSpPr>
        <p:spPr>
          <a:xfrm>
            <a:off x="5762885" y="5602431"/>
            <a:ext cx="3795688" cy="604157"/>
          </a:xfrm>
          <a:prstGeom prst="wedgeRoundRectCallout">
            <a:avLst>
              <a:gd name="adj1" fmla="val 79925"/>
              <a:gd name="adj2" fmla="val 457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Oui, je suis Monsieur Bower !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6A44773-9A5C-4E47-8C46-F922BD2A6FBA}"/>
              </a:ext>
            </a:extLst>
          </p:cNvPr>
          <p:cNvSpPr/>
          <p:nvPr/>
        </p:nvSpPr>
        <p:spPr>
          <a:xfrm>
            <a:off x="9635106" y="1163993"/>
            <a:ext cx="2458910" cy="2491502"/>
          </a:xfrm>
          <a:prstGeom prst="cloudCallout">
            <a:avLst>
              <a:gd name="adj1" fmla="val 7595"/>
              <a:gd name="adj2" fmla="val 1005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B960F-90D6-4CB6-A90C-10491E10D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928" y="1163992"/>
            <a:ext cx="2491503" cy="2491503"/>
          </a:xfrm>
          <a:prstGeom prst="rect">
            <a:avLst/>
          </a:prstGeom>
        </p:spPr>
      </p:pic>
      <p:sp>
        <p:nvSpPr>
          <p:cNvPr id="18" name="Rounded Rectangle 46">
            <a:extLst>
              <a:ext uri="{FF2B5EF4-FFF2-40B4-BE49-F238E27FC236}">
                <a16:creationId xmlns:a16="http://schemas.microsoft.com/office/drawing/2014/main" id="{AD9361F1-DF9C-42FD-A3B8-09C797AA5E23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5807CDB-D9B0-43FE-8CFD-1FD58E39ABEA}"/>
              </a:ext>
            </a:extLst>
          </p:cNvPr>
          <p:cNvSpPr/>
          <p:nvPr/>
        </p:nvSpPr>
        <p:spPr>
          <a:xfrm>
            <a:off x="6784824" y="210302"/>
            <a:ext cx="3438869" cy="1289230"/>
          </a:xfrm>
          <a:prstGeom prst="wedgeRoundRectCallout">
            <a:avLst>
              <a:gd name="adj1" fmla="val 22576"/>
              <a:gd name="adj2" fmla="val 7341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When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we</a:t>
            </a:r>
            <a:r>
              <a:rPr lang="fr-FR" sz="2000" dirty="0">
                <a:solidFill>
                  <a:schemeClr val="bg1"/>
                </a:solidFill>
              </a:rPr>
              <a:t> are </a:t>
            </a:r>
            <a:r>
              <a:rPr lang="fr-FR" sz="2000" dirty="0" err="1">
                <a:solidFill>
                  <a:schemeClr val="bg1"/>
                </a:solidFill>
              </a:rPr>
              <a:t>speaking</a:t>
            </a:r>
            <a:r>
              <a:rPr lang="fr-FR" sz="2000" dirty="0">
                <a:solidFill>
                  <a:schemeClr val="bg1"/>
                </a:solidFill>
              </a:rPr>
              <a:t>, or </a:t>
            </a:r>
            <a:r>
              <a:rPr lang="fr-FR" sz="2000" dirty="0" err="1">
                <a:solidFill>
                  <a:schemeClr val="bg1"/>
                </a:solidFill>
              </a:rPr>
              <a:t>writing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informally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we</a:t>
            </a:r>
            <a:r>
              <a:rPr lang="fr-FR" sz="2000" dirty="0">
                <a:solidFill>
                  <a:schemeClr val="bg1"/>
                </a:solidFill>
              </a:rPr>
              <a:t> can </a:t>
            </a:r>
            <a:r>
              <a:rPr lang="fr-FR" sz="2000" dirty="0" err="1">
                <a:solidFill>
                  <a:schemeClr val="bg1"/>
                </a:solidFill>
              </a:rPr>
              <a:t>shorten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tu es</a:t>
            </a:r>
            <a:r>
              <a:rPr lang="fr-FR" sz="2000" dirty="0">
                <a:solidFill>
                  <a:schemeClr val="bg1"/>
                </a:solidFill>
              </a:rPr>
              <a:t> to </a:t>
            </a:r>
            <a:r>
              <a:rPr lang="fr-FR" sz="2000" b="1" dirty="0">
                <a:solidFill>
                  <a:schemeClr val="bg1"/>
                </a:solidFill>
              </a:rPr>
              <a:t>t’es</a:t>
            </a:r>
            <a:r>
              <a:rPr lang="fr-FR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DED7B3-78E1-44DC-BD9E-FBD561B71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754" y="4842113"/>
            <a:ext cx="1500166" cy="15001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12CBAD-4C7C-43CA-8485-5E0EC42EA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0" y="2012834"/>
            <a:ext cx="1771651" cy="17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Léa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est</a:t>
            </a:r>
            <a:r>
              <a:rPr lang="en-GB" sz="3600" b="1" dirty="0">
                <a:solidFill>
                  <a:schemeClr val="bg1"/>
                </a:solidFill>
              </a:rPr>
              <a:t> triste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8F859989-DB06-4C35-8F6D-A746E286940A}"/>
              </a:ext>
            </a:extLst>
          </p:cNvPr>
          <p:cNvSpPr/>
          <p:nvPr/>
        </p:nvSpPr>
        <p:spPr>
          <a:xfrm>
            <a:off x="10046043" y="249869"/>
            <a:ext cx="186387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F76293-F036-D943-9EC1-F5857D9662CB}"/>
              </a:ext>
            </a:extLst>
          </p:cNvPr>
          <p:cNvSpPr txBox="1"/>
          <p:nvPr/>
        </p:nvSpPr>
        <p:spPr>
          <a:xfrm>
            <a:off x="180000" y="1303523"/>
            <a:ext cx="11729920" cy="222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Léa et Sophie commencent un stage dans une entreprise locale. Elles ne sont pas contentes ! Elle trouvent le monde du travail très difficile.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Partenaire A lit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les phrases (1-4),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et Partenaire B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remplit les blancs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Après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quatre phrases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, les partenaires changent de rôle.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Partenaire B lit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les phrases (5-8),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et Partenaire A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remplit les blancs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9D6D55E-EE52-AB45-A00E-517CB306DF1B}"/>
              </a:ext>
            </a:extLst>
          </p:cNvPr>
          <p:cNvSpPr/>
          <p:nvPr/>
        </p:nvSpPr>
        <p:spPr>
          <a:xfrm>
            <a:off x="2149853" y="3994484"/>
            <a:ext cx="2434827" cy="1459832"/>
          </a:xfrm>
          <a:prstGeom prst="wedgeRoundRectCallout">
            <a:avLst>
              <a:gd name="adj1" fmla="val -59924"/>
              <a:gd name="adj2" fmla="val -24456"/>
              <a:gd name="adj3" fmla="val 16667"/>
            </a:avLst>
          </a:prstGeom>
          <a:solidFill>
            <a:srgbClr val="115076"/>
          </a:solidFill>
          <a:ln>
            <a:solidFill>
              <a:srgbClr val="E65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Nous ne </a:t>
            </a:r>
            <a:r>
              <a:rPr lang="en-US" sz="2800" dirty="0" err="1"/>
              <a:t>voulons</a:t>
            </a:r>
            <a:r>
              <a:rPr lang="en-US" sz="2800" dirty="0"/>
              <a:t> pas </a:t>
            </a:r>
            <a:r>
              <a:rPr lang="en-US" sz="2800" dirty="0" err="1"/>
              <a:t>étudier</a:t>
            </a:r>
            <a:r>
              <a:rPr lang="en-US" sz="2800" dirty="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37C37-4540-904B-A4F5-6D068B84AFB3}"/>
              </a:ext>
            </a:extLst>
          </p:cNvPr>
          <p:cNvSpPr txBox="1"/>
          <p:nvPr/>
        </p:nvSpPr>
        <p:spPr>
          <a:xfrm>
            <a:off x="5603875" y="4908885"/>
            <a:ext cx="537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N__s ne v__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lons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pas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ét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dier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91933-579B-1B4F-869B-36163C540B46}"/>
              </a:ext>
            </a:extLst>
          </p:cNvPr>
          <p:cNvSpPr txBox="1"/>
          <p:nvPr/>
        </p:nvSpPr>
        <p:spPr>
          <a:xfrm>
            <a:off x="2632692" y="5593847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E65D02"/>
                </a:solidFill>
              </a:rPr>
              <a:t>Partner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BC0E4-66B9-514B-81C0-CFDF0ABDA49B}"/>
              </a:ext>
            </a:extLst>
          </p:cNvPr>
          <p:cNvSpPr txBox="1"/>
          <p:nvPr/>
        </p:nvSpPr>
        <p:spPr>
          <a:xfrm>
            <a:off x="7327041" y="5593847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E65D02"/>
                </a:solidFill>
              </a:rPr>
              <a:t>Partner B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998FD3D-A820-7C4B-8AD4-A5FE3DE23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53" y="3534113"/>
            <a:ext cx="1536726" cy="1536726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B91AFD0-7EDC-7A4F-A493-8D73C40E1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721" y="2844104"/>
            <a:ext cx="3211408" cy="321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69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Léa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est</a:t>
            </a:r>
            <a:r>
              <a:rPr lang="en-GB" sz="3600" b="1" dirty="0">
                <a:solidFill>
                  <a:schemeClr val="bg1"/>
                </a:solidFill>
              </a:rPr>
              <a:t> triste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8F859989-DB06-4C35-8F6D-A746E286940A}"/>
              </a:ext>
            </a:extLst>
          </p:cNvPr>
          <p:cNvSpPr/>
          <p:nvPr/>
        </p:nvSpPr>
        <p:spPr>
          <a:xfrm>
            <a:off x="10046043" y="249869"/>
            <a:ext cx="186387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6C92CFF-5FD8-B34C-A289-485911242368}"/>
              </a:ext>
            </a:extLst>
          </p:cNvPr>
          <p:cNvGraphicFramePr>
            <a:graphicFrameLocks noGrp="1"/>
          </p:cNvGraphicFramePr>
          <p:nvPr/>
        </p:nvGraphicFramePr>
        <p:xfrm>
          <a:off x="452582" y="1493390"/>
          <a:ext cx="11457338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28669">
                  <a:extLst>
                    <a:ext uri="{9D8B030D-6E8A-4147-A177-3AD203B41FA5}">
                      <a16:colId xmlns:a16="http://schemas.microsoft.com/office/drawing/2014/main" val="3197104978"/>
                    </a:ext>
                  </a:extLst>
                </a:gridCol>
                <a:gridCol w="5728669">
                  <a:extLst>
                    <a:ext uri="{9D8B030D-6E8A-4147-A177-3AD203B41FA5}">
                      <a16:colId xmlns:a16="http://schemas.microsoft.com/office/drawing/2014/main" val="3796309085"/>
                    </a:ext>
                  </a:extLst>
                </a:gridCol>
              </a:tblGrid>
              <a:tr h="2189789"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Partenaire A: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Nous ne nous souvenons pas de toutes les règles.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Nous nous disputons tout le temps.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Un collègue nous accuse de lutter.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Tous les adultes nous excluent au boulot.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v__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lons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c__cher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__s les j__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rs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Il n’y a personne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p__r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enc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__rager.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le monde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ref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__se de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s__tenir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Ce stage n’était pas d__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tile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Partenaire B: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ne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s__venons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pas de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__tes les règles.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disp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__tons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le temps.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Un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collèg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acc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__se de l__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tter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__s les ad__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ltes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excl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ent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au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b__lot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Nous voulons nous coucher tous les jours.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Il n’y a personne pour nous encourager.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Tout le monde refuse de nous soutenir.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Ce stage n’était pas du tout utile. </a:t>
                      </a:r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933319"/>
                  </a:ext>
                </a:extLst>
              </a:tr>
              <a:tr h="2175549"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Partenaire A: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Nous ne nous souvenons pas de toutes les règles.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Nous nous disputons tout le temps.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Un collègue nous accuse de lutter.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Tous les adultes nous excluent au boulot.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v__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lons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c__cher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__s les j__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rs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Il n’y a personne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p__r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enc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__rager.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le monde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ref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__se de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s__tenir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Ce stage n’était pas d__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tile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Partenaire B: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ne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s__venons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pas de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__tes les règles.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disp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__tons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le temps.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Un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collèg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__e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acc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__se de l__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tter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__s les ad__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ltes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n__s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excl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__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ent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 au </a:t>
                      </a:r>
                      <a:r>
                        <a:rPr lang="fr-FR" sz="1600" noProof="0" dirty="0" err="1">
                          <a:solidFill>
                            <a:srgbClr val="115076"/>
                          </a:solidFill>
                        </a:rPr>
                        <a:t>b__lot</a:t>
                      </a: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Nous voulons nous coucher tous les jours.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Il n’y a personne pour nous encourager.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Tout le monde refuse de nous soutenir.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fr-FR" sz="1600" noProof="0" dirty="0">
                          <a:solidFill>
                            <a:srgbClr val="115076"/>
                          </a:solidFill>
                        </a:rPr>
                        <a:t>Ce stage n’était pas du tout utile. </a:t>
                      </a:r>
                      <a:endParaRPr lang="en-US" sz="16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17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767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Léa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est</a:t>
            </a:r>
            <a:r>
              <a:rPr lang="en-GB" sz="3600" b="1" dirty="0">
                <a:solidFill>
                  <a:schemeClr val="bg1"/>
                </a:solidFill>
              </a:rPr>
              <a:t> triste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8F859989-DB06-4C35-8F6D-A746E286940A}"/>
              </a:ext>
            </a:extLst>
          </p:cNvPr>
          <p:cNvSpPr/>
          <p:nvPr/>
        </p:nvSpPr>
        <p:spPr>
          <a:xfrm>
            <a:off x="10046043" y="249869"/>
            <a:ext cx="186387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35E0B-6495-F646-A02E-961DDF782198}"/>
              </a:ext>
            </a:extLst>
          </p:cNvPr>
          <p:cNvSpPr txBox="1"/>
          <p:nvPr/>
        </p:nvSpPr>
        <p:spPr>
          <a:xfrm>
            <a:off x="1308100" y="15621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1765E-5D2E-4947-BA7D-CF776ACFBC5F}"/>
              </a:ext>
            </a:extLst>
          </p:cNvPr>
          <p:cNvSpPr txBox="1"/>
          <p:nvPr/>
        </p:nvSpPr>
        <p:spPr>
          <a:xfrm>
            <a:off x="393700" y="1166396"/>
            <a:ext cx="11516220" cy="518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800" dirty="0">
                <a:solidFill>
                  <a:srgbClr val="E65D02"/>
                </a:solidFill>
              </a:rPr>
              <a:t>1.	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ne 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s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venons pas de t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tes les règles.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800" dirty="0">
                <a:solidFill>
                  <a:srgbClr val="115076"/>
                </a:solidFill>
              </a:rPr>
              <a:t> 	[</a:t>
            </a:r>
            <a:r>
              <a:rPr lang="fr-FR" sz="2800" dirty="0" err="1">
                <a:solidFill>
                  <a:srgbClr val="115076"/>
                </a:solidFill>
              </a:rPr>
              <a:t>We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aren’t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remembering</a:t>
            </a:r>
            <a:r>
              <a:rPr lang="fr-FR" sz="2800" dirty="0">
                <a:solidFill>
                  <a:srgbClr val="115076"/>
                </a:solidFill>
              </a:rPr>
              <a:t> all the </a:t>
            </a:r>
            <a:r>
              <a:rPr lang="fr-FR" sz="2800" dirty="0" err="1">
                <a:solidFill>
                  <a:srgbClr val="115076"/>
                </a:solidFill>
              </a:rPr>
              <a:t>rules</a:t>
            </a:r>
            <a:r>
              <a:rPr lang="fr-FR" sz="2800" dirty="0">
                <a:solidFill>
                  <a:srgbClr val="115076"/>
                </a:solidFill>
              </a:rPr>
              <a:t>.]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E65D02"/>
                </a:solidFill>
              </a:rPr>
              <a:t>2. 	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disp</a:t>
            </a:r>
            <a:r>
              <a:rPr lang="fr-FR" sz="2800" b="1" dirty="0">
                <a:solidFill>
                  <a:srgbClr val="E65D02"/>
                </a:solidFill>
              </a:rPr>
              <a:t>u</a:t>
            </a:r>
            <a:r>
              <a:rPr lang="fr-FR" sz="2800" dirty="0">
                <a:solidFill>
                  <a:srgbClr val="E65D02"/>
                </a:solidFill>
              </a:rPr>
              <a:t>tons t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t le temps.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115076"/>
                </a:solidFill>
              </a:rPr>
              <a:t>	[</a:t>
            </a:r>
            <a:r>
              <a:rPr lang="fr-FR" sz="2800" dirty="0" err="1">
                <a:solidFill>
                  <a:srgbClr val="115076"/>
                </a:solidFill>
              </a:rPr>
              <a:t>We</a:t>
            </a:r>
            <a:r>
              <a:rPr lang="fr-FR" sz="2800" dirty="0">
                <a:solidFill>
                  <a:srgbClr val="115076"/>
                </a:solidFill>
              </a:rPr>
              <a:t> are </a:t>
            </a:r>
            <a:r>
              <a:rPr lang="fr-FR" sz="2800" dirty="0" err="1">
                <a:solidFill>
                  <a:srgbClr val="115076"/>
                </a:solidFill>
              </a:rPr>
              <a:t>arguing</a:t>
            </a:r>
            <a:r>
              <a:rPr lang="fr-FR" sz="2800" dirty="0">
                <a:solidFill>
                  <a:srgbClr val="115076"/>
                </a:solidFill>
              </a:rPr>
              <a:t> all the time.]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E65D02"/>
                </a:solidFill>
              </a:rPr>
              <a:t>3.	Un collègue 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acc</a:t>
            </a:r>
            <a:r>
              <a:rPr lang="fr-FR" sz="2800" b="1" dirty="0">
                <a:solidFill>
                  <a:srgbClr val="E65D02"/>
                </a:solidFill>
              </a:rPr>
              <a:t>u</a:t>
            </a:r>
            <a:r>
              <a:rPr lang="fr-FR" sz="2800" dirty="0">
                <a:solidFill>
                  <a:srgbClr val="E65D02"/>
                </a:solidFill>
              </a:rPr>
              <a:t>se de beauc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p de choses st</a:t>
            </a:r>
            <a:r>
              <a:rPr lang="fr-FR" sz="2800" b="1" dirty="0">
                <a:solidFill>
                  <a:srgbClr val="E65D02"/>
                </a:solidFill>
              </a:rPr>
              <a:t>u</a:t>
            </a:r>
            <a:r>
              <a:rPr lang="fr-FR" sz="2800" dirty="0">
                <a:solidFill>
                  <a:srgbClr val="E65D02"/>
                </a:solidFill>
              </a:rPr>
              <a:t>pides. 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115076"/>
                </a:solidFill>
              </a:rPr>
              <a:t>	[A </a:t>
            </a:r>
            <a:r>
              <a:rPr lang="fr-FR" sz="2800" dirty="0" err="1">
                <a:solidFill>
                  <a:srgbClr val="115076"/>
                </a:solidFill>
              </a:rPr>
              <a:t>colleague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is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accusing</a:t>
            </a:r>
            <a:r>
              <a:rPr lang="fr-FR" sz="2800" dirty="0">
                <a:solidFill>
                  <a:srgbClr val="115076"/>
                </a:solidFill>
              </a:rPr>
              <a:t> us of lots of </a:t>
            </a:r>
            <a:r>
              <a:rPr lang="fr-FR" sz="2800" dirty="0" err="1">
                <a:solidFill>
                  <a:srgbClr val="115076"/>
                </a:solidFill>
              </a:rPr>
              <a:t>stupid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things</a:t>
            </a:r>
            <a:r>
              <a:rPr lang="fr-FR" sz="2800">
                <a:solidFill>
                  <a:srgbClr val="115076"/>
                </a:solidFill>
              </a:rPr>
              <a:t>.]</a:t>
            </a:r>
            <a:endParaRPr lang="fr-FR" sz="2800" dirty="0">
              <a:solidFill>
                <a:srgbClr val="115076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E65D02"/>
                </a:solidFill>
              </a:rPr>
              <a:t>4. 	T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les ad</a:t>
            </a:r>
            <a:r>
              <a:rPr lang="fr-FR" sz="2800" b="1" dirty="0">
                <a:solidFill>
                  <a:srgbClr val="E65D02"/>
                </a:solidFill>
              </a:rPr>
              <a:t>u</a:t>
            </a:r>
            <a:r>
              <a:rPr lang="fr-FR" sz="2800" dirty="0">
                <a:solidFill>
                  <a:srgbClr val="E65D02"/>
                </a:solidFill>
              </a:rPr>
              <a:t>ltes 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excl</a:t>
            </a:r>
            <a:r>
              <a:rPr lang="fr-FR" sz="2800" b="1" dirty="0">
                <a:solidFill>
                  <a:srgbClr val="E65D02"/>
                </a:solidFill>
              </a:rPr>
              <a:t>u</a:t>
            </a:r>
            <a:r>
              <a:rPr lang="fr-FR" sz="2800" dirty="0">
                <a:solidFill>
                  <a:srgbClr val="E65D02"/>
                </a:solidFill>
              </a:rPr>
              <a:t>ent au b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lot. 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115076"/>
                </a:solidFill>
              </a:rPr>
              <a:t>	[All the </a:t>
            </a:r>
            <a:r>
              <a:rPr lang="fr-FR" sz="2800" dirty="0" err="1">
                <a:solidFill>
                  <a:srgbClr val="115076"/>
                </a:solidFill>
              </a:rPr>
              <a:t>adults</a:t>
            </a:r>
            <a:r>
              <a:rPr lang="fr-FR" sz="2800" dirty="0">
                <a:solidFill>
                  <a:srgbClr val="115076"/>
                </a:solidFill>
              </a:rPr>
              <a:t> are </a:t>
            </a:r>
            <a:r>
              <a:rPr lang="fr-FR" sz="2800" dirty="0" err="1">
                <a:solidFill>
                  <a:srgbClr val="115076"/>
                </a:solidFill>
              </a:rPr>
              <a:t>excluding</a:t>
            </a:r>
            <a:r>
              <a:rPr lang="fr-FR" sz="2800" dirty="0">
                <a:solidFill>
                  <a:srgbClr val="115076"/>
                </a:solidFill>
              </a:rPr>
              <a:t> us at </a:t>
            </a:r>
            <a:r>
              <a:rPr lang="fr-FR" sz="2800" dirty="0" err="1">
                <a:solidFill>
                  <a:srgbClr val="115076"/>
                </a:solidFill>
              </a:rPr>
              <a:t>work</a:t>
            </a:r>
            <a:r>
              <a:rPr lang="fr-FR" sz="2800" dirty="0">
                <a:solidFill>
                  <a:srgbClr val="115076"/>
                </a:solidFill>
              </a:rPr>
              <a:t>.]</a:t>
            </a:r>
          </a:p>
        </p:txBody>
      </p:sp>
      <p:sp>
        <p:nvSpPr>
          <p:cNvPr id="9" name="Rectangle 8">
            <a:hlinkClick r:id="" action="ppaction://noaction">
              <a:snd r:embed="rId4" name="1 nous ne nous souvenons pas.wav"/>
            </a:hlinkClick>
            <a:extLst>
              <a:ext uri="{FF2B5EF4-FFF2-40B4-BE49-F238E27FC236}">
                <a16:creationId xmlns:a16="http://schemas.microsoft.com/office/drawing/2014/main" id="{B373D02C-AF80-C045-A76C-6ED14F0365CC}"/>
              </a:ext>
            </a:extLst>
          </p:cNvPr>
          <p:cNvSpPr/>
          <p:nvPr/>
        </p:nvSpPr>
        <p:spPr>
          <a:xfrm>
            <a:off x="393700" y="1382100"/>
            <a:ext cx="441678" cy="3959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" action="ppaction://noaction">
              <a:snd r:embed="rId5" name="2 nous nous disputons.wav"/>
            </a:hlinkClick>
            <a:extLst>
              <a:ext uri="{FF2B5EF4-FFF2-40B4-BE49-F238E27FC236}">
                <a16:creationId xmlns:a16="http://schemas.microsoft.com/office/drawing/2014/main" id="{7C94CB27-912C-1C46-9008-CC63322CCABA}"/>
              </a:ext>
            </a:extLst>
          </p:cNvPr>
          <p:cNvSpPr/>
          <p:nvPr/>
        </p:nvSpPr>
        <p:spPr>
          <a:xfrm>
            <a:off x="393700" y="2654519"/>
            <a:ext cx="441678" cy="3959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" action="ppaction://noaction">
              <a:snd r:embed="rId6" name="9.1.1.4_slide21.wav"/>
            </a:hlinkClick>
            <a:extLst>
              <a:ext uri="{FF2B5EF4-FFF2-40B4-BE49-F238E27FC236}">
                <a16:creationId xmlns:a16="http://schemas.microsoft.com/office/drawing/2014/main" id="{9F263F62-F286-8B4A-8191-5D2CF2CCAE30}"/>
              </a:ext>
            </a:extLst>
          </p:cNvPr>
          <p:cNvSpPr/>
          <p:nvPr/>
        </p:nvSpPr>
        <p:spPr>
          <a:xfrm>
            <a:off x="393700" y="3926938"/>
            <a:ext cx="441678" cy="3959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" action="ppaction://noaction">
              <a:snd r:embed="rId7" name="4 tous les adultes.wav"/>
            </a:hlinkClick>
            <a:extLst>
              <a:ext uri="{FF2B5EF4-FFF2-40B4-BE49-F238E27FC236}">
                <a16:creationId xmlns:a16="http://schemas.microsoft.com/office/drawing/2014/main" id="{97B721C4-037D-DF42-BFD7-64C837212157}"/>
              </a:ext>
            </a:extLst>
          </p:cNvPr>
          <p:cNvSpPr/>
          <p:nvPr/>
        </p:nvSpPr>
        <p:spPr>
          <a:xfrm>
            <a:off x="393700" y="5199357"/>
            <a:ext cx="441678" cy="3959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/>
                </a:solidFill>
                <a:latin typeface="Century Gothic" panose="020F0302020204030204"/>
              </a:rPr>
              <a:t>4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82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Léa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est</a:t>
            </a:r>
            <a:r>
              <a:rPr lang="en-GB" sz="3600" b="1" dirty="0">
                <a:solidFill>
                  <a:schemeClr val="bg1"/>
                </a:solidFill>
              </a:rPr>
              <a:t> triste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8F859989-DB06-4C35-8F6D-A746E286940A}"/>
              </a:ext>
            </a:extLst>
          </p:cNvPr>
          <p:cNvSpPr/>
          <p:nvPr/>
        </p:nvSpPr>
        <p:spPr>
          <a:xfrm>
            <a:off x="10046043" y="249869"/>
            <a:ext cx="186387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35E0B-6495-F646-A02E-961DDF782198}"/>
              </a:ext>
            </a:extLst>
          </p:cNvPr>
          <p:cNvSpPr txBox="1"/>
          <p:nvPr/>
        </p:nvSpPr>
        <p:spPr>
          <a:xfrm>
            <a:off x="1308100" y="15621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1765E-5D2E-4947-BA7D-CF776ACFBC5F}"/>
              </a:ext>
            </a:extLst>
          </p:cNvPr>
          <p:cNvSpPr txBox="1"/>
          <p:nvPr/>
        </p:nvSpPr>
        <p:spPr>
          <a:xfrm>
            <a:off x="393700" y="1166396"/>
            <a:ext cx="8741496" cy="5181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E65D02"/>
                </a:solidFill>
              </a:rPr>
              <a:t>5. 	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devons 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c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cher tôt t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les j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rs.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115076"/>
                </a:solidFill>
              </a:rPr>
              <a:t>	[</a:t>
            </a:r>
            <a:r>
              <a:rPr lang="fr-FR" sz="2800" dirty="0" err="1">
                <a:solidFill>
                  <a:srgbClr val="115076"/>
                </a:solidFill>
              </a:rPr>
              <a:t>We</a:t>
            </a:r>
            <a:r>
              <a:rPr lang="fr-FR" sz="2800" dirty="0">
                <a:solidFill>
                  <a:srgbClr val="115076"/>
                </a:solidFill>
              </a:rPr>
              <a:t> have to go to </a:t>
            </a:r>
            <a:r>
              <a:rPr lang="fr-FR" sz="2800" dirty="0" err="1">
                <a:solidFill>
                  <a:srgbClr val="115076"/>
                </a:solidFill>
              </a:rPr>
              <a:t>bed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early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every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day</a:t>
            </a:r>
            <a:r>
              <a:rPr lang="fr-FR" sz="2800" dirty="0">
                <a:solidFill>
                  <a:srgbClr val="115076"/>
                </a:solidFill>
              </a:rPr>
              <a:t>.]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E65D02"/>
                </a:solidFill>
              </a:rPr>
              <a:t>6.	Il n’y a personne p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r 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enc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rager. 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115076"/>
                </a:solidFill>
              </a:rPr>
              <a:t>	[There </a:t>
            </a:r>
            <a:r>
              <a:rPr lang="fr-FR" sz="2800" dirty="0" err="1">
                <a:solidFill>
                  <a:srgbClr val="115076"/>
                </a:solidFill>
              </a:rPr>
              <a:t>isn’t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anyone</a:t>
            </a:r>
            <a:r>
              <a:rPr lang="fr-FR" sz="2800" dirty="0">
                <a:solidFill>
                  <a:srgbClr val="115076"/>
                </a:solidFill>
              </a:rPr>
              <a:t> to encourage us.]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E65D02"/>
                </a:solidFill>
              </a:rPr>
              <a:t>7.	T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t le monde ref</a:t>
            </a:r>
            <a:r>
              <a:rPr lang="fr-FR" sz="2800" b="1" dirty="0">
                <a:solidFill>
                  <a:srgbClr val="E65D02"/>
                </a:solidFill>
              </a:rPr>
              <a:t>u</a:t>
            </a:r>
            <a:r>
              <a:rPr lang="fr-FR" sz="2800" dirty="0">
                <a:solidFill>
                  <a:srgbClr val="E65D02"/>
                </a:solidFill>
              </a:rPr>
              <a:t>se de n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s s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tenir. 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115076"/>
                </a:solidFill>
              </a:rPr>
              <a:t>	[</a:t>
            </a:r>
            <a:r>
              <a:rPr lang="fr-FR" sz="2800" dirty="0" err="1">
                <a:solidFill>
                  <a:srgbClr val="115076"/>
                </a:solidFill>
              </a:rPr>
              <a:t>Everyone</a:t>
            </a:r>
            <a:r>
              <a:rPr lang="fr-FR" sz="2800" dirty="0">
                <a:solidFill>
                  <a:srgbClr val="115076"/>
                </a:solidFill>
              </a:rPr>
              <a:t> refuses to support us.]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E65D02"/>
                </a:solidFill>
              </a:rPr>
              <a:t>8.	Ce stage n’est pas d</a:t>
            </a:r>
            <a:r>
              <a:rPr lang="fr-FR" sz="2800" b="1" dirty="0">
                <a:solidFill>
                  <a:srgbClr val="E65D02"/>
                </a:solidFill>
              </a:rPr>
              <a:t>u</a:t>
            </a:r>
            <a:r>
              <a:rPr lang="fr-FR" sz="2800" dirty="0">
                <a:solidFill>
                  <a:srgbClr val="E65D02"/>
                </a:solidFill>
              </a:rPr>
              <a:t> t</a:t>
            </a:r>
            <a:r>
              <a:rPr lang="fr-FR" sz="2800" b="1" dirty="0">
                <a:solidFill>
                  <a:srgbClr val="E65D02"/>
                </a:solidFill>
              </a:rPr>
              <a:t>ou</a:t>
            </a:r>
            <a:r>
              <a:rPr lang="fr-FR" sz="2800" dirty="0">
                <a:solidFill>
                  <a:srgbClr val="E65D02"/>
                </a:solidFill>
              </a:rPr>
              <a:t>t </a:t>
            </a:r>
            <a:r>
              <a:rPr lang="fr-FR" sz="2800" b="1" dirty="0">
                <a:solidFill>
                  <a:srgbClr val="E65D02"/>
                </a:solidFill>
              </a:rPr>
              <a:t>u</a:t>
            </a:r>
            <a:r>
              <a:rPr lang="fr-FR" sz="2800" dirty="0">
                <a:solidFill>
                  <a:srgbClr val="E65D02"/>
                </a:solidFill>
              </a:rPr>
              <a:t>tile.  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115076"/>
                </a:solidFill>
              </a:rPr>
              <a:t>	[This </a:t>
            </a:r>
            <a:r>
              <a:rPr lang="fr-FR" sz="2800" dirty="0" err="1">
                <a:solidFill>
                  <a:srgbClr val="115076"/>
                </a:solidFill>
              </a:rPr>
              <a:t>work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experience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isn’t</a:t>
            </a:r>
            <a:r>
              <a:rPr lang="fr-FR" sz="2800" dirty="0">
                <a:solidFill>
                  <a:srgbClr val="115076"/>
                </a:solidFill>
              </a:rPr>
              <a:t> </a:t>
            </a:r>
            <a:r>
              <a:rPr lang="fr-FR" sz="2800" dirty="0" err="1">
                <a:solidFill>
                  <a:srgbClr val="115076"/>
                </a:solidFill>
              </a:rPr>
              <a:t>useful</a:t>
            </a:r>
            <a:r>
              <a:rPr lang="fr-FR" sz="2800" dirty="0">
                <a:solidFill>
                  <a:srgbClr val="115076"/>
                </a:solidFill>
              </a:rPr>
              <a:t> at all.]</a:t>
            </a:r>
          </a:p>
        </p:txBody>
      </p:sp>
      <p:sp>
        <p:nvSpPr>
          <p:cNvPr id="9" name="Rectangle 8">
            <a:hlinkClick r:id="" action="ppaction://noaction">
              <a:snd r:embed="rId4" name="5 nous devons nous coucher.wav"/>
            </a:hlinkClick>
            <a:extLst>
              <a:ext uri="{FF2B5EF4-FFF2-40B4-BE49-F238E27FC236}">
                <a16:creationId xmlns:a16="http://schemas.microsoft.com/office/drawing/2014/main" id="{FBC2DC35-699D-E046-BAE4-7D29CE0C0F4D}"/>
              </a:ext>
            </a:extLst>
          </p:cNvPr>
          <p:cNvSpPr/>
          <p:nvPr/>
        </p:nvSpPr>
        <p:spPr>
          <a:xfrm>
            <a:off x="393700" y="1382100"/>
            <a:ext cx="441678" cy="3959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/>
                </a:solidFill>
                <a:latin typeface="Century Gothic" panose="020F0302020204030204"/>
              </a:rPr>
              <a:t>5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ectangle 9">
            <a:hlinkClick r:id="" action="ppaction://noaction">
              <a:snd r:embed="rId5" name="6 il n'y a personne.wav"/>
            </a:hlinkClick>
            <a:extLst>
              <a:ext uri="{FF2B5EF4-FFF2-40B4-BE49-F238E27FC236}">
                <a16:creationId xmlns:a16="http://schemas.microsoft.com/office/drawing/2014/main" id="{DF79D200-A08D-824E-B411-AE6038B071BE}"/>
              </a:ext>
            </a:extLst>
          </p:cNvPr>
          <p:cNvSpPr/>
          <p:nvPr/>
        </p:nvSpPr>
        <p:spPr>
          <a:xfrm>
            <a:off x="393700" y="2654519"/>
            <a:ext cx="441678" cy="3959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/>
                </a:solidFill>
                <a:latin typeface="Century Gothic" panose="020F0302020204030204"/>
              </a:rPr>
              <a:t>6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>
              <a:snd r:embed="rId6" name="7 tout le monde.wav"/>
            </a:hlinkClick>
            <a:extLst>
              <a:ext uri="{FF2B5EF4-FFF2-40B4-BE49-F238E27FC236}">
                <a16:creationId xmlns:a16="http://schemas.microsoft.com/office/drawing/2014/main" id="{F5B782C2-BA9E-D84E-8503-1A8B17676D2C}"/>
              </a:ext>
            </a:extLst>
          </p:cNvPr>
          <p:cNvSpPr/>
          <p:nvPr/>
        </p:nvSpPr>
        <p:spPr>
          <a:xfrm>
            <a:off x="393700" y="3926938"/>
            <a:ext cx="441678" cy="3959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/>
                </a:solidFill>
                <a:latin typeface="Century Gothic" panose="020F0302020204030204"/>
              </a:rPr>
              <a:t>7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hlinkClick r:id="" action="ppaction://noaction">
              <a:snd r:embed="rId7" name="8 ce stage n'est pas du tout utile.wav"/>
            </a:hlinkClick>
            <a:extLst>
              <a:ext uri="{FF2B5EF4-FFF2-40B4-BE49-F238E27FC236}">
                <a16:creationId xmlns:a16="http://schemas.microsoft.com/office/drawing/2014/main" id="{69F23961-A711-9A48-8116-BD0C09BCB484}"/>
              </a:ext>
            </a:extLst>
          </p:cNvPr>
          <p:cNvSpPr/>
          <p:nvPr/>
        </p:nvSpPr>
        <p:spPr>
          <a:xfrm>
            <a:off x="393700" y="5199357"/>
            <a:ext cx="441678" cy="3959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815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L’emploi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d’Abdel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239E1-5294-48AE-B9F2-9880CEDA44B4}"/>
              </a:ext>
            </a:extLst>
          </p:cNvPr>
          <p:cNvSpPr txBox="1"/>
          <p:nvPr/>
        </p:nvSpPr>
        <p:spPr>
          <a:xfrm>
            <a:off x="282080" y="1339313"/>
            <a:ext cx="1147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Change les phrases au négatif.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88A087C-D1AB-4480-95B3-639B01EDD491}"/>
              </a:ext>
            </a:extLst>
          </p:cNvPr>
          <p:cNvSpPr/>
          <p:nvPr/>
        </p:nvSpPr>
        <p:spPr>
          <a:xfrm>
            <a:off x="1219199" y="2131200"/>
            <a:ext cx="7122695" cy="930442"/>
          </a:xfrm>
          <a:prstGeom prst="wedgeRoundRectCallout">
            <a:avLst>
              <a:gd name="adj1" fmla="val -49437"/>
              <a:gd name="adj2" fmla="val 780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faut arriver 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ôt.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F360DAD-8E8F-47D8-92AD-2A897CF68726}"/>
              </a:ext>
            </a:extLst>
          </p:cNvPr>
          <p:cNvSpPr/>
          <p:nvPr/>
        </p:nvSpPr>
        <p:spPr>
          <a:xfrm>
            <a:off x="4101765" y="3254400"/>
            <a:ext cx="7122695" cy="930442"/>
          </a:xfrm>
          <a:prstGeom prst="wedgeRoundRectCallout">
            <a:avLst>
              <a:gd name="adj1" fmla="val 49662"/>
              <a:gd name="adj2" fmla="val 8491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faut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arriver 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ôt.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B253B86-2030-40B4-9D2F-FCD74DD70D19}"/>
              </a:ext>
            </a:extLst>
          </p:cNvPr>
          <p:cNvSpPr/>
          <p:nvPr/>
        </p:nvSpPr>
        <p:spPr>
          <a:xfrm>
            <a:off x="1219199" y="2131200"/>
            <a:ext cx="7122695" cy="930442"/>
          </a:xfrm>
          <a:prstGeom prst="wedgeRoundRectCallout">
            <a:avLst>
              <a:gd name="adj1" fmla="val -49437"/>
              <a:gd name="adj2" fmla="val 780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peut manger dans le bureau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2018CD0B-704E-48BC-B301-3EAD251A2F72}"/>
              </a:ext>
            </a:extLst>
          </p:cNvPr>
          <p:cNvSpPr/>
          <p:nvPr/>
        </p:nvSpPr>
        <p:spPr>
          <a:xfrm>
            <a:off x="4101764" y="3254400"/>
            <a:ext cx="7122695" cy="930442"/>
          </a:xfrm>
          <a:prstGeom prst="wedgeRoundRectCallout">
            <a:avLst>
              <a:gd name="adj1" fmla="val 49662"/>
              <a:gd name="adj2" fmla="val 8491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peut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manger dans le bureau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5A7B162-8694-4F76-9324-82EEC14AE6E5}"/>
              </a:ext>
            </a:extLst>
          </p:cNvPr>
          <p:cNvSpPr/>
          <p:nvPr/>
        </p:nvSpPr>
        <p:spPr>
          <a:xfrm>
            <a:off x="1219198" y="2131200"/>
            <a:ext cx="7122695" cy="930442"/>
          </a:xfrm>
          <a:prstGeom prst="wedgeRoundRectCallout">
            <a:avLst>
              <a:gd name="adj1" fmla="val -49437"/>
              <a:gd name="adj2" fmla="val 780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Normalement il veut aller au café.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5E98D5ED-5BFB-4F7B-9ECD-C72EE776AF75}"/>
              </a:ext>
            </a:extLst>
          </p:cNvPr>
          <p:cNvSpPr/>
          <p:nvPr/>
        </p:nvSpPr>
        <p:spPr>
          <a:xfrm>
            <a:off x="4101763" y="3254400"/>
            <a:ext cx="7122695" cy="930442"/>
          </a:xfrm>
          <a:prstGeom prst="wedgeRoundRectCallout">
            <a:avLst>
              <a:gd name="adj1" fmla="val 49662"/>
              <a:gd name="adj2" fmla="val 8491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Normalement 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veut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aller au café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D0BF9F2-608F-4539-838A-25336BC9707E}"/>
              </a:ext>
            </a:extLst>
          </p:cNvPr>
          <p:cNvSpPr/>
          <p:nvPr/>
        </p:nvSpPr>
        <p:spPr>
          <a:xfrm>
            <a:off x="1219198" y="2131200"/>
            <a:ext cx="7122695" cy="930442"/>
          </a:xfrm>
          <a:prstGeom prst="wedgeRoundRectCallout">
            <a:avLst>
              <a:gd name="adj1" fmla="val -49437"/>
              <a:gd name="adj2" fmla="val 780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sait faire le travail difficile.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89D7BCD2-2E78-48A7-AAD0-F010B89CF588}"/>
              </a:ext>
            </a:extLst>
          </p:cNvPr>
          <p:cNvSpPr/>
          <p:nvPr/>
        </p:nvSpPr>
        <p:spPr>
          <a:xfrm>
            <a:off x="4101761" y="3254400"/>
            <a:ext cx="7122695" cy="930442"/>
          </a:xfrm>
          <a:prstGeom prst="wedgeRoundRectCallout">
            <a:avLst>
              <a:gd name="adj1" fmla="val 49662"/>
              <a:gd name="adj2" fmla="val 8491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sait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faire le travail difficile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A6D65FF-E5A4-4821-B282-7199F8F67A74}"/>
              </a:ext>
            </a:extLst>
          </p:cNvPr>
          <p:cNvSpPr/>
          <p:nvPr/>
        </p:nvSpPr>
        <p:spPr>
          <a:xfrm>
            <a:off x="1219198" y="2131200"/>
            <a:ext cx="7122695" cy="930442"/>
          </a:xfrm>
          <a:prstGeom prst="wedgeRoundRectCallout">
            <a:avLst>
              <a:gd name="adj1" fmla="val -49437"/>
              <a:gd name="adj2" fmla="val 780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doit parler anglais.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247DD80B-60A5-45B9-B64C-C8A1ADDAF06F}"/>
              </a:ext>
            </a:extLst>
          </p:cNvPr>
          <p:cNvSpPr/>
          <p:nvPr/>
        </p:nvSpPr>
        <p:spPr>
          <a:xfrm>
            <a:off x="4101761" y="3254400"/>
            <a:ext cx="7122695" cy="930442"/>
          </a:xfrm>
          <a:prstGeom prst="wedgeRoundRectCallout">
            <a:avLst>
              <a:gd name="adj1" fmla="val 49662"/>
              <a:gd name="adj2" fmla="val 8491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doit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parler anglais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D499B3C5-54E3-4C04-A38C-6EC6592AC0DE}"/>
              </a:ext>
            </a:extLst>
          </p:cNvPr>
          <p:cNvSpPr/>
          <p:nvPr/>
        </p:nvSpPr>
        <p:spPr>
          <a:xfrm>
            <a:off x="1219198" y="2131200"/>
            <a:ext cx="7122695" cy="930442"/>
          </a:xfrm>
          <a:prstGeom prst="wedgeRoundRectCallout">
            <a:avLst>
              <a:gd name="adj1" fmla="val -49437"/>
              <a:gd name="adj2" fmla="val 780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sait expliquer des choses en anglais.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63E5E441-D11D-4010-94EE-B82A13890A7B}"/>
              </a:ext>
            </a:extLst>
          </p:cNvPr>
          <p:cNvSpPr/>
          <p:nvPr/>
        </p:nvSpPr>
        <p:spPr>
          <a:xfrm>
            <a:off x="4101761" y="3254400"/>
            <a:ext cx="7122695" cy="930442"/>
          </a:xfrm>
          <a:prstGeom prst="wedgeRoundRectCallout">
            <a:avLst>
              <a:gd name="adj1" fmla="val 49662"/>
              <a:gd name="adj2" fmla="val 8491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sait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expliquer des choses en anglais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CB0D707D-D3EB-4BA8-ABAD-C29896EE65F8}"/>
              </a:ext>
            </a:extLst>
          </p:cNvPr>
          <p:cNvSpPr/>
          <p:nvPr/>
        </p:nvSpPr>
        <p:spPr>
          <a:xfrm>
            <a:off x="1219197" y="2131200"/>
            <a:ext cx="7122695" cy="930442"/>
          </a:xfrm>
          <a:prstGeom prst="wedgeRoundRectCallout">
            <a:avLst>
              <a:gd name="adj1" fmla="val -49437"/>
              <a:gd name="adj2" fmla="val 780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faut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être travailleur.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E1D9C82A-8B00-4DAD-9E78-FFD6C08F4C7F}"/>
              </a:ext>
            </a:extLst>
          </p:cNvPr>
          <p:cNvSpPr/>
          <p:nvPr/>
        </p:nvSpPr>
        <p:spPr>
          <a:xfrm>
            <a:off x="4101761" y="3254400"/>
            <a:ext cx="7122695" cy="930442"/>
          </a:xfrm>
          <a:prstGeom prst="wedgeRoundRectCallout">
            <a:avLst>
              <a:gd name="adj1" fmla="val 49662"/>
              <a:gd name="adj2" fmla="val 8491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faut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être travailleur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8A532B2F-E66D-494D-9A75-42438A490635}"/>
              </a:ext>
            </a:extLst>
          </p:cNvPr>
          <p:cNvSpPr/>
          <p:nvPr/>
        </p:nvSpPr>
        <p:spPr>
          <a:xfrm>
            <a:off x="1219195" y="2131200"/>
            <a:ext cx="7122695" cy="930442"/>
          </a:xfrm>
          <a:prstGeom prst="wedgeRoundRectCallout">
            <a:avLst>
              <a:gd name="adj1" fmla="val -49437"/>
              <a:gd name="adj2" fmla="val 780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veut devenir professeur d’anglais.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AAE83B6-9FA0-441A-8A02-257371E9530C}"/>
              </a:ext>
            </a:extLst>
          </p:cNvPr>
          <p:cNvSpPr/>
          <p:nvPr/>
        </p:nvSpPr>
        <p:spPr>
          <a:xfrm>
            <a:off x="4101760" y="3254400"/>
            <a:ext cx="7122695" cy="930442"/>
          </a:xfrm>
          <a:prstGeom prst="wedgeRoundRectCallout">
            <a:avLst>
              <a:gd name="adj1" fmla="val 49662"/>
              <a:gd name="adj2" fmla="val 8491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veut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devenir professeur d’anglais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6" name="Picture 2" descr="Girl, Happy, Laughing, Cartoon, Anime">
            <a:extLst>
              <a:ext uri="{FF2B5EF4-FFF2-40B4-BE49-F238E27FC236}">
                <a16:creationId xmlns:a16="http://schemas.microsoft.com/office/drawing/2014/main" id="{AA13C332-51AB-450D-B442-942A70CE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593" y="4673603"/>
            <a:ext cx="1329257" cy="14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Businessman, Teacher, Cartoon, Lecture">
            <a:extLst>
              <a:ext uri="{FF2B5EF4-FFF2-40B4-BE49-F238E27FC236}">
                <a16:creationId xmlns:a16="http://schemas.microsoft.com/office/drawing/2014/main" id="{B6737A33-E60E-49BA-9187-3A32771F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6" y="3525566"/>
            <a:ext cx="1402983" cy="14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EA6DFB1D-8F86-48F4-9ADC-5320D54B46A6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3" grpId="0" animBg="1"/>
      <p:bldP spid="35" grpId="0" animBg="1"/>
      <p:bldP spid="35" grpId="1" animBg="1"/>
      <p:bldP spid="36" grpId="0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130284-AAF6-344B-871C-D2A825E9B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268" y="5192230"/>
            <a:ext cx="1077549" cy="1077549"/>
          </a:xfrm>
          <a:prstGeom prst="rect">
            <a:avLst/>
          </a:prstGeom>
        </p:spPr>
      </p:pic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Un message à Abdel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39D30-4649-CC4D-B004-F55757FC4AEF}"/>
              </a:ext>
            </a:extLst>
          </p:cNvPr>
          <p:cNvSpPr txBox="1"/>
          <p:nvPr/>
        </p:nvSpPr>
        <p:spPr>
          <a:xfrm>
            <a:off x="180000" y="1296000"/>
            <a:ext cx="11803540" cy="510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vacances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 ski avec la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famille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d’Océane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pour aider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avec les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pistes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difficiles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Elle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veut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aller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sur les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pistes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rouges </a:t>
            </a:r>
            <a:r>
              <a:rPr lang="en-US" sz="2200" b="1" dirty="0">
                <a:solidFill>
                  <a:schemeClr val="accent2"/>
                </a:solidFill>
              </a:rPr>
              <a:t>pour </a:t>
            </a:r>
            <a:r>
              <a:rPr lang="en-US" sz="2200" b="1" dirty="0" err="1">
                <a:solidFill>
                  <a:schemeClr val="accent2"/>
                </a:solidFill>
              </a:rPr>
              <a:t>pratiquer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.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Mais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ma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m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ère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attitude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négative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!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Tu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viens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parfois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avec ma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famille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200" b="1" dirty="0">
                <a:solidFill>
                  <a:schemeClr val="accent2"/>
                </a:solidFill>
              </a:rPr>
              <a:t>pour </a:t>
            </a:r>
            <a:r>
              <a:rPr lang="en-US" sz="2200" b="1" dirty="0" err="1">
                <a:solidFill>
                  <a:schemeClr val="accent2"/>
                </a:solidFill>
              </a:rPr>
              <a:t>apprendre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. Tu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sais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faire du ski </a:t>
            </a:r>
            <a:r>
              <a:rPr lang="en-US" sz="2200" b="1" dirty="0">
                <a:solidFill>
                  <a:schemeClr val="accent2"/>
                </a:solidFill>
              </a:rPr>
              <a:t>sans faire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       des choses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dangereuses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. Si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tu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descends les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pistes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   </a:t>
            </a:r>
            <a:r>
              <a:rPr lang="en-US" sz="2200" b="1" dirty="0">
                <a:solidFill>
                  <a:schemeClr val="accent2"/>
                </a:solidFill>
              </a:rPr>
              <a:t>sans respecter     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les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</a:rPr>
              <a:t>r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ègles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c’est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différent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Descendre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     les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pistes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rouges    </a:t>
            </a:r>
            <a:r>
              <a:rPr lang="en-US" sz="2200" b="1" dirty="0">
                <a:solidFill>
                  <a:schemeClr val="accent2"/>
                </a:solidFill>
                <a:latin typeface="Century Gothic" panose="020F0302020204030204"/>
              </a:rPr>
              <a:t>sans </a:t>
            </a:r>
            <a:r>
              <a:rPr lang="en-US" sz="2200" b="1" dirty="0" err="1">
                <a:solidFill>
                  <a:schemeClr val="accent2"/>
                </a:solidFill>
                <a:latin typeface="Century Gothic" panose="020F0302020204030204"/>
              </a:rPr>
              <a:t>risquer</a:t>
            </a:r>
            <a:r>
              <a:rPr lang="en-US" sz="2200" b="1" dirty="0">
                <a:solidFill>
                  <a:schemeClr val="accent2"/>
                </a:solidFill>
                <a:latin typeface="Century Gothic" panose="020F0302020204030204"/>
              </a:rPr>
              <a:t>   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des accidents,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c’est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possible ! Il y a des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moniteurs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de ski </a:t>
            </a:r>
            <a:r>
              <a:rPr lang="en-US" sz="2200" b="1" dirty="0">
                <a:solidFill>
                  <a:schemeClr val="accent2"/>
                </a:solidFill>
                <a:latin typeface="Century Gothic" panose="020F0302020204030204"/>
              </a:rPr>
              <a:t>pour </a:t>
            </a:r>
            <a:r>
              <a:rPr lang="en-US" sz="2200" b="1" dirty="0" err="1">
                <a:solidFill>
                  <a:schemeClr val="accent2"/>
                </a:solidFill>
                <a:latin typeface="Century Gothic" panose="020F0302020204030204"/>
              </a:rPr>
              <a:t>emp</a:t>
            </a:r>
            <a:r>
              <a:rPr lang="en-US" sz="22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êcher</a:t>
            </a:r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des accidents !</a:t>
            </a: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Ma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ère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dit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 “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La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famille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ne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peut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pas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aller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en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Italie       </a:t>
            </a:r>
            <a:r>
              <a:rPr lang="en-US" sz="2200" b="1" dirty="0">
                <a:solidFill>
                  <a:schemeClr val="accent2"/>
                </a:solidFill>
                <a:latin typeface="Century Gothic" panose="020F0302020204030204"/>
              </a:rPr>
              <a:t>sans </a:t>
            </a:r>
            <a:r>
              <a:rPr lang="en-US" sz="2200" b="1" dirty="0" err="1">
                <a:solidFill>
                  <a:schemeClr val="accent2"/>
                </a:solidFill>
                <a:latin typeface="Century Gothic" panose="020F0302020204030204"/>
              </a:rPr>
              <a:t>parler</a:t>
            </a:r>
            <a:r>
              <a:rPr lang="en-US" sz="2200" b="1" dirty="0">
                <a:solidFill>
                  <a:schemeClr val="accent2"/>
                </a:solidFill>
                <a:latin typeface="Century Gothic" panose="020F0302020204030204"/>
              </a:rPr>
              <a:t>       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italien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!”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Océane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lit mon cahier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d’italien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200" b="1" dirty="0">
                <a:solidFill>
                  <a:schemeClr val="accent2"/>
                </a:solidFill>
                <a:latin typeface="Century Gothic" panose="020F0302020204030204"/>
              </a:rPr>
              <a:t>pour </a:t>
            </a:r>
            <a:r>
              <a:rPr lang="en-US" sz="2200" b="1" dirty="0" err="1">
                <a:solidFill>
                  <a:schemeClr val="accent2"/>
                </a:solidFill>
                <a:latin typeface="Century Gothic" panose="020F0302020204030204"/>
              </a:rPr>
              <a:t>apprendre</a:t>
            </a:r>
            <a:r>
              <a:rPr lang="en-US" sz="2200" b="1" dirty="0">
                <a:solidFill>
                  <a:schemeClr val="accent2"/>
                </a:solidFill>
                <a:latin typeface="Century Gothic" panose="020F0302020204030204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un </a:t>
            </a:r>
            <a:r>
              <a:rPr lang="en-US" sz="2200" dirty="0" err="1">
                <a:solidFill>
                  <a:srgbClr val="002060"/>
                </a:solidFill>
                <a:latin typeface="Century Gothic" panose="020F0302020204030204"/>
              </a:rPr>
              <a:t>peu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Ma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ère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ne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va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pas dire “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oui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”      </a:t>
            </a:r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sans </a:t>
            </a:r>
            <a:r>
              <a:rPr lang="en-US" sz="22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penser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    à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tous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les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problèmes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possibles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C’est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difficile ! -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7ADA6-BB39-4116-B971-9724FEB8C0D7}"/>
              </a:ext>
            </a:extLst>
          </p:cNvPr>
          <p:cNvSpPr txBox="1"/>
          <p:nvPr/>
        </p:nvSpPr>
        <p:spPr>
          <a:xfrm>
            <a:off x="6637246" y="296864"/>
            <a:ext cx="3741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Traduis les expressions en fran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çais.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D96B02-F898-4162-BFF0-749FBF3EEBED}"/>
              </a:ext>
            </a:extLst>
          </p:cNvPr>
          <p:cNvSpPr/>
          <p:nvPr/>
        </p:nvSpPr>
        <p:spPr>
          <a:xfrm>
            <a:off x="7471523" y="1444116"/>
            <a:ext cx="1528218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1) to help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6A6B44-77E2-48D4-B63D-6B72BFE74457}"/>
              </a:ext>
            </a:extLst>
          </p:cNvPr>
          <p:cNvSpPr/>
          <p:nvPr/>
        </p:nvSpPr>
        <p:spPr>
          <a:xfrm>
            <a:off x="5960221" y="1966948"/>
            <a:ext cx="1964579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2) to </a:t>
            </a:r>
            <a:r>
              <a:rPr lang="fr-FR" dirty="0" err="1"/>
              <a:t>practise</a:t>
            </a:r>
            <a:endParaRPr lang="fr-FR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3D770B-D05D-452C-A3C2-D5003AB069D6}"/>
              </a:ext>
            </a:extLst>
          </p:cNvPr>
          <p:cNvSpPr/>
          <p:nvPr/>
        </p:nvSpPr>
        <p:spPr>
          <a:xfrm>
            <a:off x="7187292" y="2450646"/>
            <a:ext cx="2185307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3) to </a:t>
            </a:r>
            <a:r>
              <a:rPr lang="fr-FR" dirty="0" err="1"/>
              <a:t>learn</a:t>
            </a:r>
            <a:endParaRPr lang="fr-FR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544C334-4B42-4353-A304-71B66EF38153}"/>
              </a:ext>
            </a:extLst>
          </p:cNvPr>
          <p:cNvSpPr/>
          <p:nvPr/>
        </p:nvSpPr>
        <p:spPr>
          <a:xfrm>
            <a:off x="12835" y="2961972"/>
            <a:ext cx="2073442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4)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doing</a:t>
            </a:r>
            <a:endParaRPr lang="fr-F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26D896E-5D77-4DEE-853A-2422F8FB9A30}"/>
              </a:ext>
            </a:extLst>
          </p:cNvPr>
          <p:cNvSpPr/>
          <p:nvPr/>
        </p:nvSpPr>
        <p:spPr>
          <a:xfrm>
            <a:off x="8861218" y="2929486"/>
            <a:ext cx="2602649" cy="3689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5)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respecting</a:t>
            </a:r>
            <a:endParaRPr lang="fr-FR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773E23-79D8-40E7-9EE0-E0C379D756F7}"/>
              </a:ext>
            </a:extLst>
          </p:cNvPr>
          <p:cNvSpPr/>
          <p:nvPr/>
        </p:nvSpPr>
        <p:spPr>
          <a:xfrm>
            <a:off x="7410731" y="3415910"/>
            <a:ext cx="2073442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7)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risking</a:t>
            </a:r>
            <a:endParaRPr lang="fr-FR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71D534-D31B-4A52-9A22-E474B73C7F38}"/>
              </a:ext>
            </a:extLst>
          </p:cNvPr>
          <p:cNvSpPr/>
          <p:nvPr/>
        </p:nvSpPr>
        <p:spPr>
          <a:xfrm>
            <a:off x="5814435" y="3965292"/>
            <a:ext cx="2110365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8) to </a:t>
            </a:r>
            <a:r>
              <a:rPr lang="fr-FR" dirty="0" err="1"/>
              <a:t>prevent</a:t>
            </a:r>
            <a:endParaRPr lang="fr-FR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D1A76E-7FAE-4CF3-82C2-E1BF8B55BE60}"/>
              </a:ext>
            </a:extLst>
          </p:cNvPr>
          <p:cNvSpPr/>
          <p:nvPr/>
        </p:nvSpPr>
        <p:spPr>
          <a:xfrm>
            <a:off x="7072773" y="4461080"/>
            <a:ext cx="2472192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9)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speaking</a:t>
            </a:r>
            <a:endParaRPr lang="fr-FR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A22022-979E-4EDB-A0D4-F39BEC0A83E5}"/>
              </a:ext>
            </a:extLst>
          </p:cNvPr>
          <p:cNvSpPr/>
          <p:nvPr/>
        </p:nvSpPr>
        <p:spPr>
          <a:xfrm>
            <a:off x="4584698" y="4929454"/>
            <a:ext cx="2187577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10) to </a:t>
            </a:r>
            <a:r>
              <a:rPr lang="fr-FR" dirty="0" err="1"/>
              <a:t>learn</a:t>
            </a:r>
            <a:endParaRPr lang="fr-FR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6957A3-CF4A-40D5-980A-81E3152D735E}"/>
              </a:ext>
            </a:extLst>
          </p:cNvPr>
          <p:cNvSpPr/>
          <p:nvPr/>
        </p:nvSpPr>
        <p:spPr>
          <a:xfrm>
            <a:off x="1000832" y="5495460"/>
            <a:ext cx="2403712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11)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thinking</a:t>
            </a:r>
            <a:endParaRPr lang="fr-FR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A21EE3F-56B5-4737-8ACF-5FE5FA70865C}"/>
              </a:ext>
            </a:extLst>
          </p:cNvPr>
          <p:cNvSpPr/>
          <p:nvPr/>
        </p:nvSpPr>
        <p:spPr>
          <a:xfrm>
            <a:off x="8447452" y="5561930"/>
            <a:ext cx="2827092" cy="707849"/>
          </a:xfrm>
          <a:prstGeom prst="wedgeRoundRectCallout">
            <a:avLst>
              <a:gd name="adj1" fmla="val 56598"/>
              <a:gd name="adj2" fmla="val 22766"/>
              <a:gd name="adj3" fmla="val 16667"/>
            </a:avLst>
          </a:prstGeom>
          <a:solidFill>
            <a:srgbClr val="105076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moniteur de ski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ski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instructor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6F96AA-6E24-4654-A0BC-F3577F311B84}"/>
              </a:ext>
            </a:extLst>
          </p:cNvPr>
          <p:cNvSpPr/>
          <p:nvPr/>
        </p:nvSpPr>
        <p:spPr>
          <a:xfrm>
            <a:off x="3228622" y="3428999"/>
            <a:ext cx="1930400" cy="39941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6) </a:t>
            </a:r>
            <a:r>
              <a:rPr lang="fr-FR" dirty="0" err="1"/>
              <a:t>Going</a:t>
            </a:r>
            <a:r>
              <a:rPr lang="fr-FR" dirty="0"/>
              <a:t> down</a:t>
            </a:r>
          </a:p>
        </p:txBody>
      </p:sp>
    </p:spTree>
    <p:extLst>
      <p:ext uri="{BB962C8B-B14F-4D97-AF65-F5344CB8AC3E}">
        <p14:creationId xmlns:p14="http://schemas.microsoft.com/office/powerpoint/2010/main" val="27344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 </a:t>
            </a:r>
            <a:r>
              <a:rPr lang="en-GB" sz="3600" b="1" dirty="0" err="1">
                <a:solidFill>
                  <a:schemeClr val="bg1"/>
                </a:solidFill>
              </a:rPr>
              <a:t>féminisation</a:t>
            </a:r>
            <a:r>
              <a:rPr lang="en-GB" sz="3600" b="1" dirty="0">
                <a:solidFill>
                  <a:schemeClr val="bg1"/>
                </a:solidFill>
              </a:rPr>
              <a:t> des </a:t>
            </a:r>
            <a:r>
              <a:rPr lang="en-GB" sz="3600" b="1" dirty="0" err="1">
                <a:solidFill>
                  <a:schemeClr val="bg1"/>
                </a:solidFill>
              </a:rPr>
              <a:t>noms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1C940-ACE5-FD48-A09A-D04E7D00194B}"/>
              </a:ext>
            </a:extLst>
          </p:cNvPr>
          <p:cNvSpPr txBox="1"/>
          <p:nvPr/>
        </p:nvSpPr>
        <p:spPr>
          <a:xfrm>
            <a:off x="179999" y="1296000"/>
            <a:ext cx="1163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Dis le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féminin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42B22-45CD-4DDA-9357-20FE013A443C}"/>
              </a:ext>
            </a:extLst>
          </p:cNvPr>
          <p:cNvSpPr txBox="1"/>
          <p:nvPr/>
        </p:nvSpPr>
        <p:spPr>
          <a:xfrm>
            <a:off x="179999" y="2238011"/>
            <a:ext cx="31432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un inventeur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    une __________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C8923A-7FA9-457F-A753-75A70FD88375}"/>
              </a:ext>
            </a:extLst>
          </p:cNvPr>
          <p:cNvSpPr txBox="1"/>
          <p:nvPr/>
        </p:nvSpPr>
        <p:spPr>
          <a:xfrm>
            <a:off x="179999" y="4390662"/>
            <a:ext cx="31432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3.  un Indien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    une 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BEFA2-7F31-4BDB-8E4D-37CA049F6681}"/>
              </a:ext>
            </a:extLst>
          </p:cNvPr>
          <p:cNvSpPr txBox="1"/>
          <p:nvPr/>
        </p:nvSpPr>
        <p:spPr>
          <a:xfrm>
            <a:off x="6457245" y="2238011"/>
            <a:ext cx="31432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2.  un patron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    une 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C4DF9-EAA9-41A8-91DD-96231DBDC142}"/>
              </a:ext>
            </a:extLst>
          </p:cNvPr>
          <p:cNvSpPr txBox="1"/>
          <p:nvPr/>
        </p:nvSpPr>
        <p:spPr>
          <a:xfrm>
            <a:off x="6457245" y="4390662"/>
            <a:ext cx="314325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4.  un artiste</a:t>
            </a:r>
          </a:p>
          <a:p>
            <a:pPr algn="l">
              <a:lnSpc>
                <a:spcPct val="150000"/>
              </a:lnSpc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    une __________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07E9FA-7589-4291-B353-BA18AA4CA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74" y="1986979"/>
            <a:ext cx="2312635" cy="1757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E918C-419D-469B-8BBC-571A11789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01" y="1636341"/>
            <a:ext cx="2422681" cy="24226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C6098CC-2555-4A19-B951-FACD41C9191C}"/>
              </a:ext>
            </a:extLst>
          </p:cNvPr>
          <p:cNvGrpSpPr>
            <a:grpSpLocks noChangeAspect="1"/>
          </p:cNvGrpSpPr>
          <p:nvPr/>
        </p:nvGrpSpPr>
        <p:grpSpPr>
          <a:xfrm>
            <a:off x="3097684" y="4412151"/>
            <a:ext cx="2637072" cy="1757361"/>
            <a:chOff x="950490" y="-228877"/>
            <a:chExt cx="1029102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D3EAE43-8409-45A5-9888-C69954EDC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490" y="-228877"/>
              <a:ext cx="10291020" cy="685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3AE933F-C191-4D81-8ABB-C7E3DAC86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484" y="1494153"/>
              <a:ext cx="4300537" cy="513497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310AF34-74E1-4DB3-8974-69FEC2F55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01" y="4288669"/>
            <a:ext cx="2004323" cy="200432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FEE7C4-9DBD-4361-A694-DE20B0B16754}"/>
              </a:ext>
            </a:extLst>
          </p:cNvPr>
          <p:cNvSpPr/>
          <p:nvPr/>
        </p:nvSpPr>
        <p:spPr>
          <a:xfrm>
            <a:off x="1354975" y="2865659"/>
            <a:ext cx="1697526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inventrice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DF535F4-9B31-4EAF-926A-C804095DFFEC}"/>
              </a:ext>
            </a:extLst>
          </p:cNvPr>
          <p:cNvSpPr/>
          <p:nvPr/>
        </p:nvSpPr>
        <p:spPr>
          <a:xfrm>
            <a:off x="7593102" y="2869308"/>
            <a:ext cx="1697526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patronne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79BBB73-53D1-4574-9EE7-D249454B83AC}"/>
              </a:ext>
            </a:extLst>
          </p:cNvPr>
          <p:cNvSpPr/>
          <p:nvPr/>
        </p:nvSpPr>
        <p:spPr>
          <a:xfrm>
            <a:off x="1343145" y="5030620"/>
            <a:ext cx="1697526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Indienne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CFC154A-C701-4F23-9786-CDB6A1C2BB09}"/>
              </a:ext>
            </a:extLst>
          </p:cNvPr>
          <p:cNvSpPr/>
          <p:nvPr/>
        </p:nvSpPr>
        <p:spPr>
          <a:xfrm>
            <a:off x="7593102" y="5030620"/>
            <a:ext cx="1697526" cy="36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artiste</a:t>
            </a:r>
          </a:p>
        </p:txBody>
      </p:sp>
      <p:sp>
        <p:nvSpPr>
          <p:cNvPr id="25" name="Rounded Rectangle 46">
            <a:extLst>
              <a:ext uri="{FF2B5EF4-FFF2-40B4-BE49-F238E27FC236}">
                <a16:creationId xmlns:a16="http://schemas.microsoft.com/office/drawing/2014/main" id="{85B9333B-BFCD-4D4E-BB3E-D60D237412C4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F25E5B9-C343-4B09-9949-9196F709BE57}"/>
              </a:ext>
            </a:extLst>
          </p:cNvPr>
          <p:cNvSpPr/>
          <p:nvPr/>
        </p:nvSpPr>
        <p:spPr>
          <a:xfrm>
            <a:off x="6539661" y="249871"/>
            <a:ext cx="1986677" cy="867128"/>
          </a:xfrm>
          <a:prstGeom prst="wedgeRoundRectCallout">
            <a:avLst>
              <a:gd name="adj1" fmla="val 67385"/>
              <a:gd name="adj2" fmla="val 23516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*patron(ne)</a:t>
            </a:r>
            <a:r>
              <a:rPr lang="fr-FR" sz="2000" dirty="0">
                <a:solidFill>
                  <a:schemeClr val="bg1"/>
                </a:solidFill>
              </a:rPr>
              <a:t>= boss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CA1894B-B370-489D-A223-8F88E6F84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54" y="-247011"/>
            <a:ext cx="1792961" cy="179296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DB0ED42-2F46-4E28-80EC-8064F64FEA23}"/>
              </a:ext>
            </a:extLst>
          </p:cNvPr>
          <p:cNvSpPr/>
          <p:nvPr/>
        </p:nvSpPr>
        <p:spPr>
          <a:xfrm>
            <a:off x="5856308" y="3615878"/>
            <a:ext cx="3609389" cy="2004323"/>
          </a:xfrm>
          <a:prstGeom prst="wedgeRoundRectCallout">
            <a:avLst>
              <a:gd name="adj1" fmla="val 23694"/>
              <a:gd name="adj2" fmla="val -65894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Adding</a:t>
            </a:r>
            <a:r>
              <a:rPr lang="fr-FR" sz="2000" dirty="0">
                <a:solidFill>
                  <a:schemeClr val="bg1"/>
                </a:solidFill>
              </a:rPr>
              <a:t> ‘</a:t>
            </a:r>
            <a:r>
              <a:rPr lang="fr-FR" sz="2000" b="1" dirty="0">
                <a:solidFill>
                  <a:schemeClr val="bg1"/>
                </a:solidFill>
              </a:rPr>
              <a:t>-ne</a:t>
            </a:r>
            <a:r>
              <a:rPr lang="fr-FR" sz="2000" dirty="0">
                <a:solidFill>
                  <a:schemeClr val="bg1"/>
                </a:solidFill>
              </a:rPr>
              <a:t>’ to </a:t>
            </a:r>
            <a:r>
              <a:rPr lang="fr-FR" sz="2000" dirty="0" err="1">
                <a:solidFill>
                  <a:schemeClr val="bg1"/>
                </a:solidFill>
              </a:rPr>
              <a:t>this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word</a:t>
            </a:r>
            <a:r>
              <a:rPr lang="fr-FR" sz="2000" dirty="0">
                <a:solidFill>
                  <a:schemeClr val="bg1"/>
                </a:solidFill>
              </a:rPr>
              <a:t> changes SSC </a:t>
            </a:r>
            <a:r>
              <a:rPr lang="fr-FR" sz="2000" b="1" dirty="0">
                <a:solidFill>
                  <a:schemeClr val="bg1"/>
                </a:solidFill>
              </a:rPr>
              <a:t>[on] </a:t>
            </a:r>
            <a:r>
              <a:rPr lang="fr-FR" sz="2000" dirty="0">
                <a:solidFill>
                  <a:schemeClr val="bg1"/>
                </a:solidFill>
              </a:rPr>
              <a:t>to SSC </a:t>
            </a:r>
            <a:r>
              <a:rPr lang="fr-FR" sz="2000" b="1" dirty="0">
                <a:solidFill>
                  <a:schemeClr val="bg1"/>
                </a:solidFill>
              </a:rPr>
              <a:t>[o] + [</a:t>
            </a:r>
            <a:r>
              <a:rPr lang="fr-FR" sz="2000" b="1" dirty="0" err="1">
                <a:solidFill>
                  <a:schemeClr val="bg1"/>
                </a:solidFill>
              </a:rPr>
              <a:t>nn</a:t>
            </a:r>
            <a:r>
              <a:rPr lang="fr-FR" sz="2000" b="1" dirty="0">
                <a:solidFill>
                  <a:schemeClr val="bg1"/>
                </a:solidFill>
              </a:rPr>
              <a:t>] +</a:t>
            </a:r>
            <a:r>
              <a:rPr lang="fr-FR" sz="2000" b="1" dirty="0" err="1">
                <a:solidFill>
                  <a:schemeClr val="bg1"/>
                </a:solidFill>
              </a:rPr>
              <a:t>SFe</a:t>
            </a:r>
            <a:r>
              <a:rPr lang="fr-FR" sz="2000" b="1" dirty="0">
                <a:solidFill>
                  <a:schemeClr val="bg1"/>
                </a:solidFill>
              </a:rPr>
              <a:t>. </a:t>
            </a:r>
            <a:r>
              <a:rPr lang="fr-FR" sz="2000" dirty="0">
                <a:solidFill>
                  <a:schemeClr val="bg1"/>
                </a:solidFill>
              </a:rPr>
              <a:t>  </a:t>
            </a: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This </a:t>
            </a:r>
            <a:r>
              <a:rPr lang="fr-FR" sz="2000" dirty="0" err="1">
                <a:solidFill>
                  <a:schemeClr val="bg1"/>
                </a:solidFill>
              </a:rPr>
              <a:t>is</a:t>
            </a:r>
            <a:r>
              <a:rPr lang="fr-FR" sz="2000" dirty="0">
                <a:solidFill>
                  <a:schemeClr val="bg1"/>
                </a:solidFill>
              </a:rPr>
              <a:t> like bon/bonne.</a:t>
            </a:r>
          </a:p>
        </p:txBody>
      </p:sp>
    </p:spTree>
    <p:extLst>
      <p:ext uri="{BB962C8B-B14F-4D97-AF65-F5344CB8AC3E}">
        <p14:creationId xmlns:p14="http://schemas.microsoft.com/office/powerpoint/2010/main" val="19886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2" grpId="0" animBg="1"/>
      <p:bldP spid="24" grpId="0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2862</Words>
  <Application>Microsoft Macintosh PowerPoint</Application>
  <PresentationFormat>Widescreen</PresentationFormat>
  <Paragraphs>342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Ink Free</vt:lpstr>
      <vt:lpstr>Office Theme</vt:lpstr>
      <vt:lpstr>Examples</vt:lpstr>
      <vt:lpstr>C’est quel(le) professeur(e) ?</vt:lpstr>
      <vt:lpstr>Léa est triste ! </vt:lpstr>
      <vt:lpstr>Léa est triste ! </vt:lpstr>
      <vt:lpstr>Léa est triste ! </vt:lpstr>
      <vt:lpstr>Léa est triste ! </vt:lpstr>
      <vt:lpstr>L’emploi d’Abdel</vt:lpstr>
      <vt:lpstr>Un message à Abdel</vt:lpstr>
      <vt:lpstr>La féminisation des noms</vt:lpstr>
      <vt:lpstr>La féminisation des noms</vt:lpstr>
      <vt:lpstr>À quelle heure … ?</vt:lpstr>
      <vt:lpstr>À quelle heure…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</dc:title>
  <dc:creator>Mary Richardson</dc:creator>
  <cp:lastModifiedBy>Mary Richardson</cp:lastModifiedBy>
  <cp:revision>5</cp:revision>
  <dcterms:created xsi:type="dcterms:W3CDTF">2022-06-21T15:15:07Z</dcterms:created>
  <dcterms:modified xsi:type="dcterms:W3CDTF">2022-07-12T13:49:33Z</dcterms:modified>
</cp:coreProperties>
</file>