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50" r:id="rId2"/>
    <p:sldId id="356" r:id="rId3"/>
    <p:sldId id="357" r:id="rId4"/>
    <p:sldId id="366" r:id="rId5"/>
    <p:sldId id="522" r:id="rId6"/>
    <p:sldId id="635" r:id="rId7"/>
    <p:sldId id="763" r:id="rId8"/>
    <p:sldId id="766" r:id="rId9"/>
    <p:sldId id="770" r:id="rId10"/>
    <p:sldId id="782" r:id="rId11"/>
    <p:sldId id="698" r:id="rId12"/>
    <p:sldId id="672" r:id="rId13"/>
    <p:sldId id="722" r:id="rId14"/>
    <p:sldId id="723" r:id="rId15"/>
    <p:sldId id="724" r:id="rId16"/>
    <p:sldId id="713" r:id="rId17"/>
    <p:sldId id="692" r:id="rId18"/>
    <p:sldId id="702" r:id="rId19"/>
    <p:sldId id="717" r:id="rId20"/>
    <p:sldId id="718" r:id="rId21"/>
    <p:sldId id="719" r:id="rId22"/>
    <p:sldId id="72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296"/>
  </p:normalViewPr>
  <p:slideViewPr>
    <p:cSldViewPr snapToGrid="0" snapToObjects="1">
      <p:cViewPr varScale="1">
        <p:scale>
          <a:sx n="90" d="100"/>
          <a:sy n="90" d="100"/>
        </p:scale>
        <p:origin x="232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entury Gothic" panose="020B0502020202020204" pitchFamily="34" charset="0"/>
              </a:defRPr>
            </a:lvl1pPr>
          </a:lstStyle>
          <a:p>
            <a:fld id="{A2A328EF-BBFB-5D4C-B69E-2CF87DA0501F}" type="datetimeFigureOut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entury Gothic" panose="020B0502020202020204" pitchFamily="34" charset="0"/>
              </a:defRPr>
            </a:lvl1pPr>
          </a:lstStyle>
          <a:p>
            <a:fld id="{25BCB534-AE23-714F-B1B2-5AA155F8AB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916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7.1.1.1</a:t>
            </a:r>
          </a:p>
          <a:p>
            <a:r>
              <a:rPr lang="en-US" b="1" dirty="0"/>
              <a:t>Speaking activity</a:t>
            </a:r>
          </a:p>
          <a:p>
            <a:endParaRPr lang="en-US" b="1" dirty="0"/>
          </a:p>
          <a:p>
            <a:r>
              <a:rPr lang="en-US" b="1" dirty="0"/>
              <a:t>Timing: </a:t>
            </a:r>
            <a:r>
              <a:rPr lang="en-US" b="0" dirty="0"/>
              <a:t>10 minutes</a:t>
            </a:r>
            <a:endParaRPr lang="en-US" b="1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use sentences with ‘estoy’ and ‘está’ in oral production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See separate set of cards (word doc)</a:t>
            </a:r>
            <a:br>
              <a:rPr lang="en-GB" baseline="0" dirty="0"/>
            </a:br>
            <a:br>
              <a:rPr lang="en-GB" baseline="0" dirty="0"/>
            </a:br>
            <a:r>
              <a:rPr lang="en-GB" baseline="0" dirty="0"/>
              <a:t>Students play the game as described below:</a:t>
            </a:r>
          </a:p>
          <a:p>
            <a:pPr marL="0" indent="0">
              <a:buNone/>
            </a:pPr>
            <a:r>
              <a:rPr lang="en-GB" baseline="0" dirty="0"/>
              <a:t>1 Separate the cards into two piles – verbs and cities.</a:t>
            </a:r>
          </a:p>
          <a:p>
            <a:pPr marL="0" indent="0">
              <a:buNone/>
            </a:pPr>
            <a:r>
              <a:rPr lang="en-GB" baseline="0" dirty="0"/>
              <a:t>2 Partner A picks a verb and then a city, says the Spanish sentence.</a:t>
            </a:r>
            <a:br>
              <a:rPr lang="en-GB" baseline="0" dirty="0"/>
            </a:br>
            <a:r>
              <a:rPr lang="en-GB" baseline="0" dirty="0"/>
              <a:t>3 Partner B translates into English.  </a:t>
            </a:r>
            <a:br>
              <a:rPr lang="en-GB" baseline="0" dirty="0"/>
            </a:br>
            <a:r>
              <a:rPr lang="en-GB" baseline="0" dirty="0"/>
              <a:t>4 Players then swap roles.  </a:t>
            </a:r>
            <a:br>
              <a:rPr lang="en-GB" baseline="0" dirty="0"/>
            </a:br>
            <a:r>
              <a:rPr lang="en-GB" baseline="0" dirty="0"/>
              <a:t>If pairs time themselves, they can then repeat the activity to see how quickly they can complete all the sentences and translations.  With each new game, different sentences will be generated.</a:t>
            </a:r>
          </a:p>
          <a:p>
            <a:pPr marL="0" indent="0">
              <a:buNone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Note: </a:t>
            </a:r>
            <a:r>
              <a:rPr lang="en-GB" baseline="0" dirty="0"/>
              <a:t>Students could make these cards themselves i.e. fold A4 paper so it makes 12 rectangles - write 'I' x 3, he/she x 3, </a:t>
            </a:r>
            <a:r>
              <a:rPr lang="en-GB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(this will be a cue/prompt to recall the correct verb in Spanish), </a:t>
            </a:r>
            <a:r>
              <a:rPr lang="en-GB" baseline="0" dirty="0"/>
              <a:t>then 6 cities that they remember.  </a:t>
            </a:r>
            <a:br>
              <a:rPr lang="en-GB" baseline="0" dirty="0"/>
            </a:br>
            <a:r>
              <a:rPr lang="en-GB" baseline="0" dirty="0"/>
              <a:t>They could all do this so that they have 24 playing cards in total, when put together. This is good practice for spelling / memory / sounding out city names as they write them.</a:t>
            </a:r>
            <a:br>
              <a:rPr lang="en-GB" baseline="0" dirty="0"/>
            </a:br>
            <a:endParaRPr lang="en-GB" baseline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613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8.2.1.6</a:t>
            </a:r>
          </a:p>
          <a:p>
            <a:r>
              <a:rPr lang="en-US" b="1" dirty="0"/>
              <a:t>Timing: 10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oral production of questions with formal and informal ‘you’.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Check students understand which form of address they need to use for whom. Remind them of the full forms of M. / Mme.</a:t>
            </a:r>
          </a:p>
          <a:p>
            <a:r>
              <a:rPr lang="en-US" b="0" dirty="0"/>
              <a:t>2. Students tear a piece of paper into 12 and write numbers 1-12 on each. They then fold the pieces so the numbers are hidden.</a:t>
            </a:r>
          </a:p>
          <a:p>
            <a:r>
              <a:rPr lang="en-US" b="0" dirty="0"/>
              <a:t>3. Students take turns to choose a piece of paper form a question using the prompts (person bios and word sets) indicated by that number. At more advanced levels, students should be encouraged to alternate between question forms – intonation and </a:t>
            </a:r>
            <a:r>
              <a:rPr lang="en-US" b="0" i="1" dirty="0" err="1"/>
              <a:t>est-ce</a:t>
            </a:r>
            <a:r>
              <a:rPr lang="en-US" b="0" i="1" dirty="0"/>
              <a:t> que </a:t>
            </a:r>
            <a:r>
              <a:rPr lang="en-US" b="0" dirty="0"/>
              <a:t>for informal address; inversion for formal address.</a:t>
            </a:r>
          </a:p>
          <a:p>
            <a:endParaRPr lang="en-US" b="0" dirty="0"/>
          </a:p>
          <a:p>
            <a:r>
              <a:rPr lang="en-US" b="1" dirty="0"/>
              <a:t>Suggested answers</a:t>
            </a:r>
          </a:p>
          <a:p>
            <a:pPr marL="228600" indent="-228600">
              <a:buAutoNum type="arabicPeriod"/>
            </a:pPr>
            <a:r>
              <a:rPr lang="en-US" b="0" dirty="0" err="1"/>
              <a:t>Vous</a:t>
            </a:r>
            <a:r>
              <a:rPr lang="en-US" b="0" dirty="0"/>
              <a:t> </a:t>
            </a:r>
            <a:r>
              <a:rPr lang="en-US" b="0" dirty="0" err="1"/>
              <a:t>aidez</a:t>
            </a:r>
            <a:r>
              <a:rPr lang="en-US" b="0" dirty="0"/>
              <a:t> qui ? / Qui </a:t>
            </a:r>
            <a:r>
              <a:rPr lang="en-US" b="0" dirty="0" err="1"/>
              <a:t>aidez-vous</a:t>
            </a:r>
            <a:r>
              <a:rPr lang="en-US" b="0" dirty="0"/>
              <a:t> ?  / Qui </a:t>
            </a:r>
            <a:r>
              <a:rPr lang="en-US" b="0" dirty="0" err="1"/>
              <a:t>est-ce</a:t>
            </a:r>
            <a:r>
              <a:rPr lang="en-US" b="0" dirty="0"/>
              <a:t> que </a:t>
            </a:r>
            <a:r>
              <a:rPr lang="en-US" b="0" dirty="0" err="1"/>
              <a:t>vous</a:t>
            </a:r>
            <a:r>
              <a:rPr lang="en-US" b="0" dirty="0"/>
              <a:t> </a:t>
            </a:r>
            <a:r>
              <a:rPr lang="en-US" b="0" dirty="0" err="1"/>
              <a:t>aidez</a:t>
            </a:r>
            <a:r>
              <a:rPr lang="en-US" b="0" dirty="0"/>
              <a:t> ? </a:t>
            </a:r>
          </a:p>
          <a:p>
            <a:pPr marL="228600" indent="-228600">
              <a:buAutoNum type="arabicPeriod"/>
            </a:pPr>
            <a:r>
              <a:rPr lang="en-US" b="0" dirty="0"/>
              <a:t>Tu </a:t>
            </a:r>
            <a:r>
              <a:rPr lang="en-US" b="0" dirty="0" err="1"/>
              <a:t>sors</a:t>
            </a:r>
            <a:r>
              <a:rPr lang="en-US" b="0" dirty="0"/>
              <a:t> </a:t>
            </a:r>
            <a:r>
              <a:rPr lang="en-US" b="0" dirty="0" err="1"/>
              <a:t>seule</a:t>
            </a:r>
            <a:r>
              <a:rPr lang="en-US" b="0" dirty="0"/>
              <a:t> ? / </a:t>
            </a:r>
            <a:r>
              <a:rPr lang="en-US" b="0" dirty="0" err="1"/>
              <a:t>Sors-tu</a:t>
            </a:r>
            <a:r>
              <a:rPr lang="en-US" b="0" dirty="0"/>
              <a:t> </a:t>
            </a:r>
            <a:r>
              <a:rPr lang="en-US" b="0" dirty="0" err="1"/>
              <a:t>seule</a:t>
            </a:r>
            <a:r>
              <a:rPr lang="en-US" b="0" dirty="0"/>
              <a:t>? / Est-</a:t>
            </a:r>
            <a:r>
              <a:rPr lang="en-US" b="0" dirty="0" err="1"/>
              <a:t>ce</a:t>
            </a:r>
            <a:r>
              <a:rPr lang="en-US" b="0" dirty="0"/>
              <a:t> que </a:t>
            </a:r>
            <a:r>
              <a:rPr lang="en-US" b="0" dirty="0" err="1"/>
              <a:t>tu</a:t>
            </a:r>
            <a:r>
              <a:rPr lang="en-US" b="0" dirty="0"/>
              <a:t> </a:t>
            </a:r>
            <a:r>
              <a:rPr lang="en-US" b="0" dirty="0" err="1"/>
              <a:t>sors</a:t>
            </a:r>
            <a:r>
              <a:rPr lang="en-US" b="0" dirty="0"/>
              <a:t> </a:t>
            </a:r>
            <a:r>
              <a:rPr lang="en-US" b="0" dirty="0" err="1"/>
              <a:t>seule</a:t>
            </a:r>
            <a:r>
              <a:rPr lang="en-US" b="0" dirty="0"/>
              <a:t> ? </a:t>
            </a:r>
          </a:p>
          <a:p>
            <a:pPr marL="228600" indent="-228600">
              <a:buAutoNum type="arabicPeriod"/>
            </a:pPr>
            <a:r>
              <a:rPr lang="en-US" b="0" dirty="0"/>
              <a:t>Tu </a:t>
            </a:r>
            <a:r>
              <a:rPr lang="en-US" b="0" dirty="0" err="1"/>
              <a:t>joues</a:t>
            </a:r>
            <a:r>
              <a:rPr lang="en-US" b="0" dirty="0"/>
              <a:t> 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à la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pétanque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? /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Joues-tu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à la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pétanque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? / Est-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ce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que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tu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joues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à la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pétanque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? </a:t>
            </a:r>
          </a:p>
          <a:p>
            <a:pPr marL="228600" indent="-228600">
              <a:buAutoNum type="arabicPeriod"/>
            </a:pP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Vous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avez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des croissants ? /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Avez-vous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des croissants ? / Est-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ce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que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vouz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avez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des croissants ?</a:t>
            </a:r>
          </a:p>
          <a:p>
            <a:pPr marL="228600" indent="-228600">
              <a:buAutoNum type="arabicPeriod"/>
            </a:pP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Vous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mangez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des bonbons ? /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Mangez-vous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des bonbons ? / Est-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ce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que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vous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mangez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des bonbons ?</a:t>
            </a:r>
          </a:p>
          <a:p>
            <a:pPr marL="228600" indent="-228600">
              <a:buAutoNum type="arabicPeriod"/>
            </a:pP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Tu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sais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chanter ? / Sais-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tu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chanter ? / Est-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ce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que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tu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sais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chanter ?</a:t>
            </a:r>
          </a:p>
          <a:p>
            <a:pPr marL="228600" indent="-228600">
              <a:buAutoNum type="arabicPeriod"/>
            </a:pP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Vous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venez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au parc ? /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Venez-vous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au parc ? / Est-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ce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que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vous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venez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au parc ?</a:t>
            </a:r>
          </a:p>
          <a:p>
            <a:pPr marL="228600" indent="-228600">
              <a:buAutoNum type="arabicPeriod"/>
            </a:pP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Tu es dans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une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équipe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? / Es-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tu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dans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une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équipe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? / Est-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ce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que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tu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es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dans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une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équipe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?</a:t>
            </a:r>
          </a:p>
          <a:p>
            <a:pPr marL="228600" indent="-228600">
              <a:buAutoNum type="arabicPeriod"/>
            </a:pP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Tu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habites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où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? /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Où</a:t>
            </a:r>
            <a:r>
              <a:rPr lang="en-GB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12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h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abites-tu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? /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Où</a:t>
            </a:r>
            <a:r>
              <a:rPr lang="en-GB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est-ce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que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tu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habites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?</a:t>
            </a:r>
          </a:p>
          <a:p>
            <a:pPr marL="228600" indent="-228600">
              <a:buAutoNum type="arabicPeriod"/>
            </a:pP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Vous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venez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de Nice ? /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Venez-vous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de Nice ? / Est-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ce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que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vous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venez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de Nice ? </a:t>
            </a:r>
          </a:p>
          <a:p>
            <a:pPr marL="228600" indent="-228600">
              <a:buAutoNum type="arabicPeriod"/>
            </a:pP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Vous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partez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au travail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quand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? /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Partez-vous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au travail ? /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Quand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est-ce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que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vous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partez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au travail ?</a:t>
            </a:r>
          </a:p>
          <a:p>
            <a:pPr marL="228600" indent="-228600">
              <a:buAutoNum type="arabicPeriod"/>
            </a:pP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Vous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sortez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le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chien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? /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Sortez-vous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le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chien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? / Est-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ce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que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vous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sortez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le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chien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?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cognates used (1 is the most frequent word in French): </a:t>
            </a:r>
            <a:br>
              <a:rPr lang="en-GB" baseline="0" dirty="0"/>
            </a:b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policier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 [1265],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pâtissière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 [&gt;5000], 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dentist [&gt;5000],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vétérinaire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[&gt;5000]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048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8.3.1.5</a:t>
            </a:r>
          </a:p>
          <a:p>
            <a:r>
              <a:rPr lang="en-US" b="1" dirty="0"/>
              <a:t>Timing: 7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Spoken production of sentences containing verbs like </a:t>
            </a:r>
            <a:r>
              <a:rPr lang="en-US" b="0" i="1" dirty="0"/>
              <a:t>lire </a:t>
            </a:r>
            <a:r>
              <a:rPr lang="en-US" b="0" i="0" dirty="0"/>
              <a:t>in the singular form. Transcription.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Partner</a:t>
            </a:r>
            <a:r>
              <a:rPr lang="en-US" b="0" baseline="0" dirty="0"/>
              <a:t> B turns to face away from the board where this slide is being displayed.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2. Click</a:t>
            </a:r>
            <a:r>
              <a:rPr lang="en-US" b="0" baseline="0" dirty="0"/>
              <a:t> to bring up the first selection of four items (in blue). These are for Partner A. The subject, verb and object are indicated for each item.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3. Partner A produces the appropriate sentence in French</a:t>
            </a:r>
            <a:r>
              <a:rPr lang="en-US" b="0" baseline="0" dirty="0"/>
              <a:t> for each item.</a:t>
            </a:r>
            <a:endParaRPr lang="en-US" b="0" dirty="0"/>
          </a:p>
          <a:p>
            <a:r>
              <a:rPr lang="en-US" b="0" dirty="0"/>
              <a:t>4. Partner</a:t>
            </a:r>
            <a:r>
              <a:rPr lang="en-US" b="0" baseline="0" dirty="0"/>
              <a:t> B writes down the sentence that they hear, paying particular attention to the spelling of the verb.</a:t>
            </a:r>
            <a:endParaRPr lang="en-US" b="0" dirty="0"/>
          </a:p>
          <a:p>
            <a:r>
              <a:rPr lang="en-US" b="0" dirty="0"/>
              <a:t>5. Students </a:t>
            </a:r>
            <a:r>
              <a:rPr lang="en-US" b="0" baseline="0" dirty="0"/>
              <a:t>swap roles so that Partner A now faces away from the board and Partner B says the next set of four items. which appear on the next click of the mouse (in orange). </a:t>
            </a:r>
          </a:p>
          <a:p>
            <a:r>
              <a:rPr lang="en-US" b="0" dirty="0"/>
              <a:t>6. Partner</a:t>
            </a:r>
            <a:r>
              <a:rPr lang="en-US" b="0" baseline="0" dirty="0"/>
              <a:t> A writes down the sentence that they hear, paying particular attention to the spelling of the verb.</a:t>
            </a:r>
            <a:endParaRPr lang="en-US" b="0" dirty="0"/>
          </a:p>
          <a:p>
            <a:r>
              <a:rPr lang="en-US" b="0" dirty="0"/>
              <a:t>7. Click to reveal answers one by one. Both partners check their answers.</a:t>
            </a: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691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8.3.1.5</a:t>
            </a:r>
          </a:p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Oral production of sentences containing forms of </a:t>
            </a:r>
            <a:r>
              <a:rPr lang="en-US" b="0" i="1" dirty="0"/>
              <a:t>tout</a:t>
            </a:r>
            <a:r>
              <a:rPr lang="en-US" b="0" dirty="0"/>
              <a:t> and singular forms of verbs like </a:t>
            </a:r>
            <a:r>
              <a:rPr lang="en-US" b="0" i="1" dirty="0"/>
              <a:t>lire</a:t>
            </a:r>
            <a:r>
              <a:rPr lang="en-US" b="0" dirty="0"/>
              <a:t> and </a:t>
            </a:r>
            <a:r>
              <a:rPr lang="en-US" b="0" i="1" dirty="0" err="1"/>
              <a:t>écrire</a:t>
            </a:r>
            <a:r>
              <a:rPr lang="en-US" b="0" i="0" dirty="0"/>
              <a:t>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0" indent="0">
              <a:buFont typeface="+mj-lt"/>
              <a:buNone/>
            </a:pPr>
            <a:r>
              <a:rPr lang="en-US" b="0" dirty="0"/>
              <a:t>1. Use this slide to model the task. On a click, the beginning of the sentence appears. Ask students what the end of the sentence must be, using the form of </a:t>
            </a:r>
            <a:r>
              <a:rPr lang="en-US" b="0" i="1" baseline="0" dirty="0"/>
              <a:t>tout</a:t>
            </a:r>
            <a:r>
              <a:rPr lang="en-US" b="0" i="0" baseline="0" dirty="0"/>
              <a:t> to inform their choices.</a:t>
            </a:r>
            <a:endParaRPr lang="en-US" b="0" dirty="0"/>
          </a:p>
          <a:p>
            <a:pPr marL="0" indent="0">
              <a:buFont typeface="+mj-lt"/>
              <a:buNone/>
            </a:pPr>
            <a:r>
              <a:rPr lang="en-US" b="0" dirty="0"/>
              <a:t>2. Print and distribute the role cards found on slides 51-52 (print 4 per page). Partner A starts the sentences, finishing with the form of </a:t>
            </a:r>
            <a:r>
              <a:rPr lang="en-US" b="0" i="1" dirty="0"/>
              <a:t>tout</a:t>
            </a:r>
            <a:r>
              <a:rPr lang="en-US" b="0" dirty="0"/>
              <a:t> (before the definite article).</a:t>
            </a:r>
          </a:p>
          <a:p>
            <a:pPr marL="0" indent="0">
              <a:buFont typeface="+mj-lt"/>
              <a:buNone/>
            </a:pPr>
            <a:r>
              <a:rPr lang="en-US" b="0" dirty="0"/>
              <a:t>3. Partner B finishes the sentences using the noun indicated by the form of </a:t>
            </a:r>
            <a:r>
              <a:rPr lang="en-US" b="0" i="1" dirty="0"/>
              <a:t>tout</a:t>
            </a:r>
            <a:r>
              <a:rPr lang="en-US" b="0" i="0" dirty="0"/>
              <a:t>. Remind them that they need to say the article, too, as it comes directly after </a:t>
            </a:r>
            <a:r>
              <a:rPr lang="en-US" b="0" i="1" dirty="0"/>
              <a:t>tout</a:t>
            </a:r>
            <a:r>
              <a:rPr lang="en-US" b="0" i="0" dirty="0"/>
              <a:t>.</a:t>
            </a:r>
            <a:endParaRPr lang="en-US" b="0" dirty="0"/>
          </a:p>
          <a:p>
            <a:pPr marL="0" indent="0">
              <a:buFont typeface="+mj-lt"/>
              <a:buNone/>
            </a:pPr>
            <a:r>
              <a:rPr lang="en-US" b="0" dirty="0"/>
              <a:t>4. Partners swap roles after four sentences.</a:t>
            </a:r>
          </a:p>
          <a:p>
            <a:pPr marL="0" indent="0">
              <a:buFont typeface="+mj-lt"/>
              <a:buNone/>
            </a:pPr>
            <a:r>
              <a:rPr lang="en-US" b="0" dirty="0"/>
              <a:t>5. Model answers are provided on slide 53.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French):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commencer [139]; </a:t>
            </a:r>
            <a:r>
              <a:rPr lang="en-GB" baseline="0" dirty="0" err="1"/>
              <a:t>compléter</a:t>
            </a:r>
            <a:r>
              <a:rPr lang="en-GB" baseline="0" dirty="0"/>
              <a:t> [2034], article [604]</a:t>
            </a:r>
            <a:br>
              <a:rPr lang="en-GB" baseline="0" dirty="0"/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88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Partner A </a:t>
            </a:r>
            <a:r>
              <a:rPr lang="en-GB" b="1" dirty="0" err="1"/>
              <a:t>rolecard</a:t>
            </a:r>
            <a:r>
              <a:rPr lang="en-GB" b="1" dirty="0"/>
              <a:t> – DO NOT DISPLAY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195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Partner B </a:t>
            </a:r>
            <a:r>
              <a:rPr lang="en-GB" b="1" dirty="0" err="1"/>
              <a:t>rolecard</a:t>
            </a:r>
            <a:r>
              <a:rPr lang="en-GB" b="1" dirty="0"/>
              <a:t> – DO NOT DISPLAY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477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Procedure</a:t>
            </a:r>
            <a:endParaRPr lang="en-GB" b="0" dirty="0"/>
          </a:p>
          <a:p>
            <a:pPr marL="0" indent="0">
              <a:buFont typeface="+mj-lt"/>
              <a:buNone/>
            </a:pPr>
            <a:r>
              <a:rPr lang="en-US" b="0" dirty="0"/>
              <a:t>1. Click to reveal model answers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726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8.3.2.5</a:t>
            </a:r>
          </a:p>
          <a:p>
            <a:r>
              <a:rPr lang="en-US" b="1" dirty="0"/>
              <a:t>Timing: 8 minutes. </a:t>
            </a:r>
            <a:r>
              <a:rPr lang="en-US" b="0" dirty="0"/>
              <a:t>This is slide </a:t>
            </a:r>
            <a:r>
              <a:rPr lang="en-US" b="1" dirty="0"/>
              <a:t>1/7.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Oral production and aural recognition of SSCs [</a:t>
            </a:r>
            <a:r>
              <a:rPr lang="en-US" b="0" dirty="0" err="1"/>
              <a:t>th</a:t>
            </a:r>
            <a:r>
              <a:rPr lang="en-US" b="0" dirty="0"/>
              <a:t>], [</a:t>
            </a:r>
            <a:r>
              <a:rPr lang="en-US" b="0" dirty="0" err="1"/>
              <a:t>ch</a:t>
            </a:r>
            <a:r>
              <a:rPr lang="en-US" b="0" dirty="0"/>
              <a:t>], [</a:t>
            </a:r>
            <a:r>
              <a:rPr lang="en-US" b="0" dirty="0" err="1"/>
              <a:t>qu</a:t>
            </a:r>
            <a:r>
              <a:rPr lang="en-US" b="0" dirty="0"/>
              <a:t>].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0" indent="0">
              <a:buNone/>
            </a:pPr>
            <a:r>
              <a:rPr lang="en-US" b="0" dirty="0"/>
              <a:t>1. Students prepare for the activity by sketching the grid pictured on this slide. Use the sentence on this slide as an example to model steps 2-6 below.</a:t>
            </a:r>
          </a:p>
          <a:p>
            <a:pPr marL="0" indent="0">
              <a:buNone/>
            </a:pPr>
            <a:r>
              <a:rPr lang="en-US" b="0" dirty="0"/>
              <a:t>2. Students work in pairs. Student A faces the board. Student B turns away.</a:t>
            </a:r>
          </a:p>
          <a:p>
            <a:pPr marL="0" indent="0">
              <a:buNone/>
            </a:pPr>
            <a:r>
              <a:rPr lang="en-US" b="0" dirty="0"/>
              <a:t>3. Student A reads the sentence from the board. Student B has their back to the board and ticks the SSCs they hear.</a:t>
            </a:r>
          </a:p>
          <a:p>
            <a:pPr marL="0" indent="0">
              <a:buNone/>
            </a:pPr>
            <a:r>
              <a:rPr lang="en-US" b="0" dirty="0"/>
              <a:t>4. Student B turns back to the board to check the answer, revealed on clicks. </a:t>
            </a:r>
          </a:p>
          <a:p>
            <a:pPr marL="0" indent="0">
              <a:buNone/>
            </a:pPr>
            <a:r>
              <a:rPr lang="en-US" b="0" dirty="0"/>
              <a:t>5. Students use their knowledge of cognates to guess the English meaning of the sentence, revealed on a further click. At more advanced levels, the listening student could try to do this as part of step 3.</a:t>
            </a:r>
          </a:p>
          <a:p>
            <a:pPr marL="0" indent="0">
              <a:buNone/>
            </a:pPr>
            <a:r>
              <a:rPr lang="en-US" b="0" dirty="0"/>
              <a:t>6. Both students practice saying the sentences at increasing speeds to increase fluency of production. Click on the numbers 1-3 to hear the sentences read aloud at different speeds. Students listen and repeat. </a:t>
            </a:r>
            <a:endParaRPr lang="en-US" b="1" dirty="0"/>
          </a:p>
          <a:p>
            <a:pPr marL="0" indent="0">
              <a:buNone/>
            </a:pPr>
            <a:r>
              <a:rPr lang="en-US" b="0" dirty="0"/>
              <a:t>7. Repeat steps 2-7 for the remaining sentences.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64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This is slide 2/7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cognates used (1 is the most frequent word in French):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err="1"/>
              <a:t>mammouth</a:t>
            </a:r>
            <a:r>
              <a:rPr lang="en-GB" baseline="0" dirty="0"/>
              <a:t> [&lt;5000]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047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This is slide 3/7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cognates used (1 is the most frequent word in French):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err="1"/>
              <a:t>catholique</a:t>
            </a:r>
            <a:r>
              <a:rPr lang="en-GB" baseline="0" dirty="0"/>
              <a:t> [1578]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609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This is slide 4/7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words used (1 is the most frequent word in French):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chaise [3419]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606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8.1.1.2</a:t>
            </a:r>
          </a:p>
          <a:p>
            <a:r>
              <a:rPr lang="en-US" b="1" dirty="0"/>
              <a:t>Timing: 7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production</a:t>
            </a:r>
            <a:r>
              <a:rPr lang="en-US" b="0" baseline="0" dirty="0"/>
              <a:t> (spoken modality) of questions using </a:t>
            </a:r>
            <a:r>
              <a:rPr lang="en-US" b="1" baseline="0" dirty="0" err="1"/>
              <a:t>est-ce</a:t>
            </a:r>
            <a:r>
              <a:rPr lang="en-US" b="1" baseline="0" dirty="0"/>
              <a:t> que </a:t>
            </a:r>
            <a:r>
              <a:rPr lang="en-US" b="0" baseline="0" dirty="0"/>
              <a:t>and 3</a:t>
            </a:r>
            <a:r>
              <a:rPr lang="en-US" b="0" baseline="30000" dirty="0"/>
              <a:t>rd</a:t>
            </a:r>
            <a:r>
              <a:rPr lang="en-US" b="0" baseline="0" dirty="0"/>
              <a:t> person singular forms of </a:t>
            </a:r>
            <a:r>
              <a:rPr lang="en-US" b="0" i="1" baseline="0" dirty="0" err="1"/>
              <a:t>avoir</a:t>
            </a:r>
            <a:r>
              <a:rPr lang="en-US" b="0" i="1" baseline="0" dirty="0"/>
              <a:t> </a:t>
            </a:r>
            <a:r>
              <a:rPr lang="en-US" b="0" i="0" baseline="0" dirty="0"/>
              <a:t>and </a:t>
            </a:r>
            <a:r>
              <a:rPr lang="en-US" b="0" i="1" baseline="0" dirty="0" err="1"/>
              <a:t>être</a:t>
            </a:r>
            <a:r>
              <a:rPr lang="en-US" b="0" i="0" baseline="0" dirty="0"/>
              <a:t>, in the context of a ‘guess who’ game. </a:t>
            </a:r>
            <a:r>
              <a:rPr lang="en-US" b="0" dirty="0"/>
              <a:t>The slide following this one should be displayed during</a:t>
            </a:r>
            <a:r>
              <a:rPr lang="en-US" b="0" baseline="0" dirty="0"/>
              <a:t> the activity. 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 B selects</a:t>
            </a:r>
            <a:r>
              <a:rPr lang="en-US" b="0" baseline="0" dirty="0"/>
              <a:t> a character, without revealing their identity.</a:t>
            </a:r>
            <a:endParaRPr lang="en-US" b="0" dirty="0"/>
          </a:p>
          <a:p>
            <a:r>
              <a:rPr lang="en-US" b="0" dirty="0"/>
              <a:t>2. Student A asks a question such as that shown in the example on this slide. By asking questions about whether the character is a girl/boy,</a:t>
            </a:r>
            <a:r>
              <a:rPr lang="en-US" b="0" baseline="0" dirty="0"/>
              <a:t> is big/small and has a dog/fruit or not, student a can try to home in on the identity of the chosen character.</a:t>
            </a:r>
            <a:endParaRPr lang="en-US" b="0" dirty="0"/>
          </a:p>
          <a:p>
            <a:r>
              <a:rPr lang="en-US" b="0" dirty="0"/>
              <a:t>3 Student</a:t>
            </a:r>
            <a:r>
              <a:rPr lang="en-US" b="0" baseline="0" dirty="0"/>
              <a:t> B responds to the question.</a:t>
            </a:r>
            <a:endParaRPr lang="en-US" b="0" dirty="0"/>
          </a:p>
          <a:p>
            <a:r>
              <a:rPr lang="en-US" b="0" dirty="0"/>
              <a:t>4. Continue until the character is guessed correctly (N.B.</a:t>
            </a:r>
            <a:r>
              <a:rPr lang="en-US" b="0" baseline="0" dirty="0"/>
              <a:t> students must ask at least 3 questions before making a guess, and cannot guess twice in a row).</a:t>
            </a:r>
            <a:endParaRPr lang="en-US" b="0" dirty="0"/>
          </a:p>
          <a:p>
            <a:r>
              <a:rPr lang="en-US" b="0" dirty="0"/>
              <a:t>5. Swap roles and play again.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0026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This is slide 5/7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cognates used (1 is the most frequent word in French):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thé</a:t>
            </a:r>
            <a:r>
              <a:rPr lang="en-GB" b="0" baseline="0" dirty="0" err="1">
                <a:latin typeface="Century Gothic" panose="020B0502020202020204" pitchFamily="34" charset="0"/>
              </a:rPr>
              <a:t>âtre</a:t>
            </a:r>
            <a:r>
              <a:rPr lang="en-GB" b="0" baseline="0" dirty="0">
                <a:latin typeface="Century Gothic" panose="020B0502020202020204" pitchFamily="34" charset="0"/>
              </a:rPr>
              <a:t> [1701]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>
                <a:latin typeface="Century Gothic" panose="020B0502020202020204" pitchFamily="34" charset="0"/>
              </a:rPr>
              <a:t>Word frequency of unknown words used (1 is the most frequent word in French):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>
                <a:latin typeface="Century Gothic" panose="020B0502020202020204" pitchFamily="34" charset="0"/>
              </a:rPr>
              <a:t>champ [847]</a:t>
            </a: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8593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This is slide 6/7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words used (1 is the most frequent word in French):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chef [386], recherche [357], menthe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6237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This is slide 7/7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cognates used (1 is the most frequent word in French):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err="1"/>
              <a:t>méthode</a:t>
            </a:r>
            <a:r>
              <a:rPr lang="en-GB" baseline="0" dirty="0"/>
              <a:t> [1149], chinois [1914]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414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8.1.1.2</a:t>
            </a:r>
          </a:p>
          <a:p>
            <a:endParaRPr lang="en-GB" b="1" dirty="0"/>
          </a:p>
          <a:p>
            <a:r>
              <a:rPr lang="en-GB" b="1" dirty="0"/>
              <a:t>Display this slide during the activity.</a:t>
            </a:r>
            <a:br>
              <a:rPr lang="en-GB" baseline="0" dirty="0"/>
            </a:br>
            <a:endParaRPr lang="en-GB" baseline="0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130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8.1.1.3</a:t>
            </a:r>
          </a:p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production (spoken modality) of the masculine</a:t>
            </a:r>
            <a:r>
              <a:rPr lang="en-US" b="0" baseline="0" dirty="0"/>
              <a:t> and feminine forms presented on the previous slide.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Check students understand the task instructions. See if they can work out the idiomatic usage of </a:t>
            </a:r>
            <a:r>
              <a:rPr lang="en-GB" sz="1200" b="0" dirty="0">
                <a:solidFill>
                  <a:schemeClr val="bg1"/>
                </a:solidFill>
              </a:rPr>
              <a:t>à </a:t>
            </a:r>
            <a:r>
              <a:rPr lang="en-GB" sz="1200" b="0" dirty="0" err="1">
                <a:solidFill>
                  <a:schemeClr val="bg1"/>
                </a:solidFill>
              </a:rPr>
              <a:t>toi</a:t>
            </a:r>
            <a:r>
              <a:rPr lang="en-GB" sz="1200" b="0" dirty="0">
                <a:solidFill>
                  <a:schemeClr val="bg1"/>
                </a:solidFill>
              </a:rPr>
              <a:t>/à </a:t>
            </a:r>
            <a:r>
              <a:rPr lang="en-GB" sz="1200" b="0" dirty="0" err="1">
                <a:solidFill>
                  <a:schemeClr val="bg1"/>
                </a:solidFill>
              </a:rPr>
              <a:t>vous</a:t>
            </a:r>
            <a:r>
              <a:rPr lang="en-GB" sz="1200" b="0" dirty="0">
                <a:solidFill>
                  <a:schemeClr val="bg1"/>
                </a:solidFill>
              </a:rPr>
              <a:t>, meaning ‘your turn’.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Students take turns</a:t>
            </a:r>
            <a:r>
              <a:rPr lang="en-US" b="0" baseline="0" dirty="0"/>
              <a:t> to narrate a pathway as for the previous listening exercise. Students can choose their pathways, or teachers can give out </a:t>
            </a:r>
            <a:r>
              <a:rPr lang="en-US" b="0" baseline="0" dirty="0" err="1"/>
              <a:t>rolecards</a:t>
            </a:r>
            <a:r>
              <a:rPr lang="en-US" b="0" baseline="0" dirty="0"/>
              <a:t> with letters on so that students do not ‘play it safe’/pick similar pathways each time!</a:t>
            </a:r>
          </a:p>
          <a:p>
            <a:pPr marL="228600" indent="-228600">
              <a:buAutoNum type="arabicPeriod"/>
            </a:pPr>
            <a:r>
              <a:rPr lang="en-US" b="0" dirty="0"/>
              <a:t>Partners try</a:t>
            </a:r>
            <a:r>
              <a:rPr lang="en-US" b="0" baseline="0" dirty="0"/>
              <a:t> to name the correct destination point.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373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8.1.1.5</a:t>
            </a:r>
          </a:p>
          <a:p>
            <a:r>
              <a:rPr lang="en-US" b="1" dirty="0"/>
              <a:t>Timing: 10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Oral production of sentences with </a:t>
            </a:r>
            <a:r>
              <a:rPr lang="en-US" b="0" i="1" dirty="0"/>
              <a:t>on </a:t>
            </a:r>
            <a:r>
              <a:rPr lang="en-US" b="0" i="0" dirty="0"/>
              <a:t>+ verb in 3</a:t>
            </a:r>
            <a:r>
              <a:rPr lang="en-US" b="0" i="0" baseline="30000" dirty="0"/>
              <a:t>rd</a:t>
            </a:r>
            <a:r>
              <a:rPr lang="en-US" b="0" i="0" dirty="0"/>
              <a:t> person singular to talk about what people in general do to celebrate.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0" indent="0">
              <a:buNone/>
            </a:pPr>
            <a:r>
              <a:rPr lang="en-US" b="0" dirty="0"/>
              <a:t>1. Students take turns to 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roll two dice. The first roll determines the festival they must describe, and the second determines the verb they must use.</a:t>
            </a:r>
          </a:p>
          <a:p>
            <a:pPr marL="0" indent="0">
              <a:buNone/>
            </a:pP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2. Students form a sentence with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on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and finish it with one of the words on the right (or another appropriate noun or adjective).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e.g. 1 - </a:t>
            </a:r>
            <a:r>
              <a:rPr kumimoji="0" lang="fr-FR" sz="1200" b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à Pâques … 2 - on mange … des chocolats/ensemble/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words used (1 is the most frequent word in French): </a:t>
            </a:r>
            <a:br>
              <a:rPr lang="en-GB" baseline="0" dirty="0"/>
            </a:br>
            <a:r>
              <a:rPr lang="en-GB" baseline="0" dirty="0"/>
              <a:t>feu [786], artifice [&gt;5000], jeu [291], </a:t>
            </a:r>
            <a:r>
              <a:rPr lang="en-GB" baseline="0" dirty="0" err="1"/>
              <a:t>société</a:t>
            </a:r>
            <a:r>
              <a:rPr lang="en-GB" baseline="0" dirty="0"/>
              <a:t> [295], fin [111]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cognates used (1 is the most frequent word in French): </a:t>
            </a:r>
            <a:br>
              <a:rPr lang="en-GB" baseline="0" dirty="0"/>
            </a:br>
            <a:r>
              <a:rPr lang="en-GB" baseline="0" dirty="0"/>
              <a:t>jazz [&gt;5000], parade [&gt;5000], </a:t>
            </a:r>
            <a:r>
              <a:rPr lang="en-GB" baseline="0" dirty="0" err="1"/>
              <a:t>chocolat</a:t>
            </a:r>
            <a:r>
              <a:rPr lang="en-GB" baseline="0" dirty="0"/>
              <a:t> [4556], costume [4419]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122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8.1.1.6</a:t>
            </a:r>
          </a:p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 err="1"/>
              <a:t>practising</a:t>
            </a:r>
            <a:r>
              <a:rPr lang="en-US" b="0" dirty="0"/>
              <a:t> aural production of agreement with possessive adjectives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Say the French for sentences 1-6.</a:t>
            </a:r>
          </a:p>
          <a:p>
            <a:r>
              <a:rPr lang="en-US" b="0" dirty="0"/>
              <a:t>2. Click to reveal answers.</a:t>
            </a:r>
          </a:p>
          <a:p>
            <a:endParaRPr lang="en-US" b="0" dirty="0"/>
          </a:p>
          <a:p>
            <a:r>
              <a:rPr lang="en-US" b="1" dirty="0"/>
              <a:t>Note: </a:t>
            </a:r>
            <a:r>
              <a:rPr lang="en-US" b="0" dirty="0"/>
              <a:t>To extend the activity, students create their own sentences from the picture prompts by rolling a dice to choose the possessive adjective: </a:t>
            </a:r>
          </a:p>
          <a:p>
            <a:r>
              <a:rPr lang="en-US" b="0" dirty="0"/>
              <a:t>1 = my, 2 = your, 3 = his, 4 = her, 5 = everyone’s/their, 6 = our.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1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8.1.2.3</a:t>
            </a:r>
          </a:p>
          <a:p>
            <a:r>
              <a:rPr lang="en-US" b="1" dirty="0"/>
              <a:t>Timing: 10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Oral production of sentences with </a:t>
            </a:r>
            <a:r>
              <a:rPr lang="en-US" b="0" i="1" dirty="0"/>
              <a:t>il y a </a:t>
            </a:r>
            <a:r>
              <a:rPr lang="en-US" b="0" i="0" dirty="0"/>
              <a:t>and </a:t>
            </a:r>
            <a:r>
              <a:rPr lang="en-US" b="0" i="1" dirty="0"/>
              <a:t>il y </a:t>
            </a:r>
            <a:r>
              <a:rPr lang="en-US" b="0" i="1" dirty="0" err="1"/>
              <a:t>avait</a:t>
            </a:r>
            <a:r>
              <a:rPr lang="en-US" b="0" i="0" dirty="0"/>
              <a:t>. This is slide </a:t>
            </a:r>
            <a:r>
              <a:rPr lang="en-US" b="1" i="0" dirty="0"/>
              <a:t>1/3.</a:t>
            </a:r>
            <a:endParaRPr lang="en-US" b="1" i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0" indent="0">
              <a:buFont typeface="+mj-lt"/>
              <a:buNone/>
            </a:pPr>
            <a:r>
              <a:rPr lang="en-US" b="0" dirty="0"/>
              <a:t>1. Explain that </a:t>
            </a:r>
            <a:r>
              <a:rPr lang="en-US" b="0" i="1" dirty="0"/>
              <a:t>jeu </a:t>
            </a:r>
            <a:r>
              <a:rPr lang="fr-FR" sz="1200" b="0" i="1" dirty="0">
                <a:solidFill>
                  <a:schemeClr val="bg1"/>
                </a:solidFill>
              </a:rPr>
              <a:t>des différences </a:t>
            </a:r>
            <a:r>
              <a:rPr lang="fr-FR" sz="1200" b="0" i="0" dirty="0" err="1">
                <a:solidFill>
                  <a:schemeClr val="bg1"/>
                </a:solidFill>
              </a:rPr>
              <a:t>is</a:t>
            </a:r>
            <a:r>
              <a:rPr lang="fr-FR" sz="1200" b="0" i="0" dirty="0">
                <a:solidFill>
                  <a:schemeClr val="bg1"/>
                </a:solidFill>
              </a:rPr>
              <a:t> the French </a:t>
            </a:r>
            <a:r>
              <a:rPr lang="fr-FR" sz="1200" b="0" i="0" dirty="0" err="1">
                <a:solidFill>
                  <a:schemeClr val="bg1"/>
                </a:solidFill>
              </a:rPr>
              <a:t>title</a:t>
            </a:r>
            <a:r>
              <a:rPr lang="fr-FR" sz="1200" b="0" i="0" dirty="0">
                <a:solidFill>
                  <a:schemeClr val="bg1"/>
                </a:solidFill>
              </a:rPr>
              <a:t> for the </a:t>
            </a:r>
            <a:r>
              <a:rPr lang="fr-FR" sz="1200" b="0" i="0" dirty="0" err="1">
                <a:solidFill>
                  <a:schemeClr val="bg1"/>
                </a:solidFill>
              </a:rPr>
              <a:t>game</a:t>
            </a:r>
            <a:r>
              <a:rPr lang="fr-FR" sz="1200" b="0" i="0" dirty="0">
                <a:solidFill>
                  <a:schemeClr val="bg1"/>
                </a:solidFill>
              </a:rPr>
              <a:t> ‘spot the </a:t>
            </a:r>
            <a:r>
              <a:rPr lang="fr-FR" sz="1200" b="0" i="0" dirty="0" err="1">
                <a:solidFill>
                  <a:schemeClr val="bg1"/>
                </a:solidFill>
              </a:rPr>
              <a:t>difference</a:t>
            </a:r>
            <a:r>
              <a:rPr lang="fr-FR" sz="1200" b="0" i="0" dirty="0">
                <a:solidFill>
                  <a:schemeClr val="bg1"/>
                </a:solidFill>
              </a:rPr>
              <a:t>’.</a:t>
            </a:r>
            <a:endParaRPr lang="en-US" b="0" i="1" dirty="0"/>
          </a:p>
          <a:p>
            <a:pPr marL="0" indent="0">
              <a:buFont typeface="+mj-lt"/>
              <a:buNone/>
            </a:pPr>
            <a:r>
              <a:rPr lang="en-US" b="0" dirty="0"/>
              <a:t>2. Teacher displays the before and after photos on the screen (see the next slide for larger versions).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b="0" dirty="0"/>
              <a:t>3. Students write several sentences comparing the photos. Use this slide to provide examples.</a:t>
            </a:r>
            <a:br>
              <a:rPr lang="en-GB" baseline="0" dirty="0"/>
            </a:b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cognates used (1 is the most frequent word in French): </a:t>
            </a:r>
            <a:br>
              <a:rPr lang="en-GB" baseline="0" dirty="0"/>
            </a:br>
            <a:r>
              <a:rPr lang="fr-FR" sz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photo [1412], </a:t>
            </a:r>
            <a:r>
              <a:rPr lang="en-GB" baseline="0" dirty="0"/>
              <a:t>expression [952], </a:t>
            </a:r>
            <a:r>
              <a:rPr lang="en-GB" baseline="0" dirty="0" err="1"/>
              <a:t>comparaison</a:t>
            </a:r>
            <a:r>
              <a:rPr lang="en-GB" baseline="0" dirty="0"/>
              <a:t> [2244]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653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Larger version of the pictures from the previous slide. </a:t>
            </a:r>
          </a:p>
          <a:p>
            <a:r>
              <a:rPr lang="en-GB" b="0" dirty="0"/>
              <a:t>This is slide </a:t>
            </a:r>
            <a:r>
              <a:rPr lang="en-GB" b="1" dirty="0"/>
              <a:t>2/3.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196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This is slide </a:t>
            </a:r>
            <a:r>
              <a:rPr lang="en-GB" b="1" dirty="0"/>
              <a:t>3/3.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613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6C131-54F1-D6EE-B961-5709BAE3A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08A686-9D91-359A-23C3-6DBF9BB04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21832-2034-2B4B-B98F-897F904D8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D9F3-DBA5-F24A-B4D2-484B65555B35}" type="datetimeFigureOut">
              <a:rPr lang="en-US" smtClean="0"/>
              <a:t>7/12/22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E288D-2283-43B5-3D95-FB8FD0AE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A5455-6543-D433-A98F-ECFC1B3FC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F78A-D007-8D4E-8688-22906099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7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B4A7C-1AC1-7450-7E59-707AA0DE7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25DCF1-7ECC-BA31-0811-47633976F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C84DF-5E83-D46A-27C0-41A5BC499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D9F3-DBA5-F24A-B4D2-484B65555B35}" type="datetimeFigureOut">
              <a:rPr lang="en-US" smtClean="0"/>
              <a:t>7/12/22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9F6C3-91BC-BF9C-899E-5A7D10B02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10BBA-EEBB-2B45-5A2F-0646A2753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F78A-D007-8D4E-8688-22906099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14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39D3C8-39E7-7BB3-631F-09B1382CEA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81F832-33BF-483E-5105-426085E1B1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F5228-715D-CC1C-AD1E-67F4EB1BA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D9F3-DBA5-F24A-B4D2-484B65555B35}" type="datetimeFigureOut">
              <a:rPr lang="en-US" smtClean="0"/>
              <a:t>7/12/22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C300E-22A5-FAB7-7C47-072E8B37A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258E6-168E-4B51-A965-F66F43963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F78A-D007-8D4E-8688-22906099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08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62318-1709-A543-9A6E-F93DD6312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545B6-588F-8857-B917-0691681B1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2E9F8-5169-506D-2F26-2402745CE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D9F3-DBA5-F24A-B4D2-484B65555B35}" type="datetimeFigureOut">
              <a:rPr lang="en-US" smtClean="0"/>
              <a:t>7/12/22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DAE64-E17E-3611-D6E6-912DDFFC2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B1E44-2879-D57B-3109-A9022F200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F78A-D007-8D4E-8688-22906099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36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9E3BF-9D9B-7244-CB09-1DB724B0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57DF4-87A8-4BE5-0224-B6B46D4F0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C4F35-FAD6-9FA5-4A1E-3C1A52DAB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D9F3-DBA5-F24A-B4D2-484B65555B35}" type="datetimeFigureOut">
              <a:rPr lang="en-US" smtClean="0"/>
              <a:t>7/12/22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44BC-72B4-FEBD-0C1F-82494D5B5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17F7-596A-BDA4-FD18-2A148616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F78A-D007-8D4E-8688-22906099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13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F1624-9ED5-3CA2-2B03-0505CA252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77F73-FEC8-4779-3D5E-54C3D7EE4D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3B797-7141-2CDB-0682-FDEB2EDEC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16C8C-AFB7-0E4A-328D-9FC80CCF8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D9F3-DBA5-F24A-B4D2-484B65555B35}" type="datetimeFigureOut">
              <a:rPr lang="en-US" smtClean="0"/>
              <a:t>7/12/22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4671AF-209D-61E8-FBF8-436EAA6F8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24C9D-9A55-F479-9AAF-7EBC6A719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F78A-D007-8D4E-8688-22906099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18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CA1E3-C879-63B4-D114-F549AB099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69B4D-6FD5-C931-587F-BD7DE9D12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990B0-DC3C-AEAD-ADA1-34EEE0987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4D06EE-0247-923F-18BB-6B5A10F133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2F7118-A979-D023-9F67-85CD13889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E909B6-470B-B321-6D87-FC0DE246A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D9F3-DBA5-F24A-B4D2-484B65555B35}" type="datetimeFigureOut">
              <a:rPr lang="en-US" smtClean="0"/>
              <a:t>7/12/22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51FC38-A07C-F2D8-A92B-EB7587EC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ECD50-CACA-2185-104C-50A3515A5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F78A-D007-8D4E-8688-22906099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97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38090-CE79-11D9-8E75-AA405D9E2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3FA7C8-1A4E-86CC-E984-2E6F519A7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D9F3-DBA5-F24A-B4D2-484B65555B35}" type="datetimeFigureOut">
              <a:rPr lang="en-US" smtClean="0"/>
              <a:t>7/12/22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0A3A8-4D12-6F3B-B6F1-B13DD3585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2C0823-1CEB-F35C-57DA-04B871F23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F78A-D007-8D4E-8688-22906099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2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9DFDC8-6716-E913-D623-22BEBC069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D9F3-DBA5-F24A-B4D2-484B65555B35}" type="datetimeFigureOut">
              <a:rPr lang="en-US" smtClean="0"/>
              <a:t>7/12/22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027CDC-5D32-4815-7FC7-8DC9BC0F2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8FA72-365B-1C72-1C45-9FEF186EB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F78A-D007-8D4E-8688-22906099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4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3698A-C5F4-0454-8B5F-A03C697A1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3ED5E-396A-4B92-F489-97B5AECA8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C8C418-C798-3F05-7541-E0C2C43CE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53015F-342F-C769-2133-3E119E87A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D9F3-DBA5-F24A-B4D2-484B65555B35}" type="datetimeFigureOut">
              <a:rPr lang="en-US" smtClean="0"/>
              <a:t>7/12/22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CEB96-7E72-5F28-7073-DD2690173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EDA754-9EA5-0709-D7E8-0AA0F90A2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F78A-D007-8D4E-8688-22906099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9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E0352-84DD-2BE7-9B22-2B1E7C518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4ABA03-486B-CF3E-F143-1B5060E724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71D08-ABBE-CFB9-CE9B-913121B93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58BA22-7B43-132E-EE7E-13359493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D9F3-DBA5-F24A-B4D2-484B65555B35}" type="datetimeFigureOut">
              <a:rPr lang="en-US" smtClean="0"/>
              <a:t>7/12/22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1CF020-315E-DA91-8D60-4C385B639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B2878-767D-71F2-8DDD-FA3CA0B2A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F78A-D007-8D4E-8688-22906099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36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EF4D6F-35D4-C62A-4B6C-B8776AE73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20BE9-6216-FA39-A2EF-D7B26490D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46C6E-2295-B99C-0225-0E77CB7BF9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A011D9F3-DBA5-F24A-B4D2-484B65555B35}" type="datetimeFigureOut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6D4D-1898-C31B-752E-0DF1123CE6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DB988-434D-F91E-D064-690BBDBD9C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0A5FF78A-D007-8D4E-8688-2290609960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05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1.png"/><Relationship Id="rId3" Type="http://schemas.openxmlformats.org/officeDocument/2006/relationships/image" Target="../media/image1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85.png"/><Relationship Id="rId3" Type="http://schemas.openxmlformats.org/officeDocument/2006/relationships/image" Target="../media/image1.png"/><Relationship Id="rId7" Type="http://schemas.openxmlformats.org/officeDocument/2006/relationships/image" Target="../media/image84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78.png"/><Relationship Id="rId5" Type="http://schemas.openxmlformats.org/officeDocument/2006/relationships/image" Target="../media/image79.png"/><Relationship Id="rId15" Type="http://schemas.openxmlformats.org/officeDocument/2006/relationships/image" Target="../media/image87.png"/><Relationship Id="rId10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Relationship Id="rId1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82.png"/><Relationship Id="rId5" Type="http://schemas.openxmlformats.org/officeDocument/2006/relationships/image" Target="../media/image90.png"/><Relationship Id="rId10" Type="http://schemas.openxmlformats.org/officeDocument/2006/relationships/image" Target="../media/image71.png"/><Relationship Id="rId4" Type="http://schemas.openxmlformats.org/officeDocument/2006/relationships/image" Target="../media/image89.png"/><Relationship Id="rId9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16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3" Type="http://schemas.openxmlformats.org/officeDocument/2006/relationships/image" Target="../media/image1.png"/><Relationship Id="rId7" Type="http://schemas.openxmlformats.org/officeDocument/2006/relationships/audio" Target="../media/audio18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5" Type="http://schemas.openxmlformats.org/officeDocument/2006/relationships/image" Target="../media/image92.png"/><Relationship Id="rId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image" Target="../media/image1.png"/><Relationship Id="rId7" Type="http://schemas.openxmlformats.org/officeDocument/2006/relationships/audio" Target="../media/audio2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5" Type="http://schemas.openxmlformats.org/officeDocument/2006/relationships/image" Target="../media/image92.png"/><Relationship Id="rId4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audio" Target="../media/audio25.wav"/><Relationship Id="rId5" Type="http://schemas.openxmlformats.org/officeDocument/2006/relationships/image" Target="../media/image96.png"/><Relationship Id="rId10" Type="http://schemas.openxmlformats.org/officeDocument/2006/relationships/audio" Target="../media/audio24.wav"/><Relationship Id="rId4" Type="http://schemas.openxmlformats.org/officeDocument/2006/relationships/image" Target="../media/image95.png"/><Relationship Id="rId9" Type="http://schemas.openxmlformats.org/officeDocument/2006/relationships/audio" Target="../media/audio2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3" Type="http://schemas.openxmlformats.org/officeDocument/2006/relationships/image" Target="../media/image1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audio" Target="../media/audio28.wav"/><Relationship Id="rId4" Type="http://schemas.openxmlformats.org/officeDocument/2006/relationships/image" Target="../media/image99.jpeg"/><Relationship Id="rId9" Type="http://schemas.openxmlformats.org/officeDocument/2006/relationships/audio" Target="../media/audio27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3" Type="http://schemas.openxmlformats.org/officeDocument/2006/relationships/image" Target="../media/image1.png"/><Relationship Id="rId7" Type="http://schemas.openxmlformats.org/officeDocument/2006/relationships/audio" Target="../media/audio30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9.wav"/><Relationship Id="rId5" Type="http://schemas.openxmlformats.org/officeDocument/2006/relationships/image" Target="../media/image92.png"/><Relationship Id="rId4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3" Type="http://schemas.openxmlformats.org/officeDocument/2006/relationships/image" Target="../media/image1.png"/><Relationship Id="rId7" Type="http://schemas.openxmlformats.org/officeDocument/2006/relationships/audio" Target="../media/audio33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2.wav"/><Relationship Id="rId5" Type="http://schemas.openxmlformats.org/officeDocument/2006/relationships/image" Target="../media/image92.pn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3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26" Type="http://schemas.openxmlformats.org/officeDocument/2006/relationships/audio" Target="../media/audio10.wav"/><Relationship Id="rId3" Type="http://schemas.openxmlformats.org/officeDocument/2006/relationships/image" Target="../media/image1.png"/><Relationship Id="rId21" Type="http://schemas.openxmlformats.org/officeDocument/2006/relationships/image" Target="../media/image23.png"/><Relationship Id="rId7" Type="http://schemas.openxmlformats.org/officeDocument/2006/relationships/image" Target="../media/image15.png"/><Relationship Id="rId12" Type="http://schemas.openxmlformats.org/officeDocument/2006/relationships/audio" Target="../media/audio5.wav"/><Relationship Id="rId17" Type="http://schemas.openxmlformats.org/officeDocument/2006/relationships/audio" Target="../media/audio7.wav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microsoft.com/office/2007/relationships/hdphoto" Target="../media/hdphoto2.wdp"/><Relationship Id="rId29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24" Type="http://schemas.openxmlformats.org/officeDocument/2006/relationships/audio" Target="../media/audio9.wav"/><Relationship Id="rId32" Type="http://schemas.openxmlformats.org/officeDocument/2006/relationships/image" Target="../media/image28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24.png"/><Relationship Id="rId28" Type="http://schemas.openxmlformats.org/officeDocument/2006/relationships/audio" Target="../media/audio11.wav"/><Relationship Id="rId10" Type="http://schemas.openxmlformats.org/officeDocument/2006/relationships/audio" Target="../media/audio4.wav"/><Relationship Id="rId19" Type="http://schemas.openxmlformats.org/officeDocument/2006/relationships/image" Target="../media/image22.png"/><Relationship Id="rId31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openxmlformats.org/officeDocument/2006/relationships/audio" Target="../media/audio6.wav"/><Relationship Id="rId22" Type="http://schemas.openxmlformats.org/officeDocument/2006/relationships/audio" Target="../media/audio8.wav"/><Relationship Id="rId27" Type="http://schemas.openxmlformats.org/officeDocument/2006/relationships/image" Target="../media/image26.png"/><Relationship Id="rId30" Type="http://schemas.openxmlformats.org/officeDocument/2006/relationships/audio" Target="../media/audio1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jpeg"/><Relationship Id="rId4" Type="http://schemas.openxmlformats.org/officeDocument/2006/relationships/image" Target="../media/image1.png"/><Relationship Id="rId9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jp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jp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Examples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1E1B10-36AB-0956-EB31-C39E17ECF633}"/>
              </a:ext>
            </a:extLst>
          </p:cNvPr>
          <p:cNvSpPr txBox="1"/>
          <p:nvPr/>
        </p:nvSpPr>
        <p:spPr>
          <a:xfrm>
            <a:off x="907617" y="1720840"/>
            <a:ext cx="103767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72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Interpreting tasks (speaking)</a:t>
            </a:r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8043CB92-76B0-7531-FF1D-D9BBA9F7FFEE}"/>
              </a:ext>
            </a:extLst>
          </p:cNvPr>
          <p:cNvSpPr/>
          <p:nvPr/>
        </p:nvSpPr>
        <p:spPr>
          <a:xfrm>
            <a:off x="10115550" y="249870"/>
            <a:ext cx="1794370" cy="39783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production</a:t>
            </a:r>
          </a:p>
        </p:txBody>
      </p:sp>
      <p:pic>
        <p:nvPicPr>
          <p:cNvPr id="7" name="Picture 6" descr="background rectangle">
            <a:extLst>
              <a:ext uri="{FF2B5EF4-FFF2-40B4-BE49-F238E27FC236}">
                <a16:creationId xmlns:a16="http://schemas.microsoft.com/office/drawing/2014/main" id="{7177447C-7B22-5DDD-3925-C60920C17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AFD5A5F-6C78-4BE2-02E5-B6A6A53A5903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sz="3600" b="1" dirty="0">
                <a:solidFill>
                  <a:sysClr val="window" lastClr="FFFFFF"/>
                </a:solidFill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411394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0822A30F-A7ED-46A3-B651-E1AC06A7BEF1}"/>
              </a:ext>
            </a:extLst>
          </p:cNvPr>
          <p:cNvSpPr txBox="1"/>
          <p:nvPr/>
        </p:nvSpPr>
        <p:spPr>
          <a:xfrm>
            <a:off x="196849" y="1265533"/>
            <a:ext cx="1871664" cy="246350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En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ville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46">
            <a:extLst>
              <a:ext uri="{FF2B5EF4-FFF2-40B4-BE49-F238E27FC236}">
                <a16:creationId xmlns:a16="http://schemas.microsoft.com/office/drawing/2014/main" id="{1820D74F-2762-480F-98CC-161876FB6B04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56FE7A-9F1B-496F-A574-4452C61FF954}"/>
              </a:ext>
            </a:extLst>
          </p:cNvPr>
          <p:cNvSpPr txBox="1"/>
          <p:nvPr/>
        </p:nvSpPr>
        <p:spPr>
          <a:xfrm>
            <a:off x="6237913" y="112724"/>
            <a:ext cx="4401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Natalie et Kirsten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vont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en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ville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Elles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parlent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avec des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personnes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 Que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demandent-ils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? </a:t>
            </a:r>
            <a:endParaRPr lang="en-US" sz="2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9A3286-D6CB-4A52-8A2E-13A201EACEF9}"/>
              </a:ext>
            </a:extLst>
          </p:cNvPr>
          <p:cNvSpPr txBox="1"/>
          <p:nvPr/>
        </p:nvSpPr>
        <p:spPr>
          <a:xfrm>
            <a:off x="196849" y="1265533"/>
            <a:ext cx="1871664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M. Dupont, </a:t>
            </a:r>
          </a:p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le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policier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aider / qui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199055-9A78-4ED7-A119-687FB3AF7475}"/>
              </a:ext>
            </a:extLst>
          </p:cNvPr>
          <p:cNvSpPr txBox="1"/>
          <p:nvPr/>
        </p:nvSpPr>
        <p:spPr>
          <a:xfrm>
            <a:off x="144035" y="2272016"/>
            <a:ext cx="400050" cy="39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DC5CC110-B454-4679-8D12-9015D63C727D}"/>
              </a:ext>
            </a:extLst>
          </p:cNvPr>
          <p:cNvSpPr txBox="1"/>
          <p:nvPr/>
        </p:nvSpPr>
        <p:spPr>
          <a:xfrm>
            <a:off x="2192336" y="1265533"/>
            <a:ext cx="1871664" cy="246350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914F7F52-439F-4AB2-B9DC-347C508BA831}"/>
              </a:ext>
            </a:extLst>
          </p:cNvPr>
          <p:cNvSpPr txBox="1"/>
          <p:nvPr/>
        </p:nvSpPr>
        <p:spPr>
          <a:xfrm>
            <a:off x="2192336" y="1265533"/>
            <a:ext cx="1871664" cy="24314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Marine,</a:t>
            </a:r>
          </a:p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9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ans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sortir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</a:p>
          <a:p>
            <a:pPr algn="ctr"/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seule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6FAFA1C-95C4-4FEC-9039-529F2F7CAEC0}"/>
              </a:ext>
            </a:extLst>
          </p:cNvPr>
          <p:cNvSpPr txBox="1"/>
          <p:nvPr/>
        </p:nvSpPr>
        <p:spPr>
          <a:xfrm>
            <a:off x="4164013" y="1265533"/>
            <a:ext cx="1871664" cy="246350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C2E8EDA-3221-43FC-B5CC-6D6B56F97243}"/>
              </a:ext>
            </a:extLst>
          </p:cNvPr>
          <p:cNvSpPr txBox="1"/>
          <p:nvPr/>
        </p:nvSpPr>
        <p:spPr>
          <a:xfrm>
            <a:off x="4164013" y="1265533"/>
            <a:ext cx="1871664" cy="24314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Omar,</a:t>
            </a:r>
          </a:p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14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ans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jouer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/ à / la /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pétanque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4B52FB7D-7855-4381-97FC-5661EDD2A2CB}"/>
              </a:ext>
            </a:extLst>
          </p:cNvPr>
          <p:cNvSpPr txBox="1"/>
          <p:nvPr/>
        </p:nvSpPr>
        <p:spPr>
          <a:xfrm>
            <a:off x="6159500" y="1265533"/>
            <a:ext cx="1871664" cy="246350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A55CC74-A073-4893-80E4-0A4E497457B9}"/>
              </a:ext>
            </a:extLst>
          </p:cNvPr>
          <p:cNvSpPr txBox="1"/>
          <p:nvPr/>
        </p:nvSpPr>
        <p:spPr>
          <a:xfrm>
            <a:off x="6159500" y="1265533"/>
            <a:ext cx="1871664" cy="24314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Mme Petit,</a:t>
            </a:r>
          </a:p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la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pâtissière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avoir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/ des croissants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630822F-B1B3-4445-A555-9FBA9D8E50C0}"/>
              </a:ext>
            </a:extLst>
          </p:cNvPr>
          <p:cNvSpPr txBox="1"/>
          <p:nvPr/>
        </p:nvSpPr>
        <p:spPr>
          <a:xfrm>
            <a:off x="8150226" y="1265533"/>
            <a:ext cx="1871664" cy="246350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B920668-42B5-450F-9825-8DD930E6EE34}"/>
              </a:ext>
            </a:extLst>
          </p:cNvPr>
          <p:cNvSpPr txBox="1"/>
          <p:nvPr/>
        </p:nvSpPr>
        <p:spPr>
          <a:xfrm>
            <a:off x="8150226" y="1265533"/>
            <a:ext cx="1871664" cy="24314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Mme Martin </a:t>
            </a:r>
          </a:p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la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dentiste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manger / des bonbons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153B5E04-1DE7-4951-BD41-90272B89983F}"/>
              </a:ext>
            </a:extLst>
          </p:cNvPr>
          <p:cNvSpPr txBox="1"/>
          <p:nvPr/>
        </p:nvSpPr>
        <p:spPr>
          <a:xfrm>
            <a:off x="10145713" y="1265533"/>
            <a:ext cx="1871664" cy="246350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03B392EC-B77D-4B6C-B1B0-8CB703784CD5}"/>
              </a:ext>
            </a:extLst>
          </p:cNvPr>
          <p:cNvSpPr txBox="1"/>
          <p:nvPr/>
        </p:nvSpPr>
        <p:spPr>
          <a:xfrm>
            <a:off x="10145713" y="1265533"/>
            <a:ext cx="1871664" cy="24314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Stéphane,</a:t>
            </a:r>
          </a:p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12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ans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savoir / chanter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AC50D36-C67D-4907-A17E-50E2525AABA1}"/>
              </a:ext>
            </a:extLst>
          </p:cNvPr>
          <p:cNvSpPr txBox="1"/>
          <p:nvPr/>
        </p:nvSpPr>
        <p:spPr>
          <a:xfrm>
            <a:off x="196849" y="3860113"/>
            <a:ext cx="1871664" cy="246350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A23CA7FD-4E8D-4857-8601-C36367DD9A98}"/>
              </a:ext>
            </a:extLst>
          </p:cNvPr>
          <p:cNvSpPr txBox="1"/>
          <p:nvPr/>
        </p:nvSpPr>
        <p:spPr>
          <a:xfrm>
            <a:off x="196849" y="3860113"/>
            <a:ext cx="1871664" cy="24314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Sara et Jean,</a:t>
            </a:r>
          </a:p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10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ans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venir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/ au parc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A7DA930-3597-4FFA-BD25-FA1A96DFEFC4}"/>
              </a:ext>
            </a:extLst>
          </p:cNvPr>
          <p:cNvSpPr txBox="1"/>
          <p:nvPr/>
        </p:nvSpPr>
        <p:spPr>
          <a:xfrm>
            <a:off x="2192336" y="3860113"/>
            <a:ext cx="1871664" cy="246350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63FB91A6-43CB-4853-AC55-9B5E9D6311F7}"/>
              </a:ext>
            </a:extLst>
          </p:cNvPr>
          <p:cNvSpPr txBox="1"/>
          <p:nvPr/>
        </p:nvSpPr>
        <p:spPr>
          <a:xfrm>
            <a:off x="2192336" y="3860113"/>
            <a:ext cx="1871664" cy="24314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Daphné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15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ans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être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/ dans /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une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équipe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B8C2531A-7F30-4DAB-B5F7-A3A168E4CE15}"/>
              </a:ext>
            </a:extLst>
          </p:cNvPr>
          <p:cNvSpPr txBox="1"/>
          <p:nvPr/>
        </p:nvSpPr>
        <p:spPr>
          <a:xfrm>
            <a:off x="4164013" y="3860113"/>
            <a:ext cx="1871664" cy="246350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E679580B-9FD6-408E-A6E0-6C7561E0D852}"/>
              </a:ext>
            </a:extLst>
          </p:cNvPr>
          <p:cNvSpPr txBox="1"/>
          <p:nvPr/>
        </p:nvSpPr>
        <p:spPr>
          <a:xfrm>
            <a:off x="4164013" y="3860113"/>
            <a:ext cx="1871664" cy="24314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Émilie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13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ans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habiter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</a:p>
          <a:p>
            <a:pPr algn="ctr"/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où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6865C6DF-7398-4408-9B6C-01073D1758FE}"/>
              </a:ext>
            </a:extLst>
          </p:cNvPr>
          <p:cNvSpPr txBox="1"/>
          <p:nvPr/>
        </p:nvSpPr>
        <p:spPr>
          <a:xfrm>
            <a:off x="6159500" y="3860113"/>
            <a:ext cx="1871664" cy="246350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9E5D9DBE-E35E-4852-A652-947DEF6223ED}"/>
              </a:ext>
            </a:extLst>
          </p:cNvPr>
          <p:cNvSpPr txBox="1"/>
          <p:nvPr/>
        </p:nvSpPr>
        <p:spPr>
          <a:xfrm>
            <a:off x="6159500" y="3860113"/>
            <a:ext cx="1871664" cy="24314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Mme.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Dubois</a:t>
            </a:r>
          </a:p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55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ans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venir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/ de / Nice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3F16DA03-6878-4B7C-A7CC-EBD21A399988}"/>
              </a:ext>
            </a:extLst>
          </p:cNvPr>
          <p:cNvSpPr txBox="1"/>
          <p:nvPr/>
        </p:nvSpPr>
        <p:spPr>
          <a:xfrm>
            <a:off x="8150226" y="3860113"/>
            <a:ext cx="1871664" cy="246350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872323B6-AB09-454C-BDD7-1D2EB01F36BE}"/>
              </a:ext>
            </a:extLst>
          </p:cNvPr>
          <p:cNvSpPr txBox="1"/>
          <p:nvPr/>
        </p:nvSpPr>
        <p:spPr>
          <a:xfrm>
            <a:off x="8150226" y="3860113"/>
            <a:ext cx="1871664" cy="2431435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M. Robert, </a:t>
            </a:r>
          </a:p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le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serveur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partir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/ au travail /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quand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8371916E-D1B1-4722-A66C-9DEC97EE92E4}"/>
              </a:ext>
            </a:extLst>
          </p:cNvPr>
          <p:cNvSpPr txBox="1"/>
          <p:nvPr/>
        </p:nvSpPr>
        <p:spPr>
          <a:xfrm>
            <a:off x="10145713" y="3860113"/>
            <a:ext cx="1871664" cy="246350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37BB2C56-9A2B-4BA6-8177-67D256910749}"/>
              </a:ext>
            </a:extLst>
          </p:cNvPr>
          <p:cNvSpPr txBox="1"/>
          <p:nvPr/>
        </p:nvSpPr>
        <p:spPr>
          <a:xfrm>
            <a:off x="10145713" y="3860113"/>
            <a:ext cx="1871664" cy="24314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M. Michel </a:t>
            </a:r>
          </a:p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le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vétérinaire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sortir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/ le /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chien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</a:p>
        </p:txBody>
      </p:sp>
      <p:pic>
        <p:nvPicPr>
          <p:cNvPr id="1026" name="Picture 2" descr="Police Man Clip Art">
            <a:extLst>
              <a:ext uri="{FF2B5EF4-FFF2-40B4-BE49-F238E27FC236}">
                <a16:creationId xmlns:a16="http://schemas.microsoft.com/office/drawing/2014/main" id="{B14D9806-822C-4006-8E8B-D624F6112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14" y="2093801"/>
            <a:ext cx="831146" cy="76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rl Face Cartoon Clip Art">
            <a:extLst>
              <a:ext uri="{FF2B5EF4-FFF2-40B4-BE49-F238E27FC236}">
                <a16:creationId xmlns:a16="http://schemas.microsoft.com/office/drawing/2014/main" id="{31078F11-2CF2-49B3-80C0-E0A194F8F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137" y="2196318"/>
            <a:ext cx="786061" cy="63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miling Girl Face Clip Art">
            <a:extLst>
              <a:ext uri="{FF2B5EF4-FFF2-40B4-BE49-F238E27FC236}">
                <a16:creationId xmlns:a16="http://schemas.microsoft.com/office/drawing/2014/main" id="{6B7EA2D2-4114-405D-9C04-A4CFA4E10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287" y="4776904"/>
            <a:ext cx="693677" cy="78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irl Face Clip Art">
            <a:extLst>
              <a:ext uri="{FF2B5EF4-FFF2-40B4-BE49-F238E27FC236}">
                <a16:creationId xmlns:a16="http://schemas.microsoft.com/office/drawing/2014/main" id="{E57BF22A-15C1-4858-BD13-FC3F0DBBB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85" y="4848692"/>
            <a:ext cx="646024" cy="54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oy Face Clip Art">
            <a:extLst>
              <a:ext uri="{FF2B5EF4-FFF2-40B4-BE49-F238E27FC236}">
                <a16:creationId xmlns:a16="http://schemas.microsoft.com/office/drawing/2014/main" id="{BC35CEE2-7101-4609-AB3C-68A94064F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016" y="4848692"/>
            <a:ext cx="437810" cy="54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aiter Clip Art">
            <a:extLst>
              <a:ext uri="{FF2B5EF4-FFF2-40B4-BE49-F238E27FC236}">
                <a16:creationId xmlns:a16="http://schemas.microsoft.com/office/drawing/2014/main" id="{0B7AF78D-61F0-4637-8C52-C245E9ACF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749" y="4679334"/>
            <a:ext cx="854450" cy="82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78F2C85A-BBC7-42AB-BF4E-15305FCCE4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0474" y="4608946"/>
            <a:ext cx="828380" cy="948344"/>
          </a:xfrm>
          <a:prstGeom prst="rect">
            <a:avLst/>
          </a:prstGeom>
        </p:spPr>
      </p:pic>
      <p:pic>
        <p:nvPicPr>
          <p:cNvPr id="1042" name="Picture 18" descr="Girl Playing Soccer Clip Art">
            <a:extLst>
              <a:ext uri="{FF2B5EF4-FFF2-40B4-BE49-F238E27FC236}">
                <a16:creationId xmlns:a16="http://schemas.microsoft.com/office/drawing/2014/main" id="{57BDD6CC-9D0C-4F7E-8784-42119E0BC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790" y="4679334"/>
            <a:ext cx="843700" cy="87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DFA714C8-B8E7-438A-BB9F-5BAE2F47EC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90964" y="2093801"/>
            <a:ext cx="1010235" cy="880636"/>
          </a:xfrm>
          <a:prstGeom prst="rect">
            <a:avLst/>
          </a:prstGeom>
        </p:spPr>
      </p:pic>
      <p:pic>
        <p:nvPicPr>
          <p:cNvPr id="1046" name="Picture 22" descr="Brown Hair Boy Face Clip Art">
            <a:extLst>
              <a:ext uri="{FF2B5EF4-FFF2-40B4-BE49-F238E27FC236}">
                <a16:creationId xmlns:a16="http://schemas.microsoft.com/office/drawing/2014/main" id="{790C977A-F22A-47D8-A537-806834042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428" y="2100890"/>
            <a:ext cx="618833" cy="82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hef, Cake, Woman, Lady, Female, Chubby, Hat, Dressed">
            <a:extLst>
              <a:ext uri="{FF2B5EF4-FFF2-40B4-BE49-F238E27FC236}">
                <a16:creationId xmlns:a16="http://schemas.microsoft.com/office/drawing/2014/main" id="{118B241E-BDC6-4524-9FDE-CC85CBEDD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133" y="2052773"/>
            <a:ext cx="762845" cy="87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Middle Aged Woman Brown Hair Clip Art">
            <a:extLst>
              <a:ext uri="{FF2B5EF4-FFF2-40B4-BE49-F238E27FC236}">
                <a16:creationId xmlns:a16="http://schemas.microsoft.com/office/drawing/2014/main" id="{04896227-F2C1-4611-B5CA-ADD65766F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133" y="4715320"/>
            <a:ext cx="752695" cy="78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Smiling Man Face Clip Art">
            <a:extLst>
              <a:ext uri="{FF2B5EF4-FFF2-40B4-BE49-F238E27FC236}">
                <a16:creationId xmlns:a16="http://schemas.microsoft.com/office/drawing/2014/main" id="{F22053F3-0E04-4E78-86B5-278DF44B2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830" y="2170671"/>
            <a:ext cx="639668" cy="72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" name="TextBox 175">
            <a:extLst>
              <a:ext uri="{FF2B5EF4-FFF2-40B4-BE49-F238E27FC236}">
                <a16:creationId xmlns:a16="http://schemas.microsoft.com/office/drawing/2014/main" id="{6EA5AC17-583F-459C-AB12-81B67AC8994B}"/>
              </a:ext>
            </a:extLst>
          </p:cNvPr>
          <p:cNvSpPr txBox="1"/>
          <p:nvPr/>
        </p:nvSpPr>
        <p:spPr>
          <a:xfrm>
            <a:off x="2135329" y="2272016"/>
            <a:ext cx="400050" cy="39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D5C470AA-F985-4370-8035-25AF7D0D2A9D}"/>
              </a:ext>
            </a:extLst>
          </p:cNvPr>
          <p:cNvSpPr txBox="1"/>
          <p:nvPr/>
        </p:nvSpPr>
        <p:spPr>
          <a:xfrm>
            <a:off x="4126623" y="2272016"/>
            <a:ext cx="400050" cy="39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BA901A49-E0CE-4689-B345-9915D3170202}"/>
              </a:ext>
            </a:extLst>
          </p:cNvPr>
          <p:cNvSpPr txBox="1"/>
          <p:nvPr/>
        </p:nvSpPr>
        <p:spPr>
          <a:xfrm>
            <a:off x="6117917" y="2272016"/>
            <a:ext cx="400050" cy="39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FA7F3F1E-C517-476D-9002-7966FC8DAD70}"/>
              </a:ext>
            </a:extLst>
          </p:cNvPr>
          <p:cNvSpPr txBox="1"/>
          <p:nvPr/>
        </p:nvSpPr>
        <p:spPr>
          <a:xfrm>
            <a:off x="8109211" y="2272016"/>
            <a:ext cx="400050" cy="39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CD42C16C-A958-4FD1-9AEE-D541E8613859}"/>
              </a:ext>
            </a:extLst>
          </p:cNvPr>
          <p:cNvSpPr txBox="1"/>
          <p:nvPr/>
        </p:nvSpPr>
        <p:spPr>
          <a:xfrm>
            <a:off x="10100504" y="2266162"/>
            <a:ext cx="400050" cy="39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4737B7F3-0BB3-4BB6-95E2-400B69B15835}"/>
              </a:ext>
            </a:extLst>
          </p:cNvPr>
          <p:cNvSpPr txBox="1"/>
          <p:nvPr/>
        </p:nvSpPr>
        <p:spPr>
          <a:xfrm>
            <a:off x="141327" y="4838338"/>
            <a:ext cx="400050" cy="39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64D667CC-5D67-40B2-B21A-33F18F25E88A}"/>
              </a:ext>
            </a:extLst>
          </p:cNvPr>
          <p:cNvSpPr txBox="1"/>
          <p:nvPr/>
        </p:nvSpPr>
        <p:spPr>
          <a:xfrm>
            <a:off x="2132621" y="4838338"/>
            <a:ext cx="400050" cy="39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B95B370F-6340-44AE-B608-51A2BED3BD7C}"/>
              </a:ext>
            </a:extLst>
          </p:cNvPr>
          <p:cNvSpPr txBox="1"/>
          <p:nvPr/>
        </p:nvSpPr>
        <p:spPr>
          <a:xfrm>
            <a:off x="4123915" y="4838338"/>
            <a:ext cx="400050" cy="39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20C762FF-47C7-4594-AA95-F555BED9CBC2}"/>
              </a:ext>
            </a:extLst>
          </p:cNvPr>
          <p:cNvSpPr txBox="1"/>
          <p:nvPr/>
        </p:nvSpPr>
        <p:spPr>
          <a:xfrm>
            <a:off x="6115209" y="4838338"/>
            <a:ext cx="400050" cy="39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9936F66E-7A3A-4FB0-B350-441AA75134BD}"/>
              </a:ext>
            </a:extLst>
          </p:cNvPr>
          <p:cNvSpPr txBox="1"/>
          <p:nvPr/>
        </p:nvSpPr>
        <p:spPr>
          <a:xfrm>
            <a:off x="8106503" y="4838338"/>
            <a:ext cx="400050" cy="39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B901CE1C-F751-403B-BDA4-10185C43FE59}"/>
              </a:ext>
            </a:extLst>
          </p:cNvPr>
          <p:cNvSpPr txBox="1"/>
          <p:nvPr/>
        </p:nvSpPr>
        <p:spPr>
          <a:xfrm>
            <a:off x="10097796" y="4832484"/>
            <a:ext cx="400050" cy="39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283872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9994900" y="249870"/>
            <a:ext cx="1915020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écrire</a:t>
            </a:r>
            <a:r>
              <a:rPr lang="fr-FR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parler</a:t>
            </a:r>
          </a:p>
        </p:txBody>
      </p:sp>
      <p:pic>
        <p:nvPicPr>
          <p:cNvPr id="9" name="Picture 8" descr="background rectangle">
            <a:extLst>
              <a:ext uri="{FF2B5EF4-FFF2-40B4-BE49-F238E27FC236}">
                <a16:creationId xmlns:a16="http://schemas.microsoft.com/office/drawing/2014/main" id="{AEC34D85-D39F-428D-A8BF-CA8A6B154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A5E977A1-16C2-4B68-AFBB-E3F920EC2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À vous tous de parler !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6E90E0-8870-F544-B54D-B70704531D4E}"/>
              </a:ext>
            </a:extLst>
          </p:cNvPr>
          <p:cNvSpPr txBox="1"/>
          <p:nvPr/>
        </p:nvSpPr>
        <p:spPr>
          <a:xfrm>
            <a:off x="237210" y="2855261"/>
            <a:ext cx="2782711" cy="830997"/>
          </a:xfrm>
          <a:prstGeom prst="rect">
            <a:avLst/>
          </a:prstGeom>
          <a:solidFill>
            <a:srgbClr val="115076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bg1"/>
                </a:solidFill>
              </a:rPr>
              <a:t>1. Je / traduire / le programme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BC253B-1646-404D-BF30-DF6928581936}"/>
              </a:ext>
            </a:extLst>
          </p:cNvPr>
          <p:cNvSpPr txBox="1"/>
          <p:nvPr/>
        </p:nvSpPr>
        <p:spPr>
          <a:xfrm>
            <a:off x="3200543" y="2855260"/>
            <a:ext cx="2782711" cy="830997"/>
          </a:xfrm>
          <a:prstGeom prst="rect">
            <a:avLst/>
          </a:prstGeom>
          <a:solidFill>
            <a:srgbClr val="115076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bg1"/>
                </a:solidFill>
              </a:rPr>
              <a:t>2. Amir / lire / le livre français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D686E0D-6C82-5744-BDF4-6AE876EBB333}"/>
              </a:ext>
            </a:extLst>
          </p:cNvPr>
          <p:cNvSpPr txBox="1"/>
          <p:nvPr/>
        </p:nvSpPr>
        <p:spPr>
          <a:xfrm>
            <a:off x="6163876" y="2855260"/>
            <a:ext cx="2782711" cy="830997"/>
          </a:xfrm>
          <a:prstGeom prst="rect">
            <a:avLst/>
          </a:prstGeom>
          <a:solidFill>
            <a:srgbClr val="115076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bg1"/>
                </a:solidFill>
              </a:rPr>
              <a:t>3. Noura / dire / bonjour au chat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454F064-F650-634C-B0D4-B64A004776AD}"/>
              </a:ext>
            </a:extLst>
          </p:cNvPr>
          <p:cNvSpPr txBox="1"/>
          <p:nvPr/>
        </p:nvSpPr>
        <p:spPr>
          <a:xfrm>
            <a:off x="9127209" y="2855260"/>
            <a:ext cx="2782711" cy="830997"/>
          </a:xfrm>
          <a:prstGeom prst="rect">
            <a:avLst/>
          </a:prstGeom>
          <a:solidFill>
            <a:srgbClr val="115076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bg1"/>
                </a:solidFill>
              </a:rPr>
              <a:t>4. Tu / lire / les informations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0CAE440-9BB1-7046-8A5D-651607CBE798}"/>
              </a:ext>
            </a:extLst>
          </p:cNvPr>
          <p:cNvSpPr txBox="1"/>
          <p:nvPr/>
        </p:nvSpPr>
        <p:spPr>
          <a:xfrm>
            <a:off x="265289" y="5481045"/>
            <a:ext cx="2782711" cy="830997"/>
          </a:xfrm>
          <a:prstGeom prst="rect">
            <a:avLst/>
          </a:prstGeom>
          <a:solidFill>
            <a:srgbClr val="EE6000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bg1"/>
                </a:solidFill>
              </a:rPr>
              <a:t>1. Amir / traduire / la conversation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1D6A31-F3C8-E244-9251-62805328BD2F}"/>
              </a:ext>
            </a:extLst>
          </p:cNvPr>
          <p:cNvSpPr txBox="1"/>
          <p:nvPr/>
        </p:nvSpPr>
        <p:spPr>
          <a:xfrm>
            <a:off x="3228622" y="5481044"/>
            <a:ext cx="2782711" cy="830997"/>
          </a:xfrm>
          <a:prstGeom prst="rect">
            <a:avLst/>
          </a:prstGeom>
          <a:solidFill>
            <a:srgbClr val="EE6000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bg1"/>
                </a:solidFill>
              </a:rPr>
              <a:t>2. Tu / lire / le programme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E995CBE-0AF6-404F-9BA4-9DAB68A8D843}"/>
              </a:ext>
            </a:extLst>
          </p:cNvPr>
          <p:cNvSpPr txBox="1"/>
          <p:nvPr/>
        </p:nvSpPr>
        <p:spPr>
          <a:xfrm>
            <a:off x="6180669" y="5481043"/>
            <a:ext cx="2782711" cy="830997"/>
          </a:xfrm>
          <a:prstGeom prst="rect">
            <a:avLst/>
          </a:prstGeom>
          <a:solidFill>
            <a:srgbClr val="EE6000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bg1"/>
                </a:solidFill>
              </a:rPr>
              <a:t>3. Je / traduire / le message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260C87-C796-C44F-B49C-0A8B2F2C6CB1}"/>
              </a:ext>
            </a:extLst>
          </p:cNvPr>
          <p:cNvSpPr txBox="1"/>
          <p:nvPr/>
        </p:nvSpPr>
        <p:spPr>
          <a:xfrm>
            <a:off x="9155288" y="5481044"/>
            <a:ext cx="2782711" cy="830997"/>
          </a:xfrm>
          <a:prstGeom prst="rect">
            <a:avLst/>
          </a:prstGeom>
          <a:solidFill>
            <a:srgbClr val="EE6000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bg1"/>
                </a:solidFill>
              </a:rPr>
              <a:t>4. Noura / dire / au revoir à Amir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02D3F1F-B60E-714C-ADC3-D7B771188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10" y="1163992"/>
            <a:ext cx="1691268" cy="1691268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9A2D747E-5CFB-B84E-B34D-A1978FD4BF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343" y="3789775"/>
            <a:ext cx="1691268" cy="169126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90C68F25-9B69-8C48-94D8-061371FA82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898" y="1271626"/>
            <a:ext cx="1476000" cy="147600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5B594CD7-D3C2-F542-84AB-71A514F0C7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564" y="1271626"/>
            <a:ext cx="1476000" cy="147600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11A0EF03-AB2E-FF47-AB13-32AFF88B29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024" y="3897409"/>
            <a:ext cx="1476000" cy="147600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51816CE4-B4DD-6742-B878-EE76B6BA23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10" y="3772583"/>
            <a:ext cx="1685914" cy="1685914"/>
          </a:xfrm>
          <a:prstGeom prst="rect">
            <a:avLst/>
          </a:prstGeom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E23B1229-FA69-1F4B-8C19-5F077ABD95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177" y="1146739"/>
            <a:ext cx="1685914" cy="1685914"/>
          </a:xfrm>
          <a:prstGeom prst="rect">
            <a:avLst/>
          </a:prstGeom>
        </p:spPr>
      </p:pic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D3357D4E-BEE3-1D43-8753-9CD4863228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076" y="3699456"/>
            <a:ext cx="1685914" cy="168591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A53DC9B6-7038-A343-88BB-212E7CD12FAA}"/>
              </a:ext>
            </a:extLst>
          </p:cNvPr>
          <p:cNvSpPr txBox="1"/>
          <p:nvPr/>
        </p:nvSpPr>
        <p:spPr>
          <a:xfrm>
            <a:off x="237210" y="2870455"/>
            <a:ext cx="2782711" cy="830997"/>
          </a:xfrm>
          <a:prstGeom prst="rect">
            <a:avLst/>
          </a:prstGeom>
          <a:solidFill>
            <a:srgbClr val="115076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bg1"/>
                </a:solidFill>
              </a:rPr>
              <a:t>1. Je traduis le programme.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2650BA8-D135-1846-99EC-1FCD7C411A61}"/>
              </a:ext>
            </a:extLst>
          </p:cNvPr>
          <p:cNvSpPr txBox="1"/>
          <p:nvPr/>
        </p:nvSpPr>
        <p:spPr>
          <a:xfrm>
            <a:off x="3192899" y="2870454"/>
            <a:ext cx="2782711" cy="830997"/>
          </a:xfrm>
          <a:prstGeom prst="rect">
            <a:avLst/>
          </a:prstGeom>
          <a:solidFill>
            <a:srgbClr val="115076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bg1"/>
                </a:solidFill>
              </a:rPr>
              <a:t>2. Amir lit le livre français.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3E8B0F6-0280-7541-A8B0-7E9AC57F927D}"/>
              </a:ext>
            </a:extLst>
          </p:cNvPr>
          <p:cNvSpPr txBox="1"/>
          <p:nvPr/>
        </p:nvSpPr>
        <p:spPr>
          <a:xfrm>
            <a:off x="6163876" y="2870454"/>
            <a:ext cx="2782711" cy="830997"/>
          </a:xfrm>
          <a:prstGeom prst="rect">
            <a:avLst/>
          </a:prstGeom>
          <a:solidFill>
            <a:srgbClr val="115076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bg1"/>
                </a:solidFill>
              </a:rPr>
              <a:t>3. Noura dit bonjour au chat.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32FF4B5-3898-6842-BEBE-90A7FD84A84A}"/>
              </a:ext>
            </a:extLst>
          </p:cNvPr>
          <p:cNvSpPr txBox="1"/>
          <p:nvPr/>
        </p:nvSpPr>
        <p:spPr>
          <a:xfrm>
            <a:off x="9127208" y="2840884"/>
            <a:ext cx="2782711" cy="830997"/>
          </a:xfrm>
          <a:prstGeom prst="rect">
            <a:avLst/>
          </a:prstGeom>
          <a:solidFill>
            <a:srgbClr val="115076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bg1"/>
                </a:solidFill>
              </a:rPr>
              <a:t>4. Tu lis les informations.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3F4B8F6-4757-7D40-872A-9CA52636B425}"/>
              </a:ext>
            </a:extLst>
          </p:cNvPr>
          <p:cNvSpPr txBox="1"/>
          <p:nvPr/>
        </p:nvSpPr>
        <p:spPr>
          <a:xfrm>
            <a:off x="279665" y="5495421"/>
            <a:ext cx="2782711" cy="830997"/>
          </a:xfrm>
          <a:prstGeom prst="rect">
            <a:avLst/>
          </a:prstGeom>
          <a:solidFill>
            <a:srgbClr val="EE6000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bg1"/>
                </a:solidFill>
              </a:rPr>
              <a:t>1. Amir traduit la conversation.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7E77C69-F833-A14E-8FA7-7D636F02E315}"/>
              </a:ext>
            </a:extLst>
          </p:cNvPr>
          <p:cNvSpPr txBox="1"/>
          <p:nvPr/>
        </p:nvSpPr>
        <p:spPr>
          <a:xfrm>
            <a:off x="3242998" y="5495420"/>
            <a:ext cx="2782711" cy="830997"/>
          </a:xfrm>
          <a:prstGeom prst="rect">
            <a:avLst/>
          </a:prstGeom>
          <a:solidFill>
            <a:srgbClr val="EE6000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bg1"/>
                </a:solidFill>
              </a:rPr>
              <a:t>2. Tu lis le programme.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54B62BB-9956-3044-ACA5-47AC28B3AE46}"/>
              </a:ext>
            </a:extLst>
          </p:cNvPr>
          <p:cNvSpPr txBox="1"/>
          <p:nvPr/>
        </p:nvSpPr>
        <p:spPr>
          <a:xfrm>
            <a:off x="6195045" y="5495419"/>
            <a:ext cx="2782711" cy="830997"/>
          </a:xfrm>
          <a:prstGeom prst="rect">
            <a:avLst/>
          </a:prstGeom>
          <a:solidFill>
            <a:srgbClr val="EE6000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bg1"/>
                </a:solidFill>
              </a:rPr>
              <a:t>3. Je traduis le message.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DD72E98-671C-8644-82BA-5B699B88F9E8}"/>
              </a:ext>
            </a:extLst>
          </p:cNvPr>
          <p:cNvSpPr txBox="1"/>
          <p:nvPr/>
        </p:nvSpPr>
        <p:spPr>
          <a:xfrm>
            <a:off x="9169664" y="5495420"/>
            <a:ext cx="2782711" cy="830997"/>
          </a:xfrm>
          <a:prstGeom prst="rect">
            <a:avLst/>
          </a:prstGeom>
          <a:solidFill>
            <a:srgbClr val="EE6000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bg1"/>
                </a:solidFill>
              </a:rPr>
              <a:t>4. Noura dit au revoir à Amir.</a:t>
            </a:r>
          </a:p>
        </p:txBody>
      </p:sp>
    </p:spTree>
    <p:extLst>
      <p:ext uri="{BB962C8B-B14F-4D97-AF65-F5344CB8AC3E}">
        <p14:creationId xmlns:p14="http://schemas.microsoft.com/office/powerpoint/2010/main" val="175408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Complète</a:t>
            </a:r>
            <a:r>
              <a:rPr lang="en-GB" sz="3600" b="1" dirty="0">
                <a:solidFill>
                  <a:schemeClr val="bg1"/>
                </a:solidFill>
              </a:rPr>
              <a:t> la phrase ! 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B8F52E3-EB1A-894B-894A-B1EEC759DC78}"/>
              </a:ext>
            </a:extLst>
          </p:cNvPr>
          <p:cNvGraphicFramePr>
            <a:graphicFrameLocks noGrp="1"/>
          </p:cNvGraphicFramePr>
          <p:nvPr/>
        </p:nvGraphicFramePr>
        <p:xfrm>
          <a:off x="2326380" y="4872521"/>
          <a:ext cx="7619663" cy="1244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7357">
                  <a:extLst>
                    <a:ext uri="{9D8B030D-6E8A-4147-A177-3AD203B41FA5}">
                      <a16:colId xmlns:a16="http://schemas.microsoft.com/office/drawing/2014/main" val="3319643597"/>
                    </a:ext>
                  </a:extLst>
                </a:gridCol>
                <a:gridCol w="2997518">
                  <a:extLst>
                    <a:ext uri="{9D8B030D-6E8A-4147-A177-3AD203B41FA5}">
                      <a16:colId xmlns:a16="http://schemas.microsoft.com/office/drawing/2014/main" val="2109228581"/>
                    </a:ext>
                  </a:extLst>
                </a:gridCol>
                <a:gridCol w="2066895">
                  <a:extLst>
                    <a:ext uri="{9D8B030D-6E8A-4147-A177-3AD203B41FA5}">
                      <a16:colId xmlns:a16="http://schemas.microsoft.com/office/drawing/2014/main" val="1358421514"/>
                    </a:ext>
                  </a:extLst>
                </a:gridCol>
                <a:gridCol w="2187893">
                  <a:extLst>
                    <a:ext uri="{9D8B030D-6E8A-4147-A177-3AD203B41FA5}">
                      <a16:colId xmlns:a16="http://schemas.microsoft.com/office/drawing/2014/main" val="2413704557"/>
                    </a:ext>
                  </a:extLst>
                </a:gridCol>
              </a:tblGrid>
              <a:tr h="124437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15076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115076"/>
                          </a:solidFill>
                        </a:rPr>
                        <a:t>I’m describing the whole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115076"/>
                          </a:solidFill>
                        </a:rPr>
                        <a:t>culture</a:t>
                      </a:r>
                    </a:p>
                  </a:txBody>
                  <a:tcPr anchor="b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115076"/>
                          </a:solidFill>
                        </a:rPr>
                        <a:t>schedule</a:t>
                      </a:r>
                    </a:p>
                  </a:txBody>
                  <a:tcPr anchor="b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9786227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7DFE5143-8C82-B34E-A7D0-ABBB47BA50EA}"/>
              </a:ext>
            </a:extLst>
          </p:cNvPr>
          <p:cNvSpPr txBox="1"/>
          <p:nvPr/>
        </p:nvSpPr>
        <p:spPr>
          <a:xfrm>
            <a:off x="2632692" y="3542687"/>
            <a:ext cx="3141575" cy="510778"/>
          </a:xfrm>
          <a:prstGeom prst="wedgeRoundRectCallout">
            <a:avLst>
              <a:gd name="adj1" fmla="val -61764"/>
              <a:gd name="adj2" fmla="val -23087"/>
              <a:gd name="adj3" fmla="val 16667"/>
            </a:avLst>
          </a:prstGeom>
          <a:solidFill>
            <a:srgbClr val="115076"/>
          </a:solidFill>
          <a:ln>
            <a:solidFill>
              <a:srgbClr val="EE6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Je décris toute …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2D072D-2DAD-AD49-9500-7BFAF1EE1071}"/>
              </a:ext>
            </a:extLst>
          </p:cNvPr>
          <p:cNvSpPr txBox="1"/>
          <p:nvPr/>
        </p:nvSpPr>
        <p:spPr>
          <a:xfrm>
            <a:off x="6224608" y="3542687"/>
            <a:ext cx="2921139" cy="510778"/>
          </a:xfrm>
          <a:prstGeom prst="wedgeRoundRectCallout">
            <a:avLst>
              <a:gd name="adj1" fmla="val 64593"/>
              <a:gd name="adj2" fmla="val -20904"/>
              <a:gd name="adj3" fmla="val 16667"/>
            </a:avLst>
          </a:prstGeom>
          <a:solidFill>
            <a:srgbClr val="115076"/>
          </a:solidFill>
          <a:ln>
            <a:solidFill>
              <a:srgbClr val="EE6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… la culture</a:t>
            </a:r>
          </a:p>
        </p:txBody>
      </p:sp>
      <p:pic>
        <p:nvPicPr>
          <p:cNvPr id="34" name="Picture 33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9DAAD0B-C295-6A42-9243-09FF38DF5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430" y="2040670"/>
            <a:ext cx="2652668" cy="26526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D6BF2CA-3D4E-5E4A-8556-5C176120E1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" y="2040138"/>
            <a:ext cx="2653200" cy="26532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9FE9417-D7EF-1643-A1B6-B6B0D8F68AFD}"/>
              </a:ext>
            </a:extLst>
          </p:cNvPr>
          <p:cNvSpPr txBox="1"/>
          <p:nvPr/>
        </p:nvSpPr>
        <p:spPr>
          <a:xfrm>
            <a:off x="101857" y="1209141"/>
            <a:ext cx="12074462" cy="113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Partenaire A commence* la phrase. Il/elle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 dit pas l’article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Puis, Partenaire B finit la phrase avec le bon nom.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82699EA-9326-584A-A0BB-7606B20B4F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48" y="4988437"/>
            <a:ext cx="1041627" cy="77633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AE9651D8-3348-9344-A65C-90D0E028E5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7" b="6097"/>
          <a:stretch/>
        </p:blipFill>
        <p:spPr>
          <a:xfrm>
            <a:off x="8340377" y="4905728"/>
            <a:ext cx="1041628" cy="91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4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2">
            <a:extLst>
              <a:ext uri="{FF2B5EF4-FFF2-40B4-BE49-F238E27FC236}">
                <a16:creationId xmlns:a16="http://schemas.microsoft.com/office/drawing/2014/main" id="{E71D5749-BBD9-4855-9CD4-010AFC5AE6E6}"/>
              </a:ext>
            </a:extLst>
          </p:cNvPr>
          <p:cNvGraphicFramePr>
            <a:graphicFrameLocks noGrp="1"/>
          </p:cNvGraphicFramePr>
          <p:nvPr/>
        </p:nvGraphicFramePr>
        <p:xfrm>
          <a:off x="4470313" y="1163992"/>
          <a:ext cx="3506251" cy="4977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072">
                  <a:extLst>
                    <a:ext uri="{9D8B030D-6E8A-4147-A177-3AD203B41FA5}">
                      <a16:colId xmlns:a16="http://schemas.microsoft.com/office/drawing/2014/main" val="26876008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358421514"/>
                    </a:ext>
                  </a:extLst>
                </a:gridCol>
                <a:gridCol w="1608179">
                  <a:extLst>
                    <a:ext uri="{9D8B030D-6E8A-4147-A177-3AD203B41FA5}">
                      <a16:colId xmlns:a16="http://schemas.microsoft.com/office/drawing/2014/main" val="720526516"/>
                    </a:ext>
                  </a:extLst>
                </a:gridCol>
              </a:tblGrid>
              <a:tr h="124437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15076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115076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079786227"/>
                  </a:ext>
                </a:extLst>
              </a:tr>
              <a:tr h="124437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15076"/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115076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153756819"/>
                  </a:ext>
                </a:extLst>
              </a:tr>
              <a:tr h="124437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15076"/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115076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360546615"/>
                  </a:ext>
                </a:extLst>
              </a:tr>
              <a:tr h="124437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15076"/>
                          </a:solidFill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115076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154135478"/>
                  </a:ext>
                </a:extLst>
              </a:tr>
            </a:tbl>
          </a:graphicData>
        </a:graphic>
      </p:graphicFrame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3FB9950E-9D1A-4C34-8B13-86C51BBE879E}"/>
              </a:ext>
            </a:extLst>
          </p:cNvPr>
          <p:cNvGraphicFramePr>
            <a:graphicFrameLocks noGrp="1"/>
          </p:cNvGraphicFramePr>
          <p:nvPr/>
        </p:nvGraphicFramePr>
        <p:xfrm>
          <a:off x="221672" y="1186884"/>
          <a:ext cx="4047952" cy="4977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7927">
                  <a:extLst>
                    <a:ext uri="{9D8B030D-6E8A-4147-A177-3AD203B41FA5}">
                      <a16:colId xmlns:a16="http://schemas.microsoft.com/office/drawing/2014/main" val="3319643597"/>
                    </a:ext>
                  </a:extLst>
                </a:gridCol>
                <a:gridCol w="2158421">
                  <a:extLst>
                    <a:ext uri="{9D8B030D-6E8A-4147-A177-3AD203B41FA5}">
                      <a16:colId xmlns:a16="http://schemas.microsoft.com/office/drawing/2014/main" val="2109228581"/>
                    </a:ext>
                  </a:extLst>
                </a:gridCol>
                <a:gridCol w="1501604">
                  <a:extLst>
                    <a:ext uri="{9D8B030D-6E8A-4147-A177-3AD203B41FA5}">
                      <a16:colId xmlns:a16="http://schemas.microsoft.com/office/drawing/2014/main" val="1358421514"/>
                    </a:ext>
                  </a:extLst>
                </a:gridCol>
              </a:tblGrid>
              <a:tr h="124437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15076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I am describing (the) whole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115076"/>
                          </a:solidFill>
                        </a:rPr>
                        <a:t>Spain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079786227"/>
                  </a:ext>
                </a:extLst>
              </a:tr>
              <a:tr h="124437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15076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He is writing (the) whole </a:t>
                      </a:r>
                      <a:endParaRPr lang="en-US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115076"/>
                          </a:solidFill>
                        </a:rPr>
                        <a:t>the newspaper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153756819"/>
                  </a:ext>
                </a:extLst>
              </a:tr>
              <a:tr h="124437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15076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115076"/>
                          </a:solidFill>
                        </a:rPr>
                        <a:t>She is translating 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115076"/>
                          </a:solidFill>
                        </a:rPr>
                        <a:t> the information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360546615"/>
                  </a:ext>
                </a:extLst>
              </a:tr>
              <a:tr h="124437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15076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115076"/>
                          </a:solidFill>
                        </a:rPr>
                        <a:t>You read all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50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the conversations</a:t>
                      </a:r>
                      <a:endParaRPr lang="en-US" sz="1600" dirty="0">
                        <a:solidFill>
                          <a:srgbClr val="115076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154135478"/>
                  </a:ext>
                </a:extLst>
              </a:tr>
            </a:tbl>
          </a:graphicData>
        </a:graphic>
      </p:graphicFrame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 descr="background rectangle">
            <a:extLst>
              <a:ext uri="{FF2B5EF4-FFF2-40B4-BE49-F238E27FC236}">
                <a16:creationId xmlns:a16="http://schemas.microsoft.com/office/drawing/2014/main" id="{C5820EEE-161A-46F7-8AA1-78CA3E62B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3684943" cy="8671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A900FC8-C7D9-4183-9DFA-7122EC366CC5}"/>
              </a:ext>
            </a:extLst>
          </p:cNvPr>
          <p:cNvSpPr txBox="1"/>
          <p:nvPr/>
        </p:nvSpPr>
        <p:spPr>
          <a:xfrm>
            <a:off x="3902830" y="192334"/>
            <a:ext cx="6404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Begin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sentences 1-4.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Don’t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say ‘the’!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Complete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sentences 5-8.</a:t>
            </a: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4FF6D820-3EBC-4319-9CAA-D5881B9B5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864"/>
            <a:ext cx="3665760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Partenaire</a:t>
            </a:r>
            <a:r>
              <a:rPr lang="en-GB" sz="3600" b="1" dirty="0">
                <a:solidFill>
                  <a:schemeClr val="bg1"/>
                </a:solidFill>
              </a:rPr>
              <a:t> A</a:t>
            </a: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61D9D12-D163-4AEF-890F-5D962B028E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 b="6461"/>
          <a:stretch/>
        </p:blipFill>
        <p:spPr>
          <a:xfrm>
            <a:off x="2917597" y="4988556"/>
            <a:ext cx="667840" cy="5794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EFCABCE-A9CB-444A-A71A-39BDAC6CB6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111" y="2596091"/>
            <a:ext cx="875719" cy="579480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9B9992DE-8994-49E5-831E-63CBA8658D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90" y="3832910"/>
            <a:ext cx="579480" cy="579480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1B8DE65B-2A21-41FC-866C-16CAB3C7B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136" y="1218650"/>
            <a:ext cx="1057552" cy="1057552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98077DCA-C41F-4718-A677-ED6692F77B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992" y="4921273"/>
            <a:ext cx="1057552" cy="1057552"/>
          </a:xfrm>
          <a:prstGeom prst="rect">
            <a:avLst/>
          </a:prstGeom>
        </p:spPr>
      </p:pic>
      <p:pic>
        <p:nvPicPr>
          <p:cNvPr id="21" name="Picture 12" descr="Community, Crowd, Group, Man, Men, Women, Woman, People">
            <a:extLst>
              <a:ext uri="{FF2B5EF4-FFF2-40B4-BE49-F238E27FC236}">
                <a16:creationId xmlns:a16="http://schemas.microsoft.com/office/drawing/2014/main" id="{98A2662F-64CA-41FF-A83E-9BEAC22D8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30" y="3777335"/>
            <a:ext cx="908678" cy="45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Community, Crowd, Group, Man, Men, Women, Woman, People">
            <a:extLst>
              <a:ext uri="{FF2B5EF4-FFF2-40B4-BE49-F238E27FC236}">
                <a16:creationId xmlns:a16="http://schemas.microsoft.com/office/drawing/2014/main" id="{A02F0E36-48E8-4582-9094-314A823FB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26" y="4225130"/>
            <a:ext cx="908678" cy="45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63562B7-05A6-472D-8E19-9A6824313C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 b="6461"/>
          <a:stretch/>
        </p:blipFill>
        <p:spPr>
          <a:xfrm>
            <a:off x="3570712" y="4988556"/>
            <a:ext cx="667840" cy="579480"/>
          </a:xfrm>
          <a:prstGeom prst="rect">
            <a:avLst/>
          </a:prstGeom>
        </p:spPr>
      </p:pic>
      <p:pic>
        <p:nvPicPr>
          <p:cNvPr id="28" name="Picture 20" descr="Bar Code, Bar Code Label, Product, Id, Code, Laser Code">
            <a:extLst>
              <a:ext uri="{FF2B5EF4-FFF2-40B4-BE49-F238E27FC236}">
                <a16:creationId xmlns:a16="http://schemas.microsoft.com/office/drawing/2014/main" id="{E7AA6864-ED68-4DDD-8AB2-DA96576F5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50" y="3775092"/>
            <a:ext cx="889168" cy="69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Bar Code, Bar Code Label, Product, Id, Code, Laser Code">
            <a:extLst>
              <a:ext uri="{FF2B5EF4-FFF2-40B4-BE49-F238E27FC236}">
                <a16:creationId xmlns:a16="http://schemas.microsoft.com/office/drawing/2014/main" id="{53E0BA76-9129-4269-BA79-E1ABEE261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734" y="4027738"/>
            <a:ext cx="889168" cy="69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8C272567-717F-4CAD-BF2C-4FAD262F34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302" y="2610199"/>
            <a:ext cx="846239" cy="846239"/>
          </a:xfrm>
          <a:prstGeom prst="rect">
            <a:avLst/>
          </a:prstGeom>
        </p:spPr>
      </p:pic>
      <p:pic>
        <p:nvPicPr>
          <p:cNvPr id="27" name="Picture 2" descr="Envelope Mail Clip Art">
            <a:extLst>
              <a:ext uri="{FF2B5EF4-FFF2-40B4-BE49-F238E27FC236}">
                <a16:creationId xmlns:a16="http://schemas.microsoft.com/office/drawing/2014/main" id="{A20D006E-89EC-48DE-8AD9-30F097801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992" y="1400534"/>
            <a:ext cx="1241009" cy="68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DB95785-27F3-4283-A9A8-C8AFC69952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948" y="4988556"/>
            <a:ext cx="1301603" cy="1057552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B73617B9-6FCE-403E-A3D6-E7F371BC317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623" y="1310888"/>
            <a:ext cx="1041627" cy="77633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3CA4081-FC33-4437-A6AF-CC6DC318F5BD}"/>
              </a:ext>
            </a:extLst>
          </p:cNvPr>
          <p:cNvGrpSpPr/>
          <p:nvPr/>
        </p:nvGrpSpPr>
        <p:grpSpPr>
          <a:xfrm>
            <a:off x="6671910" y="2519792"/>
            <a:ext cx="1160091" cy="987744"/>
            <a:chOff x="6671910" y="2519792"/>
            <a:chExt cx="1160091" cy="987744"/>
          </a:xfrm>
        </p:grpSpPr>
        <p:pic>
          <p:nvPicPr>
            <p:cNvPr id="2050" name="Picture 2" descr="Open Book Clip Art">
              <a:extLst>
                <a:ext uri="{FF2B5EF4-FFF2-40B4-BE49-F238E27FC236}">
                  <a16:creationId xmlns:a16="http://schemas.microsoft.com/office/drawing/2014/main" id="{FA6826F4-07AD-49E8-BAAF-9C0D432732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1910" y="2937447"/>
              <a:ext cx="1103398" cy="570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379BD7A9-C2CF-4889-BC48-CD0C6BD206EE}"/>
                </a:ext>
              </a:extLst>
            </p:cNvPr>
            <p:cNvSpPr/>
            <p:nvPr/>
          </p:nvSpPr>
          <p:spPr>
            <a:xfrm>
              <a:off x="6831912" y="2519792"/>
              <a:ext cx="1000089" cy="444051"/>
            </a:xfrm>
            <a:prstGeom prst="wedgeRoundRectCallout">
              <a:avLst>
                <a:gd name="adj1" fmla="val -21860"/>
                <a:gd name="adj2" fmla="val 78696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1150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accent1">
                      <a:lumMod val="50000"/>
                    </a:schemeClr>
                  </a:solidFill>
                </a:rPr>
                <a:t>story</a:t>
              </a:r>
              <a:endParaRPr lang="fr-FR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224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B8F52E3-EB1A-894B-894A-B1EEC759DC78}"/>
              </a:ext>
            </a:extLst>
          </p:cNvPr>
          <p:cNvGraphicFramePr>
            <a:graphicFrameLocks noGrp="1"/>
          </p:cNvGraphicFramePr>
          <p:nvPr/>
        </p:nvGraphicFramePr>
        <p:xfrm>
          <a:off x="229521" y="1233795"/>
          <a:ext cx="3967357" cy="4977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7357">
                  <a:extLst>
                    <a:ext uri="{9D8B030D-6E8A-4147-A177-3AD203B41FA5}">
                      <a16:colId xmlns:a16="http://schemas.microsoft.com/office/drawing/2014/main" val="3319643597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10922858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358421514"/>
                    </a:ext>
                  </a:extLst>
                </a:gridCol>
              </a:tblGrid>
              <a:tr h="124437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15076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115076"/>
                          </a:solidFill>
                        </a:rPr>
                        <a:t>I’m reading (the) whole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115076"/>
                          </a:solidFill>
                        </a:rPr>
                        <a:t>the book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079786227"/>
                  </a:ext>
                </a:extLst>
              </a:tr>
              <a:tr h="124437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15076"/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115076"/>
                          </a:solidFill>
                        </a:rPr>
                        <a:t>He’s reading (the) whole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50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the story</a:t>
                      </a:r>
                      <a:endParaRPr lang="en-US" sz="1800" dirty="0">
                        <a:solidFill>
                          <a:srgbClr val="115076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153756819"/>
                  </a:ext>
                </a:extLst>
              </a:tr>
              <a:tr h="124437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15076"/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115076"/>
                          </a:solidFill>
                        </a:rPr>
                        <a:t>She’s describing 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50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the products</a:t>
                      </a:r>
                      <a:endParaRPr lang="en-US" sz="1400" dirty="0">
                        <a:solidFill>
                          <a:srgbClr val="115076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360546615"/>
                  </a:ext>
                </a:extLst>
              </a:tr>
              <a:tr h="124437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15076"/>
                          </a:solidFill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115076"/>
                          </a:solidFill>
                        </a:rPr>
                        <a:t>You are translating (the) whole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115076"/>
                          </a:solidFill>
                        </a:rPr>
                        <a:t>the menu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154135478"/>
                  </a:ext>
                </a:extLst>
              </a:tr>
            </a:tbl>
          </a:graphicData>
        </a:graphic>
      </p:graphicFrame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3FB9950E-9D1A-4C34-8B13-86C51BBE879E}"/>
              </a:ext>
            </a:extLst>
          </p:cNvPr>
          <p:cNvGraphicFramePr>
            <a:graphicFrameLocks noGrp="1"/>
          </p:cNvGraphicFramePr>
          <p:nvPr/>
        </p:nvGraphicFramePr>
        <p:xfrm>
          <a:off x="4488873" y="1233795"/>
          <a:ext cx="3506251" cy="4977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072">
                  <a:extLst>
                    <a:ext uri="{9D8B030D-6E8A-4147-A177-3AD203B41FA5}">
                      <a16:colId xmlns:a16="http://schemas.microsoft.com/office/drawing/2014/main" val="26876008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358421514"/>
                    </a:ext>
                  </a:extLst>
                </a:gridCol>
                <a:gridCol w="1608179">
                  <a:extLst>
                    <a:ext uri="{9D8B030D-6E8A-4147-A177-3AD203B41FA5}">
                      <a16:colId xmlns:a16="http://schemas.microsoft.com/office/drawing/2014/main" val="720526516"/>
                    </a:ext>
                  </a:extLst>
                </a:gridCol>
              </a:tblGrid>
              <a:tr h="124437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15076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115076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079786227"/>
                  </a:ext>
                </a:extLst>
              </a:tr>
              <a:tr h="124437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15076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115076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153756819"/>
                  </a:ext>
                </a:extLst>
              </a:tr>
              <a:tr h="124437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15076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115076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360546615"/>
                  </a:ext>
                </a:extLst>
              </a:tr>
              <a:tr h="124437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15076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115076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154135478"/>
                  </a:ext>
                </a:extLst>
              </a:tr>
            </a:tbl>
          </a:graphicData>
        </a:graphic>
      </p:graphicFrame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 descr="background rectangle">
            <a:extLst>
              <a:ext uri="{FF2B5EF4-FFF2-40B4-BE49-F238E27FC236}">
                <a16:creationId xmlns:a16="http://schemas.microsoft.com/office/drawing/2014/main" id="{C5820EEE-161A-46F7-8AA1-78CA3E62B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3684943" cy="8671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A900FC8-C7D9-4183-9DFA-7122EC366CC5}"/>
              </a:ext>
            </a:extLst>
          </p:cNvPr>
          <p:cNvSpPr txBox="1"/>
          <p:nvPr/>
        </p:nvSpPr>
        <p:spPr>
          <a:xfrm>
            <a:off x="3884411" y="125771"/>
            <a:ext cx="5926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Complete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sentences 1-4.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Begin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sentences 5-8.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Don’t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say ‘the’!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4FF6D820-3EBC-4319-9CAA-D5881B9B5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864"/>
            <a:ext cx="3665760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Partenaire</a:t>
            </a:r>
            <a:r>
              <a:rPr lang="en-GB" sz="3600" b="1" dirty="0">
                <a:solidFill>
                  <a:schemeClr val="bg1"/>
                </a:solidFill>
              </a:rPr>
              <a:t> B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72128B93-2C7C-488C-8C44-CD461E1772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7" b="6097"/>
          <a:stretch/>
        </p:blipFill>
        <p:spPr>
          <a:xfrm>
            <a:off x="5084359" y="5048656"/>
            <a:ext cx="1011768" cy="885152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D98272C7-EAC3-4399-AF20-AB3F95761D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67" y="4009279"/>
            <a:ext cx="663179" cy="663179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D2EC8BAC-B12F-4FEB-97A9-681AACBF15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99" y="4042419"/>
            <a:ext cx="633753" cy="6337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EFCABCE-A9CB-444A-A71A-39BDAC6CB6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433" y="2769153"/>
            <a:ext cx="925619" cy="612500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9B9992DE-8994-49E5-831E-63CBA8658D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380" y="4098989"/>
            <a:ext cx="519724" cy="519724"/>
          </a:xfrm>
          <a:prstGeom prst="rect">
            <a:avLst/>
          </a:prstGeom>
        </p:spPr>
      </p:pic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17748148-ADBE-41C8-9F1E-11868E9A05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95" y="1461373"/>
            <a:ext cx="1041627" cy="776338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1B8DE65B-2A21-41FC-866C-16CAB3C7B9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436" y="1163992"/>
            <a:ext cx="1057552" cy="1057552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C8450A13-14B8-4F62-A216-114045F8CBA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 b="6461"/>
          <a:stretch/>
        </p:blipFill>
        <p:spPr>
          <a:xfrm>
            <a:off x="6617759" y="5204816"/>
            <a:ext cx="667840" cy="57948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8F7D71D5-3C04-4B5F-8AAD-4D08F05E441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 b="6461"/>
          <a:stretch/>
        </p:blipFill>
        <p:spPr>
          <a:xfrm>
            <a:off x="7270874" y="5204816"/>
            <a:ext cx="667840" cy="579480"/>
          </a:xfrm>
          <a:prstGeom prst="rect">
            <a:avLst/>
          </a:prstGeom>
        </p:spPr>
      </p:pic>
      <p:pic>
        <p:nvPicPr>
          <p:cNvPr id="30" name="Picture 20" descr="Bar Code, Bar Code Label, Product, Id, Code, Laser Code">
            <a:extLst>
              <a:ext uri="{FF2B5EF4-FFF2-40B4-BE49-F238E27FC236}">
                <a16:creationId xmlns:a16="http://schemas.microsoft.com/office/drawing/2014/main" id="{8F1CD6B2-83A7-40A6-84CE-6D159D46A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715" y="3879586"/>
            <a:ext cx="561307" cy="43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 descr="Bar Code, Bar Code Label, Product, Id, Code, Laser Code">
            <a:extLst>
              <a:ext uri="{FF2B5EF4-FFF2-40B4-BE49-F238E27FC236}">
                <a16:creationId xmlns:a16="http://schemas.microsoft.com/office/drawing/2014/main" id="{F2FE96E0-511B-4E09-BDAB-7DBD2D83C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750" y="3879586"/>
            <a:ext cx="561307" cy="43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nvelope Mail Clip Art">
            <a:extLst>
              <a:ext uri="{FF2B5EF4-FFF2-40B4-BE49-F238E27FC236}">
                <a16:creationId xmlns:a16="http://schemas.microsoft.com/office/drawing/2014/main" id="{467E11F0-F196-4872-9172-7CBB8CFF7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10" y="2738972"/>
            <a:ext cx="1241009" cy="68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AFE9F99-F494-408F-9728-699DA5635D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12" y="5045899"/>
            <a:ext cx="1012153" cy="8223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FEC4942-BC7A-4F1B-94AA-F780E324A2D9}"/>
              </a:ext>
            </a:extLst>
          </p:cNvPr>
          <p:cNvGrpSpPr/>
          <p:nvPr/>
        </p:nvGrpSpPr>
        <p:grpSpPr>
          <a:xfrm>
            <a:off x="6753915" y="1435909"/>
            <a:ext cx="923640" cy="886194"/>
            <a:chOff x="6753915" y="1435909"/>
            <a:chExt cx="923640" cy="886194"/>
          </a:xfrm>
        </p:grpSpPr>
        <p:pic>
          <p:nvPicPr>
            <p:cNvPr id="1026" name="Picture 2" descr="Dvd Clip Art">
              <a:extLst>
                <a:ext uri="{FF2B5EF4-FFF2-40B4-BE49-F238E27FC236}">
                  <a16:creationId xmlns:a16="http://schemas.microsoft.com/office/drawing/2014/main" id="{90A1228A-BAFD-43ED-B3AA-0F54DC129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3915" y="1435909"/>
              <a:ext cx="804597" cy="821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lapper-board Clip Art">
              <a:extLst>
                <a:ext uri="{FF2B5EF4-FFF2-40B4-BE49-F238E27FC236}">
                  <a16:creationId xmlns:a16="http://schemas.microsoft.com/office/drawing/2014/main" id="{A640CBC9-1A46-4D4C-83B0-390ABFB78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4425" y="1742969"/>
              <a:ext cx="663130" cy="579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50AC5E3-D2E1-4E0E-B174-28236D322A30}"/>
              </a:ext>
            </a:extLst>
          </p:cNvPr>
          <p:cNvGrpSpPr/>
          <p:nvPr/>
        </p:nvGrpSpPr>
        <p:grpSpPr>
          <a:xfrm>
            <a:off x="2958442" y="2603290"/>
            <a:ext cx="1047773" cy="876844"/>
            <a:chOff x="6671910" y="2519792"/>
            <a:chExt cx="1160091" cy="987744"/>
          </a:xfrm>
        </p:grpSpPr>
        <p:pic>
          <p:nvPicPr>
            <p:cNvPr id="33" name="Picture 2" descr="Open Book Clip Art">
              <a:extLst>
                <a:ext uri="{FF2B5EF4-FFF2-40B4-BE49-F238E27FC236}">
                  <a16:creationId xmlns:a16="http://schemas.microsoft.com/office/drawing/2014/main" id="{3701D020-75B0-44D7-AF70-451E3DF712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1910" y="2937447"/>
              <a:ext cx="1103398" cy="570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Speech Bubble: Rectangle with Corners Rounded 33">
              <a:extLst>
                <a:ext uri="{FF2B5EF4-FFF2-40B4-BE49-F238E27FC236}">
                  <a16:creationId xmlns:a16="http://schemas.microsoft.com/office/drawing/2014/main" id="{5556703B-5941-4E60-8B2E-DB35C2E89E51}"/>
                </a:ext>
              </a:extLst>
            </p:cNvPr>
            <p:cNvSpPr/>
            <p:nvPr/>
          </p:nvSpPr>
          <p:spPr>
            <a:xfrm>
              <a:off x="6831912" y="2519792"/>
              <a:ext cx="1000089" cy="444051"/>
            </a:xfrm>
            <a:prstGeom prst="wedgeRoundRectCallout">
              <a:avLst>
                <a:gd name="adj1" fmla="val -21860"/>
                <a:gd name="adj2" fmla="val 78696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1150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accent1">
                      <a:lumMod val="50000"/>
                    </a:schemeClr>
                  </a:solidFill>
                </a:rPr>
                <a:t>story</a:t>
              </a:r>
              <a:endParaRPr lang="fr-FR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2740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Complète</a:t>
            </a:r>
            <a:r>
              <a:rPr lang="en-GB" sz="3600" b="1" dirty="0">
                <a:solidFill>
                  <a:schemeClr val="bg1"/>
                </a:solidFill>
              </a:rPr>
              <a:t> la phrase ! 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B8F52E3-EB1A-894B-894A-B1EEC759DC78}"/>
              </a:ext>
            </a:extLst>
          </p:cNvPr>
          <p:cNvGraphicFramePr>
            <a:graphicFrameLocks noGrp="1"/>
          </p:cNvGraphicFramePr>
          <p:nvPr/>
        </p:nvGraphicFramePr>
        <p:xfrm>
          <a:off x="274555" y="1244778"/>
          <a:ext cx="5097912" cy="4977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7357">
                  <a:extLst>
                    <a:ext uri="{9D8B030D-6E8A-4147-A177-3AD203B41FA5}">
                      <a16:colId xmlns:a16="http://schemas.microsoft.com/office/drawing/2014/main" val="3319643597"/>
                    </a:ext>
                  </a:extLst>
                </a:gridCol>
                <a:gridCol w="4730555">
                  <a:extLst>
                    <a:ext uri="{9D8B030D-6E8A-4147-A177-3AD203B41FA5}">
                      <a16:colId xmlns:a16="http://schemas.microsoft.com/office/drawing/2014/main" val="4190742341"/>
                    </a:ext>
                  </a:extLst>
                </a:gridCol>
              </a:tblGrid>
              <a:tr h="12443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115076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fr-FR" sz="2000" noProof="0" dirty="0">
                          <a:solidFill>
                            <a:srgbClr val="115076"/>
                          </a:solidFill>
                        </a:rPr>
                        <a:t>Je décris toute l’Espagne.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9786227"/>
                  </a:ext>
                </a:extLst>
              </a:tr>
              <a:tr h="12443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115076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fr-FR" sz="2000" noProof="0" dirty="0">
                          <a:solidFill>
                            <a:srgbClr val="115076"/>
                          </a:solidFill>
                        </a:rPr>
                        <a:t>Il écrit tout le journal.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3756819"/>
                  </a:ext>
                </a:extLst>
              </a:tr>
              <a:tr h="12443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115076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fr-FR" sz="2000" noProof="0" dirty="0">
                          <a:solidFill>
                            <a:srgbClr val="115076"/>
                          </a:solidFill>
                        </a:rPr>
                        <a:t>Elle traduit toutes les informations.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0546615"/>
                  </a:ext>
                </a:extLst>
              </a:tr>
              <a:tr h="12443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115076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fr-FR" sz="2000" noProof="0" dirty="0">
                          <a:solidFill>
                            <a:srgbClr val="115076"/>
                          </a:solidFill>
                        </a:rPr>
                        <a:t>Tu lis toutes les conversations.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4135478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E80C16A4-021B-0949-9FC6-A71C9F204554}"/>
              </a:ext>
            </a:extLst>
          </p:cNvPr>
          <p:cNvSpPr/>
          <p:nvPr/>
        </p:nvSpPr>
        <p:spPr>
          <a:xfrm>
            <a:off x="694718" y="1662700"/>
            <a:ext cx="4179771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367F34-B904-4542-BF2C-8968DD97E221}"/>
              </a:ext>
            </a:extLst>
          </p:cNvPr>
          <p:cNvSpPr/>
          <p:nvPr/>
        </p:nvSpPr>
        <p:spPr>
          <a:xfrm>
            <a:off x="666236" y="2893505"/>
            <a:ext cx="4179771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B50EEB-CBDF-D045-9D32-2A9DF8A6FEE7}"/>
              </a:ext>
            </a:extLst>
          </p:cNvPr>
          <p:cNvSpPr/>
          <p:nvPr/>
        </p:nvSpPr>
        <p:spPr>
          <a:xfrm>
            <a:off x="666236" y="4087964"/>
            <a:ext cx="4509076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68E258-5756-224C-A511-BB7B4C9D5C1C}"/>
              </a:ext>
            </a:extLst>
          </p:cNvPr>
          <p:cNvSpPr/>
          <p:nvPr/>
        </p:nvSpPr>
        <p:spPr>
          <a:xfrm>
            <a:off x="738043" y="5282423"/>
            <a:ext cx="4179771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F694D85-9991-BA4B-8105-8EA07A3E1E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 b="6461"/>
          <a:stretch/>
        </p:blipFill>
        <p:spPr>
          <a:xfrm>
            <a:off x="4452849" y="5272993"/>
            <a:ext cx="1050228" cy="911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E911F2-5CAE-E44A-AA23-A242871BE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049" y="2752154"/>
            <a:ext cx="1140482" cy="754679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F3CE00A8-B24F-9A43-A451-F3CF837805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52" y="3870468"/>
            <a:ext cx="911275" cy="911275"/>
          </a:xfrm>
          <a:prstGeom prst="rect">
            <a:avLst/>
          </a:prstGeom>
        </p:spPr>
      </p:pic>
      <p:graphicFrame>
        <p:nvGraphicFramePr>
          <p:cNvPr id="26" name="Table 2">
            <a:extLst>
              <a:ext uri="{FF2B5EF4-FFF2-40B4-BE49-F238E27FC236}">
                <a16:creationId xmlns:a16="http://schemas.microsoft.com/office/drawing/2014/main" id="{07945CF2-B592-4FB4-BB94-0CDC459DB8A6}"/>
              </a:ext>
            </a:extLst>
          </p:cNvPr>
          <p:cNvGraphicFramePr>
            <a:graphicFrameLocks noGrp="1"/>
          </p:cNvGraphicFramePr>
          <p:nvPr/>
        </p:nvGraphicFramePr>
        <p:xfrm>
          <a:off x="6380540" y="1244778"/>
          <a:ext cx="5134937" cy="4977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7357">
                  <a:extLst>
                    <a:ext uri="{9D8B030D-6E8A-4147-A177-3AD203B41FA5}">
                      <a16:colId xmlns:a16="http://schemas.microsoft.com/office/drawing/2014/main" val="3319643597"/>
                    </a:ext>
                  </a:extLst>
                </a:gridCol>
                <a:gridCol w="4767580">
                  <a:extLst>
                    <a:ext uri="{9D8B030D-6E8A-4147-A177-3AD203B41FA5}">
                      <a16:colId xmlns:a16="http://schemas.microsoft.com/office/drawing/2014/main" val="4190742341"/>
                    </a:ext>
                  </a:extLst>
                </a:gridCol>
              </a:tblGrid>
              <a:tr h="12443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115076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fr-FR" sz="2000" noProof="0" dirty="0">
                          <a:solidFill>
                            <a:srgbClr val="115076"/>
                          </a:solidFill>
                        </a:rPr>
                        <a:t>Je lis tout le livre.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9786227"/>
                  </a:ext>
                </a:extLst>
              </a:tr>
              <a:tr h="12443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115076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fr-FR" sz="2000" noProof="0" dirty="0">
                          <a:solidFill>
                            <a:srgbClr val="115076"/>
                          </a:solidFill>
                        </a:rPr>
                        <a:t>Il dit toute la vérité.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3756819"/>
                  </a:ext>
                </a:extLst>
              </a:tr>
              <a:tr h="12443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115076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fr-FR" sz="2000" noProof="0" dirty="0">
                          <a:solidFill>
                            <a:srgbClr val="115076"/>
                          </a:solidFill>
                        </a:rPr>
                        <a:t>Elle décrit tous les produits.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0546615"/>
                  </a:ext>
                </a:extLst>
              </a:tr>
              <a:tr h="12443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115076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fr-FR" sz="2000" noProof="0" dirty="0">
                          <a:solidFill>
                            <a:srgbClr val="115076"/>
                          </a:solidFill>
                        </a:rPr>
                        <a:t>Tu traduis toute la carte.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54135478"/>
                  </a:ext>
                </a:extLst>
              </a:tr>
            </a:tbl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F8BC421A-C159-4485-A5FA-BDEEA2DD072E}"/>
              </a:ext>
            </a:extLst>
          </p:cNvPr>
          <p:cNvSpPr/>
          <p:nvPr/>
        </p:nvSpPr>
        <p:spPr>
          <a:xfrm>
            <a:off x="6778599" y="1624641"/>
            <a:ext cx="4179771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63AF9A-46B8-44DF-B276-30D5E1DAD5E5}"/>
              </a:ext>
            </a:extLst>
          </p:cNvPr>
          <p:cNvSpPr/>
          <p:nvPr/>
        </p:nvSpPr>
        <p:spPr>
          <a:xfrm>
            <a:off x="6810389" y="2899012"/>
            <a:ext cx="4179771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2B19FB0-4D99-448C-8876-B4B6D58CA616}"/>
              </a:ext>
            </a:extLst>
          </p:cNvPr>
          <p:cNvSpPr/>
          <p:nvPr/>
        </p:nvSpPr>
        <p:spPr>
          <a:xfrm>
            <a:off x="6786701" y="4274414"/>
            <a:ext cx="4334596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E7B03F-BAA6-460F-A5CA-F0CF7934CB83}"/>
              </a:ext>
            </a:extLst>
          </p:cNvPr>
          <p:cNvSpPr/>
          <p:nvPr/>
        </p:nvSpPr>
        <p:spPr>
          <a:xfrm>
            <a:off x="6790912" y="5484790"/>
            <a:ext cx="4179771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CB0FA3B6-A772-45AC-B5BE-72C52EB94A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69" y="1368020"/>
            <a:ext cx="1057552" cy="1057552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3428D22-A86A-434A-8D99-B2D826A7FC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5" y="5177321"/>
            <a:ext cx="1231924" cy="1000938"/>
          </a:xfrm>
          <a:prstGeom prst="rect">
            <a:avLst/>
          </a:prstGeom>
        </p:spPr>
      </p:pic>
      <p:pic>
        <p:nvPicPr>
          <p:cNvPr id="25" name="Picture 20" descr="Bar Code, Bar Code Label, Product, Id, Code, Laser Code">
            <a:extLst>
              <a:ext uri="{FF2B5EF4-FFF2-40B4-BE49-F238E27FC236}">
                <a16:creationId xmlns:a16="http://schemas.microsoft.com/office/drawing/2014/main" id="{995B78E9-0440-40AA-93FC-531283125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908" y="3909414"/>
            <a:ext cx="889168" cy="69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Bar Code, Bar Code Label, Product, Id, Code, Laser Code">
            <a:extLst>
              <a:ext uri="{FF2B5EF4-FFF2-40B4-BE49-F238E27FC236}">
                <a16:creationId xmlns:a16="http://schemas.microsoft.com/office/drawing/2014/main" id="{01B2B041-D8B2-483A-A383-E1706B934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492" y="4162060"/>
            <a:ext cx="889168" cy="69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F97C5396-EC6F-42DE-B2F7-001BE8FE26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 b="6461"/>
          <a:stretch/>
        </p:blipFill>
        <p:spPr>
          <a:xfrm>
            <a:off x="5265384" y="5272993"/>
            <a:ext cx="1050228" cy="911275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2B5A738A-F8D7-425F-9036-D716AFFE30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610" y="1427799"/>
            <a:ext cx="1041627" cy="77633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7A18C13-A443-45E2-80FB-88D74A61CC17}"/>
              </a:ext>
            </a:extLst>
          </p:cNvPr>
          <p:cNvGrpSpPr/>
          <p:nvPr/>
        </p:nvGrpSpPr>
        <p:grpSpPr>
          <a:xfrm>
            <a:off x="10694498" y="2661792"/>
            <a:ext cx="1160091" cy="987744"/>
            <a:chOff x="6671910" y="2519792"/>
            <a:chExt cx="1160091" cy="987744"/>
          </a:xfrm>
        </p:grpSpPr>
        <p:pic>
          <p:nvPicPr>
            <p:cNvPr id="36" name="Picture 2" descr="Open Book Clip Art">
              <a:extLst>
                <a:ext uri="{FF2B5EF4-FFF2-40B4-BE49-F238E27FC236}">
                  <a16:creationId xmlns:a16="http://schemas.microsoft.com/office/drawing/2014/main" id="{DF639039-AA69-43A4-AC8C-4DDF6AEE1F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1910" y="2937447"/>
              <a:ext cx="1103398" cy="570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6149FFE7-804B-4CD4-89AA-EE10AAE20CD9}"/>
                </a:ext>
              </a:extLst>
            </p:cNvPr>
            <p:cNvSpPr/>
            <p:nvPr/>
          </p:nvSpPr>
          <p:spPr>
            <a:xfrm>
              <a:off x="6831912" y="2519792"/>
              <a:ext cx="1000089" cy="444051"/>
            </a:xfrm>
            <a:prstGeom prst="wedgeRoundRectCallout">
              <a:avLst>
                <a:gd name="adj1" fmla="val -21860"/>
                <a:gd name="adj2" fmla="val 78696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1150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accent1">
                      <a:lumMod val="50000"/>
                    </a:schemeClr>
                  </a:solidFill>
                </a:rPr>
                <a:t>story</a:t>
              </a:r>
              <a:endParaRPr lang="fr-FR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186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4" grpId="0" animBg="1"/>
      <p:bldP spid="27" grpId="0" animBg="1"/>
      <p:bldP spid="30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Phonétique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66A056-8A72-4101-905C-4CF237D171F2}"/>
              </a:ext>
            </a:extLst>
          </p:cNvPr>
          <p:cNvSpPr txBox="1"/>
          <p:nvPr/>
        </p:nvSpPr>
        <p:spPr>
          <a:xfrm>
            <a:off x="282079" y="2319234"/>
            <a:ext cx="1127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Charles va chez Thérèse chaque dimanche.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" name="Picture 9" descr="green checkmark">
            <a:extLst>
              <a:ext uri="{FF2B5EF4-FFF2-40B4-BE49-F238E27FC236}">
                <a16:creationId xmlns:a16="http://schemas.microsoft.com/office/drawing/2014/main" id="{F92615B5-A127-42B7-BC3E-3E71A3CEC8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51" y="2243756"/>
            <a:ext cx="340560" cy="354750"/>
          </a:xfrm>
          <a:prstGeom prst="rect">
            <a:avLst/>
          </a:prstGeom>
        </p:spPr>
      </p:pic>
      <p:pic>
        <p:nvPicPr>
          <p:cNvPr id="11" name="Picture 10" descr="green checkmark">
            <a:extLst>
              <a:ext uri="{FF2B5EF4-FFF2-40B4-BE49-F238E27FC236}">
                <a16:creationId xmlns:a16="http://schemas.microsoft.com/office/drawing/2014/main" id="{AC1D592D-C577-4E22-8CC0-E9E91E3FD0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691" y="2260711"/>
            <a:ext cx="340561" cy="354751"/>
          </a:xfrm>
          <a:prstGeom prst="rect">
            <a:avLst/>
          </a:prstGeom>
        </p:spPr>
      </p:pic>
      <p:pic>
        <p:nvPicPr>
          <p:cNvPr id="12" name="Picture 11" descr="green checkmark">
            <a:extLst>
              <a:ext uri="{FF2B5EF4-FFF2-40B4-BE49-F238E27FC236}">
                <a16:creationId xmlns:a16="http://schemas.microsoft.com/office/drawing/2014/main" id="{466CF689-D58D-4315-B3D6-6D00FFB61D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006" y="2260711"/>
            <a:ext cx="354329" cy="369093"/>
          </a:xfrm>
          <a:prstGeom prst="rect">
            <a:avLst/>
          </a:prstGeom>
        </p:spPr>
      </p:pic>
      <p:pic>
        <p:nvPicPr>
          <p:cNvPr id="13" name="Picture 12" descr="green checkmark">
            <a:extLst>
              <a:ext uri="{FF2B5EF4-FFF2-40B4-BE49-F238E27FC236}">
                <a16:creationId xmlns:a16="http://schemas.microsoft.com/office/drawing/2014/main" id="{270036C7-4C31-4E69-9C76-43363318FA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177" y="2246369"/>
            <a:ext cx="354329" cy="369093"/>
          </a:xfrm>
          <a:prstGeom prst="rect">
            <a:avLst/>
          </a:prstGeom>
        </p:spPr>
      </p:pic>
      <p:pic>
        <p:nvPicPr>
          <p:cNvPr id="14" name="Picture 13" descr="green checkmark">
            <a:extLst>
              <a:ext uri="{FF2B5EF4-FFF2-40B4-BE49-F238E27FC236}">
                <a16:creationId xmlns:a16="http://schemas.microsoft.com/office/drawing/2014/main" id="{E44DABC8-20C0-490C-9D39-E4BE83CAB9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88" y="2981085"/>
            <a:ext cx="354329" cy="369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D4F777-C740-454C-8ACC-5D55D0791121}"/>
              </a:ext>
            </a:extLst>
          </p:cNvPr>
          <p:cNvSpPr txBox="1"/>
          <p:nvPr/>
        </p:nvSpPr>
        <p:spPr>
          <a:xfrm>
            <a:off x="102948" y="1300844"/>
            <a:ext cx="11806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 A lit la phrase. 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 B coche chaque fois qu’il/elle entend [th, [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ou [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].</a:t>
            </a:r>
          </a:p>
        </p:txBody>
      </p:sp>
      <p:graphicFrame>
        <p:nvGraphicFramePr>
          <p:cNvPr id="16" name="Table 5">
            <a:extLst>
              <a:ext uri="{FF2B5EF4-FFF2-40B4-BE49-F238E27FC236}">
                <a16:creationId xmlns:a16="http://schemas.microsoft.com/office/drawing/2014/main" id="{7BDFC10E-63F9-4EF5-9E39-64360E9E833F}"/>
              </a:ext>
            </a:extLst>
          </p:cNvPr>
          <p:cNvGraphicFramePr>
            <a:graphicFrameLocks noGrp="1"/>
          </p:cNvGraphicFramePr>
          <p:nvPr/>
        </p:nvGraphicFramePr>
        <p:xfrm>
          <a:off x="282079" y="3861937"/>
          <a:ext cx="11452721" cy="2286000"/>
        </p:xfrm>
        <a:graphic>
          <a:graphicData uri="http://schemas.openxmlformats.org/drawingml/2006/table">
            <a:tbl>
              <a:tblPr firstRow="1" bandRow="1"/>
              <a:tblGrid>
                <a:gridCol w="644841">
                  <a:extLst>
                    <a:ext uri="{9D8B030D-6E8A-4147-A177-3AD203B41FA5}">
                      <a16:colId xmlns:a16="http://schemas.microsoft.com/office/drawing/2014/main" val="2926419184"/>
                    </a:ext>
                  </a:extLst>
                </a:gridCol>
                <a:gridCol w="1408066">
                  <a:extLst>
                    <a:ext uri="{9D8B030D-6E8A-4147-A177-3AD203B41FA5}">
                      <a16:colId xmlns:a16="http://schemas.microsoft.com/office/drawing/2014/main" val="3390431193"/>
                    </a:ext>
                  </a:extLst>
                </a:gridCol>
                <a:gridCol w="1730828">
                  <a:extLst>
                    <a:ext uri="{9D8B030D-6E8A-4147-A177-3AD203B41FA5}">
                      <a16:colId xmlns:a16="http://schemas.microsoft.com/office/drawing/2014/main" val="1181257971"/>
                    </a:ext>
                  </a:extLst>
                </a:gridCol>
                <a:gridCol w="1551215">
                  <a:extLst>
                    <a:ext uri="{9D8B030D-6E8A-4147-A177-3AD203B41FA5}">
                      <a16:colId xmlns:a16="http://schemas.microsoft.com/office/drawing/2014/main" val="1147092173"/>
                    </a:ext>
                  </a:extLst>
                </a:gridCol>
                <a:gridCol w="6117771">
                  <a:extLst>
                    <a:ext uri="{9D8B030D-6E8A-4147-A177-3AD203B41FA5}">
                      <a16:colId xmlns:a16="http://schemas.microsoft.com/office/drawing/2014/main" val="826819373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fr-FR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fr-FR" sz="2400" dirty="0"/>
                        <a:t>th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fr-FR" sz="2400" dirty="0" err="1"/>
                        <a:t>ch</a:t>
                      </a:r>
                      <a:endParaRPr lang="fr-FR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fr-FR" sz="2400" dirty="0" err="1"/>
                        <a:t>qu</a:t>
                      </a:r>
                      <a:endParaRPr lang="fr-FR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fr-FR" sz="2400" dirty="0"/>
                        <a:t>en anglais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75335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fr-FR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fr-FR" sz="2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fr-FR" sz="2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Charles </a:t>
                      </a:r>
                      <a:r>
                        <a:rPr lang="fr-FR" sz="2000" dirty="0" err="1">
                          <a:solidFill>
                            <a:srgbClr val="002060"/>
                          </a:solidFill>
                        </a:rPr>
                        <a:t>goes</a:t>
                      </a:r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 to </a:t>
                      </a:r>
                      <a:r>
                        <a:rPr lang="fr-FR" sz="2000" dirty="0" err="1">
                          <a:solidFill>
                            <a:srgbClr val="002060"/>
                          </a:solidFill>
                        </a:rPr>
                        <a:t>Thérèse’s</a:t>
                      </a:r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 place </a:t>
                      </a:r>
                      <a:r>
                        <a:rPr lang="fr-FR" sz="2000" dirty="0" err="1">
                          <a:solidFill>
                            <a:srgbClr val="002060"/>
                          </a:solidFill>
                        </a:rPr>
                        <a:t>every</a:t>
                      </a:r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 Sunday.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87564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fr-FR" sz="2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fr-FR" sz="2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fr-FR" sz="2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9512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fr-FR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fr-FR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fr-FR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654315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fr-FR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fr-FR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fr-FR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277456"/>
                  </a:ext>
                </a:extLst>
              </a:tr>
            </a:tbl>
          </a:graphicData>
        </a:graphic>
      </p:graphicFrame>
      <p:sp>
        <p:nvSpPr>
          <p:cNvPr id="17" name="Rounded Rectangle 46">
            <a:extLst>
              <a:ext uri="{FF2B5EF4-FFF2-40B4-BE49-F238E27FC236}">
                <a16:creationId xmlns:a16="http://schemas.microsoft.com/office/drawing/2014/main" id="{B65F0BAA-412E-4E81-AD36-D1ADF9F5A23B}"/>
              </a:ext>
            </a:extLst>
          </p:cNvPr>
          <p:cNvSpPr/>
          <p:nvPr/>
        </p:nvSpPr>
        <p:spPr>
          <a:xfrm>
            <a:off x="9514703" y="249869"/>
            <a:ext cx="239521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 descr="green checkmark">
            <a:extLst>
              <a:ext uri="{FF2B5EF4-FFF2-40B4-BE49-F238E27FC236}">
                <a16:creationId xmlns:a16="http://schemas.microsoft.com/office/drawing/2014/main" id="{DE0E6C97-AD51-4076-9D45-D731027BF9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24" y="4305726"/>
            <a:ext cx="431378" cy="449352"/>
          </a:xfrm>
          <a:prstGeom prst="rect">
            <a:avLst/>
          </a:prstGeom>
        </p:spPr>
      </p:pic>
      <p:pic>
        <p:nvPicPr>
          <p:cNvPr id="20" name="Picture 19" descr="green checkmark">
            <a:extLst>
              <a:ext uri="{FF2B5EF4-FFF2-40B4-BE49-F238E27FC236}">
                <a16:creationId xmlns:a16="http://schemas.microsoft.com/office/drawing/2014/main" id="{AB87E3BB-B342-4B68-8BAD-4BAEB5F331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50" y="4305726"/>
            <a:ext cx="431378" cy="449352"/>
          </a:xfrm>
          <a:prstGeom prst="rect">
            <a:avLst/>
          </a:prstGeom>
        </p:spPr>
      </p:pic>
      <p:pic>
        <p:nvPicPr>
          <p:cNvPr id="21" name="Picture 20" descr="green checkmark">
            <a:extLst>
              <a:ext uri="{FF2B5EF4-FFF2-40B4-BE49-F238E27FC236}">
                <a16:creationId xmlns:a16="http://schemas.microsoft.com/office/drawing/2014/main" id="{71D9E278-ADA3-4403-A199-461FD2D4B5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02" y="4296762"/>
            <a:ext cx="431378" cy="449352"/>
          </a:xfrm>
          <a:prstGeom prst="rect">
            <a:avLst/>
          </a:prstGeom>
        </p:spPr>
      </p:pic>
      <p:pic>
        <p:nvPicPr>
          <p:cNvPr id="22" name="Picture 21" descr="green checkmark">
            <a:extLst>
              <a:ext uri="{FF2B5EF4-FFF2-40B4-BE49-F238E27FC236}">
                <a16:creationId xmlns:a16="http://schemas.microsoft.com/office/drawing/2014/main" id="{597787F4-C51A-466D-8E51-5758714ADE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192" y="4300962"/>
            <a:ext cx="431378" cy="449352"/>
          </a:xfrm>
          <a:prstGeom prst="rect">
            <a:avLst/>
          </a:prstGeom>
        </p:spPr>
      </p:pic>
      <p:pic>
        <p:nvPicPr>
          <p:cNvPr id="23" name="Picture 22" descr="green checkmark">
            <a:extLst>
              <a:ext uri="{FF2B5EF4-FFF2-40B4-BE49-F238E27FC236}">
                <a16:creationId xmlns:a16="http://schemas.microsoft.com/office/drawing/2014/main" id="{A662E0F9-7493-43ED-A0DA-DDBAF00B07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904" y="4296762"/>
            <a:ext cx="431378" cy="449352"/>
          </a:xfrm>
          <a:prstGeom prst="rect">
            <a:avLst/>
          </a:prstGeom>
        </p:spPr>
      </p:pic>
      <p:pic>
        <p:nvPicPr>
          <p:cNvPr id="24" name="Picture 23" descr="green checkmark">
            <a:extLst>
              <a:ext uri="{FF2B5EF4-FFF2-40B4-BE49-F238E27FC236}">
                <a16:creationId xmlns:a16="http://schemas.microsoft.com/office/drawing/2014/main" id="{393A3669-6F9C-4E12-B062-C3A5D73AA1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34" y="4305726"/>
            <a:ext cx="431378" cy="449352"/>
          </a:xfrm>
          <a:prstGeom prst="rect">
            <a:avLst/>
          </a:prstGeom>
        </p:spPr>
      </p:pic>
      <p:pic>
        <p:nvPicPr>
          <p:cNvPr id="25" name="Picture 24" descr="green checkmark">
            <a:extLst>
              <a:ext uri="{FF2B5EF4-FFF2-40B4-BE49-F238E27FC236}">
                <a16:creationId xmlns:a16="http://schemas.microsoft.com/office/drawing/2014/main" id="{2FE51FAE-1F14-41E9-A44A-3B683C8DBA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211" y="2243756"/>
            <a:ext cx="340560" cy="354750"/>
          </a:xfrm>
          <a:prstGeom prst="rect">
            <a:avLst/>
          </a:prstGeom>
        </p:spPr>
      </p:pic>
      <p:sp>
        <p:nvSpPr>
          <p:cNvPr id="26" name="Rectangle 25">
            <a:hlinkClick r:id="" action="ppaction://noaction">
              <a:snd r:embed="rId5" name="20 charles slow.wav"/>
            </a:hlinkClick>
            <a:extLst>
              <a:ext uri="{FF2B5EF4-FFF2-40B4-BE49-F238E27FC236}">
                <a16:creationId xmlns:a16="http://schemas.microsoft.com/office/drawing/2014/main" id="{C12204E8-85EE-48FE-86EA-84278F7472C3}"/>
              </a:ext>
            </a:extLst>
          </p:cNvPr>
          <p:cNvSpPr/>
          <p:nvPr/>
        </p:nvSpPr>
        <p:spPr>
          <a:xfrm>
            <a:off x="8940234" y="3087296"/>
            <a:ext cx="630000" cy="630000"/>
          </a:xfrm>
          <a:prstGeom prst="rect">
            <a:avLst/>
          </a:prstGeom>
          <a:solidFill>
            <a:srgbClr val="10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7" name="Rectangle 26">
            <a:hlinkClick r:id="" action="ppaction://noaction">
              <a:snd r:embed="rId6" name="20 charles medium.wav"/>
            </a:hlinkClick>
            <a:extLst>
              <a:ext uri="{FF2B5EF4-FFF2-40B4-BE49-F238E27FC236}">
                <a16:creationId xmlns:a16="http://schemas.microsoft.com/office/drawing/2014/main" id="{D5AE821C-8226-4705-88C9-C5E52681761B}"/>
              </a:ext>
            </a:extLst>
          </p:cNvPr>
          <p:cNvSpPr/>
          <p:nvPr/>
        </p:nvSpPr>
        <p:spPr>
          <a:xfrm>
            <a:off x="9894798" y="3063316"/>
            <a:ext cx="630000" cy="630000"/>
          </a:xfrm>
          <a:prstGeom prst="rect">
            <a:avLst/>
          </a:prstGeom>
          <a:solidFill>
            <a:srgbClr val="10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8" name="Rectangle 27">
            <a:hlinkClick r:id="" action="ppaction://noaction">
              <a:snd r:embed="rId7" name="20 charles fast.wav"/>
            </a:hlinkClick>
            <a:extLst>
              <a:ext uri="{FF2B5EF4-FFF2-40B4-BE49-F238E27FC236}">
                <a16:creationId xmlns:a16="http://schemas.microsoft.com/office/drawing/2014/main" id="{ECE3F241-1ECC-4CC9-BABB-7EB279BAED33}"/>
              </a:ext>
            </a:extLst>
          </p:cNvPr>
          <p:cNvSpPr/>
          <p:nvPr/>
        </p:nvSpPr>
        <p:spPr>
          <a:xfrm>
            <a:off x="10870247" y="3063316"/>
            <a:ext cx="630000" cy="630000"/>
          </a:xfrm>
          <a:prstGeom prst="rect">
            <a:avLst/>
          </a:prstGeom>
          <a:solidFill>
            <a:srgbClr val="10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F7056C9-5087-48A3-AE8A-4C2F163D7222}"/>
              </a:ext>
            </a:extLst>
          </p:cNvPr>
          <p:cNvSpPr/>
          <p:nvPr/>
        </p:nvSpPr>
        <p:spPr>
          <a:xfrm>
            <a:off x="5643702" y="4360868"/>
            <a:ext cx="5856545" cy="349304"/>
          </a:xfrm>
          <a:prstGeom prst="rect">
            <a:avLst/>
          </a:prstGeom>
          <a:solidFill>
            <a:srgbClr val="F8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2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Phonétique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66A056-8A72-4101-905C-4CF237D171F2}"/>
              </a:ext>
            </a:extLst>
          </p:cNvPr>
          <p:cNvSpPr txBox="1"/>
          <p:nvPr/>
        </p:nvSpPr>
        <p:spPr>
          <a:xfrm>
            <a:off x="457200" y="1446641"/>
            <a:ext cx="1127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Michel le mammouth explique qu’il vient de Belgique.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A7BB0F-B771-4B6B-9E76-40B11BDB99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76" y="2887511"/>
            <a:ext cx="3666048" cy="3553393"/>
          </a:xfrm>
          <a:prstGeom prst="rect">
            <a:avLst/>
          </a:prstGeom>
        </p:spPr>
      </p:pic>
      <p:pic>
        <p:nvPicPr>
          <p:cNvPr id="10" name="Picture 9" descr="green checkmark">
            <a:extLst>
              <a:ext uri="{FF2B5EF4-FFF2-40B4-BE49-F238E27FC236}">
                <a16:creationId xmlns:a16="http://schemas.microsoft.com/office/drawing/2014/main" id="{F92615B5-A127-42B7-BC3E-3E71A3CEC8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47" y="1098822"/>
            <a:ext cx="602009" cy="627093"/>
          </a:xfrm>
          <a:prstGeom prst="rect">
            <a:avLst/>
          </a:prstGeom>
        </p:spPr>
      </p:pic>
      <p:pic>
        <p:nvPicPr>
          <p:cNvPr id="11" name="Picture 10" descr="green checkmark">
            <a:extLst>
              <a:ext uri="{FF2B5EF4-FFF2-40B4-BE49-F238E27FC236}">
                <a16:creationId xmlns:a16="http://schemas.microsoft.com/office/drawing/2014/main" id="{AC1D592D-C577-4E22-8CC0-E9E91E3FD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73" y="1054689"/>
            <a:ext cx="602009" cy="627093"/>
          </a:xfrm>
          <a:prstGeom prst="rect">
            <a:avLst/>
          </a:prstGeom>
        </p:spPr>
      </p:pic>
      <p:pic>
        <p:nvPicPr>
          <p:cNvPr id="12" name="Picture 11" descr="green checkmark">
            <a:extLst>
              <a:ext uri="{FF2B5EF4-FFF2-40B4-BE49-F238E27FC236}">
                <a16:creationId xmlns:a16="http://schemas.microsoft.com/office/drawing/2014/main" id="{466CF689-D58D-4315-B3D6-6D00FFB61D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186" y="1098821"/>
            <a:ext cx="602009" cy="627093"/>
          </a:xfrm>
          <a:prstGeom prst="rect">
            <a:avLst/>
          </a:prstGeom>
        </p:spPr>
      </p:pic>
      <p:pic>
        <p:nvPicPr>
          <p:cNvPr id="13" name="Picture 12" descr="green checkmark">
            <a:extLst>
              <a:ext uri="{FF2B5EF4-FFF2-40B4-BE49-F238E27FC236}">
                <a16:creationId xmlns:a16="http://schemas.microsoft.com/office/drawing/2014/main" id="{270036C7-4C31-4E69-9C76-43363318FA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653" y="1098820"/>
            <a:ext cx="602009" cy="627093"/>
          </a:xfrm>
          <a:prstGeom prst="rect">
            <a:avLst/>
          </a:prstGeom>
        </p:spPr>
      </p:pic>
      <p:pic>
        <p:nvPicPr>
          <p:cNvPr id="14" name="Picture 13" descr="green checkmark">
            <a:extLst>
              <a:ext uri="{FF2B5EF4-FFF2-40B4-BE49-F238E27FC236}">
                <a16:creationId xmlns:a16="http://schemas.microsoft.com/office/drawing/2014/main" id="{E44DABC8-20C0-490C-9D39-E4BE83CAB9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024" y="1861832"/>
            <a:ext cx="602009" cy="627093"/>
          </a:xfrm>
          <a:prstGeom prst="rect">
            <a:avLst/>
          </a:prstGeom>
        </p:spPr>
      </p:pic>
      <p:sp>
        <p:nvSpPr>
          <p:cNvPr id="15" name="Rounded Rectangle 46">
            <a:extLst>
              <a:ext uri="{FF2B5EF4-FFF2-40B4-BE49-F238E27FC236}">
                <a16:creationId xmlns:a16="http://schemas.microsoft.com/office/drawing/2014/main" id="{0CA883BE-997E-47F9-921C-0B0602B4941C}"/>
              </a:ext>
            </a:extLst>
          </p:cNvPr>
          <p:cNvSpPr/>
          <p:nvPr/>
        </p:nvSpPr>
        <p:spPr>
          <a:xfrm>
            <a:off x="9514703" y="249869"/>
            <a:ext cx="239521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80DED8-7F55-47F3-B6D3-03904B5E9B0C}"/>
              </a:ext>
            </a:extLst>
          </p:cNvPr>
          <p:cNvSpPr/>
          <p:nvPr/>
        </p:nvSpPr>
        <p:spPr>
          <a:xfrm>
            <a:off x="457200" y="3429000"/>
            <a:ext cx="3666048" cy="2308324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Michel the mammoth explains that he comes from Belgium.</a:t>
            </a:r>
          </a:p>
        </p:txBody>
      </p:sp>
      <p:sp>
        <p:nvSpPr>
          <p:cNvPr id="16" name="Rectangle 15">
            <a:hlinkClick r:id="" action="ppaction://noaction">
              <a:snd r:embed="rId6" name="21 michel slow.wav"/>
            </a:hlinkClick>
            <a:extLst>
              <a:ext uri="{FF2B5EF4-FFF2-40B4-BE49-F238E27FC236}">
                <a16:creationId xmlns:a16="http://schemas.microsoft.com/office/drawing/2014/main" id="{30165F40-0397-4748-B65E-327728AF3CC7}"/>
              </a:ext>
            </a:extLst>
          </p:cNvPr>
          <p:cNvSpPr/>
          <p:nvPr/>
        </p:nvSpPr>
        <p:spPr>
          <a:xfrm>
            <a:off x="9004085" y="4540247"/>
            <a:ext cx="630000" cy="630000"/>
          </a:xfrm>
          <a:prstGeom prst="rect">
            <a:avLst/>
          </a:prstGeom>
          <a:solidFill>
            <a:srgbClr val="10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7" name="Rectangle 16">
            <a:hlinkClick r:id="" action="ppaction://noaction">
              <a:snd r:embed="rId7" name="21 michel medium.wav"/>
            </a:hlinkClick>
            <a:extLst>
              <a:ext uri="{FF2B5EF4-FFF2-40B4-BE49-F238E27FC236}">
                <a16:creationId xmlns:a16="http://schemas.microsoft.com/office/drawing/2014/main" id="{3C010852-DA0E-442B-95FC-D13086742F02}"/>
              </a:ext>
            </a:extLst>
          </p:cNvPr>
          <p:cNvSpPr/>
          <p:nvPr/>
        </p:nvSpPr>
        <p:spPr>
          <a:xfrm>
            <a:off x="9958649" y="4516267"/>
            <a:ext cx="630000" cy="630000"/>
          </a:xfrm>
          <a:prstGeom prst="rect">
            <a:avLst/>
          </a:prstGeom>
          <a:solidFill>
            <a:srgbClr val="10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8" name="Rectangle 17">
            <a:hlinkClick r:id="" action="ppaction://noaction">
              <a:snd r:embed="rId8" name="21 michel fast.wav"/>
            </a:hlinkClick>
            <a:extLst>
              <a:ext uri="{FF2B5EF4-FFF2-40B4-BE49-F238E27FC236}">
                <a16:creationId xmlns:a16="http://schemas.microsoft.com/office/drawing/2014/main" id="{643C2A72-8EBA-4D7B-9815-285BBF090E5A}"/>
              </a:ext>
            </a:extLst>
          </p:cNvPr>
          <p:cNvSpPr/>
          <p:nvPr/>
        </p:nvSpPr>
        <p:spPr>
          <a:xfrm>
            <a:off x="10934098" y="4516267"/>
            <a:ext cx="630000" cy="630000"/>
          </a:xfrm>
          <a:prstGeom prst="rect">
            <a:avLst/>
          </a:prstGeom>
          <a:solidFill>
            <a:srgbClr val="10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674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Phonétique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66A056-8A72-4101-905C-4CF237D171F2}"/>
              </a:ext>
            </a:extLst>
          </p:cNvPr>
          <p:cNvSpPr txBox="1"/>
          <p:nvPr/>
        </p:nvSpPr>
        <p:spPr>
          <a:xfrm>
            <a:off x="457200" y="1446641"/>
            <a:ext cx="1127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Frédérique choisit la musique catholique.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A8F1CA-E6D0-48AE-A33E-88F5026420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634" y="3391920"/>
            <a:ext cx="2549177" cy="2832418"/>
          </a:xfrm>
          <a:prstGeom prst="rect">
            <a:avLst/>
          </a:prstGeom>
        </p:spPr>
      </p:pic>
      <p:pic>
        <p:nvPicPr>
          <p:cNvPr id="9" name="Picture 8" descr="green checkmark">
            <a:extLst>
              <a:ext uri="{FF2B5EF4-FFF2-40B4-BE49-F238E27FC236}">
                <a16:creationId xmlns:a16="http://schemas.microsoft.com/office/drawing/2014/main" id="{252814F1-FD2E-43C0-B8DC-A80D054444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248" y="1055253"/>
            <a:ext cx="602009" cy="627093"/>
          </a:xfrm>
          <a:prstGeom prst="rect">
            <a:avLst/>
          </a:prstGeom>
        </p:spPr>
      </p:pic>
      <p:pic>
        <p:nvPicPr>
          <p:cNvPr id="10" name="Picture 9" descr="green checkmark">
            <a:extLst>
              <a:ext uri="{FF2B5EF4-FFF2-40B4-BE49-F238E27FC236}">
                <a16:creationId xmlns:a16="http://schemas.microsoft.com/office/drawing/2014/main" id="{7A0EA64D-353D-4FE7-A33F-C957E268C6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232" y="1033203"/>
            <a:ext cx="602009" cy="627093"/>
          </a:xfrm>
          <a:prstGeom prst="rect">
            <a:avLst/>
          </a:prstGeom>
        </p:spPr>
      </p:pic>
      <p:pic>
        <p:nvPicPr>
          <p:cNvPr id="11" name="Picture 10" descr="green checkmark">
            <a:extLst>
              <a:ext uri="{FF2B5EF4-FFF2-40B4-BE49-F238E27FC236}">
                <a16:creationId xmlns:a16="http://schemas.microsoft.com/office/drawing/2014/main" id="{BABE6A46-0220-4427-B4AD-7A65E54AB9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173" y="1073246"/>
            <a:ext cx="602009" cy="627093"/>
          </a:xfrm>
          <a:prstGeom prst="rect">
            <a:avLst/>
          </a:prstGeom>
        </p:spPr>
      </p:pic>
      <p:pic>
        <p:nvPicPr>
          <p:cNvPr id="12" name="Picture 11" descr="green checkmark">
            <a:extLst>
              <a:ext uri="{FF2B5EF4-FFF2-40B4-BE49-F238E27FC236}">
                <a16:creationId xmlns:a16="http://schemas.microsoft.com/office/drawing/2014/main" id="{6F4F36CC-4FDD-4EF9-B4C4-884A75DE10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22" y="1729662"/>
            <a:ext cx="602009" cy="627093"/>
          </a:xfrm>
          <a:prstGeom prst="rect">
            <a:avLst/>
          </a:prstGeom>
        </p:spPr>
      </p:pic>
      <p:pic>
        <p:nvPicPr>
          <p:cNvPr id="13" name="Picture 12" descr="green checkmark">
            <a:extLst>
              <a:ext uri="{FF2B5EF4-FFF2-40B4-BE49-F238E27FC236}">
                <a16:creationId xmlns:a16="http://schemas.microsoft.com/office/drawing/2014/main" id="{40C57108-0665-4D22-A75E-E3DA7C0D67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827" y="1729661"/>
            <a:ext cx="602009" cy="627093"/>
          </a:xfrm>
          <a:prstGeom prst="rect">
            <a:avLst/>
          </a:prstGeom>
        </p:spPr>
      </p:pic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3340F6B6-64E1-41EB-BC40-D2E8E2E2CBEE}"/>
              </a:ext>
            </a:extLst>
          </p:cNvPr>
          <p:cNvSpPr/>
          <p:nvPr/>
        </p:nvSpPr>
        <p:spPr>
          <a:xfrm>
            <a:off x="9514703" y="249869"/>
            <a:ext cx="239521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C1D78C6-97A6-49B6-ACD8-82956845409F}"/>
              </a:ext>
            </a:extLst>
          </p:cNvPr>
          <p:cNvSpPr/>
          <p:nvPr/>
        </p:nvSpPr>
        <p:spPr>
          <a:xfrm>
            <a:off x="457200" y="3429000"/>
            <a:ext cx="3666048" cy="2308324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Frédérique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chooses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Catholic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music.</a:t>
            </a:r>
          </a:p>
        </p:txBody>
      </p:sp>
      <p:sp>
        <p:nvSpPr>
          <p:cNvPr id="16" name="Rectangle 15">
            <a:hlinkClick r:id="" action="ppaction://noaction">
              <a:snd r:embed="rId6" name="22 fred slow.wav"/>
            </a:hlinkClick>
            <a:extLst>
              <a:ext uri="{FF2B5EF4-FFF2-40B4-BE49-F238E27FC236}">
                <a16:creationId xmlns:a16="http://schemas.microsoft.com/office/drawing/2014/main" id="{47EA9ADE-7ED0-472E-8CC0-D33876A49F8F}"/>
              </a:ext>
            </a:extLst>
          </p:cNvPr>
          <p:cNvSpPr/>
          <p:nvPr/>
        </p:nvSpPr>
        <p:spPr>
          <a:xfrm>
            <a:off x="9004085" y="4540247"/>
            <a:ext cx="630000" cy="630000"/>
          </a:xfrm>
          <a:prstGeom prst="rect">
            <a:avLst/>
          </a:prstGeom>
          <a:solidFill>
            <a:srgbClr val="10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7" name="Rectangle 16">
            <a:hlinkClick r:id="" action="ppaction://noaction">
              <a:snd r:embed="rId7" name="22 fred medium.wav"/>
            </a:hlinkClick>
            <a:extLst>
              <a:ext uri="{FF2B5EF4-FFF2-40B4-BE49-F238E27FC236}">
                <a16:creationId xmlns:a16="http://schemas.microsoft.com/office/drawing/2014/main" id="{4542C40F-F0B5-4CDA-940E-43C9B53DABA2}"/>
              </a:ext>
            </a:extLst>
          </p:cNvPr>
          <p:cNvSpPr/>
          <p:nvPr/>
        </p:nvSpPr>
        <p:spPr>
          <a:xfrm>
            <a:off x="9958649" y="4516267"/>
            <a:ext cx="630000" cy="630000"/>
          </a:xfrm>
          <a:prstGeom prst="rect">
            <a:avLst/>
          </a:prstGeom>
          <a:solidFill>
            <a:srgbClr val="10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8" name="Rectangle 17">
            <a:hlinkClick r:id="" action="ppaction://noaction">
              <a:snd r:embed="rId8" name="22 fred fast.wav"/>
            </a:hlinkClick>
            <a:extLst>
              <a:ext uri="{FF2B5EF4-FFF2-40B4-BE49-F238E27FC236}">
                <a16:creationId xmlns:a16="http://schemas.microsoft.com/office/drawing/2014/main" id="{0C90EE28-BF72-4AA7-A533-69CC1B36E5AB}"/>
              </a:ext>
            </a:extLst>
          </p:cNvPr>
          <p:cNvSpPr/>
          <p:nvPr/>
        </p:nvSpPr>
        <p:spPr>
          <a:xfrm>
            <a:off x="10934098" y="4516267"/>
            <a:ext cx="630000" cy="630000"/>
          </a:xfrm>
          <a:prstGeom prst="rect">
            <a:avLst/>
          </a:prstGeom>
          <a:solidFill>
            <a:srgbClr val="10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5607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Phonétique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66A056-8A72-4101-905C-4CF237D171F2}"/>
              </a:ext>
            </a:extLst>
          </p:cNvPr>
          <p:cNvSpPr txBox="1"/>
          <p:nvPr/>
        </p:nvSpPr>
        <p:spPr>
          <a:xfrm>
            <a:off x="457200" y="1446641"/>
            <a:ext cx="1127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Les quatre chats sympathiques cherchent quatre chaises chaudes.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6DA436-14B5-44F3-9D1C-E9641DD79F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99" y="3016301"/>
            <a:ext cx="2653402" cy="3016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E3EB8A-BE12-4567-8176-2F7E38C1BA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964" y="2974554"/>
            <a:ext cx="1894614" cy="30163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242E21-4A32-43BE-8F27-108C6B6A59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021" y="2932808"/>
            <a:ext cx="2490806" cy="30163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7611A3-CB49-4515-B0F4-1200746E8D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827" y="2885136"/>
            <a:ext cx="1508151" cy="3016302"/>
          </a:xfrm>
          <a:prstGeom prst="rect">
            <a:avLst/>
          </a:prstGeom>
        </p:spPr>
      </p:pic>
      <p:pic>
        <p:nvPicPr>
          <p:cNvPr id="14" name="Picture 13" descr="green checkmark">
            <a:extLst>
              <a:ext uri="{FF2B5EF4-FFF2-40B4-BE49-F238E27FC236}">
                <a16:creationId xmlns:a16="http://schemas.microsoft.com/office/drawing/2014/main" id="{68CEF6B9-83DD-42CB-AEBC-B114174D92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17" y="1071227"/>
            <a:ext cx="602009" cy="627093"/>
          </a:xfrm>
          <a:prstGeom prst="rect">
            <a:avLst/>
          </a:prstGeom>
        </p:spPr>
      </p:pic>
      <p:pic>
        <p:nvPicPr>
          <p:cNvPr id="15" name="Picture 14" descr="green checkmark">
            <a:extLst>
              <a:ext uri="{FF2B5EF4-FFF2-40B4-BE49-F238E27FC236}">
                <a16:creationId xmlns:a16="http://schemas.microsoft.com/office/drawing/2014/main" id="{F20096EB-CBAA-4ED6-B868-E446C311B3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021" y="1071227"/>
            <a:ext cx="602009" cy="627093"/>
          </a:xfrm>
          <a:prstGeom prst="rect">
            <a:avLst/>
          </a:prstGeom>
        </p:spPr>
      </p:pic>
      <p:pic>
        <p:nvPicPr>
          <p:cNvPr id="16" name="Picture 15" descr="green checkmark">
            <a:extLst>
              <a:ext uri="{FF2B5EF4-FFF2-40B4-BE49-F238E27FC236}">
                <a16:creationId xmlns:a16="http://schemas.microsoft.com/office/drawing/2014/main" id="{297B3C96-8B48-4BDB-A5C3-8518733020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731" y="1096230"/>
            <a:ext cx="602009" cy="627093"/>
          </a:xfrm>
          <a:prstGeom prst="rect">
            <a:avLst/>
          </a:prstGeom>
        </p:spPr>
      </p:pic>
      <p:pic>
        <p:nvPicPr>
          <p:cNvPr id="17" name="Picture 16" descr="green checkmark">
            <a:extLst>
              <a:ext uri="{FF2B5EF4-FFF2-40B4-BE49-F238E27FC236}">
                <a16:creationId xmlns:a16="http://schemas.microsoft.com/office/drawing/2014/main" id="{5ACF0250-1389-405F-8C22-CD30802409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16" y="1071227"/>
            <a:ext cx="602009" cy="627093"/>
          </a:xfrm>
          <a:prstGeom prst="rect">
            <a:avLst/>
          </a:prstGeom>
        </p:spPr>
      </p:pic>
      <p:pic>
        <p:nvPicPr>
          <p:cNvPr id="18" name="Picture 17" descr="green checkmark">
            <a:extLst>
              <a:ext uri="{FF2B5EF4-FFF2-40B4-BE49-F238E27FC236}">
                <a16:creationId xmlns:a16="http://schemas.microsoft.com/office/drawing/2014/main" id="{A57B5B01-3E34-4A8A-8F8C-6432119DE0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88" y="1854879"/>
            <a:ext cx="602009" cy="627093"/>
          </a:xfrm>
          <a:prstGeom prst="rect">
            <a:avLst/>
          </a:prstGeom>
        </p:spPr>
      </p:pic>
      <p:pic>
        <p:nvPicPr>
          <p:cNvPr id="19" name="Picture 18" descr="green checkmark">
            <a:extLst>
              <a:ext uri="{FF2B5EF4-FFF2-40B4-BE49-F238E27FC236}">
                <a16:creationId xmlns:a16="http://schemas.microsoft.com/office/drawing/2014/main" id="{B82C87C0-B6FA-4B11-970C-5FB670FE25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181" y="1896626"/>
            <a:ext cx="602009" cy="627093"/>
          </a:xfrm>
          <a:prstGeom prst="rect">
            <a:avLst/>
          </a:prstGeom>
        </p:spPr>
      </p:pic>
      <p:pic>
        <p:nvPicPr>
          <p:cNvPr id="20" name="Picture 19" descr="green checkmark">
            <a:extLst>
              <a:ext uri="{FF2B5EF4-FFF2-40B4-BE49-F238E27FC236}">
                <a16:creationId xmlns:a16="http://schemas.microsoft.com/office/drawing/2014/main" id="{9A05EBC5-7F76-4D6A-9FA0-2E915122AB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245" y="1846252"/>
            <a:ext cx="602009" cy="627093"/>
          </a:xfrm>
          <a:prstGeom prst="rect">
            <a:avLst/>
          </a:prstGeom>
        </p:spPr>
      </p:pic>
      <p:pic>
        <p:nvPicPr>
          <p:cNvPr id="21" name="Picture 20" descr="green checkmark">
            <a:extLst>
              <a:ext uri="{FF2B5EF4-FFF2-40B4-BE49-F238E27FC236}">
                <a16:creationId xmlns:a16="http://schemas.microsoft.com/office/drawing/2014/main" id="{746A656E-016E-4391-81C5-CFF6B80A1E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881" y="1852342"/>
            <a:ext cx="602009" cy="627093"/>
          </a:xfrm>
          <a:prstGeom prst="rect">
            <a:avLst/>
          </a:prstGeom>
        </p:spPr>
      </p:pic>
      <p:sp>
        <p:nvSpPr>
          <p:cNvPr id="22" name="Rounded Rectangle 46">
            <a:extLst>
              <a:ext uri="{FF2B5EF4-FFF2-40B4-BE49-F238E27FC236}">
                <a16:creationId xmlns:a16="http://schemas.microsoft.com/office/drawing/2014/main" id="{A6467064-E4C0-4C55-AF09-9F4ACA5D9534}"/>
              </a:ext>
            </a:extLst>
          </p:cNvPr>
          <p:cNvSpPr/>
          <p:nvPr/>
        </p:nvSpPr>
        <p:spPr>
          <a:xfrm>
            <a:off x="9514703" y="249869"/>
            <a:ext cx="239521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146E1F5-15DF-4D9C-ABA7-07E74CDC2798}"/>
              </a:ext>
            </a:extLst>
          </p:cNvPr>
          <p:cNvSpPr/>
          <p:nvPr/>
        </p:nvSpPr>
        <p:spPr>
          <a:xfrm>
            <a:off x="444525" y="3841700"/>
            <a:ext cx="3666048" cy="2308324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four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cats are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looking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four warm chairs.</a:t>
            </a:r>
          </a:p>
        </p:txBody>
      </p:sp>
      <p:pic>
        <p:nvPicPr>
          <p:cNvPr id="24" name="Picture 23" descr="green checkmark">
            <a:extLst>
              <a:ext uri="{FF2B5EF4-FFF2-40B4-BE49-F238E27FC236}">
                <a16:creationId xmlns:a16="http://schemas.microsoft.com/office/drawing/2014/main" id="{A2AC9605-B785-4A45-AA74-B10D11772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081" y="1854879"/>
            <a:ext cx="602009" cy="627093"/>
          </a:xfrm>
          <a:prstGeom prst="rect">
            <a:avLst/>
          </a:prstGeom>
        </p:spPr>
      </p:pic>
      <p:sp>
        <p:nvSpPr>
          <p:cNvPr id="25" name="Rectangle 24">
            <a:hlinkClick r:id="" action="ppaction://noaction">
              <a:snd r:embed="rId9" name="23 chats slow.wav"/>
            </a:hlinkClick>
            <a:extLst>
              <a:ext uri="{FF2B5EF4-FFF2-40B4-BE49-F238E27FC236}">
                <a16:creationId xmlns:a16="http://schemas.microsoft.com/office/drawing/2014/main" id="{36AA0200-6BC6-41D9-9A9F-0A666A312D04}"/>
              </a:ext>
            </a:extLst>
          </p:cNvPr>
          <p:cNvSpPr/>
          <p:nvPr/>
        </p:nvSpPr>
        <p:spPr>
          <a:xfrm>
            <a:off x="9004085" y="4540247"/>
            <a:ext cx="630000" cy="630000"/>
          </a:xfrm>
          <a:prstGeom prst="rect">
            <a:avLst/>
          </a:prstGeom>
          <a:solidFill>
            <a:srgbClr val="10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6" name="Rectangle 25">
            <a:hlinkClick r:id="" action="ppaction://noaction">
              <a:snd r:embed="rId10" name="23 chats medium.wav"/>
            </a:hlinkClick>
            <a:extLst>
              <a:ext uri="{FF2B5EF4-FFF2-40B4-BE49-F238E27FC236}">
                <a16:creationId xmlns:a16="http://schemas.microsoft.com/office/drawing/2014/main" id="{4BAB700A-F8F8-484B-9E88-29779920B57C}"/>
              </a:ext>
            </a:extLst>
          </p:cNvPr>
          <p:cNvSpPr/>
          <p:nvPr/>
        </p:nvSpPr>
        <p:spPr>
          <a:xfrm>
            <a:off x="9958649" y="4516267"/>
            <a:ext cx="630000" cy="630000"/>
          </a:xfrm>
          <a:prstGeom prst="rect">
            <a:avLst/>
          </a:prstGeom>
          <a:solidFill>
            <a:srgbClr val="10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7" name="Rectangle 26">
            <a:hlinkClick r:id="" action="ppaction://noaction">
              <a:snd r:embed="rId11" name="23 chats fast.wav"/>
            </a:hlinkClick>
            <a:extLst>
              <a:ext uri="{FF2B5EF4-FFF2-40B4-BE49-F238E27FC236}">
                <a16:creationId xmlns:a16="http://schemas.microsoft.com/office/drawing/2014/main" id="{0A898B38-100B-478E-A6AB-1B341C125928}"/>
              </a:ext>
            </a:extLst>
          </p:cNvPr>
          <p:cNvSpPr/>
          <p:nvPr/>
        </p:nvSpPr>
        <p:spPr>
          <a:xfrm>
            <a:off x="10934098" y="4516267"/>
            <a:ext cx="630000" cy="630000"/>
          </a:xfrm>
          <a:prstGeom prst="rect">
            <a:avLst/>
          </a:prstGeom>
          <a:solidFill>
            <a:srgbClr val="10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6557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C’est</a:t>
            </a:r>
            <a:r>
              <a:rPr lang="en-GB" sz="3600" b="1" dirty="0">
                <a:solidFill>
                  <a:schemeClr val="bg1"/>
                </a:solidFill>
              </a:rPr>
              <a:t> qui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F55C5B-6E69-D74E-9BE5-8088EB3228DB}"/>
              </a:ext>
            </a:extLst>
          </p:cNvPr>
          <p:cNvSpPr txBox="1"/>
          <p:nvPr/>
        </p:nvSpPr>
        <p:spPr>
          <a:xfrm>
            <a:off x="2956545" y="2809014"/>
            <a:ext cx="8332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A: Est-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que c’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 garçon 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31919A-F094-4414-8257-5A9E67968B85}"/>
              </a:ext>
            </a:extLst>
          </p:cNvPr>
          <p:cNvSpPr txBox="1"/>
          <p:nvPr/>
        </p:nvSpPr>
        <p:spPr>
          <a:xfrm>
            <a:off x="615436" y="2685826"/>
            <a:ext cx="1619480" cy="2479294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E5FBFB-5979-4FCB-A2E1-B50A77BC97E1}"/>
              </a:ext>
            </a:extLst>
          </p:cNvPr>
          <p:cNvSpPr txBox="1"/>
          <p:nvPr/>
        </p:nvSpPr>
        <p:spPr>
          <a:xfrm>
            <a:off x="615436" y="4703455"/>
            <a:ext cx="1619480" cy="46166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Jacques</a:t>
            </a:r>
          </a:p>
        </p:txBody>
      </p:sp>
      <p:pic>
        <p:nvPicPr>
          <p:cNvPr id="11" name="Picture 10" descr="A close up of a womans face&#10;&#10;Description automatically generated">
            <a:extLst>
              <a:ext uri="{FF2B5EF4-FFF2-40B4-BE49-F238E27FC236}">
                <a16:creationId xmlns:a16="http://schemas.microsoft.com/office/drawing/2014/main" id="{0199D6C8-9768-4711-940B-66ECD03D0B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94" y="2851579"/>
            <a:ext cx="1532563" cy="17406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F55C5B-6E69-D74E-9BE5-8088EB3228DB}"/>
              </a:ext>
            </a:extLst>
          </p:cNvPr>
          <p:cNvSpPr txBox="1"/>
          <p:nvPr/>
        </p:nvSpPr>
        <p:spPr>
          <a:xfrm>
            <a:off x="8046976" y="2809767"/>
            <a:ext cx="4515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c’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un garçon.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F55C5B-6E69-D74E-9BE5-8088EB3228DB}"/>
              </a:ext>
            </a:extLst>
          </p:cNvPr>
          <p:cNvSpPr txBox="1"/>
          <p:nvPr/>
        </p:nvSpPr>
        <p:spPr>
          <a:xfrm>
            <a:off x="2956126" y="3440915"/>
            <a:ext cx="8332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A: Est-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qu’il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grand 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F55C5B-6E69-D74E-9BE5-8088EB3228DB}"/>
              </a:ext>
            </a:extLst>
          </p:cNvPr>
          <p:cNvSpPr txBox="1"/>
          <p:nvPr/>
        </p:nvSpPr>
        <p:spPr>
          <a:xfrm>
            <a:off x="8046976" y="3426808"/>
            <a:ext cx="4035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grand.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F55C5B-6E69-D74E-9BE5-8088EB3228DB}"/>
              </a:ext>
            </a:extLst>
          </p:cNvPr>
          <p:cNvSpPr txBox="1"/>
          <p:nvPr/>
        </p:nvSpPr>
        <p:spPr>
          <a:xfrm>
            <a:off x="2956126" y="4072816"/>
            <a:ext cx="8332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A: Est-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qu’il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un fruit 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F55C5B-6E69-D74E-9BE5-8088EB3228DB}"/>
              </a:ext>
            </a:extLst>
          </p:cNvPr>
          <p:cNvSpPr txBox="1"/>
          <p:nvPr/>
        </p:nvSpPr>
        <p:spPr>
          <a:xfrm>
            <a:off x="8046976" y="4043849"/>
            <a:ext cx="4515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B: Non, il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un chien 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F55C5B-6E69-D74E-9BE5-8088EB3228DB}"/>
              </a:ext>
            </a:extLst>
          </p:cNvPr>
          <p:cNvSpPr txBox="1"/>
          <p:nvPr/>
        </p:nvSpPr>
        <p:spPr>
          <a:xfrm>
            <a:off x="2956126" y="4704716"/>
            <a:ext cx="8332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A: Est-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que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c’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Jacques 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F55C5B-6E69-D74E-9BE5-8088EB3228DB}"/>
              </a:ext>
            </a:extLst>
          </p:cNvPr>
          <p:cNvSpPr txBox="1"/>
          <p:nvPr/>
        </p:nvSpPr>
        <p:spPr>
          <a:xfrm>
            <a:off x="8046976" y="4660890"/>
            <a:ext cx="428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c’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Jacques 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F55C5B-6E69-D74E-9BE5-8088EB3228DB}"/>
              </a:ext>
            </a:extLst>
          </p:cNvPr>
          <p:cNvSpPr txBox="1"/>
          <p:nvPr/>
        </p:nvSpPr>
        <p:spPr>
          <a:xfrm>
            <a:off x="380906" y="1552601"/>
            <a:ext cx="8332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Exemple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Rounded Rectangle 46">
            <a:extLst>
              <a:ext uri="{FF2B5EF4-FFF2-40B4-BE49-F238E27FC236}">
                <a16:creationId xmlns:a16="http://schemas.microsoft.com/office/drawing/2014/main" id="{FE533DC2-967D-4A17-8510-9577E6331356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48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Phonétique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66A056-8A72-4101-905C-4CF237D171F2}"/>
              </a:ext>
            </a:extLst>
          </p:cNvPr>
          <p:cNvSpPr txBox="1"/>
          <p:nvPr/>
        </p:nvSpPr>
        <p:spPr>
          <a:xfrm>
            <a:off x="457200" y="1446641"/>
            <a:ext cx="1127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Les dimanches, Agathe va au thé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âtre, aux champs, et à la bibliothèque.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6D2F3D-D536-42F8-811E-0DB6A14CAA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35" y="4037614"/>
            <a:ext cx="3356744" cy="20114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BC978F-1773-4B59-81A3-29D135B5A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57" y="4037614"/>
            <a:ext cx="3508940" cy="2034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6512DB-D5AD-4EF7-AA4A-33D6042538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595" y="4523027"/>
            <a:ext cx="3553326" cy="1776663"/>
          </a:xfrm>
          <a:prstGeom prst="rect">
            <a:avLst/>
          </a:prstGeom>
        </p:spPr>
      </p:pic>
      <p:pic>
        <p:nvPicPr>
          <p:cNvPr id="12" name="Picture 11" descr="green checkmark">
            <a:extLst>
              <a:ext uri="{FF2B5EF4-FFF2-40B4-BE49-F238E27FC236}">
                <a16:creationId xmlns:a16="http://schemas.microsoft.com/office/drawing/2014/main" id="{4E1D05D6-A04B-4A76-9935-2965BE10BB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379" y="1133094"/>
            <a:ext cx="602009" cy="627093"/>
          </a:xfrm>
          <a:prstGeom prst="rect">
            <a:avLst/>
          </a:prstGeom>
        </p:spPr>
      </p:pic>
      <p:pic>
        <p:nvPicPr>
          <p:cNvPr id="13" name="Picture 12" descr="green checkmark">
            <a:extLst>
              <a:ext uri="{FF2B5EF4-FFF2-40B4-BE49-F238E27FC236}">
                <a16:creationId xmlns:a16="http://schemas.microsoft.com/office/drawing/2014/main" id="{44E4DEE9-EEED-4389-9E55-8FFFE5181C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488" y="1127199"/>
            <a:ext cx="602009" cy="627093"/>
          </a:xfrm>
          <a:prstGeom prst="rect">
            <a:avLst/>
          </a:prstGeom>
        </p:spPr>
      </p:pic>
      <p:pic>
        <p:nvPicPr>
          <p:cNvPr id="14" name="Picture 13" descr="green checkmark">
            <a:extLst>
              <a:ext uri="{FF2B5EF4-FFF2-40B4-BE49-F238E27FC236}">
                <a16:creationId xmlns:a16="http://schemas.microsoft.com/office/drawing/2014/main" id="{BD3D4D02-A73D-446A-A843-D3FD03B3FA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402" y="1857599"/>
            <a:ext cx="602009" cy="627093"/>
          </a:xfrm>
          <a:prstGeom prst="rect">
            <a:avLst/>
          </a:prstGeom>
        </p:spPr>
      </p:pic>
      <p:pic>
        <p:nvPicPr>
          <p:cNvPr id="15" name="Picture 14" descr="green checkmark">
            <a:extLst>
              <a:ext uri="{FF2B5EF4-FFF2-40B4-BE49-F238E27FC236}">
                <a16:creationId xmlns:a16="http://schemas.microsoft.com/office/drawing/2014/main" id="{DA2833A9-5FD5-4973-BD24-2A3B8CF48C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622" y="1862310"/>
            <a:ext cx="602009" cy="627093"/>
          </a:xfrm>
          <a:prstGeom prst="rect">
            <a:avLst/>
          </a:prstGeom>
        </p:spPr>
      </p:pic>
      <p:pic>
        <p:nvPicPr>
          <p:cNvPr id="16" name="Picture 15" descr="green checkmark">
            <a:extLst>
              <a:ext uri="{FF2B5EF4-FFF2-40B4-BE49-F238E27FC236}">
                <a16:creationId xmlns:a16="http://schemas.microsoft.com/office/drawing/2014/main" id="{4C4E8975-984C-41C4-B29A-9F0EC392AF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333" y="2555917"/>
            <a:ext cx="602009" cy="627093"/>
          </a:xfrm>
          <a:prstGeom prst="rect">
            <a:avLst/>
          </a:prstGeom>
        </p:spPr>
      </p:pic>
      <p:pic>
        <p:nvPicPr>
          <p:cNvPr id="17" name="Picture 16" descr="green checkmark">
            <a:extLst>
              <a:ext uri="{FF2B5EF4-FFF2-40B4-BE49-F238E27FC236}">
                <a16:creationId xmlns:a16="http://schemas.microsoft.com/office/drawing/2014/main" id="{9B9BDC12-8C5C-4585-8524-DCEFD44673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811" y="2555917"/>
            <a:ext cx="602009" cy="627093"/>
          </a:xfrm>
          <a:prstGeom prst="rect">
            <a:avLst/>
          </a:prstGeom>
        </p:spPr>
      </p:pic>
      <p:sp>
        <p:nvSpPr>
          <p:cNvPr id="18" name="Rounded Rectangle 46">
            <a:extLst>
              <a:ext uri="{FF2B5EF4-FFF2-40B4-BE49-F238E27FC236}">
                <a16:creationId xmlns:a16="http://schemas.microsoft.com/office/drawing/2014/main" id="{07F21574-7C09-4C22-83E4-5BDBF1B844E4}"/>
              </a:ext>
            </a:extLst>
          </p:cNvPr>
          <p:cNvSpPr/>
          <p:nvPr/>
        </p:nvSpPr>
        <p:spPr>
          <a:xfrm>
            <a:off x="9514703" y="249869"/>
            <a:ext cx="239521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60BCC1E-7F1C-4817-B7DB-E7C3D880D8D3}"/>
              </a:ext>
            </a:extLst>
          </p:cNvPr>
          <p:cNvSpPr/>
          <p:nvPr/>
        </p:nvSpPr>
        <p:spPr>
          <a:xfrm>
            <a:off x="444525" y="3841700"/>
            <a:ext cx="3666048" cy="2308324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Sundays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Agathe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goes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the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theatre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to the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fields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and to the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library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3" name="Rectangle 22">
            <a:hlinkClick r:id="" action="ppaction://noaction">
              <a:snd r:embed="rId8" name="25 les dimanches slow.wav"/>
            </a:hlinkClick>
            <a:extLst>
              <a:ext uri="{FF2B5EF4-FFF2-40B4-BE49-F238E27FC236}">
                <a16:creationId xmlns:a16="http://schemas.microsoft.com/office/drawing/2014/main" id="{7667E756-6DD6-4E5C-A918-824A4DFBB1C1}"/>
              </a:ext>
            </a:extLst>
          </p:cNvPr>
          <p:cNvSpPr/>
          <p:nvPr/>
        </p:nvSpPr>
        <p:spPr>
          <a:xfrm>
            <a:off x="8929086" y="3961704"/>
            <a:ext cx="630000" cy="630000"/>
          </a:xfrm>
          <a:prstGeom prst="rect">
            <a:avLst/>
          </a:prstGeom>
          <a:solidFill>
            <a:srgbClr val="10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4" name="Rectangle 23">
            <a:hlinkClick r:id="" action="ppaction://noaction">
              <a:snd r:embed="rId9" name="25 les dimanches medium.wav"/>
            </a:hlinkClick>
            <a:extLst>
              <a:ext uri="{FF2B5EF4-FFF2-40B4-BE49-F238E27FC236}">
                <a16:creationId xmlns:a16="http://schemas.microsoft.com/office/drawing/2014/main" id="{78C3EEC5-2113-40A6-B8F3-A0A54F8A3DDC}"/>
              </a:ext>
            </a:extLst>
          </p:cNvPr>
          <p:cNvSpPr/>
          <p:nvPr/>
        </p:nvSpPr>
        <p:spPr>
          <a:xfrm>
            <a:off x="9883650" y="3937724"/>
            <a:ext cx="630000" cy="630000"/>
          </a:xfrm>
          <a:prstGeom prst="rect">
            <a:avLst/>
          </a:prstGeom>
          <a:solidFill>
            <a:srgbClr val="10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5" name="Rectangle 24">
            <a:hlinkClick r:id="" action="ppaction://noaction">
              <a:snd r:embed="rId10" name="25 les dimanches fast.wav"/>
            </a:hlinkClick>
            <a:extLst>
              <a:ext uri="{FF2B5EF4-FFF2-40B4-BE49-F238E27FC236}">
                <a16:creationId xmlns:a16="http://schemas.microsoft.com/office/drawing/2014/main" id="{E9D80BED-E2B6-4387-A6A2-BCB400D44372}"/>
              </a:ext>
            </a:extLst>
          </p:cNvPr>
          <p:cNvSpPr/>
          <p:nvPr/>
        </p:nvSpPr>
        <p:spPr>
          <a:xfrm>
            <a:off x="10859099" y="3937724"/>
            <a:ext cx="630000" cy="630000"/>
          </a:xfrm>
          <a:prstGeom prst="rect">
            <a:avLst/>
          </a:prstGeom>
          <a:solidFill>
            <a:srgbClr val="10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647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Phonétique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66A056-8A72-4101-905C-4CF237D171F2}"/>
              </a:ext>
            </a:extLst>
          </p:cNvPr>
          <p:cNvSpPr txBox="1"/>
          <p:nvPr/>
        </p:nvSpPr>
        <p:spPr>
          <a:xfrm>
            <a:off x="457200" y="1412365"/>
            <a:ext cx="1127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chef fait des recherches sur le thé à la menthe.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2C45CB-1EC4-4C7B-B3C6-A01855CD65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2843140"/>
            <a:ext cx="4647495" cy="3717996"/>
          </a:xfrm>
          <a:prstGeom prst="rect">
            <a:avLst/>
          </a:prstGeom>
        </p:spPr>
      </p:pic>
      <p:pic>
        <p:nvPicPr>
          <p:cNvPr id="9" name="Picture 8" descr="green checkmark">
            <a:extLst>
              <a:ext uri="{FF2B5EF4-FFF2-40B4-BE49-F238E27FC236}">
                <a16:creationId xmlns:a16="http://schemas.microsoft.com/office/drawing/2014/main" id="{AAC745FE-1C8C-4D30-ABCA-4865310770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47" y="1098822"/>
            <a:ext cx="602009" cy="627093"/>
          </a:xfrm>
          <a:prstGeom prst="rect">
            <a:avLst/>
          </a:prstGeom>
        </p:spPr>
      </p:pic>
      <p:pic>
        <p:nvPicPr>
          <p:cNvPr id="10" name="Picture 9" descr="green checkmark">
            <a:extLst>
              <a:ext uri="{FF2B5EF4-FFF2-40B4-BE49-F238E27FC236}">
                <a16:creationId xmlns:a16="http://schemas.microsoft.com/office/drawing/2014/main" id="{78217B60-0585-4A22-A0BA-BF011C8ED6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64" y="1098821"/>
            <a:ext cx="602009" cy="627093"/>
          </a:xfrm>
          <a:prstGeom prst="rect">
            <a:avLst/>
          </a:prstGeom>
        </p:spPr>
      </p:pic>
      <p:pic>
        <p:nvPicPr>
          <p:cNvPr id="11" name="Picture 10" descr="green checkmark">
            <a:extLst>
              <a:ext uri="{FF2B5EF4-FFF2-40B4-BE49-F238E27FC236}">
                <a16:creationId xmlns:a16="http://schemas.microsoft.com/office/drawing/2014/main" id="{3AA64C87-B654-48B9-8B17-CFE1CCADD0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582" y="1098820"/>
            <a:ext cx="602009" cy="627093"/>
          </a:xfrm>
          <a:prstGeom prst="rect">
            <a:avLst/>
          </a:prstGeom>
        </p:spPr>
      </p:pic>
      <p:pic>
        <p:nvPicPr>
          <p:cNvPr id="12" name="Picture 11" descr="green checkmark">
            <a:extLst>
              <a:ext uri="{FF2B5EF4-FFF2-40B4-BE49-F238E27FC236}">
                <a16:creationId xmlns:a16="http://schemas.microsoft.com/office/drawing/2014/main" id="{C12C7FF1-2BF4-4ABC-BDC7-3CE94A7963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376" y="1098819"/>
            <a:ext cx="602009" cy="627093"/>
          </a:xfrm>
          <a:prstGeom prst="rect">
            <a:avLst/>
          </a:prstGeom>
        </p:spPr>
      </p:pic>
      <p:pic>
        <p:nvPicPr>
          <p:cNvPr id="13" name="Picture 12" descr="green checkmark">
            <a:extLst>
              <a:ext uri="{FF2B5EF4-FFF2-40B4-BE49-F238E27FC236}">
                <a16:creationId xmlns:a16="http://schemas.microsoft.com/office/drawing/2014/main" id="{D8A95EA1-CA2B-4B4E-8141-549037FD5B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573" y="1814206"/>
            <a:ext cx="602009" cy="627093"/>
          </a:xfrm>
          <a:prstGeom prst="rect">
            <a:avLst/>
          </a:prstGeom>
        </p:spPr>
      </p:pic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A89CC3D0-3266-4BEC-9B79-686E648C4393}"/>
              </a:ext>
            </a:extLst>
          </p:cNvPr>
          <p:cNvSpPr/>
          <p:nvPr/>
        </p:nvSpPr>
        <p:spPr>
          <a:xfrm>
            <a:off x="9514703" y="249869"/>
            <a:ext cx="239521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A706835-095E-41F0-BBCB-68F45994CF9E}"/>
              </a:ext>
            </a:extLst>
          </p:cNvPr>
          <p:cNvSpPr/>
          <p:nvPr/>
        </p:nvSpPr>
        <p:spPr>
          <a:xfrm>
            <a:off x="444525" y="3841700"/>
            <a:ext cx="3666048" cy="2308324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boss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doing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research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on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mint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tea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6" name="Rectangle 15">
            <a:hlinkClick r:id="" action="ppaction://noaction">
              <a:snd r:embed="rId6" name="26 le chef slow.wav"/>
            </a:hlinkClick>
            <a:extLst>
              <a:ext uri="{FF2B5EF4-FFF2-40B4-BE49-F238E27FC236}">
                <a16:creationId xmlns:a16="http://schemas.microsoft.com/office/drawing/2014/main" id="{FB17E305-5632-42E5-AB03-28B84DF0FDDF}"/>
              </a:ext>
            </a:extLst>
          </p:cNvPr>
          <p:cNvSpPr/>
          <p:nvPr/>
        </p:nvSpPr>
        <p:spPr>
          <a:xfrm>
            <a:off x="9004085" y="4540247"/>
            <a:ext cx="630000" cy="630000"/>
          </a:xfrm>
          <a:prstGeom prst="rect">
            <a:avLst/>
          </a:prstGeom>
          <a:solidFill>
            <a:srgbClr val="10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7" name="Rectangle 16">
            <a:hlinkClick r:id="" action="ppaction://noaction">
              <a:snd r:embed="rId7" name="26 le chef medium.wav"/>
            </a:hlinkClick>
            <a:extLst>
              <a:ext uri="{FF2B5EF4-FFF2-40B4-BE49-F238E27FC236}">
                <a16:creationId xmlns:a16="http://schemas.microsoft.com/office/drawing/2014/main" id="{1E03ABC9-A270-41E9-8A29-F997FAE37337}"/>
              </a:ext>
            </a:extLst>
          </p:cNvPr>
          <p:cNvSpPr/>
          <p:nvPr/>
        </p:nvSpPr>
        <p:spPr>
          <a:xfrm>
            <a:off x="9958649" y="4516267"/>
            <a:ext cx="630000" cy="630000"/>
          </a:xfrm>
          <a:prstGeom prst="rect">
            <a:avLst/>
          </a:prstGeom>
          <a:solidFill>
            <a:srgbClr val="10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8" name="Rectangle 17">
            <a:hlinkClick r:id="" action="ppaction://noaction">
              <a:snd r:embed="rId8" name="26 le chef fast.wav"/>
            </a:hlinkClick>
            <a:extLst>
              <a:ext uri="{FF2B5EF4-FFF2-40B4-BE49-F238E27FC236}">
                <a16:creationId xmlns:a16="http://schemas.microsoft.com/office/drawing/2014/main" id="{D35A9CB0-FB3D-4183-8226-9D83720078C0}"/>
              </a:ext>
            </a:extLst>
          </p:cNvPr>
          <p:cNvSpPr/>
          <p:nvPr/>
        </p:nvSpPr>
        <p:spPr>
          <a:xfrm>
            <a:off x="10934098" y="4516267"/>
            <a:ext cx="630000" cy="630000"/>
          </a:xfrm>
          <a:prstGeom prst="rect">
            <a:avLst/>
          </a:prstGeom>
          <a:solidFill>
            <a:srgbClr val="10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028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Phonétique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66A056-8A72-4101-905C-4CF237D171F2}"/>
              </a:ext>
            </a:extLst>
          </p:cNvPr>
          <p:cNvSpPr txBox="1"/>
          <p:nvPr/>
        </p:nvSpPr>
        <p:spPr>
          <a:xfrm>
            <a:off x="457200" y="1446641"/>
            <a:ext cx="1127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Dominique a des questions sur les méthodes chinoises de maths.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18AC06-05CB-4946-AAD1-A6D2653C84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927" y="3754965"/>
            <a:ext cx="3216145" cy="2442260"/>
          </a:xfrm>
          <a:prstGeom prst="rect">
            <a:avLst/>
          </a:prstGeom>
        </p:spPr>
      </p:pic>
      <p:pic>
        <p:nvPicPr>
          <p:cNvPr id="9" name="Picture 8" descr="green checkmark">
            <a:extLst>
              <a:ext uri="{FF2B5EF4-FFF2-40B4-BE49-F238E27FC236}">
                <a16:creationId xmlns:a16="http://schemas.microsoft.com/office/drawing/2014/main" id="{618E7122-71A5-40A0-A0EE-0B48DB730C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852" y="1205037"/>
            <a:ext cx="602009" cy="627093"/>
          </a:xfrm>
          <a:prstGeom prst="rect">
            <a:avLst/>
          </a:prstGeom>
        </p:spPr>
      </p:pic>
      <p:pic>
        <p:nvPicPr>
          <p:cNvPr id="10" name="Picture 9" descr="green checkmark">
            <a:extLst>
              <a:ext uri="{FF2B5EF4-FFF2-40B4-BE49-F238E27FC236}">
                <a16:creationId xmlns:a16="http://schemas.microsoft.com/office/drawing/2014/main" id="{EF7C4642-4889-476C-80B0-7A4B1F8123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504" y="1205037"/>
            <a:ext cx="602009" cy="627093"/>
          </a:xfrm>
          <a:prstGeom prst="rect">
            <a:avLst/>
          </a:prstGeom>
        </p:spPr>
      </p:pic>
      <p:pic>
        <p:nvPicPr>
          <p:cNvPr id="11" name="Picture 10" descr="green checkmark">
            <a:extLst>
              <a:ext uri="{FF2B5EF4-FFF2-40B4-BE49-F238E27FC236}">
                <a16:creationId xmlns:a16="http://schemas.microsoft.com/office/drawing/2014/main" id="{7EC9BAC7-FD7A-4C13-8A48-BC91780C24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520" y="1832130"/>
            <a:ext cx="602009" cy="627093"/>
          </a:xfrm>
          <a:prstGeom prst="rect">
            <a:avLst/>
          </a:prstGeom>
        </p:spPr>
      </p:pic>
      <p:pic>
        <p:nvPicPr>
          <p:cNvPr id="12" name="Picture 11" descr="green checkmark">
            <a:extLst>
              <a:ext uri="{FF2B5EF4-FFF2-40B4-BE49-F238E27FC236}">
                <a16:creationId xmlns:a16="http://schemas.microsoft.com/office/drawing/2014/main" id="{9682151F-9C73-4698-95BA-CD82FAF671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663" y="1832129"/>
            <a:ext cx="602009" cy="627093"/>
          </a:xfrm>
          <a:prstGeom prst="rect">
            <a:avLst/>
          </a:prstGeom>
        </p:spPr>
      </p:pic>
      <p:pic>
        <p:nvPicPr>
          <p:cNvPr id="13" name="Picture 12" descr="green checkmark">
            <a:extLst>
              <a:ext uri="{FF2B5EF4-FFF2-40B4-BE49-F238E27FC236}">
                <a16:creationId xmlns:a16="http://schemas.microsoft.com/office/drawing/2014/main" id="{94D94D7E-C984-4373-930A-84E8872D70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645" y="1832129"/>
            <a:ext cx="602009" cy="627093"/>
          </a:xfrm>
          <a:prstGeom prst="rect">
            <a:avLst/>
          </a:prstGeom>
        </p:spPr>
      </p:pic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E1E8CBFC-8169-4AA1-885D-86504F93A702}"/>
              </a:ext>
            </a:extLst>
          </p:cNvPr>
          <p:cNvSpPr/>
          <p:nvPr/>
        </p:nvSpPr>
        <p:spPr>
          <a:xfrm>
            <a:off x="9514703" y="249869"/>
            <a:ext cx="239521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366F959-DDF7-4FCF-9EC7-0F574E1AD821}"/>
              </a:ext>
            </a:extLst>
          </p:cNvPr>
          <p:cNvSpPr/>
          <p:nvPr/>
        </p:nvSpPr>
        <p:spPr>
          <a:xfrm>
            <a:off x="444525" y="3841700"/>
            <a:ext cx="3666048" cy="2308324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Dominique has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questions about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Chinese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maths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methods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Rectangle 2">
            <a:hlinkClick r:id="" action="ppaction://noaction">
              <a:snd r:embed="rId6" name="28 dominique slow.wav"/>
            </a:hlinkClick>
            <a:extLst>
              <a:ext uri="{FF2B5EF4-FFF2-40B4-BE49-F238E27FC236}">
                <a16:creationId xmlns:a16="http://schemas.microsoft.com/office/drawing/2014/main" id="{B20F7C8E-C6DB-4DA6-9EC8-548BAD69DD1D}"/>
              </a:ext>
            </a:extLst>
          </p:cNvPr>
          <p:cNvSpPr/>
          <p:nvPr/>
        </p:nvSpPr>
        <p:spPr>
          <a:xfrm>
            <a:off x="9004085" y="4540247"/>
            <a:ext cx="630000" cy="630000"/>
          </a:xfrm>
          <a:prstGeom prst="rect">
            <a:avLst/>
          </a:prstGeom>
          <a:solidFill>
            <a:srgbClr val="10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6" name="Rectangle 15">
            <a:hlinkClick r:id="" action="ppaction://noaction">
              <a:snd r:embed="rId7" name="28 dominique medium.wav"/>
            </a:hlinkClick>
            <a:extLst>
              <a:ext uri="{FF2B5EF4-FFF2-40B4-BE49-F238E27FC236}">
                <a16:creationId xmlns:a16="http://schemas.microsoft.com/office/drawing/2014/main" id="{D4B130D2-07E3-497A-89A1-D19E4F366AB1}"/>
              </a:ext>
            </a:extLst>
          </p:cNvPr>
          <p:cNvSpPr/>
          <p:nvPr/>
        </p:nvSpPr>
        <p:spPr>
          <a:xfrm>
            <a:off x="9958649" y="4516267"/>
            <a:ext cx="630000" cy="630000"/>
          </a:xfrm>
          <a:prstGeom prst="rect">
            <a:avLst/>
          </a:prstGeom>
          <a:solidFill>
            <a:srgbClr val="10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7" name="Rectangle 16">
            <a:hlinkClick r:id="" action="ppaction://noaction">
              <a:snd r:embed="rId8" name="28 dominique fast.wav"/>
            </a:hlinkClick>
            <a:extLst>
              <a:ext uri="{FF2B5EF4-FFF2-40B4-BE49-F238E27FC236}">
                <a16:creationId xmlns:a16="http://schemas.microsoft.com/office/drawing/2014/main" id="{1DA26765-CA62-4C6F-945C-E9EC13B078AA}"/>
              </a:ext>
            </a:extLst>
          </p:cNvPr>
          <p:cNvSpPr/>
          <p:nvPr/>
        </p:nvSpPr>
        <p:spPr>
          <a:xfrm>
            <a:off x="10934098" y="4516267"/>
            <a:ext cx="630000" cy="630000"/>
          </a:xfrm>
          <a:prstGeom prst="rect">
            <a:avLst/>
          </a:prstGeom>
          <a:solidFill>
            <a:srgbClr val="10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2321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31919A-F094-4414-8257-5A9E67968B85}"/>
              </a:ext>
            </a:extLst>
          </p:cNvPr>
          <p:cNvSpPr txBox="1"/>
          <p:nvPr/>
        </p:nvSpPr>
        <p:spPr>
          <a:xfrm>
            <a:off x="1048952" y="605429"/>
            <a:ext cx="1619480" cy="2479294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730E9AB-61F3-4025-854E-18A392FE13F5}"/>
              </a:ext>
            </a:extLst>
          </p:cNvPr>
          <p:cNvGrpSpPr/>
          <p:nvPr/>
        </p:nvGrpSpPr>
        <p:grpSpPr>
          <a:xfrm>
            <a:off x="1048952" y="3313742"/>
            <a:ext cx="1619480" cy="2479294"/>
            <a:chOff x="242371" y="242371"/>
            <a:chExt cx="1476260" cy="1983036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3A02D4A-A830-47A6-A473-59010FBA7C6C}"/>
                </a:ext>
              </a:extLst>
            </p:cNvPr>
            <p:cNvSpPr txBox="1"/>
            <p:nvPr/>
          </p:nvSpPr>
          <p:spPr>
            <a:xfrm>
              <a:off x="242371" y="242371"/>
              <a:ext cx="1476260" cy="1983036"/>
            </a:xfrm>
            <a:prstGeom prst="rect">
              <a:avLst/>
            </a:prstGeom>
            <a:noFill/>
            <a:ln w="19050">
              <a:solidFill>
                <a:srgbClr val="115076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54146B9-3B82-4D36-9539-A1CB77A5DD34}"/>
                </a:ext>
              </a:extLst>
            </p:cNvPr>
            <p:cNvSpPr txBox="1"/>
            <p:nvPr/>
          </p:nvSpPr>
          <p:spPr>
            <a:xfrm>
              <a:off x="242371" y="1856149"/>
              <a:ext cx="1476260" cy="369258"/>
            </a:xfrm>
            <a:prstGeom prst="rect">
              <a:avLst/>
            </a:prstGeom>
            <a:noFill/>
            <a:ln w="19050">
              <a:solidFill>
                <a:srgbClr val="115076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Hélène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C3E5FBFB-5979-4FCB-A2E1-B50A77BC97E1}"/>
              </a:ext>
            </a:extLst>
          </p:cNvPr>
          <p:cNvSpPr txBox="1"/>
          <p:nvPr/>
        </p:nvSpPr>
        <p:spPr>
          <a:xfrm>
            <a:off x="1048952" y="2623058"/>
            <a:ext cx="1619480" cy="46166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Jacques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1501254-8E67-46A2-A22A-EDDC84D79BA1}"/>
              </a:ext>
            </a:extLst>
          </p:cNvPr>
          <p:cNvSpPr txBox="1"/>
          <p:nvPr/>
        </p:nvSpPr>
        <p:spPr>
          <a:xfrm>
            <a:off x="2776764" y="605429"/>
            <a:ext cx="1619480" cy="2479294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A6B0C97-EA73-483F-8FE1-EE6EDCF808CA}"/>
              </a:ext>
            </a:extLst>
          </p:cNvPr>
          <p:cNvGrpSpPr/>
          <p:nvPr/>
        </p:nvGrpSpPr>
        <p:grpSpPr>
          <a:xfrm>
            <a:off x="2776764" y="3313742"/>
            <a:ext cx="1619480" cy="2479294"/>
            <a:chOff x="242371" y="242371"/>
            <a:chExt cx="1476260" cy="1983036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C12D60BE-8AB1-4AB0-8A8D-827951F7D3C9}"/>
                </a:ext>
              </a:extLst>
            </p:cNvPr>
            <p:cNvSpPr txBox="1"/>
            <p:nvPr/>
          </p:nvSpPr>
          <p:spPr>
            <a:xfrm>
              <a:off x="242371" y="242371"/>
              <a:ext cx="1476260" cy="1983036"/>
            </a:xfrm>
            <a:prstGeom prst="rect">
              <a:avLst/>
            </a:prstGeom>
            <a:noFill/>
            <a:ln w="19050">
              <a:solidFill>
                <a:srgbClr val="115076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B17FFD5-8855-4CAA-9EC8-ADFD88CC7DC2}"/>
                </a:ext>
              </a:extLst>
            </p:cNvPr>
            <p:cNvSpPr txBox="1"/>
            <p:nvPr/>
          </p:nvSpPr>
          <p:spPr>
            <a:xfrm>
              <a:off x="242371" y="1856149"/>
              <a:ext cx="1476260" cy="369258"/>
            </a:xfrm>
            <a:prstGeom prst="rect">
              <a:avLst/>
            </a:prstGeom>
            <a:noFill/>
            <a:ln w="19050">
              <a:solidFill>
                <a:srgbClr val="115076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Chantale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87612EF8-6AE9-49D0-8373-CCAC619F1172}"/>
              </a:ext>
            </a:extLst>
          </p:cNvPr>
          <p:cNvSpPr txBox="1"/>
          <p:nvPr/>
        </p:nvSpPr>
        <p:spPr>
          <a:xfrm>
            <a:off x="2776764" y="2623058"/>
            <a:ext cx="1619480" cy="46166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Max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ED83D92-1E12-4A14-964A-5B5675111BBA}"/>
              </a:ext>
            </a:extLst>
          </p:cNvPr>
          <p:cNvSpPr txBox="1"/>
          <p:nvPr/>
        </p:nvSpPr>
        <p:spPr>
          <a:xfrm>
            <a:off x="4504576" y="605429"/>
            <a:ext cx="1619480" cy="2479294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E05959F6-F4BD-457F-B27C-E3A66DBE896B}"/>
              </a:ext>
            </a:extLst>
          </p:cNvPr>
          <p:cNvGrpSpPr/>
          <p:nvPr/>
        </p:nvGrpSpPr>
        <p:grpSpPr>
          <a:xfrm>
            <a:off x="4504576" y="3313742"/>
            <a:ext cx="1619480" cy="2479294"/>
            <a:chOff x="242371" y="242371"/>
            <a:chExt cx="1476260" cy="1983036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0BB1C35-D7E3-41F2-90C2-7CEA3A081511}"/>
                </a:ext>
              </a:extLst>
            </p:cNvPr>
            <p:cNvSpPr txBox="1"/>
            <p:nvPr/>
          </p:nvSpPr>
          <p:spPr>
            <a:xfrm>
              <a:off x="242371" y="242371"/>
              <a:ext cx="1476260" cy="1983036"/>
            </a:xfrm>
            <a:prstGeom prst="rect">
              <a:avLst/>
            </a:prstGeom>
            <a:noFill/>
            <a:ln w="19050">
              <a:solidFill>
                <a:srgbClr val="115076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F9C102A-AAEC-4A57-9B1B-25B8BEACA5AE}"/>
                </a:ext>
              </a:extLst>
            </p:cNvPr>
            <p:cNvSpPr txBox="1"/>
            <p:nvPr/>
          </p:nvSpPr>
          <p:spPr>
            <a:xfrm>
              <a:off x="242371" y="1856149"/>
              <a:ext cx="1476260" cy="369258"/>
            </a:xfrm>
            <a:prstGeom prst="rect">
              <a:avLst/>
            </a:prstGeom>
            <a:noFill/>
            <a:ln w="19050">
              <a:solidFill>
                <a:srgbClr val="115076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Laetitia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09A6B889-F5DD-44D4-A235-25A9EC6A9B62}"/>
              </a:ext>
            </a:extLst>
          </p:cNvPr>
          <p:cNvSpPr txBox="1"/>
          <p:nvPr/>
        </p:nvSpPr>
        <p:spPr>
          <a:xfrm>
            <a:off x="4504576" y="2623058"/>
            <a:ext cx="1619480" cy="46166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Pierre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6F91249-8730-467A-A003-55EB29810399}"/>
              </a:ext>
            </a:extLst>
          </p:cNvPr>
          <p:cNvSpPr txBox="1"/>
          <p:nvPr/>
        </p:nvSpPr>
        <p:spPr>
          <a:xfrm>
            <a:off x="6232388" y="605429"/>
            <a:ext cx="1619480" cy="2479294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3E02879-FE9A-43F6-B235-42D8F1AD6BDD}"/>
              </a:ext>
            </a:extLst>
          </p:cNvPr>
          <p:cNvGrpSpPr/>
          <p:nvPr/>
        </p:nvGrpSpPr>
        <p:grpSpPr>
          <a:xfrm>
            <a:off x="6232388" y="3313742"/>
            <a:ext cx="1619480" cy="2479294"/>
            <a:chOff x="242371" y="242371"/>
            <a:chExt cx="1476260" cy="1983036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BA607DCE-388C-46A8-9B53-AA71D5DEA1EC}"/>
                </a:ext>
              </a:extLst>
            </p:cNvPr>
            <p:cNvSpPr txBox="1"/>
            <p:nvPr/>
          </p:nvSpPr>
          <p:spPr>
            <a:xfrm>
              <a:off x="242371" y="242371"/>
              <a:ext cx="1476260" cy="1983036"/>
            </a:xfrm>
            <a:prstGeom prst="rect">
              <a:avLst/>
            </a:prstGeom>
            <a:noFill/>
            <a:ln w="19050">
              <a:solidFill>
                <a:srgbClr val="115076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97A5426D-7975-4610-9FA8-E1D5BAAB5932}"/>
                </a:ext>
              </a:extLst>
            </p:cNvPr>
            <p:cNvSpPr txBox="1"/>
            <p:nvPr/>
          </p:nvSpPr>
          <p:spPr>
            <a:xfrm>
              <a:off x="242371" y="1856149"/>
              <a:ext cx="1476260" cy="369258"/>
            </a:xfrm>
            <a:prstGeom prst="rect">
              <a:avLst/>
            </a:prstGeom>
            <a:noFill/>
            <a:ln w="19050">
              <a:solidFill>
                <a:srgbClr val="115076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Sophie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0FEC0241-BE3D-4B4D-9A3D-534C268D6AE1}"/>
              </a:ext>
            </a:extLst>
          </p:cNvPr>
          <p:cNvSpPr txBox="1"/>
          <p:nvPr/>
        </p:nvSpPr>
        <p:spPr>
          <a:xfrm>
            <a:off x="6232388" y="2623058"/>
            <a:ext cx="1619480" cy="46166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Raoul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69C5B2F-82B5-4AB5-A26E-FA1F0502B0B7}"/>
              </a:ext>
            </a:extLst>
          </p:cNvPr>
          <p:cNvSpPr txBox="1"/>
          <p:nvPr/>
        </p:nvSpPr>
        <p:spPr>
          <a:xfrm>
            <a:off x="7960200" y="605429"/>
            <a:ext cx="1619480" cy="2479294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9BF6567-9789-4D9A-8930-B80C5B13AA25}"/>
              </a:ext>
            </a:extLst>
          </p:cNvPr>
          <p:cNvGrpSpPr/>
          <p:nvPr/>
        </p:nvGrpSpPr>
        <p:grpSpPr>
          <a:xfrm>
            <a:off x="7960200" y="3313742"/>
            <a:ext cx="1619480" cy="2479294"/>
            <a:chOff x="242371" y="242371"/>
            <a:chExt cx="1476260" cy="1983036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6FF6C02-F5B0-4834-9D65-5B2AF7986359}"/>
                </a:ext>
              </a:extLst>
            </p:cNvPr>
            <p:cNvSpPr txBox="1"/>
            <p:nvPr/>
          </p:nvSpPr>
          <p:spPr>
            <a:xfrm>
              <a:off x="242371" y="242371"/>
              <a:ext cx="1476260" cy="1983036"/>
            </a:xfrm>
            <a:prstGeom prst="rect">
              <a:avLst/>
            </a:prstGeom>
            <a:noFill/>
            <a:ln w="19050">
              <a:solidFill>
                <a:srgbClr val="115076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B9D182E1-076F-4477-BCA7-291F81D78EEC}"/>
                </a:ext>
              </a:extLst>
            </p:cNvPr>
            <p:cNvSpPr txBox="1"/>
            <p:nvPr/>
          </p:nvSpPr>
          <p:spPr>
            <a:xfrm>
              <a:off x="242371" y="1856149"/>
              <a:ext cx="1476260" cy="369258"/>
            </a:xfrm>
            <a:prstGeom prst="rect">
              <a:avLst/>
            </a:prstGeom>
            <a:noFill/>
            <a:ln w="19050">
              <a:solidFill>
                <a:srgbClr val="115076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Maria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14211D05-9E91-4A33-BBE2-4BB8E28323EA}"/>
              </a:ext>
            </a:extLst>
          </p:cNvPr>
          <p:cNvSpPr txBox="1"/>
          <p:nvPr/>
        </p:nvSpPr>
        <p:spPr>
          <a:xfrm>
            <a:off x="7960200" y="2623058"/>
            <a:ext cx="1619480" cy="46166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Hakim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5FCA1AC-9CF5-4E3A-8C73-D7B6B091C10A}"/>
              </a:ext>
            </a:extLst>
          </p:cNvPr>
          <p:cNvSpPr txBox="1"/>
          <p:nvPr/>
        </p:nvSpPr>
        <p:spPr>
          <a:xfrm>
            <a:off x="9683094" y="595130"/>
            <a:ext cx="1624398" cy="2489593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070EA66-5BB8-4F33-B061-6C850B124C1A}"/>
              </a:ext>
            </a:extLst>
          </p:cNvPr>
          <p:cNvGrpSpPr/>
          <p:nvPr/>
        </p:nvGrpSpPr>
        <p:grpSpPr>
          <a:xfrm>
            <a:off x="9688012" y="3313742"/>
            <a:ext cx="1619480" cy="2479294"/>
            <a:chOff x="242371" y="242371"/>
            <a:chExt cx="1476260" cy="1983036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C0649B9B-43EA-45FA-9A2E-338A9C265088}"/>
                </a:ext>
              </a:extLst>
            </p:cNvPr>
            <p:cNvSpPr txBox="1"/>
            <p:nvPr/>
          </p:nvSpPr>
          <p:spPr>
            <a:xfrm>
              <a:off x="242371" y="242371"/>
              <a:ext cx="1476260" cy="1983036"/>
            </a:xfrm>
            <a:prstGeom prst="rect">
              <a:avLst/>
            </a:prstGeom>
            <a:noFill/>
            <a:ln w="19050">
              <a:solidFill>
                <a:srgbClr val="115076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9060D94B-3B25-4FAF-B0B0-5EC4C20BD642}"/>
                </a:ext>
              </a:extLst>
            </p:cNvPr>
            <p:cNvSpPr txBox="1"/>
            <p:nvPr/>
          </p:nvSpPr>
          <p:spPr>
            <a:xfrm>
              <a:off x="242371" y="1856149"/>
              <a:ext cx="1476260" cy="369258"/>
            </a:xfrm>
            <a:prstGeom prst="rect">
              <a:avLst/>
            </a:prstGeom>
            <a:noFill/>
            <a:ln w="19050">
              <a:solidFill>
                <a:srgbClr val="115076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Chloë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1217E859-7F93-4C08-8E7D-B25E1944DD4F}"/>
              </a:ext>
            </a:extLst>
          </p:cNvPr>
          <p:cNvSpPr txBox="1"/>
          <p:nvPr/>
        </p:nvSpPr>
        <p:spPr>
          <a:xfrm>
            <a:off x="9683094" y="2623058"/>
            <a:ext cx="1624398" cy="461663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Jean</a:t>
            </a:r>
          </a:p>
        </p:txBody>
      </p:sp>
      <p:pic>
        <p:nvPicPr>
          <p:cNvPr id="133" name="Picture 132" descr="A close up of a womans face&#10;&#10;Description automatically generated">
            <a:extLst>
              <a:ext uri="{FF2B5EF4-FFF2-40B4-BE49-F238E27FC236}">
                <a16:creationId xmlns:a16="http://schemas.microsoft.com/office/drawing/2014/main" id="{0199D6C8-9768-4711-940B-66ECD03D0B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10" y="771182"/>
            <a:ext cx="1532563" cy="1740664"/>
          </a:xfrm>
          <a:prstGeom prst="rect">
            <a:avLst/>
          </a:prstGeom>
        </p:spPr>
      </p:pic>
      <p:pic>
        <p:nvPicPr>
          <p:cNvPr id="3074" name="Picture 2" descr="Woman walking dogs clipart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275" y="3511296"/>
            <a:ext cx="1522458" cy="159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rl playing with dog clipart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171" y="3797390"/>
            <a:ext cx="1504244" cy="130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lipart man and do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78" y="1081386"/>
            <a:ext cx="1240076" cy="122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irl holding an apple clipart - Clip 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056" y="3740614"/>
            <a:ext cx="795196" cy="144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What can I eat? | Daniel Fast September 20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54" y="3591694"/>
            <a:ext cx="1545478" cy="15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4087880" y="-2899278"/>
            <a:ext cx="608790" cy="45719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084" name="Picture 12" descr="My Little Pony Friendship is Magi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512" y="1350042"/>
            <a:ext cx="1009061" cy="9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My Little Pony Friendship is Magi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032" y="771182"/>
            <a:ext cx="1045816" cy="179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557" y="376409"/>
            <a:ext cx="3863793" cy="2588017"/>
          </a:xfrm>
          <a:prstGeom prst="rect">
            <a:avLst/>
          </a:prstGeom>
        </p:spPr>
      </p:pic>
      <p:pic>
        <p:nvPicPr>
          <p:cNvPr id="3092" name="Picture 20" descr="???**???*boy*???**???* Clipart Boy, - Transparent Girl Clip Art 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17" y="947543"/>
            <a:ext cx="984466" cy="162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Free Girl Cliparts, Download Free Clip Art, Free Clip Art on ..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912" y="3797390"/>
            <a:ext cx="877625" cy="123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teen girls clipart png&#10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5" y="3429000"/>
            <a:ext cx="1554165" cy="189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752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3E11188-B433-5A4A-A669-78C0EE9B8445}"/>
              </a:ext>
            </a:extLst>
          </p:cNvPr>
          <p:cNvSpPr txBox="1"/>
          <p:nvPr/>
        </p:nvSpPr>
        <p:spPr>
          <a:xfrm>
            <a:off x="247050" y="1498830"/>
            <a:ext cx="53346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Travaille</a:t>
            </a:r>
            <a:r>
              <a:rPr lang="en-GB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avec un(e) </a:t>
            </a:r>
            <a:r>
              <a:rPr lang="en-GB" sz="24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partenaire</a:t>
            </a:r>
            <a:r>
              <a:rPr lang="en-GB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  <a:p>
            <a:pPr lvl="0">
              <a:defRPr/>
            </a:pPr>
            <a:endParaRPr lang="en-GB" sz="24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GB" sz="24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Écoute</a:t>
            </a:r>
            <a:r>
              <a:rPr lang="en-GB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et </a:t>
            </a:r>
            <a:r>
              <a:rPr lang="en-GB" sz="24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parle</a:t>
            </a:r>
            <a:r>
              <a:rPr lang="en-GB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  <a:p>
            <a:pPr lvl="0">
              <a:defRPr/>
            </a:pPr>
            <a:endParaRPr lang="en-GB" sz="24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GB" sz="24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quelle </a:t>
            </a:r>
            <a:r>
              <a:rPr lang="en-GB" sz="24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lettre</a:t>
            </a:r>
            <a:r>
              <a:rPr lang="en-GB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C’est</a:t>
            </a:r>
            <a:r>
              <a:rPr lang="en-GB" sz="3600" b="1" dirty="0">
                <a:solidFill>
                  <a:schemeClr val="bg1"/>
                </a:solidFill>
              </a:rPr>
              <a:t> à </a:t>
            </a:r>
            <a:r>
              <a:rPr lang="en-GB" sz="3600" b="1" dirty="0" err="1">
                <a:solidFill>
                  <a:schemeClr val="bg1"/>
                </a:solidFill>
              </a:rPr>
              <a:t>vous</a:t>
            </a:r>
            <a:r>
              <a:rPr lang="en-GB" sz="3600" b="1" dirty="0">
                <a:solidFill>
                  <a:schemeClr val="bg1"/>
                </a:solidFill>
              </a:rPr>
              <a:t> !</a:t>
            </a:r>
          </a:p>
        </p:txBody>
      </p:sp>
      <p:sp>
        <p:nvSpPr>
          <p:cNvPr id="3" name="Rounded Rectangle 46">
            <a:extLst>
              <a:ext uri="{FF2B5EF4-FFF2-40B4-BE49-F238E27FC236}">
                <a16:creationId xmlns:a16="http://schemas.microsoft.com/office/drawing/2014/main" id="{7D280293-3E0E-4651-A8DE-1F92234A9308}"/>
              </a:ext>
            </a:extLst>
          </p:cNvPr>
          <p:cNvSpPr/>
          <p:nvPr/>
        </p:nvSpPr>
        <p:spPr>
          <a:xfrm>
            <a:off x="9737385" y="249869"/>
            <a:ext cx="217253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 / 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90E9A3B4-1AEA-40ED-8DBB-7C78D1850D92}"/>
              </a:ext>
            </a:extLst>
          </p:cNvPr>
          <p:cNvSpPr txBox="1"/>
          <p:nvPr/>
        </p:nvSpPr>
        <p:spPr>
          <a:xfrm>
            <a:off x="7248539" y="730492"/>
            <a:ext cx="2065106" cy="430887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err="1">
                <a:solidFill>
                  <a:schemeClr val="accent1">
                    <a:lumMod val="50000"/>
                  </a:schemeClr>
                </a:solidFill>
              </a:rPr>
              <a:t>C’est</a:t>
            </a:r>
            <a:r>
              <a:rPr lang="en-GB" sz="2200" b="1" dirty="0">
                <a:solidFill>
                  <a:schemeClr val="accent1">
                    <a:lumMod val="50000"/>
                  </a:schemeClr>
                </a:solidFill>
              </a:rPr>
              <a:t> qui ?</a:t>
            </a:r>
          </a:p>
        </p:txBody>
      </p: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3BA56B93-AF2F-4C27-B949-9A1CDE79D515}"/>
              </a:ext>
            </a:extLst>
          </p:cNvPr>
          <p:cNvCxnSpPr>
            <a:cxnSpLocks/>
            <a:stCxn id="227" idx="2"/>
          </p:cNvCxnSpPr>
          <p:nvPr/>
        </p:nvCxnSpPr>
        <p:spPr>
          <a:xfrm>
            <a:off x="8281092" y="1161379"/>
            <a:ext cx="0" cy="236967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06D0E430-E740-4142-9B17-044A4E13BB9B}"/>
              </a:ext>
            </a:extLst>
          </p:cNvPr>
          <p:cNvCxnSpPr>
            <a:cxnSpLocks/>
          </p:cNvCxnSpPr>
          <p:nvPr/>
        </p:nvCxnSpPr>
        <p:spPr>
          <a:xfrm>
            <a:off x="10134939" y="2437115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4B42A639-F062-473A-90E9-A45829277F41}"/>
              </a:ext>
            </a:extLst>
          </p:cNvPr>
          <p:cNvCxnSpPr>
            <a:cxnSpLocks/>
          </p:cNvCxnSpPr>
          <p:nvPr/>
        </p:nvCxnSpPr>
        <p:spPr>
          <a:xfrm>
            <a:off x="8281092" y="1192157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Rectangle 230">
            <a:extLst>
              <a:ext uri="{FF2B5EF4-FFF2-40B4-BE49-F238E27FC236}">
                <a16:creationId xmlns:a16="http://schemas.microsoft.com/office/drawing/2014/main" id="{C98F5FB5-AAE7-4606-B7AA-BA00C6B509FE}"/>
              </a:ext>
            </a:extLst>
          </p:cNvPr>
          <p:cNvSpPr/>
          <p:nvPr/>
        </p:nvSpPr>
        <p:spPr>
          <a:xfrm>
            <a:off x="6378032" y="1398978"/>
            <a:ext cx="3756895" cy="13966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C1EBB090-1D4C-46F3-A252-0943FBD664A7}"/>
              </a:ext>
            </a:extLst>
          </p:cNvPr>
          <p:cNvSpPr/>
          <p:nvPr/>
        </p:nvSpPr>
        <p:spPr>
          <a:xfrm>
            <a:off x="6363743" y="1456229"/>
            <a:ext cx="3788999" cy="101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152A4B11-65DB-4CAC-AD93-93C712DD2297}"/>
              </a:ext>
            </a:extLst>
          </p:cNvPr>
          <p:cNvSpPr/>
          <p:nvPr/>
        </p:nvSpPr>
        <p:spPr>
          <a:xfrm>
            <a:off x="9290698" y="2640537"/>
            <a:ext cx="1667733" cy="13966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19C4E935-D59C-4458-AC2A-4034576AE54F}"/>
              </a:ext>
            </a:extLst>
          </p:cNvPr>
          <p:cNvSpPr/>
          <p:nvPr/>
        </p:nvSpPr>
        <p:spPr>
          <a:xfrm>
            <a:off x="9284355" y="2697788"/>
            <a:ext cx="1681984" cy="101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624131AD-BBEC-4FF5-AA01-DD3EEEF831B0}"/>
              </a:ext>
            </a:extLst>
          </p:cNvPr>
          <p:cNvCxnSpPr>
            <a:cxnSpLocks/>
          </p:cNvCxnSpPr>
          <p:nvPr/>
        </p:nvCxnSpPr>
        <p:spPr>
          <a:xfrm>
            <a:off x="6392601" y="2437115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Rectangle 235">
            <a:extLst>
              <a:ext uri="{FF2B5EF4-FFF2-40B4-BE49-F238E27FC236}">
                <a16:creationId xmlns:a16="http://schemas.microsoft.com/office/drawing/2014/main" id="{E23DBB76-53A9-4CE0-8D48-B161221B4FB6}"/>
              </a:ext>
            </a:extLst>
          </p:cNvPr>
          <p:cNvSpPr/>
          <p:nvPr/>
        </p:nvSpPr>
        <p:spPr>
          <a:xfrm>
            <a:off x="5548360" y="2640537"/>
            <a:ext cx="1667733" cy="13966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E1C00238-4DF3-42C0-B242-21351176BB04}"/>
              </a:ext>
            </a:extLst>
          </p:cNvPr>
          <p:cNvSpPr/>
          <p:nvPr/>
        </p:nvSpPr>
        <p:spPr>
          <a:xfrm>
            <a:off x="5542017" y="2697788"/>
            <a:ext cx="1681984" cy="101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5EC28328-30A6-4F8F-BACE-86AD6ABBA9DC}"/>
              </a:ext>
            </a:extLst>
          </p:cNvPr>
          <p:cNvCxnSpPr>
            <a:cxnSpLocks/>
          </p:cNvCxnSpPr>
          <p:nvPr/>
        </p:nvCxnSpPr>
        <p:spPr>
          <a:xfrm>
            <a:off x="5552452" y="3675082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Rectangle 238">
            <a:extLst>
              <a:ext uri="{FF2B5EF4-FFF2-40B4-BE49-F238E27FC236}">
                <a16:creationId xmlns:a16="http://schemas.microsoft.com/office/drawing/2014/main" id="{499C58ED-058F-4744-AEB1-888F16F95CAC}"/>
              </a:ext>
            </a:extLst>
          </p:cNvPr>
          <p:cNvSpPr/>
          <p:nvPr/>
        </p:nvSpPr>
        <p:spPr>
          <a:xfrm>
            <a:off x="5113784" y="3881271"/>
            <a:ext cx="864155" cy="13966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2ECE3A97-70A1-4C67-BBF5-52E3E9D8B284}"/>
              </a:ext>
            </a:extLst>
          </p:cNvPr>
          <p:cNvSpPr/>
          <p:nvPr/>
        </p:nvSpPr>
        <p:spPr>
          <a:xfrm>
            <a:off x="5110497" y="3938522"/>
            <a:ext cx="871540" cy="101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CB75B9E6-AC19-49EF-84DA-0C8BF43DE450}"/>
              </a:ext>
            </a:extLst>
          </p:cNvPr>
          <p:cNvSpPr txBox="1"/>
          <p:nvPr/>
        </p:nvSpPr>
        <p:spPr>
          <a:xfrm>
            <a:off x="5596852" y="3935753"/>
            <a:ext cx="766891" cy="989126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8E3FFE95-EF62-47CE-9E1A-54262C4FF08B}"/>
              </a:ext>
            </a:extLst>
          </p:cNvPr>
          <p:cNvCxnSpPr>
            <a:cxnSpLocks/>
          </p:cNvCxnSpPr>
          <p:nvPr/>
        </p:nvCxnSpPr>
        <p:spPr>
          <a:xfrm>
            <a:off x="7295260" y="3684384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Rectangle 242">
            <a:extLst>
              <a:ext uri="{FF2B5EF4-FFF2-40B4-BE49-F238E27FC236}">
                <a16:creationId xmlns:a16="http://schemas.microsoft.com/office/drawing/2014/main" id="{397176BF-8371-4C48-B770-854229208566}"/>
              </a:ext>
            </a:extLst>
          </p:cNvPr>
          <p:cNvSpPr/>
          <p:nvPr/>
        </p:nvSpPr>
        <p:spPr>
          <a:xfrm>
            <a:off x="6856592" y="3890573"/>
            <a:ext cx="864155" cy="13966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0692C918-B855-4760-9D27-B693236D8956}"/>
              </a:ext>
            </a:extLst>
          </p:cNvPr>
          <p:cNvSpPr/>
          <p:nvPr/>
        </p:nvSpPr>
        <p:spPr>
          <a:xfrm>
            <a:off x="6832026" y="3960410"/>
            <a:ext cx="939019" cy="188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78D985F3-6566-4747-BC3F-B114D2A12C7E}"/>
              </a:ext>
            </a:extLst>
          </p:cNvPr>
          <p:cNvCxnSpPr>
            <a:cxnSpLocks/>
          </p:cNvCxnSpPr>
          <p:nvPr/>
        </p:nvCxnSpPr>
        <p:spPr>
          <a:xfrm>
            <a:off x="9314056" y="3691502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Rectangle 245">
            <a:extLst>
              <a:ext uri="{FF2B5EF4-FFF2-40B4-BE49-F238E27FC236}">
                <a16:creationId xmlns:a16="http://schemas.microsoft.com/office/drawing/2014/main" id="{842D2AAF-F09D-4C2F-9180-B269CEFB8253}"/>
              </a:ext>
            </a:extLst>
          </p:cNvPr>
          <p:cNvSpPr/>
          <p:nvPr/>
        </p:nvSpPr>
        <p:spPr>
          <a:xfrm>
            <a:off x="8875388" y="3897691"/>
            <a:ext cx="864155" cy="13966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C12A95F7-61C6-41B9-8B38-EDE2D315D0C2}"/>
              </a:ext>
            </a:extLst>
          </p:cNvPr>
          <p:cNvSpPr/>
          <p:nvPr/>
        </p:nvSpPr>
        <p:spPr>
          <a:xfrm>
            <a:off x="8872100" y="3947830"/>
            <a:ext cx="931889" cy="108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3A579FF3-BC37-4734-8F73-AD01C7396018}"/>
              </a:ext>
            </a:extLst>
          </p:cNvPr>
          <p:cNvSpPr txBox="1"/>
          <p:nvPr/>
        </p:nvSpPr>
        <p:spPr>
          <a:xfrm>
            <a:off x="9345786" y="3952173"/>
            <a:ext cx="766891" cy="989126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380B326C-7CB0-4DE8-805D-16423AE4A2AF}"/>
              </a:ext>
            </a:extLst>
          </p:cNvPr>
          <p:cNvSpPr txBox="1"/>
          <p:nvPr/>
        </p:nvSpPr>
        <p:spPr>
          <a:xfrm>
            <a:off x="8501515" y="3952174"/>
            <a:ext cx="766891" cy="98912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F91B9E5D-D87F-4662-96C9-E0E8A97CA60D}"/>
              </a:ext>
            </a:extLst>
          </p:cNvPr>
          <p:cNvCxnSpPr>
            <a:cxnSpLocks/>
          </p:cNvCxnSpPr>
          <p:nvPr/>
        </p:nvCxnSpPr>
        <p:spPr>
          <a:xfrm>
            <a:off x="11025059" y="3691502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TextBox 252">
            <a:extLst>
              <a:ext uri="{FF2B5EF4-FFF2-40B4-BE49-F238E27FC236}">
                <a16:creationId xmlns:a16="http://schemas.microsoft.com/office/drawing/2014/main" id="{00C9E78F-67BC-4BAB-88D9-E6CBC7D72CD8}"/>
              </a:ext>
            </a:extLst>
          </p:cNvPr>
          <p:cNvSpPr txBox="1"/>
          <p:nvPr/>
        </p:nvSpPr>
        <p:spPr>
          <a:xfrm>
            <a:off x="4912038" y="5122656"/>
            <a:ext cx="422635" cy="46166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A</a:t>
            </a:r>
          </a:p>
        </p:txBody>
      </p: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3815C043-BDF3-4F76-B1A0-B35FB559A715}"/>
              </a:ext>
            </a:extLst>
          </p:cNvPr>
          <p:cNvCxnSpPr>
            <a:cxnSpLocks/>
          </p:cNvCxnSpPr>
          <p:nvPr/>
        </p:nvCxnSpPr>
        <p:spPr>
          <a:xfrm>
            <a:off x="5122222" y="4916465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TextBox 254">
            <a:extLst>
              <a:ext uri="{FF2B5EF4-FFF2-40B4-BE49-F238E27FC236}">
                <a16:creationId xmlns:a16="http://schemas.microsoft.com/office/drawing/2014/main" id="{B3267A46-5381-4D3C-BF78-D489D0CE19E9}"/>
              </a:ext>
            </a:extLst>
          </p:cNvPr>
          <p:cNvSpPr txBox="1"/>
          <p:nvPr/>
        </p:nvSpPr>
        <p:spPr>
          <a:xfrm>
            <a:off x="5767866" y="5131069"/>
            <a:ext cx="422635" cy="46166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B</a:t>
            </a:r>
          </a:p>
        </p:txBody>
      </p: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1194E5ED-F208-4229-8B80-C35CBC9973DF}"/>
              </a:ext>
            </a:extLst>
          </p:cNvPr>
          <p:cNvCxnSpPr>
            <a:cxnSpLocks/>
          </p:cNvCxnSpPr>
          <p:nvPr/>
        </p:nvCxnSpPr>
        <p:spPr>
          <a:xfrm>
            <a:off x="5978050" y="4924878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TextBox 256">
            <a:extLst>
              <a:ext uri="{FF2B5EF4-FFF2-40B4-BE49-F238E27FC236}">
                <a16:creationId xmlns:a16="http://schemas.microsoft.com/office/drawing/2014/main" id="{835DAD64-29E6-4DBC-A0C4-A1F4F5F1E0E4}"/>
              </a:ext>
            </a:extLst>
          </p:cNvPr>
          <p:cNvSpPr txBox="1"/>
          <p:nvPr/>
        </p:nvSpPr>
        <p:spPr>
          <a:xfrm>
            <a:off x="6665532" y="5141623"/>
            <a:ext cx="422635" cy="46166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C</a:t>
            </a:r>
          </a:p>
        </p:txBody>
      </p: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C2EF6845-E487-42A9-962A-E9EEAC75A258}"/>
              </a:ext>
            </a:extLst>
          </p:cNvPr>
          <p:cNvCxnSpPr>
            <a:cxnSpLocks/>
          </p:cNvCxnSpPr>
          <p:nvPr/>
        </p:nvCxnSpPr>
        <p:spPr>
          <a:xfrm>
            <a:off x="6875716" y="4935432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TextBox 258">
            <a:extLst>
              <a:ext uri="{FF2B5EF4-FFF2-40B4-BE49-F238E27FC236}">
                <a16:creationId xmlns:a16="http://schemas.microsoft.com/office/drawing/2014/main" id="{488AFB35-9031-42E2-8757-6455E5489AF0}"/>
              </a:ext>
            </a:extLst>
          </p:cNvPr>
          <p:cNvSpPr txBox="1"/>
          <p:nvPr/>
        </p:nvSpPr>
        <p:spPr>
          <a:xfrm>
            <a:off x="7521360" y="5150036"/>
            <a:ext cx="422635" cy="46166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D</a:t>
            </a:r>
          </a:p>
        </p:txBody>
      </p: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C09631CF-4424-47DC-8344-F8341E548418}"/>
              </a:ext>
            </a:extLst>
          </p:cNvPr>
          <p:cNvCxnSpPr>
            <a:cxnSpLocks/>
          </p:cNvCxnSpPr>
          <p:nvPr/>
        </p:nvCxnSpPr>
        <p:spPr>
          <a:xfrm>
            <a:off x="7731544" y="4943845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1" name="TextBox 260">
            <a:extLst>
              <a:ext uri="{FF2B5EF4-FFF2-40B4-BE49-F238E27FC236}">
                <a16:creationId xmlns:a16="http://schemas.microsoft.com/office/drawing/2014/main" id="{CAE3C117-83F5-487C-9FC0-AE5305A37D27}"/>
              </a:ext>
            </a:extLst>
          </p:cNvPr>
          <p:cNvSpPr txBox="1"/>
          <p:nvPr/>
        </p:nvSpPr>
        <p:spPr>
          <a:xfrm>
            <a:off x="8665203" y="5131959"/>
            <a:ext cx="422635" cy="46166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E</a:t>
            </a:r>
          </a:p>
        </p:txBody>
      </p: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9BF331C5-F630-4A12-8ED4-D709BB97F09E}"/>
              </a:ext>
            </a:extLst>
          </p:cNvPr>
          <p:cNvCxnSpPr>
            <a:cxnSpLocks/>
          </p:cNvCxnSpPr>
          <p:nvPr/>
        </p:nvCxnSpPr>
        <p:spPr>
          <a:xfrm>
            <a:off x="8875387" y="4925768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TextBox 262">
            <a:extLst>
              <a:ext uri="{FF2B5EF4-FFF2-40B4-BE49-F238E27FC236}">
                <a16:creationId xmlns:a16="http://schemas.microsoft.com/office/drawing/2014/main" id="{0EACB194-9D45-4A39-87AA-B51705C230BD}"/>
              </a:ext>
            </a:extLst>
          </p:cNvPr>
          <p:cNvSpPr txBox="1"/>
          <p:nvPr/>
        </p:nvSpPr>
        <p:spPr>
          <a:xfrm>
            <a:off x="9521031" y="5140372"/>
            <a:ext cx="422635" cy="46166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F</a:t>
            </a:r>
          </a:p>
        </p:txBody>
      </p: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BCFDAE5F-0159-47C2-BC08-9CEA0AA76BC8}"/>
              </a:ext>
            </a:extLst>
          </p:cNvPr>
          <p:cNvCxnSpPr>
            <a:cxnSpLocks/>
          </p:cNvCxnSpPr>
          <p:nvPr/>
        </p:nvCxnSpPr>
        <p:spPr>
          <a:xfrm>
            <a:off x="9731215" y="4934181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5" name="TextBox 264">
            <a:extLst>
              <a:ext uri="{FF2B5EF4-FFF2-40B4-BE49-F238E27FC236}">
                <a16:creationId xmlns:a16="http://schemas.microsoft.com/office/drawing/2014/main" id="{F87C0F4C-02C2-4BB6-A969-851414C925B6}"/>
              </a:ext>
            </a:extLst>
          </p:cNvPr>
          <p:cNvSpPr txBox="1"/>
          <p:nvPr/>
        </p:nvSpPr>
        <p:spPr>
          <a:xfrm>
            <a:off x="10385385" y="5140372"/>
            <a:ext cx="422635" cy="46166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G</a:t>
            </a:r>
          </a:p>
        </p:txBody>
      </p: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5A4DB094-81E1-400C-9098-BB4A1FABBF5E}"/>
              </a:ext>
            </a:extLst>
          </p:cNvPr>
          <p:cNvCxnSpPr>
            <a:cxnSpLocks/>
          </p:cNvCxnSpPr>
          <p:nvPr/>
        </p:nvCxnSpPr>
        <p:spPr>
          <a:xfrm>
            <a:off x="10595569" y="4934181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TextBox 266">
            <a:extLst>
              <a:ext uri="{FF2B5EF4-FFF2-40B4-BE49-F238E27FC236}">
                <a16:creationId xmlns:a16="http://schemas.microsoft.com/office/drawing/2014/main" id="{FB4D835B-2990-4642-AA63-D5F12D1289A6}"/>
              </a:ext>
            </a:extLst>
          </p:cNvPr>
          <p:cNvSpPr txBox="1"/>
          <p:nvPr/>
        </p:nvSpPr>
        <p:spPr>
          <a:xfrm>
            <a:off x="11291088" y="5150036"/>
            <a:ext cx="422635" cy="46166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H</a:t>
            </a:r>
          </a:p>
        </p:txBody>
      </p: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BB3F8503-692F-4487-BD34-83E4EDD510E6}"/>
              </a:ext>
            </a:extLst>
          </p:cNvPr>
          <p:cNvCxnSpPr>
            <a:cxnSpLocks/>
          </p:cNvCxnSpPr>
          <p:nvPr/>
        </p:nvCxnSpPr>
        <p:spPr>
          <a:xfrm>
            <a:off x="11501272" y="4943845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TextBox 268">
            <a:extLst>
              <a:ext uri="{FF2B5EF4-FFF2-40B4-BE49-F238E27FC236}">
                <a16:creationId xmlns:a16="http://schemas.microsoft.com/office/drawing/2014/main" id="{B507A465-CBC5-4775-9BA5-09FB7E30AC45}"/>
              </a:ext>
            </a:extLst>
          </p:cNvPr>
          <p:cNvSpPr txBox="1"/>
          <p:nvPr/>
        </p:nvSpPr>
        <p:spPr>
          <a:xfrm>
            <a:off x="7359177" y="3951330"/>
            <a:ext cx="766891" cy="989126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F5F4512D-F5CF-4756-BA77-9C0A8C2284E0}"/>
              </a:ext>
            </a:extLst>
          </p:cNvPr>
          <p:cNvSpPr txBox="1"/>
          <p:nvPr/>
        </p:nvSpPr>
        <p:spPr>
          <a:xfrm>
            <a:off x="6503350" y="3945055"/>
            <a:ext cx="766891" cy="98912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00CC447B-644F-4A2D-8B67-4B3507C17535}"/>
              </a:ext>
            </a:extLst>
          </p:cNvPr>
          <p:cNvSpPr txBox="1"/>
          <p:nvPr/>
        </p:nvSpPr>
        <p:spPr>
          <a:xfrm>
            <a:off x="6430747" y="2695913"/>
            <a:ext cx="1581065" cy="989126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3D1FD02E-BB1E-4998-9F86-2767CA6FF08A}"/>
              </a:ext>
            </a:extLst>
          </p:cNvPr>
          <p:cNvSpPr txBox="1"/>
          <p:nvPr/>
        </p:nvSpPr>
        <p:spPr>
          <a:xfrm>
            <a:off x="4761919" y="2690899"/>
            <a:ext cx="1581065" cy="989125"/>
          </a:xfrm>
          <a:prstGeom prst="rect">
            <a:avLst/>
          </a:prstGeom>
          <a:solidFill>
            <a:schemeClr val="bg1"/>
          </a:solidFill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3348815C-C0BE-401F-8B42-13F09B007FE8}"/>
              </a:ext>
            </a:extLst>
          </p:cNvPr>
          <p:cNvSpPr txBox="1"/>
          <p:nvPr/>
        </p:nvSpPr>
        <p:spPr>
          <a:xfrm>
            <a:off x="5590688" y="1455483"/>
            <a:ext cx="1556882" cy="98912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773D48C7-3951-4EE9-AF65-D4E00CBAE42C}"/>
              </a:ext>
            </a:extLst>
          </p:cNvPr>
          <p:cNvSpPr txBox="1"/>
          <p:nvPr/>
        </p:nvSpPr>
        <p:spPr>
          <a:xfrm>
            <a:off x="9350500" y="1452873"/>
            <a:ext cx="1556882" cy="98912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EA4CD652-93F5-4D50-903D-C6A67C3C901B}"/>
              </a:ext>
            </a:extLst>
          </p:cNvPr>
          <p:cNvGrpSpPr/>
          <p:nvPr/>
        </p:nvGrpSpPr>
        <p:grpSpPr>
          <a:xfrm>
            <a:off x="9415189" y="1500301"/>
            <a:ext cx="1468452" cy="941698"/>
            <a:chOff x="9415189" y="1500301"/>
            <a:chExt cx="1468452" cy="941698"/>
          </a:xfrm>
        </p:grpSpPr>
        <p:pic>
          <p:nvPicPr>
            <p:cNvPr id="278" name="Picture 277">
              <a:hlinkClick r:id="" action="ppaction://noaction">
                <a:snd r:embed="rId4" name="5. directrice.wav"/>
              </a:hlinkClick>
              <a:extLst>
                <a:ext uri="{FF2B5EF4-FFF2-40B4-BE49-F238E27FC236}">
                  <a16:creationId xmlns:a16="http://schemas.microsoft.com/office/drawing/2014/main" id="{8ACEE472-8EC7-48BF-98F0-8D1E4E92E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0544052" y="1500301"/>
              <a:ext cx="339589" cy="941698"/>
            </a:xfrm>
            <a:prstGeom prst="rect">
              <a:avLst/>
            </a:prstGeom>
          </p:spPr>
        </p:pic>
        <p:pic>
          <p:nvPicPr>
            <p:cNvPr id="279" name="Picture 278" descr="A close up of a sign&#10;&#10;Description automatically generated">
              <a:hlinkClick r:id="" action="ppaction://noaction">
                <a:snd r:embed="rId6" name="5. directeur.wav"/>
              </a:hlinkClick>
              <a:extLst>
                <a:ext uri="{FF2B5EF4-FFF2-40B4-BE49-F238E27FC236}">
                  <a16:creationId xmlns:a16="http://schemas.microsoft.com/office/drawing/2014/main" id="{3C94041B-1DAF-4334-940A-301D5AD14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5189" y="1646670"/>
              <a:ext cx="1123291" cy="575687"/>
            </a:xfrm>
            <a:prstGeom prst="rect">
              <a:avLst/>
            </a:prstGeom>
          </p:spPr>
        </p:pic>
      </p:grpSp>
      <p:sp>
        <p:nvSpPr>
          <p:cNvPr id="280" name="TextBox 279">
            <a:extLst>
              <a:ext uri="{FF2B5EF4-FFF2-40B4-BE49-F238E27FC236}">
                <a16:creationId xmlns:a16="http://schemas.microsoft.com/office/drawing/2014/main" id="{4C235862-6980-48A5-BAF1-74FDB31EFC9A}"/>
              </a:ext>
            </a:extLst>
          </p:cNvPr>
          <p:cNvSpPr txBox="1"/>
          <p:nvPr/>
        </p:nvSpPr>
        <p:spPr>
          <a:xfrm>
            <a:off x="4686804" y="3940805"/>
            <a:ext cx="766891" cy="98912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81" name="Picture 280">
            <a:hlinkClick r:id="" action="ppaction://noaction">
              <a:snd r:embed="rId8" name="5. une secrétaire.wav"/>
            </a:hlinkClick>
            <a:extLst>
              <a:ext uri="{FF2B5EF4-FFF2-40B4-BE49-F238E27FC236}">
                <a16:creationId xmlns:a16="http://schemas.microsoft.com/office/drawing/2014/main" id="{BA30E6BE-9ADD-4279-995A-29F5D1FE56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0377" y="4170952"/>
            <a:ext cx="719968" cy="505692"/>
          </a:xfrm>
          <a:prstGeom prst="rect">
            <a:avLst/>
          </a:prstGeom>
        </p:spPr>
      </p:pic>
      <p:pic>
        <p:nvPicPr>
          <p:cNvPr id="282" name="Picture 281">
            <a:hlinkClick r:id="" action="ppaction://noaction">
              <a:snd r:embed="rId10" name="5. un secrétaire.wav"/>
            </a:hlinkClick>
            <a:extLst>
              <a:ext uri="{FF2B5EF4-FFF2-40B4-BE49-F238E27FC236}">
                <a16:creationId xmlns:a16="http://schemas.microsoft.com/office/drawing/2014/main" id="{10EB1139-97AF-4745-9411-EAAE6C5BA8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24088" y="4079875"/>
            <a:ext cx="689710" cy="717603"/>
          </a:xfrm>
          <a:prstGeom prst="rect">
            <a:avLst/>
          </a:prstGeom>
        </p:spPr>
      </p:pic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38B7F504-93E7-407E-8B0E-D6A58489291C}"/>
              </a:ext>
            </a:extLst>
          </p:cNvPr>
          <p:cNvCxnSpPr>
            <a:cxnSpLocks/>
          </p:cNvCxnSpPr>
          <p:nvPr/>
        </p:nvCxnSpPr>
        <p:spPr>
          <a:xfrm flipV="1">
            <a:off x="9609594" y="4776824"/>
            <a:ext cx="135597" cy="1338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4" name="Picture 283">
            <a:hlinkClick r:id="" action="ppaction://noaction">
              <a:snd r:embed="rId12" name="5. avocate.wav"/>
            </a:hlinkClick>
            <a:extLst>
              <a:ext uri="{FF2B5EF4-FFF2-40B4-BE49-F238E27FC236}">
                <a16:creationId xmlns:a16="http://schemas.microsoft.com/office/drawing/2014/main" id="{7E75F66D-DE9A-40BA-8EDC-662EE8A5C2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13839" y="3998387"/>
            <a:ext cx="723515" cy="896697"/>
          </a:xfrm>
          <a:prstGeom prst="rect">
            <a:avLst/>
          </a:prstGeom>
        </p:spPr>
      </p:pic>
      <p:pic>
        <p:nvPicPr>
          <p:cNvPr id="285" name="Picture 2" descr="Lawyer | Public domain vectors">
            <a:hlinkClick r:id="" action="ppaction://noaction">
              <a:snd r:embed="rId14" name="5. avocat.wav"/>
            </a:hlinkClick>
            <a:extLst>
              <a:ext uri="{FF2B5EF4-FFF2-40B4-BE49-F238E27FC236}">
                <a16:creationId xmlns:a16="http://schemas.microsoft.com/office/drawing/2014/main" id="{1C7FF156-2441-4424-93CB-C56844391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72" y="3964523"/>
            <a:ext cx="617714" cy="94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6" name="Group 285">
            <a:extLst>
              <a:ext uri="{FF2B5EF4-FFF2-40B4-BE49-F238E27FC236}">
                <a16:creationId xmlns:a16="http://schemas.microsoft.com/office/drawing/2014/main" id="{2813619A-BF67-40C5-A57A-EE6731FD6F9D}"/>
              </a:ext>
            </a:extLst>
          </p:cNvPr>
          <p:cNvGrpSpPr/>
          <p:nvPr/>
        </p:nvGrpSpPr>
        <p:grpSpPr>
          <a:xfrm>
            <a:off x="5641573" y="1472613"/>
            <a:ext cx="1473649" cy="957571"/>
            <a:chOff x="5641573" y="1472613"/>
            <a:chExt cx="1473649" cy="957571"/>
          </a:xfrm>
        </p:grpSpPr>
        <p:pic>
          <p:nvPicPr>
            <p:cNvPr id="287" name="Picture 286">
              <a:hlinkClick r:id="" action="ppaction://noaction">
                <a:snd r:embed="rId4" name="5. directrice.wav"/>
              </a:hlinkClick>
              <a:extLst>
                <a:ext uri="{FF2B5EF4-FFF2-40B4-BE49-F238E27FC236}">
                  <a16:creationId xmlns:a16="http://schemas.microsoft.com/office/drawing/2014/main" id="{D9CA7A0F-1234-4EBB-B0F3-6D887BDCF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725020" y="1472613"/>
              <a:ext cx="390202" cy="957571"/>
            </a:xfrm>
            <a:prstGeom prst="rect">
              <a:avLst/>
            </a:prstGeom>
          </p:spPr>
        </p:pic>
        <p:pic>
          <p:nvPicPr>
            <p:cNvPr id="288" name="Picture 287" descr="A close up of a sign&#10;&#10;Description automatically generated">
              <a:hlinkClick r:id="" action="ppaction://noaction">
                <a:snd r:embed="rId4" name="5. directrice.wav"/>
              </a:hlinkClick>
              <a:extLst>
                <a:ext uri="{FF2B5EF4-FFF2-40B4-BE49-F238E27FC236}">
                  <a16:creationId xmlns:a16="http://schemas.microsoft.com/office/drawing/2014/main" id="{4FFE48F8-0656-46C0-BC12-4EBF5D102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573" y="1646670"/>
              <a:ext cx="1123291" cy="575687"/>
            </a:xfrm>
            <a:prstGeom prst="rect">
              <a:avLst/>
            </a:prstGeom>
          </p:spPr>
        </p:pic>
      </p:grpSp>
      <p:sp>
        <p:nvSpPr>
          <p:cNvPr id="294" name="TextBox 293">
            <a:extLst>
              <a:ext uri="{FF2B5EF4-FFF2-40B4-BE49-F238E27FC236}">
                <a16:creationId xmlns:a16="http://schemas.microsoft.com/office/drawing/2014/main" id="{CB93546E-459A-4379-8CC6-A1C643191FF0}"/>
              </a:ext>
            </a:extLst>
          </p:cNvPr>
          <p:cNvSpPr txBox="1"/>
          <p:nvPr/>
        </p:nvSpPr>
        <p:spPr>
          <a:xfrm>
            <a:off x="10180260" y="2702375"/>
            <a:ext cx="1556882" cy="98912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0D921F7D-C213-44F5-A032-ED59AF099549}"/>
              </a:ext>
            </a:extLst>
          </p:cNvPr>
          <p:cNvGrpSpPr/>
          <p:nvPr/>
        </p:nvGrpSpPr>
        <p:grpSpPr>
          <a:xfrm>
            <a:off x="8551813" y="3982798"/>
            <a:ext cx="643405" cy="927873"/>
            <a:chOff x="8551813" y="3982798"/>
            <a:chExt cx="643405" cy="927873"/>
          </a:xfrm>
        </p:grpSpPr>
        <p:pic>
          <p:nvPicPr>
            <p:cNvPr id="302" name="Picture 301">
              <a:hlinkClick r:id="" action="ppaction://noaction">
                <a:snd r:embed="rId17" name="5. ambitieux.wav"/>
              </a:hlinkClick>
              <a:extLst>
                <a:ext uri="{FF2B5EF4-FFF2-40B4-BE49-F238E27FC236}">
                  <a16:creationId xmlns:a16="http://schemas.microsoft.com/office/drawing/2014/main" id="{C379BC51-3258-445A-8022-D6AE205A0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551813" y="3982798"/>
              <a:ext cx="643405" cy="927873"/>
            </a:xfrm>
            <a:prstGeom prst="rect">
              <a:avLst/>
            </a:prstGeom>
          </p:spPr>
        </p:pic>
        <p:pic>
          <p:nvPicPr>
            <p:cNvPr id="304" name="Picture 303">
              <a:extLst>
                <a:ext uri="{FF2B5EF4-FFF2-40B4-BE49-F238E27FC236}">
                  <a16:creationId xmlns:a16="http://schemas.microsoft.com/office/drawing/2014/main" id="{409706FD-FCFC-487B-BDEB-85A36ACC8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6273" b="96310" l="9524" r="89947">
                          <a14:foregroundMark x1="19577" y1="7380" x2="19577" y2="7380"/>
                          <a14:foregroundMark x1="16402" y1="91513" x2="16402" y2="91513"/>
                          <a14:foregroundMark x1="16402" y1="96310" x2="16402" y2="96310"/>
                          <a14:foregroundMark x1="89947" y1="11808" x2="89947" y2="1180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57297" y="4018882"/>
              <a:ext cx="99845" cy="121989"/>
            </a:xfrm>
            <a:prstGeom prst="rect">
              <a:avLst/>
            </a:prstGeom>
          </p:spPr>
        </p:pic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4903425A-39DE-4984-B9C0-0658B3094B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7919" y="4776824"/>
              <a:ext cx="135597" cy="13384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4C1EFF51-1023-4E47-8DBA-D387D3422C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69861" y="4594309"/>
              <a:ext cx="286266" cy="1859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5D8491C7-8312-4590-A375-DC01B02F57C8}"/>
                </a:ext>
              </a:extLst>
            </p:cNvPr>
            <p:cNvCxnSpPr>
              <a:cxnSpLocks/>
            </p:cNvCxnSpPr>
            <p:nvPr/>
          </p:nvCxnSpPr>
          <p:spPr>
            <a:xfrm>
              <a:off x="8865423" y="4575105"/>
              <a:ext cx="287381" cy="1920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A9F6029E-9CA1-4040-A30D-5885BDC31238}"/>
                </a:ext>
              </a:extLst>
            </p:cNvPr>
            <p:cNvCxnSpPr>
              <a:cxnSpLocks/>
            </p:cNvCxnSpPr>
            <p:nvPr/>
          </p:nvCxnSpPr>
          <p:spPr>
            <a:xfrm>
              <a:off x="8673901" y="4453387"/>
              <a:ext cx="199614" cy="12171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E4791540-5C41-4540-9A65-7A1E8ADF52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73901" y="4325316"/>
              <a:ext cx="197479" cy="1255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4083D69C-2367-47DB-86D2-8DF63CFE55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65423" y="4211923"/>
              <a:ext cx="69137" cy="1159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D805B0BB-FD81-4C21-86F7-89793C69DB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69402" y="4129574"/>
              <a:ext cx="65157" cy="7983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6" name="Picture 10" descr="Man Icon Symbol Green Clip Art">
              <a:extLst>
                <a:ext uri="{FF2B5EF4-FFF2-40B4-BE49-F238E27FC236}">
                  <a16:creationId xmlns:a16="http://schemas.microsoft.com/office/drawing/2014/main" id="{F471DC2A-AA8F-4BD5-AC49-6141EC3BB8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1678" y="4455617"/>
              <a:ext cx="184339" cy="416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5257FB47-BF9D-4047-B190-DD47F317961C}"/>
              </a:ext>
            </a:extLst>
          </p:cNvPr>
          <p:cNvGrpSpPr/>
          <p:nvPr/>
        </p:nvGrpSpPr>
        <p:grpSpPr>
          <a:xfrm>
            <a:off x="9423488" y="3982798"/>
            <a:ext cx="643405" cy="927873"/>
            <a:chOff x="9423488" y="3982798"/>
            <a:chExt cx="643405" cy="927873"/>
          </a:xfrm>
        </p:grpSpPr>
        <p:pic>
          <p:nvPicPr>
            <p:cNvPr id="318" name="Picture 317">
              <a:hlinkClick r:id="" action="ppaction://noaction">
                <a:snd r:embed="rId22" name="5. ambitieuse.wav"/>
              </a:hlinkClick>
              <a:extLst>
                <a:ext uri="{FF2B5EF4-FFF2-40B4-BE49-F238E27FC236}">
                  <a16:creationId xmlns:a16="http://schemas.microsoft.com/office/drawing/2014/main" id="{5AD142C5-DE78-4330-926A-FEB0F9128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423488" y="3982798"/>
              <a:ext cx="643405" cy="927873"/>
            </a:xfrm>
            <a:prstGeom prst="rect">
              <a:avLst/>
            </a:prstGeom>
          </p:spPr>
        </p:pic>
        <p:pic>
          <p:nvPicPr>
            <p:cNvPr id="319" name="Picture 318">
              <a:extLst>
                <a:ext uri="{FF2B5EF4-FFF2-40B4-BE49-F238E27FC236}">
                  <a16:creationId xmlns:a16="http://schemas.microsoft.com/office/drawing/2014/main" id="{E398FC8E-543E-49A3-B464-F3711147B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6273" b="96310" l="9524" r="89947">
                          <a14:foregroundMark x1="19577" y1="7380" x2="19577" y2="7380"/>
                          <a14:foregroundMark x1="16402" y1="91513" x2="16402" y2="91513"/>
                          <a14:foregroundMark x1="16402" y1="96310" x2="16402" y2="96310"/>
                          <a14:foregroundMark x1="89947" y1="11808" x2="89947" y2="1180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28972" y="4018882"/>
              <a:ext cx="99845" cy="121989"/>
            </a:xfrm>
            <a:prstGeom prst="rect">
              <a:avLst/>
            </a:prstGeom>
          </p:spPr>
        </p:pic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AE342428-CEF2-4F48-9160-0910F697FD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41536" y="4594309"/>
              <a:ext cx="286266" cy="1859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E18AAC7A-1FA8-4466-9E85-8896B0DCDB5E}"/>
                </a:ext>
              </a:extLst>
            </p:cNvPr>
            <p:cNvCxnSpPr>
              <a:cxnSpLocks/>
            </p:cNvCxnSpPr>
            <p:nvPr/>
          </p:nvCxnSpPr>
          <p:spPr>
            <a:xfrm>
              <a:off x="9737098" y="4575105"/>
              <a:ext cx="287381" cy="1920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A990113A-C9BE-4BF6-88F7-EC87111601EA}"/>
                </a:ext>
              </a:extLst>
            </p:cNvPr>
            <p:cNvCxnSpPr>
              <a:cxnSpLocks/>
            </p:cNvCxnSpPr>
            <p:nvPr/>
          </p:nvCxnSpPr>
          <p:spPr>
            <a:xfrm>
              <a:off x="9545576" y="4453387"/>
              <a:ext cx="199614" cy="12171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9CEFA9AE-857F-4BEF-AD2A-3D9ED9D5E1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5576" y="4325316"/>
              <a:ext cx="197479" cy="1255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7559741B-91E1-448C-98AD-C6DD30BB61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37098" y="4211923"/>
              <a:ext cx="69137" cy="1159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09B10FDC-E520-4C82-9944-24850997FD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41077" y="4129574"/>
              <a:ext cx="65157" cy="7983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6" name="Picture 16" descr="Girl Clip Art">
              <a:extLst>
                <a:ext uri="{FF2B5EF4-FFF2-40B4-BE49-F238E27FC236}">
                  <a16:creationId xmlns:a16="http://schemas.microsoft.com/office/drawing/2014/main" id="{1EA232A1-629A-496F-9E7C-D8ACCCCD8F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919" y="4446733"/>
              <a:ext cx="223559" cy="445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8352248D-1C89-4CC9-A320-9E4F53DAEE90}"/>
              </a:ext>
            </a:extLst>
          </p:cNvPr>
          <p:cNvGrpSpPr/>
          <p:nvPr/>
        </p:nvGrpSpPr>
        <p:grpSpPr>
          <a:xfrm>
            <a:off x="4743249" y="2812006"/>
            <a:ext cx="1484647" cy="734420"/>
            <a:chOff x="4743249" y="2812006"/>
            <a:chExt cx="1484647" cy="734420"/>
          </a:xfrm>
        </p:grpSpPr>
        <p:pic>
          <p:nvPicPr>
            <p:cNvPr id="328" name="Picture 4" descr="Aiga Symbol Signs 2 Clip Art">
              <a:hlinkClick r:id="" action="ppaction://noaction">
                <a:snd r:embed="rId24" name="5. travailleuse.wav"/>
              </a:hlinkClick>
              <a:extLst>
                <a:ext uri="{FF2B5EF4-FFF2-40B4-BE49-F238E27FC236}">
                  <a16:creationId xmlns:a16="http://schemas.microsoft.com/office/drawing/2014/main" id="{8409BAF4-E07A-4800-BA62-8053294BC9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0063" y="2812006"/>
              <a:ext cx="337833" cy="734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0" name="TextBox 329">
              <a:hlinkClick r:id="" action="ppaction://noaction">
                <a:snd r:embed="rId24" name="5. travailleuse.wav"/>
              </a:hlinkClick>
              <a:extLst>
                <a:ext uri="{FF2B5EF4-FFF2-40B4-BE49-F238E27FC236}">
                  <a16:creationId xmlns:a16="http://schemas.microsoft.com/office/drawing/2014/main" id="{C2DB579D-A3E0-40C7-9F3F-BAFB3F69DDEF}"/>
                </a:ext>
              </a:extLst>
            </p:cNvPr>
            <p:cNvSpPr txBox="1"/>
            <p:nvPr/>
          </p:nvSpPr>
          <p:spPr>
            <a:xfrm>
              <a:off x="4743249" y="2825273"/>
              <a:ext cx="11572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5">
                      <a:lumMod val="50000"/>
                    </a:schemeClr>
                  </a:solidFill>
                </a:rPr>
                <a:t>hard-working</a:t>
              </a:r>
            </a:p>
          </p:txBody>
        </p: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60EDD1CF-1B77-4903-B757-08BFDFF1122A}"/>
              </a:ext>
            </a:extLst>
          </p:cNvPr>
          <p:cNvGrpSpPr/>
          <p:nvPr/>
        </p:nvGrpSpPr>
        <p:grpSpPr>
          <a:xfrm>
            <a:off x="6454791" y="2834683"/>
            <a:ext cx="1475246" cy="714059"/>
            <a:chOff x="6454791" y="2834683"/>
            <a:chExt cx="1475246" cy="714059"/>
          </a:xfrm>
        </p:grpSpPr>
        <p:pic>
          <p:nvPicPr>
            <p:cNvPr id="336" name="Picture 6" descr="Aiga Symbol Signs 108 Clip Art">
              <a:hlinkClick r:id="" action="ppaction://noaction">
                <a:snd r:embed="rId26" name="5. travailleur.wav"/>
              </a:hlinkClick>
              <a:extLst>
                <a:ext uri="{FF2B5EF4-FFF2-40B4-BE49-F238E27FC236}">
                  <a16:creationId xmlns:a16="http://schemas.microsoft.com/office/drawing/2014/main" id="{B909EA6F-BBD6-483A-834C-A31FD0DB7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6656" y="2843707"/>
              <a:ext cx="273381" cy="705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8" name="TextBox 337">
              <a:hlinkClick r:id="" action="ppaction://noaction">
                <a:snd r:embed="rId26" name="5. travailleur.wav"/>
              </a:hlinkClick>
              <a:extLst>
                <a:ext uri="{FF2B5EF4-FFF2-40B4-BE49-F238E27FC236}">
                  <a16:creationId xmlns:a16="http://schemas.microsoft.com/office/drawing/2014/main" id="{1A790B97-D892-4C1C-B742-183DDB2C1B10}"/>
                </a:ext>
              </a:extLst>
            </p:cNvPr>
            <p:cNvSpPr txBox="1"/>
            <p:nvPr/>
          </p:nvSpPr>
          <p:spPr>
            <a:xfrm>
              <a:off x="6454791" y="2834683"/>
              <a:ext cx="11572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5">
                      <a:lumMod val="50000"/>
                    </a:schemeClr>
                  </a:solidFill>
                </a:rPr>
                <a:t>hard-working</a:t>
              </a:r>
            </a:p>
          </p:txBody>
        </p:sp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11BB61B5-D70F-4F41-948A-CC113296902D}"/>
              </a:ext>
            </a:extLst>
          </p:cNvPr>
          <p:cNvGrpSpPr/>
          <p:nvPr/>
        </p:nvGrpSpPr>
        <p:grpSpPr>
          <a:xfrm>
            <a:off x="8551813" y="2840784"/>
            <a:ext cx="1425022" cy="734420"/>
            <a:chOff x="8551813" y="2840784"/>
            <a:chExt cx="1425022" cy="734420"/>
          </a:xfrm>
        </p:grpSpPr>
        <p:sp>
          <p:nvSpPr>
            <p:cNvPr id="344" name="TextBox 343">
              <a:hlinkClick r:id="" action="ppaction://noaction">
                <a:snd r:embed="rId28" name="5. prudente.wav"/>
              </a:hlinkClick>
              <a:extLst>
                <a:ext uri="{FF2B5EF4-FFF2-40B4-BE49-F238E27FC236}">
                  <a16:creationId xmlns:a16="http://schemas.microsoft.com/office/drawing/2014/main" id="{B478C510-1728-401D-9DEF-CBC60D553B6F}"/>
                </a:ext>
              </a:extLst>
            </p:cNvPr>
            <p:cNvSpPr txBox="1"/>
            <p:nvPr/>
          </p:nvSpPr>
          <p:spPr>
            <a:xfrm>
              <a:off x="8551813" y="2996882"/>
              <a:ext cx="11572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5">
                      <a:lumMod val="50000"/>
                    </a:schemeClr>
                  </a:solidFill>
                </a:rPr>
                <a:t>careful</a:t>
              </a:r>
            </a:p>
          </p:txBody>
        </p:sp>
        <p:pic>
          <p:nvPicPr>
            <p:cNvPr id="346" name="Picture 4" descr="Aiga Symbol Signs 2 Clip Art">
              <a:hlinkClick r:id="" action="ppaction://noaction">
                <a:snd r:embed="rId28" name="5. prudente.wav"/>
              </a:hlinkClick>
              <a:extLst>
                <a:ext uri="{FF2B5EF4-FFF2-40B4-BE49-F238E27FC236}">
                  <a16:creationId xmlns:a16="http://schemas.microsoft.com/office/drawing/2014/main" id="{FDF723C2-5CA2-4DD8-9F58-C085F0F70C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002" y="2840784"/>
              <a:ext cx="337833" cy="734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531455FA-2941-4DC8-8A54-C9B2E45AF5E6}"/>
              </a:ext>
            </a:extLst>
          </p:cNvPr>
          <p:cNvGrpSpPr/>
          <p:nvPr/>
        </p:nvGrpSpPr>
        <p:grpSpPr>
          <a:xfrm>
            <a:off x="10213822" y="2823701"/>
            <a:ext cx="1413489" cy="705035"/>
            <a:chOff x="10213822" y="2823701"/>
            <a:chExt cx="1413489" cy="705035"/>
          </a:xfrm>
        </p:grpSpPr>
        <p:sp>
          <p:nvSpPr>
            <p:cNvPr id="352" name="TextBox 351">
              <a:hlinkClick r:id="" action="ppaction://noaction">
                <a:snd r:embed="rId29" name="5. prudent.wav"/>
              </a:hlinkClick>
              <a:extLst>
                <a:ext uri="{FF2B5EF4-FFF2-40B4-BE49-F238E27FC236}">
                  <a16:creationId xmlns:a16="http://schemas.microsoft.com/office/drawing/2014/main" id="{0C493B26-CAF2-4A75-B612-74791E475DF7}"/>
                </a:ext>
              </a:extLst>
            </p:cNvPr>
            <p:cNvSpPr txBox="1"/>
            <p:nvPr/>
          </p:nvSpPr>
          <p:spPr>
            <a:xfrm>
              <a:off x="10213822" y="2988571"/>
              <a:ext cx="11572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5">
                      <a:lumMod val="50000"/>
                    </a:schemeClr>
                  </a:solidFill>
                </a:rPr>
                <a:t>careful</a:t>
              </a:r>
            </a:p>
          </p:txBody>
        </p:sp>
        <p:pic>
          <p:nvPicPr>
            <p:cNvPr id="355" name="Picture 6" descr="Aiga Symbol Signs 108 Clip Art">
              <a:hlinkClick r:id="" action="ppaction://noaction">
                <a:snd r:embed="rId29" name="5. prudent.wav"/>
              </a:hlinkClick>
              <a:extLst>
                <a:ext uri="{FF2B5EF4-FFF2-40B4-BE49-F238E27FC236}">
                  <a16:creationId xmlns:a16="http://schemas.microsoft.com/office/drawing/2014/main" id="{9362896A-C7F7-48DE-A590-5B4D3EDCB5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3930" y="2823701"/>
              <a:ext cx="273381" cy="705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6" name="TextBox 355">
            <a:hlinkClick r:id="" action="ppaction://noaction">
              <a:snd r:embed="rId28" name="5. prudente.wav"/>
            </a:hlinkClick>
            <a:extLst>
              <a:ext uri="{FF2B5EF4-FFF2-40B4-BE49-F238E27FC236}">
                <a16:creationId xmlns:a16="http://schemas.microsoft.com/office/drawing/2014/main" id="{EA0EE956-150E-49FD-B9DD-E74365C1D034}"/>
              </a:ext>
            </a:extLst>
          </p:cNvPr>
          <p:cNvSpPr txBox="1"/>
          <p:nvPr/>
        </p:nvSpPr>
        <p:spPr>
          <a:xfrm>
            <a:off x="8544616" y="2698971"/>
            <a:ext cx="1556882" cy="98912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91DF23D-0631-4CFD-9198-E2A5E948901C}"/>
              </a:ext>
            </a:extLst>
          </p:cNvPr>
          <p:cNvSpPr/>
          <p:nvPr/>
        </p:nvSpPr>
        <p:spPr>
          <a:xfrm>
            <a:off x="10586391" y="3897691"/>
            <a:ext cx="864155" cy="13966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0DAB7E61-7810-4109-8D4B-EAE82471D4E1}"/>
              </a:ext>
            </a:extLst>
          </p:cNvPr>
          <p:cNvSpPr/>
          <p:nvPr/>
        </p:nvSpPr>
        <p:spPr>
          <a:xfrm>
            <a:off x="10520311" y="3954941"/>
            <a:ext cx="871540" cy="101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0D664DF1-1478-4944-A870-749D4478A32F}"/>
              </a:ext>
            </a:extLst>
          </p:cNvPr>
          <p:cNvCxnSpPr>
            <a:cxnSpLocks/>
          </p:cNvCxnSpPr>
          <p:nvPr/>
        </p:nvCxnSpPr>
        <p:spPr>
          <a:xfrm>
            <a:off x="10595569" y="4934181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60EA27D1-7087-4DA6-9668-2FC56EB0A10D}"/>
              </a:ext>
            </a:extLst>
          </p:cNvPr>
          <p:cNvCxnSpPr>
            <a:cxnSpLocks/>
          </p:cNvCxnSpPr>
          <p:nvPr/>
        </p:nvCxnSpPr>
        <p:spPr>
          <a:xfrm>
            <a:off x="11501272" y="4943845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40010F35-8681-4866-968F-216E1A6D5B73}"/>
              </a:ext>
            </a:extLst>
          </p:cNvPr>
          <p:cNvSpPr txBox="1"/>
          <p:nvPr/>
        </p:nvSpPr>
        <p:spPr>
          <a:xfrm>
            <a:off x="11067300" y="3949369"/>
            <a:ext cx="766891" cy="989126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68DFEDC7-BDC4-4AEC-B8A5-FFB23709A4FE}"/>
              </a:ext>
            </a:extLst>
          </p:cNvPr>
          <p:cNvSpPr/>
          <p:nvPr/>
        </p:nvSpPr>
        <p:spPr>
          <a:xfrm>
            <a:off x="11333981" y="3969610"/>
            <a:ext cx="308387" cy="1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TextBox 112">
            <a:hlinkClick r:id="" action="ppaction://noaction">
              <a:snd r:embed="rId30" name="5. serveuse.wav"/>
            </a:hlinkClick>
            <a:extLst>
              <a:ext uri="{FF2B5EF4-FFF2-40B4-BE49-F238E27FC236}">
                <a16:creationId xmlns:a16="http://schemas.microsoft.com/office/drawing/2014/main" id="{9D57DFC5-FFB3-48DE-9AFB-1CA1255DC56C}"/>
              </a:ext>
            </a:extLst>
          </p:cNvPr>
          <p:cNvSpPr txBox="1"/>
          <p:nvPr/>
        </p:nvSpPr>
        <p:spPr>
          <a:xfrm>
            <a:off x="10245435" y="3951330"/>
            <a:ext cx="766891" cy="98912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4" name="Picture 2">
            <a:extLst>
              <a:ext uri="{FF2B5EF4-FFF2-40B4-BE49-F238E27FC236}">
                <a16:creationId xmlns:a16="http://schemas.microsoft.com/office/drawing/2014/main" id="{29E1DE85-D89C-488A-8627-6526E1EE1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12342" y="3977696"/>
            <a:ext cx="696799" cy="87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4" descr="Office, Woman, Business, Notepad, Girl">
            <a:extLst>
              <a:ext uri="{FF2B5EF4-FFF2-40B4-BE49-F238E27FC236}">
                <a16:creationId xmlns:a16="http://schemas.microsoft.com/office/drawing/2014/main" id="{86821F9D-BB5B-4292-A7FE-645D58D48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143" y="3983591"/>
            <a:ext cx="475520" cy="95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258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296864"/>
            <a:ext cx="5844103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On célèbre comment ?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Dice, Red, Two, Game, Rolling, Chance">
            <a:extLst>
              <a:ext uri="{FF2B5EF4-FFF2-40B4-BE49-F238E27FC236}">
                <a16:creationId xmlns:a16="http://schemas.microsoft.com/office/drawing/2014/main" id="{BCE78E01-6E58-4DD9-B90E-D7A18B64D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634" y="208512"/>
            <a:ext cx="1819644" cy="113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E34A60-8586-468C-B1AA-49B6B713E002}"/>
              </a:ext>
            </a:extLst>
          </p:cNvPr>
          <p:cNvSpPr/>
          <p:nvPr/>
        </p:nvSpPr>
        <p:spPr>
          <a:xfrm>
            <a:off x="220227" y="1266637"/>
            <a:ext cx="4937403" cy="3858373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fr-FR" sz="2400" dirty="0"/>
              <a:t>à Pâques (</a:t>
            </a:r>
            <a:r>
              <a:rPr lang="fr-FR" sz="2400" dirty="0" err="1"/>
              <a:t>Easter</a:t>
            </a:r>
            <a:r>
              <a:rPr lang="fr-FR" sz="2400" dirty="0"/>
              <a:t>)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fr-FR" sz="2400" dirty="0"/>
              <a:t>à Noël (Christmas)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fr-FR" sz="2400" dirty="0"/>
              <a:t>au nouvel an (New </a:t>
            </a:r>
            <a:r>
              <a:rPr lang="fr-FR" sz="2400" dirty="0" err="1"/>
              <a:t>Year</a:t>
            </a:r>
            <a:r>
              <a:rPr lang="fr-FR" sz="2400" dirty="0"/>
              <a:t>)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fr-FR" sz="2400"/>
              <a:t>à Halloween</a:t>
            </a:r>
            <a:endParaRPr lang="fr-FR" sz="2400" dirty="0"/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fr-FR" sz="2400" dirty="0"/>
              <a:t>à son anniversaire (</a:t>
            </a:r>
            <a:r>
              <a:rPr lang="fr-FR" sz="2400" dirty="0" err="1"/>
              <a:t>birthday</a:t>
            </a:r>
            <a:r>
              <a:rPr lang="fr-FR" sz="2400" dirty="0"/>
              <a:t>)</a:t>
            </a:r>
          </a:p>
          <a:p>
            <a:pPr marL="342900" indent="-342900" algn="ctr">
              <a:buAutoNum type="arabicPeriod"/>
            </a:pPr>
            <a:r>
              <a:rPr lang="fr-FR" sz="2400" dirty="0"/>
              <a:t>à la fin du semestre </a:t>
            </a:r>
            <a:br>
              <a:rPr lang="fr-FR" sz="2400" dirty="0"/>
            </a:br>
            <a:r>
              <a:rPr lang="fr-FR" sz="2400" dirty="0"/>
              <a:t>(end of </a:t>
            </a:r>
            <a:r>
              <a:rPr lang="fr-FR" sz="2400" dirty="0" err="1"/>
              <a:t>term</a:t>
            </a:r>
            <a:r>
              <a:rPr lang="fr-FR" sz="2400" dirty="0"/>
              <a:t>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DF0D2E0-444E-4682-835A-845BC7FC4B7C}"/>
              </a:ext>
            </a:extLst>
          </p:cNvPr>
          <p:cNvSpPr/>
          <p:nvPr/>
        </p:nvSpPr>
        <p:spPr>
          <a:xfrm>
            <a:off x="5316586" y="1266637"/>
            <a:ext cx="2110735" cy="3858373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fr-FR" sz="2400" dirty="0"/>
              <a:t>jouer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fr-FR" sz="2400" dirty="0"/>
              <a:t>manger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fr-FR" sz="2400" dirty="0"/>
              <a:t>célébrer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fr-FR" sz="2400" dirty="0"/>
              <a:t>porter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fr-FR" sz="2400" dirty="0"/>
              <a:t>regarder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fr-FR" sz="2400" dirty="0"/>
              <a:t>chanter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0A8A580-4271-41A2-8B43-7D9EFC068BC7}"/>
              </a:ext>
            </a:extLst>
          </p:cNvPr>
          <p:cNvSpPr/>
          <p:nvPr/>
        </p:nvSpPr>
        <p:spPr>
          <a:xfrm>
            <a:off x="7684915" y="1981038"/>
            <a:ext cx="2052704" cy="505044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ensemble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630C849-FFF5-4DF4-9DEE-B0F92B2B71C6}"/>
              </a:ext>
            </a:extLst>
          </p:cNvPr>
          <p:cNvSpPr/>
          <p:nvPr/>
        </p:nvSpPr>
        <p:spPr>
          <a:xfrm>
            <a:off x="220227" y="5322945"/>
            <a:ext cx="4937402" cy="843614"/>
          </a:xfrm>
          <a:prstGeom prst="roundRect">
            <a:avLst/>
          </a:prstGeom>
          <a:solidFill>
            <a:srgbClr val="115076"/>
          </a:solidFill>
          <a:ln>
            <a:solidFill>
              <a:srgbClr val="EE6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le feu d’artifice* = </a:t>
            </a:r>
            <a:r>
              <a:rPr lang="fr-FR" sz="2000" dirty="0" err="1"/>
              <a:t>firework</a:t>
            </a:r>
            <a:endParaRPr lang="fr-FR" sz="2000" dirty="0"/>
          </a:p>
          <a:p>
            <a:pPr algn="ctr"/>
            <a:r>
              <a:rPr lang="fr-FR" sz="2000" dirty="0"/>
              <a:t>les jeux de société* = </a:t>
            </a:r>
            <a:r>
              <a:rPr lang="fr-FR" sz="2000" dirty="0" err="1"/>
              <a:t>board</a:t>
            </a:r>
            <a:r>
              <a:rPr lang="fr-FR" sz="2000" dirty="0"/>
              <a:t> </a:t>
            </a:r>
            <a:r>
              <a:rPr lang="fr-FR" sz="2000" dirty="0" err="1"/>
              <a:t>games</a:t>
            </a:r>
            <a:endParaRPr lang="fr-FR" sz="20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37C9BE-8D7A-4560-AA42-872B393D1DCC}"/>
              </a:ext>
            </a:extLst>
          </p:cNvPr>
          <p:cNvSpPr/>
          <p:nvPr/>
        </p:nvSpPr>
        <p:spPr>
          <a:xfrm>
            <a:off x="7822368" y="3164679"/>
            <a:ext cx="2406629" cy="505044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des chocolats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41157CF-41F5-4FC7-98AB-AAF7B9B84593}"/>
              </a:ext>
            </a:extLst>
          </p:cNvPr>
          <p:cNvSpPr/>
          <p:nvPr/>
        </p:nvSpPr>
        <p:spPr>
          <a:xfrm>
            <a:off x="9639306" y="4379721"/>
            <a:ext cx="2270614" cy="505044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des costumes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18EE874-DAFD-4141-BF35-013FE16CEF9B}"/>
              </a:ext>
            </a:extLst>
          </p:cNvPr>
          <p:cNvSpPr/>
          <p:nvPr/>
        </p:nvSpPr>
        <p:spPr>
          <a:xfrm>
            <a:off x="7526267" y="4379721"/>
            <a:ext cx="2052704" cy="505044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beaucoup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7CBA89B-7642-4163-A47E-0EFBA28878E9}"/>
              </a:ext>
            </a:extLst>
          </p:cNvPr>
          <p:cNvSpPr/>
          <p:nvPr/>
        </p:nvSpPr>
        <p:spPr>
          <a:xfrm>
            <a:off x="8385854" y="1384719"/>
            <a:ext cx="3163137" cy="497924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des feux d’artifice*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BD4295D-DAEB-4657-BC25-66C9BF61DFBE}"/>
              </a:ext>
            </a:extLst>
          </p:cNvPr>
          <p:cNvSpPr/>
          <p:nvPr/>
        </p:nvSpPr>
        <p:spPr>
          <a:xfrm>
            <a:off x="9857216" y="1981038"/>
            <a:ext cx="2052704" cy="505044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la parade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AEAECC2-788E-450B-B448-E475573D1BF6}"/>
              </a:ext>
            </a:extLst>
          </p:cNvPr>
          <p:cNvSpPr/>
          <p:nvPr/>
        </p:nvSpPr>
        <p:spPr>
          <a:xfrm>
            <a:off x="10459333" y="3164679"/>
            <a:ext cx="1340208" cy="505044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la télé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0303A4A-5D08-4C33-AB68-E50FFE554905}"/>
              </a:ext>
            </a:extLst>
          </p:cNvPr>
          <p:cNvSpPr/>
          <p:nvPr/>
        </p:nvSpPr>
        <p:spPr>
          <a:xfrm>
            <a:off x="8091004" y="2584477"/>
            <a:ext cx="3532423" cy="505044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des vêtements rouges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280E3FF-2846-4DD5-AD09-07036991BF0D}"/>
              </a:ext>
            </a:extLst>
          </p:cNvPr>
          <p:cNvSpPr/>
          <p:nvPr/>
        </p:nvSpPr>
        <p:spPr>
          <a:xfrm>
            <a:off x="8016569" y="3786283"/>
            <a:ext cx="3782972" cy="505044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des jeux de société*</a:t>
            </a:r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FADF7CAB-C0F1-43DC-84BF-3602F50EDCF2}"/>
              </a:ext>
            </a:extLst>
          </p:cNvPr>
          <p:cNvSpPr/>
          <p:nvPr/>
        </p:nvSpPr>
        <p:spPr>
          <a:xfrm>
            <a:off x="4786124" y="2918677"/>
            <a:ext cx="608591" cy="554291"/>
          </a:xfrm>
          <a:prstGeom prst="mathPlus">
            <a:avLst/>
          </a:prstGeom>
          <a:solidFill>
            <a:schemeClr val="accent2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D1AEDE31-7412-44AF-9A3B-8803522215AB}"/>
              </a:ext>
            </a:extLst>
          </p:cNvPr>
          <p:cNvSpPr/>
          <p:nvPr/>
        </p:nvSpPr>
        <p:spPr>
          <a:xfrm>
            <a:off x="7252077" y="2859522"/>
            <a:ext cx="608591" cy="554291"/>
          </a:xfrm>
          <a:prstGeom prst="mathPlus">
            <a:avLst/>
          </a:prstGeom>
          <a:solidFill>
            <a:schemeClr val="accent2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A80BF39-92AB-43BF-B511-FC12DE115E77}"/>
              </a:ext>
            </a:extLst>
          </p:cNvPr>
          <p:cNvSpPr/>
          <p:nvPr/>
        </p:nvSpPr>
        <p:spPr>
          <a:xfrm>
            <a:off x="8456278" y="5020618"/>
            <a:ext cx="1574559" cy="509248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des films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08CE3AF-AC99-4F78-8B4B-6B6C213B34EC}"/>
              </a:ext>
            </a:extLst>
          </p:cNvPr>
          <p:cNvSpPr/>
          <p:nvPr/>
        </p:nvSpPr>
        <p:spPr>
          <a:xfrm>
            <a:off x="10079847" y="5020618"/>
            <a:ext cx="1836869" cy="505044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des fruits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9AB0F66-98C7-4453-ACAD-0F3D6E1EF169}"/>
              </a:ext>
            </a:extLst>
          </p:cNvPr>
          <p:cNvSpPr/>
          <p:nvPr/>
        </p:nvSpPr>
        <p:spPr>
          <a:xfrm>
            <a:off x="9219686" y="761593"/>
            <a:ext cx="1417328" cy="505044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dehors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5777D7A-FF4F-492C-B67A-59A4A93A6A23}"/>
              </a:ext>
            </a:extLst>
          </p:cNvPr>
          <p:cNvSpPr/>
          <p:nvPr/>
        </p:nvSpPr>
        <p:spPr>
          <a:xfrm>
            <a:off x="7684915" y="5661515"/>
            <a:ext cx="1574559" cy="509248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du jazz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E11718D-DE09-4C33-9270-EB5FE2AB8FB1}"/>
              </a:ext>
            </a:extLst>
          </p:cNvPr>
          <p:cNvSpPr/>
          <p:nvPr/>
        </p:nvSpPr>
        <p:spPr>
          <a:xfrm>
            <a:off x="9349447" y="5661515"/>
            <a:ext cx="2450094" cy="505044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d</a:t>
            </a:r>
            <a:r>
              <a:rPr lang="fr-FR" sz="2400" dirty="0"/>
              <a:t>es personnes</a:t>
            </a:r>
          </a:p>
        </p:txBody>
      </p:sp>
    </p:spTree>
    <p:extLst>
      <p:ext uri="{BB962C8B-B14F-4D97-AF65-F5344CB8AC3E}">
        <p14:creationId xmlns:p14="http://schemas.microsoft.com/office/powerpoint/2010/main" val="2432935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832BF8A-4A57-4515-90DD-8618B666CAD4}"/>
              </a:ext>
            </a:extLst>
          </p:cNvPr>
          <p:cNvGraphicFramePr>
            <a:graphicFrameLocks noGrp="1"/>
          </p:cNvGraphicFramePr>
          <p:nvPr/>
        </p:nvGraphicFramePr>
        <p:xfrm>
          <a:off x="156000" y="1205661"/>
          <a:ext cx="11880000" cy="504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60000">
                  <a:extLst>
                    <a:ext uri="{9D8B030D-6E8A-4147-A177-3AD203B41FA5}">
                      <a16:colId xmlns:a16="http://schemas.microsoft.com/office/drawing/2014/main" val="784749290"/>
                    </a:ext>
                  </a:extLst>
                </a:gridCol>
                <a:gridCol w="3960000">
                  <a:extLst>
                    <a:ext uri="{9D8B030D-6E8A-4147-A177-3AD203B41FA5}">
                      <a16:colId xmlns:a16="http://schemas.microsoft.com/office/drawing/2014/main" val="250661263"/>
                    </a:ext>
                  </a:extLst>
                </a:gridCol>
                <a:gridCol w="3960000">
                  <a:extLst>
                    <a:ext uri="{9D8B030D-6E8A-4147-A177-3AD203B41FA5}">
                      <a16:colId xmlns:a16="http://schemas.microsoft.com/office/drawing/2014/main" val="3375880114"/>
                    </a:ext>
                  </a:extLst>
                </a:gridCol>
              </a:tblGrid>
              <a:tr h="1980000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630675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115076"/>
                          </a:solidFill>
                        </a:rPr>
                        <a:t>1. I’m staying in my house.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115076"/>
                          </a:solidFill>
                        </a:rPr>
                        <a:t>2. Everyone is on their bridge.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115076"/>
                          </a:solidFill>
                        </a:rPr>
                        <a:t>3. He’s going to his church.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9516544"/>
                  </a:ext>
                </a:extLst>
              </a:tr>
              <a:tr h="1980000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935048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115076"/>
                          </a:solidFill>
                        </a:rPr>
                        <a:t>4. She’s working in her garden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115076"/>
                          </a:solidFill>
                        </a:rPr>
                        <a:t>5. We’re behind our buildings.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115076"/>
                          </a:solidFill>
                        </a:rPr>
                        <a:t>6. You’re singing on your boat.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285394"/>
                  </a:ext>
                </a:extLst>
              </a:tr>
            </a:tbl>
          </a:graphicData>
        </a:graphic>
      </p:graphicFrame>
      <p:pic>
        <p:nvPicPr>
          <p:cNvPr id="4112" name="Picture 16" descr="Bridge cliparts - Clip Art Library">
            <a:extLst>
              <a:ext uri="{FF2B5EF4-FFF2-40B4-BE49-F238E27FC236}">
                <a16:creationId xmlns:a16="http://schemas.microsoft.com/office/drawing/2014/main" id="{27018AAE-D494-4900-B0F7-8C87363BD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14" y="1300911"/>
            <a:ext cx="185117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Dis le </a:t>
            </a:r>
            <a:r>
              <a:rPr lang="en-GB" sz="3600" b="1" dirty="0" err="1">
                <a:solidFill>
                  <a:schemeClr val="bg1"/>
                </a:solidFill>
              </a:rPr>
              <a:t>français</a:t>
            </a:r>
            <a:r>
              <a:rPr lang="en-GB" sz="3600" b="1" dirty="0">
                <a:solidFill>
                  <a:schemeClr val="bg1"/>
                </a:solidFill>
              </a:rPr>
              <a:t> !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100" name="Picture 4" descr="Free Cliparts Outdoor Backyard, Download Free Clip Art, Free Clip ...">
            <a:extLst>
              <a:ext uri="{FF2B5EF4-FFF2-40B4-BE49-F238E27FC236}">
                <a16:creationId xmlns:a16="http://schemas.microsoft.com/office/drawing/2014/main" id="{1E78147F-CA6B-4736-992A-F2EB257DB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03" y="3852339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hurch clip art free - Clip Art Library">
            <a:extLst>
              <a:ext uri="{FF2B5EF4-FFF2-40B4-BE49-F238E27FC236}">
                <a16:creationId xmlns:a16="http://schemas.microsoft.com/office/drawing/2014/main" id="{3C1C1499-EA21-4106-82AD-293389C2A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002" y="1300911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cartoon colorful fishes - Clip Art Library">
            <a:extLst>
              <a:ext uri="{FF2B5EF4-FFF2-40B4-BE49-F238E27FC236}">
                <a16:creationId xmlns:a16="http://schemas.microsoft.com/office/drawing/2014/main" id="{0AE52D65-C49B-4FD7-A5DF-AE388B78B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002" y="3852339"/>
            <a:ext cx="216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Free City Buildings Clipart, Download Free Clip Art, Free Clip Art ...">
            <a:extLst>
              <a:ext uri="{FF2B5EF4-FFF2-40B4-BE49-F238E27FC236}">
                <a16:creationId xmlns:a16="http://schemas.microsoft.com/office/drawing/2014/main" id="{0D6C0EC8-5CDD-4B17-BAA9-3C8056BC6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901" y="3852339"/>
            <a:ext cx="295419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Free Old House Clipart, Download Free Clip Art, Free Clip Art on ...">
            <a:extLst>
              <a:ext uri="{FF2B5EF4-FFF2-40B4-BE49-F238E27FC236}">
                <a16:creationId xmlns:a16="http://schemas.microsoft.com/office/drawing/2014/main" id="{76321D01-304D-4F19-AC01-2C560396B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998" y="1312358"/>
            <a:ext cx="205479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1D0E7D-0CCC-4FEA-9B84-516954959B0C}"/>
              </a:ext>
            </a:extLst>
          </p:cNvPr>
          <p:cNvSpPr/>
          <p:nvPr/>
        </p:nvSpPr>
        <p:spPr>
          <a:xfrm>
            <a:off x="282080" y="3241859"/>
            <a:ext cx="3730600" cy="409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EE6000"/>
                </a:solidFill>
              </a:rPr>
              <a:t>1. Je </a:t>
            </a:r>
            <a:r>
              <a:rPr lang="en-GB" sz="2000" b="1" dirty="0" err="1">
                <a:solidFill>
                  <a:srgbClr val="EE6000"/>
                </a:solidFill>
              </a:rPr>
              <a:t>reste</a:t>
            </a:r>
            <a:r>
              <a:rPr lang="en-GB" sz="2000" b="1" dirty="0">
                <a:solidFill>
                  <a:srgbClr val="EE6000"/>
                </a:solidFill>
              </a:rPr>
              <a:t> dans ma </a:t>
            </a:r>
            <a:r>
              <a:rPr lang="en-GB" sz="2000" b="1" dirty="0" err="1">
                <a:solidFill>
                  <a:srgbClr val="EE6000"/>
                </a:solidFill>
              </a:rPr>
              <a:t>maison</a:t>
            </a:r>
            <a:r>
              <a:rPr lang="en-GB" sz="2000" b="1" dirty="0">
                <a:solidFill>
                  <a:srgbClr val="EE6000"/>
                </a:solidFill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5F1D9D-9F9F-400A-9C9C-7FD977061835}"/>
              </a:ext>
            </a:extLst>
          </p:cNvPr>
          <p:cNvSpPr/>
          <p:nvPr/>
        </p:nvSpPr>
        <p:spPr>
          <a:xfrm>
            <a:off x="4230699" y="3241859"/>
            <a:ext cx="3730600" cy="409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EE6000"/>
                </a:solidFill>
              </a:rPr>
              <a:t>2. </a:t>
            </a:r>
            <a:r>
              <a:rPr lang="en-GB" sz="2000" b="1" dirty="0" err="1">
                <a:solidFill>
                  <a:srgbClr val="EE6000"/>
                </a:solidFill>
              </a:rPr>
              <a:t>Chacun</a:t>
            </a:r>
            <a:r>
              <a:rPr lang="en-GB" sz="2000" b="1" dirty="0">
                <a:solidFill>
                  <a:srgbClr val="EE6000"/>
                </a:solidFill>
              </a:rPr>
              <a:t> </a:t>
            </a:r>
            <a:r>
              <a:rPr lang="en-GB" sz="2000" b="1" dirty="0" err="1">
                <a:solidFill>
                  <a:srgbClr val="EE6000"/>
                </a:solidFill>
              </a:rPr>
              <a:t>est</a:t>
            </a:r>
            <a:r>
              <a:rPr lang="en-GB" sz="2000" b="1" dirty="0">
                <a:solidFill>
                  <a:srgbClr val="EE6000"/>
                </a:solidFill>
              </a:rPr>
              <a:t> sur son </a:t>
            </a:r>
            <a:r>
              <a:rPr lang="en-GB" sz="2000" b="1" dirty="0" err="1">
                <a:solidFill>
                  <a:srgbClr val="EE6000"/>
                </a:solidFill>
              </a:rPr>
              <a:t>pont</a:t>
            </a:r>
            <a:r>
              <a:rPr lang="en-GB" sz="2000" b="1" dirty="0">
                <a:solidFill>
                  <a:srgbClr val="EE6000"/>
                </a:solidFill>
              </a:rPr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6FABC3-A43A-490B-A018-0982A9BDEA16}"/>
              </a:ext>
            </a:extLst>
          </p:cNvPr>
          <p:cNvSpPr/>
          <p:nvPr/>
        </p:nvSpPr>
        <p:spPr>
          <a:xfrm>
            <a:off x="8257702" y="3241859"/>
            <a:ext cx="3730600" cy="409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EE6000"/>
                </a:solidFill>
              </a:rPr>
              <a:t>3. Il </a:t>
            </a:r>
            <a:r>
              <a:rPr lang="en-GB" sz="2000" b="1" dirty="0" err="1">
                <a:solidFill>
                  <a:srgbClr val="EE6000"/>
                </a:solidFill>
              </a:rPr>
              <a:t>va</a:t>
            </a:r>
            <a:r>
              <a:rPr lang="en-GB" sz="2000" b="1" dirty="0">
                <a:solidFill>
                  <a:srgbClr val="EE6000"/>
                </a:solidFill>
              </a:rPr>
              <a:t> à son </a:t>
            </a:r>
            <a:r>
              <a:rPr lang="en-GB" sz="2000" b="1" dirty="0" err="1">
                <a:solidFill>
                  <a:srgbClr val="EE6000"/>
                </a:solidFill>
              </a:rPr>
              <a:t>église</a:t>
            </a:r>
            <a:r>
              <a:rPr lang="en-GB" sz="2000" b="1" dirty="0">
                <a:solidFill>
                  <a:srgbClr val="EE6000"/>
                </a:solidFill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56709F3-60D0-4897-845E-AA026FF94E73}"/>
              </a:ext>
            </a:extLst>
          </p:cNvPr>
          <p:cNvSpPr/>
          <p:nvPr/>
        </p:nvSpPr>
        <p:spPr>
          <a:xfrm>
            <a:off x="175051" y="5769453"/>
            <a:ext cx="3856680" cy="409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EE6000"/>
                </a:solidFill>
              </a:rPr>
              <a:t>4. Elle </a:t>
            </a:r>
            <a:r>
              <a:rPr lang="en-GB" sz="2000" b="1" dirty="0" err="1">
                <a:solidFill>
                  <a:srgbClr val="EE6000"/>
                </a:solidFill>
              </a:rPr>
              <a:t>travaille</a:t>
            </a:r>
            <a:r>
              <a:rPr lang="en-GB" sz="2000" b="1" dirty="0">
                <a:solidFill>
                  <a:srgbClr val="EE6000"/>
                </a:solidFill>
              </a:rPr>
              <a:t> dans son </a:t>
            </a:r>
            <a:r>
              <a:rPr lang="en-GB" sz="2000" b="1" dirty="0" err="1">
                <a:solidFill>
                  <a:srgbClr val="EE6000"/>
                </a:solidFill>
              </a:rPr>
              <a:t>jardin</a:t>
            </a:r>
            <a:r>
              <a:rPr lang="en-GB" sz="2000" b="1" dirty="0">
                <a:solidFill>
                  <a:srgbClr val="EE6000"/>
                </a:solidFill>
              </a:rPr>
              <a:t>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3B64AB-FE14-48E4-8112-EAB7F7F7181F}"/>
              </a:ext>
            </a:extLst>
          </p:cNvPr>
          <p:cNvSpPr/>
          <p:nvPr/>
        </p:nvSpPr>
        <p:spPr>
          <a:xfrm>
            <a:off x="4232380" y="5769453"/>
            <a:ext cx="3730600" cy="409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EE6000"/>
                </a:solidFill>
              </a:rPr>
              <a:t>5. Nous </a:t>
            </a:r>
            <a:r>
              <a:rPr lang="en-GB" sz="2000" b="1" dirty="0" err="1">
                <a:solidFill>
                  <a:srgbClr val="EE6000"/>
                </a:solidFill>
              </a:rPr>
              <a:t>sommes</a:t>
            </a:r>
            <a:r>
              <a:rPr lang="en-GB" sz="2000" b="1" dirty="0">
                <a:solidFill>
                  <a:srgbClr val="EE6000"/>
                </a:solidFill>
              </a:rPr>
              <a:t> derrière </a:t>
            </a:r>
            <a:r>
              <a:rPr lang="en-GB" sz="2000" b="1" dirty="0" err="1">
                <a:solidFill>
                  <a:srgbClr val="EE6000"/>
                </a:solidFill>
              </a:rPr>
              <a:t>nos</a:t>
            </a:r>
            <a:r>
              <a:rPr lang="en-GB" sz="2000" b="1" dirty="0">
                <a:solidFill>
                  <a:srgbClr val="EE6000"/>
                </a:solidFill>
              </a:rPr>
              <a:t> </a:t>
            </a:r>
            <a:r>
              <a:rPr lang="en-GB" sz="2000" b="1" dirty="0" err="1">
                <a:solidFill>
                  <a:srgbClr val="EE6000"/>
                </a:solidFill>
              </a:rPr>
              <a:t>bâtiments</a:t>
            </a:r>
            <a:r>
              <a:rPr lang="en-GB" sz="2000" b="1" dirty="0">
                <a:solidFill>
                  <a:srgbClr val="EE6000"/>
                </a:solidFill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02A388-1FA6-4E52-9FB8-B922A90ADB11}"/>
              </a:ext>
            </a:extLst>
          </p:cNvPr>
          <p:cNvSpPr/>
          <p:nvPr/>
        </p:nvSpPr>
        <p:spPr>
          <a:xfrm>
            <a:off x="8160271" y="5750887"/>
            <a:ext cx="3730600" cy="409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EE6000"/>
                </a:solidFill>
              </a:rPr>
              <a:t>6. Tu </a:t>
            </a:r>
            <a:r>
              <a:rPr lang="en-GB" sz="2000" b="1" dirty="0" err="1">
                <a:solidFill>
                  <a:srgbClr val="EE6000"/>
                </a:solidFill>
              </a:rPr>
              <a:t>chantes</a:t>
            </a:r>
            <a:r>
              <a:rPr lang="en-GB" sz="2000" b="1" dirty="0">
                <a:solidFill>
                  <a:srgbClr val="EE6000"/>
                </a:solidFill>
              </a:rPr>
              <a:t> sur ton bateau.</a:t>
            </a:r>
          </a:p>
        </p:txBody>
      </p:sp>
    </p:spTree>
    <p:extLst>
      <p:ext uri="{BB962C8B-B14F-4D97-AF65-F5344CB8AC3E}">
        <p14:creationId xmlns:p14="http://schemas.microsoft.com/office/powerpoint/2010/main" val="152794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Jeu des différences (1/3)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ECFFE-55D9-ED46-9E49-F19805C09A6A}"/>
              </a:ext>
            </a:extLst>
          </p:cNvPr>
          <p:cNvSpPr txBox="1"/>
          <p:nvPr/>
        </p:nvSpPr>
        <p:spPr>
          <a:xfrm>
            <a:off x="180000" y="1296000"/>
            <a:ext cx="11729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Regarde les deux photos. Utilise les expressions </a:t>
            </a:r>
            <a:r>
              <a:rPr lang="fr-FR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« il y a » </a:t>
            </a: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et </a:t>
            </a:r>
            <a:r>
              <a:rPr lang="fr-FR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« il y avait  » </a:t>
            </a: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pour faire des comparaisons.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8345C3-12F3-D54D-9C91-23C775768D22}"/>
              </a:ext>
            </a:extLst>
          </p:cNvPr>
          <p:cNvSpPr txBox="1"/>
          <p:nvPr/>
        </p:nvSpPr>
        <p:spPr>
          <a:xfrm>
            <a:off x="180000" y="5427723"/>
            <a:ext cx="1172992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« </a:t>
            </a:r>
            <a:r>
              <a:rPr lang="fr-FR" sz="2400" dirty="0">
                <a:solidFill>
                  <a:srgbClr val="E86D19"/>
                </a:solidFill>
                <a:latin typeface="Century Gothic" panose="020F0302020204030204"/>
              </a:rPr>
              <a:t>Il y avait </a:t>
            </a: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une fenêtre dans le passé, </a:t>
            </a:r>
            <a:r>
              <a:rPr lang="fr-FR" sz="2400" dirty="0">
                <a:solidFill>
                  <a:srgbClr val="E86D19"/>
                </a:solidFill>
                <a:latin typeface="Century Gothic" panose="020F0302020204030204"/>
              </a:rPr>
              <a:t>mais il y a </a:t>
            </a: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deux 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fenêtres 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maintenant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 »</a:t>
            </a:r>
          </a:p>
          <a:p>
            <a:pPr lvl="0" algn="ctr">
              <a:defRPr/>
            </a:pP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« </a:t>
            </a:r>
            <a:r>
              <a:rPr lang="fr-FR" sz="2400" dirty="0">
                <a:solidFill>
                  <a:srgbClr val="E86D19"/>
                </a:solidFill>
                <a:latin typeface="Century Gothic" panose="020F0302020204030204"/>
              </a:rPr>
              <a:t>Il y avait </a:t>
            </a: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une radio dans le passé, </a:t>
            </a:r>
            <a:r>
              <a:rPr lang="fr-FR" sz="2400" dirty="0">
                <a:solidFill>
                  <a:srgbClr val="E86D19"/>
                </a:solidFill>
                <a:latin typeface="Century Gothic" panose="020F0302020204030204"/>
              </a:rPr>
              <a:t>et</a:t>
            </a: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fr-FR" sz="2400" dirty="0">
                <a:solidFill>
                  <a:srgbClr val="E86D19"/>
                </a:solidFill>
                <a:latin typeface="Century Gothic" panose="020F0302020204030204"/>
              </a:rPr>
              <a:t>il y a </a:t>
            </a: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une radio 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aujourd’hui »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02C1A0D-17E3-FC41-96B0-71E561EA454D}"/>
              </a:ext>
            </a:extLst>
          </p:cNvPr>
          <p:cNvGrpSpPr/>
          <p:nvPr/>
        </p:nvGrpSpPr>
        <p:grpSpPr>
          <a:xfrm>
            <a:off x="1564640" y="2224280"/>
            <a:ext cx="9062720" cy="2985861"/>
            <a:chOff x="152718" y="1178059"/>
            <a:chExt cx="11961934" cy="4979627"/>
          </a:xfrm>
        </p:grpSpPr>
        <p:pic>
          <p:nvPicPr>
            <p:cNvPr id="10" name="Picture 9" descr="A picture containing text, floor, wooden&#10;&#10;Description automatically generated">
              <a:extLst>
                <a:ext uri="{FF2B5EF4-FFF2-40B4-BE49-F238E27FC236}">
                  <a16:creationId xmlns:a16="http://schemas.microsoft.com/office/drawing/2014/main" id="{39F6AE76-A945-5B49-AB3C-699B7E867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551" y="2119086"/>
              <a:ext cx="5718371" cy="4038600"/>
            </a:xfrm>
            <a:prstGeom prst="rect">
              <a:avLst/>
            </a:prstGeom>
          </p:spPr>
        </p:pic>
        <p:pic>
          <p:nvPicPr>
            <p:cNvPr id="11" name="Picture 10" descr="A picture containing text, floor, wooden&#10;&#10;Description automatically generated">
              <a:extLst>
                <a:ext uri="{FF2B5EF4-FFF2-40B4-BE49-F238E27FC236}">
                  <a16:creationId xmlns:a16="http://schemas.microsoft.com/office/drawing/2014/main" id="{C9C9E329-1320-AF4B-A10B-0F29A1AAC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080" y="2115457"/>
              <a:ext cx="5718371" cy="40386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C77969-A565-6345-8B57-5BCA619F89FA}"/>
                </a:ext>
              </a:extLst>
            </p:cNvPr>
            <p:cNvSpPr txBox="1"/>
            <p:nvPr/>
          </p:nvSpPr>
          <p:spPr>
            <a:xfrm>
              <a:off x="282081" y="1178059"/>
              <a:ext cx="5718370" cy="872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</a:rPr>
                <a:t>dans le passé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72E9D2-D86E-524C-9AB2-CE24533E2C28}"/>
                </a:ext>
              </a:extLst>
            </p:cNvPr>
            <p:cNvSpPr txBox="1"/>
            <p:nvPr/>
          </p:nvSpPr>
          <p:spPr>
            <a:xfrm>
              <a:off x="6191551" y="1192126"/>
              <a:ext cx="5718369" cy="872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</a:rPr>
                <a:t>aujourd’hui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pic>
          <p:nvPicPr>
            <p:cNvPr id="14" name="Picture 13" descr="A white cabinet with drawers&#10;&#10;Description automatically generated with medium confidence">
              <a:extLst>
                <a:ext uri="{FF2B5EF4-FFF2-40B4-BE49-F238E27FC236}">
                  <a16:creationId xmlns:a16="http://schemas.microsoft.com/office/drawing/2014/main" id="{016899BA-44AA-0946-98F7-9184FD860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718" y="3643920"/>
              <a:ext cx="3233384" cy="2036021"/>
            </a:xfrm>
            <a:prstGeom prst="rect">
              <a:avLst/>
            </a:prstGeom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34A29DCD-76F1-514B-8168-D0B0864F2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8622" y="2449406"/>
              <a:ext cx="1890687" cy="1680939"/>
            </a:xfrm>
            <a:prstGeom prst="rect">
              <a:avLst/>
            </a:prstGeom>
          </p:spPr>
        </p:pic>
        <p:pic>
          <p:nvPicPr>
            <p:cNvPr id="16" name="Picture 15" descr="A stack of books&#10;&#10;Description automatically generated with medium confidence">
              <a:extLst>
                <a:ext uri="{FF2B5EF4-FFF2-40B4-BE49-F238E27FC236}">
                  <a16:creationId xmlns:a16="http://schemas.microsoft.com/office/drawing/2014/main" id="{6FD6BC29-2BD6-1548-9B02-8EE3534F6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754" y="3770638"/>
              <a:ext cx="1030346" cy="1007807"/>
            </a:xfrm>
            <a:prstGeom prst="rect">
              <a:avLst/>
            </a:prstGeom>
          </p:spPr>
        </p:pic>
        <p:pic>
          <p:nvPicPr>
            <p:cNvPr id="17" name="Picture 16" descr="A close-up of a camera&#10;&#10;Description automatically generated with low confidence">
              <a:extLst>
                <a:ext uri="{FF2B5EF4-FFF2-40B4-BE49-F238E27FC236}">
                  <a16:creationId xmlns:a16="http://schemas.microsoft.com/office/drawing/2014/main" id="{5A7F851D-7DEE-3942-8C14-1F3D1E132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91" y="2639118"/>
              <a:ext cx="1026093" cy="1124486"/>
            </a:xfrm>
            <a:prstGeom prst="rect">
              <a:avLst/>
            </a:prstGeom>
          </p:spPr>
        </p:pic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C7CC6063-1248-7548-A2EE-EF5563396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2638" y="2453818"/>
              <a:ext cx="1890687" cy="1680939"/>
            </a:xfrm>
            <a:prstGeom prst="rect">
              <a:avLst/>
            </a:prstGeom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2D951100-D023-1244-A58C-76FD2C7A7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2345" y="2457447"/>
              <a:ext cx="1890687" cy="1680939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CDEEB3C2-2447-204E-BA8B-4387F1B45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6907" y="3815160"/>
              <a:ext cx="2830969" cy="168531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0DD68CC-8B33-CC4E-B995-18CD22241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85" y="4868346"/>
              <a:ext cx="1199452" cy="1124486"/>
            </a:xfrm>
            <a:prstGeom prst="rect">
              <a:avLst/>
            </a:prstGeom>
          </p:spPr>
        </p:pic>
        <p:pic>
          <p:nvPicPr>
            <p:cNvPr id="22" name="Picture 21" descr="A white cabinet with drawers&#10;&#10;Description automatically generated with medium confidence">
              <a:extLst>
                <a:ext uri="{FF2B5EF4-FFF2-40B4-BE49-F238E27FC236}">
                  <a16:creationId xmlns:a16="http://schemas.microsoft.com/office/drawing/2014/main" id="{70CD6E0A-B3EF-8D4B-B3DB-71A1CA2CD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439" y="3712256"/>
              <a:ext cx="3233384" cy="2036021"/>
            </a:xfrm>
            <a:prstGeom prst="rect">
              <a:avLst/>
            </a:prstGeom>
          </p:spPr>
        </p:pic>
        <p:pic>
          <p:nvPicPr>
            <p:cNvPr id="23" name="Picture 22" descr="A computer with a blue screen&#10;&#10;Description automatically generated with low confidence">
              <a:extLst>
                <a:ext uri="{FF2B5EF4-FFF2-40B4-BE49-F238E27FC236}">
                  <a16:creationId xmlns:a16="http://schemas.microsoft.com/office/drawing/2014/main" id="{7881E392-2485-1E44-8A3F-ABE0E6D59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1652">
              <a:off x="6498466" y="3760210"/>
              <a:ext cx="1347017" cy="1258619"/>
            </a:xfrm>
            <a:prstGeom prst="rect">
              <a:avLst/>
            </a:prstGeom>
          </p:spPr>
        </p:pic>
        <p:pic>
          <p:nvPicPr>
            <p:cNvPr id="24" name="Picture 23" descr="A close-up of a camera&#10;&#10;Description automatically generated with low confidence">
              <a:extLst>
                <a:ext uri="{FF2B5EF4-FFF2-40B4-BE49-F238E27FC236}">
                  <a16:creationId xmlns:a16="http://schemas.microsoft.com/office/drawing/2014/main" id="{66B35FC5-2CD9-DD4B-81B1-0DA4F1223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7844" y="2727632"/>
              <a:ext cx="1026093" cy="112448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60CC50F-F5A2-924A-A1D6-3E353DDDF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4790" y="4885374"/>
              <a:ext cx="1199452" cy="112448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8B670E9-BEF6-6A43-84F5-2B0CBCD0B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0547" y="4868346"/>
              <a:ext cx="1199452" cy="1124486"/>
            </a:xfrm>
            <a:prstGeom prst="rect">
              <a:avLst/>
            </a:prstGeom>
          </p:spPr>
        </p:pic>
        <p:pic>
          <p:nvPicPr>
            <p:cNvPr id="27" name="Picture 26" descr="A white cabinet with drawers&#10;&#10;Description automatically generated with medium confidence">
              <a:extLst>
                <a:ext uri="{FF2B5EF4-FFF2-40B4-BE49-F238E27FC236}">
                  <a16:creationId xmlns:a16="http://schemas.microsoft.com/office/drawing/2014/main" id="{8F29F442-3197-CA40-9485-D8D74AB06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1268" y="3708626"/>
              <a:ext cx="3233384" cy="203602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81F32AA-B45B-6A4B-9F43-D99E015C0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9168" y="4868346"/>
              <a:ext cx="1199452" cy="1124486"/>
            </a:xfrm>
            <a:prstGeom prst="rect">
              <a:avLst/>
            </a:prstGeom>
          </p:spPr>
        </p:pic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3862BC35-B201-1846-BF39-587CF673B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3564" y="4928671"/>
              <a:ext cx="1193571" cy="1133892"/>
            </a:xfrm>
            <a:prstGeom prst="rect">
              <a:avLst/>
            </a:prstGeom>
          </p:spPr>
        </p:pic>
        <p:pic>
          <p:nvPicPr>
            <p:cNvPr id="30" name="Picture 29" descr="Shape&#10;&#10;Description automatically generated">
              <a:extLst>
                <a:ext uri="{FF2B5EF4-FFF2-40B4-BE49-F238E27FC236}">
                  <a16:creationId xmlns:a16="http://schemas.microsoft.com/office/drawing/2014/main" id="{F081426B-737D-5C48-BD57-8AB3D492C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944" y="4942607"/>
              <a:ext cx="1193571" cy="1133892"/>
            </a:xfrm>
            <a:prstGeom prst="rect">
              <a:avLst/>
            </a:prstGeom>
          </p:spPr>
        </p:pic>
      </p:grpSp>
      <p:pic>
        <p:nvPicPr>
          <p:cNvPr id="31" name="Picture 30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329D6C42-3BEB-E94F-8471-1E83D6745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329" y="3847771"/>
            <a:ext cx="780621" cy="60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8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Jeu des différences (2/3)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picture containing text, floor, wooden&#10;&#10;Description automatically generated">
            <a:extLst>
              <a:ext uri="{FF2B5EF4-FFF2-40B4-BE49-F238E27FC236}">
                <a16:creationId xmlns:a16="http://schemas.microsoft.com/office/drawing/2014/main" id="{D6A8C68E-5AF1-5145-BE00-4FCAD11E8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551" y="2119086"/>
            <a:ext cx="5718371" cy="4038600"/>
          </a:xfrm>
          <a:prstGeom prst="rect">
            <a:avLst/>
          </a:prstGeom>
        </p:spPr>
      </p:pic>
      <p:pic>
        <p:nvPicPr>
          <p:cNvPr id="10" name="Picture 9" descr="A picture containing text, floor, wooden&#10;&#10;Description automatically generated">
            <a:extLst>
              <a:ext uri="{FF2B5EF4-FFF2-40B4-BE49-F238E27FC236}">
                <a16:creationId xmlns:a16="http://schemas.microsoft.com/office/drawing/2014/main" id="{FD96A391-7A04-5B4E-80E2-DCB58A9EF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80" y="2115457"/>
            <a:ext cx="5718371" cy="4038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43A85F-839C-4A4A-8D16-F566E3251766}"/>
              </a:ext>
            </a:extLst>
          </p:cNvPr>
          <p:cNvSpPr txBox="1"/>
          <p:nvPr/>
        </p:nvSpPr>
        <p:spPr>
          <a:xfrm>
            <a:off x="282080" y="1178059"/>
            <a:ext cx="5718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dans le passé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C16A0B-F09E-C54C-8580-ADCD8A48A189}"/>
              </a:ext>
            </a:extLst>
          </p:cNvPr>
          <p:cNvSpPr txBox="1"/>
          <p:nvPr/>
        </p:nvSpPr>
        <p:spPr>
          <a:xfrm>
            <a:off x="6191551" y="1192126"/>
            <a:ext cx="5718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</a:rPr>
              <a:t>aujourd’hui</a:t>
            </a:r>
            <a:endParaRPr lang="en-US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Picture 15" descr="A white cabinet with drawers&#10;&#10;Description automatically generated with medium confidence">
            <a:extLst>
              <a:ext uri="{FF2B5EF4-FFF2-40B4-BE49-F238E27FC236}">
                <a16:creationId xmlns:a16="http://schemas.microsoft.com/office/drawing/2014/main" id="{7F7165A6-49DF-5744-B33D-2B0B41AD0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18" y="3643920"/>
            <a:ext cx="3233384" cy="2036021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3CA8AD65-7014-7F4F-ADC8-085D866A37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622" y="2449406"/>
            <a:ext cx="1890687" cy="1680939"/>
          </a:xfrm>
          <a:prstGeom prst="rect">
            <a:avLst/>
          </a:prstGeom>
        </p:spPr>
      </p:pic>
      <p:pic>
        <p:nvPicPr>
          <p:cNvPr id="26" name="Picture 25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DBA118DC-EA8F-684D-B5D0-96A70BC85F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754" y="3770638"/>
            <a:ext cx="1030346" cy="1007807"/>
          </a:xfrm>
          <a:prstGeom prst="rect">
            <a:avLst/>
          </a:prstGeom>
        </p:spPr>
      </p:pic>
      <p:pic>
        <p:nvPicPr>
          <p:cNvPr id="28" name="Picture 27" descr="A close-up of a camera&#10;&#10;Description automatically generated with low confidence">
            <a:extLst>
              <a:ext uri="{FF2B5EF4-FFF2-40B4-BE49-F238E27FC236}">
                <a16:creationId xmlns:a16="http://schemas.microsoft.com/office/drawing/2014/main" id="{6F31F55F-7DB8-0541-BB90-CFA0651DD2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91" y="2639118"/>
            <a:ext cx="1026093" cy="1124486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5912AEAF-ADC9-C240-8DFE-175E65557D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38" y="2453818"/>
            <a:ext cx="1890687" cy="1680939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828F817B-DD8C-BA4F-9361-6485C1731C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345" y="2457447"/>
            <a:ext cx="1890687" cy="1680939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09D51952-1BE1-DD46-983C-A588A3A9C2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907" y="3815160"/>
            <a:ext cx="2830969" cy="16853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15134E-7E89-7B49-A5AF-8A08B70118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5" y="4868346"/>
            <a:ext cx="1199452" cy="1124486"/>
          </a:xfrm>
          <a:prstGeom prst="rect">
            <a:avLst/>
          </a:prstGeom>
        </p:spPr>
      </p:pic>
      <p:pic>
        <p:nvPicPr>
          <p:cNvPr id="21" name="Picture 20" descr="A white cabinet with drawers&#10;&#10;Description automatically generated with medium confidence">
            <a:extLst>
              <a:ext uri="{FF2B5EF4-FFF2-40B4-BE49-F238E27FC236}">
                <a16:creationId xmlns:a16="http://schemas.microsoft.com/office/drawing/2014/main" id="{DDA108E1-11DB-6944-B8DB-ECB36178E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39" y="3712256"/>
            <a:ext cx="3233384" cy="2036021"/>
          </a:xfrm>
          <a:prstGeom prst="rect">
            <a:avLst/>
          </a:prstGeom>
        </p:spPr>
      </p:pic>
      <p:pic>
        <p:nvPicPr>
          <p:cNvPr id="18" name="Picture 17" descr="A computer with a blue screen&#10;&#10;Description automatically generated with low confidence">
            <a:extLst>
              <a:ext uri="{FF2B5EF4-FFF2-40B4-BE49-F238E27FC236}">
                <a16:creationId xmlns:a16="http://schemas.microsoft.com/office/drawing/2014/main" id="{1EB85552-8EFD-0349-B894-C82B16D690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652">
            <a:off x="6498466" y="3760210"/>
            <a:ext cx="1347017" cy="1258619"/>
          </a:xfrm>
          <a:prstGeom prst="rect">
            <a:avLst/>
          </a:prstGeom>
        </p:spPr>
      </p:pic>
      <p:pic>
        <p:nvPicPr>
          <p:cNvPr id="23" name="Picture 22" descr="A close-up of a camera&#10;&#10;Description automatically generated with low confidence">
            <a:extLst>
              <a:ext uri="{FF2B5EF4-FFF2-40B4-BE49-F238E27FC236}">
                <a16:creationId xmlns:a16="http://schemas.microsoft.com/office/drawing/2014/main" id="{D95E57CA-0216-8A44-A0DD-65CD0A3E52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844" y="2727632"/>
            <a:ext cx="1026093" cy="11244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C510B4-8FE4-3B4B-A2A7-6151FBA81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90" y="4885374"/>
            <a:ext cx="1199452" cy="11244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F3663C-24B9-AF4E-B5E2-AB0C8893E5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547" y="4868346"/>
            <a:ext cx="1199452" cy="1124486"/>
          </a:xfrm>
          <a:prstGeom prst="rect">
            <a:avLst/>
          </a:prstGeom>
        </p:spPr>
      </p:pic>
      <p:pic>
        <p:nvPicPr>
          <p:cNvPr id="33" name="Picture 32" descr="A white cabinet with drawers&#10;&#10;Description automatically generated with medium confidence">
            <a:extLst>
              <a:ext uri="{FF2B5EF4-FFF2-40B4-BE49-F238E27FC236}">
                <a16:creationId xmlns:a16="http://schemas.microsoft.com/office/drawing/2014/main" id="{24EA9ABD-DFD1-5D48-AA83-45C5768851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268" y="3708626"/>
            <a:ext cx="3233384" cy="20360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78D1CC1-A738-A747-BBDE-728E60D4E8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168" y="4868346"/>
            <a:ext cx="1199452" cy="1124486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6C26BA48-F04A-9B4B-A4D4-18E0AF0310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564" y="4928671"/>
            <a:ext cx="1193571" cy="1133892"/>
          </a:xfrm>
          <a:prstGeom prst="rect">
            <a:avLst/>
          </a:prstGeom>
        </p:spPr>
      </p:pic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244FF9F6-015B-2F49-9101-D8F46972C1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44" y="4942607"/>
            <a:ext cx="1193571" cy="1133892"/>
          </a:xfrm>
          <a:prstGeom prst="rect">
            <a:avLst/>
          </a:prstGeom>
        </p:spPr>
      </p:pic>
      <p:pic>
        <p:nvPicPr>
          <p:cNvPr id="34" name="Picture 33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6A2AF510-14F9-6E45-AE24-B0F094494C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299" y="3852118"/>
            <a:ext cx="1030346" cy="100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72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Jeu des différences (3/3)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A8C68E-5AF1-5145-BE00-4FCAD11E8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4639" y="2119086"/>
            <a:ext cx="5232194" cy="4038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96A391-7A04-5B4E-80E2-DCB58A9EF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68" y="2115457"/>
            <a:ext cx="5232194" cy="4038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43A85F-839C-4A4A-8D16-F566E3251766}"/>
              </a:ext>
            </a:extLst>
          </p:cNvPr>
          <p:cNvSpPr txBox="1"/>
          <p:nvPr/>
        </p:nvSpPr>
        <p:spPr>
          <a:xfrm>
            <a:off x="282080" y="1178059"/>
            <a:ext cx="5718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dans le passé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C16A0B-F09E-C54C-8580-ADCD8A48A189}"/>
              </a:ext>
            </a:extLst>
          </p:cNvPr>
          <p:cNvSpPr txBox="1"/>
          <p:nvPr/>
        </p:nvSpPr>
        <p:spPr>
          <a:xfrm>
            <a:off x="6191551" y="1192126"/>
            <a:ext cx="5718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</a:rPr>
              <a:t>aujourd’hui</a:t>
            </a:r>
            <a:endParaRPr lang="en-US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67AD7621-EA6E-F442-970B-F6C6FD6852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59244"/>
            <a:ext cx="2596689" cy="2596689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EDA13E2F-5A69-1640-A7AC-D6FE64E97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3" y="3083252"/>
            <a:ext cx="2596689" cy="2596689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BFF3AF10-E31E-104D-A91E-93F364BB3B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406" y="3059244"/>
            <a:ext cx="2596689" cy="2596689"/>
          </a:xfrm>
          <a:prstGeom prst="rect">
            <a:avLst/>
          </a:prstGeom>
        </p:spPr>
      </p:pic>
      <p:pic>
        <p:nvPicPr>
          <p:cNvPr id="45" name="Picture 44" descr="A red sports car&#10;&#10;Description automatically generated with medium confidence">
            <a:extLst>
              <a:ext uri="{FF2B5EF4-FFF2-40B4-BE49-F238E27FC236}">
                <a16:creationId xmlns:a16="http://schemas.microsoft.com/office/drawing/2014/main" id="{41DE60A9-96E5-C742-B715-BFD4F41D0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987" y="4909999"/>
            <a:ext cx="2108381" cy="1054191"/>
          </a:xfrm>
          <a:prstGeom prst="rect">
            <a:avLst/>
          </a:prstGeom>
        </p:spPr>
      </p:pic>
      <p:pic>
        <p:nvPicPr>
          <p:cNvPr id="47" name="Picture 46" descr="A picture containing toy&#10;&#10;Description automatically generated">
            <a:extLst>
              <a:ext uri="{FF2B5EF4-FFF2-40B4-BE49-F238E27FC236}">
                <a16:creationId xmlns:a16="http://schemas.microsoft.com/office/drawing/2014/main" id="{A1F877A6-C9F0-1447-B447-3FEA8F81D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93" y="4137004"/>
            <a:ext cx="889998" cy="1779995"/>
          </a:xfrm>
          <a:prstGeom prst="rect">
            <a:avLst/>
          </a:prstGeom>
        </p:spPr>
      </p:pic>
      <p:pic>
        <p:nvPicPr>
          <p:cNvPr id="49" name="Picture 48" descr="Logo&#10;&#10;Description automatically generated with medium confidence">
            <a:extLst>
              <a:ext uri="{FF2B5EF4-FFF2-40B4-BE49-F238E27FC236}">
                <a16:creationId xmlns:a16="http://schemas.microsoft.com/office/drawing/2014/main" id="{50D60DDF-61C3-F54E-AB1B-81EC907122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72" y="1799833"/>
            <a:ext cx="1863055" cy="1863055"/>
          </a:xfrm>
          <a:prstGeom prst="rect">
            <a:avLst/>
          </a:prstGeom>
        </p:spPr>
      </p:pic>
      <p:pic>
        <p:nvPicPr>
          <p:cNvPr id="50" name="Picture 49" descr="Logo&#10;&#10;Description automatically generated with medium confidence">
            <a:extLst>
              <a:ext uri="{FF2B5EF4-FFF2-40B4-BE49-F238E27FC236}">
                <a16:creationId xmlns:a16="http://schemas.microsoft.com/office/drawing/2014/main" id="{1A8494F1-BACF-EC4C-BCDB-E80AAD8FCB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685" y="1747142"/>
            <a:ext cx="1863055" cy="1863055"/>
          </a:xfrm>
          <a:prstGeom prst="rect">
            <a:avLst/>
          </a:prstGeom>
        </p:spPr>
      </p:pic>
      <p:pic>
        <p:nvPicPr>
          <p:cNvPr id="51" name="Picture 50" descr="Logo&#10;&#10;Description automatically generated with medium confidence">
            <a:extLst>
              <a:ext uri="{FF2B5EF4-FFF2-40B4-BE49-F238E27FC236}">
                <a16:creationId xmlns:a16="http://schemas.microsoft.com/office/drawing/2014/main" id="{1FCD97F8-2E36-D743-9BC5-CDDC1E06F9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664" y="1998018"/>
            <a:ext cx="1863055" cy="1863055"/>
          </a:xfrm>
          <a:prstGeom prst="rect">
            <a:avLst/>
          </a:prstGeom>
        </p:spPr>
      </p:pic>
      <p:pic>
        <p:nvPicPr>
          <p:cNvPr id="53" name="Picture 5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76A330-BBF9-474E-90E8-BEE11EE67B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437" y="5120978"/>
            <a:ext cx="1326979" cy="789967"/>
          </a:xfrm>
          <a:prstGeom prst="rect">
            <a:avLst/>
          </a:prstGeom>
        </p:spPr>
      </p:pic>
      <p:pic>
        <p:nvPicPr>
          <p:cNvPr id="54" name="Picture 5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CB27E9D-C46F-2E43-84AA-454B35A929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220" y="5140672"/>
            <a:ext cx="1326979" cy="789967"/>
          </a:xfrm>
          <a:prstGeom prst="rect">
            <a:avLst/>
          </a:prstGeom>
        </p:spPr>
      </p:pic>
      <p:pic>
        <p:nvPicPr>
          <p:cNvPr id="55" name="Picture 54" descr="Shape&#10;&#10;Description automatically generated with medium confidence">
            <a:extLst>
              <a:ext uri="{FF2B5EF4-FFF2-40B4-BE49-F238E27FC236}">
                <a16:creationId xmlns:a16="http://schemas.microsoft.com/office/drawing/2014/main" id="{57C2A516-8981-9449-8ADD-1E16F95F26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853" y="5140673"/>
            <a:ext cx="1326979" cy="789967"/>
          </a:xfrm>
          <a:prstGeom prst="rect">
            <a:avLst/>
          </a:prstGeom>
        </p:spPr>
      </p:pic>
      <p:pic>
        <p:nvPicPr>
          <p:cNvPr id="56" name="Picture 55" descr="A picture containing dark, arch&#10;&#10;Description automatically generated">
            <a:extLst>
              <a:ext uri="{FF2B5EF4-FFF2-40B4-BE49-F238E27FC236}">
                <a16:creationId xmlns:a16="http://schemas.microsoft.com/office/drawing/2014/main" id="{E86177C0-BF47-9D40-97DD-105BCD89A9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96" y="4109166"/>
            <a:ext cx="1741148" cy="174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20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3542</Words>
  <Application>Microsoft Macintosh PowerPoint</Application>
  <PresentationFormat>Widescreen</PresentationFormat>
  <Paragraphs>561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Century Gothic</vt:lpstr>
      <vt:lpstr>Georgia</vt:lpstr>
      <vt:lpstr>Tw Cen MT</vt:lpstr>
      <vt:lpstr>Office Theme</vt:lpstr>
      <vt:lpstr>Examples</vt:lpstr>
      <vt:lpstr>C’est qui ?</vt:lpstr>
      <vt:lpstr>PowerPoint Presentation</vt:lpstr>
      <vt:lpstr>C’est à vous !</vt:lpstr>
      <vt:lpstr>On célèbre comment ?</vt:lpstr>
      <vt:lpstr>Dis le français !</vt:lpstr>
      <vt:lpstr>Jeu des différences (1/3)</vt:lpstr>
      <vt:lpstr>Jeu des différences (2/3)</vt:lpstr>
      <vt:lpstr>Jeu des différences (3/3)</vt:lpstr>
      <vt:lpstr>En ville</vt:lpstr>
      <vt:lpstr>À vous tous de parler ! </vt:lpstr>
      <vt:lpstr>Complète la phrase ! </vt:lpstr>
      <vt:lpstr>Partenaire A</vt:lpstr>
      <vt:lpstr>Partenaire B</vt:lpstr>
      <vt:lpstr>Complète la phrase ! </vt:lpstr>
      <vt:lpstr>Phonétique</vt:lpstr>
      <vt:lpstr>Phonétique</vt:lpstr>
      <vt:lpstr>Phonétique</vt:lpstr>
      <vt:lpstr>Phonétique</vt:lpstr>
      <vt:lpstr>Phonétique</vt:lpstr>
      <vt:lpstr>Phonétique</vt:lpstr>
      <vt:lpstr>Phonétique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Examples</dc:title>
  <dc:creator>Mary Richardson</dc:creator>
  <cp:lastModifiedBy>Mary Richardson</cp:lastModifiedBy>
  <cp:revision>4</cp:revision>
  <dcterms:created xsi:type="dcterms:W3CDTF">2022-06-21T15:15:07Z</dcterms:created>
  <dcterms:modified xsi:type="dcterms:W3CDTF">2022-07-12T13:49:11Z</dcterms:modified>
</cp:coreProperties>
</file>