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7" r:id="rId3"/>
    <p:sldMasterId id="2147483722" r:id="rId4"/>
  </p:sldMasterIdLst>
  <p:notesMasterIdLst>
    <p:notesMasterId r:id="rId24"/>
  </p:notesMasterIdLst>
  <p:sldIdLst>
    <p:sldId id="260" r:id="rId5"/>
    <p:sldId id="339" r:id="rId6"/>
    <p:sldId id="341" r:id="rId7"/>
    <p:sldId id="337" r:id="rId8"/>
    <p:sldId id="384" r:id="rId9"/>
    <p:sldId id="357" r:id="rId10"/>
    <p:sldId id="385" r:id="rId11"/>
    <p:sldId id="340" r:id="rId12"/>
    <p:sldId id="342" r:id="rId13"/>
    <p:sldId id="338" r:id="rId14"/>
    <p:sldId id="386" r:id="rId15"/>
    <p:sldId id="387" r:id="rId16"/>
    <p:sldId id="388" r:id="rId17"/>
    <p:sldId id="355" r:id="rId18"/>
    <p:sldId id="359" r:id="rId19"/>
    <p:sldId id="379" r:id="rId20"/>
    <p:sldId id="382" r:id="rId21"/>
    <p:sldId id="358" r:id="rId22"/>
    <p:sldId id="35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6" clrIdx="0">
    <p:extLst>
      <p:ext uri="{19B8F6BF-5375-455C-9EA6-DF929625EA0E}">
        <p15:presenceInfo xmlns:p15="http://schemas.microsoft.com/office/powerpoint/2012/main" userId="S::Natalie.Finlayson@glasgow.ac.uk::fffa9436-0c20-47f6-a103-b85039ead72e" providerId="AD"/>
      </p:ext>
    </p:extLst>
  </p:cmAuthor>
  <p:cmAuthor id="2" name="Natalie Finlayson" initials="NF [2]" lastIdx="23" clrIdx="1">
    <p:extLst>
      <p:ext uri="{19B8F6BF-5375-455C-9EA6-DF929625EA0E}">
        <p15:presenceInfo xmlns:p15="http://schemas.microsoft.com/office/powerpoint/2012/main" userId="Natalie Finlay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1"/>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44" autoAdjust="0"/>
    <p:restoredTop sz="94291" autoAdjust="0"/>
  </p:normalViewPr>
  <p:slideViewPr>
    <p:cSldViewPr snapToGrid="0">
      <p:cViewPr varScale="1">
        <p:scale>
          <a:sx n="68" d="100"/>
          <a:sy n="68" d="100"/>
        </p:scale>
        <p:origin x="732" y="31"/>
      </p:cViewPr>
      <p:guideLst/>
    </p:cSldViewPr>
  </p:slideViewPr>
  <p:notesTextViewPr>
    <p:cViewPr>
      <p:scale>
        <a:sx n="100" d="100"/>
        <a:sy n="100" d="100"/>
      </p:scale>
      <p:origin x="0" y="0"/>
    </p:cViewPr>
  </p:notesTextViewPr>
  <p:sorterViewPr>
    <p:cViewPr>
      <p:scale>
        <a:sx n="100" d="100"/>
        <a:sy n="100" d="100"/>
      </p:scale>
      <p:origin x="0" y="-38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FC099-3076-41B5-BDCC-F1DC0EFB5988}" type="datetimeFigureOut">
              <a:rPr lang="en-GB" smtClean="0"/>
              <a:t>17/01/2020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7BA26-074C-42EA-B0E4-CCD2016AEC26}" type="slidenum">
              <a:rPr lang="en-GB" smtClean="0"/>
              <a:t>‹#›</a:t>
            </a:fld>
            <a:endParaRPr lang="en-GB"/>
          </a:p>
        </p:txBody>
      </p:sp>
    </p:spTree>
    <p:extLst>
      <p:ext uri="{BB962C8B-B14F-4D97-AF65-F5344CB8AC3E}">
        <p14:creationId xmlns:p14="http://schemas.microsoft.com/office/powerpoint/2010/main" val="1385803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dict.cc/?s=Obs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9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Source word: </a:t>
            </a:r>
            <a:r>
              <a:rPr lang="en-GB" b="1" dirty="0" err="1"/>
              <a:t>plötzlich</a:t>
            </a:r>
            <a:r>
              <a:rPr lang="en-GB" b="1" dirty="0"/>
              <a:t> [459]</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can elicit pronunciation by asking </a:t>
            </a:r>
            <a:r>
              <a:rPr lang="en-GB" i="1" baseline="0" dirty="0" err="1"/>
              <a:t>Wie</a:t>
            </a:r>
            <a:r>
              <a:rPr lang="en-GB" i="1" baseline="0" dirty="0"/>
              <a:t> </a:t>
            </a:r>
            <a:r>
              <a:rPr lang="en-GB" i="1" baseline="0" dirty="0" err="1"/>
              <a:t>sagt</a:t>
            </a:r>
            <a:r>
              <a:rPr lang="en-GB" i="1" baseline="0" dirty="0"/>
              <a:t> man das</a:t>
            </a:r>
            <a:r>
              <a:rPr lang="en-GB" i="0" baseline="0" dirty="0"/>
              <a:t>?</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550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a:t>
            </a:r>
            <a:r>
              <a:rPr lang="en-GB" baseline="0" dirty="0"/>
              <a:t> and elicit the pronunciation of the </a:t>
            </a:r>
            <a:r>
              <a:rPr lang="en-GB" b="1" baseline="0" dirty="0"/>
              <a:t>individual SSC ‘OU’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Word frequency rankings (1 is the most common word in German): </a:t>
            </a:r>
            <a:br>
              <a:rPr lang="en-GB" sz="1200" baseline="0" dirty="0"/>
            </a:br>
            <a:r>
              <a:rPr lang="en-GB" sz="1200" b="1" baseline="0" dirty="0" err="1"/>
              <a:t>plötzlich</a:t>
            </a:r>
            <a:r>
              <a:rPr lang="en-GB" sz="1200" b="1" baseline="0" dirty="0"/>
              <a:t> </a:t>
            </a:r>
            <a:r>
              <a:rPr lang="en-GB" sz="1200" baseline="0" dirty="0"/>
              <a:t>[459]; </a:t>
            </a:r>
            <a:r>
              <a:rPr lang="en-GB" sz="1200" b="1" baseline="0" dirty="0" err="1"/>
              <a:t>Bevölkerung</a:t>
            </a:r>
            <a:r>
              <a:rPr lang="en-GB" sz="1200" b="1" baseline="0" dirty="0"/>
              <a:t> </a:t>
            </a:r>
            <a:r>
              <a:rPr lang="en-GB" sz="1200" b="0" baseline="0" dirty="0"/>
              <a:t>[769] </a:t>
            </a:r>
            <a:r>
              <a:rPr lang="en-GB" sz="1200" b="1" baseline="0" dirty="0" err="1"/>
              <a:t>völlig</a:t>
            </a:r>
            <a:r>
              <a:rPr lang="en-GB" sz="1200" b="1" baseline="0" dirty="0"/>
              <a:t> </a:t>
            </a:r>
            <a:r>
              <a:rPr lang="en-GB" sz="1200" baseline="0" dirty="0"/>
              <a:t>[462]; </a:t>
            </a:r>
            <a:r>
              <a:rPr lang="en-GB" sz="1200" b="1" baseline="0" dirty="0" err="1"/>
              <a:t>öffentlich</a:t>
            </a:r>
            <a:r>
              <a:rPr lang="en-GB" sz="1200" b="1" baseline="0" dirty="0"/>
              <a:t> </a:t>
            </a:r>
            <a:r>
              <a:rPr lang="en-GB" sz="1200" baseline="0" dirty="0"/>
              <a:t>[399]; </a:t>
            </a:r>
            <a:r>
              <a:rPr lang="en-GB" sz="1200" b="1" baseline="0" dirty="0" err="1"/>
              <a:t>zwölf</a:t>
            </a:r>
            <a:r>
              <a:rPr lang="en-GB" sz="1200" b="1" baseline="0" dirty="0"/>
              <a:t> </a:t>
            </a:r>
            <a:r>
              <a:rPr lang="en-GB" sz="1200" baseline="0" dirty="0"/>
              <a:t>[882]; </a:t>
            </a:r>
            <a:r>
              <a:rPr lang="en-GB" sz="1200" b="1" baseline="0" dirty="0" err="1"/>
              <a:t>öffnen</a:t>
            </a:r>
            <a:r>
              <a:rPr lang="en-GB" sz="1200" b="1" baseline="0" dirty="0"/>
              <a:t> </a:t>
            </a:r>
            <a:r>
              <a:rPr lang="en-GB" sz="1200" baseline="0" dirty="0"/>
              <a:t>[538].</a:t>
            </a:r>
            <a:br>
              <a:rPr lang="en-GB" sz="1200" baseline="0" dirty="0"/>
            </a:br>
            <a:r>
              <a:rPr lang="en-GB" sz="1200" i="1" dirty="0"/>
              <a:t>Source:  Jones, R.L. &amp; </a:t>
            </a:r>
            <a:r>
              <a:rPr lang="en-GB" sz="1200" i="1" dirty="0" err="1"/>
              <a:t>Tschirner</a:t>
            </a:r>
            <a:r>
              <a:rPr lang="en-GB" sz="1200"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278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With sound and no pictures to focus all attention on the sound-symbol correspondence.</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Word frequency rankings (1 is the most common word in German): </a:t>
            </a:r>
            <a:br>
              <a:rPr lang="en-GB" sz="1200" baseline="0" dirty="0"/>
            </a:br>
            <a:r>
              <a:rPr lang="en-GB" sz="1200" b="1" baseline="0" dirty="0" err="1"/>
              <a:t>plötzlich</a:t>
            </a:r>
            <a:r>
              <a:rPr lang="en-GB" sz="1200" b="1" baseline="0" dirty="0"/>
              <a:t> </a:t>
            </a:r>
            <a:r>
              <a:rPr lang="en-GB" sz="1200" baseline="0" dirty="0"/>
              <a:t>[459]; </a:t>
            </a:r>
            <a:r>
              <a:rPr lang="en-GB" sz="1200" b="1" baseline="0" dirty="0" err="1"/>
              <a:t>Bevölkerung</a:t>
            </a:r>
            <a:r>
              <a:rPr lang="en-GB" sz="1200" b="1" baseline="0" dirty="0"/>
              <a:t> </a:t>
            </a:r>
            <a:r>
              <a:rPr lang="en-GB" sz="1200" b="0" baseline="0" dirty="0"/>
              <a:t>[769] </a:t>
            </a:r>
            <a:r>
              <a:rPr lang="en-GB" sz="1200" b="1" baseline="0" dirty="0" err="1"/>
              <a:t>völlig</a:t>
            </a:r>
            <a:r>
              <a:rPr lang="en-GB" sz="1200" b="1" baseline="0" dirty="0"/>
              <a:t> </a:t>
            </a:r>
            <a:r>
              <a:rPr lang="en-GB" sz="1200" baseline="0" dirty="0"/>
              <a:t>[462]; </a:t>
            </a:r>
            <a:r>
              <a:rPr lang="en-GB" sz="1200" b="1" baseline="0" dirty="0" err="1"/>
              <a:t>öffentlich</a:t>
            </a:r>
            <a:r>
              <a:rPr lang="en-GB" sz="1200" b="1" baseline="0" dirty="0"/>
              <a:t> </a:t>
            </a:r>
            <a:r>
              <a:rPr lang="en-GB" sz="1200" baseline="0" dirty="0"/>
              <a:t>[399]; </a:t>
            </a:r>
            <a:r>
              <a:rPr lang="en-GB" sz="1200" b="1" baseline="0" dirty="0" err="1"/>
              <a:t>zwölf</a:t>
            </a:r>
            <a:r>
              <a:rPr lang="en-GB" sz="1200" b="1" baseline="0" dirty="0"/>
              <a:t> </a:t>
            </a:r>
            <a:r>
              <a:rPr lang="en-GB" sz="1200" baseline="0" dirty="0"/>
              <a:t>[882]; </a:t>
            </a:r>
            <a:r>
              <a:rPr lang="en-GB" sz="1200" b="1" baseline="0" dirty="0" err="1"/>
              <a:t>öffnen</a:t>
            </a:r>
            <a:r>
              <a:rPr lang="en-GB" sz="1200" b="1" baseline="0" dirty="0"/>
              <a:t> </a:t>
            </a:r>
            <a:r>
              <a:rPr lang="en-GB" sz="1200" baseline="0" dirty="0"/>
              <a:t>[538].</a:t>
            </a:r>
            <a:br>
              <a:rPr lang="en-GB" sz="1200" baseline="0" dirty="0"/>
            </a:br>
            <a:r>
              <a:rPr lang="en-GB" sz="1200" i="1" dirty="0"/>
              <a:t>Source:  Jones, R.L. &amp; </a:t>
            </a:r>
            <a:r>
              <a:rPr lang="en-GB" sz="1200" i="1" dirty="0" err="1"/>
              <a:t>Tschirner</a:t>
            </a:r>
            <a:r>
              <a:rPr lang="en-GB" sz="1200"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789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 to elicit production from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Word frequency rankings (1 is the most common word in German): </a:t>
            </a:r>
            <a:br>
              <a:rPr lang="en-GB" sz="1200" baseline="0" dirty="0"/>
            </a:br>
            <a:r>
              <a:rPr lang="en-GB" sz="1200" b="1" baseline="0" dirty="0" err="1"/>
              <a:t>plötzlich</a:t>
            </a:r>
            <a:r>
              <a:rPr lang="en-GB" sz="1200" b="1" baseline="0" dirty="0"/>
              <a:t> </a:t>
            </a:r>
            <a:r>
              <a:rPr lang="en-GB" sz="1200" baseline="0" dirty="0"/>
              <a:t>[459]; </a:t>
            </a:r>
            <a:r>
              <a:rPr lang="en-GB" sz="1200" b="1" baseline="0" dirty="0" err="1"/>
              <a:t>Bevölkerung</a:t>
            </a:r>
            <a:r>
              <a:rPr lang="en-GB" sz="1200" b="1" baseline="0" dirty="0"/>
              <a:t> </a:t>
            </a:r>
            <a:r>
              <a:rPr lang="en-GB" sz="1200" b="0" baseline="0" dirty="0"/>
              <a:t>[769] </a:t>
            </a:r>
            <a:r>
              <a:rPr lang="en-GB" sz="1200" b="1" baseline="0" dirty="0" err="1"/>
              <a:t>völlig</a:t>
            </a:r>
            <a:r>
              <a:rPr lang="en-GB" sz="1200" b="1" baseline="0" dirty="0"/>
              <a:t> </a:t>
            </a:r>
            <a:r>
              <a:rPr lang="en-GB" sz="1200" baseline="0" dirty="0"/>
              <a:t>[462]; </a:t>
            </a:r>
            <a:r>
              <a:rPr lang="en-GB" sz="1200" b="1" baseline="0" dirty="0" err="1"/>
              <a:t>öffentlich</a:t>
            </a:r>
            <a:r>
              <a:rPr lang="en-GB" sz="1200" b="1" baseline="0" dirty="0"/>
              <a:t> </a:t>
            </a:r>
            <a:r>
              <a:rPr lang="en-GB" sz="1200" baseline="0" dirty="0"/>
              <a:t>[399]; </a:t>
            </a:r>
            <a:r>
              <a:rPr lang="en-GB" sz="1200" b="1" baseline="0" dirty="0" err="1"/>
              <a:t>zwölf</a:t>
            </a:r>
            <a:r>
              <a:rPr lang="en-GB" sz="1200" b="1" baseline="0" dirty="0"/>
              <a:t> </a:t>
            </a:r>
            <a:r>
              <a:rPr lang="en-GB" sz="1200" baseline="0" dirty="0"/>
              <a:t>[882]; </a:t>
            </a:r>
            <a:r>
              <a:rPr lang="en-GB" sz="1200" b="1" baseline="0" dirty="0" err="1"/>
              <a:t>öffnen</a:t>
            </a:r>
            <a:r>
              <a:rPr lang="en-GB" sz="1200" b="1" baseline="0" dirty="0"/>
              <a:t> </a:t>
            </a:r>
            <a:r>
              <a:rPr lang="en-GB" sz="1200" baseline="0" dirty="0"/>
              <a:t>[538].</a:t>
            </a:r>
            <a:br>
              <a:rPr lang="en-GB" sz="1200" baseline="0" dirty="0"/>
            </a:br>
            <a:r>
              <a:rPr lang="en-GB" sz="1200" i="1" dirty="0"/>
              <a:t>Source:  Jones, R.L. &amp; </a:t>
            </a:r>
            <a:r>
              <a:rPr lang="en-GB" sz="1200" i="1" dirty="0" err="1"/>
              <a:t>Tschirner</a:t>
            </a:r>
            <a:r>
              <a:rPr lang="en-GB" sz="1200"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507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These German names of cities and countries</a:t>
            </a:r>
            <a:r>
              <a:rPr lang="en-GB" baseline="0" dirty="0"/>
              <a:t> mainly consist of long and short /</a:t>
            </a:r>
            <a:r>
              <a:rPr lang="en-GB" sz="1200" dirty="0">
                <a:solidFill>
                  <a:schemeClr val="accent1">
                    <a:lumMod val="50000"/>
                  </a:schemeClr>
                </a:solidFill>
                <a:latin typeface="Century Gothic" panose="020B0502020202020204" pitchFamily="34" charset="0"/>
              </a:rPr>
              <a:t>ö/</a:t>
            </a:r>
            <a:r>
              <a:rPr lang="en-GB" sz="1200" baseline="0" dirty="0">
                <a:solidFill>
                  <a:schemeClr val="accent1">
                    <a:lumMod val="50000"/>
                  </a:schemeClr>
                </a:solidFill>
                <a:latin typeface="Century Gothic" panose="020B0502020202020204" pitchFamily="34" charset="0"/>
              </a:rPr>
              <a:t>, previously studied SSCs and transferable consonants. The only exceptions to this are the /v/ in </a:t>
            </a:r>
            <a:r>
              <a:rPr lang="en-GB" sz="1200" b="1" dirty="0" err="1">
                <a:solidFill>
                  <a:schemeClr val="accent1">
                    <a:lumMod val="50000"/>
                  </a:schemeClr>
                </a:solidFill>
                <a:latin typeface="Century Gothic" panose="020B0502020202020204" pitchFamily="34" charset="0"/>
              </a:rPr>
              <a:t>V</a:t>
            </a:r>
            <a:r>
              <a:rPr lang="en-GB" sz="1200" dirty="0" err="1">
                <a:solidFill>
                  <a:schemeClr val="accent1">
                    <a:lumMod val="50000"/>
                  </a:schemeClr>
                </a:solidFill>
                <a:latin typeface="Century Gothic" panose="020B0502020202020204" pitchFamily="34" charset="0"/>
              </a:rPr>
              <a:t>ereinigtes</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Königreich</a:t>
            </a:r>
            <a:r>
              <a:rPr lang="en-GB" sz="1200" dirty="0">
                <a:solidFill>
                  <a:schemeClr val="accent1">
                    <a:lumMod val="50000"/>
                  </a:schemeClr>
                </a:solidFill>
                <a:latin typeface="Century Gothic" panose="020B0502020202020204" pitchFamily="34" charset="0"/>
              </a:rPr>
              <a:t>, and the /r/ in </a:t>
            </a:r>
            <a:r>
              <a:rPr lang="en-GB" sz="1200" b="0" dirty="0" err="1">
                <a:solidFill>
                  <a:schemeClr val="accent1">
                    <a:lumMod val="50000"/>
                  </a:schemeClr>
                </a:solidFill>
                <a:latin typeface="Century Gothic" panose="020B0502020202020204" pitchFamily="34" charset="0"/>
              </a:rPr>
              <a:t>V</a:t>
            </a:r>
            <a:r>
              <a:rPr lang="en-GB" sz="1200" dirty="0" err="1">
                <a:solidFill>
                  <a:schemeClr val="accent1">
                    <a:lumMod val="50000"/>
                  </a:schemeClr>
                </a:solidFill>
                <a:latin typeface="Century Gothic" panose="020B0502020202020204" pitchFamily="34" charset="0"/>
              </a:rPr>
              <a:t>e</a:t>
            </a:r>
            <a:r>
              <a:rPr lang="en-GB" sz="1200" b="1" dirty="0" err="1">
                <a:solidFill>
                  <a:schemeClr val="accent1">
                    <a:lumMod val="50000"/>
                  </a:schemeClr>
                </a:solidFill>
                <a:latin typeface="Century Gothic" panose="020B0502020202020204" pitchFamily="34" charset="0"/>
              </a:rPr>
              <a:t>r</a:t>
            </a:r>
            <a:r>
              <a:rPr lang="en-GB" sz="1200" dirty="0" err="1">
                <a:solidFill>
                  <a:schemeClr val="accent1">
                    <a:lumMod val="50000"/>
                  </a:schemeClr>
                </a:solidFill>
                <a:latin typeface="Century Gothic" panose="020B0502020202020204" pitchFamily="34" charset="0"/>
              </a:rPr>
              <a:t>einigtes</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Königreich</a:t>
            </a:r>
            <a:r>
              <a:rPr lang="en-GB" sz="1200" dirty="0">
                <a:solidFill>
                  <a:schemeClr val="accent1">
                    <a:lumMod val="50000"/>
                  </a:schemeClr>
                </a:solidFill>
                <a:latin typeface="Century Gothic" panose="020B0502020202020204" pitchFamily="34" charset="0"/>
              </a:rPr>
              <a:t>,</a:t>
            </a:r>
            <a:r>
              <a:rPr lang="en-GB" sz="1200" baseline="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Gö</a:t>
            </a:r>
            <a:r>
              <a:rPr lang="en-GB" sz="1200" b="1" dirty="0" err="1">
                <a:solidFill>
                  <a:schemeClr val="accent1">
                    <a:lumMod val="50000"/>
                  </a:schemeClr>
                </a:solidFill>
                <a:latin typeface="Century Gothic" panose="020B0502020202020204" pitchFamily="34" charset="0"/>
              </a:rPr>
              <a:t>r</a:t>
            </a:r>
            <a:r>
              <a:rPr lang="en-GB" sz="1200" dirty="0" err="1">
                <a:solidFill>
                  <a:schemeClr val="accent1">
                    <a:lumMod val="50000"/>
                  </a:schemeClr>
                </a:solidFill>
                <a:latin typeface="Century Gothic" panose="020B0502020202020204" pitchFamily="34" charset="0"/>
              </a:rPr>
              <a:t>litz</a:t>
            </a:r>
            <a:r>
              <a:rPr lang="en-GB" sz="1200" dirty="0">
                <a:solidFill>
                  <a:schemeClr val="accent1">
                    <a:lumMod val="50000"/>
                  </a:schemeClr>
                </a:solidFill>
                <a:latin typeface="Century Gothic" panose="020B0502020202020204" pitchFamily="34" charset="0"/>
              </a:rPr>
              <a:t> and </a:t>
            </a:r>
            <a:r>
              <a:rPr lang="en-GB" sz="1200" dirty="0" err="1">
                <a:solidFill>
                  <a:schemeClr val="accent1">
                    <a:lumMod val="50000"/>
                  </a:schemeClr>
                </a:solidFill>
                <a:latin typeface="Century Gothic" panose="020B0502020202020204" pitchFamily="34" charset="0"/>
              </a:rPr>
              <a:t>Öste</a:t>
            </a:r>
            <a:r>
              <a:rPr lang="en-GB" sz="1200" b="1" dirty="0" err="1">
                <a:solidFill>
                  <a:schemeClr val="accent1">
                    <a:lumMod val="50000"/>
                  </a:schemeClr>
                </a:solidFill>
                <a:latin typeface="Century Gothic" panose="020B0502020202020204" pitchFamily="34" charset="0"/>
              </a:rPr>
              <a:t>rr</a:t>
            </a:r>
            <a:r>
              <a:rPr lang="en-GB" sz="1200" dirty="0" err="1">
                <a:solidFill>
                  <a:schemeClr val="accent1">
                    <a:lumMod val="50000"/>
                  </a:schemeClr>
                </a:solidFill>
                <a:latin typeface="Century Gothic" panose="020B0502020202020204" pitchFamily="34" charset="0"/>
              </a:rPr>
              <a:t>eich</a:t>
            </a:r>
            <a:r>
              <a:rPr lang="en-GB" sz="1200" dirty="0">
                <a:solidFill>
                  <a:schemeClr val="accent1">
                    <a:lumMod val="50000"/>
                  </a:schemeClr>
                </a:solidFill>
                <a:latin typeface="Century Gothic" panose="020B0502020202020204" pitchFamily="34" charset="0"/>
              </a:rPr>
              <a:t>. Students will need some extra practice/support</a:t>
            </a:r>
            <a:r>
              <a:rPr lang="en-GB" sz="1200" baseline="0" dirty="0">
                <a:solidFill>
                  <a:schemeClr val="accent1">
                    <a:lumMod val="50000"/>
                  </a:schemeClr>
                </a:solidFill>
                <a:latin typeface="Century Gothic" panose="020B0502020202020204" pitchFamily="34" charset="0"/>
              </a:rPr>
              <a:t> when pronouncing these sounds.</a:t>
            </a:r>
          </a:p>
          <a:p>
            <a:pPr marL="0" lvl="0" indent="0" algn="l" rtl="0">
              <a:spcBef>
                <a:spcPts val="0"/>
              </a:spcBef>
              <a:spcAft>
                <a:spcPts val="0"/>
              </a:spcAft>
              <a:buNone/>
            </a:pPr>
            <a:endParaRPr lang="en-GB" sz="1200" baseline="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1">
                    <a:lumMod val="50000"/>
                  </a:schemeClr>
                </a:solidFill>
                <a:latin typeface="Century Gothic" panose="020B0502020202020204" pitchFamily="34" charset="0"/>
              </a:rPr>
              <a:t>The names of the places are heard on individual letter clicks. Students listen to each word, and decide whether they hear long or short </a:t>
            </a:r>
            <a:r>
              <a:rPr lang="en-GB" baseline="0" dirty="0"/>
              <a:t>/</a:t>
            </a:r>
            <a:r>
              <a:rPr lang="en-GB" sz="1200" dirty="0">
                <a:solidFill>
                  <a:schemeClr val="accent1">
                    <a:lumMod val="50000"/>
                  </a:schemeClr>
                </a:solidFill>
                <a:latin typeface="Century Gothic" panose="020B0502020202020204" pitchFamily="34" charset="0"/>
              </a:rPr>
              <a:t>ö/.</a:t>
            </a:r>
            <a:r>
              <a:rPr lang="en-GB" sz="1200" baseline="0" dirty="0">
                <a:solidFill>
                  <a:schemeClr val="accent1">
                    <a:lumMod val="50000"/>
                  </a:schemeClr>
                </a:solidFill>
                <a:latin typeface="Century Gothic" panose="020B0502020202020204" pitchFamily="34" charset="0"/>
              </a:rPr>
              <a:t> To allow students to compare the sounds of the words, it</a:t>
            </a:r>
            <a:r>
              <a:rPr lang="en-GB" sz="1200" dirty="0">
                <a:solidFill>
                  <a:schemeClr val="accent1">
                    <a:lumMod val="50000"/>
                  </a:schemeClr>
                </a:solidFill>
                <a:latin typeface="Century Gothic" panose="020B0502020202020204" pitchFamily="34" charset="0"/>
              </a:rPr>
              <a:t> is recommended that </a:t>
            </a:r>
            <a:r>
              <a:rPr lang="en-GB" sz="1200" baseline="0" dirty="0">
                <a:solidFill>
                  <a:schemeClr val="accent1">
                    <a:lumMod val="50000"/>
                  </a:schemeClr>
                </a:solidFill>
                <a:latin typeface="Century Gothic" panose="020B0502020202020204" pitchFamily="34" charset="0"/>
              </a:rPr>
              <a:t>each recording (from A - G) is played twice in the first instance, and then once again before the answer is revealed.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1">
                    <a:lumMod val="50000"/>
                  </a:schemeClr>
                </a:solidFill>
                <a:latin typeface="Century Gothic" panose="020B0502020202020204" pitchFamily="34" charset="0"/>
              </a:rPr>
              <a:t>Teacher elicits answers by pointing at the word and asking ‘</a:t>
            </a:r>
            <a:r>
              <a:rPr lang="en-GB" sz="1200" baseline="0" dirty="0" err="1">
                <a:solidFill>
                  <a:schemeClr val="accent1">
                    <a:lumMod val="50000"/>
                  </a:schemeClr>
                </a:solidFill>
                <a:latin typeface="Century Gothic" panose="020B0502020202020204" pitchFamily="34" charset="0"/>
              </a:rPr>
              <a:t>Ist</a:t>
            </a:r>
            <a:r>
              <a:rPr lang="en-GB" sz="1200" baseline="0" dirty="0">
                <a:solidFill>
                  <a:schemeClr val="accent1">
                    <a:lumMod val="50000"/>
                  </a:schemeClr>
                </a:solidFill>
                <a:latin typeface="Century Gothic" panose="020B0502020202020204" pitchFamily="34" charset="0"/>
              </a:rPr>
              <a:t> das </a:t>
            </a:r>
            <a:r>
              <a:rPr lang="en-GB" sz="1200" dirty="0">
                <a:solidFill>
                  <a:schemeClr val="accent1">
                    <a:lumMod val="50000"/>
                  </a:schemeClr>
                </a:solidFill>
                <a:latin typeface="Century Gothic" panose="020B0502020202020204" pitchFamily="34" charset="0"/>
              </a:rPr>
              <a:t>ö</a:t>
            </a:r>
            <a:r>
              <a:rPr lang="en-GB" sz="1200" baseline="0" dirty="0">
                <a:solidFill>
                  <a:schemeClr val="accent1">
                    <a:lumMod val="50000"/>
                  </a:schemeClr>
                </a:solidFill>
                <a:latin typeface="Century Gothic" panose="020B0502020202020204" pitchFamily="34" charset="0"/>
              </a:rPr>
              <a:t> </a:t>
            </a:r>
            <a:r>
              <a:rPr lang="en-GB" sz="1200" baseline="0" dirty="0" err="1">
                <a:solidFill>
                  <a:schemeClr val="accent1">
                    <a:lumMod val="50000"/>
                  </a:schemeClr>
                </a:solidFill>
                <a:latin typeface="Century Gothic" panose="020B0502020202020204" pitchFamily="34" charset="0"/>
              </a:rPr>
              <a:t>lang</a:t>
            </a:r>
            <a:r>
              <a:rPr lang="en-GB" sz="1200" baseline="0" dirty="0">
                <a:solidFill>
                  <a:schemeClr val="accent1">
                    <a:lumMod val="50000"/>
                  </a:schemeClr>
                </a:solidFill>
                <a:latin typeface="Century Gothic" panose="020B0502020202020204" pitchFamily="34" charset="0"/>
              </a:rPr>
              <a:t> </a:t>
            </a:r>
            <a:r>
              <a:rPr lang="en-GB" sz="1200" baseline="0" dirty="0" err="1">
                <a:solidFill>
                  <a:schemeClr val="accent1">
                    <a:lumMod val="50000"/>
                  </a:schemeClr>
                </a:solidFill>
                <a:latin typeface="Century Gothic" panose="020B0502020202020204" pitchFamily="34" charset="0"/>
              </a:rPr>
              <a:t>oder</a:t>
            </a:r>
            <a:r>
              <a:rPr lang="en-GB" sz="1200" baseline="0" dirty="0">
                <a:solidFill>
                  <a:schemeClr val="accent1">
                    <a:lumMod val="50000"/>
                  </a:schemeClr>
                </a:solidFill>
                <a:latin typeface="Century Gothic" panose="020B0502020202020204" pitchFamily="34" charset="0"/>
              </a:rPr>
              <a:t> </a:t>
            </a:r>
            <a:r>
              <a:rPr lang="en-GB" sz="1200" baseline="0" dirty="0" err="1">
                <a:solidFill>
                  <a:schemeClr val="accent1">
                    <a:lumMod val="50000"/>
                  </a:schemeClr>
                </a:solidFill>
                <a:latin typeface="Century Gothic" panose="020B0502020202020204" pitchFamily="34" charset="0"/>
              </a:rPr>
              <a:t>kurz</a:t>
            </a:r>
            <a:r>
              <a:rPr lang="en-GB" sz="1200" baseline="0" dirty="0">
                <a:solidFill>
                  <a:schemeClr val="accent1">
                    <a:lumMod val="50000"/>
                  </a:schemeClr>
                </a:solidFill>
                <a:latin typeface="Century Gothic" panose="020B0502020202020204" pitchFamily="34" charset="0"/>
              </a:rPr>
              <a:t>?’ Students respond ‘Das </a:t>
            </a:r>
            <a:r>
              <a:rPr lang="en-GB" sz="1200" dirty="0">
                <a:solidFill>
                  <a:schemeClr val="accent1">
                    <a:lumMod val="50000"/>
                  </a:schemeClr>
                </a:solidFill>
                <a:latin typeface="Century Gothic" panose="020B0502020202020204" pitchFamily="34" charset="0"/>
              </a:rPr>
              <a:t>ö</a:t>
            </a:r>
            <a:r>
              <a:rPr lang="en-GB" sz="1200" baseline="0" dirty="0">
                <a:solidFill>
                  <a:schemeClr val="accent1">
                    <a:lumMod val="50000"/>
                  </a:schemeClr>
                </a:solidFill>
                <a:latin typeface="Century Gothic" panose="020B0502020202020204" pitchFamily="34" charset="0"/>
              </a:rPr>
              <a:t> </a:t>
            </a:r>
            <a:r>
              <a:rPr lang="en-GB" sz="1200" baseline="0" dirty="0" err="1">
                <a:solidFill>
                  <a:schemeClr val="accent1">
                    <a:lumMod val="50000"/>
                  </a:schemeClr>
                </a:solidFill>
                <a:latin typeface="Century Gothic" panose="020B0502020202020204" pitchFamily="34" charset="0"/>
              </a:rPr>
              <a:t>ist</a:t>
            </a:r>
            <a:r>
              <a:rPr lang="en-GB" sz="1200" baseline="0" dirty="0">
                <a:solidFill>
                  <a:schemeClr val="accent1">
                    <a:lumMod val="50000"/>
                  </a:schemeClr>
                </a:solidFill>
                <a:latin typeface="Century Gothic" panose="020B0502020202020204" pitchFamily="34" charset="0"/>
              </a:rPr>
              <a:t> </a:t>
            </a:r>
            <a:r>
              <a:rPr lang="en-GB" sz="1200" baseline="0" dirty="0" err="1">
                <a:solidFill>
                  <a:schemeClr val="accent1">
                    <a:lumMod val="50000"/>
                  </a:schemeClr>
                </a:solidFill>
                <a:latin typeface="Century Gothic" panose="020B0502020202020204" pitchFamily="34" charset="0"/>
              </a:rPr>
              <a:t>lang</a:t>
            </a:r>
            <a:r>
              <a:rPr lang="en-GB" sz="1200" baseline="0" dirty="0">
                <a:solidFill>
                  <a:schemeClr val="accent1">
                    <a:lumMod val="50000"/>
                  </a:schemeClr>
                </a:solidFill>
                <a:latin typeface="Century Gothic" panose="020B0502020202020204" pitchFamily="34" charset="0"/>
              </a:rPr>
              <a:t>/</a:t>
            </a:r>
            <a:r>
              <a:rPr lang="en-GB" sz="1200" baseline="0" dirty="0" err="1">
                <a:solidFill>
                  <a:schemeClr val="accent1">
                    <a:lumMod val="50000"/>
                  </a:schemeClr>
                </a:solidFill>
                <a:latin typeface="Century Gothic" panose="020B0502020202020204" pitchFamily="34" charset="0"/>
              </a:rPr>
              <a:t>kurz</a:t>
            </a:r>
            <a:r>
              <a:rPr lang="en-GB" sz="1200" baseline="0" dirty="0">
                <a:solidFill>
                  <a:schemeClr val="accent1">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1">
                    <a:lumMod val="50000"/>
                  </a:schemeClr>
                </a:solidFill>
                <a:latin typeface="Century Gothic" panose="020B0502020202020204" pitchFamily="34" charset="0"/>
              </a:rPr>
              <a:t>Place names have</a:t>
            </a:r>
            <a:r>
              <a:rPr lang="en-GB" sz="1200" b="0" baseline="0" dirty="0">
                <a:solidFill>
                  <a:schemeClr val="accent1">
                    <a:lumMod val="50000"/>
                  </a:schemeClr>
                </a:solidFill>
                <a:latin typeface="Century Gothic" panose="020B0502020202020204" pitchFamily="34" charset="0"/>
              </a:rPr>
              <a:t> been chosen for this exercise as they are unlikely to have been encountered before, so students must focus on the sound. Teacher to highlight the English translations of  ‘</a:t>
            </a:r>
            <a:r>
              <a:rPr lang="en-GB" sz="1200" dirty="0">
                <a:solidFill>
                  <a:schemeClr val="accent1">
                    <a:lumMod val="50000"/>
                  </a:schemeClr>
                </a:solidFill>
                <a:latin typeface="Century Gothic" panose="020B0502020202020204" pitchFamily="34" charset="0"/>
              </a:rPr>
              <a:t>Köln’, ‘das </a:t>
            </a:r>
            <a:r>
              <a:rPr lang="en-GB" sz="1200" dirty="0" err="1">
                <a:solidFill>
                  <a:schemeClr val="accent1">
                    <a:lumMod val="50000"/>
                  </a:schemeClr>
                </a:solidFill>
                <a:latin typeface="Century Gothic" panose="020B0502020202020204" pitchFamily="34" charset="0"/>
              </a:rPr>
              <a:t>Vereinigte</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Königreich</a:t>
            </a:r>
            <a:r>
              <a:rPr lang="en-GB" sz="1200" dirty="0">
                <a:solidFill>
                  <a:schemeClr val="accent1">
                    <a:lumMod val="50000"/>
                  </a:schemeClr>
                </a:solidFill>
                <a:latin typeface="Century Gothic" panose="020B0502020202020204" pitchFamily="34" charset="0"/>
              </a:rPr>
              <a:t>’ and ‘</a:t>
            </a:r>
            <a:r>
              <a:rPr lang="en-GB" sz="1200" dirty="0" err="1">
                <a:solidFill>
                  <a:schemeClr val="accent1">
                    <a:lumMod val="50000"/>
                  </a:schemeClr>
                </a:solidFill>
                <a:latin typeface="Century Gothic" panose="020B0502020202020204" pitchFamily="34" charset="0"/>
              </a:rPr>
              <a:t>Österreich</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Wie</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sagt</a:t>
            </a:r>
            <a:r>
              <a:rPr lang="en-GB" sz="1200" dirty="0">
                <a:solidFill>
                  <a:schemeClr val="accent1">
                    <a:lumMod val="50000"/>
                  </a:schemeClr>
                </a:solidFill>
                <a:latin typeface="Century Gothic" panose="020B0502020202020204" pitchFamily="34" charset="0"/>
              </a:rPr>
              <a:t> man </a:t>
            </a:r>
            <a:r>
              <a:rPr lang="en-GB" sz="1200" i="1" dirty="0">
                <a:solidFill>
                  <a:schemeClr val="accent1">
                    <a:lumMod val="50000"/>
                  </a:schemeClr>
                </a:solidFill>
                <a:latin typeface="Century Gothic" panose="020B0502020202020204" pitchFamily="34" charset="0"/>
              </a:rPr>
              <a:t>Köln</a:t>
            </a:r>
            <a:r>
              <a:rPr lang="en-GB" sz="1200" baseline="0" dirty="0">
                <a:solidFill>
                  <a:schemeClr val="accent1">
                    <a:lumMod val="50000"/>
                  </a:schemeClr>
                </a:solidFill>
                <a:latin typeface="Century Gothic" panose="020B0502020202020204" pitchFamily="34" charset="0"/>
              </a:rPr>
              <a:t> auf </a:t>
            </a:r>
            <a:r>
              <a:rPr lang="en-GB" sz="1200" baseline="0" dirty="0" err="1">
                <a:solidFill>
                  <a:schemeClr val="accent1">
                    <a:lumMod val="50000"/>
                  </a:schemeClr>
                </a:solidFill>
                <a:latin typeface="Century Gothic" panose="020B0502020202020204" pitchFamily="34" charset="0"/>
              </a:rPr>
              <a:t>Englisch</a:t>
            </a:r>
            <a:r>
              <a:rPr lang="en-GB" sz="1200" baseline="0" dirty="0">
                <a:solidFill>
                  <a:schemeClr val="accent1">
                    <a:lumMod val="50000"/>
                  </a:schemeClr>
                </a:solidFill>
                <a:latin typeface="Century Gothic" panose="020B0502020202020204" pitchFamily="34" charset="0"/>
              </a:rPr>
              <a:t>?’) and explain the structure of ‘</a:t>
            </a:r>
            <a:r>
              <a:rPr lang="en-GB" sz="1200" dirty="0">
                <a:solidFill>
                  <a:schemeClr val="accent1">
                    <a:lumMod val="50000"/>
                  </a:schemeClr>
                </a:solidFill>
                <a:latin typeface="Century Gothic" panose="020B0502020202020204" pitchFamily="34" charset="0"/>
              </a:rPr>
              <a:t>das </a:t>
            </a:r>
            <a:r>
              <a:rPr lang="en-GB" sz="1200" dirty="0" err="1">
                <a:solidFill>
                  <a:schemeClr val="accent1">
                    <a:lumMod val="50000"/>
                  </a:schemeClr>
                </a:solidFill>
                <a:latin typeface="Century Gothic" panose="020B0502020202020204" pitchFamily="34" charset="0"/>
              </a:rPr>
              <a:t>Vereinigte</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Königreich</a:t>
            </a:r>
            <a:r>
              <a:rPr lang="en-GB" sz="1200" dirty="0">
                <a:solidFill>
                  <a:schemeClr val="accent1">
                    <a:lumMod val="50000"/>
                  </a:schemeClr>
                </a:solidFill>
                <a:latin typeface="Century Gothic" panose="020B0502020202020204" pitchFamily="34" charset="0"/>
              </a:rPr>
              <a:t>’ (though make it clear that ‘</a:t>
            </a:r>
            <a:r>
              <a:rPr lang="en-GB" sz="1200" dirty="0" err="1">
                <a:solidFill>
                  <a:schemeClr val="accent1">
                    <a:lumMod val="50000"/>
                  </a:schemeClr>
                </a:solidFill>
                <a:latin typeface="Century Gothic" panose="020B0502020202020204" pitchFamily="34" charset="0"/>
              </a:rPr>
              <a:t>Großbritannien</a:t>
            </a:r>
            <a:r>
              <a:rPr lang="en-GB" sz="1200" dirty="0">
                <a:solidFill>
                  <a:schemeClr val="accent1">
                    <a:lumMod val="50000"/>
                  </a:schemeClr>
                </a:solidFill>
                <a:latin typeface="Century Gothic" panose="020B0502020202020204" pitchFamily="34" charset="0"/>
              </a:rPr>
              <a:t>’ is more commonly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1">
                    <a:lumMod val="50000"/>
                  </a:schemeClr>
                </a:solidFill>
                <a:latin typeface="Century Gothic" panose="020B0502020202020204" pitchFamily="34" charset="0"/>
              </a:rPr>
              <a:t>Once answers have been revealed, students are asked to read the names aloud.  They now have direct information about how to pronounce the ‘ö’ SSC. The exercise also provides an opportunity to apply previous SSC knowledge of soft and hard /</a:t>
            </a:r>
            <a:r>
              <a:rPr lang="en-GB" sz="1200" baseline="0" dirty="0" err="1">
                <a:solidFill>
                  <a:schemeClr val="accent1">
                    <a:lumMod val="50000"/>
                  </a:schemeClr>
                </a:solidFill>
                <a:latin typeface="Century Gothic" panose="020B0502020202020204" pitchFamily="34" charset="0"/>
              </a:rPr>
              <a:t>ch</a:t>
            </a:r>
            <a:r>
              <a:rPr lang="en-GB" sz="1200" baseline="0" dirty="0">
                <a:solidFill>
                  <a:schemeClr val="accent1">
                    <a:lumMod val="50000"/>
                  </a:schemeClr>
                </a:solidFill>
                <a:latin typeface="Century Gothic" panose="020B0502020202020204" pitchFamily="34" charset="0"/>
              </a:rPr>
              <a:t>/ (das </a:t>
            </a:r>
            <a:r>
              <a:rPr lang="en-GB" sz="1200" dirty="0" err="1">
                <a:solidFill>
                  <a:schemeClr val="accent1">
                    <a:lumMod val="50000"/>
                  </a:schemeClr>
                </a:solidFill>
                <a:latin typeface="Century Gothic" panose="020B0502020202020204" pitchFamily="34" charset="0"/>
              </a:rPr>
              <a:t>Vereinigte</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Königrei</a:t>
            </a:r>
            <a:r>
              <a:rPr lang="en-GB" sz="1200" b="1" dirty="0" err="1">
                <a:solidFill>
                  <a:schemeClr val="accent1">
                    <a:lumMod val="50000"/>
                  </a:schemeClr>
                </a:solidFill>
                <a:latin typeface="Century Gothic" panose="020B0502020202020204" pitchFamily="34" charset="0"/>
              </a:rPr>
              <a:t>ch</a:t>
            </a:r>
            <a:r>
              <a:rPr lang="en-GB" sz="1200" b="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Mön</a:t>
            </a:r>
            <a:r>
              <a:rPr lang="en-GB" sz="1200" b="1" dirty="0" err="1">
                <a:solidFill>
                  <a:schemeClr val="accent1">
                    <a:lumMod val="50000"/>
                  </a:schemeClr>
                </a:solidFill>
                <a:latin typeface="Century Gothic" panose="020B0502020202020204" pitchFamily="34" charset="0"/>
              </a:rPr>
              <a:t>ch</a:t>
            </a:r>
            <a:r>
              <a:rPr lang="en-GB" sz="1200" dirty="0" err="1">
                <a:solidFill>
                  <a:schemeClr val="accent1">
                    <a:lumMod val="50000"/>
                  </a:schemeClr>
                </a:solidFill>
                <a:latin typeface="Century Gothic" panose="020B0502020202020204" pitchFamily="34" charset="0"/>
              </a:rPr>
              <a:t>en­gladba</a:t>
            </a:r>
            <a:r>
              <a:rPr lang="en-GB" sz="1200" b="1" dirty="0" err="1">
                <a:solidFill>
                  <a:schemeClr val="accent1">
                    <a:lumMod val="50000"/>
                  </a:schemeClr>
                </a:solidFill>
                <a:latin typeface="Century Gothic" panose="020B0502020202020204" pitchFamily="34" charset="0"/>
              </a:rPr>
              <a:t>ch</a:t>
            </a:r>
            <a:r>
              <a:rPr lang="en-GB" sz="1200" b="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Österrei</a:t>
            </a:r>
            <a:r>
              <a:rPr lang="en-GB" sz="1200" b="1" dirty="0" err="1">
                <a:solidFill>
                  <a:schemeClr val="accent1">
                    <a:lumMod val="50000"/>
                  </a:schemeClr>
                </a:solidFill>
                <a:latin typeface="Century Gothic" panose="020B0502020202020204" pitchFamily="34" charset="0"/>
              </a:rPr>
              <a:t>ch</a:t>
            </a:r>
            <a:r>
              <a:rPr lang="en-GB" sz="1200" b="0" dirty="0">
                <a:solidFill>
                  <a:schemeClr val="accent1">
                    <a:lumMod val="50000"/>
                  </a:schemeClr>
                </a:solidFill>
                <a:latin typeface="Century Gothic" panose="020B0502020202020204" pitchFamily="34" charset="0"/>
              </a:rPr>
              <a:t>) and /</a:t>
            </a:r>
            <a:r>
              <a:rPr lang="en-GB" sz="1200" b="0" dirty="0" err="1">
                <a:solidFill>
                  <a:schemeClr val="accent1">
                    <a:lumMod val="50000"/>
                  </a:schemeClr>
                </a:solidFill>
                <a:latin typeface="Century Gothic" panose="020B0502020202020204" pitchFamily="34" charset="0"/>
              </a:rPr>
              <a:t>ei</a:t>
            </a:r>
            <a:r>
              <a:rPr lang="en-GB" sz="1200" b="0" dirty="0">
                <a:solidFill>
                  <a:schemeClr val="accent1">
                    <a:lumMod val="50000"/>
                  </a:schemeClr>
                </a:solidFill>
                <a:latin typeface="Century Gothic" panose="020B0502020202020204" pitchFamily="34" charset="0"/>
              </a:rPr>
              <a:t>/</a:t>
            </a:r>
            <a:r>
              <a:rPr lang="en-GB" sz="1200" b="0" baseline="0" dirty="0">
                <a:solidFill>
                  <a:schemeClr val="accent1">
                    <a:lumMod val="50000"/>
                  </a:schemeClr>
                </a:solidFill>
                <a:latin typeface="Century Gothic" panose="020B0502020202020204" pitchFamily="34" charset="0"/>
              </a:rPr>
              <a:t> (das </a:t>
            </a:r>
            <a:r>
              <a:rPr lang="en-GB" sz="1200" dirty="0" err="1">
                <a:solidFill>
                  <a:schemeClr val="accent1">
                    <a:lumMod val="50000"/>
                  </a:schemeClr>
                </a:solidFill>
                <a:latin typeface="Century Gothic" panose="020B0502020202020204" pitchFamily="34" charset="0"/>
              </a:rPr>
              <a:t>Ver</a:t>
            </a:r>
            <a:r>
              <a:rPr lang="en-GB" sz="1200" b="1" dirty="0" err="1">
                <a:solidFill>
                  <a:schemeClr val="accent1">
                    <a:lumMod val="50000"/>
                  </a:schemeClr>
                </a:solidFill>
                <a:latin typeface="Century Gothic" panose="020B0502020202020204" pitchFamily="34" charset="0"/>
              </a:rPr>
              <a:t>ei</a:t>
            </a:r>
            <a:r>
              <a:rPr lang="en-GB" sz="1200" dirty="0" err="1">
                <a:solidFill>
                  <a:schemeClr val="accent1">
                    <a:lumMod val="50000"/>
                  </a:schemeClr>
                </a:solidFill>
                <a:latin typeface="Century Gothic" panose="020B0502020202020204" pitchFamily="34" charset="0"/>
              </a:rPr>
              <a:t>nigte</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Königr</a:t>
            </a:r>
            <a:r>
              <a:rPr lang="en-GB" sz="1200" b="1" dirty="0" err="1">
                <a:solidFill>
                  <a:schemeClr val="accent1">
                    <a:lumMod val="50000"/>
                  </a:schemeClr>
                </a:solidFill>
                <a:latin typeface="Century Gothic" panose="020B0502020202020204" pitchFamily="34" charset="0"/>
              </a:rPr>
              <a:t>ei</a:t>
            </a:r>
            <a:r>
              <a:rPr lang="en-GB" sz="1200" b="0" dirty="0" err="1">
                <a:solidFill>
                  <a:schemeClr val="accent1">
                    <a:lumMod val="50000"/>
                  </a:schemeClr>
                </a:solidFill>
                <a:latin typeface="Century Gothic" panose="020B0502020202020204" pitchFamily="34" charset="0"/>
              </a:rPr>
              <a:t>ch</a:t>
            </a:r>
            <a:r>
              <a:rPr lang="en-GB" sz="1200" b="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Österr</a:t>
            </a:r>
            <a:r>
              <a:rPr lang="en-GB" sz="1200" b="1" dirty="0" err="1">
                <a:solidFill>
                  <a:schemeClr val="accent1">
                    <a:lumMod val="50000"/>
                  </a:schemeClr>
                </a:solidFill>
                <a:latin typeface="Century Gothic" panose="020B0502020202020204" pitchFamily="34" charset="0"/>
              </a:rPr>
              <a:t>ei</a:t>
            </a:r>
            <a:r>
              <a:rPr lang="en-GB" sz="1200" b="0" dirty="0" err="1">
                <a:solidFill>
                  <a:schemeClr val="accent1">
                    <a:lumMod val="50000"/>
                  </a:schemeClr>
                </a:solidFill>
                <a:latin typeface="Century Gothic" panose="020B0502020202020204" pitchFamily="34" charset="0"/>
              </a:rPr>
              <a:t>ch</a:t>
            </a:r>
            <a:r>
              <a:rPr lang="en-GB" sz="1200" b="0" dirty="0">
                <a:solidFill>
                  <a:schemeClr val="accent1">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1">
                    <a:lumMod val="50000"/>
                  </a:schemeClr>
                </a:solidFill>
                <a:latin typeface="Century Gothic" panose="020B0502020202020204" pitchFamily="34" charset="0"/>
              </a:rPr>
              <a:t>NB: Should students ask why </a:t>
            </a:r>
            <a:r>
              <a:rPr lang="en-GB" sz="1200" b="0" dirty="0" err="1">
                <a:solidFill>
                  <a:schemeClr val="accent1">
                    <a:lumMod val="50000"/>
                  </a:schemeClr>
                </a:solidFill>
                <a:latin typeface="Century Gothic" panose="020B0502020202020204" pitchFamily="34" charset="0"/>
              </a:rPr>
              <a:t>Österreich</a:t>
            </a:r>
            <a:r>
              <a:rPr lang="en-GB" sz="1200" b="0" baseline="0" dirty="0">
                <a:solidFill>
                  <a:schemeClr val="accent1">
                    <a:lumMod val="50000"/>
                  </a:schemeClr>
                </a:solidFill>
                <a:latin typeface="Century Gothic" panose="020B0502020202020204" pitchFamily="34" charset="0"/>
              </a:rPr>
              <a:t> and </a:t>
            </a:r>
            <a:r>
              <a:rPr lang="en-GB" sz="1200" b="0" baseline="0" dirty="0" err="1">
                <a:solidFill>
                  <a:schemeClr val="accent1">
                    <a:lumMod val="50000"/>
                  </a:schemeClr>
                </a:solidFill>
                <a:latin typeface="Century Gothic" panose="020B0502020202020204" pitchFamily="34" charset="0"/>
              </a:rPr>
              <a:t>Mödling</a:t>
            </a:r>
            <a:r>
              <a:rPr lang="en-GB" sz="1200" b="0" baseline="0" dirty="0">
                <a:solidFill>
                  <a:schemeClr val="accent1">
                    <a:lumMod val="50000"/>
                  </a:schemeClr>
                </a:solidFill>
                <a:latin typeface="Century Gothic" panose="020B0502020202020204" pitchFamily="34" charset="0"/>
              </a:rPr>
              <a:t> are long ö despite being followed by two consonants, here are two possible responses, depending on who has asked and how much time you have!</a:t>
            </a:r>
            <a:br>
              <a:rPr lang="en-GB" sz="1200" b="0" baseline="0" dirty="0">
                <a:solidFill>
                  <a:schemeClr val="accent1">
                    <a:lumMod val="50000"/>
                  </a:schemeClr>
                </a:solidFill>
                <a:latin typeface="Century Gothic" panose="020B0502020202020204" pitchFamily="34" charset="0"/>
              </a:rPr>
            </a:br>
            <a:r>
              <a:rPr lang="en-GB" sz="1200" b="0" baseline="0" dirty="0">
                <a:solidFill>
                  <a:schemeClr val="accent1">
                    <a:lumMod val="50000"/>
                  </a:schemeClr>
                </a:solidFill>
                <a:latin typeface="Century Gothic" panose="020B0502020202020204" pitchFamily="34" charset="0"/>
              </a:rPr>
              <a:t>1.  Place names can often be exceptional - think of some strange ones in English e.g. Holborn doesn’t pronounce the ‘l’ at all, but in English we don’t have silent ‘l’ as a letter, generally. Towcester is pronounced ‘toaster’ etc..</a:t>
            </a:r>
            <a:br>
              <a:rPr lang="en-GB" sz="1200" b="0" baseline="0" dirty="0">
                <a:solidFill>
                  <a:schemeClr val="accent1">
                    <a:lumMod val="50000"/>
                  </a:schemeClr>
                </a:solidFill>
                <a:latin typeface="Century Gothic" panose="020B0502020202020204" pitchFamily="34" charset="0"/>
              </a:rPr>
            </a:br>
            <a:r>
              <a:rPr lang="en-GB" sz="1200" b="0" baseline="0" dirty="0">
                <a:solidFill>
                  <a:schemeClr val="accent1">
                    <a:lumMod val="50000"/>
                  </a:schemeClr>
                </a:solidFill>
                <a:latin typeface="Century Gothic" panose="020B0502020202020204" pitchFamily="34" charset="0"/>
              </a:rPr>
              <a:t>2.  This is to do with the syllable separation - here </a:t>
            </a:r>
            <a:r>
              <a:rPr lang="en-GB" sz="1200" b="0" dirty="0" err="1">
                <a:solidFill>
                  <a:schemeClr val="accent1">
                    <a:lumMod val="50000"/>
                  </a:schemeClr>
                </a:solidFill>
                <a:latin typeface="Century Gothic" panose="020B0502020202020204" pitchFamily="34" charset="0"/>
              </a:rPr>
              <a:t>Ös</a:t>
            </a:r>
            <a:r>
              <a:rPr lang="en-GB" sz="1200" b="0" dirty="0">
                <a:solidFill>
                  <a:schemeClr val="accent1">
                    <a:lumMod val="50000"/>
                  </a:schemeClr>
                </a:solidFill>
                <a:latin typeface="Century Gothic" panose="020B0502020202020204" pitchFamily="34" charset="0"/>
              </a:rPr>
              <a:t> - </a:t>
            </a:r>
            <a:r>
              <a:rPr lang="en-GB" sz="1200" b="0" dirty="0" err="1">
                <a:solidFill>
                  <a:schemeClr val="accent1">
                    <a:lumMod val="50000"/>
                  </a:schemeClr>
                </a:solidFill>
                <a:latin typeface="Century Gothic" panose="020B0502020202020204" pitchFamily="34" charset="0"/>
              </a:rPr>
              <a:t>ter</a:t>
            </a:r>
            <a:r>
              <a:rPr lang="en-GB" sz="1200" b="0" dirty="0">
                <a:solidFill>
                  <a:schemeClr val="accent1">
                    <a:lumMod val="50000"/>
                  </a:schemeClr>
                </a:solidFill>
                <a:latin typeface="Century Gothic" panose="020B0502020202020204" pitchFamily="34" charset="0"/>
              </a:rPr>
              <a:t> - </a:t>
            </a:r>
            <a:r>
              <a:rPr lang="en-GB" sz="1200" b="0" dirty="0" err="1">
                <a:solidFill>
                  <a:schemeClr val="accent1">
                    <a:lumMod val="50000"/>
                  </a:schemeClr>
                </a:solidFill>
                <a:latin typeface="Century Gothic" panose="020B0502020202020204" pitchFamily="34" charset="0"/>
              </a:rPr>
              <a:t>reich</a:t>
            </a:r>
            <a:r>
              <a:rPr lang="en-GB" sz="1200" b="0" baseline="0" dirty="0">
                <a:solidFill>
                  <a:schemeClr val="accent1">
                    <a:lumMod val="50000"/>
                  </a:schemeClr>
                </a:solidFill>
                <a:latin typeface="Century Gothic" panose="020B0502020202020204" pitchFamily="34" charset="0"/>
              </a:rPr>
              <a:t> is made up of 3 syllables - the end of the first syllable is just a single consonant, and the ö pronunciation is driven by that.  The same applies to </a:t>
            </a:r>
            <a:r>
              <a:rPr lang="en-GB" sz="1200" b="0" baseline="0" dirty="0" err="1">
                <a:solidFill>
                  <a:schemeClr val="accent1">
                    <a:lumMod val="50000"/>
                  </a:schemeClr>
                </a:solidFill>
                <a:latin typeface="Century Gothic" panose="020B0502020202020204" pitchFamily="34" charset="0"/>
              </a:rPr>
              <a:t>Möd</a:t>
            </a:r>
            <a:r>
              <a:rPr lang="en-GB" sz="1200" b="0" baseline="0" dirty="0">
                <a:solidFill>
                  <a:schemeClr val="accent1">
                    <a:lumMod val="50000"/>
                  </a:schemeClr>
                </a:solidFill>
                <a:latin typeface="Century Gothic" panose="020B0502020202020204" pitchFamily="34" charset="0"/>
              </a:rPr>
              <a:t> - ling.  When the syllables are separated, the double consonants disappear.</a:t>
            </a:r>
            <a:br>
              <a:rPr lang="en-GB" sz="1200" b="0" baseline="0" dirty="0">
                <a:solidFill>
                  <a:schemeClr val="accent1">
                    <a:lumMod val="50000"/>
                  </a:schemeClr>
                </a:solidFill>
                <a:latin typeface="Century Gothic" panose="020B0502020202020204" pitchFamily="34" charset="0"/>
              </a:rPr>
            </a:br>
            <a:br>
              <a:rPr lang="en-GB" sz="1200" b="0" baseline="0" dirty="0">
                <a:solidFill>
                  <a:schemeClr val="accent1">
                    <a:lumMod val="50000"/>
                  </a:schemeClr>
                </a:solidFill>
                <a:latin typeface="Century Gothic" panose="020B0502020202020204" pitchFamily="34" charset="0"/>
              </a:rPr>
            </a:br>
            <a:endParaRPr lang="en-GB" sz="1200" dirty="0">
              <a:solidFill>
                <a:schemeClr val="accent1">
                  <a:lumMod val="50000"/>
                </a:schemeClr>
              </a:solidFill>
              <a:latin typeface="Century Gothic" panose="020B0502020202020204" pitchFamily="34" charset="0"/>
            </a:endParaRPr>
          </a:p>
          <a:p>
            <a:pPr marL="0" lvl="0" indent="0" algn="l" rtl="0">
              <a:spcBef>
                <a:spcPts val="0"/>
              </a:spcBef>
              <a:spcAft>
                <a:spcPts val="0"/>
              </a:spcAft>
              <a:buNone/>
            </a:pP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extLst>
      <p:ext uri="{BB962C8B-B14F-4D97-AF65-F5344CB8AC3E}">
        <p14:creationId xmlns:p14="http://schemas.microsoft.com/office/powerpoint/2010/main" val="2197046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dirty="0">
                <a:solidFill>
                  <a:schemeClr val="tx1"/>
                </a:solidFill>
              </a:rPr>
              <a:t>This exercise recaps the rules</a:t>
            </a:r>
            <a:r>
              <a:rPr lang="en-GB" sz="1200" b="0" baseline="0" dirty="0">
                <a:solidFill>
                  <a:schemeClr val="tx1"/>
                </a:solidFill>
              </a:rPr>
              <a:t> about plural formation introduced in </a:t>
            </a:r>
            <a:r>
              <a:rPr lang="en-GB" sz="1200" b="0" dirty="0">
                <a:solidFill>
                  <a:schemeClr val="tx1"/>
                </a:solidFill>
              </a:rPr>
              <a:t>1.2.6, and practises</a:t>
            </a:r>
            <a:r>
              <a:rPr lang="en-GB" sz="1200" b="0" baseline="0" dirty="0">
                <a:solidFill>
                  <a:schemeClr val="tx1"/>
                </a:solidFill>
              </a:rPr>
              <a:t> the difference between SSCs /o/ and /ö/. It also draws attention to the importance of </a:t>
            </a:r>
            <a:r>
              <a:rPr lang="en-GB" sz="1200" b="1" baseline="0" dirty="0">
                <a:solidFill>
                  <a:schemeClr val="tx1"/>
                </a:solidFill>
              </a:rPr>
              <a:t>sound</a:t>
            </a:r>
            <a:r>
              <a:rPr lang="en-GB" sz="1200" b="0" baseline="0" dirty="0">
                <a:solidFill>
                  <a:schemeClr val="tx1"/>
                </a:solidFill>
              </a:rPr>
              <a:t> in creating </a:t>
            </a:r>
            <a:r>
              <a:rPr lang="en-GB" sz="1200" b="1" baseline="0" dirty="0">
                <a:solidFill>
                  <a:schemeClr val="tx1"/>
                </a:solidFill>
              </a:rPr>
              <a:t>meaning</a:t>
            </a:r>
            <a:r>
              <a:rPr lang="en-GB" sz="1200" b="0" baseline="0" dirty="0">
                <a:solidFill>
                  <a:schemeClr val="tx1"/>
                </a:solidFill>
              </a:rPr>
              <a:t> by juxtaposing singular and plural forms of words which differ in terms of umlauts only.</a:t>
            </a:r>
          </a:p>
          <a:p>
            <a:pPr marL="0" lvl="0" indent="0" algn="l" rtl="0">
              <a:spcBef>
                <a:spcPts val="0"/>
              </a:spcBef>
              <a:spcAft>
                <a:spcPts val="0"/>
              </a:spcAft>
              <a:buNone/>
            </a:pPr>
            <a:endParaRPr lang="en-GB" sz="1200" b="0" baseline="0" dirty="0">
              <a:solidFill>
                <a:schemeClr val="tx1"/>
              </a:solidFill>
            </a:endParaRPr>
          </a:p>
          <a:p>
            <a:pPr marL="0" lvl="0" indent="0" algn="l" rtl="0">
              <a:spcBef>
                <a:spcPts val="0"/>
              </a:spcBef>
              <a:spcAft>
                <a:spcPts val="0"/>
              </a:spcAft>
              <a:buNone/>
            </a:pPr>
            <a:r>
              <a:rPr lang="en-GB" sz="1200" b="0" baseline="0" dirty="0">
                <a:solidFill>
                  <a:schemeClr val="tx1"/>
                </a:solidFill>
              </a:rPr>
              <a:t>Teacher to emphasise to students that </a:t>
            </a:r>
            <a:r>
              <a:rPr lang="en-GB" sz="1200" b="1" baseline="0" dirty="0">
                <a:solidFill>
                  <a:schemeClr val="tx1"/>
                </a:solidFill>
              </a:rPr>
              <a:t>mispronouncing the umlaut </a:t>
            </a:r>
            <a:r>
              <a:rPr lang="en-GB" sz="1200" b="0" baseline="0" dirty="0">
                <a:solidFill>
                  <a:schemeClr val="tx1"/>
                </a:solidFill>
              </a:rPr>
              <a:t>causes a change in meaning. </a:t>
            </a:r>
          </a:p>
          <a:p>
            <a:pPr marL="0" lvl="0" indent="0" algn="l" rtl="0">
              <a:spcBef>
                <a:spcPts val="0"/>
              </a:spcBef>
              <a:spcAft>
                <a:spcPts val="0"/>
              </a:spcAft>
              <a:buNone/>
            </a:pPr>
            <a:endParaRPr lang="en-GB" sz="1200" b="0" baseline="0" dirty="0">
              <a:solidFill>
                <a:schemeClr val="tx1"/>
              </a:solidFill>
            </a:endParaRPr>
          </a:p>
          <a:p>
            <a:pPr marL="0" lvl="0" indent="0" algn="l" rtl="0">
              <a:spcBef>
                <a:spcPts val="0"/>
              </a:spcBef>
              <a:spcAft>
                <a:spcPts val="0"/>
              </a:spcAft>
              <a:buNone/>
            </a:pPr>
            <a:r>
              <a:rPr lang="en-GB" sz="1200" b="0" baseline="0" dirty="0">
                <a:solidFill>
                  <a:schemeClr val="tx1"/>
                </a:solidFill>
              </a:rPr>
              <a:t>Note that the /</a:t>
            </a:r>
            <a:r>
              <a:rPr lang="en-GB" sz="1200" b="0" baseline="0" dirty="0" err="1">
                <a:solidFill>
                  <a:schemeClr val="tx1"/>
                </a:solidFill>
              </a:rPr>
              <a:t>ch</a:t>
            </a:r>
            <a:r>
              <a:rPr lang="en-GB" sz="1200" b="0" baseline="0" dirty="0">
                <a:solidFill>
                  <a:schemeClr val="tx1"/>
                </a:solidFill>
              </a:rPr>
              <a:t>/ becomes soft in </a:t>
            </a:r>
            <a:r>
              <a:rPr lang="en-GB" sz="1200" b="0" baseline="0" dirty="0" err="1">
                <a:solidFill>
                  <a:schemeClr val="tx1"/>
                </a:solidFill>
              </a:rPr>
              <a:t>T</a:t>
            </a:r>
            <a:r>
              <a:rPr lang="en-GB" sz="1200" dirty="0" err="1">
                <a:solidFill>
                  <a:schemeClr val="accent1">
                    <a:lumMod val="50000"/>
                  </a:schemeClr>
                </a:solidFill>
              </a:rPr>
              <a:t>ö</a:t>
            </a:r>
            <a:r>
              <a:rPr lang="en-GB" sz="1200" b="1" dirty="0" err="1">
                <a:solidFill>
                  <a:schemeClr val="accent1">
                    <a:lumMod val="50000"/>
                  </a:schemeClr>
                </a:solidFill>
              </a:rPr>
              <a:t>ch</a:t>
            </a:r>
            <a:r>
              <a:rPr lang="en-GB" sz="1200" dirty="0" err="1">
                <a:solidFill>
                  <a:schemeClr val="accent1">
                    <a:lumMod val="50000"/>
                  </a:schemeClr>
                </a:solidFill>
              </a:rPr>
              <a:t>ter</a:t>
            </a:r>
            <a:r>
              <a:rPr lang="en-GB" sz="1200" dirty="0">
                <a:solidFill>
                  <a:schemeClr val="accent1">
                    <a:lumMod val="50000"/>
                  </a:schemeClr>
                </a:solidFill>
              </a:rPr>
              <a:t>.</a:t>
            </a:r>
          </a:p>
          <a:p>
            <a:pPr marL="0" lvl="0" indent="0" algn="l" rtl="0">
              <a:spcBef>
                <a:spcPts val="0"/>
              </a:spcBef>
              <a:spcAft>
                <a:spcPts val="0"/>
              </a:spcAft>
              <a:buNone/>
            </a:pPr>
            <a:endParaRPr lang="en-GB" sz="1200" b="0"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tx1"/>
                </a:solidFill>
                <a:latin typeface="+mn-lt"/>
              </a:rPr>
              <a:t>Frequency values: </a:t>
            </a:r>
            <a:r>
              <a:rPr lang="en-GB" i="1" baseline="0" dirty="0">
                <a:solidFill>
                  <a:schemeClr val="tx1"/>
                </a:solidFill>
                <a:latin typeface="+mn-lt"/>
              </a:rPr>
              <a:t>der </a:t>
            </a:r>
            <a:r>
              <a:rPr lang="en-GB" b="1" i="1" baseline="0" dirty="0" err="1">
                <a:solidFill>
                  <a:schemeClr val="tx1"/>
                </a:solidFill>
                <a:latin typeface="+mn-lt"/>
              </a:rPr>
              <a:t>Bogen</a:t>
            </a:r>
            <a:r>
              <a:rPr lang="en-GB" b="0" i="1" baseline="0" dirty="0">
                <a:solidFill>
                  <a:schemeClr val="tx1"/>
                </a:solidFill>
                <a:latin typeface="+mn-lt"/>
              </a:rPr>
              <a:t> </a:t>
            </a:r>
            <a:r>
              <a:rPr lang="en-GB" b="0" i="0" baseline="0" dirty="0">
                <a:solidFill>
                  <a:schemeClr val="tx1"/>
                </a:solidFill>
                <a:latin typeface="+mn-lt"/>
              </a:rPr>
              <a:t>[</a:t>
            </a:r>
            <a:r>
              <a:rPr lang="en-GB" sz="1200" b="0" i="0" baseline="0" dirty="0">
                <a:solidFill>
                  <a:schemeClr val="tx1"/>
                </a:solidFill>
                <a:latin typeface="+mn-lt"/>
              </a:rPr>
              <a:t>3070];</a:t>
            </a:r>
            <a:r>
              <a:rPr lang="en-GB" b="0" i="1" baseline="0" dirty="0">
                <a:solidFill>
                  <a:schemeClr val="tx1"/>
                </a:solidFill>
                <a:latin typeface="+mn-lt"/>
              </a:rPr>
              <a:t> der </a:t>
            </a:r>
            <a:r>
              <a:rPr lang="en-GB" b="1" i="1" baseline="0" dirty="0">
                <a:solidFill>
                  <a:schemeClr val="tx1"/>
                </a:solidFill>
                <a:latin typeface="+mn-lt"/>
              </a:rPr>
              <a:t>Vogel</a:t>
            </a:r>
            <a:r>
              <a:rPr lang="en-GB" b="0" i="1" baseline="0" dirty="0">
                <a:solidFill>
                  <a:schemeClr val="tx1"/>
                </a:solidFill>
                <a:latin typeface="+mn-lt"/>
              </a:rPr>
              <a:t> </a:t>
            </a:r>
            <a:r>
              <a:rPr lang="en-GB" b="0" i="0" baseline="0" dirty="0">
                <a:solidFill>
                  <a:schemeClr val="tx1"/>
                </a:solidFill>
                <a:latin typeface="+mn-lt"/>
              </a:rPr>
              <a:t>[</a:t>
            </a:r>
            <a:r>
              <a:rPr lang="en-GB" sz="1100" b="0" i="0" baseline="0" dirty="0">
                <a:solidFill>
                  <a:schemeClr val="tx1"/>
                </a:solidFill>
                <a:latin typeface="+mn-lt"/>
              </a:rPr>
              <a:t>1878];</a:t>
            </a:r>
            <a:r>
              <a:rPr lang="en-GB" b="0" i="1" baseline="0" dirty="0">
                <a:solidFill>
                  <a:schemeClr val="tx1"/>
                </a:solidFill>
                <a:latin typeface="+mn-lt"/>
              </a:rPr>
              <a:t> der </a:t>
            </a:r>
            <a:r>
              <a:rPr lang="en-GB" b="1" i="1" baseline="0" dirty="0" err="1">
                <a:solidFill>
                  <a:schemeClr val="tx1"/>
                </a:solidFill>
                <a:latin typeface="+mn-lt"/>
              </a:rPr>
              <a:t>Ofen</a:t>
            </a:r>
            <a:r>
              <a:rPr lang="en-GB" b="0" i="1" baseline="0" dirty="0">
                <a:solidFill>
                  <a:schemeClr val="tx1"/>
                </a:solidFill>
                <a:latin typeface="+mn-lt"/>
              </a:rPr>
              <a:t> </a:t>
            </a:r>
            <a:r>
              <a:rPr lang="en-GB" b="0" i="0" baseline="0" dirty="0">
                <a:solidFill>
                  <a:schemeClr val="tx1"/>
                </a:solidFill>
                <a:latin typeface="+mn-lt"/>
              </a:rPr>
              <a:t>[</a:t>
            </a:r>
            <a:r>
              <a:rPr lang="en-GB" sz="1200" b="0" i="0" baseline="0" dirty="0">
                <a:solidFill>
                  <a:schemeClr val="tx1"/>
                </a:solidFill>
                <a:latin typeface="+mn-lt"/>
              </a:rPr>
              <a:t>3214];</a:t>
            </a:r>
            <a:r>
              <a:rPr lang="en-GB" b="0" i="1" baseline="0" dirty="0">
                <a:solidFill>
                  <a:schemeClr val="tx1"/>
                </a:solidFill>
                <a:latin typeface="+mn-lt"/>
              </a:rPr>
              <a:t> der </a:t>
            </a:r>
            <a:r>
              <a:rPr lang="en-GB" b="1" i="1" baseline="0" dirty="0">
                <a:solidFill>
                  <a:schemeClr val="tx1"/>
                </a:solidFill>
                <a:latin typeface="+mn-lt"/>
              </a:rPr>
              <a:t>Boden </a:t>
            </a:r>
            <a:r>
              <a:rPr lang="en-GB" b="0" i="0" baseline="0" dirty="0">
                <a:solidFill>
                  <a:schemeClr val="tx1"/>
                </a:solidFill>
                <a:latin typeface="+mn-lt"/>
              </a:rPr>
              <a:t>[</a:t>
            </a:r>
            <a:r>
              <a:rPr lang="en-GB" sz="1200" b="0" i="0" baseline="0" dirty="0">
                <a:solidFill>
                  <a:schemeClr val="tx1"/>
                </a:solidFill>
                <a:latin typeface="+mn-lt"/>
              </a:rPr>
              <a:t>445];</a:t>
            </a:r>
            <a:r>
              <a:rPr lang="en-GB" b="0" i="1" baseline="0" dirty="0">
                <a:solidFill>
                  <a:schemeClr val="tx1"/>
                </a:solidFill>
                <a:latin typeface="+mn-lt"/>
              </a:rPr>
              <a:t> die </a:t>
            </a:r>
            <a:r>
              <a:rPr lang="en-GB" b="1" i="1" baseline="0" dirty="0" err="1">
                <a:solidFill>
                  <a:schemeClr val="tx1"/>
                </a:solidFill>
                <a:latin typeface="+mn-lt"/>
              </a:rPr>
              <a:t>Tochter</a:t>
            </a:r>
            <a:r>
              <a:rPr lang="en-GB" b="1" i="1" baseline="0" dirty="0">
                <a:solidFill>
                  <a:schemeClr val="tx1"/>
                </a:solidFill>
                <a:latin typeface="+mn-lt"/>
              </a:rPr>
              <a:t> </a:t>
            </a:r>
            <a:r>
              <a:rPr lang="en-GB" b="0" i="0" baseline="0" dirty="0">
                <a:solidFill>
                  <a:schemeClr val="tx1"/>
                </a:solidFill>
                <a:latin typeface="+mn-lt"/>
              </a:rPr>
              <a:t>[</a:t>
            </a:r>
            <a:r>
              <a:rPr lang="en-GB" sz="1200" b="0" i="0" baseline="0" dirty="0">
                <a:solidFill>
                  <a:schemeClr val="tx1"/>
                </a:solidFill>
                <a:latin typeface="+mn-lt"/>
              </a:rPr>
              <a:t>514]</a:t>
            </a:r>
            <a:endParaRPr lang="en-GB" baseline="0" dirty="0">
              <a:solidFill>
                <a:schemeClr val="tx1"/>
              </a:solidFill>
              <a:latin typeface="+mn-lt"/>
            </a:endParaRP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extLst>
      <p:ext uri="{BB962C8B-B14F-4D97-AF65-F5344CB8AC3E}">
        <p14:creationId xmlns:p14="http://schemas.microsoft.com/office/powerpoint/2010/main" val="4080804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dirty="0">
                <a:solidFill>
                  <a:schemeClr val="tx1"/>
                </a:solidFill>
              </a:rPr>
              <a:t>Audio</a:t>
            </a:r>
            <a:r>
              <a:rPr lang="en-GB" sz="1200" b="0" baseline="0" dirty="0">
                <a:solidFill>
                  <a:schemeClr val="tx1"/>
                </a:solidFill>
              </a:rPr>
              <a:t> plays on clicking individual letters. The article/quantifier is obscured in each case so students must listen to the sound.</a:t>
            </a:r>
            <a:endParaRPr lang="en-GB" sz="1200" b="0" dirty="0">
              <a:solidFill>
                <a:schemeClr val="tx1"/>
              </a:solidFill>
            </a:endParaRPr>
          </a:p>
          <a:p>
            <a:pPr marL="0" lvl="0" indent="0" algn="l" rtl="0">
              <a:spcBef>
                <a:spcPts val="0"/>
              </a:spcBef>
              <a:spcAft>
                <a:spcPts val="0"/>
              </a:spcAft>
              <a:buNone/>
            </a:pPr>
            <a:endParaRPr lang="en-GB" sz="1200" b="1" dirty="0">
              <a:solidFill>
                <a:schemeClr val="tx1"/>
              </a:solidFill>
            </a:endParaRPr>
          </a:p>
          <a:p>
            <a:pPr marL="0" lvl="0" indent="0" algn="l" rtl="0">
              <a:spcBef>
                <a:spcPts val="0"/>
              </a:spcBef>
              <a:spcAft>
                <a:spcPts val="0"/>
              </a:spcAft>
              <a:buNone/>
            </a:pPr>
            <a:r>
              <a:rPr lang="en-GB" sz="1200" b="1" dirty="0">
                <a:solidFill>
                  <a:schemeClr val="tx1"/>
                </a:solidFill>
              </a:rPr>
              <a:t>Transcript</a:t>
            </a:r>
          </a:p>
          <a:p>
            <a:pPr marL="0" lvl="0" indent="0" algn="l" rtl="0">
              <a:spcBef>
                <a:spcPts val="0"/>
              </a:spcBef>
              <a:spcAft>
                <a:spcPts val="0"/>
              </a:spcAft>
              <a:buNone/>
            </a:pPr>
            <a:endParaRPr lang="en-GB" sz="1200" b="1" dirty="0">
              <a:solidFill>
                <a:schemeClr val="tx1"/>
              </a:solidFill>
            </a:endParaRPr>
          </a:p>
          <a:p>
            <a:pPr marL="0" lvl="0" indent="0" algn="l" rtl="0">
              <a:spcBef>
                <a:spcPts val="0"/>
              </a:spcBef>
              <a:spcAft>
                <a:spcPts val="0"/>
              </a:spcAft>
              <a:buNone/>
            </a:pPr>
            <a:r>
              <a:rPr lang="en-GB" sz="1200" b="0" dirty="0">
                <a:solidFill>
                  <a:schemeClr val="tx1"/>
                </a:solidFill>
              </a:rPr>
              <a:t>a)</a:t>
            </a:r>
            <a:r>
              <a:rPr lang="en-GB" sz="1200" b="0" baseline="0" dirty="0">
                <a:solidFill>
                  <a:schemeClr val="tx1"/>
                </a:solidFill>
              </a:rPr>
              <a:t> </a:t>
            </a:r>
            <a:r>
              <a:rPr lang="en-GB" sz="1200" b="0" baseline="0" dirty="0" err="1">
                <a:solidFill>
                  <a:schemeClr val="tx1"/>
                </a:solidFill>
              </a:rPr>
              <a:t>Es</a:t>
            </a:r>
            <a:r>
              <a:rPr lang="en-GB" sz="1200" b="0" baseline="0" dirty="0">
                <a:solidFill>
                  <a:schemeClr val="tx1"/>
                </a:solidFill>
              </a:rPr>
              <a:t> </a:t>
            </a:r>
            <a:r>
              <a:rPr lang="en-GB" sz="1200" b="0" baseline="0" dirty="0" err="1">
                <a:solidFill>
                  <a:schemeClr val="tx1"/>
                </a:solidFill>
              </a:rPr>
              <a:t>gibt</a:t>
            </a:r>
            <a:r>
              <a:rPr lang="en-GB" sz="1200" b="0" baseline="0" dirty="0">
                <a:solidFill>
                  <a:schemeClr val="tx1"/>
                </a:solidFill>
              </a:rPr>
              <a:t> [</a:t>
            </a:r>
            <a:r>
              <a:rPr lang="en-GB" sz="1200" b="0" baseline="0" dirty="0" err="1">
                <a:solidFill>
                  <a:schemeClr val="tx1"/>
                </a:solidFill>
              </a:rPr>
              <a:t>viele</a:t>
            </a:r>
            <a:r>
              <a:rPr lang="en-GB" sz="1200" b="0" baseline="0" dirty="0">
                <a:solidFill>
                  <a:schemeClr val="tx1"/>
                </a:solidFill>
              </a:rPr>
              <a:t>] </a:t>
            </a:r>
            <a:r>
              <a:rPr lang="en-GB" sz="1200" b="0" baseline="0" dirty="0" err="1">
                <a:solidFill>
                  <a:schemeClr val="tx1"/>
                </a:solidFill>
              </a:rPr>
              <a:t>B</a:t>
            </a:r>
            <a:r>
              <a:rPr lang="en-GB" sz="1200" b="0" dirty="0" err="1">
                <a:solidFill>
                  <a:schemeClr val="accent5">
                    <a:lumMod val="50000"/>
                  </a:schemeClr>
                </a:solidFill>
              </a:rPr>
              <a:t>ögen</a:t>
            </a:r>
            <a:r>
              <a:rPr lang="en-GB" sz="1200" b="0" dirty="0">
                <a:solidFill>
                  <a:schemeClr val="accent5">
                    <a:lumMod val="50000"/>
                  </a:schemeClr>
                </a:solidFill>
              </a:rPr>
              <a:t> </a:t>
            </a:r>
            <a:r>
              <a:rPr lang="en-GB" sz="1200" b="0" baseline="0" dirty="0" err="1">
                <a:solidFill>
                  <a:schemeClr val="tx1"/>
                </a:solidFill>
              </a:rPr>
              <a:t>im</a:t>
            </a:r>
            <a:r>
              <a:rPr lang="en-GB" sz="1200" b="0" baseline="0" dirty="0">
                <a:solidFill>
                  <a:schemeClr val="tx1"/>
                </a:solidFill>
              </a:rPr>
              <a:t> Museum.</a:t>
            </a:r>
          </a:p>
          <a:p>
            <a:pPr marL="0" lvl="0" indent="0" algn="l" rtl="0">
              <a:spcBef>
                <a:spcPts val="0"/>
              </a:spcBef>
              <a:spcAft>
                <a:spcPts val="0"/>
              </a:spcAft>
              <a:buNone/>
            </a:pPr>
            <a:endParaRPr lang="en-GB" sz="1200" b="0" dirty="0">
              <a:solidFill>
                <a:schemeClr val="tx1"/>
              </a:solidFill>
            </a:endParaRPr>
          </a:p>
          <a:p>
            <a:pPr marL="0" lvl="0" indent="0" algn="l" rtl="0">
              <a:spcBef>
                <a:spcPts val="0"/>
              </a:spcBef>
              <a:spcAft>
                <a:spcPts val="0"/>
              </a:spcAft>
              <a:buNone/>
            </a:pPr>
            <a:r>
              <a:rPr lang="en-GB" sz="1200" b="0" dirty="0">
                <a:solidFill>
                  <a:schemeClr val="tx1"/>
                </a:solidFill>
              </a:rPr>
              <a:t>b) </a:t>
            </a:r>
            <a:r>
              <a:rPr lang="en-GB" sz="1200" b="0" dirty="0" err="1">
                <a:solidFill>
                  <a:schemeClr val="tx1"/>
                </a:solidFill>
              </a:rPr>
              <a:t>Es</a:t>
            </a:r>
            <a:r>
              <a:rPr lang="en-GB" sz="1200" b="0" dirty="0">
                <a:solidFill>
                  <a:schemeClr val="tx1"/>
                </a:solidFill>
              </a:rPr>
              <a:t> </a:t>
            </a:r>
            <a:r>
              <a:rPr lang="en-GB" sz="1200" b="0" dirty="0" err="1">
                <a:solidFill>
                  <a:schemeClr val="tx1"/>
                </a:solidFill>
              </a:rPr>
              <a:t>gibt</a:t>
            </a:r>
            <a:r>
              <a:rPr lang="en-GB" sz="1200" b="0" dirty="0">
                <a:solidFill>
                  <a:schemeClr val="tx1"/>
                </a:solidFill>
              </a:rPr>
              <a:t> [</a:t>
            </a:r>
            <a:r>
              <a:rPr lang="en-GB" sz="1200" b="0" dirty="0" err="1">
                <a:solidFill>
                  <a:schemeClr val="tx1"/>
                </a:solidFill>
              </a:rPr>
              <a:t>einen</a:t>
            </a:r>
            <a:r>
              <a:rPr lang="en-GB" sz="1200" b="0" dirty="0">
                <a:solidFill>
                  <a:schemeClr val="tx1"/>
                </a:solidFill>
              </a:rPr>
              <a:t>] Vogel </a:t>
            </a:r>
            <a:r>
              <a:rPr lang="en-GB" sz="1200" b="0" dirty="0" err="1">
                <a:solidFill>
                  <a:schemeClr val="tx1"/>
                </a:solidFill>
              </a:rPr>
              <a:t>im</a:t>
            </a:r>
            <a:r>
              <a:rPr lang="en-GB" sz="1200" b="0" dirty="0">
                <a:solidFill>
                  <a:schemeClr val="tx1"/>
                </a:solidFill>
              </a:rPr>
              <a:t> Garten.</a:t>
            </a:r>
          </a:p>
          <a:p>
            <a:pPr marL="0" lvl="0" indent="0" algn="l" rtl="0">
              <a:spcBef>
                <a:spcPts val="0"/>
              </a:spcBef>
              <a:spcAft>
                <a:spcPts val="0"/>
              </a:spcAft>
              <a:buNone/>
            </a:pPr>
            <a:endParaRPr lang="en-GB" sz="1200" b="0" dirty="0">
              <a:solidFill>
                <a:schemeClr val="tx1"/>
              </a:solidFill>
            </a:endParaRPr>
          </a:p>
          <a:p>
            <a:pPr marL="0" lvl="0" indent="0" algn="l" rtl="0">
              <a:spcBef>
                <a:spcPts val="0"/>
              </a:spcBef>
              <a:spcAft>
                <a:spcPts val="0"/>
              </a:spcAft>
              <a:buNone/>
            </a:pPr>
            <a:r>
              <a:rPr lang="en-GB" sz="1200" b="0" baseline="0" dirty="0">
                <a:solidFill>
                  <a:schemeClr val="tx1"/>
                </a:solidFill>
              </a:rPr>
              <a:t>c) </a:t>
            </a:r>
            <a:r>
              <a:rPr lang="de-DE" sz="1200" b="0" baseline="0" dirty="0">
                <a:solidFill>
                  <a:schemeClr val="tx1"/>
                </a:solidFill>
              </a:rPr>
              <a:t>Herr Martin hat [einen] Ofen zu Hause.</a:t>
            </a:r>
          </a:p>
          <a:p>
            <a:pPr marL="0" lvl="0" indent="0" algn="l" rtl="0">
              <a:spcBef>
                <a:spcPts val="0"/>
              </a:spcBef>
              <a:spcAft>
                <a:spcPts val="0"/>
              </a:spcAft>
              <a:buNone/>
            </a:pPr>
            <a:endParaRPr lang="en-GB" sz="1200" b="0" baseline="0" dirty="0">
              <a:solidFill>
                <a:schemeClr val="tx1"/>
              </a:solidFill>
            </a:endParaRPr>
          </a:p>
          <a:p>
            <a:pPr marL="0" lvl="0" indent="0" algn="l" rtl="0">
              <a:spcBef>
                <a:spcPts val="0"/>
              </a:spcBef>
              <a:spcAft>
                <a:spcPts val="0"/>
              </a:spcAft>
              <a:buNone/>
            </a:pPr>
            <a:r>
              <a:rPr lang="en-GB" sz="1200" b="0" baseline="0" dirty="0">
                <a:solidFill>
                  <a:schemeClr val="tx1"/>
                </a:solidFill>
              </a:rPr>
              <a:t>d) Mia </a:t>
            </a:r>
            <a:r>
              <a:rPr lang="en-GB" sz="1200" b="0" baseline="0" dirty="0" err="1">
                <a:solidFill>
                  <a:schemeClr val="tx1"/>
                </a:solidFill>
              </a:rPr>
              <a:t>putzt</a:t>
            </a:r>
            <a:r>
              <a:rPr lang="en-GB" sz="1200" b="0" baseline="0" dirty="0">
                <a:solidFill>
                  <a:schemeClr val="tx1"/>
                </a:solidFill>
              </a:rPr>
              <a:t> </a:t>
            </a:r>
            <a:r>
              <a:rPr lang="en-GB" sz="1200" b="0" baseline="0" dirty="0" err="1">
                <a:solidFill>
                  <a:schemeClr val="tx1"/>
                </a:solidFill>
              </a:rPr>
              <a:t>jede</a:t>
            </a:r>
            <a:r>
              <a:rPr lang="en-GB" sz="1200" b="0" baseline="0" dirty="0">
                <a:solidFill>
                  <a:schemeClr val="tx1"/>
                </a:solidFill>
              </a:rPr>
              <a:t> </a:t>
            </a:r>
            <a:r>
              <a:rPr lang="en-GB" sz="1200" b="0" baseline="0" dirty="0" err="1">
                <a:solidFill>
                  <a:schemeClr val="tx1"/>
                </a:solidFill>
              </a:rPr>
              <a:t>Woche</a:t>
            </a:r>
            <a:r>
              <a:rPr lang="en-GB" sz="1200" b="0" baseline="0" dirty="0">
                <a:solidFill>
                  <a:schemeClr val="tx1"/>
                </a:solidFill>
              </a:rPr>
              <a:t> [die] </a:t>
            </a:r>
            <a:r>
              <a:rPr lang="en-GB" sz="1200" b="0" baseline="0" dirty="0" err="1">
                <a:solidFill>
                  <a:schemeClr val="tx1"/>
                </a:solidFill>
              </a:rPr>
              <a:t>Böden</a:t>
            </a:r>
            <a:r>
              <a:rPr lang="en-GB" sz="1200" b="0" baseline="0" dirty="0">
                <a:solidFill>
                  <a:schemeClr val="tx1"/>
                </a:solidFill>
              </a:rPr>
              <a:t>.</a:t>
            </a:r>
          </a:p>
          <a:p>
            <a:pPr marL="228600" lvl="0" indent="-228600" algn="l" rtl="0">
              <a:spcBef>
                <a:spcPts val="0"/>
              </a:spcBef>
              <a:spcAft>
                <a:spcPts val="0"/>
              </a:spcAft>
              <a:buAutoNum type="alphaLcParenR" startAt="3"/>
            </a:pPr>
            <a:endParaRPr lang="en-GB" sz="1200" b="0" baseline="0" dirty="0">
              <a:solidFill>
                <a:schemeClr val="tx1"/>
              </a:solidFill>
            </a:endParaRPr>
          </a:p>
          <a:p>
            <a:pPr marL="0" lvl="0" indent="0" algn="l" rtl="0">
              <a:spcBef>
                <a:spcPts val="0"/>
              </a:spcBef>
              <a:spcAft>
                <a:spcPts val="0"/>
              </a:spcAft>
              <a:buNone/>
            </a:pPr>
            <a:r>
              <a:rPr lang="en-GB" sz="1200" b="0" baseline="0" dirty="0">
                <a:solidFill>
                  <a:schemeClr val="tx1"/>
                </a:solidFill>
              </a:rPr>
              <a:t>e) Die Frau hat [</a:t>
            </a:r>
            <a:r>
              <a:rPr lang="en-GB" sz="1200" b="0" baseline="0" dirty="0" err="1">
                <a:solidFill>
                  <a:schemeClr val="tx1"/>
                </a:solidFill>
              </a:rPr>
              <a:t>eine</a:t>
            </a:r>
            <a:r>
              <a:rPr lang="en-GB" sz="1200" b="0" baseline="0" dirty="0">
                <a:solidFill>
                  <a:schemeClr val="tx1"/>
                </a:solidFill>
              </a:rPr>
              <a:t>] </a:t>
            </a:r>
            <a:r>
              <a:rPr lang="en-GB" sz="1200" b="0" baseline="0" dirty="0" err="1">
                <a:solidFill>
                  <a:schemeClr val="tx1"/>
                </a:solidFill>
              </a:rPr>
              <a:t>Tochter</a:t>
            </a:r>
            <a:r>
              <a:rPr lang="en-GB" sz="1200" b="0" baseline="0" dirty="0">
                <a:solidFill>
                  <a:schemeClr val="tx1"/>
                </a:solidFill>
              </a:rPr>
              <a:t>.</a:t>
            </a:r>
            <a:endParaRPr lang="en-GB" sz="1200" b="0" dirty="0">
              <a:solidFill>
                <a:schemeClr val="tx1"/>
              </a:solidFill>
            </a:endParaRP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extLst>
      <p:ext uri="{BB962C8B-B14F-4D97-AF65-F5344CB8AC3E}">
        <p14:creationId xmlns:p14="http://schemas.microsoft.com/office/powerpoint/2010/main" val="1672416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dirty="0">
                <a:solidFill>
                  <a:schemeClr val="tx1"/>
                </a:solidFill>
              </a:rPr>
              <a:t>Full</a:t>
            </a:r>
            <a:r>
              <a:rPr lang="en-GB" sz="1200" b="0" baseline="0" dirty="0">
                <a:solidFill>
                  <a:schemeClr val="tx1"/>
                </a:solidFill>
              </a:rPr>
              <a:t> audio (including articles/quantifiers) plays on clicking individual letters.</a:t>
            </a:r>
          </a:p>
          <a:p>
            <a:pPr marL="0" lvl="0" indent="0" algn="l" rtl="0">
              <a:spcBef>
                <a:spcPts val="0"/>
              </a:spcBef>
              <a:spcAft>
                <a:spcPts val="0"/>
              </a:spcAft>
              <a:buNone/>
            </a:pPr>
            <a:endParaRPr lang="en-GB" sz="1200" b="0" baseline="0" dirty="0">
              <a:solidFill>
                <a:schemeClr val="tx1"/>
              </a:solidFill>
            </a:endParaRPr>
          </a:p>
          <a:p>
            <a:pPr marL="0" lvl="0" indent="0" algn="l" rtl="0">
              <a:spcBef>
                <a:spcPts val="0"/>
              </a:spcBef>
              <a:spcAft>
                <a:spcPts val="0"/>
              </a:spcAft>
              <a:buNone/>
            </a:pPr>
            <a:r>
              <a:rPr lang="en-GB" sz="1200" b="0" baseline="0" dirty="0">
                <a:solidFill>
                  <a:schemeClr val="tx1"/>
                </a:solidFill>
              </a:rPr>
              <a:t>Answers revealed on clicks.</a:t>
            </a:r>
            <a:endParaRPr lang="en-GB" sz="1200" b="0" dirty="0">
              <a:solidFill>
                <a:schemeClr val="tx1"/>
              </a:solidFill>
            </a:endParaRPr>
          </a:p>
          <a:p>
            <a:pPr marL="0" lvl="0" indent="0" algn="l" rtl="0">
              <a:spcBef>
                <a:spcPts val="0"/>
              </a:spcBef>
              <a:spcAft>
                <a:spcPts val="0"/>
              </a:spcAft>
              <a:buNone/>
            </a:pPr>
            <a:endParaRPr lang="en-GB" sz="1200" b="1" dirty="0">
              <a:solidFill>
                <a:schemeClr val="tx1"/>
              </a:solidFill>
            </a:endParaRPr>
          </a:p>
          <a:p>
            <a:pPr marL="0" lvl="0" indent="0" algn="l" rtl="0">
              <a:spcBef>
                <a:spcPts val="0"/>
              </a:spcBef>
              <a:spcAft>
                <a:spcPts val="0"/>
              </a:spcAft>
              <a:buNone/>
            </a:pPr>
            <a:r>
              <a:rPr lang="en-GB" sz="1200" b="1" dirty="0">
                <a:solidFill>
                  <a:schemeClr val="tx1"/>
                </a:solidFill>
              </a:rPr>
              <a:t>Transcript</a:t>
            </a:r>
          </a:p>
          <a:p>
            <a:pPr marL="0" lvl="0" indent="0" algn="l" rtl="0">
              <a:spcBef>
                <a:spcPts val="0"/>
              </a:spcBef>
              <a:spcAft>
                <a:spcPts val="0"/>
              </a:spcAft>
              <a:buNone/>
            </a:pPr>
            <a:endParaRPr lang="en-GB" sz="1200" b="1" dirty="0">
              <a:solidFill>
                <a:schemeClr val="tx1"/>
              </a:solidFill>
            </a:endParaRPr>
          </a:p>
          <a:p>
            <a:pPr marL="0" lvl="0" indent="0" algn="l" rtl="0">
              <a:spcBef>
                <a:spcPts val="0"/>
              </a:spcBef>
              <a:spcAft>
                <a:spcPts val="0"/>
              </a:spcAft>
              <a:buNone/>
            </a:pPr>
            <a:r>
              <a:rPr lang="en-GB" sz="1200" b="0" dirty="0">
                <a:solidFill>
                  <a:schemeClr val="tx1"/>
                </a:solidFill>
              </a:rPr>
              <a:t>a)</a:t>
            </a:r>
            <a:r>
              <a:rPr lang="en-GB" sz="1200" b="0" baseline="0" dirty="0">
                <a:solidFill>
                  <a:schemeClr val="tx1"/>
                </a:solidFill>
              </a:rPr>
              <a:t> </a:t>
            </a:r>
            <a:r>
              <a:rPr lang="en-GB" sz="1200" b="0" baseline="0" dirty="0" err="1">
                <a:solidFill>
                  <a:schemeClr val="tx1"/>
                </a:solidFill>
              </a:rPr>
              <a:t>Es</a:t>
            </a:r>
            <a:r>
              <a:rPr lang="en-GB" sz="1200" b="0" baseline="0" dirty="0">
                <a:solidFill>
                  <a:schemeClr val="tx1"/>
                </a:solidFill>
              </a:rPr>
              <a:t> </a:t>
            </a:r>
            <a:r>
              <a:rPr lang="en-GB" sz="1200" b="0" baseline="0" dirty="0" err="1">
                <a:solidFill>
                  <a:schemeClr val="tx1"/>
                </a:solidFill>
              </a:rPr>
              <a:t>gibt</a:t>
            </a:r>
            <a:r>
              <a:rPr lang="en-GB" sz="1200" b="0" baseline="0" dirty="0">
                <a:solidFill>
                  <a:schemeClr val="tx1"/>
                </a:solidFill>
              </a:rPr>
              <a:t> [</a:t>
            </a:r>
            <a:r>
              <a:rPr lang="en-GB" sz="1200" b="0" baseline="0" dirty="0" err="1">
                <a:solidFill>
                  <a:schemeClr val="tx1"/>
                </a:solidFill>
              </a:rPr>
              <a:t>viele</a:t>
            </a:r>
            <a:r>
              <a:rPr lang="en-GB" sz="1200" b="0" baseline="0" dirty="0">
                <a:solidFill>
                  <a:schemeClr val="tx1"/>
                </a:solidFill>
              </a:rPr>
              <a:t>] </a:t>
            </a:r>
            <a:r>
              <a:rPr lang="en-GB" sz="1200" b="0" baseline="0" dirty="0" err="1">
                <a:solidFill>
                  <a:schemeClr val="tx1"/>
                </a:solidFill>
              </a:rPr>
              <a:t>B</a:t>
            </a:r>
            <a:r>
              <a:rPr lang="en-GB" sz="1200" b="0" dirty="0" err="1">
                <a:solidFill>
                  <a:schemeClr val="accent5">
                    <a:lumMod val="50000"/>
                  </a:schemeClr>
                </a:solidFill>
              </a:rPr>
              <a:t>ögen</a:t>
            </a:r>
            <a:r>
              <a:rPr lang="en-GB" sz="1200" b="0" dirty="0">
                <a:solidFill>
                  <a:schemeClr val="accent5">
                    <a:lumMod val="50000"/>
                  </a:schemeClr>
                </a:solidFill>
              </a:rPr>
              <a:t> </a:t>
            </a:r>
            <a:r>
              <a:rPr lang="en-GB" sz="1200" b="0" baseline="0" dirty="0" err="1">
                <a:solidFill>
                  <a:schemeClr val="tx1"/>
                </a:solidFill>
              </a:rPr>
              <a:t>im</a:t>
            </a:r>
            <a:r>
              <a:rPr lang="en-GB" sz="1200" b="0" baseline="0" dirty="0">
                <a:solidFill>
                  <a:schemeClr val="tx1"/>
                </a:solidFill>
              </a:rPr>
              <a:t> Museum.</a:t>
            </a:r>
          </a:p>
          <a:p>
            <a:pPr marL="0" lvl="0" indent="0" algn="l" rtl="0">
              <a:spcBef>
                <a:spcPts val="0"/>
              </a:spcBef>
              <a:spcAft>
                <a:spcPts val="0"/>
              </a:spcAft>
              <a:buNone/>
            </a:pPr>
            <a:endParaRPr lang="en-GB" sz="1200" b="0" dirty="0">
              <a:solidFill>
                <a:schemeClr val="tx1"/>
              </a:solidFill>
            </a:endParaRPr>
          </a:p>
          <a:p>
            <a:pPr marL="0" lvl="0" indent="0" algn="l" rtl="0">
              <a:spcBef>
                <a:spcPts val="0"/>
              </a:spcBef>
              <a:spcAft>
                <a:spcPts val="0"/>
              </a:spcAft>
              <a:buNone/>
            </a:pPr>
            <a:r>
              <a:rPr lang="en-GB" sz="1200" b="0" dirty="0">
                <a:solidFill>
                  <a:schemeClr val="tx1"/>
                </a:solidFill>
              </a:rPr>
              <a:t>b) </a:t>
            </a:r>
            <a:r>
              <a:rPr lang="en-GB" sz="1200" b="0" dirty="0" err="1">
                <a:solidFill>
                  <a:schemeClr val="tx1"/>
                </a:solidFill>
              </a:rPr>
              <a:t>Es</a:t>
            </a:r>
            <a:r>
              <a:rPr lang="en-GB" sz="1200" b="0" dirty="0">
                <a:solidFill>
                  <a:schemeClr val="tx1"/>
                </a:solidFill>
              </a:rPr>
              <a:t> </a:t>
            </a:r>
            <a:r>
              <a:rPr lang="en-GB" sz="1200" b="0" dirty="0" err="1">
                <a:solidFill>
                  <a:schemeClr val="tx1"/>
                </a:solidFill>
              </a:rPr>
              <a:t>gibt</a:t>
            </a:r>
            <a:r>
              <a:rPr lang="en-GB" sz="1200" b="0" dirty="0">
                <a:solidFill>
                  <a:schemeClr val="tx1"/>
                </a:solidFill>
              </a:rPr>
              <a:t> [</a:t>
            </a:r>
            <a:r>
              <a:rPr lang="en-GB" sz="1200" b="0" dirty="0" err="1">
                <a:solidFill>
                  <a:schemeClr val="tx1"/>
                </a:solidFill>
              </a:rPr>
              <a:t>einen</a:t>
            </a:r>
            <a:r>
              <a:rPr lang="en-GB" sz="1200" b="0" dirty="0">
                <a:solidFill>
                  <a:schemeClr val="tx1"/>
                </a:solidFill>
              </a:rPr>
              <a:t>] Vogel </a:t>
            </a:r>
            <a:r>
              <a:rPr lang="en-GB" sz="1200" b="0" dirty="0" err="1">
                <a:solidFill>
                  <a:schemeClr val="tx1"/>
                </a:solidFill>
              </a:rPr>
              <a:t>im</a:t>
            </a:r>
            <a:r>
              <a:rPr lang="en-GB" sz="1200" b="0" dirty="0">
                <a:solidFill>
                  <a:schemeClr val="tx1"/>
                </a:solidFill>
              </a:rPr>
              <a:t> Garten.</a:t>
            </a:r>
          </a:p>
          <a:p>
            <a:pPr marL="0" lvl="0" indent="0" algn="l" rtl="0">
              <a:spcBef>
                <a:spcPts val="0"/>
              </a:spcBef>
              <a:spcAft>
                <a:spcPts val="0"/>
              </a:spcAft>
              <a:buNone/>
            </a:pPr>
            <a:endParaRPr lang="en-GB" sz="1200" b="0" dirty="0">
              <a:solidFill>
                <a:schemeClr val="tx1"/>
              </a:solidFill>
            </a:endParaRPr>
          </a:p>
          <a:p>
            <a:pPr marL="0" lvl="0" indent="0" algn="l" rtl="0">
              <a:spcBef>
                <a:spcPts val="0"/>
              </a:spcBef>
              <a:spcAft>
                <a:spcPts val="0"/>
              </a:spcAft>
              <a:buNone/>
            </a:pPr>
            <a:r>
              <a:rPr lang="en-GB" sz="1200" b="0" baseline="0" dirty="0">
                <a:solidFill>
                  <a:schemeClr val="tx1"/>
                </a:solidFill>
              </a:rPr>
              <a:t>c) </a:t>
            </a:r>
            <a:r>
              <a:rPr lang="de-DE" sz="1200" b="0" baseline="0" dirty="0">
                <a:solidFill>
                  <a:schemeClr val="tx1"/>
                </a:solidFill>
              </a:rPr>
              <a:t>Herr Martin hat [einen] Ofen zu Hause.</a:t>
            </a:r>
          </a:p>
          <a:p>
            <a:pPr marL="0" lvl="0" indent="0" algn="l" rtl="0">
              <a:spcBef>
                <a:spcPts val="0"/>
              </a:spcBef>
              <a:spcAft>
                <a:spcPts val="0"/>
              </a:spcAft>
              <a:buNone/>
            </a:pPr>
            <a:endParaRPr lang="en-GB" sz="1200" b="0" baseline="0" dirty="0">
              <a:solidFill>
                <a:schemeClr val="tx1"/>
              </a:solidFill>
            </a:endParaRPr>
          </a:p>
          <a:p>
            <a:pPr marL="0" lvl="0" indent="0" algn="l" rtl="0">
              <a:spcBef>
                <a:spcPts val="0"/>
              </a:spcBef>
              <a:spcAft>
                <a:spcPts val="0"/>
              </a:spcAft>
              <a:buNone/>
            </a:pPr>
            <a:r>
              <a:rPr lang="en-GB" sz="1200" b="0" baseline="0" dirty="0">
                <a:solidFill>
                  <a:schemeClr val="tx1"/>
                </a:solidFill>
              </a:rPr>
              <a:t>d) Mia </a:t>
            </a:r>
            <a:r>
              <a:rPr lang="en-GB" sz="1200" b="0" baseline="0" dirty="0" err="1">
                <a:solidFill>
                  <a:schemeClr val="tx1"/>
                </a:solidFill>
              </a:rPr>
              <a:t>putzt</a:t>
            </a:r>
            <a:r>
              <a:rPr lang="en-GB" sz="1200" b="0" baseline="0" dirty="0">
                <a:solidFill>
                  <a:schemeClr val="tx1"/>
                </a:solidFill>
              </a:rPr>
              <a:t> </a:t>
            </a:r>
            <a:r>
              <a:rPr lang="en-GB" sz="1200" b="0" baseline="0" dirty="0" err="1">
                <a:solidFill>
                  <a:schemeClr val="tx1"/>
                </a:solidFill>
              </a:rPr>
              <a:t>jede</a:t>
            </a:r>
            <a:r>
              <a:rPr lang="en-GB" sz="1200" b="0" baseline="0" dirty="0">
                <a:solidFill>
                  <a:schemeClr val="tx1"/>
                </a:solidFill>
              </a:rPr>
              <a:t> </a:t>
            </a:r>
            <a:r>
              <a:rPr lang="en-GB" sz="1200" b="0" baseline="0" dirty="0" err="1">
                <a:solidFill>
                  <a:schemeClr val="tx1"/>
                </a:solidFill>
              </a:rPr>
              <a:t>Woche</a:t>
            </a:r>
            <a:r>
              <a:rPr lang="en-GB" sz="1200" b="0" baseline="0" dirty="0">
                <a:solidFill>
                  <a:schemeClr val="tx1"/>
                </a:solidFill>
              </a:rPr>
              <a:t> [die] </a:t>
            </a:r>
            <a:r>
              <a:rPr lang="en-GB" sz="1200" b="0" baseline="0" dirty="0" err="1">
                <a:solidFill>
                  <a:schemeClr val="tx1"/>
                </a:solidFill>
              </a:rPr>
              <a:t>Böden</a:t>
            </a:r>
            <a:r>
              <a:rPr lang="en-GB" sz="1200" b="0" baseline="0" dirty="0">
                <a:solidFill>
                  <a:schemeClr val="tx1"/>
                </a:solidFill>
              </a:rPr>
              <a:t>.</a:t>
            </a:r>
          </a:p>
          <a:p>
            <a:pPr marL="228600" lvl="0" indent="-228600" algn="l" rtl="0">
              <a:spcBef>
                <a:spcPts val="0"/>
              </a:spcBef>
              <a:spcAft>
                <a:spcPts val="0"/>
              </a:spcAft>
              <a:buAutoNum type="alphaLcParenR" startAt="3"/>
            </a:pPr>
            <a:endParaRPr lang="en-GB" sz="1200" b="0" baseline="0" dirty="0">
              <a:solidFill>
                <a:schemeClr val="tx1"/>
              </a:solidFill>
            </a:endParaRPr>
          </a:p>
          <a:p>
            <a:pPr marL="0" lvl="0" indent="0" algn="l" rtl="0">
              <a:spcBef>
                <a:spcPts val="0"/>
              </a:spcBef>
              <a:spcAft>
                <a:spcPts val="0"/>
              </a:spcAft>
              <a:buNone/>
            </a:pPr>
            <a:r>
              <a:rPr lang="en-GB" sz="1200" b="0" baseline="0" dirty="0">
                <a:solidFill>
                  <a:schemeClr val="tx1"/>
                </a:solidFill>
              </a:rPr>
              <a:t>e) Die Frau hat [</a:t>
            </a:r>
            <a:r>
              <a:rPr lang="en-GB" sz="1200" b="0" baseline="0" dirty="0" err="1">
                <a:solidFill>
                  <a:schemeClr val="tx1"/>
                </a:solidFill>
              </a:rPr>
              <a:t>eine</a:t>
            </a:r>
            <a:r>
              <a:rPr lang="en-GB" sz="1200" b="0" baseline="0" dirty="0">
                <a:solidFill>
                  <a:schemeClr val="tx1"/>
                </a:solidFill>
              </a:rPr>
              <a:t>] </a:t>
            </a:r>
            <a:r>
              <a:rPr lang="en-GB" sz="1200" b="0" baseline="0" dirty="0" err="1">
                <a:solidFill>
                  <a:schemeClr val="tx1"/>
                </a:solidFill>
              </a:rPr>
              <a:t>Tochter</a:t>
            </a:r>
            <a:r>
              <a:rPr lang="en-GB" sz="1200" b="0" baseline="0" dirty="0">
                <a:solidFill>
                  <a:schemeClr val="tx1"/>
                </a:solidFill>
              </a:rPr>
              <a:t>.</a:t>
            </a:r>
            <a:endParaRPr lang="en-GB" sz="1200" b="0" dirty="0">
              <a:solidFill>
                <a:schemeClr val="tx1"/>
              </a:solidFill>
            </a:endParaRP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extLst>
      <p:ext uri="{BB962C8B-B14F-4D97-AF65-F5344CB8AC3E}">
        <p14:creationId xmlns:p14="http://schemas.microsoft.com/office/powerpoint/2010/main" val="2004133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Note</a:t>
            </a:r>
            <a:r>
              <a:rPr lang="en-GB" b="0" dirty="0"/>
              <a:t>: the resource</a:t>
            </a:r>
            <a:r>
              <a:rPr lang="en-GB" b="0" baseline="0" dirty="0"/>
              <a:t> cards for this activity are found on the portal as a separate document entitled ‘pronunciation role cards’.</a:t>
            </a:r>
            <a:endParaRPr lang="en-GB" b="1"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In this multi-modal activity, students must work in pairs</a:t>
            </a:r>
            <a:r>
              <a:rPr lang="en-GB" baseline="0" dirty="0"/>
              <a:t> to complete the spellings of unknown words. The role cards are printed and distributed amongst students. Each sheet contains two different cards, to be given to partner A and partner B, so must be cut in half. Each student has a list of complete words to read out to their partner, and a list of words with the /o/ or /</a:t>
            </a:r>
            <a:r>
              <a:rPr lang="en-GB" sz="1200" dirty="0">
                <a:solidFill>
                  <a:schemeClr val="accent1">
                    <a:lumMod val="50000"/>
                  </a:schemeClr>
                </a:solidFill>
              </a:rPr>
              <a:t>ö/ missing, which they must complete by listening to their partners pronunciation of the words.</a:t>
            </a:r>
          </a:p>
          <a:p>
            <a:pPr marL="0" lvl="0" indent="0" algn="l" rtl="0">
              <a:spcBef>
                <a:spcPts val="0"/>
              </a:spcBef>
              <a:spcAft>
                <a:spcPts val="0"/>
              </a:spcAft>
              <a:buNone/>
            </a:pPr>
            <a:endParaRPr lang="en-GB" sz="1200" dirty="0">
              <a:solidFill>
                <a:schemeClr val="accent1">
                  <a:lumMod val="50000"/>
                </a:schemeClr>
              </a:solidFill>
            </a:endParaRPr>
          </a:p>
          <a:p>
            <a:pPr marL="0" lvl="0" indent="0" algn="l" rtl="0">
              <a:spcBef>
                <a:spcPts val="0"/>
              </a:spcBef>
              <a:spcAft>
                <a:spcPts val="0"/>
              </a:spcAft>
              <a:buNone/>
            </a:pPr>
            <a:r>
              <a:rPr lang="en-GB" sz="1200" dirty="0">
                <a:solidFill>
                  <a:schemeClr val="accent1">
                    <a:lumMod val="50000"/>
                  </a:schemeClr>
                </a:solidFill>
              </a:rPr>
              <a:t>Unknown</a:t>
            </a:r>
            <a:r>
              <a:rPr lang="en-GB" sz="1200" baseline="0" dirty="0">
                <a:solidFill>
                  <a:schemeClr val="accent1">
                    <a:lumMod val="50000"/>
                  </a:schemeClr>
                </a:solidFill>
              </a:rPr>
              <a:t> words have been chosen so that students must focus on the sound. </a:t>
            </a:r>
            <a:r>
              <a:rPr lang="en-GB" dirty="0"/>
              <a:t>These words </a:t>
            </a:r>
            <a:r>
              <a:rPr lang="en-GB" baseline="0" dirty="0"/>
              <a:t>consist of long and short /</a:t>
            </a:r>
            <a:r>
              <a:rPr lang="en-GB" sz="1200" dirty="0">
                <a:solidFill>
                  <a:schemeClr val="accent1">
                    <a:lumMod val="50000"/>
                  </a:schemeClr>
                </a:solidFill>
                <a:latin typeface="Century Gothic" panose="020B0502020202020204" pitchFamily="34" charset="0"/>
              </a:rPr>
              <a:t>ö/</a:t>
            </a:r>
            <a:r>
              <a:rPr lang="en-GB" sz="1200" baseline="0" dirty="0">
                <a:solidFill>
                  <a:schemeClr val="accent1">
                    <a:lumMod val="50000"/>
                  </a:schemeClr>
                </a:solidFill>
                <a:latin typeface="Century Gothic" panose="020B0502020202020204" pitchFamily="34" charset="0"/>
              </a:rPr>
              <a:t>, previously studied SSCs and transferable consonants. The only exceptions are the /</a:t>
            </a:r>
            <a:r>
              <a:rPr lang="en-GB" sz="1200" baseline="0" dirty="0" err="1">
                <a:solidFill>
                  <a:schemeClr val="accent1">
                    <a:lumMod val="50000"/>
                  </a:schemeClr>
                </a:solidFill>
                <a:latin typeface="Century Gothic" panose="020B0502020202020204" pitchFamily="34" charset="0"/>
              </a:rPr>
              <a:t>sch</a:t>
            </a:r>
            <a:r>
              <a:rPr lang="en-GB" sz="1200" baseline="0" dirty="0">
                <a:solidFill>
                  <a:schemeClr val="accent1">
                    <a:lumMod val="50000"/>
                  </a:schemeClr>
                </a:solidFill>
                <a:latin typeface="Century Gothic" panose="020B0502020202020204" pitchFamily="34" charset="0"/>
              </a:rPr>
              <a:t>/ in </a:t>
            </a:r>
            <a:r>
              <a:rPr lang="en-GB" sz="1200" b="1" baseline="0" dirty="0" err="1">
                <a:solidFill>
                  <a:schemeClr val="accent1">
                    <a:lumMod val="50000"/>
                  </a:schemeClr>
                </a:solidFill>
                <a:latin typeface="Century Gothic" panose="020B0502020202020204" pitchFamily="34" charset="0"/>
              </a:rPr>
              <a:t>Sch</a:t>
            </a:r>
            <a:r>
              <a:rPr lang="en-GB" sz="1200" baseline="0" dirty="0" err="1">
                <a:solidFill>
                  <a:schemeClr val="accent1">
                    <a:lumMod val="50000"/>
                  </a:schemeClr>
                </a:solidFill>
                <a:latin typeface="Century Gothic" panose="020B0502020202020204" pitchFamily="34" charset="0"/>
              </a:rPr>
              <a:t>ottland</a:t>
            </a:r>
            <a:r>
              <a:rPr lang="en-GB" sz="1200" baseline="0" dirty="0">
                <a:solidFill>
                  <a:schemeClr val="accent1">
                    <a:lumMod val="50000"/>
                  </a:schemeClr>
                </a:solidFill>
                <a:latin typeface="Century Gothic" panose="020B0502020202020204" pitchFamily="34" charset="0"/>
              </a:rPr>
              <a:t>, which teachers can highlight in the example above, and the /r/ in </a:t>
            </a:r>
            <a:r>
              <a:rPr lang="en-GB" sz="1200" baseline="0" dirty="0" err="1">
                <a:solidFill>
                  <a:schemeClr val="accent1">
                    <a:lumMod val="50000"/>
                  </a:schemeClr>
                </a:solidFill>
                <a:latin typeface="Century Gothic" panose="020B0502020202020204" pitchFamily="34" charset="0"/>
              </a:rPr>
              <a:t>Butte</a:t>
            </a:r>
            <a:r>
              <a:rPr lang="en-GB" sz="1200" b="1" baseline="0" dirty="0" err="1">
                <a:solidFill>
                  <a:schemeClr val="accent1">
                    <a:lumMod val="50000"/>
                  </a:schemeClr>
                </a:solidFill>
                <a:latin typeface="Century Gothic" panose="020B0502020202020204" pitchFamily="34" charset="0"/>
              </a:rPr>
              <a:t>r</a:t>
            </a:r>
            <a:r>
              <a:rPr lang="en-GB" sz="1200" baseline="0" dirty="0" err="1">
                <a:solidFill>
                  <a:schemeClr val="accent1">
                    <a:lumMod val="50000"/>
                  </a:schemeClr>
                </a:solidFill>
                <a:latin typeface="Century Gothic" panose="020B0502020202020204" pitchFamily="34" charset="0"/>
              </a:rPr>
              <a:t>b</a:t>
            </a:r>
            <a:r>
              <a:rPr lang="en-GB" sz="1200" b="1" baseline="0" dirty="0" err="1">
                <a:solidFill>
                  <a:schemeClr val="accent1">
                    <a:lumMod val="50000"/>
                  </a:schemeClr>
                </a:solidFill>
                <a:latin typeface="Century Gothic" panose="020B0502020202020204" pitchFamily="34" charset="0"/>
              </a:rPr>
              <a:t>r</a:t>
            </a:r>
            <a:r>
              <a:rPr lang="en-GB" sz="1200" baseline="0" dirty="0" err="1">
                <a:solidFill>
                  <a:schemeClr val="accent1">
                    <a:lumMod val="50000"/>
                  </a:schemeClr>
                </a:solidFill>
                <a:latin typeface="Century Gothic" panose="020B0502020202020204" pitchFamily="34" charset="0"/>
              </a:rPr>
              <a:t>ot</a:t>
            </a:r>
            <a:r>
              <a:rPr lang="en-GB" sz="1200" baseline="0" dirty="0">
                <a:solidFill>
                  <a:schemeClr val="accent1">
                    <a:lumMod val="50000"/>
                  </a:schemeClr>
                </a:solidFill>
                <a:latin typeface="Century Gothic" panose="020B0502020202020204" pitchFamily="34" charset="0"/>
              </a:rPr>
              <a:t>, with which students might need some extra support. A hint about the pronunciation (long or short) is given.</a:t>
            </a:r>
          </a:p>
          <a:p>
            <a:pPr marL="0" lvl="0" indent="0" algn="l" rtl="0">
              <a:spcBef>
                <a:spcPts val="0"/>
              </a:spcBef>
              <a:spcAft>
                <a:spcPts val="0"/>
              </a:spcAft>
              <a:buNone/>
            </a:pPr>
            <a:endParaRPr lang="en-GB" sz="1200" baseline="0" dirty="0">
              <a:solidFill>
                <a:schemeClr val="accent1">
                  <a:lumMod val="50000"/>
                </a:schemeClr>
              </a:solidFill>
              <a:latin typeface="Century Gothic" panose="020B0502020202020204" pitchFamily="34" charset="0"/>
            </a:endParaRPr>
          </a:p>
          <a:p>
            <a:pPr marL="0" lvl="0" indent="0" algn="l" rtl="0">
              <a:spcBef>
                <a:spcPts val="0"/>
              </a:spcBef>
              <a:spcAft>
                <a:spcPts val="0"/>
              </a:spcAft>
              <a:buNone/>
            </a:pPr>
            <a:r>
              <a:rPr lang="en-GB" sz="1200" baseline="0" dirty="0">
                <a:solidFill>
                  <a:schemeClr val="accent1">
                    <a:lumMod val="50000"/>
                  </a:schemeClr>
                </a:solidFill>
                <a:latin typeface="Century Gothic" panose="020B0502020202020204" pitchFamily="34" charset="0"/>
              </a:rPr>
              <a:t>All words used feature either on the NCELP vocabulary list for Year 7, or on the AQA vocabulary list.</a:t>
            </a:r>
            <a:endParaRPr lang="en-GB" sz="1200" dirty="0">
              <a:solidFill>
                <a:schemeClr val="accent1">
                  <a:lumMod val="50000"/>
                </a:schemeClr>
              </a:solidFill>
            </a:endParaRPr>
          </a:p>
          <a:p>
            <a:pPr marL="0" lvl="0" indent="0" algn="l" rtl="0">
              <a:spcBef>
                <a:spcPts val="0"/>
              </a:spcBef>
              <a:spcAft>
                <a:spcPts val="0"/>
              </a:spcAft>
              <a:buNone/>
            </a:pPr>
            <a:endParaRPr lang="en-GB" sz="1200" baseline="0" dirty="0">
              <a:solidFill>
                <a:schemeClr val="accent1">
                  <a:lumMod val="50000"/>
                </a:schemeClr>
              </a:solidFill>
            </a:endParaRPr>
          </a:p>
          <a:p>
            <a:pPr marL="0" lvl="0" indent="0" algn="l" rtl="0">
              <a:spcBef>
                <a:spcPts val="0"/>
              </a:spcBef>
              <a:spcAft>
                <a:spcPts val="0"/>
              </a:spcAft>
              <a:buNone/>
            </a:pPr>
            <a:r>
              <a:rPr lang="en-GB" sz="1200" baseline="0" dirty="0">
                <a:solidFill>
                  <a:schemeClr val="accent1">
                    <a:lumMod val="50000"/>
                  </a:schemeClr>
                </a:solidFill>
              </a:rPr>
              <a:t>This slide gives an example dialogue to present to students.</a:t>
            </a:r>
            <a:endParaRPr lang="en-GB" baseline="0" dirty="0"/>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aseline="0" dirty="0"/>
              <a:t>Students have met the nouns </a:t>
            </a:r>
            <a:r>
              <a:rPr lang="en-GB" b="1" baseline="0" dirty="0"/>
              <a:t>die </a:t>
            </a:r>
            <a:r>
              <a:rPr lang="en-GB" b="1" baseline="0" dirty="0" err="1"/>
              <a:t>Frage</a:t>
            </a:r>
            <a:r>
              <a:rPr lang="en-GB" b="0" baseline="0" dirty="0"/>
              <a:t> and </a:t>
            </a:r>
            <a:r>
              <a:rPr lang="en-GB" b="1" baseline="0" dirty="0"/>
              <a:t>die </a:t>
            </a:r>
            <a:r>
              <a:rPr lang="en-GB" b="1" baseline="0" dirty="0" err="1"/>
              <a:t>Antwort</a:t>
            </a:r>
            <a:r>
              <a:rPr lang="en-GB" b="0" baseline="0" dirty="0"/>
              <a:t>, but not the verb forms </a:t>
            </a:r>
            <a:r>
              <a:rPr lang="en-GB" b="1" baseline="0" dirty="0" err="1"/>
              <a:t>fragen</a:t>
            </a:r>
            <a:r>
              <a:rPr lang="en-GB" b="0" baseline="0" dirty="0"/>
              <a:t> and </a:t>
            </a:r>
            <a:r>
              <a:rPr lang="en-GB" b="1" baseline="0" dirty="0" err="1"/>
              <a:t>antworten</a:t>
            </a:r>
            <a:r>
              <a:rPr lang="en-GB" b="1" baseline="0" dirty="0"/>
              <a:t>. </a:t>
            </a:r>
            <a:r>
              <a:rPr lang="en-GB" b="0" baseline="0" dirty="0"/>
              <a:t>Teacher to highlight that many nouns may be turned into words by removing the capital letter and adding –</a:t>
            </a:r>
            <a:r>
              <a:rPr lang="en-GB" b="0" baseline="0" dirty="0" err="1"/>
              <a:t>en</a:t>
            </a:r>
            <a:r>
              <a:rPr lang="en-GB" b="0" baseline="0" dirty="0"/>
              <a:t>.</a:t>
            </a:r>
            <a:endParaRPr lang="en-GB" baseline="0" dirty="0"/>
          </a:p>
          <a:p>
            <a:pPr marL="0" lvl="0" indent="0" algn="l" rtl="0">
              <a:spcBef>
                <a:spcPts val="0"/>
              </a:spcBef>
              <a:spcAft>
                <a:spcPts val="0"/>
              </a:spcAft>
              <a:buNone/>
            </a:pPr>
            <a:endParaRPr lang="en-GB" baseline="0" dirty="0"/>
          </a:p>
          <a:p>
            <a:pPr marL="0" lvl="0" indent="0" algn="l" rtl="0">
              <a:spcBef>
                <a:spcPts val="0"/>
              </a:spcBef>
              <a:spcAft>
                <a:spcPts val="0"/>
              </a:spcAft>
              <a:buNone/>
            </a:pPr>
            <a:endParaRPr lang="en-GB" baseline="0"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extLst>
      <p:ext uri="{BB962C8B-B14F-4D97-AF65-F5344CB8AC3E}">
        <p14:creationId xmlns:p14="http://schemas.microsoft.com/office/powerpoint/2010/main" val="3311426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lt1"/>
                </a:solidFill>
              </a:rPr>
              <a:t>‘</a:t>
            </a:r>
            <a:r>
              <a:rPr lang="en-GB" sz="1200" b="0" dirty="0" err="1">
                <a:solidFill>
                  <a:schemeClr val="lt1"/>
                </a:solidFill>
              </a:rPr>
              <a:t>Lösung</a:t>
            </a:r>
            <a:r>
              <a:rPr lang="en-GB" sz="1200" b="0" dirty="0">
                <a:solidFill>
                  <a:schemeClr val="lt1"/>
                </a:solidFill>
              </a:rPr>
              <a:t>’ is one of this week’s SSC</a:t>
            </a:r>
            <a:r>
              <a:rPr lang="en-GB" sz="1200" b="0" baseline="0" dirty="0">
                <a:solidFill>
                  <a:schemeClr val="lt1"/>
                </a:solidFill>
              </a:rPr>
              <a:t> cluster words. Explain that ‘</a:t>
            </a:r>
            <a:r>
              <a:rPr lang="en-GB" sz="1200" b="0" dirty="0" err="1">
                <a:solidFill>
                  <a:schemeClr val="lt1"/>
                </a:solidFill>
              </a:rPr>
              <a:t>Lösungen</a:t>
            </a:r>
            <a:r>
              <a:rPr lang="en-GB" sz="1200" b="0" dirty="0">
                <a:solidFill>
                  <a:schemeClr val="lt1"/>
                </a:solidFill>
              </a:rPr>
              <a:t>’ is</a:t>
            </a:r>
            <a:r>
              <a:rPr lang="en-GB" sz="1200" b="0" baseline="0" dirty="0">
                <a:solidFill>
                  <a:schemeClr val="lt1"/>
                </a:solidFill>
              </a:rPr>
              <a:t> the plural form.</a:t>
            </a:r>
          </a:p>
          <a:p>
            <a:pPr marL="0" lvl="0" indent="0" algn="l" rtl="0">
              <a:spcBef>
                <a:spcPts val="0"/>
              </a:spcBef>
              <a:spcAft>
                <a:spcPts val="0"/>
              </a:spcAft>
              <a:buNone/>
            </a:pPr>
            <a:endParaRPr lang="en-GB" sz="1200" b="0" dirty="0">
              <a:solidFill>
                <a:schemeClr val="tx1"/>
              </a:solidFill>
            </a:endParaRPr>
          </a:p>
          <a:p>
            <a:pPr marL="0" lvl="0" indent="0" algn="l" rtl="0">
              <a:spcBef>
                <a:spcPts val="0"/>
              </a:spcBef>
              <a:spcAft>
                <a:spcPts val="0"/>
              </a:spcAft>
              <a:buNone/>
            </a:pPr>
            <a:r>
              <a:rPr lang="en-GB" sz="1200" b="0" dirty="0">
                <a:solidFill>
                  <a:schemeClr val="tx1"/>
                </a:solidFill>
              </a:rPr>
              <a:t>This slide reveals</a:t>
            </a:r>
            <a:r>
              <a:rPr lang="en-GB" sz="1200" b="0" baseline="0" dirty="0">
                <a:solidFill>
                  <a:schemeClr val="tx1"/>
                </a:solidFill>
              </a:rPr>
              <a:t> the complete spellings of each word in the task. Teacher points at a word, asks ‘</a:t>
            </a:r>
            <a:r>
              <a:rPr lang="en-GB" sz="1200" b="0" i="1" baseline="0" dirty="0" err="1">
                <a:solidFill>
                  <a:schemeClr val="tx1"/>
                </a:solidFill>
              </a:rPr>
              <a:t>Wie</a:t>
            </a:r>
            <a:r>
              <a:rPr lang="en-GB" sz="1200" b="0" i="1" baseline="0" dirty="0">
                <a:solidFill>
                  <a:schemeClr val="tx1"/>
                </a:solidFill>
              </a:rPr>
              <a:t> </a:t>
            </a:r>
            <a:r>
              <a:rPr lang="en-GB" sz="1200" b="0" i="1" baseline="0" dirty="0" err="1">
                <a:solidFill>
                  <a:schemeClr val="tx1"/>
                </a:solidFill>
              </a:rPr>
              <a:t>sagt</a:t>
            </a:r>
            <a:r>
              <a:rPr lang="en-GB" sz="1200" b="0" i="1" baseline="0" dirty="0">
                <a:solidFill>
                  <a:schemeClr val="tx1"/>
                </a:solidFill>
              </a:rPr>
              <a:t> man Scotland?’ </a:t>
            </a:r>
            <a:r>
              <a:rPr lang="en-GB" sz="1200" b="0" i="0" baseline="0" dirty="0">
                <a:solidFill>
                  <a:schemeClr val="tx1"/>
                </a:solidFill>
              </a:rPr>
              <a:t>to elicit ‘</a:t>
            </a:r>
            <a:r>
              <a:rPr lang="en-GB" sz="1200" b="0" i="1" baseline="0" dirty="0" err="1">
                <a:solidFill>
                  <a:schemeClr val="tx1"/>
                </a:solidFill>
              </a:rPr>
              <a:t>Schottland</a:t>
            </a:r>
            <a:r>
              <a:rPr lang="en-GB" sz="1200" b="0" i="1" baseline="0" dirty="0">
                <a:solidFill>
                  <a:schemeClr val="tx1"/>
                </a:solidFill>
              </a:rPr>
              <a:t>’</a:t>
            </a:r>
            <a:r>
              <a:rPr lang="en-GB" sz="1200" b="0" i="0" baseline="0" dirty="0">
                <a:solidFill>
                  <a:schemeClr val="tx1"/>
                </a:solidFill>
              </a:rPr>
              <a:t>, and then ‘</a:t>
            </a:r>
            <a:r>
              <a:rPr lang="en-GB" sz="1200" b="0" i="1" baseline="0" dirty="0">
                <a:solidFill>
                  <a:schemeClr val="tx1"/>
                </a:solidFill>
              </a:rPr>
              <a:t>/o/ </a:t>
            </a:r>
            <a:r>
              <a:rPr lang="en-GB" sz="1200" b="0" i="1" baseline="0" dirty="0" err="1">
                <a:solidFill>
                  <a:schemeClr val="tx1"/>
                </a:solidFill>
              </a:rPr>
              <a:t>oder</a:t>
            </a:r>
            <a:r>
              <a:rPr lang="en-GB" sz="1200" b="0" i="1" baseline="0" dirty="0">
                <a:solidFill>
                  <a:schemeClr val="tx1"/>
                </a:solidFill>
              </a:rPr>
              <a:t> /</a:t>
            </a:r>
            <a:r>
              <a:rPr lang="en-GB" sz="1200" b="0" dirty="0">
                <a:solidFill>
                  <a:schemeClr val="lt1"/>
                </a:solidFill>
              </a:rPr>
              <a:t>ö/?’</a:t>
            </a:r>
            <a:r>
              <a:rPr lang="en-GB" sz="1200" b="0" baseline="0" dirty="0">
                <a:solidFill>
                  <a:schemeClr val="lt1"/>
                </a:solidFill>
              </a:rPr>
              <a:t> </a:t>
            </a:r>
            <a:r>
              <a:rPr lang="en-GB" sz="1200" b="0" i="0" baseline="0" dirty="0">
                <a:solidFill>
                  <a:schemeClr val="lt1"/>
                </a:solidFill>
              </a:rPr>
              <a:t>to elicit ‘/o/’.</a:t>
            </a:r>
          </a:p>
          <a:p>
            <a:pPr marL="0" lvl="0" indent="0" algn="l" rtl="0">
              <a:spcBef>
                <a:spcPts val="0"/>
              </a:spcBef>
              <a:spcAft>
                <a:spcPts val="0"/>
              </a:spcAft>
              <a:buNone/>
            </a:pPr>
            <a:endParaRPr lang="en-GB" sz="1200" b="0" i="0" baseline="0" dirty="0">
              <a:solidFill>
                <a:schemeClr val="l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lt1"/>
                </a:solidFill>
              </a:rPr>
              <a:t>Teacher then pronounces the word again, and gives English translation. Students repeat. Teachers also focus on the pronunciation of previously encountered SSCs, e.g. </a:t>
            </a:r>
            <a:r>
              <a:rPr lang="en-GB" sz="1200" b="1" i="0" baseline="0" dirty="0" err="1">
                <a:solidFill>
                  <a:schemeClr val="lt1"/>
                </a:solidFill>
              </a:rPr>
              <a:t>zw</a:t>
            </a:r>
            <a:r>
              <a:rPr lang="en-GB" sz="1200" b="0" dirty="0" err="1">
                <a:solidFill>
                  <a:schemeClr val="lt1"/>
                </a:solidFill>
              </a:rPr>
              <a:t>ölf</a:t>
            </a:r>
            <a:r>
              <a:rPr lang="en-GB" sz="1200" b="0" dirty="0">
                <a:solidFill>
                  <a:schemeClr val="lt1"/>
                </a:solidFill>
              </a:rPr>
              <a:t>, </a:t>
            </a:r>
            <a:r>
              <a:rPr lang="en-GB" sz="1200" b="0" kern="1200" dirty="0" err="1">
                <a:solidFill>
                  <a:schemeClr val="tx1"/>
                </a:solidFill>
                <a:effectLst/>
                <a:latin typeface="+mn-lt"/>
                <a:ea typeface="+mn-ea"/>
                <a:cs typeface="+mn-cs"/>
              </a:rPr>
              <a:t>unmögli</a:t>
            </a:r>
            <a:r>
              <a:rPr lang="en-GB" sz="1200" b="1" kern="1200" dirty="0" err="1">
                <a:solidFill>
                  <a:schemeClr val="tx1"/>
                </a:solidFill>
                <a:effectLst/>
                <a:latin typeface="+mn-lt"/>
                <a:ea typeface="+mn-ea"/>
                <a:cs typeface="+mn-cs"/>
              </a:rPr>
              <a:t>ch</a:t>
            </a:r>
            <a:r>
              <a:rPr lang="en-GB" sz="1200" b="0"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i</a:t>
            </a:r>
            <a:r>
              <a:rPr lang="en-GB" sz="1200" b="1" kern="1200" dirty="0" err="1">
                <a:solidFill>
                  <a:schemeClr val="tx1"/>
                </a:solidFill>
                <a:effectLst/>
                <a:latin typeface="+mn-lt"/>
                <a:ea typeface="+mn-ea"/>
                <a:cs typeface="+mn-cs"/>
              </a:rPr>
              <a:t>ch</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mö</a:t>
            </a:r>
            <a:r>
              <a:rPr lang="en-GB" sz="1200" b="1" kern="1200" dirty="0" err="1">
                <a:solidFill>
                  <a:schemeClr val="tx1"/>
                </a:solidFill>
                <a:effectLst/>
                <a:latin typeface="+mn-lt"/>
                <a:ea typeface="+mn-ea"/>
                <a:cs typeface="+mn-cs"/>
              </a:rPr>
              <a:t>ch</a:t>
            </a:r>
            <a:r>
              <a:rPr lang="en-GB" sz="1200" b="0" kern="1200" dirty="0" err="1">
                <a:solidFill>
                  <a:schemeClr val="tx1"/>
                </a:solidFill>
                <a:effectLst/>
                <a:latin typeface="+mn-lt"/>
                <a:ea typeface="+mn-ea"/>
                <a:cs typeface="+mn-cs"/>
              </a:rPr>
              <a:t>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öffentli</a:t>
            </a:r>
            <a:r>
              <a:rPr lang="en-GB" sz="1200" b="1" kern="1200" dirty="0" err="1">
                <a:solidFill>
                  <a:schemeClr val="tx1"/>
                </a:solidFill>
                <a:effectLst/>
                <a:latin typeface="+mn-lt"/>
                <a:ea typeface="+mn-ea"/>
                <a:cs typeface="+mn-cs"/>
              </a:rPr>
              <a:t>ch</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gewöhnli</a:t>
            </a:r>
            <a:r>
              <a:rPr lang="en-GB" sz="1200" b="1" kern="1200" dirty="0" err="1">
                <a:solidFill>
                  <a:schemeClr val="tx1"/>
                </a:solidFill>
                <a:effectLst/>
                <a:latin typeface="+mn-lt"/>
                <a:ea typeface="+mn-ea"/>
                <a:cs typeface="+mn-cs"/>
              </a:rPr>
              <a:t>ch</a:t>
            </a:r>
            <a:r>
              <a:rPr lang="en-GB" sz="1200" b="1" kern="1200" dirty="0">
                <a:solidFill>
                  <a:schemeClr val="tx1"/>
                </a:solidFill>
                <a:effectLst/>
                <a:latin typeface="+mn-lt"/>
                <a:ea typeface="+mn-ea"/>
                <a:cs typeface="+mn-cs"/>
              </a:rPr>
              <a:t>.</a:t>
            </a:r>
          </a:p>
          <a:p>
            <a:pPr marL="0" lvl="0" indent="0" algn="l" rtl="0">
              <a:spcBef>
                <a:spcPts val="0"/>
              </a:spcBef>
              <a:spcAft>
                <a:spcPts val="0"/>
              </a:spcAft>
              <a:buNone/>
            </a:pPr>
            <a:endParaRPr lang="en-GB" sz="1200" b="0" baseline="0" dirty="0">
              <a:solidFill>
                <a:schemeClr val="lt1"/>
              </a:solidFill>
            </a:endParaRPr>
          </a:p>
          <a:p>
            <a:pPr marL="0" lvl="0" indent="0" algn="l" rtl="0">
              <a:spcBef>
                <a:spcPts val="0"/>
              </a:spcBef>
              <a:spcAft>
                <a:spcPts val="0"/>
              </a:spcAft>
              <a:buNone/>
            </a:pPr>
            <a:r>
              <a:rPr lang="en-GB" sz="1200" b="0" baseline="0" dirty="0">
                <a:solidFill>
                  <a:schemeClr val="lt1"/>
                </a:solidFill>
              </a:rPr>
              <a:t>Teacher to draw attention to capitalisation at the beginning of nouns. </a:t>
            </a:r>
          </a:p>
          <a:p>
            <a:pPr marL="0" lvl="0" indent="0" algn="l" rtl="0">
              <a:spcBef>
                <a:spcPts val="0"/>
              </a:spcBef>
              <a:spcAft>
                <a:spcPts val="0"/>
              </a:spcAft>
              <a:buNone/>
            </a:pPr>
            <a:endParaRPr lang="en-GB" sz="1200" b="0" baseline="0" dirty="0">
              <a:solidFill>
                <a:schemeClr val="l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Note that </a:t>
            </a:r>
            <a:r>
              <a:rPr lang="en-GB" sz="1200" kern="1200" dirty="0" err="1">
                <a:solidFill>
                  <a:schemeClr val="tx1"/>
                </a:solidFill>
                <a:effectLst/>
                <a:latin typeface="+mn-lt"/>
                <a:ea typeface="+mn-ea"/>
                <a:cs typeface="+mn-cs"/>
              </a:rPr>
              <a:t>Obst</a:t>
            </a:r>
            <a:r>
              <a:rPr lang="en-GB" sz="1200" kern="1200" dirty="0">
                <a:solidFill>
                  <a:schemeClr val="tx1"/>
                </a:solidFill>
                <a:effectLst/>
                <a:latin typeface="+mn-lt"/>
                <a:ea typeface="+mn-ea"/>
                <a:cs typeface="+mn-cs"/>
              </a:rPr>
              <a:t> is designated ‘</a:t>
            </a:r>
            <a:r>
              <a:rPr lang="en-GB" sz="1200" kern="1200" dirty="0" err="1">
                <a:solidFill>
                  <a:schemeClr val="tx1"/>
                </a:solidFill>
                <a:effectLst/>
                <a:latin typeface="+mn-lt"/>
                <a:ea typeface="+mn-ea"/>
                <a:cs typeface="+mn-cs"/>
              </a:rPr>
              <a:t>lang</a:t>
            </a:r>
            <a:r>
              <a:rPr lang="en-GB" sz="1200" kern="1200" dirty="0">
                <a:solidFill>
                  <a:schemeClr val="tx1"/>
                </a:solidFill>
                <a:effectLst/>
                <a:latin typeface="+mn-lt"/>
                <a:ea typeface="+mn-ea"/>
                <a:cs typeface="+mn-cs"/>
              </a:rPr>
              <a:t>’ even though the ‘o’ is followed by 3 consonants!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It may be considered an exception to the long/short vowel rule, although it is worth noting that there is considerable variability between speakers as to the length of the ‘o’.</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Listen to the two native speakers, here: </a:t>
            </a:r>
            <a:r>
              <a:rPr lang="en-GB" sz="1200" u="sng" kern="1200" dirty="0">
                <a:solidFill>
                  <a:schemeClr val="tx1"/>
                </a:solidFill>
                <a:effectLst/>
                <a:latin typeface="+mn-lt"/>
                <a:ea typeface="+mn-ea"/>
                <a:cs typeface="+mn-cs"/>
                <a:hlinkClick r:id="rId3"/>
              </a:rPr>
              <a:t>https://www.dict.cc/?s=Obst</a:t>
            </a:r>
            <a:endParaRPr lang="en-GB" sz="1200" kern="1200" dirty="0">
              <a:solidFill>
                <a:schemeClr val="tx1"/>
              </a:solidFill>
              <a:effectLst/>
              <a:latin typeface="+mn-lt"/>
              <a:ea typeface="+mn-ea"/>
              <a:cs typeface="+mn-cs"/>
            </a:endParaRPr>
          </a:p>
          <a:p>
            <a:pPr marL="0" lvl="0" indent="0" algn="l" rtl="0">
              <a:spcBef>
                <a:spcPts val="0"/>
              </a:spcBef>
              <a:spcAft>
                <a:spcPts val="0"/>
              </a:spcAft>
              <a:buNone/>
            </a:pPr>
            <a:endParaRPr b="0"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extLst>
      <p:ext uri="{BB962C8B-B14F-4D97-AF65-F5344CB8AC3E}">
        <p14:creationId xmlns:p14="http://schemas.microsoft.com/office/powerpoint/2010/main" val="670941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Source word: </a:t>
            </a:r>
            <a:r>
              <a:rPr lang="en-GB" b="1" dirty="0" err="1"/>
              <a:t>schön</a:t>
            </a:r>
            <a:r>
              <a:rPr lang="en-GB" b="1" dirty="0"/>
              <a:t> [164]</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r>
              <a:rPr lang="en-GB" b="0" dirty="0"/>
              <a:t>1. Present the letter and say the</a:t>
            </a:r>
            <a:r>
              <a:rPr lang="en-GB" b="1" dirty="0"/>
              <a:t> long /</a:t>
            </a:r>
            <a:r>
              <a:rPr kumimoji="0" lang="en-GB" sz="96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ö</a:t>
            </a:r>
            <a:r>
              <a:rPr kumimoji="0" lang="en-GB" sz="1200" b="1" i="0" u="none" strike="noStrike" kern="1200" cap="none" spc="0" normalizeH="0" baseline="0" noProof="0" dirty="0">
                <a:ln>
                  <a:noFill/>
                </a:ln>
                <a:solidFill>
                  <a:schemeClr val="tx1"/>
                </a:solidFill>
                <a:effectLst/>
                <a:uLnTx/>
                <a:uFillTx/>
                <a:latin typeface="+mn-lt"/>
                <a:ea typeface="+mn-ea"/>
                <a:cs typeface="+mn-cs"/>
              </a:rPr>
              <a:t>/</a:t>
            </a:r>
            <a:r>
              <a:rPr lang="en-GB" b="1" dirty="0"/>
              <a:t> </a:t>
            </a:r>
            <a:r>
              <a:rPr lang="en-GB" b="0" dirty="0"/>
              <a:t>sound first, on its own. Students repeat it with you.</a:t>
            </a:r>
            <a:br>
              <a:rPr lang="en-GB" b="0" dirty="0"/>
            </a:br>
            <a:r>
              <a:rPr lang="en-GB" b="0" dirty="0"/>
              <a:t>2. Bring up the word ‘</a:t>
            </a:r>
            <a:r>
              <a:rPr lang="en-GB" b="1" baseline="0" dirty="0"/>
              <a:t>‘</a:t>
            </a:r>
            <a:r>
              <a:rPr lang="en-GB" sz="1200" b="1" dirty="0" err="1">
                <a:solidFill>
                  <a:srgbClr val="002060"/>
                </a:solidFill>
                <a:latin typeface="Century Gothic" panose="020B0502020202020204" pitchFamily="34" charset="0"/>
              </a:rPr>
              <a:t>sch</a:t>
            </a:r>
            <a:r>
              <a:rPr lang="en-GB" sz="1200" b="1" dirty="0" err="1">
                <a:solidFill>
                  <a:srgbClr val="FFC000"/>
                </a:solidFill>
                <a:latin typeface="Century Gothic" panose="020B0502020202020204" pitchFamily="34" charset="0"/>
              </a:rPr>
              <a:t>ö</a:t>
            </a:r>
            <a:r>
              <a:rPr lang="en-GB" sz="1200" b="1" dirty="0" err="1">
                <a:solidFill>
                  <a:srgbClr val="002060"/>
                </a:solidFill>
                <a:latin typeface="Century Gothic" panose="020B0502020202020204" pitchFamily="34" charset="0"/>
              </a:rPr>
              <a:t>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an exaggerated exclamation of seeing / receiving something beautiful.  As you say </a:t>
            </a:r>
            <a:r>
              <a:rPr lang="en-GB" b="0" dirty="0"/>
              <a:t>‘</a:t>
            </a:r>
            <a:r>
              <a:rPr lang="en-GB" b="1" baseline="0" dirty="0"/>
              <a:t>‘</a:t>
            </a:r>
            <a:r>
              <a:rPr lang="en-GB" sz="1200" b="1" dirty="0" err="1">
                <a:solidFill>
                  <a:srgbClr val="002060"/>
                </a:solidFill>
                <a:latin typeface="Century Gothic" panose="020B0502020202020204" pitchFamily="34" charset="0"/>
              </a:rPr>
              <a:t>sch</a:t>
            </a:r>
            <a:r>
              <a:rPr lang="en-GB" sz="1200" b="1" dirty="0" err="1">
                <a:solidFill>
                  <a:srgbClr val="FFC000"/>
                </a:solidFill>
                <a:latin typeface="Century Gothic" panose="020B0502020202020204" pitchFamily="34" charset="0"/>
              </a:rPr>
              <a:t>ö</a:t>
            </a:r>
            <a:r>
              <a:rPr lang="en-GB" sz="1200" b="1" dirty="0" err="1">
                <a:solidFill>
                  <a:srgbClr val="002060"/>
                </a:solidFill>
                <a:latin typeface="Century Gothic" panose="020B0502020202020204" pitchFamily="34" charset="0"/>
              </a:rPr>
              <a:t>n</a:t>
            </a:r>
            <a:r>
              <a:rPr lang="en-GB" sz="1200" b="0" dirty="0">
                <a:solidFill>
                  <a:schemeClr val="tx1"/>
                </a:solidFill>
                <a:latin typeface="+mn-lt"/>
              </a:rPr>
              <a:t>”</a:t>
            </a:r>
            <a:r>
              <a:rPr lang="en-GB" sz="1200" b="0" baseline="0" dirty="0">
                <a:solidFill>
                  <a:schemeClr val="tx1"/>
                </a:solidFill>
                <a:latin typeface="+mn-lt"/>
              </a:rPr>
              <a:t> </a:t>
            </a:r>
            <a:r>
              <a:rPr lang="en-GB" baseline="0" dirty="0"/>
              <a:t>with an appropriate sigh, bring your hands to the rest on your cheeks, and smile! Establish the meaning of the word in English, clearly, i.e., ‘beautiful, pleasant, good’. </a:t>
            </a:r>
            <a:br>
              <a:rPr lang="en-GB" baseline="0" dirty="0"/>
            </a:br>
            <a:r>
              <a:rPr lang="en-GB" baseline="0" dirty="0"/>
              <a:t>4. Roll back the animations and work through 1-3 again, but this time, dropping your voice completely to listen carefully to the students saying the </a:t>
            </a:r>
            <a:r>
              <a:rPr lang="en-GB" b="1" dirty="0"/>
              <a:t> long /</a:t>
            </a:r>
            <a:r>
              <a:rPr kumimoji="0" lang="en-GB" sz="96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ö</a:t>
            </a:r>
            <a:r>
              <a:rPr kumimoji="0" lang="en-GB" sz="1200" b="1" i="0" u="none" strike="noStrike" kern="1200" cap="none" spc="0" normalizeH="0" baseline="0" noProof="0" dirty="0">
                <a:ln>
                  <a:noFill/>
                </a:ln>
                <a:solidFill>
                  <a:schemeClr val="tx1"/>
                </a:solidFill>
                <a:effectLst/>
                <a:uLnTx/>
                <a:uFillTx/>
                <a:latin typeface="+mn-lt"/>
                <a:ea typeface="+mn-ea"/>
                <a:cs typeface="+mn-cs"/>
              </a:rPr>
              <a:t>/</a:t>
            </a:r>
            <a:r>
              <a:rPr lang="en-GB" b="1" dirty="0"/>
              <a:t>  </a:t>
            </a:r>
            <a:r>
              <a:rPr lang="en-GB" baseline="0" dirty="0"/>
              <a:t>sound, pronouncing </a:t>
            </a:r>
            <a:r>
              <a:rPr lang="en-GB" b="0" dirty="0"/>
              <a:t>‘</a:t>
            </a:r>
            <a:r>
              <a:rPr lang="en-GB" b="1" baseline="0" dirty="0"/>
              <a:t>‘</a:t>
            </a:r>
            <a:r>
              <a:rPr lang="en-GB" sz="1200" b="1" dirty="0" err="1">
                <a:solidFill>
                  <a:srgbClr val="002060"/>
                </a:solidFill>
                <a:latin typeface="Century Gothic" panose="020B0502020202020204" pitchFamily="34" charset="0"/>
              </a:rPr>
              <a:t>sch</a:t>
            </a:r>
            <a:r>
              <a:rPr lang="en-GB" sz="1200" b="1" dirty="0" err="1">
                <a:solidFill>
                  <a:srgbClr val="FFC000"/>
                </a:solidFill>
                <a:latin typeface="Century Gothic" panose="020B0502020202020204" pitchFamily="34" charset="0"/>
              </a:rPr>
              <a:t>ö</a:t>
            </a:r>
            <a:r>
              <a:rPr lang="en-GB" sz="1200" b="1" dirty="0" err="1">
                <a:solidFill>
                  <a:srgbClr val="002060"/>
                </a:solidFill>
                <a:latin typeface="Century Gothic" panose="020B0502020202020204" pitchFamily="34" charset="0"/>
              </a:rPr>
              <a:t>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401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Source word: </a:t>
            </a:r>
            <a:r>
              <a:rPr lang="en-GB" b="1" dirty="0" err="1"/>
              <a:t>schön</a:t>
            </a:r>
            <a:r>
              <a:rPr lang="en-GB" b="1" dirty="0"/>
              <a:t> [164]</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13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Source word: </a:t>
            </a:r>
            <a:r>
              <a:rPr lang="en-GB" b="1" dirty="0" err="1"/>
              <a:t>schön</a:t>
            </a:r>
            <a:r>
              <a:rPr lang="en-GB" b="1" dirty="0"/>
              <a:t> [164]</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can elicit pronunciation by asking </a:t>
            </a:r>
            <a:r>
              <a:rPr lang="en-GB" i="1" baseline="0" dirty="0" err="1"/>
              <a:t>Wie</a:t>
            </a:r>
            <a:r>
              <a:rPr lang="en-GB" i="1" baseline="0" dirty="0"/>
              <a:t> </a:t>
            </a:r>
            <a:r>
              <a:rPr lang="en-GB" i="1" baseline="0" dirty="0" err="1"/>
              <a:t>sagt</a:t>
            </a:r>
            <a:r>
              <a:rPr lang="en-GB" i="1" baseline="0" dirty="0"/>
              <a:t> man das</a:t>
            </a:r>
            <a:r>
              <a:rPr lang="en-GB" i="0" baseline="0" dirty="0"/>
              <a:t>?</a:t>
            </a:r>
            <a:endParaRPr lang="en-GB" i="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212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sz="1200" b="1" dirty="0">
                <a:solidFill>
                  <a:srgbClr val="002060"/>
                </a:solidFill>
                <a:latin typeface="Century Gothic" panose="020B0502020202020204" pitchFamily="34" charset="0"/>
              </a:rPr>
              <a:t>ö</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Word frequency rankings (1 is the most common word in German): </a:t>
            </a:r>
            <a:br>
              <a:rPr lang="en-GB" sz="1200" baseline="0" dirty="0"/>
            </a:br>
            <a:r>
              <a:rPr lang="en-GB" sz="1200" b="1" baseline="0" dirty="0" err="1"/>
              <a:t>schön</a:t>
            </a:r>
            <a:r>
              <a:rPr lang="en-GB" sz="1200" b="1" baseline="0" dirty="0"/>
              <a:t> </a:t>
            </a:r>
            <a:r>
              <a:rPr lang="en-GB" sz="1200" baseline="0" dirty="0"/>
              <a:t>[164]; </a:t>
            </a:r>
            <a:r>
              <a:rPr lang="en-GB" sz="1200" b="1" baseline="0" dirty="0" err="1"/>
              <a:t>Lösung</a:t>
            </a:r>
            <a:r>
              <a:rPr lang="en-GB" sz="1200" b="1" baseline="0" dirty="0"/>
              <a:t> </a:t>
            </a:r>
            <a:r>
              <a:rPr lang="en-GB" sz="1200" b="0" baseline="0" dirty="0"/>
              <a:t>[620] </a:t>
            </a:r>
            <a:r>
              <a:rPr lang="en-GB" sz="1200" b="1" baseline="0" dirty="0" err="1"/>
              <a:t>mögen</a:t>
            </a:r>
            <a:r>
              <a:rPr lang="en-GB" sz="1200" b="1" baseline="0" dirty="0"/>
              <a:t> </a:t>
            </a:r>
            <a:r>
              <a:rPr lang="en-GB" sz="1200" baseline="0" dirty="0"/>
              <a:t>[151]; </a:t>
            </a:r>
            <a:r>
              <a:rPr lang="en-GB" sz="1200" b="1" baseline="0" dirty="0" err="1"/>
              <a:t>französisch</a:t>
            </a:r>
            <a:r>
              <a:rPr lang="en-GB" sz="1200" b="1" baseline="0" dirty="0"/>
              <a:t> </a:t>
            </a:r>
            <a:r>
              <a:rPr lang="en-GB" sz="1200" baseline="0" dirty="0"/>
              <a:t>[644]; </a:t>
            </a:r>
            <a:r>
              <a:rPr lang="en-GB" sz="1200" b="1" baseline="0" dirty="0" err="1"/>
              <a:t>möglich</a:t>
            </a:r>
            <a:r>
              <a:rPr lang="en-GB" sz="1200" b="1" baseline="0" dirty="0"/>
              <a:t> </a:t>
            </a:r>
            <a:r>
              <a:rPr lang="en-GB" sz="1200" baseline="0" dirty="0"/>
              <a:t>[156]; </a:t>
            </a:r>
            <a:r>
              <a:rPr lang="en-GB" sz="1200" b="1" baseline="0" dirty="0" err="1"/>
              <a:t>Körper</a:t>
            </a:r>
            <a:r>
              <a:rPr lang="en-GB" sz="1200" b="1" baseline="0" dirty="0"/>
              <a:t> </a:t>
            </a:r>
            <a:r>
              <a:rPr lang="en-GB" sz="1200" baseline="0" dirty="0"/>
              <a:t>[617].</a:t>
            </a:r>
            <a:br>
              <a:rPr lang="en-GB" sz="1200" baseline="0" dirty="0"/>
            </a:br>
            <a:r>
              <a:rPr lang="en-GB" sz="1200" i="1" dirty="0"/>
              <a:t>Source:  Jones, R.L. &amp; </a:t>
            </a:r>
            <a:r>
              <a:rPr lang="en-GB" sz="1200" i="1" dirty="0" err="1"/>
              <a:t>Tschirner</a:t>
            </a:r>
            <a:r>
              <a:rPr lang="en-GB" sz="1200"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272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Word frequency rankings (1 is the most common word in German): </a:t>
            </a:r>
            <a:br>
              <a:rPr lang="en-GB" sz="1200" baseline="0" dirty="0"/>
            </a:br>
            <a:r>
              <a:rPr lang="en-GB" sz="1200" b="1" baseline="0" dirty="0" err="1"/>
              <a:t>schön</a:t>
            </a:r>
            <a:r>
              <a:rPr lang="en-GB" sz="1200" b="1" baseline="0" dirty="0"/>
              <a:t> </a:t>
            </a:r>
            <a:r>
              <a:rPr lang="en-GB" sz="1200" baseline="0" dirty="0"/>
              <a:t>[164]; </a:t>
            </a:r>
            <a:r>
              <a:rPr lang="en-GB" sz="1200" b="1" baseline="0" dirty="0" err="1"/>
              <a:t>Lösung</a:t>
            </a:r>
            <a:r>
              <a:rPr lang="en-GB" sz="1200" b="1" baseline="0" dirty="0"/>
              <a:t> </a:t>
            </a:r>
            <a:r>
              <a:rPr lang="en-GB" sz="1200" b="0" baseline="0" dirty="0"/>
              <a:t>[620] </a:t>
            </a:r>
            <a:r>
              <a:rPr lang="en-GB" sz="1200" b="1" baseline="0" dirty="0" err="1"/>
              <a:t>mögen</a:t>
            </a:r>
            <a:r>
              <a:rPr lang="en-GB" sz="1200" b="1" baseline="0" dirty="0"/>
              <a:t> </a:t>
            </a:r>
            <a:r>
              <a:rPr lang="en-GB" sz="1200" baseline="0" dirty="0"/>
              <a:t>[151]; </a:t>
            </a:r>
            <a:r>
              <a:rPr lang="en-GB" sz="1200" b="1" baseline="0" dirty="0" err="1"/>
              <a:t>französisch</a:t>
            </a:r>
            <a:r>
              <a:rPr lang="en-GB" sz="1200" b="1" baseline="0" dirty="0"/>
              <a:t> </a:t>
            </a:r>
            <a:r>
              <a:rPr lang="en-GB" sz="1200" baseline="0" dirty="0"/>
              <a:t>[644]; </a:t>
            </a:r>
            <a:r>
              <a:rPr lang="en-GB" sz="1200" b="1" baseline="0" dirty="0" err="1"/>
              <a:t>möglich</a:t>
            </a:r>
            <a:r>
              <a:rPr lang="en-GB" sz="1200" b="1" baseline="0" dirty="0"/>
              <a:t> </a:t>
            </a:r>
            <a:r>
              <a:rPr lang="en-GB" sz="1200" baseline="0" dirty="0"/>
              <a:t>[156]; </a:t>
            </a:r>
            <a:r>
              <a:rPr lang="en-GB" sz="1200" b="1" baseline="0" dirty="0" err="1"/>
              <a:t>Körper</a:t>
            </a:r>
            <a:r>
              <a:rPr lang="en-GB" sz="1200" b="1" baseline="0" dirty="0"/>
              <a:t> </a:t>
            </a:r>
            <a:r>
              <a:rPr lang="en-GB" sz="1200" baseline="0" dirty="0"/>
              <a:t>[617].</a:t>
            </a:r>
            <a:br>
              <a:rPr lang="en-GB" sz="1200" baseline="0" dirty="0"/>
            </a:br>
            <a:r>
              <a:rPr lang="en-GB" sz="1200" i="1" dirty="0"/>
              <a:t>Source:  Jones, R.L. &amp; </a:t>
            </a:r>
            <a:r>
              <a:rPr lang="en-GB" sz="1200" i="1" dirty="0" err="1"/>
              <a:t>Tschirner</a:t>
            </a:r>
            <a:r>
              <a:rPr lang="en-GB" sz="1200"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910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 to elicit production from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Word frequency rankings (1 is the most common word in German): </a:t>
            </a:r>
            <a:br>
              <a:rPr lang="en-GB" sz="1200" baseline="0" dirty="0"/>
            </a:br>
            <a:r>
              <a:rPr lang="en-GB" sz="1200" b="1" baseline="0" dirty="0" err="1"/>
              <a:t>schön</a:t>
            </a:r>
            <a:r>
              <a:rPr lang="en-GB" sz="1200" b="1" baseline="0" dirty="0"/>
              <a:t> </a:t>
            </a:r>
            <a:r>
              <a:rPr lang="en-GB" sz="1200" baseline="0" dirty="0"/>
              <a:t>[164]; </a:t>
            </a:r>
            <a:r>
              <a:rPr lang="en-GB" sz="1200" b="1" baseline="0" dirty="0" err="1"/>
              <a:t>Lösung</a:t>
            </a:r>
            <a:r>
              <a:rPr lang="en-GB" sz="1200" b="1" baseline="0" dirty="0"/>
              <a:t> </a:t>
            </a:r>
            <a:r>
              <a:rPr lang="en-GB" sz="1200" b="0" baseline="0" dirty="0"/>
              <a:t>[620] </a:t>
            </a:r>
            <a:r>
              <a:rPr lang="en-GB" sz="1200" b="1" baseline="0" dirty="0" err="1"/>
              <a:t>mögen</a:t>
            </a:r>
            <a:r>
              <a:rPr lang="en-GB" sz="1200" b="1" baseline="0" dirty="0"/>
              <a:t> </a:t>
            </a:r>
            <a:r>
              <a:rPr lang="en-GB" sz="1200" baseline="0" dirty="0"/>
              <a:t>[151]; </a:t>
            </a:r>
            <a:r>
              <a:rPr lang="en-GB" sz="1200" b="1" baseline="0" dirty="0" err="1"/>
              <a:t>französisch</a:t>
            </a:r>
            <a:r>
              <a:rPr lang="en-GB" sz="1200" b="1" baseline="0" dirty="0"/>
              <a:t> </a:t>
            </a:r>
            <a:r>
              <a:rPr lang="en-GB" sz="1200" baseline="0" dirty="0"/>
              <a:t>[644]; </a:t>
            </a:r>
            <a:r>
              <a:rPr lang="en-GB" sz="1200" b="1" baseline="0" dirty="0" err="1"/>
              <a:t>möglich</a:t>
            </a:r>
            <a:r>
              <a:rPr lang="en-GB" sz="1200" b="1" baseline="0" dirty="0"/>
              <a:t> </a:t>
            </a:r>
            <a:r>
              <a:rPr lang="en-GB" sz="1200" baseline="0" dirty="0"/>
              <a:t>[156]; </a:t>
            </a:r>
            <a:r>
              <a:rPr lang="en-GB" sz="1200" b="1" baseline="0" dirty="0" err="1"/>
              <a:t>Körper</a:t>
            </a:r>
            <a:r>
              <a:rPr lang="en-GB" sz="1200" b="1" baseline="0" dirty="0"/>
              <a:t> </a:t>
            </a:r>
            <a:r>
              <a:rPr lang="en-GB" sz="1200" baseline="0" dirty="0"/>
              <a:t>[617].</a:t>
            </a:r>
            <a:br>
              <a:rPr lang="en-GB" sz="1200" baseline="0" dirty="0"/>
            </a:br>
            <a:r>
              <a:rPr lang="en-GB" sz="1200" i="1" dirty="0"/>
              <a:t>Source:  Jones, R.L. &amp; </a:t>
            </a:r>
            <a:r>
              <a:rPr lang="en-GB" sz="1200" i="1" dirty="0" err="1"/>
              <a:t>Tschirner</a:t>
            </a:r>
            <a:r>
              <a:rPr lang="en-GB" sz="1200"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86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Source word: </a:t>
            </a:r>
            <a:r>
              <a:rPr lang="en-GB" b="1" dirty="0" err="1"/>
              <a:t>plötzlich</a:t>
            </a:r>
            <a:r>
              <a:rPr lang="en-GB" b="1" dirty="0"/>
              <a:t> [459]</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r>
              <a:rPr lang="en-GB" b="0" dirty="0"/>
              <a:t>1. Present the letter and say the</a:t>
            </a:r>
            <a:r>
              <a:rPr lang="en-GB" b="1" dirty="0"/>
              <a:t> short /</a:t>
            </a:r>
            <a:r>
              <a:rPr kumimoji="0" lang="en-GB" sz="96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ö</a:t>
            </a:r>
            <a:r>
              <a:rPr kumimoji="0" lang="en-GB" sz="1200" b="1" i="0" u="none" strike="noStrike" kern="1200" cap="none" spc="0" normalizeH="0" baseline="0" noProof="0" dirty="0">
                <a:ln>
                  <a:noFill/>
                </a:ln>
                <a:solidFill>
                  <a:schemeClr val="tx1"/>
                </a:solidFill>
                <a:effectLst/>
                <a:uLnTx/>
                <a:uFillTx/>
                <a:latin typeface="+mn-lt"/>
                <a:ea typeface="+mn-ea"/>
                <a:cs typeface="+mn-cs"/>
              </a:rPr>
              <a:t>/</a:t>
            </a:r>
            <a:r>
              <a:rPr lang="en-GB" b="1" dirty="0"/>
              <a:t> </a:t>
            </a:r>
            <a:r>
              <a:rPr lang="en-GB" b="0" dirty="0"/>
              <a:t>sound first, on its own. Students repeat it with you.</a:t>
            </a:r>
            <a:br>
              <a:rPr lang="en-GB" b="0" dirty="0"/>
            </a:br>
            <a:r>
              <a:rPr lang="en-GB" b="0" dirty="0"/>
              <a:t>2. Bring up the word ‘</a:t>
            </a:r>
            <a:r>
              <a:rPr lang="en-GB" b="1" baseline="0" dirty="0"/>
              <a:t>‘</a:t>
            </a:r>
            <a:r>
              <a:rPr lang="en-GB" b="1" dirty="0" err="1"/>
              <a:t>plötzlich</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a sudden shock that makes you jump backwards.  Put your hands up and look shocked, as in the picture. Establish the meaning of the word in English, clearly, i.e., ‘suddenly’. </a:t>
            </a:r>
            <a:br>
              <a:rPr lang="en-GB" baseline="0" dirty="0"/>
            </a:br>
            <a:r>
              <a:rPr lang="en-GB" baseline="0" dirty="0"/>
              <a:t>4. Roll back the animations and work through 1-3 again, but this time, dropping your voice completely to listen carefully to the students saying the </a:t>
            </a:r>
            <a:r>
              <a:rPr lang="en-GB" b="1" dirty="0"/>
              <a:t>short /</a:t>
            </a:r>
            <a:r>
              <a:rPr kumimoji="0" lang="en-GB" sz="96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ö</a:t>
            </a:r>
            <a:r>
              <a:rPr kumimoji="0" lang="en-GB" sz="1200" b="1" i="0" u="none" strike="noStrike" kern="1200" cap="none" spc="0" normalizeH="0" baseline="0" noProof="0" dirty="0">
                <a:ln>
                  <a:noFill/>
                </a:ln>
                <a:solidFill>
                  <a:schemeClr val="tx1"/>
                </a:solidFill>
                <a:effectLst/>
                <a:uLnTx/>
                <a:uFillTx/>
                <a:latin typeface="+mn-lt"/>
                <a:ea typeface="+mn-ea"/>
                <a:cs typeface="+mn-cs"/>
              </a:rPr>
              <a:t>/</a:t>
            </a:r>
            <a:r>
              <a:rPr lang="en-GB" b="1" dirty="0"/>
              <a:t> </a:t>
            </a:r>
            <a:r>
              <a:rPr lang="en-GB" baseline="0" dirty="0"/>
              <a:t>sound, pronouncing “</a:t>
            </a:r>
            <a:r>
              <a:rPr lang="en-GB" b="1" dirty="0" err="1"/>
              <a:t>plötzlich</a:t>
            </a:r>
            <a:r>
              <a:rPr lang="en-GB" b="0" dirty="0"/>
              <a:t>” </a:t>
            </a:r>
            <a:r>
              <a:rPr lang="en-GB" b="0" baseline="0" dirty="0"/>
              <a:t>and</a:t>
            </a:r>
            <a:r>
              <a:rPr lang="en-GB" baseline="0" dirty="0"/>
              <a:t>, if using, doing the gesture.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021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Source word: </a:t>
            </a:r>
            <a:r>
              <a:rPr lang="en-GB" b="1" dirty="0" err="1"/>
              <a:t>plötzlich</a:t>
            </a:r>
            <a:r>
              <a:rPr lang="en-GB" b="1" dirty="0"/>
              <a:t> [459]</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828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969395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1736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816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199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58915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3043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22168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6347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9275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56977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17/01/2020</a:t>
            </a:fld>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816597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3461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17/01/2020</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444965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17/01/2020</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521222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17/01/2020</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676253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17/01/2020</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24967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932271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2126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30271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70777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29326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04119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096597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17/01/2020</a:t>
            </a:fld>
            <a:endParaRPr lang="en-GB" dirty="0"/>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7013699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17/01/2020</a:t>
            </a:fld>
            <a:endParaRPr lang="en-GB" dirty="0"/>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963897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17/01/2020</a:t>
            </a:fld>
            <a:endParaRPr lang="en-GB" dirty="0"/>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49769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17/01/2020</a:t>
            </a:fld>
            <a:endParaRPr lang="en-GB" dirty="0"/>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936542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17/01/2020</a:t>
            </a:fld>
            <a:endParaRPr lang="en-GB" dirty="0"/>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9739559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865533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1557482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17/01/2020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787638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17/01/2020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9100084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17/01/2020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58694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16664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17/01/2020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087306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17/01/2020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191011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17/01/2020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6640544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17/01/2020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2328181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91657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88576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735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09652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859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79963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767401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3234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 / Images</a:t>
            </a:r>
            <a:r>
              <a:rPr lang="en-GB" sz="1050" baseline="0" dirty="0">
                <a:solidFill>
                  <a:srgbClr val="002060"/>
                </a:solidFill>
                <a:latin typeface="Century Gothic" panose="020B0502020202020204" pitchFamily="34" charset="0"/>
              </a:rPr>
              <a:t> by Steve Clarke</a:t>
            </a:r>
            <a:endParaRPr lang="en-GB" sz="1050" dirty="0">
              <a:latin typeface="Century Gothic" panose="020B0502020202020204" pitchFamily="34" charset="0"/>
            </a:endParaRPr>
          </a:p>
        </p:txBody>
      </p:sp>
    </p:spTree>
    <p:extLst>
      <p:ext uri="{BB962C8B-B14F-4D97-AF65-F5344CB8AC3E}">
        <p14:creationId xmlns:p14="http://schemas.microsoft.com/office/powerpoint/2010/main" val="13471200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5" y="6572245"/>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3"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latin typeface="Century Gothic" panose="020B0502020202020204" pitchFamily="34" charset="0"/>
            </a:endParaRPr>
          </a:p>
        </p:txBody>
      </p:sp>
    </p:spTree>
    <p:extLst>
      <p:ext uri="{BB962C8B-B14F-4D97-AF65-F5344CB8AC3E}">
        <p14:creationId xmlns:p14="http://schemas.microsoft.com/office/powerpoint/2010/main" val="134632287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17/01/2020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46980503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13.PNG"/><Relationship Id="rId3" Type="http://schemas.openxmlformats.org/officeDocument/2006/relationships/audio" Target="../media/audio12.wav"/><Relationship Id="rId7" Type="http://schemas.openxmlformats.org/officeDocument/2006/relationships/audio" Target="../media/audio16.wav"/><Relationship Id="rId12"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audio" Target="../media/audio15.wav"/><Relationship Id="rId11" Type="http://schemas.openxmlformats.org/officeDocument/2006/relationships/image" Target="../media/image11.jpeg"/><Relationship Id="rId5" Type="http://schemas.openxmlformats.org/officeDocument/2006/relationships/audio" Target="../media/audio14.wav"/><Relationship Id="rId15" Type="http://schemas.openxmlformats.org/officeDocument/2006/relationships/image" Target="../media/image15.png"/><Relationship Id="rId10" Type="http://schemas.openxmlformats.org/officeDocument/2006/relationships/image" Target="../media/image10.jpeg"/><Relationship Id="rId4" Type="http://schemas.openxmlformats.org/officeDocument/2006/relationships/audio" Target="../media/audio13.wav"/><Relationship Id="rId9" Type="http://schemas.openxmlformats.org/officeDocument/2006/relationships/audio" Target="../media/audio18.wav"/><Relationship Id="rId1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audio" Target="../media/audio12.wav"/><Relationship Id="rId7" Type="http://schemas.openxmlformats.org/officeDocument/2006/relationships/audio" Target="../media/audio16.wav"/><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audio" Target="../media/audio15.wav"/><Relationship Id="rId5" Type="http://schemas.openxmlformats.org/officeDocument/2006/relationships/audio" Target="../media/audio14.wav"/><Relationship Id="rId10" Type="http://schemas.openxmlformats.org/officeDocument/2006/relationships/image" Target="../media/image11.jpeg"/><Relationship Id="rId4" Type="http://schemas.openxmlformats.org/officeDocument/2006/relationships/audio" Target="../media/audio13.wav"/><Relationship Id="rId9" Type="http://schemas.openxmlformats.org/officeDocument/2006/relationships/audio" Target="../media/audio18.wav"/></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image" Target="../media/image16.png"/><Relationship Id="rId7" Type="http://schemas.openxmlformats.org/officeDocument/2006/relationships/audio" Target="../media/audio21.wav"/><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image" Target="../media/image17.png"/><Relationship Id="rId9" Type="http://schemas.openxmlformats.org/officeDocument/2006/relationships/audio" Target="../media/audio23.wav"/></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30.wav"/><Relationship Id="rId3" Type="http://schemas.openxmlformats.org/officeDocument/2006/relationships/image" Target="../media/image16.png"/><Relationship Id="rId7" Type="http://schemas.openxmlformats.org/officeDocument/2006/relationships/image" Target="../media/image27.png"/><Relationship Id="rId12" Type="http://schemas.openxmlformats.org/officeDocument/2006/relationships/audio" Target="../media/audio29.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audio" Target="../media/audio28.wav"/><Relationship Id="rId5" Type="http://schemas.openxmlformats.org/officeDocument/2006/relationships/image" Target="../media/image25.png"/><Relationship Id="rId10" Type="http://schemas.openxmlformats.org/officeDocument/2006/relationships/audio" Target="../media/audio27.wav"/><Relationship Id="rId4" Type="http://schemas.openxmlformats.org/officeDocument/2006/relationships/image" Target="../media/image24.png"/><Relationship Id="rId9" Type="http://schemas.openxmlformats.org/officeDocument/2006/relationships/audio" Target="../media/audio26.wav"/></Relationships>
</file>

<file path=ppt/slides/_rels/slide17.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2.png"/><Relationship Id="rId12" Type="http://schemas.openxmlformats.org/officeDocument/2006/relationships/audio" Target="../media/audio35.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audio" Target="../media/audio34.wav"/><Relationship Id="rId5" Type="http://schemas.openxmlformats.org/officeDocument/2006/relationships/image" Target="../media/image25.png"/><Relationship Id="rId10" Type="http://schemas.openxmlformats.org/officeDocument/2006/relationships/audio" Target="../media/audio33.wav"/><Relationship Id="rId4" Type="http://schemas.openxmlformats.org/officeDocument/2006/relationships/image" Target="../media/image28.png"/><Relationship Id="rId9" Type="http://schemas.openxmlformats.org/officeDocument/2006/relationships/audio" Target="../media/audio32.wav"/><Relationship Id="rId1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5.jpe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audio" Target="../media/audio6.wav"/><Relationship Id="rId11" Type="http://schemas.openxmlformats.org/officeDocument/2006/relationships/image" Target="../media/image7.png"/><Relationship Id="rId5" Type="http://schemas.openxmlformats.org/officeDocument/2006/relationships/audio" Target="../media/audio5.wav"/><Relationship Id="rId10" Type="http://schemas.openxmlformats.org/officeDocument/2006/relationships/image" Target="../media/image6.jpeg"/><Relationship Id="rId4" Type="http://schemas.openxmlformats.org/officeDocument/2006/relationships/audio" Target="../media/audio4.wav"/><Relationship Id="rId9" Type="http://schemas.openxmlformats.org/officeDocument/2006/relationships/audio" Target="../media/audio9.wav"/></Relationships>
</file>

<file path=ppt/slides/_rels/slide6.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3.wav"/><Relationship Id="rId7" Type="http://schemas.openxmlformats.org/officeDocument/2006/relationships/audio" Target="../media/audio7.wav"/><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6.jpeg"/><Relationship Id="rId4" Type="http://schemas.openxmlformats.org/officeDocument/2006/relationships/audio" Target="../media/audio4.wav"/><Relationship Id="rId9" Type="http://schemas.openxmlformats.org/officeDocument/2006/relationships/audio" Target="../media/audio9.wav"/></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9.jpeg"/><Relationship Id="rId4" Type="http://schemas.openxmlformats.org/officeDocument/2006/relationships/audio" Target="../media/audio11.wav"/></Relationships>
</file>

<file path=ppt/slides/_rels/slide9.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audio" Target="../media/audio1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2A9254CA-1C9D-784A-8697-DD901F995502}"/>
              </a:ext>
            </a:extLst>
          </p:cNvPr>
          <p:cNvSpPr>
            <a:spLocks noGrp="1"/>
          </p:cNvSpPr>
          <p:nvPr>
            <p:ph type="ctrTitle"/>
          </p:nvPr>
        </p:nvSpPr>
        <p:spPr>
          <a:xfrm>
            <a:off x="172596" y="2281470"/>
            <a:ext cx="9144000" cy="651870"/>
          </a:xfrm>
        </p:spPr>
        <p:txBody>
          <a:bodyPr>
            <a:normAutofit fontScale="90000"/>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Phonics</a:t>
            </a:r>
            <a:endParaRPr lang="en-US" dirty="0"/>
          </a:p>
        </p:txBody>
      </p:sp>
      <p:sp>
        <p:nvSpPr>
          <p:cNvPr id="6" name="Subtitle 5">
            <a:extLst>
              <a:ext uri="{FF2B5EF4-FFF2-40B4-BE49-F238E27FC236}">
                <a16:creationId xmlns:a16="http://schemas.microsoft.com/office/drawing/2014/main" id="{CBB8A00A-48D9-AB48-9CBA-CDB26E6210D8}"/>
              </a:ext>
            </a:extLst>
          </p:cNvPr>
          <p:cNvSpPr>
            <a:spLocks noGrp="1"/>
          </p:cNvSpPr>
          <p:nvPr>
            <p:ph type="subTitle" idx="1"/>
          </p:nvPr>
        </p:nvSpPr>
        <p:spPr>
          <a:xfrm>
            <a:off x="172596" y="3015420"/>
            <a:ext cx="5900928" cy="768794"/>
          </a:xfrm>
        </p:spPr>
        <p:txBody>
          <a:bodyPr/>
          <a:lstStyle/>
          <a:p>
            <a:pPr lvl="0" algn="l">
              <a:lnSpc>
                <a:spcPct val="100000"/>
              </a:lnSpc>
              <a:spcBef>
                <a:spcPts val="0"/>
              </a:spcBef>
            </a:pPr>
            <a:r>
              <a:rPr lang="en-GB" sz="3200" dirty="0">
                <a:solidFill>
                  <a:prstClr val="white"/>
                </a:solidFill>
                <a:latin typeface="Century Gothic" panose="020B0502020202020204" pitchFamily="34" charset="0"/>
              </a:rPr>
              <a:t>SSC [au]</a:t>
            </a:r>
            <a:endParaRPr lang="en-GB" dirty="0">
              <a:solidFill>
                <a:prstClr val="white"/>
              </a:solidFill>
              <a:latin typeface="Century Gothic" panose="020B0502020202020204" pitchFamily="34" charset="0"/>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8926" y="5071306"/>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1</a:t>
            </a:r>
          </a:p>
        </p:txBody>
      </p:sp>
      <p:sp>
        <p:nvSpPr>
          <p:cNvPr id="13" name="Title 3">
            <a:extLst>
              <a:ext uri="{FF2B5EF4-FFF2-40B4-BE49-F238E27FC236}">
                <a16:creationId xmlns:a16="http://schemas.microsoft.com/office/drawing/2014/main" id="{239F55BB-42D8-E74F-94DB-FBBECCC2271B}"/>
              </a:ext>
            </a:extLst>
          </p:cNvPr>
          <p:cNvSpPr txBox="1">
            <a:spLocks/>
          </p:cNvSpPr>
          <p:nvPr/>
        </p:nvSpPr>
        <p:spPr>
          <a:xfrm>
            <a:off x="168926" y="5864255"/>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Natalie Finlayson / Rachel Hawkes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17/01/20</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888370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958763" y="4270565"/>
            <a:ext cx="627447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ö</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tzlich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Rectangle 2"/>
          <p:cNvSpPr/>
          <p:nvPr/>
        </p:nvSpPr>
        <p:spPr>
          <a:xfrm>
            <a:off x="57909" y="-537555"/>
            <a:ext cx="2154757" cy="378565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ö</a:t>
            </a:r>
            <a:endParaRPr kumimoji="0" lang="en-GB" sz="2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3392" y="127462"/>
            <a:ext cx="3105216" cy="4545028"/>
          </a:xfrm>
          <a:prstGeom prst="rect">
            <a:avLst/>
          </a:prstGeom>
        </p:spPr>
      </p:pic>
      <p:sp>
        <p:nvSpPr>
          <p:cNvPr id="6" name="Rectangle 5"/>
          <p:cNvSpPr/>
          <p:nvPr/>
        </p:nvSpPr>
        <p:spPr>
          <a:xfrm>
            <a:off x="659836" y="2478656"/>
            <a:ext cx="950901"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[ø]</a:t>
            </a:r>
          </a:p>
        </p:txBody>
      </p:sp>
    </p:spTree>
    <p:extLst>
      <p:ext uri="{BB962C8B-B14F-4D97-AF65-F5344CB8AC3E}">
        <p14:creationId xmlns:p14="http://schemas.microsoft.com/office/powerpoint/2010/main" val="222889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7510" y="1256683"/>
            <a:ext cx="1964189" cy="1964189"/>
          </a:xfrm>
          <a:prstGeom prst="rect">
            <a:avLst/>
          </a:prstGeom>
        </p:spPr>
      </p:pic>
      <p:sp>
        <p:nvSpPr>
          <p:cNvPr id="4" name="Rounded Rectangle 3"/>
          <p:cNvSpPr/>
          <p:nvPr/>
        </p:nvSpPr>
        <p:spPr>
          <a:xfrm>
            <a:off x="3978081" y="1717609"/>
            <a:ext cx="4235836" cy="293233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tzlich</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94381" y="383010"/>
            <a:ext cx="432362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Bev</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lkerung</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308868" y="3473743"/>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llig</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998055" y="3429000"/>
            <a:ext cx="239230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ffnen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307180" y="4926172"/>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ffentlich</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248275" y="451859"/>
            <a:ext cx="1891865"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lf</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02105" y="1806052"/>
            <a:ext cx="1187789" cy="1738537"/>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66623" y="1922081"/>
            <a:ext cx="1401147" cy="868711"/>
          </a:xfrm>
          <a:prstGeom prst="rect">
            <a:avLst/>
          </a:prstGeom>
        </p:spPr>
      </p:pic>
      <p:pic>
        <p:nvPicPr>
          <p:cNvPr id="3" name="Picture 2"/>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2843" y="4437132"/>
            <a:ext cx="1600844" cy="1600844"/>
          </a:xfrm>
          <a:prstGeom prst="rect">
            <a:avLst/>
          </a:prstGeom>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1386" y="4649945"/>
            <a:ext cx="659409" cy="941331"/>
          </a:xfrm>
          <a:prstGeom prst="rect">
            <a:avLst/>
          </a:prstGeom>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34415" y="4649946"/>
            <a:ext cx="647234" cy="924620"/>
          </a:xfrm>
          <a:prstGeom prst="rect">
            <a:avLst/>
          </a:prstGeom>
        </p:spPr>
      </p:pic>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25269" y="4649946"/>
            <a:ext cx="647234" cy="924620"/>
          </a:xfrm>
          <a:prstGeom prst="rect">
            <a:avLst/>
          </a:prstGeom>
        </p:spPr>
      </p:pic>
      <p:sp>
        <p:nvSpPr>
          <p:cNvPr id="14" name="TextBox 13"/>
          <p:cNvSpPr txBox="1"/>
          <p:nvPr/>
        </p:nvSpPr>
        <p:spPr>
          <a:xfrm>
            <a:off x="2624065" y="4437132"/>
            <a:ext cx="240833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t>
            </a:r>
          </a:p>
        </p:txBody>
      </p:sp>
      <p:sp>
        <p:nvSpPr>
          <p:cNvPr id="15" name="Rectangle 14"/>
          <p:cNvSpPr/>
          <p:nvPr/>
        </p:nvSpPr>
        <p:spPr>
          <a:xfrm>
            <a:off x="9218272" y="1375189"/>
            <a:ext cx="1804076"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12</a:t>
            </a:r>
          </a:p>
        </p:txBody>
      </p:sp>
      <p:sp>
        <p:nvSpPr>
          <p:cNvPr id="17" name="TextBox 16"/>
          <p:cNvSpPr txBox="1"/>
          <p:nvPr/>
        </p:nvSpPr>
        <p:spPr>
          <a:xfrm>
            <a:off x="4720367" y="5604535"/>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[public]</a:t>
            </a:r>
          </a:p>
        </p:txBody>
      </p:sp>
      <p:sp>
        <p:nvSpPr>
          <p:cNvPr id="18" name="TextBox 17"/>
          <p:cNvSpPr txBox="1"/>
          <p:nvPr/>
        </p:nvSpPr>
        <p:spPr>
          <a:xfrm>
            <a:off x="5425965" y="147949"/>
            <a:ext cx="134006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ö</a:t>
            </a:r>
            <a:endParaRPr kumimoji="0" lang="en-GB" sz="1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02305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oo short SS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plotzlich.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Bevolkerung.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subTnLst>
                                    <p:audio>
                                      <p:cMediaNode>
                                        <p:cTn display="0" masterRel="sameClick">
                                          <p:stCondLst>
                                            <p:cond evt="begin" delay="0">
                                              <p:tn val="26"/>
                                            </p:cond>
                                          </p:stCondLst>
                                          <p:endCondLst>
                                            <p:cond evt="onStopAudio" delay="0">
                                              <p:tgtEl>
                                                <p:sldTgt/>
                                              </p:tgtEl>
                                            </p:cond>
                                          </p:endCondLst>
                                        </p:cTn>
                                        <p:tgtEl>
                                          <p:sndTgt r:embed="rId5" name="Bevolkerung.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zwolf.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6" name="zwolf.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7" name="vollig.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subTnLst>
                                    <p:audio>
                                      <p:cMediaNode>
                                        <p:cTn display="0" masterRel="sameClick">
                                          <p:stCondLst>
                                            <p:cond evt="begin" delay="0">
                                              <p:tn val="49"/>
                                            </p:cond>
                                          </p:stCondLst>
                                          <p:endCondLst>
                                            <p:cond evt="onStopAudio" delay="0">
                                              <p:tgtEl>
                                                <p:sldTgt/>
                                              </p:tgtEl>
                                            </p:cond>
                                          </p:endCondLst>
                                        </p:cTn>
                                        <p:tgtEl>
                                          <p:sndTgt r:embed="rId7" name="vollig.wav"/>
                                        </p:tgtEl>
                                      </p:cMediaNode>
                                    </p:audio>
                                  </p:subTnLst>
                                </p:cTn>
                              </p:par>
                              <p:par>
                                <p:cTn id="52" presetID="10"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subTnLst>
                                    <p:audio>
                                      <p:cMediaNode>
                                        <p:cTn display="0" masterRel="sameClick">
                                          <p:stCondLst>
                                            <p:cond evt="begin" delay="0">
                                              <p:tn val="60"/>
                                            </p:cond>
                                          </p:stCondLst>
                                          <p:endCondLst>
                                            <p:cond evt="onStopAudio" delay="0">
                                              <p:tgtEl>
                                                <p:sldTgt/>
                                              </p:tgtEl>
                                            </p:cond>
                                          </p:endCondLst>
                                        </p:cTn>
                                        <p:tgtEl>
                                          <p:sndTgt r:embed="rId8" name="offentlich.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subTnLst>
                                    <p:audio>
                                      <p:cMediaNode>
                                        <p:cTn display="0" masterRel="sameClick">
                                          <p:stCondLst>
                                            <p:cond evt="begin" delay="0">
                                              <p:tn val="65"/>
                                            </p:cond>
                                          </p:stCondLst>
                                          <p:endCondLst>
                                            <p:cond evt="onStopAudio" delay="0">
                                              <p:tgtEl>
                                                <p:sldTgt/>
                                              </p:tgtEl>
                                            </p:cond>
                                          </p:endCondLst>
                                        </p:cTn>
                                        <p:tgtEl>
                                          <p:sndTgt r:embed="rId8" name="offentlich.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subTnLst>
                                    <p:audio>
                                      <p:cMediaNode>
                                        <p:cTn display="0" masterRel="sameClick">
                                          <p:stCondLst>
                                            <p:cond evt="begin" delay="0">
                                              <p:tn val="70"/>
                                            </p:cond>
                                          </p:stCondLst>
                                          <p:endCondLst>
                                            <p:cond evt="onStopAudio" delay="0">
                                              <p:tgtEl>
                                                <p:sldTgt/>
                                              </p:tgtEl>
                                            </p:cond>
                                          </p:endCondLst>
                                        </p:cTn>
                                        <p:tgtEl>
                                          <p:sndTgt r:embed="rId9" name="offnen.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subTnLst>
                                    <p:audio>
                                      <p:cMediaNode>
                                        <p:cTn display="0" masterRel="sameClick">
                                          <p:stCondLst>
                                            <p:cond evt="begin" delay="0">
                                              <p:tn val="75"/>
                                            </p:cond>
                                          </p:stCondLst>
                                          <p:endCondLst>
                                            <p:cond evt="onStopAudio" delay="0">
                                              <p:tgtEl>
                                                <p:sldTgt/>
                                              </p:tgtEl>
                                            </p:cond>
                                          </p:endCondLst>
                                        </p:cTn>
                                        <p:tgtEl>
                                          <p:sndTgt r:embed="rId9" name="offn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P spid="14" grpId="0"/>
      <p:bldP spid="15"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3978081" y="1717609"/>
            <a:ext cx="4235836" cy="293233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tzlich</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94381" y="383010"/>
            <a:ext cx="432362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Bev</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lkerung</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308868" y="3473743"/>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llig</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998055" y="3429000"/>
            <a:ext cx="239230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ffnen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307180" y="4926172"/>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ffentlich</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248275" y="451859"/>
            <a:ext cx="1891865"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lf</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02105" y="1806052"/>
            <a:ext cx="1187789" cy="1738537"/>
          </a:xfrm>
          <a:prstGeom prst="rect">
            <a:avLst/>
          </a:prstGeom>
        </p:spPr>
      </p:pic>
      <p:sp>
        <p:nvSpPr>
          <p:cNvPr id="18" name="TextBox 17"/>
          <p:cNvSpPr txBox="1"/>
          <p:nvPr/>
        </p:nvSpPr>
        <p:spPr>
          <a:xfrm>
            <a:off x="5425965" y="147949"/>
            <a:ext cx="134006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ö</a:t>
            </a:r>
            <a:endParaRPr kumimoji="0" lang="en-GB" sz="1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7673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oo short SS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plotzlich.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Bevolkerung.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zwolf.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7" name="vollig.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8" name="offentlich.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offn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3978081" y="1717609"/>
            <a:ext cx="4235836" cy="293233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tzlich</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94381" y="383010"/>
            <a:ext cx="432362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Bev</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lkerung</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308868" y="3473743"/>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llig</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998055" y="3429000"/>
            <a:ext cx="239230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ffnen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307180" y="4926172"/>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ffentlich</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248275" y="451859"/>
            <a:ext cx="1891865"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lf</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02105" y="1806052"/>
            <a:ext cx="1187789" cy="1738537"/>
          </a:xfrm>
          <a:prstGeom prst="rect">
            <a:avLst/>
          </a:prstGeom>
        </p:spPr>
      </p:pic>
      <p:sp>
        <p:nvSpPr>
          <p:cNvPr id="18" name="TextBox 17"/>
          <p:cNvSpPr txBox="1"/>
          <p:nvPr/>
        </p:nvSpPr>
        <p:spPr>
          <a:xfrm>
            <a:off x="5425965" y="147949"/>
            <a:ext cx="134006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ö</a:t>
            </a:r>
            <a:endParaRPr kumimoji="0" lang="en-GB" sz="1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0034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0" y="294041"/>
            <a:ext cx="6003235"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a:solidFill>
                  <a:schemeClr val="lt1"/>
                </a:solidFill>
              </a:rPr>
              <a:t>Lang </a:t>
            </a:r>
            <a:r>
              <a:rPr lang="en-GB" sz="3600" b="1" dirty="0" err="1">
                <a:solidFill>
                  <a:schemeClr val="lt1"/>
                </a:solidFill>
              </a:rPr>
              <a:t>oder</a:t>
            </a:r>
            <a:r>
              <a:rPr lang="en-GB" sz="3600" b="1" dirty="0">
                <a:solidFill>
                  <a:schemeClr val="lt1"/>
                </a:solidFill>
              </a:rPr>
              <a:t> </a:t>
            </a:r>
            <a:r>
              <a:rPr lang="en-GB" sz="3600" b="1" dirty="0" err="1">
                <a:solidFill>
                  <a:schemeClr val="lt1"/>
                </a:solidFill>
              </a:rPr>
              <a:t>kurz</a:t>
            </a:r>
            <a:r>
              <a:rPr lang="en-GB" sz="3600" b="1" dirty="0">
                <a:solidFill>
                  <a:schemeClr val="lt1"/>
                </a:solidFill>
              </a:rPr>
              <a:t>?</a:t>
            </a:r>
            <a:endParaRPr sz="3600" b="1" dirty="0">
              <a:solidFill>
                <a:schemeClr val="lt1"/>
              </a:solidFill>
            </a:endParaRPr>
          </a:p>
        </p:txBody>
      </p:sp>
      <p:sp>
        <p:nvSpPr>
          <p:cNvPr id="150" name="Google Shape;150;p2"/>
          <p:cNvSpPr/>
          <p:nvPr/>
        </p:nvSpPr>
        <p:spPr>
          <a:xfrm>
            <a:off x="9819862" y="247046"/>
            <a:ext cx="2137466" cy="488450"/>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b="1" dirty="0" err="1">
                <a:solidFill>
                  <a:srgbClr val="FFFFFF"/>
                </a:solidFill>
                <a:latin typeface="Century Gothic"/>
                <a:ea typeface="Century Gothic"/>
                <a:cs typeface="Century Gothic"/>
                <a:sym typeface="Century Gothic"/>
              </a:rPr>
              <a:t>hören</a:t>
            </a:r>
            <a:r>
              <a:rPr lang="en-GB" b="1" dirty="0">
                <a:solidFill>
                  <a:srgbClr val="FFFFFF"/>
                </a:solidFill>
                <a:latin typeface="Century Gothic"/>
                <a:ea typeface="Century Gothic"/>
                <a:cs typeface="Century Gothic"/>
                <a:sym typeface="Century Gothic"/>
              </a:rPr>
              <a:t> </a:t>
            </a:r>
            <a:r>
              <a:rPr lang="en-GB" sz="1800" b="1" dirty="0">
                <a:solidFill>
                  <a:srgbClr val="FFFFFF"/>
                </a:solidFill>
                <a:latin typeface="Century Gothic"/>
                <a:ea typeface="Century Gothic"/>
                <a:cs typeface="Century Gothic"/>
                <a:sym typeface="Century Gothic"/>
              </a:rPr>
              <a:t>/ </a:t>
            </a:r>
            <a:r>
              <a:rPr lang="en-GB" sz="1800" b="1" dirty="0" err="1">
                <a:solidFill>
                  <a:srgbClr val="FFFFFF"/>
                </a:solidFill>
                <a:latin typeface="Century Gothic"/>
                <a:ea typeface="Century Gothic"/>
                <a:cs typeface="Century Gothic"/>
                <a:sym typeface="Century Gothic"/>
              </a:rPr>
              <a:t>sprechen</a:t>
            </a:r>
            <a:endParaRPr sz="1800" b="1" dirty="0">
              <a:solidFill>
                <a:srgbClr val="FFFFFF"/>
              </a:solidFill>
              <a:latin typeface="Century Gothic"/>
              <a:ea typeface="Century Gothic"/>
              <a:cs typeface="Century Gothic"/>
              <a:sym typeface="Century Gothic"/>
            </a:endParaRPr>
          </a:p>
        </p:txBody>
      </p:sp>
      <p:graphicFrame>
        <p:nvGraphicFramePr>
          <p:cNvPr id="3" name="Table 2"/>
          <p:cNvGraphicFramePr>
            <a:graphicFrameLocks noGrp="1"/>
          </p:cNvGraphicFramePr>
          <p:nvPr>
            <p:extLst>
              <p:ext uri="{D42A27DB-BD31-4B8C-83A1-F6EECF244321}">
                <p14:modId xmlns:p14="http://schemas.microsoft.com/office/powerpoint/2010/main" val="1825763640"/>
              </p:ext>
            </p:extLst>
          </p:nvPr>
        </p:nvGraphicFramePr>
        <p:xfrm>
          <a:off x="978568" y="1821796"/>
          <a:ext cx="10275275" cy="3835504"/>
        </p:xfrm>
        <a:graphic>
          <a:graphicData uri="http://schemas.openxmlformats.org/drawingml/2006/table">
            <a:tbl>
              <a:tblPr firstRow="1" bandRow="1">
                <a:tableStyleId>{5940675A-B579-460E-94D1-54222C63F5DA}</a:tableStyleId>
              </a:tblPr>
              <a:tblGrid>
                <a:gridCol w="746277">
                  <a:extLst>
                    <a:ext uri="{9D8B030D-6E8A-4147-A177-3AD203B41FA5}">
                      <a16:colId xmlns:a16="http://schemas.microsoft.com/office/drawing/2014/main" val="3769075515"/>
                    </a:ext>
                  </a:extLst>
                </a:gridCol>
                <a:gridCol w="3862288">
                  <a:extLst>
                    <a:ext uri="{9D8B030D-6E8A-4147-A177-3AD203B41FA5}">
                      <a16:colId xmlns:a16="http://schemas.microsoft.com/office/drawing/2014/main" val="1298020225"/>
                    </a:ext>
                  </a:extLst>
                </a:gridCol>
                <a:gridCol w="2819927">
                  <a:extLst>
                    <a:ext uri="{9D8B030D-6E8A-4147-A177-3AD203B41FA5}">
                      <a16:colId xmlns:a16="http://schemas.microsoft.com/office/drawing/2014/main" val="2498380619"/>
                    </a:ext>
                  </a:extLst>
                </a:gridCol>
                <a:gridCol w="2846783">
                  <a:extLst>
                    <a:ext uri="{9D8B030D-6E8A-4147-A177-3AD203B41FA5}">
                      <a16:colId xmlns:a16="http://schemas.microsoft.com/office/drawing/2014/main" val="1829486042"/>
                    </a:ext>
                  </a:extLst>
                </a:gridCol>
              </a:tblGrid>
              <a:tr h="479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accent1">
                            <a:lumMod val="50000"/>
                          </a:schemeClr>
                        </a:solidFill>
                        <a:latin typeface="Century Gothic" panose="020B0502020202020204" pitchFamily="34" charset="0"/>
                      </a:endParaRPr>
                    </a:p>
                  </a:txBody>
                  <a:tcPr/>
                </a:tc>
                <a:tc>
                  <a:txBody>
                    <a:bodyPr/>
                    <a:lstStyle/>
                    <a:p>
                      <a:pPr algn="ctr"/>
                      <a:r>
                        <a:rPr lang="en-GB" sz="2200" b="1" dirty="0" err="1">
                          <a:solidFill>
                            <a:schemeClr val="accent1">
                              <a:lumMod val="50000"/>
                            </a:schemeClr>
                          </a:solidFill>
                          <a:latin typeface="Century Gothic" panose="020B0502020202020204" pitchFamily="34" charset="0"/>
                        </a:rPr>
                        <a:t>lang</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wie</a:t>
                      </a:r>
                      <a:r>
                        <a:rPr lang="en-GB" sz="2200" b="1" dirty="0">
                          <a:solidFill>
                            <a:schemeClr val="accent1">
                              <a:lumMod val="50000"/>
                            </a:schemeClr>
                          </a:solidFill>
                          <a:latin typeface="Century Gothic" panose="020B0502020202020204" pitchFamily="34" charset="0"/>
                        </a:rPr>
                        <a:t> </a:t>
                      </a:r>
                      <a:r>
                        <a:rPr lang="en-GB" sz="2200" b="1" i="1" dirty="0" err="1">
                          <a:solidFill>
                            <a:schemeClr val="accent1">
                              <a:lumMod val="50000"/>
                            </a:schemeClr>
                          </a:solidFill>
                          <a:latin typeface="Century Gothic" panose="020B0502020202020204" pitchFamily="34" charset="0"/>
                        </a:rPr>
                        <a:t>schön</a:t>
                      </a:r>
                      <a:endParaRPr lang="en-GB" sz="2200" b="1" dirty="0">
                        <a:solidFill>
                          <a:schemeClr val="accent1">
                            <a:lumMod val="50000"/>
                          </a:schemeClr>
                        </a:solidFill>
                        <a:latin typeface="Century Gothic" panose="020B0502020202020204" pitchFamily="34" charset="0"/>
                      </a:endParaRPr>
                    </a:p>
                  </a:txBody>
                  <a:tcPr/>
                </a:tc>
                <a:tc>
                  <a:txBody>
                    <a:bodyPr/>
                    <a:lstStyle/>
                    <a:p>
                      <a:pPr algn="ctr"/>
                      <a:r>
                        <a:rPr lang="en-GB" sz="2200" b="1" dirty="0" err="1">
                          <a:solidFill>
                            <a:schemeClr val="accent1">
                              <a:lumMod val="50000"/>
                            </a:schemeClr>
                          </a:solidFill>
                          <a:latin typeface="Century Gothic" panose="020B0502020202020204" pitchFamily="34" charset="0"/>
                        </a:rPr>
                        <a:t>kurz</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wie</a:t>
                      </a:r>
                      <a:r>
                        <a:rPr lang="en-GB" sz="2200" b="1" dirty="0">
                          <a:solidFill>
                            <a:schemeClr val="accent1">
                              <a:lumMod val="50000"/>
                            </a:schemeClr>
                          </a:solidFill>
                          <a:latin typeface="Century Gothic" panose="020B0502020202020204" pitchFamily="34" charset="0"/>
                        </a:rPr>
                        <a:t> </a:t>
                      </a:r>
                      <a:r>
                        <a:rPr lang="en-GB" sz="2200" b="1" i="1" dirty="0" err="1">
                          <a:solidFill>
                            <a:schemeClr val="accent1">
                              <a:lumMod val="50000"/>
                            </a:schemeClr>
                          </a:solidFill>
                          <a:latin typeface="Century Gothic" panose="020B0502020202020204" pitchFamily="34" charset="0"/>
                        </a:rPr>
                        <a:t>plötzlich</a:t>
                      </a:r>
                      <a:endParaRPr lang="en-GB" sz="22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959422538"/>
                  </a:ext>
                </a:extLst>
              </a:tr>
              <a:tr h="479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Köln</a:t>
                      </a: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786469110"/>
                  </a:ext>
                </a:extLst>
              </a:tr>
              <a:tr h="479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das </a:t>
                      </a:r>
                      <a:r>
                        <a:rPr lang="en-GB" sz="2200" dirty="0" err="1">
                          <a:solidFill>
                            <a:schemeClr val="accent1">
                              <a:lumMod val="50000"/>
                            </a:schemeClr>
                          </a:solidFill>
                          <a:latin typeface="Century Gothic" panose="020B0502020202020204" pitchFamily="34" charset="0"/>
                        </a:rPr>
                        <a:t>Vereinigte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Königreich</a:t>
                      </a: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645874395"/>
                  </a:ext>
                </a:extLst>
              </a:tr>
              <a:tr h="479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Mönchen­gladbach</a:t>
                      </a: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80907052"/>
                  </a:ext>
                </a:extLst>
              </a:tr>
              <a:tr h="479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Görlitz</a:t>
                      </a: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725687446"/>
                  </a:ext>
                </a:extLst>
              </a:tr>
              <a:tr h="479438">
                <a:tc>
                  <a:txBody>
                    <a:bodyPr/>
                    <a:lstStyle/>
                    <a:p>
                      <a:pPr algn="l"/>
                      <a:endParaRPr lang="en-GB" sz="2200" dirty="0">
                        <a:solidFill>
                          <a:schemeClr val="accent1">
                            <a:lumMod val="50000"/>
                          </a:schemeClr>
                        </a:solidFill>
                        <a:latin typeface="Century Gothic" panose="020B0502020202020204" pitchFamily="34" charset="0"/>
                      </a:endParaRPr>
                    </a:p>
                  </a:txBody>
                  <a:tcPr/>
                </a:tc>
                <a:tc>
                  <a:txBody>
                    <a:bodyPr/>
                    <a:lstStyle/>
                    <a:p>
                      <a:pPr algn="l"/>
                      <a:r>
                        <a:rPr lang="en-GB" sz="2200" dirty="0" err="1">
                          <a:solidFill>
                            <a:schemeClr val="accent1">
                              <a:lumMod val="50000"/>
                            </a:schemeClr>
                          </a:solidFill>
                          <a:latin typeface="Century Gothic" panose="020B0502020202020204" pitchFamily="34" charset="0"/>
                        </a:rPr>
                        <a:t>Österreich</a:t>
                      </a: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997801060"/>
                  </a:ext>
                </a:extLst>
              </a:tr>
              <a:tr h="479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Göttingen</a:t>
                      </a: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729351588"/>
                  </a:ext>
                </a:extLst>
              </a:tr>
              <a:tr h="479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Mödling</a:t>
                      </a: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221751583"/>
                  </a:ext>
                </a:extLst>
              </a:tr>
            </a:tbl>
          </a:graphicData>
        </a:graphic>
      </p:graphicFrame>
      <p:pic>
        <p:nvPicPr>
          <p:cNvPr id="141" name="Picture 140">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7124" y="2391385"/>
            <a:ext cx="285476" cy="297371"/>
          </a:xfrm>
          <a:prstGeom prst="rect">
            <a:avLst/>
          </a:prstGeom>
        </p:spPr>
      </p:pic>
      <p:pic>
        <p:nvPicPr>
          <p:cNvPr id="142" name="Picture 141">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5537" y="2890310"/>
            <a:ext cx="285476" cy="297371"/>
          </a:xfrm>
          <a:prstGeom prst="rect">
            <a:avLst/>
          </a:prstGeom>
        </p:spPr>
      </p:pic>
      <p:pic>
        <p:nvPicPr>
          <p:cNvPr id="143" name="Picture 142">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7124" y="3352289"/>
            <a:ext cx="285476" cy="297371"/>
          </a:xfrm>
          <a:prstGeom prst="rect">
            <a:avLst/>
          </a:prstGeom>
        </p:spPr>
      </p:pic>
      <p:pic>
        <p:nvPicPr>
          <p:cNvPr id="144" name="Picture 143">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7124" y="3819129"/>
            <a:ext cx="285476" cy="297371"/>
          </a:xfrm>
          <a:prstGeom prst="rect">
            <a:avLst/>
          </a:prstGeom>
        </p:spPr>
      </p:pic>
      <p:pic>
        <p:nvPicPr>
          <p:cNvPr id="145" name="Picture 144">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5537" y="4316426"/>
            <a:ext cx="285476" cy="297371"/>
          </a:xfrm>
          <a:prstGeom prst="rect">
            <a:avLst/>
          </a:prstGeom>
        </p:spPr>
      </p:pic>
      <p:pic>
        <p:nvPicPr>
          <p:cNvPr id="147" name="Picture 146">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7124" y="4770057"/>
            <a:ext cx="285476" cy="297371"/>
          </a:xfrm>
          <a:prstGeom prst="rect">
            <a:avLst/>
          </a:prstGeom>
        </p:spPr>
      </p:pic>
      <p:pic>
        <p:nvPicPr>
          <p:cNvPr id="151" name="Picture 150">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5537" y="5244353"/>
            <a:ext cx="285476" cy="297371"/>
          </a:xfrm>
          <a:prstGeom prst="rect">
            <a:avLst/>
          </a:prstGeom>
        </p:spPr>
      </p:pic>
      <p:sp>
        <p:nvSpPr>
          <p:cNvPr id="152" name="Google Shape;173;p5">
            <a:hlinkClick r:id="" action="ppaction://noaction">
              <a:snd r:embed="rId5" name="A. Koln.wav"/>
            </a:hlinkClick>
          </p:cNvPr>
          <p:cNvSpPr/>
          <p:nvPr/>
        </p:nvSpPr>
        <p:spPr>
          <a:xfrm>
            <a:off x="1149037" y="2356795"/>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A</a:t>
            </a:r>
            <a:endParaRPr dirty="0"/>
          </a:p>
        </p:txBody>
      </p:sp>
      <p:sp>
        <p:nvSpPr>
          <p:cNvPr id="155" name="Google Shape;173;p5">
            <a:hlinkClick r:id="" action="ppaction://noaction">
              <a:snd r:embed="rId6" name="B. das Vereinigte Königreich.wav"/>
            </a:hlinkClick>
          </p:cNvPr>
          <p:cNvSpPr/>
          <p:nvPr/>
        </p:nvSpPr>
        <p:spPr>
          <a:xfrm>
            <a:off x="1149037" y="2838055"/>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B</a:t>
            </a:r>
            <a:endParaRPr dirty="0"/>
          </a:p>
        </p:txBody>
      </p:sp>
      <p:sp>
        <p:nvSpPr>
          <p:cNvPr id="156" name="Google Shape;173;p5">
            <a:hlinkClick r:id="" action="ppaction://noaction">
              <a:snd r:embed="rId7" name="C. Mönchen¬gladbach.wav"/>
            </a:hlinkClick>
          </p:cNvPr>
          <p:cNvSpPr/>
          <p:nvPr/>
        </p:nvSpPr>
        <p:spPr>
          <a:xfrm>
            <a:off x="1149036" y="3319315"/>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C</a:t>
            </a:r>
            <a:endParaRPr dirty="0"/>
          </a:p>
        </p:txBody>
      </p:sp>
      <p:sp>
        <p:nvSpPr>
          <p:cNvPr id="157" name="Google Shape;173;p5">
            <a:hlinkClick r:id="" action="ppaction://noaction">
              <a:snd r:embed="rId8" name="D. Görlitz.wav"/>
            </a:hlinkClick>
          </p:cNvPr>
          <p:cNvSpPr/>
          <p:nvPr/>
        </p:nvSpPr>
        <p:spPr>
          <a:xfrm>
            <a:off x="1149036" y="3800575"/>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D</a:t>
            </a:r>
            <a:endParaRPr dirty="0"/>
          </a:p>
        </p:txBody>
      </p:sp>
      <p:sp>
        <p:nvSpPr>
          <p:cNvPr id="158" name="Google Shape;173;p5">
            <a:hlinkClick r:id="" action="ppaction://noaction">
              <a:snd r:embed="rId9" name="E. Österreich.wav"/>
            </a:hlinkClick>
          </p:cNvPr>
          <p:cNvSpPr/>
          <p:nvPr/>
        </p:nvSpPr>
        <p:spPr>
          <a:xfrm>
            <a:off x="1149036" y="4281835"/>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E</a:t>
            </a:r>
            <a:endParaRPr dirty="0"/>
          </a:p>
        </p:txBody>
      </p:sp>
      <p:sp>
        <p:nvSpPr>
          <p:cNvPr id="159" name="Google Shape;173;p5">
            <a:hlinkClick r:id="" action="ppaction://noaction">
              <a:snd r:embed="rId10" name="F. Göttingen.wav"/>
            </a:hlinkClick>
          </p:cNvPr>
          <p:cNvSpPr/>
          <p:nvPr/>
        </p:nvSpPr>
        <p:spPr>
          <a:xfrm>
            <a:off x="1149035" y="4763095"/>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F</a:t>
            </a:r>
            <a:endParaRPr dirty="0"/>
          </a:p>
        </p:txBody>
      </p:sp>
      <p:sp>
        <p:nvSpPr>
          <p:cNvPr id="160" name="Google Shape;173;p5">
            <a:hlinkClick r:id="" action="ppaction://noaction">
              <a:snd r:embed="rId11" name="G. Mödling.wav"/>
            </a:hlinkClick>
          </p:cNvPr>
          <p:cNvSpPr/>
          <p:nvPr/>
        </p:nvSpPr>
        <p:spPr>
          <a:xfrm>
            <a:off x="1149035" y="5244353"/>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G</a:t>
            </a:r>
            <a:endParaRPr dirty="0"/>
          </a:p>
        </p:txBody>
      </p:sp>
    </p:spTree>
    <p:extLst>
      <p:ext uri="{BB962C8B-B14F-4D97-AF65-F5344CB8AC3E}">
        <p14:creationId xmlns:p14="http://schemas.microsoft.com/office/powerpoint/2010/main" val="97445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47046"/>
            <a:ext cx="6807200" cy="869950"/>
          </a:xfrm>
          <a:prstGeom prst="rect">
            <a:avLst/>
          </a:prstGeom>
          <a:noFill/>
          <a:ln>
            <a:noFill/>
          </a:ln>
        </p:spPr>
      </p:pic>
      <p:sp>
        <p:nvSpPr>
          <p:cNvPr id="149" name="Google Shape;149;p2"/>
          <p:cNvSpPr txBox="1">
            <a:spLocks noGrp="1"/>
          </p:cNvSpPr>
          <p:nvPr>
            <p:ph type="title"/>
          </p:nvPr>
        </p:nvSpPr>
        <p:spPr>
          <a:xfrm>
            <a:off x="110359" y="294041"/>
            <a:ext cx="3745089"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a:solidFill>
                  <a:schemeClr val="lt1"/>
                </a:solidFill>
              </a:rPr>
              <a:t>Minimal pairs</a:t>
            </a:r>
            <a:endParaRPr sz="3600" b="1" dirty="0">
              <a:solidFill>
                <a:schemeClr val="lt1"/>
              </a:solidFill>
            </a:endParaRPr>
          </a:p>
        </p:txBody>
      </p:sp>
      <p:sp>
        <p:nvSpPr>
          <p:cNvPr id="150" name="Google Shape;150;p2"/>
          <p:cNvSpPr/>
          <p:nvPr/>
        </p:nvSpPr>
        <p:spPr>
          <a:xfrm>
            <a:off x="9823269" y="247046"/>
            <a:ext cx="2134058"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schreiben</a:t>
            </a:r>
            <a:r>
              <a:rPr lang="en-GB" sz="1800" b="1" dirty="0">
                <a:solidFill>
                  <a:srgbClr val="FFFFFF"/>
                </a:solidFill>
                <a:latin typeface="Century Gothic"/>
                <a:ea typeface="Century Gothic"/>
                <a:cs typeface="Century Gothic"/>
                <a:sym typeface="Century Gothic"/>
              </a:rPr>
              <a:t> </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224589" y="1224059"/>
            <a:ext cx="11628234" cy="1446550"/>
          </a:xfrm>
          <a:prstGeom prst="rect">
            <a:avLst/>
          </a:prstGeom>
          <a:noFill/>
        </p:spPr>
        <p:txBody>
          <a:bodyPr wrap="square" rtlCol="0">
            <a:spAutoFit/>
          </a:bodyPr>
          <a:lstStyle/>
          <a:p>
            <a:r>
              <a:rPr lang="en-GB" sz="2200" dirty="0">
                <a:solidFill>
                  <a:schemeClr val="accent1">
                    <a:lumMod val="50000"/>
                  </a:schemeClr>
                </a:solidFill>
              </a:rPr>
              <a:t>As you know, many words containing </a:t>
            </a:r>
            <a:r>
              <a:rPr lang="en-GB" sz="2200" b="1" dirty="0">
                <a:solidFill>
                  <a:schemeClr val="accent1">
                    <a:lumMod val="50000"/>
                  </a:schemeClr>
                </a:solidFill>
              </a:rPr>
              <a:t>/a/</a:t>
            </a:r>
            <a:r>
              <a:rPr lang="en-GB" sz="2200" dirty="0">
                <a:solidFill>
                  <a:schemeClr val="accent1">
                    <a:lumMod val="50000"/>
                  </a:schemeClr>
                </a:solidFill>
              </a:rPr>
              <a:t>,</a:t>
            </a:r>
            <a:r>
              <a:rPr lang="en-GB" sz="2200" b="1" dirty="0">
                <a:solidFill>
                  <a:schemeClr val="accent1">
                    <a:lumMod val="50000"/>
                  </a:schemeClr>
                </a:solidFill>
              </a:rPr>
              <a:t> /o/ </a:t>
            </a:r>
            <a:r>
              <a:rPr lang="en-GB" sz="2200" dirty="0">
                <a:solidFill>
                  <a:schemeClr val="accent1">
                    <a:lumMod val="50000"/>
                  </a:schemeClr>
                </a:solidFill>
              </a:rPr>
              <a:t>and </a:t>
            </a:r>
            <a:r>
              <a:rPr lang="en-GB" sz="2200" b="1" dirty="0">
                <a:solidFill>
                  <a:schemeClr val="accent1">
                    <a:lumMod val="50000"/>
                  </a:schemeClr>
                </a:solidFill>
              </a:rPr>
              <a:t>/u/ </a:t>
            </a:r>
            <a:r>
              <a:rPr lang="en-GB" sz="2200" dirty="0">
                <a:solidFill>
                  <a:schemeClr val="accent1">
                    <a:lumMod val="50000"/>
                  </a:schemeClr>
                </a:solidFill>
              </a:rPr>
              <a:t>add an </a:t>
            </a:r>
            <a:r>
              <a:rPr lang="en-GB" sz="2200" b="1" dirty="0">
                <a:solidFill>
                  <a:schemeClr val="accent1">
                    <a:lumMod val="50000"/>
                  </a:schemeClr>
                </a:solidFill>
              </a:rPr>
              <a:t>umlaut</a:t>
            </a:r>
            <a:r>
              <a:rPr lang="en-GB" sz="2200" dirty="0">
                <a:solidFill>
                  <a:schemeClr val="accent1">
                    <a:lumMod val="50000"/>
                  </a:schemeClr>
                </a:solidFill>
              </a:rPr>
              <a:t> in the plural form. Words ending in </a:t>
            </a:r>
            <a:r>
              <a:rPr lang="en-GB" sz="2200" b="1" dirty="0">
                <a:solidFill>
                  <a:schemeClr val="accent1">
                    <a:lumMod val="50000"/>
                  </a:schemeClr>
                </a:solidFill>
              </a:rPr>
              <a:t>–el</a:t>
            </a:r>
            <a:r>
              <a:rPr lang="en-GB" sz="2200" dirty="0">
                <a:solidFill>
                  <a:schemeClr val="accent1">
                    <a:lumMod val="50000"/>
                  </a:schemeClr>
                </a:solidFill>
              </a:rPr>
              <a:t>, </a:t>
            </a:r>
            <a:r>
              <a:rPr lang="en-GB" sz="2200" b="1" dirty="0" err="1">
                <a:solidFill>
                  <a:schemeClr val="accent1">
                    <a:lumMod val="50000"/>
                  </a:schemeClr>
                </a:solidFill>
              </a:rPr>
              <a:t>en</a:t>
            </a:r>
            <a:r>
              <a:rPr lang="en-GB" sz="2200" dirty="0">
                <a:solidFill>
                  <a:schemeClr val="accent1">
                    <a:lumMod val="50000"/>
                  </a:schemeClr>
                </a:solidFill>
              </a:rPr>
              <a:t> and</a:t>
            </a:r>
            <a:r>
              <a:rPr lang="en-GB" sz="2200" b="1" dirty="0">
                <a:solidFill>
                  <a:schemeClr val="accent1">
                    <a:lumMod val="50000"/>
                  </a:schemeClr>
                </a:solidFill>
              </a:rPr>
              <a:t> –</a:t>
            </a:r>
            <a:r>
              <a:rPr lang="en-GB" sz="2200" b="1" dirty="0" err="1">
                <a:solidFill>
                  <a:schemeClr val="accent1">
                    <a:lumMod val="50000"/>
                  </a:schemeClr>
                </a:solidFill>
              </a:rPr>
              <a:t>er</a:t>
            </a:r>
            <a:r>
              <a:rPr lang="en-GB" sz="2200" b="1" dirty="0">
                <a:solidFill>
                  <a:schemeClr val="accent1">
                    <a:lumMod val="50000"/>
                  </a:schemeClr>
                </a:solidFill>
              </a:rPr>
              <a:t> don’t add an ending </a:t>
            </a:r>
            <a:r>
              <a:rPr lang="en-GB" sz="2200" dirty="0">
                <a:solidFill>
                  <a:schemeClr val="accent1">
                    <a:lumMod val="50000"/>
                  </a:schemeClr>
                </a:solidFill>
              </a:rPr>
              <a:t>in the plural form. </a:t>
            </a:r>
          </a:p>
          <a:p>
            <a:endParaRPr lang="en-GB" sz="2200" dirty="0">
              <a:solidFill>
                <a:schemeClr val="accent1">
                  <a:lumMod val="50000"/>
                </a:schemeClr>
              </a:solidFill>
            </a:endParaRPr>
          </a:p>
          <a:p>
            <a:r>
              <a:rPr lang="en-GB" sz="2200" dirty="0">
                <a:solidFill>
                  <a:schemeClr val="accent1">
                    <a:lumMod val="50000"/>
                  </a:schemeClr>
                </a:solidFill>
              </a:rPr>
              <a:t>What is the </a:t>
            </a:r>
            <a:r>
              <a:rPr lang="en-GB" sz="2200" b="1" dirty="0">
                <a:solidFill>
                  <a:schemeClr val="accent1">
                    <a:lumMod val="50000"/>
                  </a:schemeClr>
                </a:solidFill>
              </a:rPr>
              <a:t>plural form</a:t>
            </a:r>
            <a:r>
              <a:rPr lang="en-GB" sz="2200" dirty="0">
                <a:solidFill>
                  <a:schemeClr val="accent1">
                    <a:lumMod val="50000"/>
                  </a:schemeClr>
                </a:solidFill>
              </a:rPr>
              <a:t> of the words below?</a:t>
            </a:r>
          </a:p>
        </p:txBody>
      </p:sp>
      <p:graphicFrame>
        <p:nvGraphicFramePr>
          <p:cNvPr id="4" name="Table 3"/>
          <p:cNvGraphicFramePr>
            <a:graphicFrameLocks noGrp="1"/>
          </p:cNvGraphicFramePr>
          <p:nvPr>
            <p:extLst>
              <p:ext uri="{D42A27DB-BD31-4B8C-83A1-F6EECF244321}">
                <p14:modId xmlns:p14="http://schemas.microsoft.com/office/powerpoint/2010/main" val="4176237767"/>
              </p:ext>
            </p:extLst>
          </p:nvPr>
        </p:nvGraphicFramePr>
        <p:xfrm>
          <a:off x="338638" y="2835277"/>
          <a:ext cx="11514185" cy="1611218"/>
        </p:xfrm>
        <a:graphic>
          <a:graphicData uri="http://schemas.openxmlformats.org/drawingml/2006/table">
            <a:tbl>
              <a:tblPr firstRow="1" bandRow="1">
                <a:tableStyleId>{5940675A-B579-460E-94D1-54222C63F5DA}</a:tableStyleId>
              </a:tblPr>
              <a:tblGrid>
                <a:gridCol w="2302837">
                  <a:extLst>
                    <a:ext uri="{9D8B030D-6E8A-4147-A177-3AD203B41FA5}">
                      <a16:colId xmlns:a16="http://schemas.microsoft.com/office/drawing/2014/main" val="1054296233"/>
                    </a:ext>
                  </a:extLst>
                </a:gridCol>
                <a:gridCol w="2302837">
                  <a:extLst>
                    <a:ext uri="{9D8B030D-6E8A-4147-A177-3AD203B41FA5}">
                      <a16:colId xmlns:a16="http://schemas.microsoft.com/office/drawing/2014/main" val="3570970414"/>
                    </a:ext>
                  </a:extLst>
                </a:gridCol>
                <a:gridCol w="2302837">
                  <a:extLst>
                    <a:ext uri="{9D8B030D-6E8A-4147-A177-3AD203B41FA5}">
                      <a16:colId xmlns:a16="http://schemas.microsoft.com/office/drawing/2014/main" val="2646751600"/>
                    </a:ext>
                  </a:extLst>
                </a:gridCol>
                <a:gridCol w="2302837">
                  <a:extLst>
                    <a:ext uri="{9D8B030D-6E8A-4147-A177-3AD203B41FA5}">
                      <a16:colId xmlns:a16="http://schemas.microsoft.com/office/drawing/2014/main" val="3567338264"/>
                    </a:ext>
                  </a:extLst>
                </a:gridCol>
                <a:gridCol w="2302837">
                  <a:extLst>
                    <a:ext uri="{9D8B030D-6E8A-4147-A177-3AD203B41FA5}">
                      <a16:colId xmlns:a16="http://schemas.microsoft.com/office/drawing/2014/main" val="2966265370"/>
                    </a:ext>
                  </a:extLst>
                </a:gridCol>
              </a:tblGrid>
              <a:tr h="1233791">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extLst>
                  <a:ext uri="{0D108BD9-81ED-4DB2-BD59-A6C34878D82A}">
                    <a16:rowId xmlns:a16="http://schemas.microsoft.com/office/drawing/2014/main" val="1102189635"/>
                  </a:ext>
                </a:extLst>
              </a:tr>
              <a:tr h="377427">
                <a:tc>
                  <a:txBody>
                    <a:bodyPr/>
                    <a:lstStyle/>
                    <a:p>
                      <a:pPr algn="ctr"/>
                      <a:r>
                        <a:rPr lang="en-GB" dirty="0">
                          <a:solidFill>
                            <a:schemeClr val="accent1">
                              <a:lumMod val="50000"/>
                            </a:schemeClr>
                          </a:solidFill>
                        </a:rPr>
                        <a:t>der </a:t>
                      </a:r>
                      <a:r>
                        <a:rPr lang="en-GB" dirty="0" err="1">
                          <a:solidFill>
                            <a:schemeClr val="accent1">
                              <a:lumMod val="50000"/>
                            </a:schemeClr>
                          </a:solidFill>
                        </a:rPr>
                        <a:t>Bogen</a:t>
                      </a:r>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der Vogel</a:t>
                      </a:r>
                    </a:p>
                  </a:txBody>
                  <a:tcPr/>
                </a:tc>
                <a:tc>
                  <a:txBody>
                    <a:bodyPr/>
                    <a:lstStyle/>
                    <a:p>
                      <a:pPr algn="ctr"/>
                      <a:r>
                        <a:rPr lang="en-GB" dirty="0">
                          <a:solidFill>
                            <a:schemeClr val="accent1">
                              <a:lumMod val="50000"/>
                            </a:schemeClr>
                          </a:solidFill>
                        </a:rPr>
                        <a:t>der </a:t>
                      </a:r>
                      <a:r>
                        <a:rPr lang="en-GB" dirty="0" err="1">
                          <a:solidFill>
                            <a:schemeClr val="accent1">
                              <a:lumMod val="50000"/>
                            </a:schemeClr>
                          </a:solidFill>
                        </a:rPr>
                        <a:t>Ofen</a:t>
                      </a:r>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der Boden</a:t>
                      </a:r>
                    </a:p>
                  </a:txBody>
                  <a:tcPr/>
                </a:tc>
                <a:tc>
                  <a:txBody>
                    <a:bodyPr/>
                    <a:lstStyle/>
                    <a:p>
                      <a:pPr algn="ctr"/>
                      <a:r>
                        <a:rPr lang="en-GB" dirty="0">
                          <a:solidFill>
                            <a:schemeClr val="accent1">
                              <a:lumMod val="50000"/>
                            </a:schemeClr>
                          </a:solidFill>
                        </a:rPr>
                        <a:t>die </a:t>
                      </a:r>
                      <a:r>
                        <a:rPr lang="en-GB" dirty="0" err="1">
                          <a:solidFill>
                            <a:schemeClr val="accent1">
                              <a:lumMod val="50000"/>
                            </a:schemeClr>
                          </a:solidFill>
                        </a:rPr>
                        <a:t>Tochter</a:t>
                      </a:r>
                      <a:endParaRPr lang="en-GB" dirty="0">
                        <a:solidFill>
                          <a:schemeClr val="accent1">
                            <a:lumMod val="50000"/>
                          </a:schemeClr>
                        </a:solidFill>
                      </a:endParaRPr>
                    </a:p>
                  </a:txBody>
                  <a:tcPr/>
                </a:tc>
                <a:extLst>
                  <a:ext uri="{0D108BD9-81ED-4DB2-BD59-A6C34878D82A}">
                    <a16:rowId xmlns:a16="http://schemas.microsoft.com/office/drawing/2014/main" val="1374943268"/>
                  </a:ext>
                </a:extLst>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1335892702"/>
              </p:ext>
            </p:extLst>
          </p:nvPr>
        </p:nvGraphicFramePr>
        <p:xfrm>
          <a:off x="338638" y="4446495"/>
          <a:ext cx="11514185" cy="1611218"/>
        </p:xfrm>
        <a:graphic>
          <a:graphicData uri="http://schemas.openxmlformats.org/drawingml/2006/table">
            <a:tbl>
              <a:tblPr firstRow="1" bandRow="1">
                <a:tableStyleId>{5940675A-B579-460E-94D1-54222C63F5DA}</a:tableStyleId>
              </a:tblPr>
              <a:tblGrid>
                <a:gridCol w="2302837">
                  <a:extLst>
                    <a:ext uri="{9D8B030D-6E8A-4147-A177-3AD203B41FA5}">
                      <a16:colId xmlns:a16="http://schemas.microsoft.com/office/drawing/2014/main" val="1054296233"/>
                    </a:ext>
                  </a:extLst>
                </a:gridCol>
                <a:gridCol w="2302837">
                  <a:extLst>
                    <a:ext uri="{9D8B030D-6E8A-4147-A177-3AD203B41FA5}">
                      <a16:colId xmlns:a16="http://schemas.microsoft.com/office/drawing/2014/main" val="3570970414"/>
                    </a:ext>
                  </a:extLst>
                </a:gridCol>
                <a:gridCol w="2302837">
                  <a:extLst>
                    <a:ext uri="{9D8B030D-6E8A-4147-A177-3AD203B41FA5}">
                      <a16:colId xmlns:a16="http://schemas.microsoft.com/office/drawing/2014/main" val="2646751600"/>
                    </a:ext>
                  </a:extLst>
                </a:gridCol>
                <a:gridCol w="2302837">
                  <a:extLst>
                    <a:ext uri="{9D8B030D-6E8A-4147-A177-3AD203B41FA5}">
                      <a16:colId xmlns:a16="http://schemas.microsoft.com/office/drawing/2014/main" val="3567338264"/>
                    </a:ext>
                  </a:extLst>
                </a:gridCol>
                <a:gridCol w="2302837">
                  <a:extLst>
                    <a:ext uri="{9D8B030D-6E8A-4147-A177-3AD203B41FA5}">
                      <a16:colId xmlns:a16="http://schemas.microsoft.com/office/drawing/2014/main" val="2966265370"/>
                    </a:ext>
                  </a:extLst>
                </a:gridCol>
              </a:tblGrid>
              <a:tr h="1233791">
                <a:tc>
                  <a:txBody>
                    <a:bodyPr/>
                    <a:lstStyle/>
                    <a:p>
                      <a:pPr algn="ctr"/>
                      <a:endParaRPr lang="en-GB" dirty="0">
                        <a:solidFill>
                          <a:schemeClr val="accent1">
                            <a:lumMod val="50000"/>
                          </a:schemeClr>
                        </a:solidFill>
                      </a:endParaRPr>
                    </a:p>
                  </a:txBody>
                  <a:tcPr/>
                </a:tc>
                <a:tc>
                  <a:txBody>
                    <a:bodyPr/>
                    <a:lstStyle/>
                    <a:p>
                      <a:pPr algn="ctr"/>
                      <a:endParaRPr lang="en-GB">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endParaRPr lang="en-GB">
                        <a:solidFill>
                          <a:schemeClr val="accent1">
                            <a:lumMod val="50000"/>
                          </a:schemeClr>
                        </a:solidFill>
                      </a:endParaRPr>
                    </a:p>
                  </a:txBody>
                  <a:tcPr/>
                </a:tc>
                <a:tc>
                  <a:txBody>
                    <a:bodyPr/>
                    <a:lstStyle/>
                    <a:p>
                      <a:pPr algn="ctr"/>
                      <a:endParaRPr lang="en-GB">
                        <a:solidFill>
                          <a:schemeClr val="accent1">
                            <a:lumMod val="50000"/>
                          </a:schemeClr>
                        </a:solidFill>
                      </a:endParaRPr>
                    </a:p>
                  </a:txBody>
                  <a:tcPr/>
                </a:tc>
                <a:extLst>
                  <a:ext uri="{0D108BD9-81ED-4DB2-BD59-A6C34878D82A}">
                    <a16:rowId xmlns:a16="http://schemas.microsoft.com/office/drawing/2014/main" val="1102189635"/>
                  </a:ext>
                </a:extLst>
              </a:tr>
              <a:tr h="377427">
                <a:tc>
                  <a:txBody>
                    <a:bodyPr/>
                    <a:lstStyle/>
                    <a:p>
                      <a:pPr algn="ctr"/>
                      <a:r>
                        <a:rPr lang="en-GB" dirty="0">
                          <a:solidFill>
                            <a:schemeClr val="accent1">
                              <a:lumMod val="50000"/>
                            </a:schemeClr>
                          </a:solidFill>
                        </a:rPr>
                        <a:t>die</a:t>
                      </a:r>
                      <a:r>
                        <a:rPr lang="en-GB" baseline="0" dirty="0">
                          <a:solidFill>
                            <a:schemeClr val="accent1">
                              <a:lumMod val="50000"/>
                            </a:schemeClr>
                          </a:solidFill>
                        </a:rPr>
                        <a:t> </a:t>
                      </a:r>
                      <a:r>
                        <a:rPr lang="en-GB" baseline="0" dirty="0" err="1">
                          <a:solidFill>
                            <a:schemeClr val="accent1">
                              <a:lumMod val="50000"/>
                            </a:schemeClr>
                          </a:solidFill>
                        </a:rPr>
                        <a:t>B</a:t>
                      </a:r>
                      <a:r>
                        <a:rPr lang="en-GB" sz="1800" b="1" dirty="0" err="1">
                          <a:solidFill>
                            <a:schemeClr val="accent1">
                              <a:lumMod val="50000"/>
                            </a:schemeClr>
                          </a:solidFill>
                        </a:rPr>
                        <a:t>ö</a:t>
                      </a:r>
                      <a:r>
                        <a:rPr lang="en-GB" sz="1800" b="0" dirty="0" err="1">
                          <a:solidFill>
                            <a:schemeClr val="accent1">
                              <a:lumMod val="50000"/>
                            </a:schemeClr>
                          </a:solidFill>
                        </a:rPr>
                        <a:t>gen</a:t>
                      </a:r>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die </a:t>
                      </a:r>
                      <a:r>
                        <a:rPr lang="en-GB" dirty="0" err="1">
                          <a:solidFill>
                            <a:schemeClr val="accent1">
                              <a:lumMod val="50000"/>
                            </a:schemeClr>
                          </a:solidFill>
                        </a:rPr>
                        <a:t>V</a:t>
                      </a:r>
                      <a:r>
                        <a:rPr lang="en-GB" sz="1800" b="1" dirty="0" err="1">
                          <a:solidFill>
                            <a:schemeClr val="accent1">
                              <a:lumMod val="50000"/>
                            </a:schemeClr>
                          </a:solidFill>
                        </a:rPr>
                        <a:t>ö</a:t>
                      </a:r>
                      <a:r>
                        <a:rPr lang="en-GB" sz="1800" b="0" dirty="0" err="1">
                          <a:solidFill>
                            <a:schemeClr val="accent1">
                              <a:lumMod val="50000"/>
                            </a:schemeClr>
                          </a:solidFill>
                        </a:rPr>
                        <a:t>gel</a:t>
                      </a:r>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die </a:t>
                      </a:r>
                      <a:r>
                        <a:rPr lang="en-GB" b="1" dirty="0" err="1">
                          <a:solidFill>
                            <a:schemeClr val="accent1">
                              <a:lumMod val="50000"/>
                            </a:schemeClr>
                          </a:solidFill>
                        </a:rPr>
                        <a:t>Ö</a:t>
                      </a:r>
                      <a:r>
                        <a:rPr lang="en-GB" dirty="0" err="1">
                          <a:solidFill>
                            <a:schemeClr val="accent1">
                              <a:lumMod val="50000"/>
                            </a:schemeClr>
                          </a:solidFill>
                        </a:rPr>
                        <a:t>fen</a:t>
                      </a:r>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die </a:t>
                      </a:r>
                      <a:r>
                        <a:rPr lang="en-GB" sz="1800" b="0" dirty="0" err="1">
                          <a:solidFill>
                            <a:schemeClr val="accent1">
                              <a:lumMod val="50000"/>
                            </a:schemeClr>
                          </a:solidFill>
                        </a:rPr>
                        <a:t>B</a:t>
                      </a:r>
                      <a:r>
                        <a:rPr lang="en-GB" sz="1800" b="1" dirty="0" err="1">
                          <a:solidFill>
                            <a:schemeClr val="accent1">
                              <a:lumMod val="50000"/>
                            </a:schemeClr>
                          </a:solidFill>
                        </a:rPr>
                        <a:t>ö</a:t>
                      </a:r>
                      <a:r>
                        <a:rPr lang="en-GB" sz="1800" b="0" dirty="0" err="1">
                          <a:solidFill>
                            <a:schemeClr val="accent1">
                              <a:lumMod val="50000"/>
                            </a:schemeClr>
                          </a:solidFill>
                        </a:rPr>
                        <a:t>den</a:t>
                      </a:r>
                      <a:endParaRPr lang="en-GB" b="0" dirty="0">
                        <a:solidFill>
                          <a:schemeClr val="accent1">
                            <a:lumMod val="50000"/>
                          </a:schemeClr>
                        </a:solidFill>
                      </a:endParaRPr>
                    </a:p>
                  </a:txBody>
                  <a:tcPr/>
                </a:tc>
                <a:tc>
                  <a:txBody>
                    <a:bodyPr/>
                    <a:lstStyle/>
                    <a:p>
                      <a:pPr algn="ctr"/>
                      <a:r>
                        <a:rPr lang="en-GB" dirty="0">
                          <a:solidFill>
                            <a:schemeClr val="accent1">
                              <a:lumMod val="50000"/>
                            </a:schemeClr>
                          </a:solidFill>
                        </a:rPr>
                        <a:t>die </a:t>
                      </a:r>
                      <a:r>
                        <a:rPr lang="en-GB" dirty="0" err="1">
                          <a:solidFill>
                            <a:schemeClr val="accent1">
                              <a:lumMod val="50000"/>
                            </a:schemeClr>
                          </a:solidFill>
                        </a:rPr>
                        <a:t>T</a:t>
                      </a:r>
                      <a:r>
                        <a:rPr lang="en-GB" sz="1800" b="1" dirty="0" err="1">
                          <a:solidFill>
                            <a:schemeClr val="accent1">
                              <a:lumMod val="50000"/>
                            </a:schemeClr>
                          </a:solidFill>
                        </a:rPr>
                        <a:t>ö</a:t>
                      </a:r>
                      <a:r>
                        <a:rPr lang="en-GB" sz="1800" b="0" dirty="0" err="1">
                          <a:solidFill>
                            <a:schemeClr val="accent1">
                              <a:lumMod val="50000"/>
                            </a:schemeClr>
                          </a:solidFill>
                        </a:rPr>
                        <a:t>chter</a:t>
                      </a:r>
                      <a:endParaRPr lang="en-GB" dirty="0">
                        <a:solidFill>
                          <a:schemeClr val="accent1">
                            <a:lumMod val="50000"/>
                          </a:schemeClr>
                        </a:solidFill>
                      </a:endParaRPr>
                    </a:p>
                  </a:txBody>
                  <a:tcPr/>
                </a:tc>
                <a:extLst>
                  <a:ext uri="{0D108BD9-81ED-4DB2-BD59-A6C34878D82A}">
                    <a16:rowId xmlns:a16="http://schemas.microsoft.com/office/drawing/2014/main" val="1374943268"/>
                  </a:ext>
                </a:extLst>
              </a:tr>
            </a:tbl>
          </a:graphicData>
        </a:graphic>
      </p:graphicFrame>
      <p:pic>
        <p:nvPicPr>
          <p:cNvPr id="15362" name="Picture 2" descr="Arrow, Bow, Weapon, Medieval Weap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417" y="4611163"/>
            <a:ext cx="750349" cy="83889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Arrow, Bow, Weapon, Medieval Weap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7728" y="4611162"/>
            <a:ext cx="750349" cy="83889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Arrow, Bow, Weapon, Medieval Weap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4720" y="3056768"/>
            <a:ext cx="750349" cy="83889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Pigeon 1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8165" y="4792717"/>
            <a:ext cx="798221" cy="58536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Pigeon 1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7005" y="4792717"/>
            <a:ext cx="798221" cy="58536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Pigeon 1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6337" y="3181499"/>
            <a:ext cx="798221" cy="585362"/>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Brick Oven With Flame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4463" y="4596667"/>
            <a:ext cx="635676" cy="86788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Brick Oven With Flame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7096" y="4596666"/>
            <a:ext cx="635676" cy="8678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Brick Oven With Flame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3522" y="2979930"/>
            <a:ext cx="635676" cy="867887"/>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Isometric Floor Tile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69073" y="4996259"/>
            <a:ext cx="939756" cy="46987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Isometric Floor Tile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756" y="4994675"/>
            <a:ext cx="939756" cy="46987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Isometric Floor Tile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8163" y="3296983"/>
            <a:ext cx="939756" cy="469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stretch>
            <a:fillRect/>
          </a:stretch>
        </p:blipFill>
        <p:spPr>
          <a:xfrm>
            <a:off x="10029295" y="2985854"/>
            <a:ext cx="1055839" cy="976651"/>
          </a:xfrm>
          <a:prstGeom prst="rect">
            <a:avLst/>
          </a:prstGeom>
        </p:spPr>
      </p:pic>
      <p:pic>
        <p:nvPicPr>
          <p:cNvPr id="30" name="Picture 29"/>
          <p:cNvPicPr>
            <a:picLocks noChangeAspect="1"/>
          </p:cNvPicPr>
          <p:nvPr/>
        </p:nvPicPr>
        <p:blipFill>
          <a:blip r:embed="rId9"/>
          <a:stretch>
            <a:fillRect/>
          </a:stretch>
        </p:blipFill>
        <p:spPr>
          <a:xfrm>
            <a:off x="10029295" y="4529340"/>
            <a:ext cx="1525086" cy="1029178"/>
          </a:xfrm>
          <a:prstGeom prst="rect">
            <a:avLst/>
          </a:prstGeom>
        </p:spPr>
      </p:pic>
      <p:sp>
        <p:nvSpPr>
          <p:cNvPr id="31" name="Rectangle 30"/>
          <p:cNvSpPr/>
          <p:nvPr/>
        </p:nvSpPr>
        <p:spPr>
          <a:xfrm>
            <a:off x="1337866" y="5734510"/>
            <a:ext cx="954406" cy="262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3650142" y="5740622"/>
            <a:ext cx="954406" cy="262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6000139" y="5726399"/>
            <a:ext cx="954406" cy="262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8253465" y="5724400"/>
            <a:ext cx="899042" cy="288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10473738" y="5704319"/>
            <a:ext cx="1035090" cy="284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066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1" grpId="0" animBg="1"/>
      <p:bldP spid="52" grpId="0" animBg="1"/>
      <p:bldP spid="53" grpId="0" animBg="1"/>
      <p:bldP spid="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47046"/>
            <a:ext cx="6807200" cy="869950"/>
          </a:xfrm>
          <a:prstGeom prst="rect">
            <a:avLst/>
          </a:prstGeom>
          <a:noFill/>
          <a:ln>
            <a:noFill/>
          </a:ln>
        </p:spPr>
      </p:pic>
      <p:sp>
        <p:nvSpPr>
          <p:cNvPr id="149" name="Google Shape;149;p2"/>
          <p:cNvSpPr txBox="1">
            <a:spLocks noGrp="1"/>
          </p:cNvSpPr>
          <p:nvPr>
            <p:ph type="title"/>
          </p:nvPr>
        </p:nvSpPr>
        <p:spPr>
          <a:xfrm>
            <a:off x="110359" y="294041"/>
            <a:ext cx="3745089"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a:solidFill>
                  <a:schemeClr val="lt1"/>
                </a:solidFill>
              </a:rPr>
              <a:t>Minimal pairs</a:t>
            </a:r>
            <a:endParaRPr sz="3600" b="1" dirty="0">
              <a:solidFill>
                <a:schemeClr val="lt1"/>
              </a:solidFill>
            </a:endParaRPr>
          </a:p>
        </p:txBody>
      </p:sp>
      <p:sp>
        <p:nvSpPr>
          <p:cNvPr id="150" name="Google Shape;150;p2"/>
          <p:cNvSpPr/>
          <p:nvPr/>
        </p:nvSpPr>
        <p:spPr>
          <a:xfrm>
            <a:off x="10959737" y="247046"/>
            <a:ext cx="997590"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b="1" dirty="0" err="1">
                <a:solidFill>
                  <a:srgbClr val="FFFFFF"/>
                </a:solidFill>
                <a:ea typeface="Century Gothic"/>
                <a:cs typeface="Century Gothic"/>
                <a:sym typeface="Century Gothic"/>
              </a:rPr>
              <a:t>hören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112837" y="1184258"/>
            <a:ext cx="11628234" cy="461665"/>
          </a:xfrm>
          <a:prstGeom prst="rect">
            <a:avLst/>
          </a:prstGeom>
          <a:noFill/>
        </p:spPr>
        <p:txBody>
          <a:bodyPr wrap="square" rtlCol="0">
            <a:spAutoFit/>
          </a:bodyPr>
          <a:lstStyle/>
          <a:p>
            <a:r>
              <a:rPr lang="en-GB" sz="2400" b="1" dirty="0" err="1">
                <a:solidFill>
                  <a:schemeClr val="accent1">
                    <a:lumMod val="50000"/>
                  </a:schemeClr>
                </a:solidFill>
              </a:rPr>
              <a:t>Gibt</a:t>
            </a:r>
            <a:r>
              <a:rPr lang="en-GB" sz="2400" b="1" dirty="0">
                <a:solidFill>
                  <a:schemeClr val="accent1">
                    <a:lumMod val="50000"/>
                  </a:schemeClr>
                </a:solidFill>
              </a:rPr>
              <a:t> es </a:t>
            </a:r>
            <a:r>
              <a:rPr lang="en-GB" sz="2400" b="1" dirty="0" err="1">
                <a:solidFill>
                  <a:schemeClr val="accent1">
                    <a:lumMod val="50000"/>
                  </a:schemeClr>
                </a:solidFill>
              </a:rPr>
              <a:t>eine</a:t>
            </a:r>
            <a:r>
              <a:rPr lang="en-GB" sz="2400" b="1" dirty="0">
                <a:solidFill>
                  <a:schemeClr val="accent1">
                    <a:lumMod val="50000"/>
                  </a:schemeClr>
                </a:solidFill>
              </a:rPr>
              <a:t>/</a:t>
            </a:r>
            <a:r>
              <a:rPr lang="en-GB" sz="2400" b="1" dirty="0" err="1">
                <a:solidFill>
                  <a:schemeClr val="accent1">
                    <a:lumMod val="50000"/>
                  </a:schemeClr>
                </a:solidFill>
              </a:rPr>
              <a:t>einen</a:t>
            </a:r>
            <a:r>
              <a:rPr lang="en-GB" sz="2400" b="1" dirty="0">
                <a:solidFill>
                  <a:schemeClr val="accent1">
                    <a:lumMod val="50000"/>
                  </a:schemeClr>
                </a:solidFill>
              </a:rPr>
              <a:t> </a:t>
            </a:r>
            <a:r>
              <a:rPr lang="en-GB" sz="2400" b="1" dirty="0" err="1">
                <a:solidFill>
                  <a:schemeClr val="accent1">
                    <a:lumMod val="50000"/>
                  </a:schemeClr>
                </a:solidFill>
              </a:rPr>
              <a:t>oder</a:t>
            </a:r>
            <a:r>
              <a:rPr lang="en-GB" sz="2400" b="1" dirty="0">
                <a:solidFill>
                  <a:schemeClr val="accent1">
                    <a:lumMod val="50000"/>
                  </a:schemeClr>
                </a:solidFill>
              </a:rPr>
              <a:t> </a:t>
            </a:r>
            <a:r>
              <a:rPr lang="en-GB" sz="2400" b="1" dirty="0" err="1">
                <a:solidFill>
                  <a:schemeClr val="accent1">
                    <a:lumMod val="50000"/>
                  </a:schemeClr>
                </a:solidFill>
              </a:rPr>
              <a:t>viele</a:t>
            </a:r>
            <a:r>
              <a:rPr lang="en-GB" sz="2400" b="1" dirty="0">
                <a:solidFill>
                  <a:schemeClr val="accent1">
                    <a:lumMod val="50000"/>
                  </a:schemeClr>
                </a:solidFill>
              </a:rPr>
              <a:t>?</a:t>
            </a:r>
          </a:p>
        </p:txBody>
      </p:sp>
      <p:graphicFrame>
        <p:nvGraphicFramePr>
          <p:cNvPr id="3" name="Table 2"/>
          <p:cNvGraphicFramePr>
            <a:graphicFrameLocks noGrp="1"/>
          </p:cNvGraphicFramePr>
          <p:nvPr>
            <p:extLst>
              <p:ext uri="{D42A27DB-BD31-4B8C-83A1-F6EECF244321}">
                <p14:modId xmlns:p14="http://schemas.microsoft.com/office/powerpoint/2010/main" val="3231341815"/>
              </p:ext>
            </p:extLst>
          </p:nvPr>
        </p:nvGraphicFramePr>
        <p:xfrm>
          <a:off x="2252617" y="1852629"/>
          <a:ext cx="8231153" cy="4256324"/>
        </p:xfrm>
        <a:graphic>
          <a:graphicData uri="http://schemas.openxmlformats.org/drawingml/2006/table">
            <a:tbl>
              <a:tblPr firstRow="1" bandRow="1">
                <a:tableStyleId>{5940675A-B579-460E-94D1-54222C63F5DA}</a:tableStyleId>
              </a:tblPr>
              <a:tblGrid>
                <a:gridCol w="3719058">
                  <a:extLst>
                    <a:ext uri="{9D8B030D-6E8A-4147-A177-3AD203B41FA5}">
                      <a16:colId xmlns:a16="http://schemas.microsoft.com/office/drawing/2014/main" val="2311079150"/>
                    </a:ext>
                  </a:extLst>
                </a:gridCol>
                <a:gridCol w="2544740">
                  <a:extLst>
                    <a:ext uri="{9D8B030D-6E8A-4147-A177-3AD203B41FA5}">
                      <a16:colId xmlns:a16="http://schemas.microsoft.com/office/drawing/2014/main" val="2843437053"/>
                    </a:ext>
                  </a:extLst>
                </a:gridCol>
                <a:gridCol w="1967355">
                  <a:extLst>
                    <a:ext uri="{9D8B030D-6E8A-4147-A177-3AD203B41FA5}">
                      <a16:colId xmlns:a16="http://schemas.microsoft.com/office/drawing/2014/main" val="1163369409"/>
                    </a:ext>
                  </a:extLst>
                </a:gridCol>
              </a:tblGrid>
              <a:tr h="446324">
                <a:tc>
                  <a:txBody>
                    <a:bodyPr/>
                    <a:lstStyle/>
                    <a:p>
                      <a:endParaRPr lang="en-GB" sz="2200" dirty="0"/>
                    </a:p>
                  </a:txBody>
                  <a:tcPr/>
                </a:tc>
                <a:tc>
                  <a:txBody>
                    <a:bodyPr/>
                    <a:lstStyle/>
                    <a:p>
                      <a:pPr algn="ctr"/>
                      <a:r>
                        <a:rPr lang="en-GB" sz="2200" dirty="0" err="1">
                          <a:solidFill>
                            <a:schemeClr val="accent5">
                              <a:lumMod val="50000"/>
                            </a:schemeClr>
                          </a:solidFill>
                        </a:rPr>
                        <a:t>eine</a:t>
                      </a:r>
                      <a:r>
                        <a:rPr lang="en-GB" sz="2200" dirty="0">
                          <a:solidFill>
                            <a:schemeClr val="accent5">
                              <a:lumMod val="50000"/>
                            </a:schemeClr>
                          </a:solidFill>
                        </a:rPr>
                        <a:t> / </a:t>
                      </a:r>
                      <a:r>
                        <a:rPr lang="en-GB" sz="2200" dirty="0" err="1">
                          <a:solidFill>
                            <a:schemeClr val="accent5">
                              <a:lumMod val="50000"/>
                            </a:schemeClr>
                          </a:solidFill>
                        </a:rPr>
                        <a:t>einen</a:t>
                      </a:r>
                      <a:r>
                        <a:rPr lang="en-GB" sz="2200" dirty="0">
                          <a:solidFill>
                            <a:schemeClr val="accent5">
                              <a:lumMod val="50000"/>
                            </a:schemeClr>
                          </a:solidFill>
                        </a:rPr>
                        <a:t> (</a:t>
                      </a:r>
                      <a:r>
                        <a:rPr lang="en-GB" sz="2200" b="1" dirty="0">
                          <a:solidFill>
                            <a:schemeClr val="accent5">
                              <a:lumMod val="50000"/>
                            </a:schemeClr>
                          </a:solidFill>
                        </a:rPr>
                        <a:t>o</a:t>
                      </a:r>
                      <a:r>
                        <a:rPr lang="en-GB" sz="2200" b="0" dirty="0">
                          <a:solidFill>
                            <a:schemeClr val="accent5">
                              <a:lumMod val="50000"/>
                            </a:schemeClr>
                          </a:solidFill>
                        </a:rPr>
                        <a:t>)</a:t>
                      </a:r>
                      <a:endParaRPr lang="en-GB" sz="2200" dirty="0">
                        <a:solidFill>
                          <a:schemeClr val="accent5">
                            <a:lumMod val="50000"/>
                          </a:schemeClr>
                        </a:solidFill>
                      </a:endParaRPr>
                    </a:p>
                  </a:txBody>
                  <a:tcPr/>
                </a:tc>
                <a:tc>
                  <a:txBody>
                    <a:bodyPr/>
                    <a:lstStyle/>
                    <a:p>
                      <a:pPr algn="ctr"/>
                      <a:r>
                        <a:rPr lang="en-GB" sz="2200" dirty="0" err="1">
                          <a:solidFill>
                            <a:schemeClr val="accent5">
                              <a:lumMod val="50000"/>
                            </a:schemeClr>
                          </a:solidFill>
                        </a:rPr>
                        <a:t>viele</a:t>
                      </a:r>
                      <a:r>
                        <a:rPr lang="en-GB" sz="2200" dirty="0">
                          <a:solidFill>
                            <a:schemeClr val="accent5">
                              <a:lumMod val="50000"/>
                            </a:schemeClr>
                          </a:solidFill>
                        </a:rPr>
                        <a:t> (</a:t>
                      </a:r>
                      <a:r>
                        <a:rPr lang="en-GB" sz="2200" b="1" dirty="0">
                          <a:solidFill>
                            <a:schemeClr val="accent5">
                              <a:lumMod val="50000"/>
                            </a:schemeClr>
                          </a:solidFill>
                        </a:rPr>
                        <a:t>ö</a:t>
                      </a:r>
                      <a:r>
                        <a:rPr lang="en-GB" sz="2200" dirty="0">
                          <a:solidFill>
                            <a:schemeClr val="accent5">
                              <a:lumMod val="50000"/>
                            </a:schemeClr>
                          </a:solidFill>
                        </a:rPr>
                        <a:t>)</a:t>
                      </a:r>
                    </a:p>
                  </a:txBody>
                  <a:tcPr/>
                </a:tc>
                <a:extLst>
                  <a:ext uri="{0D108BD9-81ED-4DB2-BD59-A6C34878D82A}">
                    <a16:rowId xmlns:a16="http://schemas.microsoft.com/office/drawing/2014/main" val="725897421"/>
                  </a:ext>
                </a:extLst>
              </a:tr>
              <a:tr h="731311">
                <a:tc>
                  <a:txBody>
                    <a:bodyPr/>
                    <a:lstStyle/>
                    <a:p>
                      <a:endParaRPr lang="en-GB" sz="2200" dirty="0"/>
                    </a:p>
                    <a:p>
                      <a:endParaRPr lang="en-GB" sz="2200" dirty="0"/>
                    </a:p>
                  </a:txBody>
                  <a:tcPr/>
                </a:tc>
                <a:tc>
                  <a:txBody>
                    <a:bodyPr/>
                    <a:lstStyle/>
                    <a:p>
                      <a:endParaRPr lang="en-GB" sz="2200" dirty="0">
                        <a:solidFill>
                          <a:schemeClr val="accent5">
                            <a:lumMod val="50000"/>
                          </a:schemeClr>
                        </a:solidFill>
                      </a:endParaRPr>
                    </a:p>
                  </a:txBody>
                  <a:tcPr/>
                </a:tc>
                <a:tc>
                  <a:txBody>
                    <a:bodyPr/>
                    <a:lstStyle/>
                    <a:p>
                      <a:endParaRPr lang="en-GB" sz="2200">
                        <a:solidFill>
                          <a:schemeClr val="accent5">
                            <a:lumMod val="50000"/>
                          </a:schemeClr>
                        </a:solidFill>
                      </a:endParaRPr>
                    </a:p>
                  </a:txBody>
                  <a:tcPr/>
                </a:tc>
                <a:extLst>
                  <a:ext uri="{0D108BD9-81ED-4DB2-BD59-A6C34878D82A}">
                    <a16:rowId xmlns:a16="http://schemas.microsoft.com/office/drawing/2014/main" val="154016177"/>
                  </a:ext>
                </a:extLst>
              </a:tr>
              <a:tr h="731311">
                <a:tc>
                  <a:txBody>
                    <a:bodyPr/>
                    <a:lstStyle/>
                    <a:p>
                      <a:endParaRPr lang="en-GB" sz="2200" dirty="0"/>
                    </a:p>
                    <a:p>
                      <a:endParaRPr lang="en-GB" sz="2200" dirty="0"/>
                    </a:p>
                  </a:txBody>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2487906895"/>
                  </a:ext>
                </a:extLst>
              </a:tr>
              <a:tr h="731311">
                <a:tc>
                  <a:txBody>
                    <a:bodyPr/>
                    <a:lstStyle/>
                    <a:p>
                      <a:endParaRPr lang="en-GB" sz="2200" dirty="0"/>
                    </a:p>
                    <a:p>
                      <a:endParaRPr lang="en-GB" sz="2200" dirty="0"/>
                    </a:p>
                  </a:txBody>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686546406"/>
                  </a:ext>
                </a:extLst>
              </a:tr>
              <a:tr h="731311">
                <a:tc>
                  <a:txBody>
                    <a:bodyPr/>
                    <a:lstStyle/>
                    <a:p>
                      <a:endParaRPr lang="en-GB" sz="2200" dirty="0"/>
                    </a:p>
                    <a:p>
                      <a:endParaRPr lang="en-GB" sz="2200" dirty="0"/>
                    </a:p>
                  </a:txBody>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909017256"/>
                  </a:ext>
                </a:extLst>
              </a:tr>
              <a:tr h="731311">
                <a:tc>
                  <a:txBody>
                    <a:bodyPr/>
                    <a:lstStyle/>
                    <a:p>
                      <a:endParaRPr lang="en-GB" sz="2200" dirty="0"/>
                    </a:p>
                    <a:p>
                      <a:endParaRPr lang="en-GB" sz="2200" dirty="0"/>
                    </a:p>
                  </a:txBody>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4153766340"/>
                  </a:ext>
                </a:extLst>
              </a:tr>
            </a:tbl>
          </a:graphicData>
        </a:graphic>
      </p:graphicFrame>
      <p:pic>
        <p:nvPicPr>
          <p:cNvPr id="28" name="Picture 2" descr="Arrow, Bow, Weapon, Medieval Weap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7808" y="2338808"/>
            <a:ext cx="598510" cy="6691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Pigeon 1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7808" y="3182696"/>
            <a:ext cx="698366" cy="50836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Brick Oven With Flame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0891" y="3897770"/>
            <a:ext cx="452199" cy="61738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Isometric Floor Tile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9465" y="4844620"/>
            <a:ext cx="595052" cy="2975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8"/>
          <a:stretch>
            <a:fillRect/>
          </a:stretch>
        </p:blipFill>
        <p:spPr>
          <a:xfrm>
            <a:off x="2708295" y="5491639"/>
            <a:ext cx="585653" cy="541729"/>
          </a:xfrm>
          <a:prstGeom prst="rect">
            <a:avLst/>
          </a:prstGeom>
        </p:spPr>
      </p:pic>
      <p:sp>
        <p:nvSpPr>
          <p:cNvPr id="48" name="TextBox 47">
            <a:hlinkClick r:id="" action="ppaction://noaction">
              <a:snd r:embed="rId9" name="a) Es gibt [beep] Bögen im Museum.wav"/>
            </a:hlinkClick>
            <a:extLst>
              <a:ext uri="{FF2B5EF4-FFF2-40B4-BE49-F238E27FC236}">
                <a16:creationId xmlns:a16="http://schemas.microsoft.com/office/drawing/2014/main" id="{10DD42B0-3022-4DC6-A579-EEB98AA98498}"/>
              </a:ext>
            </a:extLst>
          </p:cNvPr>
          <p:cNvSpPr txBox="1"/>
          <p:nvPr/>
        </p:nvSpPr>
        <p:spPr>
          <a:xfrm>
            <a:off x="1669887" y="2506650"/>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A</a:t>
            </a:r>
          </a:p>
        </p:txBody>
      </p:sp>
      <p:sp>
        <p:nvSpPr>
          <p:cNvPr id="49" name="TextBox 48">
            <a:hlinkClick r:id="" action="ppaction://noaction">
              <a:snd r:embed="rId10" name="b) Es gibt [BEEP] Vogel im Garten.wav"/>
            </a:hlinkClick>
            <a:extLst>
              <a:ext uri="{FF2B5EF4-FFF2-40B4-BE49-F238E27FC236}">
                <a16:creationId xmlns:a16="http://schemas.microsoft.com/office/drawing/2014/main" id="{10DD42B0-3022-4DC6-A579-EEB98AA98498}"/>
              </a:ext>
            </a:extLst>
          </p:cNvPr>
          <p:cNvSpPr txBox="1"/>
          <p:nvPr/>
        </p:nvSpPr>
        <p:spPr>
          <a:xfrm>
            <a:off x="1669887" y="3253448"/>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B</a:t>
            </a:r>
          </a:p>
        </p:txBody>
      </p:sp>
      <p:sp>
        <p:nvSpPr>
          <p:cNvPr id="50" name="TextBox 49">
            <a:hlinkClick r:id="" action="ppaction://noaction">
              <a:snd r:embed="rId11" name="c) Herr Martin hat [BEEP] Ofen zu Hause.wav"/>
            </a:hlinkClick>
            <a:extLst>
              <a:ext uri="{FF2B5EF4-FFF2-40B4-BE49-F238E27FC236}">
                <a16:creationId xmlns:a16="http://schemas.microsoft.com/office/drawing/2014/main" id="{10DD42B0-3022-4DC6-A579-EEB98AA98498}"/>
              </a:ext>
            </a:extLst>
          </p:cNvPr>
          <p:cNvSpPr txBox="1"/>
          <p:nvPr/>
        </p:nvSpPr>
        <p:spPr>
          <a:xfrm>
            <a:off x="1677515" y="4000246"/>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C</a:t>
            </a:r>
          </a:p>
        </p:txBody>
      </p:sp>
      <p:sp>
        <p:nvSpPr>
          <p:cNvPr id="55" name="TextBox 54">
            <a:hlinkClick r:id="" action="ppaction://noaction">
              <a:snd r:embed="rId12" name="d) Mia putzt jede Woche [BEEP] Böden..wav"/>
            </a:hlinkClick>
            <a:extLst>
              <a:ext uri="{FF2B5EF4-FFF2-40B4-BE49-F238E27FC236}">
                <a16:creationId xmlns:a16="http://schemas.microsoft.com/office/drawing/2014/main" id="{10DD42B0-3022-4DC6-A579-EEB98AA98498}"/>
              </a:ext>
            </a:extLst>
          </p:cNvPr>
          <p:cNvSpPr txBox="1"/>
          <p:nvPr/>
        </p:nvSpPr>
        <p:spPr>
          <a:xfrm>
            <a:off x="1669886" y="4747044"/>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D</a:t>
            </a:r>
          </a:p>
        </p:txBody>
      </p:sp>
      <p:sp>
        <p:nvSpPr>
          <p:cNvPr id="56" name="TextBox 55">
            <a:hlinkClick r:id="" action="ppaction://noaction">
              <a:snd r:embed="rId13" name="e) Die Frau hat [BEEP] Tochter..wav"/>
            </a:hlinkClick>
            <a:extLst>
              <a:ext uri="{FF2B5EF4-FFF2-40B4-BE49-F238E27FC236}">
                <a16:creationId xmlns:a16="http://schemas.microsoft.com/office/drawing/2014/main" id="{10DD42B0-3022-4DC6-A579-EEB98AA98498}"/>
              </a:ext>
            </a:extLst>
          </p:cNvPr>
          <p:cNvSpPr txBox="1"/>
          <p:nvPr/>
        </p:nvSpPr>
        <p:spPr>
          <a:xfrm>
            <a:off x="1669886" y="5493841"/>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E</a:t>
            </a:r>
          </a:p>
        </p:txBody>
      </p:sp>
      <p:sp>
        <p:nvSpPr>
          <p:cNvPr id="22" name="TextBox 21"/>
          <p:cNvSpPr txBox="1"/>
          <p:nvPr/>
        </p:nvSpPr>
        <p:spPr>
          <a:xfrm>
            <a:off x="3855447" y="2453684"/>
            <a:ext cx="1886857" cy="430887"/>
          </a:xfrm>
          <a:prstGeom prst="rect">
            <a:avLst/>
          </a:prstGeom>
          <a:noFill/>
        </p:spPr>
        <p:txBody>
          <a:bodyPr wrap="square" rtlCol="0">
            <a:spAutoFit/>
          </a:bodyPr>
          <a:lstStyle/>
          <a:p>
            <a:r>
              <a:rPr lang="en-GB" sz="2200" dirty="0" err="1">
                <a:solidFill>
                  <a:schemeClr val="accent5">
                    <a:lumMod val="50000"/>
                  </a:schemeClr>
                </a:solidFill>
              </a:rPr>
              <a:t>Bogen</a:t>
            </a:r>
            <a:endParaRPr lang="en-GB" sz="2200" dirty="0">
              <a:solidFill>
                <a:schemeClr val="accent5">
                  <a:lumMod val="50000"/>
                </a:schemeClr>
              </a:solidFill>
            </a:endParaRPr>
          </a:p>
        </p:txBody>
      </p:sp>
      <p:sp>
        <p:nvSpPr>
          <p:cNvPr id="23" name="TextBox 22"/>
          <p:cNvSpPr txBox="1"/>
          <p:nvPr/>
        </p:nvSpPr>
        <p:spPr>
          <a:xfrm>
            <a:off x="3855448" y="3217570"/>
            <a:ext cx="1886857" cy="430887"/>
          </a:xfrm>
          <a:prstGeom prst="rect">
            <a:avLst/>
          </a:prstGeom>
          <a:noFill/>
        </p:spPr>
        <p:txBody>
          <a:bodyPr wrap="square" rtlCol="0">
            <a:spAutoFit/>
          </a:bodyPr>
          <a:lstStyle/>
          <a:p>
            <a:r>
              <a:rPr lang="en-GB" sz="2200" dirty="0">
                <a:solidFill>
                  <a:schemeClr val="accent5">
                    <a:lumMod val="50000"/>
                  </a:schemeClr>
                </a:solidFill>
              </a:rPr>
              <a:t>Vogel</a:t>
            </a:r>
          </a:p>
        </p:txBody>
      </p:sp>
      <p:sp>
        <p:nvSpPr>
          <p:cNvPr id="24" name="TextBox 23"/>
          <p:cNvSpPr txBox="1"/>
          <p:nvPr/>
        </p:nvSpPr>
        <p:spPr>
          <a:xfrm>
            <a:off x="3836101" y="3981456"/>
            <a:ext cx="1886857" cy="430887"/>
          </a:xfrm>
          <a:prstGeom prst="rect">
            <a:avLst/>
          </a:prstGeom>
          <a:noFill/>
        </p:spPr>
        <p:txBody>
          <a:bodyPr wrap="square" rtlCol="0">
            <a:spAutoFit/>
          </a:bodyPr>
          <a:lstStyle/>
          <a:p>
            <a:r>
              <a:rPr lang="en-GB" sz="2200" dirty="0" err="1">
                <a:solidFill>
                  <a:schemeClr val="accent5">
                    <a:lumMod val="50000"/>
                  </a:schemeClr>
                </a:solidFill>
              </a:rPr>
              <a:t>Ofen</a:t>
            </a:r>
            <a:endParaRPr lang="en-GB" sz="2200" dirty="0">
              <a:solidFill>
                <a:schemeClr val="accent5">
                  <a:lumMod val="50000"/>
                </a:schemeClr>
              </a:solidFill>
            </a:endParaRPr>
          </a:p>
        </p:txBody>
      </p:sp>
      <p:sp>
        <p:nvSpPr>
          <p:cNvPr id="25" name="TextBox 24"/>
          <p:cNvSpPr txBox="1"/>
          <p:nvPr/>
        </p:nvSpPr>
        <p:spPr>
          <a:xfrm>
            <a:off x="3836100" y="4745342"/>
            <a:ext cx="1886857" cy="430887"/>
          </a:xfrm>
          <a:prstGeom prst="rect">
            <a:avLst/>
          </a:prstGeom>
          <a:noFill/>
        </p:spPr>
        <p:txBody>
          <a:bodyPr wrap="square" rtlCol="0">
            <a:spAutoFit/>
          </a:bodyPr>
          <a:lstStyle/>
          <a:p>
            <a:r>
              <a:rPr lang="en-GB" sz="2200" dirty="0">
                <a:solidFill>
                  <a:schemeClr val="accent5">
                    <a:lumMod val="50000"/>
                  </a:schemeClr>
                </a:solidFill>
              </a:rPr>
              <a:t>Boden</a:t>
            </a:r>
          </a:p>
        </p:txBody>
      </p:sp>
      <p:sp>
        <p:nvSpPr>
          <p:cNvPr id="26" name="TextBox 25"/>
          <p:cNvSpPr txBox="1"/>
          <p:nvPr/>
        </p:nvSpPr>
        <p:spPr>
          <a:xfrm>
            <a:off x="3855447" y="5509229"/>
            <a:ext cx="1886857" cy="430887"/>
          </a:xfrm>
          <a:prstGeom prst="rect">
            <a:avLst/>
          </a:prstGeom>
          <a:noFill/>
        </p:spPr>
        <p:txBody>
          <a:bodyPr wrap="square" rtlCol="0">
            <a:spAutoFit/>
          </a:bodyPr>
          <a:lstStyle/>
          <a:p>
            <a:r>
              <a:rPr lang="en-GB" sz="2200" dirty="0" err="1">
                <a:solidFill>
                  <a:schemeClr val="accent5">
                    <a:lumMod val="50000"/>
                  </a:schemeClr>
                </a:solidFill>
              </a:rPr>
              <a:t>Tochter</a:t>
            </a:r>
            <a:endParaRPr lang="en-GB" sz="2200" dirty="0">
              <a:solidFill>
                <a:schemeClr val="accent5">
                  <a:lumMod val="50000"/>
                </a:schemeClr>
              </a:solidFill>
            </a:endParaRPr>
          </a:p>
        </p:txBody>
      </p:sp>
    </p:spTree>
    <p:extLst>
      <p:ext uri="{BB962C8B-B14F-4D97-AF65-F5344CB8AC3E}">
        <p14:creationId xmlns:p14="http://schemas.microsoft.com/office/powerpoint/2010/main" val="547276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aphicFrame>
        <p:nvGraphicFramePr>
          <p:cNvPr id="30" name="Table 29"/>
          <p:cNvGraphicFramePr>
            <a:graphicFrameLocks noGrp="1"/>
          </p:cNvGraphicFramePr>
          <p:nvPr>
            <p:extLst>
              <p:ext uri="{D42A27DB-BD31-4B8C-83A1-F6EECF244321}">
                <p14:modId xmlns:p14="http://schemas.microsoft.com/office/powerpoint/2010/main" val="3425115605"/>
              </p:ext>
            </p:extLst>
          </p:nvPr>
        </p:nvGraphicFramePr>
        <p:xfrm>
          <a:off x="2252617" y="1852629"/>
          <a:ext cx="8231153" cy="4256324"/>
        </p:xfrm>
        <a:graphic>
          <a:graphicData uri="http://schemas.openxmlformats.org/drawingml/2006/table">
            <a:tbl>
              <a:tblPr firstRow="1" bandRow="1">
                <a:tableStyleId>{5940675A-B579-460E-94D1-54222C63F5DA}</a:tableStyleId>
              </a:tblPr>
              <a:tblGrid>
                <a:gridCol w="3719058">
                  <a:extLst>
                    <a:ext uri="{9D8B030D-6E8A-4147-A177-3AD203B41FA5}">
                      <a16:colId xmlns:a16="http://schemas.microsoft.com/office/drawing/2014/main" val="2311079150"/>
                    </a:ext>
                  </a:extLst>
                </a:gridCol>
                <a:gridCol w="2544740">
                  <a:extLst>
                    <a:ext uri="{9D8B030D-6E8A-4147-A177-3AD203B41FA5}">
                      <a16:colId xmlns:a16="http://schemas.microsoft.com/office/drawing/2014/main" val="2843437053"/>
                    </a:ext>
                  </a:extLst>
                </a:gridCol>
                <a:gridCol w="1967355">
                  <a:extLst>
                    <a:ext uri="{9D8B030D-6E8A-4147-A177-3AD203B41FA5}">
                      <a16:colId xmlns:a16="http://schemas.microsoft.com/office/drawing/2014/main" val="1163369409"/>
                    </a:ext>
                  </a:extLst>
                </a:gridCol>
              </a:tblGrid>
              <a:tr h="446324">
                <a:tc>
                  <a:txBody>
                    <a:bodyPr/>
                    <a:lstStyle/>
                    <a:p>
                      <a:endParaRPr lang="en-GB" sz="2200" dirty="0"/>
                    </a:p>
                  </a:txBody>
                  <a:tcPr/>
                </a:tc>
                <a:tc>
                  <a:txBody>
                    <a:bodyPr/>
                    <a:lstStyle/>
                    <a:p>
                      <a:pPr algn="ctr"/>
                      <a:r>
                        <a:rPr lang="en-GB" sz="2200" dirty="0" err="1">
                          <a:solidFill>
                            <a:schemeClr val="accent5">
                              <a:lumMod val="50000"/>
                            </a:schemeClr>
                          </a:solidFill>
                        </a:rPr>
                        <a:t>eine</a:t>
                      </a:r>
                      <a:r>
                        <a:rPr lang="en-GB" sz="2200" dirty="0">
                          <a:solidFill>
                            <a:schemeClr val="accent5">
                              <a:lumMod val="50000"/>
                            </a:schemeClr>
                          </a:solidFill>
                        </a:rPr>
                        <a:t> / </a:t>
                      </a:r>
                      <a:r>
                        <a:rPr lang="en-GB" sz="2200" dirty="0" err="1">
                          <a:solidFill>
                            <a:schemeClr val="accent5">
                              <a:lumMod val="50000"/>
                            </a:schemeClr>
                          </a:solidFill>
                        </a:rPr>
                        <a:t>einen</a:t>
                      </a:r>
                      <a:r>
                        <a:rPr lang="en-GB" sz="2200" dirty="0">
                          <a:solidFill>
                            <a:schemeClr val="accent5">
                              <a:lumMod val="50000"/>
                            </a:schemeClr>
                          </a:solidFill>
                        </a:rPr>
                        <a:t> (</a:t>
                      </a:r>
                      <a:r>
                        <a:rPr lang="en-GB" sz="2200" b="1" dirty="0">
                          <a:solidFill>
                            <a:schemeClr val="accent5">
                              <a:lumMod val="50000"/>
                            </a:schemeClr>
                          </a:solidFill>
                        </a:rPr>
                        <a:t>o</a:t>
                      </a:r>
                      <a:r>
                        <a:rPr lang="en-GB" sz="2200" b="0" dirty="0">
                          <a:solidFill>
                            <a:schemeClr val="accent5">
                              <a:lumMod val="50000"/>
                            </a:schemeClr>
                          </a:solidFill>
                        </a:rPr>
                        <a:t>)</a:t>
                      </a:r>
                      <a:endParaRPr lang="en-GB" sz="2200" dirty="0">
                        <a:solidFill>
                          <a:schemeClr val="accent5">
                            <a:lumMod val="50000"/>
                          </a:schemeClr>
                        </a:solidFill>
                      </a:endParaRPr>
                    </a:p>
                  </a:txBody>
                  <a:tcPr/>
                </a:tc>
                <a:tc>
                  <a:txBody>
                    <a:bodyPr/>
                    <a:lstStyle/>
                    <a:p>
                      <a:pPr algn="ctr"/>
                      <a:r>
                        <a:rPr lang="en-GB" sz="2200" dirty="0" err="1">
                          <a:solidFill>
                            <a:schemeClr val="accent5">
                              <a:lumMod val="50000"/>
                            </a:schemeClr>
                          </a:solidFill>
                        </a:rPr>
                        <a:t>viele</a:t>
                      </a:r>
                      <a:r>
                        <a:rPr lang="en-GB" sz="2200" dirty="0">
                          <a:solidFill>
                            <a:schemeClr val="accent5">
                              <a:lumMod val="50000"/>
                            </a:schemeClr>
                          </a:solidFill>
                        </a:rPr>
                        <a:t> (</a:t>
                      </a:r>
                      <a:r>
                        <a:rPr lang="en-GB" sz="2200" b="1" dirty="0">
                          <a:solidFill>
                            <a:schemeClr val="accent5">
                              <a:lumMod val="50000"/>
                            </a:schemeClr>
                          </a:solidFill>
                        </a:rPr>
                        <a:t>ö</a:t>
                      </a:r>
                      <a:r>
                        <a:rPr lang="en-GB" sz="2200" dirty="0">
                          <a:solidFill>
                            <a:schemeClr val="accent5">
                              <a:lumMod val="50000"/>
                            </a:schemeClr>
                          </a:solidFill>
                        </a:rPr>
                        <a:t>)</a:t>
                      </a:r>
                    </a:p>
                  </a:txBody>
                  <a:tcPr/>
                </a:tc>
                <a:extLst>
                  <a:ext uri="{0D108BD9-81ED-4DB2-BD59-A6C34878D82A}">
                    <a16:rowId xmlns:a16="http://schemas.microsoft.com/office/drawing/2014/main" val="725897421"/>
                  </a:ext>
                </a:extLst>
              </a:tr>
              <a:tr h="731311">
                <a:tc>
                  <a:txBody>
                    <a:bodyPr/>
                    <a:lstStyle/>
                    <a:p>
                      <a:endParaRPr lang="en-GB" sz="2200" dirty="0"/>
                    </a:p>
                    <a:p>
                      <a:endParaRPr lang="en-GB" sz="2200" dirty="0"/>
                    </a:p>
                  </a:txBody>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154016177"/>
                  </a:ext>
                </a:extLst>
              </a:tr>
              <a:tr h="731311">
                <a:tc>
                  <a:txBody>
                    <a:bodyPr/>
                    <a:lstStyle/>
                    <a:p>
                      <a:endParaRPr lang="en-GB" sz="2200" dirty="0"/>
                    </a:p>
                    <a:p>
                      <a:endParaRPr lang="en-GB" sz="2200" dirty="0"/>
                    </a:p>
                  </a:txBody>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2487906895"/>
                  </a:ext>
                </a:extLst>
              </a:tr>
              <a:tr h="731311">
                <a:tc>
                  <a:txBody>
                    <a:bodyPr/>
                    <a:lstStyle/>
                    <a:p>
                      <a:endParaRPr lang="en-GB" sz="2200" dirty="0"/>
                    </a:p>
                    <a:p>
                      <a:endParaRPr lang="en-GB" sz="2200" dirty="0"/>
                    </a:p>
                  </a:txBody>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686546406"/>
                  </a:ext>
                </a:extLst>
              </a:tr>
              <a:tr h="731311">
                <a:tc>
                  <a:txBody>
                    <a:bodyPr/>
                    <a:lstStyle/>
                    <a:p>
                      <a:endParaRPr lang="en-GB" sz="2200" dirty="0"/>
                    </a:p>
                    <a:p>
                      <a:endParaRPr lang="en-GB" sz="2200" dirty="0"/>
                    </a:p>
                  </a:txBody>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909017256"/>
                  </a:ext>
                </a:extLst>
              </a:tr>
              <a:tr h="731311">
                <a:tc>
                  <a:txBody>
                    <a:bodyPr/>
                    <a:lstStyle/>
                    <a:p>
                      <a:endParaRPr lang="en-GB" sz="2200" dirty="0"/>
                    </a:p>
                    <a:p>
                      <a:endParaRPr lang="en-GB" sz="2200" dirty="0"/>
                    </a:p>
                  </a:txBody>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4153766340"/>
                  </a:ext>
                </a:extLst>
              </a:tr>
            </a:tbl>
          </a:graphicData>
        </a:graphic>
      </p:graphicFrame>
      <p:pic>
        <p:nvPicPr>
          <p:cNvPr id="148" name="Google Shape;148;p2"/>
          <p:cNvPicPr preferRelativeResize="0"/>
          <p:nvPr/>
        </p:nvPicPr>
        <p:blipFill rotWithShape="1">
          <a:blip r:embed="rId3">
            <a:alphaModFix/>
          </a:blip>
          <a:srcRect/>
          <a:stretch/>
        </p:blipFill>
        <p:spPr>
          <a:xfrm>
            <a:off x="0" y="247046"/>
            <a:ext cx="6807200" cy="869950"/>
          </a:xfrm>
          <a:prstGeom prst="rect">
            <a:avLst/>
          </a:prstGeom>
          <a:noFill/>
          <a:ln>
            <a:noFill/>
          </a:ln>
        </p:spPr>
      </p:pic>
      <p:sp>
        <p:nvSpPr>
          <p:cNvPr id="149" name="Google Shape;149;p2"/>
          <p:cNvSpPr txBox="1">
            <a:spLocks noGrp="1"/>
          </p:cNvSpPr>
          <p:nvPr>
            <p:ph type="title"/>
          </p:nvPr>
        </p:nvSpPr>
        <p:spPr>
          <a:xfrm>
            <a:off x="110359" y="294041"/>
            <a:ext cx="3745089"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a:solidFill>
                  <a:schemeClr val="lt1"/>
                </a:solidFill>
              </a:rPr>
              <a:t>Minimal pairs</a:t>
            </a:r>
            <a:endParaRPr sz="3600" b="1" dirty="0">
              <a:solidFill>
                <a:schemeClr val="lt1"/>
              </a:solidFill>
            </a:endParaRPr>
          </a:p>
        </p:txBody>
      </p:sp>
      <p:sp>
        <p:nvSpPr>
          <p:cNvPr id="150" name="Google Shape;150;p2"/>
          <p:cNvSpPr/>
          <p:nvPr/>
        </p:nvSpPr>
        <p:spPr>
          <a:xfrm>
            <a:off x="10959737" y="247046"/>
            <a:ext cx="997590"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b="1" dirty="0" err="1">
                <a:solidFill>
                  <a:srgbClr val="FFFFFF"/>
                </a:solidFill>
                <a:ea typeface="Century Gothic"/>
                <a:cs typeface="Century Gothic"/>
                <a:sym typeface="Century Gothic"/>
              </a:rPr>
              <a:t>hören</a:t>
            </a:r>
            <a:endParaRPr sz="1800" b="1" dirty="0">
              <a:solidFill>
                <a:srgbClr val="FFFFFF"/>
              </a:solidFill>
              <a:latin typeface="Century Gothic"/>
              <a:ea typeface="Century Gothic"/>
              <a:cs typeface="Century Gothic"/>
              <a:sym typeface="Century Gothic"/>
            </a:endParaRPr>
          </a:p>
        </p:txBody>
      </p:sp>
      <p:pic>
        <p:nvPicPr>
          <p:cNvPr id="57" name="Picture 56">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0531" y="2506650"/>
            <a:ext cx="323088" cy="336550"/>
          </a:xfrm>
          <a:prstGeom prst="rect">
            <a:avLst/>
          </a:prstGeom>
        </p:spPr>
      </p:pic>
      <p:pic>
        <p:nvPicPr>
          <p:cNvPr id="58" name="Picture 57">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7951" y="3206048"/>
            <a:ext cx="323088" cy="336550"/>
          </a:xfrm>
          <a:prstGeom prst="rect">
            <a:avLst/>
          </a:prstGeom>
        </p:spPr>
      </p:pic>
      <p:pic>
        <p:nvPicPr>
          <p:cNvPr id="59" name="Picture 58">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39" y="4026855"/>
            <a:ext cx="323088" cy="336550"/>
          </a:xfrm>
          <a:prstGeom prst="rect">
            <a:avLst/>
          </a:prstGeom>
        </p:spPr>
      </p:pic>
      <p:pic>
        <p:nvPicPr>
          <p:cNvPr id="60" name="Picture 59">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0531" y="4794652"/>
            <a:ext cx="323088" cy="336550"/>
          </a:xfrm>
          <a:prstGeom prst="rect">
            <a:avLst/>
          </a:prstGeom>
        </p:spPr>
      </p:pic>
      <p:pic>
        <p:nvPicPr>
          <p:cNvPr id="61" name="Picture 60">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39" y="5548873"/>
            <a:ext cx="323088" cy="336550"/>
          </a:xfrm>
          <a:prstGeom prst="rect">
            <a:avLst/>
          </a:prstGeom>
        </p:spPr>
      </p:pic>
      <p:sp>
        <p:nvSpPr>
          <p:cNvPr id="27" name="TextBox 26">
            <a:extLst>
              <a:ext uri="{FF2B5EF4-FFF2-40B4-BE49-F238E27FC236}">
                <a16:creationId xmlns:a16="http://schemas.microsoft.com/office/drawing/2014/main" id="{3B237A61-8D86-4C61-A6A0-BD4E4D00DA66}"/>
              </a:ext>
            </a:extLst>
          </p:cNvPr>
          <p:cNvSpPr txBox="1"/>
          <p:nvPr/>
        </p:nvSpPr>
        <p:spPr>
          <a:xfrm>
            <a:off x="112837" y="1184258"/>
            <a:ext cx="11628234" cy="461665"/>
          </a:xfrm>
          <a:prstGeom prst="rect">
            <a:avLst/>
          </a:prstGeom>
          <a:noFill/>
        </p:spPr>
        <p:txBody>
          <a:bodyPr wrap="square" rtlCol="0">
            <a:spAutoFit/>
          </a:bodyPr>
          <a:lstStyle/>
          <a:p>
            <a:r>
              <a:rPr lang="en-GB" sz="2400" b="1" dirty="0" err="1">
                <a:solidFill>
                  <a:schemeClr val="accent1">
                    <a:lumMod val="50000"/>
                  </a:schemeClr>
                </a:solidFill>
              </a:rPr>
              <a:t>Gibt</a:t>
            </a:r>
            <a:r>
              <a:rPr lang="en-GB" sz="2400" b="1" dirty="0">
                <a:solidFill>
                  <a:schemeClr val="accent1">
                    <a:lumMod val="50000"/>
                  </a:schemeClr>
                </a:solidFill>
              </a:rPr>
              <a:t> es </a:t>
            </a:r>
            <a:r>
              <a:rPr lang="en-GB" sz="2400" b="1" dirty="0" err="1">
                <a:solidFill>
                  <a:schemeClr val="accent1">
                    <a:lumMod val="50000"/>
                  </a:schemeClr>
                </a:solidFill>
              </a:rPr>
              <a:t>eine</a:t>
            </a:r>
            <a:r>
              <a:rPr lang="en-GB" sz="2400" b="1" dirty="0">
                <a:solidFill>
                  <a:schemeClr val="accent1">
                    <a:lumMod val="50000"/>
                  </a:schemeClr>
                </a:solidFill>
              </a:rPr>
              <a:t>/</a:t>
            </a:r>
            <a:r>
              <a:rPr lang="en-GB" sz="2400" b="1" dirty="0" err="1">
                <a:solidFill>
                  <a:schemeClr val="accent1">
                    <a:lumMod val="50000"/>
                  </a:schemeClr>
                </a:solidFill>
              </a:rPr>
              <a:t>einen</a:t>
            </a:r>
            <a:r>
              <a:rPr lang="en-GB" sz="2400" b="1" dirty="0">
                <a:solidFill>
                  <a:schemeClr val="accent1">
                    <a:lumMod val="50000"/>
                  </a:schemeClr>
                </a:solidFill>
              </a:rPr>
              <a:t> </a:t>
            </a:r>
            <a:r>
              <a:rPr lang="en-GB" sz="2400" b="1" dirty="0" err="1">
                <a:solidFill>
                  <a:schemeClr val="accent1">
                    <a:lumMod val="50000"/>
                  </a:schemeClr>
                </a:solidFill>
              </a:rPr>
              <a:t>oder</a:t>
            </a:r>
            <a:r>
              <a:rPr lang="en-GB" sz="2400" b="1" dirty="0">
                <a:solidFill>
                  <a:schemeClr val="accent1">
                    <a:lumMod val="50000"/>
                  </a:schemeClr>
                </a:solidFill>
              </a:rPr>
              <a:t> </a:t>
            </a:r>
            <a:r>
              <a:rPr lang="en-GB" sz="2400" b="1" dirty="0" err="1">
                <a:solidFill>
                  <a:schemeClr val="accent1">
                    <a:lumMod val="50000"/>
                  </a:schemeClr>
                </a:solidFill>
              </a:rPr>
              <a:t>viele</a:t>
            </a:r>
            <a:r>
              <a:rPr lang="en-GB" sz="2400" b="1" dirty="0">
                <a:solidFill>
                  <a:schemeClr val="accent1">
                    <a:lumMod val="50000"/>
                  </a:schemeClr>
                </a:solidFill>
              </a:rPr>
              <a:t>?</a:t>
            </a:r>
          </a:p>
        </p:txBody>
      </p:sp>
      <p:pic>
        <p:nvPicPr>
          <p:cNvPr id="32" name="Picture 4" descr="Pigeon 1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7808" y="3182696"/>
            <a:ext cx="698366" cy="50836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Isometric Floor Tile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9465" y="4844620"/>
            <a:ext cx="595052" cy="29752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7"/>
          <a:stretch>
            <a:fillRect/>
          </a:stretch>
        </p:blipFill>
        <p:spPr>
          <a:xfrm>
            <a:off x="2708295" y="5491639"/>
            <a:ext cx="585653" cy="541729"/>
          </a:xfrm>
          <a:prstGeom prst="rect">
            <a:avLst/>
          </a:prstGeom>
        </p:spPr>
      </p:pic>
      <p:sp>
        <p:nvSpPr>
          <p:cNvPr id="39" name="TextBox 38"/>
          <p:cNvSpPr txBox="1"/>
          <p:nvPr/>
        </p:nvSpPr>
        <p:spPr>
          <a:xfrm>
            <a:off x="3855447" y="2453684"/>
            <a:ext cx="1886857" cy="430887"/>
          </a:xfrm>
          <a:prstGeom prst="rect">
            <a:avLst/>
          </a:prstGeom>
          <a:noFill/>
        </p:spPr>
        <p:txBody>
          <a:bodyPr wrap="square" rtlCol="0">
            <a:spAutoFit/>
          </a:bodyPr>
          <a:lstStyle/>
          <a:p>
            <a:r>
              <a:rPr lang="en-GB" sz="2200" dirty="0" err="1">
                <a:solidFill>
                  <a:schemeClr val="accent5">
                    <a:lumMod val="50000"/>
                  </a:schemeClr>
                </a:solidFill>
              </a:rPr>
              <a:t>Bogen</a:t>
            </a:r>
            <a:endParaRPr lang="en-GB" sz="2200" dirty="0">
              <a:solidFill>
                <a:schemeClr val="accent5">
                  <a:lumMod val="50000"/>
                </a:schemeClr>
              </a:solidFill>
            </a:endParaRPr>
          </a:p>
        </p:txBody>
      </p:sp>
      <p:sp>
        <p:nvSpPr>
          <p:cNvPr id="43" name="TextBox 42"/>
          <p:cNvSpPr txBox="1"/>
          <p:nvPr/>
        </p:nvSpPr>
        <p:spPr>
          <a:xfrm>
            <a:off x="3855448" y="3217570"/>
            <a:ext cx="1886857" cy="430887"/>
          </a:xfrm>
          <a:prstGeom prst="rect">
            <a:avLst/>
          </a:prstGeom>
          <a:noFill/>
        </p:spPr>
        <p:txBody>
          <a:bodyPr wrap="square" rtlCol="0">
            <a:spAutoFit/>
          </a:bodyPr>
          <a:lstStyle/>
          <a:p>
            <a:r>
              <a:rPr lang="en-GB" sz="2200" dirty="0">
                <a:solidFill>
                  <a:schemeClr val="accent5">
                    <a:lumMod val="50000"/>
                  </a:schemeClr>
                </a:solidFill>
              </a:rPr>
              <a:t>Vogel</a:t>
            </a:r>
          </a:p>
        </p:txBody>
      </p:sp>
      <p:sp>
        <p:nvSpPr>
          <p:cNvPr id="44" name="TextBox 43"/>
          <p:cNvSpPr txBox="1"/>
          <p:nvPr/>
        </p:nvSpPr>
        <p:spPr>
          <a:xfrm>
            <a:off x="3836101" y="3981456"/>
            <a:ext cx="1886857" cy="430887"/>
          </a:xfrm>
          <a:prstGeom prst="rect">
            <a:avLst/>
          </a:prstGeom>
          <a:noFill/>
        </p:spPr>
        <p:txBody>
          <a:bodyPr wrap="square" rtlCol="0">
            <a:spAutoFit/>
          </a:bodyPr>
          <a:lstStyle/>
          <a:p>
            <a:r>
              <a:rPr lang="en-GB" sz="2200" dirty="0" err="1">
                <a:solidFill>
                  <a:schemeClr val="accent5">
                    <a:lumMod val="50000"/>
                  </a:schemeClr>
                </a:solidFill>
              </a:rPr>
              <a:t>Ofen</a:t>
            </a:r>
            <a:endParaRPr lang="en-GB" sz="2200" dirty="0">
              <a:solidFill>
                <a:schemeClr val="accent5">
                  <a:lumMod val="50000"/>
                </a:schemeClr>
              </a:solidFill>
            </a:endParaRPr>
          </a:p>
        </p:txBody>
      </p:sp>
      <p:sp>
        <p:nvSpPr>
          <p:cNvPr id="46" name="TextBox 45"/>
          <p:cNvSpPr txBox="1"/>
          <p:nvPr/>
        </p:nvSpPr>
        <p:spPr>
          <a:xfrm>
            <a:off x="3836100" y="4745342"/>
            <a:ext cx="1886857" cy="430887"/>
          </a:xfrm>
          <a:prstGeom prst="rect">
            <a:avLst/>
          </a:prstGeom>
          <a:noFill/>
        </p:spPr>
        <p:txBody>
          <a:bodyPr wrap="square" rtlCol="0">
            <a:spAutoFit/>
          </a:bodyPr>
          <a:lstStyle/>
          <a:p>
            <a:r>
              <a:rPr lang="en-GB" sz="2200" dirty="0">
                <a:solidFill>
                  <a:schemeClr val="accent5">
                    <a:lumMod val="50000"/>
                  </a:schemeClr>
                </a:solidFill>
              </a:rPr>
              <a:t>Boden</a:t>
            </a:r>
          </a:p>
        </p:txBody>
      </p:sp>
      <p:sp>
        <p:nvSpPr>
          <p:cNvPr id="47" name="TextBox 46"/>
          <p:cNvSpPr txBox="1"/>
          <p:nvPr/>
        </p:nvSpPr>
        <p:spPr>
          <a:xfrm>
            <a:off x="3855447" y="5509229"/>
            <a:ext cx="1886857" cy="430887"/>
          </a:xfrm>
          <a:prstGeom prst="rect">
            <a:avLst/>
          </a:prstGeom>
          <a:noFill/>
        </p:spPr>
        <p:txBody>
          <a:bodyPr wrap="square" rtlCol="0">
            <a:spAutoFit/>
          </a:bodyPr>
          <a:lstStyle/>
          <a:p>
            <a:r>
              <a:rPr lang="en-GB" sz="2200" dirty="0" err="1">
                <a:solidFill>
                  <a:schemeClr val="accent5">
                    <a:lumMod val="50000"/>
                  </a:schemeClr>
                </a:solidFill>
              </a:rPr>
              <a:t>Tochter</a:t>
            </a:r>
            <a:endParaRPr lang="en-GB" sz="2200" dirty="0">
              <a:solidFill>
                <a:schemeClr val="accent5">
                  <a:lumMod val="50000"/>
                </a:schemeClr>
              </a:solidFill>
            </a:endParaRPr>
          </a:p>
        </p:txBody>
      </p:sp>
      <p:sp>
        <p:nvSpPr>
          <p:cNvPr id="51" name="TextBox 50">
            <a:hlinkClick r:id="" action="ppaction://noaction">
              <a:snd r:embed="rId8" name="a) Es gibt [viele] Bögen im Museum.wav"/>
            </a:hlinkClick>
            <a:extLst>
              <a:ext uri="{FF2B5EF4-FFF2-40B4-BE49-F238E27FC236}">
                <a16:creationId xmlns:a16="http://schemas.microsoft.com/office/drawing/2014/main" id="{10DD42B0-3022-4DC6-A579-EEB98AA98498}"/>
              </a:ext>
            </a:extLst>
          </p:cNvPr>
          <p:cNvSpPr txBox="1"/>
          <p:nvPr/>
        </p:nvSpPr>
        <p:spPr>
          <a:xfrm>
            <a:off x="1669887" y="2506650"/>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A</a:t>
            </a:r>
          </a:p>
        </p:txBody>
      </p:sp>
      <p:sp>
        <p:nvSpPr>
          <p:cNvPr id="52" name="TextBox 51">
            <a:hlinkClick r:id="" action="ppaction://noaction">
              <a:snd r:embed="rId9" name="b) Es gibt [einen] Vogel im Garten.wav"/>
            </a:hlinkClick>
            <a:extLst>
              <a:ext uri="{FF2B5EF4-FFF2-40B4-BE49-F238E27FC236}">
                <a16:creationId xmlns:a16="http://schemas.microsoft.com/office/drawing/2014/main" id="{10DD42B0-3022-4DC6-A579-EEB98AA98498}"/>
              </a:ext>
            </a:extLst>
          </p:cNvPr>
          <p:cNvSpPr txBox="1"/>
          <p:nvPr/>
        </p:nvSpPr>
        <p:spPr>
          <a:xfrm>
            <a:off x="1669887" y="3253448"/>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B</a:t>
            </a:r>
          </a:p>
        </p:txBody>
      </p:sp>
      <p:sp>
        <p:nvSpPr>
          <p:cNvPr id="53" name="TextBox 52">
            <a:hlinkClick r:id="" action="ppaction://noaction">
              <a:snd r:embed="rId10" name="c) Herr Martin hat [einen] Ofen zu Hause.wav"/>
            </a:hlinkClick>
            <a:extLst>
              <a:ext uri="{FF2B5EF4-FFF2-40B4-BE49-F238E27FC236}">
                <a16:creationId xmlns:a16="http://schemas.microsoft.com/office/drawing/2014/main" id="{10DD42B0-3022-4DC6-A579-EEB98AA98498}"/>
              </a:ext>
            </a:extLst>
          </p:cNvPr>
          <p:cNvSpPr txBox="1"/>
          <p:nvPr/>
        </p:nvSpPr>
        <p:spPr>
          <a:xfrm>
            <a:off x="1677515" y="4000246"/>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C</a:t>
            </a:r>
          </a:p>
        </p:txBody>
      </p:sp>
      <p:sp>
        <p:nvSpPr>
          <p:cNvPr id="54" name="TextBox 53">
            <a:hlinkClick r:id="" action="ppaction://noaction">
              <a:snd r:embed="rId11" name="d) Mia putzt jede Woche [die] Böden.wav"/>
            </a:hlinkClick>
            <a:extLst>
              <a:ext uri="{FF2B5EF4-FFF2-40B4-BE49-F238E27FC236}">
                <a16:creationId xmlns:a16="http://schemas.microsoft.com/office/drawing/2014/main" id="{10DD42B0-3022-4DC6-A579-EEB98AA98498}"/>
              </a:ext>
            </a:extLst>
          </p:cNvPr>
          <p:cNvSpPr txBox="1"/>
          <p:nvPr/>
        </p:nvSpPr>
        <p:spPr>
          <a:xfrm>
            <a:off x="1669886" y="4747044"/>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D</a:t>
            </a:r>
          </a:p>
        </p:txBody>
      </p:sp>
      <p:sp>
        <p:nvSpPr>
          <p:cNvPr id="62" name="TextBox 61">
            <a:hlinkClick r:id="" action="ppaction://noaction">
              <a:snd r:embed="rId12" name="e) Die Frau hat [eine] Tochter.wav"/>
            </a:hlinkClick>
            <a:extLst>
              <a:ext uri="{FF2B5EF4-FFF2-40B4-BE49-F238E27FC236}">
                <a16:creationId xmlns:a16="http://schemas.microsoft.com/office/drawing/2014/main" id="{10DD42B0-3022-4DC6-A579-EEB98AA98498}"/>
              </a:ext>
            </a:extLst>
          </p:cNvPr>
          <p:cNvSpPr txBox="1"/>
          <p:nvPr/>
        </p:nvSpPr>
        <p:spPr>
          <a:xfrm>
            <a:off x="1669886" y="5493841"/>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E</a:t>
            </a:r>
          </a:p>
        </p:txBody>
      </p:sp>
      <p:pic>
        <p:nvPicPr>
          <p:cNvPr id="28" name="Picture 2" descr="Arrow, Bow, Weapon, Medieval Weap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17808" y="2338808"/>
            <a:ext cx="598510" cy="6691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Brick Oven With Flame Clip 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740891" y="3897770"/>
            <a:ext cx="452199" cy="61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07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60420" y="312582"/>
            <a:ext cx="3745089"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a:solidFill>
                  <a:schemeClr val="lt1"/>
                </a:solidFill>
              </a:rPr>
              <a:t>/o/ </a:t>
            </a:r>
            <a:r>
              <a:rPr lang="en-GB" sz="3600" b="1" dirty="0" err="1">
                <a:solidFill>
                  <a:schemeClr val="lt1"/>
                </a:solidFill>
              </a:rPr>
              <a:t>oder</a:t>
            </a:r>
            <a:r>
              <a:rPr lang="en-GB" sz="3600" b="1" dirty="0">
                <a:solidFill>
                  <a:schemeClr val="lt1"/>
                </a:solidFill>
              </a:rPr>
              <a:t> /ö/?</a:t>
            </a:r>
            <a:endParaRPr sz="3600" b="1" dirty="0">
              <a:solidFill>
                <a:schemeClr val="lt1"/>
              </a:solidFill>
            </a:endParaRPr>
          </a:p>
        </p:txBody>
      </p:sp>
      <p:sp>
        <p:nvSpPr>
          <p:cNvPr id="150" name="Google Shape;150;p2"/>
          <p:cNvSpPr/>
          <p:nvPr/>
        </p:nvSpPr>
        <p:spPr>
          <a:xfrm>
            <a:off x="8101263" y="247046"/>
            <a:ext cx="3856064"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hören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sprechen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schreiben</a:t>
            </a:r>
            <a:r>
              <a:rPr lang="en-GB" sz="1800" b="1" dirty="0">
                <a:solidFill>
                  <a:srgbClr val="FFFFFF"/>
                </a:solidFill>
                <a:latin typeface="Century Gothic"/>
                <a:ea typeface="Century Gothic"/>
                <a:cs typeface="Century Gothic"/>
                <a:sym typeface="Century Gothic"/>
              </a:rPr>
              <a:t> </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160420" y="1346677"/>
            <a:ext cx="11566358" cy="3970318"/>
          </a:xfrm>
          <a:prstGeom prst="rect">
            <a:avLst/>
          </a:prstGeom>
          <a:noFill/>
        </p:spPr>
        <p:txBody>
          <a:bodyPr wrap="square" rtlCol="0">
            <a:spAutoFit/>
          </a:bodyPr>
          <a:lstStyle/>
          <a:p>
            <a:r>
              <a:rPr lang="en-GB" sz="2100" dirty="0" err="1">
                <a:solidFill>
                  <a:schemeClr val="accent1">
                    <a:lumMod val="50000"/>
                  </a:schemeClr>
                </a:solidFill>
              </a:rPr>
              <a:t>Wie</a:t>
            </a:r>
            <a:r>
              <a:rPr lang="en-GB" sz="2100" dirty="0">
                <a:solidFill>
                  <a:schemeClr val="accent1">
                    <a:lumMod val="50000"/>
                  </a:schemeClr>
                </a:solidFill>
              </a:rPr>
              <a:t> </a:t>
            </a:r>
            <a:r>
              <a:rPr lang="en-GB" sz="2100" dirty="0" err="1">
                <a:solidFill>
                  <a:schemeClr val="accent1">
                    <a:lumMod val="50000"/>
                  </a:schemeClr>
                </a:solidFill>
              </a:rPr>
              <a:t>schreibt</a:t>
            </a:r>
            <a:r>
              <a:rPr lang="en-GB" sz="2100" dirty="0">
                <a:solidFill>
                  <a:schemeClr val="accent1">
                    <a:lumMod val="50000"/>
                  </a:schemeClr>
                </a:solidFill>
              </a:rPr>
              <a:t> man das? </a:t>
            </a:r>
            <a:r>
              <a:rPr lang="en-GB" sz="2100" dirty="0" err="1">
                <a:solidFill>
                  <a:schemeClr val="accent1">
                    <a:lumMod val="50000"/>
                  </a:schemeClr>
                </a:solidFill>
              </a:rPr>
              <a:t>Mit</a:t>
            </a:r>
            <a:r>
              <a:rPr lang="en-GB" sz="2100" dirty="0">
                <a:solidFill>
                  <a:schemeClr val="accent1">
                    <a:lumMod val="50000"/>
                  </a:schemeClr>
                </a:solidFill>
              </a:rPr>
              <a:t> </a:t>
            </a:r>
            <a:r>
              <a:rPr lang="en-GB" sz="2100" b="1" dirty="0">
                <a:solidFill>
                  <a:schemeClr val="accent1">
                    <a:lumMod val="50000"/>
                  </a:schemeClr>
                </a:solidFill>
              </a:rPr>
              <a:t>/o/ </a:t>
            </a:r>
            <a:r>
              <a:rPr lang="en-GB" sz="2100" dirty="0" err="1">
                <a:solidFill>
                  <a:schemeClr val="accent1">
                    <a:lumMod val="50000"/>
                  </a:schemeClr>
                </a:solidFill>
              </a:rPr>
              <a:t>oder</a:t>
            </a:r>
            <a:r>
              <a:rPr lang="en-GB" sz="2100" dirty="0">
                <a:solidFill>
                  <a:schemeClr val="accent1">
                    <a:lumMod val="50000"/>
                  </a:schemeClr>
                </a:solidFill>
              </a:rPr>
              <a:t> </a:t>
            </a:r>
            <a:r>
              <a:rPr lang="en-GB" sz="2100" dirty="0" err="1">
                <a:solidFill>
                  <a:schemeClr val="accent1">
                    <a:lumMod val="50000"/>
                  </a:schemeClr>
                </a:solidFill>
              </a:rPr>
              <a:t>mit</a:t>
            </a:r>
            <a:r>
              <a:rPr lang="en-GB" sz="2100" dirty="0">
                <a:solidFill>
                  <a:schemeClr val="accent1">
                    <a:lumMod val="50000"/>
                  </a:schemeClr>
                </a:solidFill>
              </a:rPr>
              <a:t> </a:t>
            </a:r>
            <a:r>
              <a:rPr lang="en-GB" sz="2100" b="1" dirty="0">
                <a:solidFill>
                  <a:schemeClr val="accent1">
                    <a:lumMod val="50000"/>
                  </a:schemeClr>
                </a:solidFill>
              </a:rPr>
              <a:t>/ö/</a:t>
            </a:r>
            <a:r>
              <a:rPr lang="en-GB" sz="2100" dirty="0">
                <a:solidFill>
                  <a:schemeClr val="accent1">
                    <a:lumMod val="50000"/>
                  </a:schemeClr>
                </a:solidFill>
              </a:rPr>
              <a:t>? </a:t>
            </a:r>
            <a:r>
              <a:rPr lang="en-GB" sz="2100" dirty="0" err="1">
                <a:solidFill>
                  <a:schemeClr val="accent1">
                    <a:lumMod val="50000"/>
                  </a:schemeClr>
                </a:solidFill>
              </a:rPr>
              <a:t>Arbeite</a:t>
            </a:r>
            <a:r>
              <a:rPr lang="en-GB" sz="2100" dirty="0">
                <a:solidFill>
                  <a:schemeClr val="accent1">
                    <a:lumMod val="50000"/>
                  </a:schemeClr>
                </a:solidFill>
              </a:rPr>
              <a:t> </a:t>
            </a:r>
            <a:r>
              <a:rPr lang="en-GB" sz="2100" dirty="0" err="1">
                <a:solidFill>
                  <a:schemeClr val="accent1">
                    <a:lumMod val="50000"/>
                  </a:schemeClr>
                </a:solidFill>
              </a:rPr>
              <a:t>mit</a:t>
            </a:r>
            <a:r>
              <a:rPr lang="en-GB" sz="2100" dirty="0">
                <a:solidFill>
                  <a:schemeClr val="accent1">
                    <a:lumMod val="50000"/>
                  </a:schemeClr>
                </a:solidFill>
              </a:rPr>
              <a:t> </a:t>
            </a:r>
            <a:r>
              <a:rPr lang="en-GB" sz="2100" dirty="0" err="1">
                <a:solidFill>
                  <a:schemeClr val="accent1">
                    <a:lumMod val="50000"/>
                  </a:schemeClr>
                </a:solidFill>
              </a:rPr>
              <a:t>einem</a:t>
            </a:r>
            <a:r>
              <a:rPr lang="en-GB" sz="2100" dirty="0">
                <a:solidFill>
                  <a:schemeClr val="accent1">
                    <a:lumMod val="50000"/>
                  </a:schemeClr>
                </a:solidFill>
              </a:rPr>
              <a:t> Partner/</a:t>
            </a:r>
            <a:r>
              <a:rPr lang="en-GB" sz="2100" dirty="0" err="1">
                <a:solidFill>
                  <a:schemeClr val="accent1">
                    <a:lumMod val="50000"/>
                  </a:schemeClr>
                </a:solidFill>
              </a:rPr>
              <a:t>einer</a:t>
            </a:r>
            <a:r>
              <a:rPr lang="en-GB" sz="2100" dirty="0">
                <a:solidFill>
                  <a:schemeClr val="accent1">
                    <a:lumMod val="50000"/>
                  </a:schemeClr>
                </a:solidFill>
              </a:rPr>
              <a:t> </a:t>
            </a:r>
            <a:r>
              <a:rPr lang="en-GB" sz="2100" dirty="0" err="1">
                <a:solidFill>
                  <a:schemeClr val="accent1">
                    <a:lumMod val="50000"/>
                  </a:schemeClr>
                </a:solidFill>
              </a:rPr>
              <a:t>Partnerin</a:t>
            </a:r>
            <a:r>
              <a:rPr lang="en-GB" sz="2100" dirty="0">
                <a:solidFill>
                  <a:schemeClr val="accent1">
                    <a:lumMod val="50000"/>
                  </a:schemeClr>
                </a:solidFill>
              </a:rPr>
              <a:t>.</a:t>
            </a:r>
          </a:p>
          <a:p>
            <a:endParaRPr lang="en-GB" sz="2100" dirty="0">
              <a:solidFill>
                <a:schemeClr val="accent1">
                  <a:lumMod val="50000"/>
                </a:schemeClr>
              </a:solidFill>
            </a:endParaRPr>
          </a:p>
          <a:p>
            <a:r>
              <a:rPr lang="en-GB" sz="2100" b="1" dirty="0" err="1">
                <a:solidFill>
                  <a:schemeClr val="accent1">
                    <a:lumMod val="50000"/>
                  </a:schemeClr>
                </a:solidFill>
              </a:rPr>
              <a:t>Beispiel</a:t>
            </a:r>
            <a:r>
              <a:rPr lang="en-GB" sz="2100" b="1" dirty="0">
                <a:solidFill>
                  <a:schemeClr val="accent1">
                    <a:lumMod val="50000"/>
                  </a:schemeClr>
                </a:solidFill>
              </a:rPr>
              <a:t>:</a:t>
            </a:r>
            <a:r>
              <a:rPr lang="en-GB" sz="2100" dirty="0">
                <a:solidFill>
                  <a:schemeClr val="accent1">
                    <a:lumMod val="50000"/>
                  </a:schemeClr>
                </a:solidFill>
              </a:rPr>
              <a:t>  </a:t>
            </a:r>
          </a:p>
          <a:p>
            <a:endParaRPr lang="en-GB" sz="2100" dirty="0">
              <a:solidFill>
                <a:schemeClr val="accent1">
                  <a:lumMod val="50000"/>
                </a:schemeClr>
              </a:solidFill>
            </a:endParaRPr>
          </a:p>
          <a:p>
            <a:endParaRPr lang="en-GB" sz="2100" dirty="0">
              <a:solidFill>
                <a:schemeClr val="accent1">
                  <a:lumMod val="50000"/>
                </a:schemeClr>
              </a:solidFill>
            </a:endParaRPr>
          </a:p>
          <a:p>
            <a:endParaRPr lang="en-GB" sz="2100" dirty="0">
              <a:solidFill>
                <a:schemeClr val="accent1">
                  <a:lumMod val="50000"/>
                </a:schemeClr>
              </a:solidFill>
            </a:endParaRPr>
          </a:p>
          <a:p>
            <a:endParaRPr lang="en-GB" sz="2100" dirty="0">
              <a:solidFill>
                <a:schemeClr val="accent1">
                  <a:lumMod val="50000"/>
                </a:schemeClr>
              </a:solidFill>
            </a:endParaRPr>
          </a:p>
          <a:p>
            <a:endParaRPr lang="en-GB" sz="2100" dirty="0">
              <a:solidFill>
                <a:schemeClr val="accent1">
                  <a:lumMod val="50000"/>
                </a:schemeClr>
              </a:solidFill>
            </a:endParaRPr>
          </a:p>
          <a:p>
            <a:endParaRPr lang="en-GB" sz="2100" dirty="0">
              <a:solidFill>
                <a:schemeClr val="accent1">
                  <a:lumMod val="50000"/>
                </a:schemeClr>
              </a:solidFill>
            </a:endParaRPr>
          </a:p>
          <a:p>
            <a:endParaRPr lang="en-GB" sz="2100" dirty="0">
              <a:solidFill>
                <a:schemeClr val="accent1">
                  <a:lumMod val="50000"/>
                </a:schemeClr>
              </a:solidFill>
            </a:endParaRPr>
          </a:p>
          <a:p>
            <a:endParaRPr lang="en-GB" sz="2100" dirty="0">
              <a:solidFill>
                <a:schemeClr val="accent1">
                  <a:lumMod val="50000"/>
                </a:schemeClr>
              </a:solidFill>
            </a:endParaRPr>
          </a:p>
          <a:p>
            <a:endParaRPr lang="en-GB" sz="2100" dirty="0">
              <a:solidFill>
                <a:schemeClr val="accent1">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938885499"/>
              </p:ext>
            </p:extLst>
          </p:nvPr>
        </p:nvGraphicFramePr>
        <p:xfrm>
          <a:off x="706450" y="2707019"/>
          <a:ext cx="5004538" cy="2126322"/>
        </p:xfrm>
        <a:graphic>
          <a:graphicData uri="http://schemas.openxmlformats.org/drawingml/2006/table">
            <a:tbl>
              <a:tblPr firstRow="1" bandRow="1">
                <a:tableStyleId>{5940675A-B579-460E-94D1-54222C63F5DA}</a:tableStyleId>
              </a:tblPr>
              <a:tblGrid>
                <a:gridCol w="2502269">
                  <a:extLst>
                    <a:ext uri="{9D8B030D-6E8A-4147-A177-3AD203B41FA5}">
                      <a16:colId xmlns:a16="http://schemas.microsoft.com/office/drawing/2014/main" val="1084177238"/>
                    </a:ext>
                  </a:extLst>
                </a:gridCol>
                <a:gridCol w="2502269">
                  <a:extLst>
                    <a:ext uri="{9D8B030D-6E8A-4147-A177-3AD203B41FA5}">
                      <a16:colId xmlns:a16="http://schemas.microsoft.com/office/drawing/2014/main" val="2800481229"/>
                    </a:ext>
                  </a:extLst>
                </a:gridCol>
              </a:tblGrid>
              <a:tr h="317792">
                <a:tc gridSpan="2">
                  <a:txBody>
                    <a:bodyPr/>
                    <a:lstStyle/>
                    <a:p>
                      <a:pPr algn="ctr"/>
                      <a:r>
                        <a:rPr lang="en-GB" sz="2100" b="1" kern="1200" dirty="0">
                          <a:solidFill>
                            <a:schemeClr val="accent1">
                              <a:lumMod val="50000"/>
                            </a:schemeClr>
                          </a:solidFill>
                          <a:effectLst/>
                          <a:latin typeface="+mn-lt"/>
                          <a:ea typeface="+mn-ea"/>
                          <a:cs typeface="+mn-cs"/>
                        </a:rPr>
                        <a:t>Person A</a:t>
                      </a:r>
                      <a:endParaRPr lang="en-GB" sz="2100" dirty="0">
                        <a:solidFill>
                          <a:schemeClr val="accent1">
                            <a:lumMod val="50000"/>
                          </a:schemeClr>
                        </a:solidFill>
                      </a:endParaRPr>
                    </a:p>
                  </a:txBody>
                  <a:tcPr/>
                </a:tc>
                <a:tc hMerge="1">
                  <a:txBody>
                    <a:bodyPr/>
                    <a:lstStyle/>
                    <a:p>
                      <a:endParaRPr lang="en-GB" sz="2100" dirty="0"/>
                    </a:p>
                  </a:txBody>
                  <a:tcPr/>
                </a:tc>
                <a:extLst>
                  <a:ext uri="{0D108BD9-81ED-4DB2-BD59-A6C34878D82A}">
                    <a16:rowId xmlns:a16="http://schemas.microsoft.com/office/drawing/2014/main" val="3744775001"/>
                  </a:ext>
                </a:extLst>
              </a:tr>
              <a:tr h="754722">
                <a:tc>
                  <a:txBody>
                    <a:bodyPr/>
                    <a:lstStyle/>
                    <a:p>
                      <a:pPr algn="ctr">
                        <a:lnSpc>
                          <a:spcPct val="107000"/>
                        </a:lnSpc>
                        <a:spcAft>
                          <a:spcPts val="0"/>
                        </a:spcAft>
                      </a:pPr>
                      <a:r>
                        <a:rPr lang="en-GB"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zuhören</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schreiben</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sprechen</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6120068"/>
                  </a:ext>
                </a:extLst>
              </a:tr>
              <a:tr h="754722">
                <a:tc>
                  <a:txBody>
                    <a:bodyPr/>
                    <a:lstStyle/>
                    <a:p>
                      <a:r>
                        <a:rPr lang="en-GB" sz="1800" b="1" kern="1200" dirty="0" err="1">
                          <a:solidFill>
                            <a:schemeClr val="accent1">
                              <a:lumMod val="50000"/>
                            </a:schemeClr>
                          </a:solidFill>
                          <a:effectLst/>
                          <a:latin typeface="+mn-lt"/>
                          <a:ea typeface="+mn-ea"/>
                          <a:cs typeface="+mn-cs"/>
                        </a:rPr>
                        <a:t>Sch</a:t>
                      </a:r>
                      <a:r>
                        <a:rPr lang="en-GB" sz="1800" b="1" kern="1200" dirty="0">
                          <a:solidFill>
                            <a:schemeClr val="accent1">
                              <a:lumMod val="50000"/>
                            </a:schemeClr>
                          </a:solidFill>
                          <a:effectLst/>
                          <a:latin typeface="+mn-lt"/>
                          <a:ea typeface="+mn-ea"/>
                          <a:cs typeface="+mn-cs"/>
                        </a:rPr>
                        <a:t>___</a:t>
                      </a:r>
                      <a:r>
                        <a:rPr lang="en-GB" sz="1800" b="1" kern="1200" dirty="0" err="1">
                          <a:solidFill>
                            <a:schemeClr val="accent1">
                              <a:lumMod val="50000"/>
                            </a:schemeClr>
                          </a:solidFill>
                          <a:effectLst/>
                          <a:latin typeface="+mn-lt"/>
                          <a:ea typeface="+mn-ea"/>
                          <a:cs typeface="+mn-cs"/>
                        </a:rPr>
                        <a:t>ttland</a:t>
                      </a:r>
                      <a:r>
                        <a:rPr lang="en-GB" sz="1800" b="1" kern="1200" dirty="0">
                          <a:solidFill>
                            <a:schemeClr val="accent1">
                              <a:lumMod val="50000"/>
                            </a:schemeClr>
                          </a:solidFill>
                          <a:effectLst/>
                          <a:latin typeface="+mn-lt"/>
                          <a:ea typeface="+mn-ea"/>
                          <a:cs typeface="+mn-cs"/>
                        </a:rPr>
                        <a:t>  </a:t>
                      </a:r>
                    </a:p>
                    <a:p>
                      <a:r>
                        <a:rPr lang="en-GB" sz="1800" b="0" kern="1200" dirty="0">
                          <a:solidFill>
                            <a:schemeClr val="accent1">
                              <a:lumMod val="50000"/>
                            </a:schemeClr>
                          </a:solidFill>
                          <a:effectLst/>
                          <a:latin typeface="+mn-lt"/>
                          <a:ea typeface="+mn-ea"/>
                          <a:cs typeface="+mn-cs"/>
                        </a:rPr>
                        <a:t>(</a:t>
                      </a:r>
                      <a:r>
                        <a:rPr lang="en-GB" sz="1800" b="0" kern="1200" dirty="0" err="1">
                          <a:solidFill>
                            <a:schemeClr val="accent1">
                              <a:lumMod val="50000"/>
                            </a:schemeClr>
                          </a:solidFill>
                          <a:effectLst/>
                          <a:latin typeface="+mn-lt"/>
                          <a:ea typeface="+mn-ea"/>
                          <a:cs typeface="+mn-cs"/>
                        </a:rPr>
                        <a:t>kurz</a:t>
                      </a:r>
                      <a:r>
                        <a:rPr lang="en-GB" sz="1800" b="0" kern="1200" dirty="0">
                          <a:solidFill>
                            <a:schemeClr val="accent1">
                              <a:lumMod val="50000"/>
                            </a:schemeClr>
                          </a:solidFill>
                          <a:effectLst/>
                          <a:latin typeface="+mn-lt"/>
                          <a:ea typeface="+mn-ea"/>
                          <a:cs typeface="+mn-cs"/>
                        </a:rPr>
                        <a:t>)</a:t>
                      </a:r>
                    </a:p>
                    <a:p>
                      <a:pPr algn="ctr"/>
                      <a:endParaRPr lang="en-GB" sz="2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err="1">
                          <a:solidFill>
                            <a:schemeClr val="accent1">
                              <a:lumMod val="50000"/>
                            </a:schemeClr>
                          </a:solidFill>
                          <a:effectLst/>
                          <a:latin typeface="+mn-lt"/>
                          <a:ea typeface="+mn-ea"/>
                          <a:cs typeface="+mn-cs"/>
                        </a:rPr>
                        <a:t>öffnen</a:t>
                      </a:r>
                      <a:endParaRPr lang="en-GB" sz="1800" kern="1200" dirty="0">
                        <a:solidFill>
                          <a:schemeClr val="accent1">
                            <a:lumMod val="50000"/>
                          </a:schemeClr>
                        </a:solidFill>
                        <a:effectLst/>
                        <a:latin typeface="+mn-lt"/>
                        <a:ea typeface="+mn-ea"/>
                        <a:cs typeface="+mn-cs"/>
                      </a:endParaRPr>
                    </a:p>
                    <a:p>
                      <a:pPr algn="l"/>
                      <a:r>
                        <a:rPr lang="en-GB" sz="1800" dirty="0">
                          <a:solidFill>
                            <a:schemeClr val="accent1">
                              <a:lumMod val="50000"/>
                            </a:schemeClr>
                          </a:solidFill>
                        </a:rPr>
                        <a:t>(</a:t>
                      </a:r>
                      <a:r>
                        <a:rPr lang="en-GB" sz="1800" dirty="0" err="1">
                          <a:solidFill>
                            <a:schemeClr val="accent1">
                              <a:lumMod val="50000"/>
                            </a:schemeClr>
                          </a:solidFill>
                        </a:rPr>
                        <a:t>kurz</a:t>
                      </a:r>
                      <a:r>
                        <a:rPr lang="en-GB" sz="1800" dirty="0">
                          <a:solidFill>
                            <a:schemeClr val="accent1">
                              <a:lumMod val="50000"/>
                            </a:schemeClr>
                          </a:solidFill>
                        </a:rPr>
                        <a:t>)</a:t>
                      </a:r>
                    </a:p>
                  </a:txBody>
                  <a:tcPr/>
                </a:tc>
                <a:extLst>
                  <a:ext uri="{0D108BD9-81ED-4DB2-BD59-A6C34878D82A}">
                    <a16:rowId xmlns:a16="http://schemas.microsoft.com/office/drawing/2014/main" val="644800548"/>
                  </a:ext>
                </a:extLst>
              </a:tr>
            </a:tbl>
          </a:graphicData>
        </a:graphic>
      </p:graphicFrame>
      <p:sp>
        <p:nvSpPr>
          <p:cNvPr id="7" name="Text Box 2"/>
          <p:cNvSpPr txBox="1">
            <a:spLocks noChangeArrowheads="1"/>
          </p:cNvSpPr>
          <p:nvPr/>
        </p:nvSpPr>
        <p:spPr bwMode="auto">
          <a:xfrm>
            <a:off x="2264037" y="4091267"/>
            <a:ext cx="671667" cy="521711"/>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
          <p:cNvSpPr txBox="1">
            <a:spLocks noChangeArrowheads="1"/>
          </p:cNvSpPr>
          <p:nvPr/>
        </p:nvSpPr>
        <p:spPr bwMode="auto">
          <a:xfrm>
            <a:off x="4208979" y="4006437"/>
            <a:ext cx="984518" cy="606542"/>
          </a:xfrm>
          <a:prstGeom prst="rect">
            <a:avLst/>
          </a:prstGeom>
          <a:solidFill>
            <a:srgbClr val="FFFFFF"/>
          </a:solidFill>
          <a:ln w="9525">
            <a:noFill/>
            <a:miter lim="800000"/>
            <a:headEnd/>
            <a:tailEnd/>
          </a:ln>
        </p:spPr>
        <p:txBody>
          <a:bodyPr rot="0" vert="horz" wrap="none" lIns="91440" tIns="45720" rIns="91440" bIns="45720" anchor="t" anchorCtr="0">
            <a:noAutofit/>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4583" y="4150703"/>
            <a:ext cx="984517" cy="606542"/>
          </a:xfrm>
          <a:prstGeom prst="rect">
            <a:avLst/>
          </a:prstGeom>
          <a:noFill/>
          <a:ln>
            <a:noFill/>
          </a:ln>
        </p:spPr>
      </p:pic>
      <p:graphicFrame>
        <p:nvGraphicFramePr>
          <p:cNvPr id="11" name="Table 10"/>
          <p:cNvGraphicFramePr>
            <a:graphicFrameLocks noGrp="1"/>
          </p:cNvGraphicFramePr>
          <p:nvPr>
            <p:extLst>
              <p:ext uri="{D42A27DB-BD31-4B8C-83A1-F6EECF244321}">
                <p14:modId xmlns:p14="http://schemas.microsoft.com/office/powerpoint/2010/main" val="18289615"/>
              </p:ext>
            </p:extLst>
          </p:nvPr>
        </p:nvGraphicFramePr>
        <p:xfrm>
          <a:off x="6257017" y="2707019"/>
          <a:ext cx="5122786" cy="2126322"/>
        </p:xfrm>
        <a:graphic>
          <a:graphicData uri="http://schemas.openxmlformats.org/drawingml/2006/table">
            <a:tbl>
              <a:tblPr firstRow="1" bandRow="1">
                <a:tableStyleId>{5940675A-B579-460E-94D1-54222C63F5DA}</a:tableStyleId>
              </a:tblPr>
              <a:tblGrid>
                <a:gridCol w="2561393">
                  <a:extLst>
                    <a:ext uri="{9D8B030D-6E8A-4147-A177-3AD203B41FA5}">
                      <a16:colId xmlns:a16="http://schemas.microsoft.com/office/drawing/2014/main" val="1084177238"/>
                    </a:ext>
                  </a:extLst>
                </a:gridCol>
                <a:gridCol w="2561393">
                  <a:extLst>
                    <a:ext uri="{9D8B030D-6E8A-4147-A177-3AD203B41FA5}">
                      <a16:colId xmlns:a16="http://schemas.microsoft.com/office/drawing/2014/main" val="2800481229"/>
                    </a:ext>
                  </a:extLst>
                </a:gridCol>
              </a:tblGrid>
              <a:tr h="317792">
                <a:tc gridSpan="2">
                  <a:txBody>
                    <a:bodyPr/>
                    <a:lstStyle/>
                    <a:p>
                      <a:pPr algn="ctr"/>
                      <a:r>
                        <a:rPr lang="en-GB" sz="2100" b="1" kern="1200" dirty="0">
                          <a:solidFill>
                            <a:schemeClr val="accent1">
                              <a:lumMod val="50000"/>
                            </a:schemeClr>
                          </a:solidFill>
                          <a:effectLst/>
                          <a:latin typeface="+mn-lt"/>
                          <a:ea typeface="+mn-ea"/>
                          <a:cs typeface="+mn-cs"/>
                        </a:rPr>
                        <a:t>Person B</a:t>
                      </a:r>
                      <a:endParaRPr lang="en-GB" sz="2100" dirty="0">
                        <a:solidFill>
                          <a:schemeClr val="accent1">
                            <a:lumMod val="50000"/>
                          </a:schemeClr>
                        </a:solidFill>
                      </a:endParaRPr>
                    </a:p>
                  </a:txBody>
                  <a:tcPr/>
                </a:tc>
                <a:tc hMerge="1">
                  <a:txBody>
                    <a:bodyPr/>
                    <a:lstStyle/>
                    <a:p>
                      <a:endParaRPr lang="en-GB" sz="2100" dirty="0"/>
                    </a:p>
                  </a:txBody>
                  <a:tcPr/>
                </a:tc>
                <a:extLst>
                  <a:ext uri="{0D108BD9-81ED-4DB2-BD59-A6C34878D82A}">
                    <a16:rowId xmlns:a16="http://schemas.microsoft.com/office/drawing/2014/main" val="3744775001"/>
                  </a:ext>
                </a:extLst>
              </a:tr>
              <a:tr h="754722">
                <a:tc>
                  <a:txBody>
                    <a:bodyPr/>
                    <a:lstStyle/>
                    <a:p>
                      <a:pPr algn="ctr">
                        <a:lnSpc>
                          <a:spcPct val="107000"/>
                        </a:lnSpc>
                        <a:spcAft>
                          <a:spcPts val="0"/>
                        </a:spcAft>
                      </a:pPr>
                      <a:r>
                        <a:rPr lang="en-GB"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zuhören</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schreiben</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100" b="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sprechen</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6120068"/>
                  </a:ext>
                </a:extLst>
              </a:tr>
              <a:tr h="754722">
                <a:tc>
                  <a:txBody>
                    <a:bodyPr/>
                    <a:lstStyle/>
                    <a:p>
                      <a:r>
                        <a:rPr lang="en-GB" sz="1800" b="1" kern="1200" dirty="0" err="1">
                          <a:solidFill>
                            <a:schemeClr val="accent1">
                              <a:lumMod val="50000"/>
                            </a:schemeClr>
                          </a:solidFill>
                          <a:effectLst/>
                          <a:latin typeface="+mn-lt"/>
                          <a:ea typeface="+mn-ea"/>
                          <a:cs typeface="+mn-cs"/>
                        </a:rPr>
                        <a:t>Schottland</a:t>
                      </a:r>
                      <a:r>
                        <a:rPr lang="en-GB" sz="1800" b="1" kern="1200" dirty="0">
                          <a:solidFill>
                            <a:schemeClr val="accent1">
                              <a:lumMod val="50000"/>
                            </a:schemeClr>
                          </a:solidFill>
                          <a:effectLst/>
                          <a:latin typeface="+mn-lt"/>
                          <a:ea typeface="+mn-ea"/>
                          <a:cs typeface="+mn-cs"/>
                        </a:rPr>
                        <a:t>  </a:t>
                      </a:r>
                    </a:p>
                    <a:p>
                      <a:r>
                        <a:rPr lang="en-GB" sz="1800" b="0" kern="1200" dirty="0">
                          <a:solidFill>
                            <a:schemeClr val="accent1">
                              <a:lumMod val="50000"/>
                            </a:schemeClr>
                          </a:solidFill>
                          <a:effectLst/>
                          <a:latin typeface="+mn-lt"/>
                          <a:ea typeface="+mn-ea"/>
                          <a:cs typeface="+mn-cs"/>
                        </a:rPr>
                        <a:t>(</a:t>
                      </a:r>
                      <a:r>
                        <a:rPr lang="en-GB" sz="1800" b="0" kern="1200" dirty="0" err="1">
                          <a:solidFill>
                            <a:schemeClr val="accent1">
                              <a:lumMod val="50000"/>
                            </a:schemeClr>
                          </a:solidFill>
                          <a:effectLst/>
                          <a:latin typeface="+mn-lt"/>
                          <a:ea typeface="+mn-ea"/>
                          <a:cs typeface="+mn-cs"/>
                        </a:rPr>
                        <a:t>kurz</a:t>
                      </a:r>
                      <a:r>
                        <a:rPr lang="en-GB" sz="1800" b="0" kern="1200" dirty="0">
                          <a:solidFill>
                            <a:schemeClr val="accent1">
                              <a:lumMod val="50000"/>
                            </a:schemeClr>
                          </a:solidFill>
                          <a:effectLst/>
                          <a:latin typeface="+mn-lt"/>
                          <a:ea typeface="+mn-ea"/>
                          <a:cs typeface="+mn-cs"/>
                        </a:rPr>
                        <a:t>)</a:t>
                      </a:r>
                    </a:p>
                    <a:p>
                      <a:pPr algn="ctr"/>
                      <a:endParaRPr lang="en-GB" sz="2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accent1">
                              <a:lumMod val="50000"/>
                            </a:schemeClr>
                          </a:solidFill>
                          <a:effectLst/>
                          <a:latin typeface="+mn-lt"/>
                          <a:ea typeface="+mn-ea"/>
                          <a:cs typeface="+mn-cs"/>
                        </a:rPr>
                        <a:t>___</a:t>
                      </a:r>
                      <a:r>
                        <a:rPr lang="en-GB" sz="1800" b="1" kern="1200" dirty="0" err="1">
                          <a:solidFill>
                            <a:schemeClr val="accent1">
                              <a:lumMod val="50000"/>
                            </a:schemeClr>
                          </a:solidFill>
                          <a:effectLst/>
                          <a:latin typeface="+mn-lt"/>
                          <a:ea typeface="+mn-ea"/>
                          <a:cs typeface="+mn-cs"/>
                        </a:rPr>
                        <a:t>ffnen</a:t>
                      </a:r>
                      <a:endParaRPr lang="en-GB" sz="1800" kern="1200" dirty="0">
                        <a:solidFill>
                          <a:schemeClr val="accent1">
                            <a:lumMod val="50000"/>
                          </a:schemeClr>
                        </a:solidFill>
                        <a:effectLst/>
                        <a:latin typeface="+mn-lt"/>
                        <a:ea typeface="+mn-ea"/>
                        <a:cs typeface="+mn-cs"/>
                      </a:endParaRPr>
                    </a:p>
                    <a:p>
                      <a:pPr algn="l"/>
                      <a:r>
                        <a:rPr lang="en-GB" sz="1800" dirty="0">
                          <a:solidFill>
                            <a:schemeClr val="accent1">
                              <a:lumMod val="50000"/>
                            </a:schemeClr>
                          </a:solidFill>
                        </a:rPr>
                        <a:t>(</a:t>
                      </a:r>
                      <a:r>
                        <a:rPr lang="en-GB" sz="1800" dirty="0" err="1">
                          <a:solidFill>
                            <a:schemeClr val="accent1">
                              <a:lumMod val="50000"/>
                            </a:schemeClr>
                          </a:solidFill>
                        </a:rPr>
                        <a:t>kurz</a:t>
                      </a:r>
                      <a:r>
                        <a:rPr lang="en-GB" sz="1800" dirty="0">
                          <a:solidFill>
                            <a:schemeClr val="accent1">
                              <a:lumMod val="50000"/>
                            </a:schemeClr>
                          </a:solidFill>
                        </a:rPr>
                        <a:t>)</a:t>
                      </a:r>
                    </a:p>
                  </a:txBody>
                  <a:tcPr/>
                </a:tc>
                <a:extLst>
                  <a:ext uri="{0D108BD9-81ED-4DB2-BD59-A6C34878D82A}">
                    <a16:rowId xmlns:a16="http://schemas.microsoft.com/office/drawing/2014/main" val="644800548"/>
                  </a:ext>
                </a:extLst>
              </a:tr>
            </a:tbl>
          </a:graphicData>
        </a:graphic>
      </p:graphicFrame>
      <p:sp>
        <p:nvSpPr>
          <p:cNvPr id="13" name="Text Box 2"/>
          <p:cNvSpPr txBox="1">
            <a:spLocks noChangeArrowheads="1"/>
          </p:cNvSpPr>
          <p:nvPr/>
        </p:nvSpPr>
        <p:spPr bwMode="auto">
          <a:xfrm>
            <a:off x="10337066" y="4006437"/>
            <a:ext cx="984518" cy="606542"/>
          </a:xfrm>
          <a:prstGeom prst="rect">
            <a:avLst/>
          </a:prstGeom>
          <a:solidFill>
            <a:srgbClr val="FFFFFF"/>
          </a:solidFill>
          <a:ln w="9525">
            <a:noFill/>
            <a:miter lim="800000"/>
            <a:headEnd/>
            <a:tailEnd/>
          </a:ln>
        </p:spPr>
        <p:txBody>
          <a:bodyPr rot="0" vert="horz" wrap="none" lIns="91440" tIns="45720" rIns="91440" bIns="45720" anchor="t" anchorCtr="0">
            <a:noAutofit/>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78847" y="4150703"/>
            <a:ext cx="984517" cy="606542"/>
          </a:xfrm>
          <a:prstGeom prst="rect">
            <a:avLst/>
          </a:prstGeom>
          <a:noFill/>
          <a:ln>
            <a:noFill/>
          </a:ln>
        </p:spPr>
      </p:pic>
      <p:sp>
        <p:nvSpPr>
          <p:cNvPr id="4" name="TextBox 3"/>
          <p:cNvSpPr txBox="1"/>
          <p:nvPr/>
        </p:nvSpPr>
        <p:spPr>
          <a:xfrm>
            <a:off x="6194060" y="4974397"/>
            <a:ext cx="5185743" cy="1015663"/>
          </a:xfrm>
          <a:prstGeom prst="rect">
            <a:avLst/>
          </a:prstGeom>
          <a:noFill/>
        </p:spPr>
        <p:txBody>
          <a:bodyPr wrap="square" rtlCol="0">
            <a:spAutoFit/>
          </a:bodyPr>
          <a:lstStyle/>
          <a:p>
            <a:r>
              <a:rPr lang="en-GB" sz="2000" dirty="0">
                <a:solidFill>
                  <a:schemeClr val="accent1">
                    <a:lumMod val="50000"/>
                  </a:schemeClr>
                </a:solidFill>
              </a:rPr>
              <a:t>Person B </a:t>
            </a:r>
            <a:r>
              <a:rPr lang="en-GB" sz="2000" dirty="0" err="1">
                <a:solidFill>
                  <a:schemeClr val="accent1">
                    <a:lumMod val="50000"/>
                  </a:schemeClr>
                </a:solidFill>
              </a:rPr>
              <a:t>fragt</a:t>
            </a:r>
            <a:r>
              <a:rPr lang="en-GB" sz="2000" dirty="0">
                <a:solidFill>
                  <a:schemeClr val="accent1">
                    <a:lumMod val="50000"/>
                  </a:schemeClr>
                </a:solidFill>
              </a:rPr>
              <a:t>: 	„</a:t>
            </a:r>
            <a:r>
              <a:rPr lang="en-GB" sz="2000" dirty="0" err="1">
                <a:solidFill>
                  <a:schemeClr val="accent1">
                    <a:lumMod val="50000"/>
                  </a:schemeClr>
                </a:solidFill>
              </a:rPr>
              <a:t>Wie</a:t>
            </a:r>
            <a:r>
              <a:rPr lang="en-GB" sz="2000" dirty="0">
                <a:solidFill>
                  <a:schemeClr val="accent1">
                    <a:lumMod val="50000"/>
                  </a:schemeClr>
                </a:solidFill>
              </a:rPr>
              <a:t> </a:t>
            </a:r>
            <a:r>
              <a:rPr lang="en-GB" sz="2000" dirty="0" err="1">
                <a:solidFill>
                  <a:schemeClr val="accent1">
                    <a:lumMod val="50000"/>
                  </a:schemeClr>
                </a:solidFill>
              </a:rPr>
              <a:t>sagt</a:t>
            </a:r>
            <a:r>
              <a:rPr lang="en-GB" sz="2000" dirty="0">
                <a:solidFill>
                  <a:schemeClr val="accent1">
                    <a:lumMod val="50000"/>
                  </a:schemeClr>
                </a:solidFill>
              </a:rPr>
              <a:t> man </a:t>
            </a:r>
            <a:r>
              <a:rPr lang="en-GB" sz="2000" i="1" dirty="0">
                <a:solidFill>
                  <a:schemeClr val="accent1">
                    <a:lumMod val="50000"/>
                  </a:schemeClr>
                </a:solidFill>
              </a:rPr>
              <a:t>to open</a:t>
            </a:r>
            <a:r>
              <a:rPr lang="en-GB" sz="2000" dirty="0">
                <a:solidFill>
                  <a:schemeClr val="accent1">
                    <a:lumMod val="50000"/>
                  </a:schemeClr>
                </a:solidFill>
              </a:rPr>
              <a:t>?“</a:t>
            </a:r>
          </a:p>
          <a:p>
            <a:r>
              <a:rPr lang="en-GB" sz="2000" dirty="0">
                <a:solidFill>
                  <a:schemeClr val="accent1">
                    <a:lumMod val="50000"/>
                  </a:schemeClr>
                </a:solidFill>
              </a:rPr>
              <a:t>Person A </a:t>
            </a:r>
            <a:r>
              <a:rPr lang="en-GB" sz="2000" dirty="0" err="1">
                <a:solidFill>
                  <a:schemeClr val="accent1">
                    <a:lumMod val="50000"/>
                  </a:schemeClr>
                </a:solidFill>
              </a:rPr>
              <a:t>antwortet</a:t>
            </a:r>
            <a:r>
              <a:rPr lang="en-GB" sz="2000" dirty="0">
                <a:solidFill>
                  <a:schemeClr val="accent1">
                    <a:lumMod val="50000"/>
                  </a:schemeClr>
                </a:solidFill>
              </a:rPr>
              <a:t>:  „</a:t>
            </a:r>
            <a:r>
              <a:rPr lang="en-GB" sz="2000" dirty="0" err="1">
                <a:solidFill>
                  <a:schemeClr val="accent1">
                    <a:lumMod val="50000"/>
                  </a:schemeClr>
                </a:solidFill>
              </a:rPr>
              <a:t>öffnen</a:t>
            </a:r>
            <a:r>
              <a:rPr lang="en-GB" sz="2000" dirty="0">
                <a:solidFill>
                  <a:schemeClr val="accent1">
                    <a:lumMod val="50000"/>
                  </a:schemeClr>
                </a:solidFill>
              </a:rPr>
              <a:t>“.</a:t>
            </a:r>
          </a:p>
          <a:p>
            <a:r>
              <a:rPr lang="en-GB" sz="2000" dirty="0">
                <a:solidFill>
                  <a:schemeClr val="accent1">
                    <a:lumMod val="50000"/>
                  </a:schemeClr>
                </a:solidFill>
              </a:rPr>
              <a:t>Person B </a:t>
            </a:r>
            <a:r>
              <a:rPr lang="en-GB" sz="2000" dirty="0" err="1">
                <a:solidFill>
                  <a:schemeClr val="accent1">
                    <a:lumMod val="50000"/>
                  </a:schemeClr>
                </a:solidFill>
              </a:rPr>
              <a:t>schreibt</a:t>
            </a:r>
            <a:r>
              <a:rPr lang="en-GB" sz="2000" dirty="0">
                <a:solidFill>
                  <a:schemeClr val="accent1">
                    <a:lumMod val="50000"/>
                  </a:schemeClr>
                </a:solidFill>
              </a:rPr>
              <a:t> „ö”.</a:t>
            </a:r>
          </a:p>
        </p:txBody>
      </p:sp>
      <p:pic>
        <p:nvPicPr>
          <p:cNvPr id="18" name="Picture 17" descr="Scotland Clip Ar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7094" y="4293789"/>
            <a:ext cx="614945" cy="427161"/>
          </a:xfrm>
          <a:prstGeom prst="rect">
            <a:avLst/>
          </a:prstGeom>
          <a:noFill/>
          <a:ln>
            <a:noFill/>
          </a:ln>
        </p:spPr>
      </p:pic>
      <p:pic>
        <p:nvPicPr>
          <p:cNvPr id="19" name="Picture 18" descr="Scotland Clip Ar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0381" y="4293790"/>
            <a:ext cx="614945" cy="427161"/>
          </a:xfrm>
          <a:prstGeom prst="rect">
            <a:avLst/>
          </a:prstGeom>
          <a:noFill/>
          <a:ln>
            <a:noFill/>
          </a:ln>
        </p:spPr>
      </p:pic>
      <p:sp>
        <p:nvSpPr>
          <p:cNvPr id="20" name="TextBox 19"/>
          <p:cNvSpPr txBox="1"/>
          <p:nvPr/>
        </p:nvSpPr>
        <p:spPr>
          <a:xfrm>
            <a:off x="590091" y="4974397"/>
            <a:ext cx="5394292" cy="1015663"/>
          </a:xfrm>
          <a:prstGeom prst="rect">
            <a:avLst/>
          </a:prstGeom>
          <a:noFill/>
        </p:spPr>
        <p:txBody>
          <a:bodyPr wrap="square" rtlCol="0">
            <a:spAutoFit/>
          </a:bodyPr>
          <a:lstStyle/>
          <a:p>
            <a:r>
              <a:rPr lang="en-GB" sz="2000" dirty="0">
                <a:solidFill>
                  <a:schemeClr val="accent1">
                    <a:lumMod val="50000"/>
                  </a:schemeClr>
                </a:solidFill>
              </a:rPr>
              <a:t>Person A </a:t>
            </a:r>
            <a:r>
              <a:rPr lang="en-GB" sz="2000" dirty="0" err="1">
                <a:solidFill>
                  <a:schemeClr val="accent1">
                    <a:lumMod val="50000"/>
                  </a:schemeClr>
                </a:solidFill>
              </a:rPr>
              <a:t>fragt</a:t>
            </a:r>
            <a:r>
              <a:rPr lang="en-GB" sz="2000" dirty="0">
                <a:solidFill>
                  <a:schemeClr val="accent1">
                    <a:lumMod val="50000"/>
                  </a:schemeClr>
                </a:solidFill>
              </a:rPr>
              <a:t>: „</a:t>
            </a:r>
            <a:r>
              <a:rPr lang="en-GB" sz="2000" dirty="0" err="1">
                <a:solidFill>
                  <a:schemeClr val="accent1">
                    <a:lumMod val="50000"/>
                  </a:schemeClr>
                </a:solidFill>
              </a:rPr>
              <a:t>Wie</a:t>
            </a:r>
            <a:r>
              <a:rPr lang="en-GB" sz="2000" dirty="0">
                <a:solidFill>
                  <a:schemeClr val="accent1">
                    <a:lumMod val="50000"/>
                  </a:schemeClr>
                </a:solidFill>
              </a:rPr>
              <a:t> </a:t>
            </a:r>
            <a:r>
              <a:rPr lang="en-GB" sz="2000" dirty="0" err="1">
                <a:solidFill>
                  <a:schemeClr val="accent1">
                    <a:lumMod val="50000"/>
                  </a:schemeClr>
                </a:solidFill>
              </a:rPr>
              <a:t>sagt</a:t>
            </a:r>
            <a:r>
              <a:rPr lang="en-GB" sz="2000" dirty="0">
                <a:solidFill>
                  <a:schemeClr val="accent1">
                    <a:lumMod val="50000"/>
                  </a:schemeClr>
                </a:solidFill>
              </a:rPr>
              <a:t> man </a:t>
            </a:r>
            <a:r>
              <a:rPr lang="en-GB" sz="2000" i="1" dirty="0">
                <a:solidFill>
                  <a:schemeClr val="accent1">
                    <a:lumMod val="50000"/>
                  </a:schemeClr>
                </a:solidFill>
              </a:rPr>
              <a:t>Scotland</a:t>
            </a:r>
            <a:r>
              <a:rPr lang="en-GB" sz="2000" dirty="0">
                <a:solidFill>
                  <a:schemeClr val="accent1">
                    <a:lumMod val="50000"/>
                  </a:schemeClr>
                </a:solidFill>
              </a:rPr>
              <a:t>?“</a:t>
            </a:r>
          </a:p>
          <a:p>
            <a:r>
              <a:rPr lang="en-GB" sz="2000" dirty="0">
                <a:solidFill>
                  <a:schemeClr val="accent1">
                    <a:lumMod val="50000"/>
                  </a:schemeClr>
                </a:solidFill>
              </a:rPr>
              <a:t>Person B </a:t>
            </a:r>
            <a:r>
              <a:rPr lang="en-GB" sz="2000" dirty="0" err="1">
                <a:solidFill>
                  <a:schemeClr val="accent1">
                    <a:lumMod val="50000"/>
                  </a:schemeClr>
                </a:solidFill>
              </a:rPr>
              <a:t>antwortet</a:t>
            </a:r>
            <a:r>
              <a:rPr lang="en-GB" sz="2000" dirty="0">
                <a:solidFill>
                  <a:schemeClr val="accent1">
                    <a:lumMod val="50000"/>
                  </a:schemeClr>
                </a:solidFill>
              </a:rPr>
              <a:t>:  „</a:t>
            </a:r>
            <a:r>
              <a:rPr lang="en-GB" sz="2000" dirty="0" err="1">
                <a:solidFill>
                  <a:schemeClr val="accent1">
                    <a:lumMod val="50000"/>
                  </a:schemeClr>
                </a:solidFill>
              </a:rPr>
              <a:t>Schottland</a:t>
            </a:r>
            <a:r>
              <a:rPr lang="en-GB" sz="2000" dirty="0">
                <a:solidFill>
                  <a:schemeClr val="accent1">
                    <a:lumMod val="50000"/>
                  </a:schemeClr>
                </a:solidFill>
              </a:rPr>
              <a:t>“.</a:t>
            </a:r>
          </a:p>
          <a:p>
            <a:r>
              <a:rPr lang="en-GB" sz="2000" dirty="0">
                <a:solidFill>
                  <a:schemeClr val="accent1">
                    <a:lumMod val="50000"/>
                  </a:schemeClr>
                </a:solidFill>
              </a:rPr>
              <a:t>Person A </a:t>
            </a:r>
            <a:r>
              <a:rPr lang="en-GB" sz="2000" dirty="0" err="1">
                <a:solidFill>
                  <a:schemeClr val="accent1">
                    <a:lumMod val="50000"/>
                  </a:schemeClr>
                </a:solidFill>
              </a:rPr>
              <a:t>schreibt</a:t>
            </a:r>
            <a:r>
              <a:rPr lang="en-GB" sz="2000" dirty="0">
                <a:solidFill>
                  <a:schemeClr val="accent1">
                    <a:lumMod val="50000"/>
                  </a:schemeClr>
                </a:solidFill>
              </a:rPr>
              <a:t> „o”.</a:t>
            </a:r>
          </a:p>
        </p:txBody>
      </p:sp>
      <p:sp>
        <p:nvSpPr>
          <p:cNvPr id="5" name="TextBox 4"/>
          <p:cNvSpPr txBox="1"/>
          <p:nvPr/>
        </p:nvSpPr>
        <p:spPr>
          <a:xfrm>
            <a:off x="1210304" y="3854748"/>
            <a:ext cx="417095" cy="369332"/>
          </a:xfrm>
          <a:prstGeom prst="rect">
            <a:avLst/>
          </a:prstGeom>
          <a:noFill/>
        </p:spPr>
        <p:txBody>
          <a:bodyPr wrap="square" rtlCol="0">
            <a:spAutoFit/>
          </a:bodyPr>
          <a:lstStyle/>
          <a:p>
            <a:r>
              <a:rPr lang="en-GB" b="1" dirty="0">
                <a:solidFill>
                  <a:schemeClr val="accent4"/>
                </a:solidFill>
              </a:rPr>
              <a:t>o</a:t>
            </a:r>
          </a:p>
        </p:txBody>
      </p:sp>
      <p:sp>
        <p:nvSpPr>
          <p:cNvPr id="22" name="TextBox 21"/>
          <p:cNvSpPr txBox="1"/>
          <p:nvPr/>
        </p:nvSpPr>
        <p:spPr>
          <a:xfrm>
            <a:off x="8922253" y="3854748"/>
            <a:ext cx="293074" cy="369332"/>
          </a:xfrm>
          <a:prstGeom prst="rect">
            <a:avLst/>
          </a:prstGeom>
          <a:noFill/>
        </p:spPr>
        <p:txBody>
          <a:bodyPr wrap="square" rtlCol="0">
            <a:spAutoFit/>
          </a:bodyPr>
          <a:lstStyle/>
          <a:p>
            <a:r>
              <a:rPr lang="en-GB" b="1" dirty="0">
                <a:solidFill>
                  <a:schemeClr val="accent4"/>
                </a:solidFill>
              </a:rPr>
              <a:t>ö</a:t>
            </a:r>
          </a:p>
        </p:txBody>
      </p:sp>
    </p:spTree>
    <p:extLst>
      <p:ext uri="{BB962C8B-B14F-4D97-AF65-F5344CB8AC3E}">
        <p14:creationId xmlns:p14="http://schemas.microsoft.com/office/powerpoint/2010/main" val="11264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aphicFrame>
        <p:nvGraphicFramePr>
          <p:cNvPr id="60" name="Table 59"/>
          <p:cNvGraphicFramePr>
            <a:graphicFrameLocks noGrp="1"/>
          </p:cNvGraphicFramePr>
          <p:nvPr>
            <p:extLst>
              <p:ext uri="{D42A27DB-BD31-4B8C-83A1-F6EECF244321}">
                <p14:modId xmlns:p14="http://schemas.microsoft.com/office/powerpoint/2010/main" val="3144095813"/>
              </p:ext>
            </p:extLst>
          </p:nvPr>
        </p:nvGraphicFramePr>
        <p:xfrm>
          <a:off x="565150" y="1443566"/>
          <a:ext cx="11112500" cy="4709586"/>
        </p:xfrm>
        <a:graphic>
          <a:graphicData uri="http://schemas.openxmlformats.org/drawingml/2006/table">
            <a:tbl>
              <a:tblPr firstRow="1" bandRow="1">
                <a:tableStyleId>{5940675A-B579-460E-94D1-54222C63F5DA}</a:tableStyleId>
              </a:tblPr>
              <a:tblGrid>
                <a:gridCol w="5556250">
                  <a:extLst>
                    <a:ext uri="{9D8B030D-6E8A-4147-A177-3AD203B41FA5}">
                      <a16:colId xmlns:a16="http://schemas.microsoft.com/office/drawing/2014/main" val="2902744314"/>
                    </a:ext>
                  </a:extLst>
                </a:gridCol>
                <a:gridCol w="5556250">
                  <a:extLst>
                    <a:ext uri="{9D8B030D-6E8A-4147-A177-3AD203B41FA5}">
                      <a16:colId xmlns:a16="http://schemas.microsoft.com/office/drawing/2014/main" val="1125126273"/>
                    </a:ext>
                  </a:extLst>
                </a:gridCol>
              </a:tblGrid>
              <a:tr h="672798">
                <a:tc>
                  <a:txBody>
                    <a:bodyPr/>
                    <a:lstStyle/>
                    <a:p>
                      <a:endParaRPr lang="en-GB" dirty="0"/>
                    </a:p>
                  </a:txBody>
                  <a:tcPr/>
                </a:tc>
                <a:tc>
                  <a:txBody>
                    <a:bodyPr/>
                    <a:lstStyle/>
                    <a:p>
                      <a:endParaRPr lang="en-GB"/>
                    </a:p>
                  </a:txBody>
                  <a:tcPr/>
                </a:tc>
                <a:extLst>
                  <a:ext uri="{0D108BD9-81ED-4DB2-BD59-A6C34878D82A}">
                    <a16:rowId xmlns:a16="http://schemas.microsoft.com/office/drawing/2014/main" val="1189819568"/>
                  </a:ext>
                </a:extLst>
              </a:tr>
              <a:tr h="672798">
                <a:tc>
                  <a:txBody>
                    <a:bodyPr/>
                    <a:lstStyle/>
                    <a:p>
                      <a:endParaRPr lang="en-GB"/>
                    </a:p>
                  </a:txBody>
                  <a:tcPr/>
                </a:tc>
                <a:tc>
                  <a:txBody>
                    <a:bodyPr/>
                    <a:lstStyle/>
                    <a:p>
                      <a:endParaRPr lang="en-GB" dirty="0"/>
                    </a:p>
                  </a:txBody>
                  <a:tcPr/>
                </a:tc>
                <a:extLst>
                  <a:ext uri="{0D108BD9-81ED-4DB2-BD59-A6C34878D82A}">
                    <a16:rowId xmlns:a16="http://schemas.microsoft.com/office/drawing/2014/main" val="1051062931"/>
                  </a:ext>
                </a:extLst>
              </a:tr>
              <a:tr h="672798">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91685523"/>
                  </a:ext>
                </a:extLst>
              </a:tr>
              <a:tr h="672798">
                <a:tc>
                  <a:txBody>
                    <a:bodyPr/>
                    <a:lstStyle/>
                    <a:p>
                      <a:endParaRPr lang="en-GB" dirty="0"/>
                    </a:p>
                  </a:txBody>
                  <a:tcPr/>
                </a:tc>
                <a:tc>
                  <a:txBody>
                    <a:bodyPr/>
                    <a:lstStyle/>
                    <a:p>
                      <a:endParaRPr lang="en-GB"/>
                    </a:p>
                  </a:txBody>
                  <a:tcPr/>
                </a:tc>
                <a:extLst>
                  <a:ext uri="{0D108BD9-81ED-4DB2-BD59-A6C34878D82A}">
                    <a16:rowId xmlns:a16="http://schemas.microsoft.com/office/drawing/2014/main" val="1639934126"/>
                  </a:ext>
                </a:extLst>
              </a:tr>
              <a:tr h="672798">
                <a:tc>
                  <a:txBody>
                    <a:bodyPr/>
                    <a:lstStyle/>
                    <a:p>
                      <a:endParaRPr lang="en-GB"/>
                    </a:p>
                  </a:txBody>
                  <a:tcPr/>
                </a:tc>
                <a:tc>
                  <a:txBody>
                    <a:bodyPr/>
                    <a:lstStyle/>
                    <a:p>
                      <a:endParaRPr lang="en-GB"/>
                    </a:p>
                  </a:txBody>
                  <a:tcPr/>
                </a:tc>
                <a:extLst>
                  <a:ext uri="{0D108BD9-81ED-4DB2-BD59-A6C34878D82A}">
                    <a16:rowId xmlns:a16="http://schemas.microsoft.com/office/drawing/2014/main" val="2594517129"/>
                  </a:ext>
                </a:extLst>
              </a:tr>
              <a:tr h="672798">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615909646"/>
                  </a:ext>
                </a:extLst>
              </a:tr>
              <a:tr h="672798">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0778887"/>
                  </a:ext>
                </a:extLst>
              </a:tr>
            </a:tbl>
          </a:graphicData>
        </a:graphic>
      </p:graphicFrame>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0" y="294041"/>
            <a:ext cx="5943600"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Lösungen</a:t>
            </a:r>
            <a:r>
              <a:rPr lang="en-GB" sz="3600" b="1" dirty="0">
                <a:solidFill>
                  <a:schemeClr val="lt1"/>
                </a:solidFill>
              </a:rPr>
              <a:t> - /o/ </a:t>
            </a:r>
            <a:r>
              <a:rPr lang="en-GB" sz="3600" b="1" dirty="0" err="1">
                <a:solidFill>
                  <a:schemeClr val="lt1"/>
                </a:solidFill>
              </a:rPr>
              <a:t>oder</a:t>
            </a:r>
            <a:r>
              <a:rPr lang="en-GB" sz="3600" b="1" dirty="0">
                <a:solidFill>
                  <a:schemeClr val="lt1"/>
                </a:solidFill>
              </a:rPr>
              <a:t> /ö/? </a:t>
            </a:r>
            <a:endParaRPr sz="3600" b="1" dirty="0">
              <a:solidFill>
                <a:schemeClr val="lt1"/>
              </a:solidFill>
            </a:endParaRPr>
          </a:p>
        </p:txBody>
      </p:sp>
      <p:sp>
        <p:nvSpPr>
          <p:cNvPr id="150" name="Google Shape;150;p2"/>
          <p:cNvSpPr/>
          <p:nvPr/>
        </p:nvSpPr>
        <p:spPr>
          <a:xfrm>
            <a:off x="8101263" y="247046"/>
            <a:ext cx="3856064"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hören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sprechen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schreiben</a:t>
            </a:r>
            <a:r>
              <a:rPr lang="en-GB" sz="1800" b="1" dirty="0">
                <a:solidFill>
                  <a:srgbClr val="FFFFFF"/>
                </a:solidFill>
                <a:latin typeface="Century Gothic"/>
                <a:ea typeface="Century Gothic"/>
                <a:cs typeface="Century Gothic"/>
                <a:sym typeface="Century Gothic"/>
              </a:rPr>
              <a:t> </a:t>
            </a:r>
            <a:endParaRPr sz="1800" b="1" dirty="0">
              <a:solidFill>
                <a:srgbClr val="FFFFFF"/>
              </a:solidFill>
              <a:latin typeface="Century Gothic"/>
              <a:ea typeface="Century Gothic"/>
              <a:cs typeface="Century Gothic"/>
              <a:sym typeface="Century Gothic"/>
            </a:endParaRPr>
          </a:p>
        </p:txBody>
      </p:sp>
      <p:graphicFrame>
        <p:nvGraphicFramePr>
          <p:cNvPr id="4" name="Table 3"/>
          <p:cNvGraphicFramePr>
            <a:graphicFrameLocks noGrp="1"/>
          </p:cNvGraphicFramePr>
          <p:nvPr>
            <p:extLst>
              <p:ext uri="{D42A27DB-BD31-4B8C-83A1-F6EECF244321}">
                <p14:modId xmlns:p14="http://schemas.microsoft.com/office/powerpoint/2010/main" val="1075281682"/>
              </p:ext>
            </p:extLst>
          </p:nvPr>
        </p:nvGraphicFramePr>
        <p:xfrm>
          <a:off x="565150" y="1443566"/>
          <a:ext cx="11112500" cy="4709586"/>
        </p:xfrm>
        <a:graphic>
          <a:graphicData uri="http://schemas.openxmlformats.org/drawingml/2006/table">
            <a:tbl>
              <a:tblPr firstRow="1" bandRow="1">
                <a:tableStyleId>{5940675A-B579-460E-94D1-54222C63F5DA}</a:tableStyleId>
              </a:tblPr>
              <a:tblGrid>
                <a:gridCol w="5556250">
                  <a:extLst>
                    <a:ext uri="{9D8B030D-6E8A-4147-A177-3AD203B41FA5}">
                      <a16:colId xmlns:a16="http://schemas.microsoft.com/office/drawing/2014/main" val="2902744314"/>
                    </a:ext>
                  </a:extLst>
                </a:gridCol>
                <a:gridCol w="5556250">
                  <a:extLst>
                    <a:ext uri="{9D8B030D-6E8A-4147-A177-3AD203B41FA5}">
                      <a16:colId xmlns:a16="http://schemas.microsoft.com/office/drawing/2014/main" val="1125126273"/>
                    </a:ext>
                  </a:extLst>
                </a:gridCol>
              </a:tblGrid>
              <a:tr h="672798">
                <a:tc>
                  <a:txBody>
                    <a:bodyPr/>
                    <a:lstStyle/>
                    <a:p>
                      <a:endParaRPr lang="en-GB" dirty="0"/>
                    </a:p>
                  </a:txBody>
                  <a:tcPr/>
                </a:tc>
                <a:tc>
                  <a:txBody>
                    <a:bodyPr/>
                    <a:lstStyle/>
                    <a:p>
                      <a:endParaRPr lang="en-GB"/>
                    </a:p>
                  </a:txBody>
                  <a:tcPr/>
                </a:tc>
                <a:extLst>
                  <a:ext uri="{0D108BD9-81ED-4DB2-BD59-A6C34878D82A}">
                    <a16:rowId xmlns:a16="http://schemas.microsoft.com/office/drawing/2014/main" val="1189819568"/>
                  </a:ext>
                </a:extLst>
              </a:tr>
              <a:tr h="672798">
                <a:tc>
                  <a:txBody>
                    <a:bodyPr/>
                    <a:lstStyle/>
                    <a:p>
                      <a:endParaRPr lang="en-GB"/>
                    </a:p>
                  </a:txBody>
                  <a:tcPr/>
                </a:tc>
                <a:tc>
                  <a:txBody>
                    <a:bodyPr/>
                    <a:lstStyle/>
                    <a:p>
                      <a:endParaRPr lang="en-GB" dirty="0"/>
                    </a:p>
                  </a:txBody>
                  <a:tcPr/>
                </a:tc>
                <a:extLst>
                  <a:ext uri="{0D108BD9-81ED-4DB2-BD59-A6C34878D82A}">
                    <a16:rowId xmlns:a16="http://schemas.microsoft.com/office/drawing/2014/main" val="1051062931"/>
                  </a:ext>
                </a:extLst>
              </a:tr>
              <a:tr h="672798">
                <a:tc>
                  <a:txBody>
                    <a:bodyPr/>
                    <a:lstStyle/>
                    <a:p>
                      <a:endParaRPr lang="en-GB"/>
                    </a:p>
                  </a:txBody>
                  <a:tcPr/>
                </a:tc>
                <a:tc>
                  <a:txBody>
                    <a:bodyPr/>
                    <a:lstStyle/>
                    <a:p>
                      <a:endParaRPr lang="en-GB" dirty="0"/>
                    </a:p>
                  </a:txBody>
                  <a:tcPr/>
                </a:tc>
                <a:extLst>
                  <a:ext uri="{0D108BD9-81ED-4DB2-BD59-A6C34878D82A}">
                    <a16:rowId xmlns:a16="http://schemas.microsoft.com/office/drawing/2014/main" val="291685523"/>
                  </a:ext>
                </a:extLst>
              </a:tr>
              <a:tr h="672798">
                <a:tc>
                  <a:txBody>
                    <a:bodyPr/>
                    <a:lstStyle/>
                    <a:p>
                      <a:endParaRPr lang="en-GB" dirty="0"/>
                    </a:p>
                  </a:txBody>
                  <a:tcPr/>
                </a:tc>
                <a:tc>
                  <a:txBody>
                    <a:bodyPr/>
                    <a:lstStyle/>
                    <a:p>
                      <a:endParaRPr lang="en-GB"/>
                    </a:p>
                  </a:txBody>
                  <a:tcPr/>
                </a:tc>
                <a:extLst>
                  <a:ext uri="{0D108BD9-81ED-4DB2-BD59-A6C34878D82A}">
                    <a16:rowId xmlns:a16="http://schemas.microsoft.com/office/drawing/2014/main" val="1639934126"/>
                  </a:ext>
                </a:extLst>
              </a:tr>
              <a:tr h="672798">
                <a:tc>
                  <a:txBody>
                    <a:bodyPr/>
                    <a:lstStyle/>
                    <a:p>
                      <a:endParaRPr lang="en-GB"/>
                    </a:p>
                  </a:txBody>
                  <a:tcPr/>
                </a:tc>
                <a:tc>
                  <a:txBody>
                    <a:bodyPr/>
                    <a:lstStyle/>
                    <a:p>
                      <a:endParaRPr lang="en-GB"/>
                    </a:p>
                  </a:txBody>
                  <a:tcPr/>
                </a:tc>
                <a:extLst>
                  <a:ext uri="{0D108BD9-81ED-4DB2-BD59-A6C34878D82A}">
                    <a16:rowId xmlns:a16="http://schemas.microsoft.com/office/drawing/2014/main" val="2594517129"/>
                  </a:ext>
                </a:extLst>
              </a:tr>
              <a:tr h="672798">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615909646"/>
                  </a:ext>
                </a:extLst>
              </a:tr>
              <a:tr h="672798">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0778887"/>
                  </a:ext>
                </a:extLst>
              </a:tr>
            </a:tbl>
          </a:graphicData>
        </a:graphic>
      </p:graphicFrame>
      <p:pic>
        <p:nvPicPr>
          <p:cNvPr id="9" name="Picture 8" descr="Scotland Clip Art"/>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609650"/>
            <a:ext cx="590550" cy="375682"/>
          </a:xfrm>
          <a:prstGeom prst="rect">
            <a:avLst/>
          </a:prstGeom>
          <a:noFill/>
          <a:ln>
            <a:noFill/>
          </a:ln>
        </p:spPr>
      </p:pic>
      <p:pic>
        <p:nvPicPr>
          <p:cNvPr id="10" name="Picture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7462" y="1515028"/>
            <a:ext cx="859473" cy="522605"/>
          </a:xfrm>
          <a:prstGeom prst="rect">
            <a:avLst/>
          </a:prstGeom>
          <a:noFill/>
          <a:ln>
            <a:noFill/>
          </a:ln>
        </p:spPr>
      </p:pic>
      <p:sp>
        <p:nvSpPr>
          <p:cNvPr id="11" name="Text Box 2"/>
          <p:cNvSpPr txBox="1">
            <a:spLocks noChangeArrowheads="1"/>
          </p:cNvSpPr>
          <p:nvPr/>
        </p:nvSpPr>
        <p:spPr bwMode="auto">
          <a:xfrm>
            <a:off x="892810" y="2264907"/>
            <a:ext cx="535940" cy="4368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24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Coffin Clip Art"/>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231" y="2210390"/>
            <a:ext cx="263327" cy="545914"/>
          </a:xfrm>
          <a:prstGeom prst="rect">
            <a:avLst/>
          </a:prstGeom>
          <a:noFill/>
          <a:ln>
            <a:noFill/>
          </a:ln>
        </p:spPr>
      </p:pic>
      <p:pic>
        <p:nvPicPr>
          <p:cNvPr id="13" name="Picture 12" descr="Triangle Sandwich Clip Art"/>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2810" y="2844769"/>
            <a:ext cx="535940" cy="483851"/>
          </a:xfrm>
          <a:prstGeom prst="rect">
            <a:avLst/>
          </a:prstGeom>
          <a:noFill/>
          <a:ln>
            <a:noFill/>
          </a:ln>
        </p:spPr>
      </p:pic>
      <p:sp>
        <p:nvSpPr>
          <p:cNvPr id="5" name="TextBox 4"/>
          <p:cNvSpPr txBox="1"/>
          <p:nvPr/>
        </p:nvSpPr>
        <p:spPr>
          <a:xfrm>
            <a:off x="6175157" y="2969529"/>
            <a:ext cx="1713773" cy="400110"/>
          </a:xfrm>
          <a:prstGeom prst="rect">
            <a:avLst/>
          </a:prstGeom>
          <a:noFill/>
        </p:spPr>
        <p:txBody>
          <a:bodyPr wrap="square" rtlCol="0">
            <a:spAutoFit/>
          </a:bodyPr>
          <a:lstStyle/>
          <a:p>
            <a:r>
              <a:rPr lang="en-GB" sz="2000" dirty="0">
                <a:solidFill>
                  <a:schemeClr val="accent1">
                    <a:lumMod val="50000"/>
                  </a:schemeClr>
                </a:solidFill>
              </a:rPr>
              <a:t>[impossible]</a:t>
            </a:r>
          </a:p>
        </p:txBody>
      </p:sp>
      <p:sp>
        <p:nvSpPr>
          <p:cNvPr id="15" name="TextBox 14"/>
          <p:cNvSpPr txBox="1"/>
          <p:nvPr/>
        </p:nvSpPr>
        <p:spPr>
          <a:xfrm>
            <a:off x="679450" y="3626344"/>
            <a:ext cx="2247537" cy="400110"/>
          </a:xfrm>
          <a:prstGeom prst="rect">
            <a:avLst/>
          </a:prstGeom>
          <a:noFill/>
        </p:spPr>
        <p:txBody>
          <a:bodyPr wrap="square" rtlCol="0">
            <a:spAutoFit/>
          </a:bodyPr>
          <a:lstStyle/>
          <a:p>
            <a:r>
              <a:rPr lang="en-GB" sz="2000" dirty="0">
                <a:solidFill>
                  <a:schemeClr val="accent1">
                    <a:lumMod val="50000"/>
                  </a:schemeClr>
                </a:solidFill>
              </a:rPr>
              <a:t>[I would like]</a:t>
            </a:r>
          </a:p>
        </p:txBody>
      </p:sp>
      <p:pic>
        <p:nvPicPr>
          <p:cNvPr id="16" name="Picture 15" descr="French Fries Clip Art"/>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55388" y="3551905"/>
            <a:ext cx="380170" cy="473425"/>
          </a:xfrm>
          <a:prstGeom prst="rect">
            <a:avLst/>
          </a:prstGeom>
          <a:noFill/>
          <a:ln>
            <a:noFill/>
          </a:ln>
        </p:spPr>
      </p:pic>
      <p:pic>
        <p:nvPicPr>
          <p:cNvPr id="17" name="Picture 16" descr="Film, Cinema, Popcorn, Coke, Fun, Entertainment, Media"/>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1395" y="4214343"/>
            <a:ext cx="527355" cy="607712"/>
          </a:xfrm>
          <a:prstGeom prst="rect">
            <a:avLst/>
          </a:prstGeom>
          <a:noFill/>
          <a:ln>
            <a:noFill/>
          </a:ln>
        </p:spPr>
      </p:pic>
      <p:sp>
        <p:nvSpPr>
          <p:cNvPr id="18" name="TextBox 17"/>
          <p:cNvSpPr txBox="1"/>
          <p:nvPr/>
        </p:nvSpPr>
        <p:spPr>
          <a:xfrm>
            <a:off x="6121400" y="4282267"/>
            <a:ext cx="2704737" cy="400110"/>
          </a:xfrm>
          <a:prstGeom prst="rect">
            <a:avLst/>
          </a:prstGeom>
          <a:noFill/>
        </p:spPr>
        <p:txBody>
          <a:bodyPr wrap="square" rtlCol="0">
            <a:spAutoFit/>
          </a:bodyPr>
          <a:lstStyle/>
          <a:p>
            <a:r>
              <a:rPr lang="en-GB" sz="2000" dirty="0">
                <a:solidFill>
                  <a:schemeClr val="accent1">
                    <a:lumMod val="50000"/>
                  </a:schemeClr>
                </a:solidFill>
              </a:rPr>
              <a:t>[to be able to]</a:t>
            </a:r>
          </a:p>
        </p:txBody>
      </p:sp>
      <p:pic>
        <p:nvPicPr>
          <p:cNvPr id="19" name="Picture 18" descr="Fruit Bowl, Fruits, Food, Fresh, Diet, Bowl, Nutrition"/>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50688" y="4937958"/>
            <a:ext cx="681355" cy="426085"/>
          </a:xfrm>
          <a:prstGeom prst="rect">
            <a:avLst/>
          </a:prstGeom>
          <a:noFill/>
          <a:ln>
            <a:noFill/>
          </a:ln>
        </p:spPr>
      </p:pic>
      <p:sp>
        <p:nvSpPr>
          <p:cNvPr id="20" name="TextBox 19"/>
          <p:cNvSpPr txBox="1"/>
          <p:nvPr/>
        </p:nvSpPr>
        <p:spPr>
          <a:xfrm>
            <a:off x="679449" y="4935625"/>
            <a:ext cx="2247537" cy="400110"/>
          </a:xfrm>
          <a:prstGeom prst="rect">
            <a:avLst/>
          </a:prstGeom>
          <a:noFill/>
        </p:spPr>
        <p:txBody>
          <a:bodyPr wrap="square" rtlCol="0">
            <a:spAutoFit/>
          </a:bodyPr>
          <a:lstStyle/>
          <a:p>
            <a:r>
              <a:rPr lang="en-GB" sz="2000" dirty="0">
                <a:solidFill>
                  <a:schemeClr val="accent1">
                    <a:lumMod val="50000"/>
                  </a:schemeClr>
                </a:solidFill>
              </a:rPr>
              <a:t>[public]</a:t>
            </a:r>
          </a:p>
        </p:txBody>
      </p:sp>
      <p:pic>
        <p:nvPicPr>
          <p:cNvPr id="21" name="Picture 20" descr="Oil, Olive Oil, Greek, Italian, Olive, Yellow"/>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6635" y="5514897"/>
            <a:ext cx="412115" cy="579909"/>
          </a:xfrm>
          <a:prstGeom prst="rect">
            <a:avLst/>
          </a:prstGeom>
          <a:noFill/>
          <a:ln>
            <a:noFill/>
          </a:ln>
        </p:spPr>
      </p:pic>
      <p:sp>
        <p:nvSpPr>
          <p:cNvPr id="22" name="TextBox 21"/>
          <p:cNvSpPr txBox="1"/>
          <p:nvPr/>
        </p:nvSpPr>
        <p:spPr>
          <a:xfrm>
            <a:off x="6175157" y="5577619"/>
            <a:ext cx="2704737" cy="400110"/>
          </a:xfrm>
          <a:prstGeom prst="rect">
            <a:avLst/>
          </a:prstGeom>
          <a:noFill/>
        </p:spPr>
        <p:txBody>
          <a:bodyPr wrap="square" rtlCol="0">
            <a:spAutoFit/>
          </a:bodyPr>
          <a:lstStyle/>
          <a:p>
            <a:r>
              <a:rPr lang="en-GB" sz="2000" dirty="0">
                <a:solidFill>
                  <a:schemeClr val="accent1">
                    <a:lumMod val="50000"/>
                  </a:schemeClr>
                </a:solidFill>
              </a:rPr>
              <a:t>[usual]</a:t>
            </a:r>
          </a:p>
        </p:txBody>
      </p:sp>
      <p:sp>
        <p:nvSpPr>
          <p:cNvPr id="7" name="TextBox 6"/>
          <p:cNvSpPr txBox="1"/>
          <p:nvPr/>
        </p:nvSpPr>
        <p:spPr>
          <a:xfrm>
            <a:off x="2926986" y="1515028"/>
            <a:ext cx="2819400" cy="492443"/>
          </a:xfrm>
          <a:prstGeom prst="rect">
            <a:avLst/>
          </a:prstGeom>
          <a:solidFill>
            <a:schemeClr val="bg1"/>
          </a:solidFill>
        </p:spPr>
        <p:txBody>
          <a:bodyPr wrap="square" rtlCol="0">
            <a:spAutoFit/>
          </a:bodyPr>
          <a:lstStyle/>
          <a:p>
            <a:r>
              <a:rPr lang="en-GB" sz="2600" dirty="0" err="1">
                <a:solidFill>
                  <a:schemeClr val="accent1">
                    <a:lumMod val="50000"/>
                  </a:schemeClr>
                </a:solidFill>
              </a:rPr>
              <a:t>Sch</a:t>
            </a:r>
            <a:r>
              <a:rPr lang="en-GB" sz="2600" b="1" dirty="0">
                <a:solidFill>
                  <a:schemeClr val="accent1">
                    <a:lumMod val="50000"/>
                  </a:schemeClr>
                </a:solidFill>
              </a:rPr>
              <a:t>__</a:t>
            </a:r>
            <a:r>
              <a:rPr lang="en-GB" sz="2600" dirty="0" err="1">
                <a:solidFill>
                  <a:schemeClr val="accent1">
                    <a:lumMod val="50000"/>
                  </a:schemeClr>
                </a:solidFill>
              </a:rPr>
              <a:t>ttland</a:t>
            </a:r>
            <a:endParaRPr lang="en-GB" sz="2600" dirty="0">
              <a:solidFill>
                <a:schemeClr val="accent1">
                  <a:lumMod val="50000"/>
                </a:schemeClr>
              </a:solidFill>
            </a:endParaRPr>
          </a:p>
        </p:txBody>
      </p:sp>
      <p:sp>
        <p:nvSpPr>
          <p:cNvPr id="24" name="TextBox 23"/>
          <p:cNvSpPr txBox="1"/>
          <p:nvPr/>
        </p:nvSpPr>
        <p:spPr>
          <a:xfrm>
            <a:off x="2926986" y="2194021"/>
            <a:ext cx="2819400" cy="492443"/>
          </a:xfrm>
          <a:prstGeom prst="rect">
            <a:avLst/>
          </a:prstGeom>
          <a:solidFill>
            <a:schemeClr val="bg1"/>
          </a:solidFill>
        </p:spPr>
        <p:txBody>
          <a:bodyPr wrap="square" rtlCol="0">
            <a:spAutoFit/>
          </a:bodyPr>
          <a:lstStyle/>
          <a:p>
            <a:r>
              <a:rPr lang="en-GB" sz="2600" dirty="0" err="1">
                <a:solidFill>
                  <a:schemeClr val="accent1">
                    <a:lumMod val="50000"/>
                  </a:schemeClr>
                </a:solidFill>
              </a:rPr>
              <a:t>zw</a:t>
            </a:r>
            <a:r>
              <a:rPr lang="en-GB" sz="2600" b="1" dirty="0">
                <a:solidFill>
                  <a:schemeClr val="accent1">
                    <a:lumMod val="50000"/>
                  </a:schemeClr>
                </a:solidFill>
              </a:rPr>
              <a:t>__</a:t>
            </a:r>
            <a:r>
              <a:rPr lang="en-GB" sz="2600" dirty="0">
                <a:solidFill>
                  <a:schemeClr val="accent1">
                    <a:lumMod val="50000"/>
                  </a:schemeClr>
                </a:solidFill>
              </a:rPr>
              <a:t>lf</a:t>
            </a:r>
          </a:p>
        </p:txBody>
      </p:sp>
      <p:sp>
        <p:nvSpPr>
          <p:cNvPr id="25" name="TextBox 24"/>
          <p:cNvSpPr txBox="1"/>
          <p:nvPr/>
        </p:nvSpPr>
        <p:spPr>
          <a:xfrm>
            <a:off x="2926986" y="2873014"/>
            <a:ext cx="2819400" cy="492443"/>
          </a:xfrm>
          <a:prstGeom prst="rect">
            <a:avLst/>
          </a:prstGeom>
          <a:solidFill>
            <a:schemeClr val="bg1"/>
          </a:solidFill>
        </p:spPr>
        <p:txBody>
          <a:bodyPr wrap="square" rtlCol="0">
            <a:spAutoFit/>
          </a:bodyPr>
          <a:lstStyle/>
          <a:p>
            <a:r>
              <a:rPr lang="en-GB" sz="2600" dirty="0">
                <a:solidFill>
                  <a:schemeClr val="accent1">
                    <a:lumMod val="50000"/>
                  </a:schemeClr>
                </a:solidFill>
              </a:rPr>
              <a:t>das </a:t>
            </a:r>
            <a:r>
              <a:rPr lang="en-GB" sz="2600" dirty="0" err="1">
                <a:solidFill>
                  <a:schemeClr val="accent1">
                    <a:lumMod val="50000"/>
                  </a:schemeClr>
                </a:solidFill>
              </a:rPr>
              <a:t>Butterbr</a:t>
            </a:r>
            <a:r>
              <a:rPr lang="en-GB" sz="2600" b="1" dirty="0">
                <a:solidFill>
                  <a:schemeClr val="accent1">
                    <a:lumMod val="50000"/>
                  </a:schemeClr>
                </a:solidFill>
              </a:rPr>
              <a:t>__</a:t>
            </a:r>
            <a:r>
              <a:rPr lang="en-GB" sz="2600" dirty="0">
                <a:solidFill>
                  <a:schemeClr val="accent1">
                    <a:lumMod val="50000"/>
                  </a:schemeClr>
                </a:solidFill>
              </a:rPr>
              <a:t>t</a:t>
            </a:r>
          </a:p>
        </p:txBody>
      </p:sp>
      <p:sp>
        <p:nvSpPr>
          <p:cNvPr id="26" name="TextBox 25"/>
          <p:cNvSpPr txBox="1"/>
          <p:nvPr/>
        </p:nvSpPr>
        <p:spPr>
          <a:xfrm>
            <a:off x="2926986" y="3552007"/>
            <a:ext cx="2819400" cy="492443"/>
          </a:xfrm>
          <a:prstGeom prst="rect">
            <a:avLst/>
          </a:prstGeom>
          <a:solidFill>
            <a:schemeClr val="bg1"/>
          </a:solidFill>
        </p:spPr>
        <p:txBody>
          <a:bodyPr wrap="square" rtlCol="0">
            <a:spAutoFit/>
          </a:bodyPr>
          <a:lstStyle/>
          <a:p>
            <a:r>
              <a:rPr lang="en-GB" sz="2600" dirty="0" err="1">
                <a:solidFill>
                  <a:schemeClr val="accent1">
                    <a:lumMod val="50000"/>
                  </a:schemeClr>
                </a:solidFill>
              </a:rPr>
              <a:t>ich</a:t>
            </a:r>
            <a:r>
              <a:rPr lang="en-GB" sz="2600" dirty="0">
                <a:solidFill>
                  <a:schemeClr val="accent1">
                    <a:lumMod val="50000"/>
                  </a:schemeClr>
                </a:solidFill>
              </a:rPr>
              <a:t> m</a:t>
            </a:r>
            <a:r>
              <a:rPr lang="en-GB" sz="2600" b="1" dirty="0">
                <a:solidFill>
                  <a:schemeClr val="accent1">
                    <a:lumMod val="50000"/>
                  </a:schemeClr>
                </a:solidFill>
              </a:rPr>
              <a:t>__</a:t>
            </a:r>
            <a:r>
              <a:rPr lang="en-GB" sz="2600" dirty="0" err="1">
                <a:solidFill>
                  <a:schemeClr val="accent1">
                    <a:lumMod val="50000"/>
                  </a:schemeClr>
                </a:solidFill>
              </a:rPr>
              <a:t>chte</a:t>
            </a:r>
            <a:endParaRPr lang="en-GB" sz="2600" dirty="0">
              <a:solidFill>
                <a:schemeClr val="accent1">
                  <a:lumMod val="50000"/>
                </a:schemeClr>
              </a:solidFill>
            </a:endParaRPr>
          </a:p>
        </p:txBody>
      </p:sp>
      <p:sp>
        <p:nvSpPr>
          <p:cNvPr id="27" name="TextBox 26"/>
          <p:cNvSpPr txBox="1"/>
          <p:nvPr/>
        </p:nvSpPr>
        <p:spPr>
          <a:xfrm>
            <a:off x="2926986" y="4231000"/>
            <a:ext cx="2819400" cy="492443"/>
          </a:xfrm>
          <a:prstGeom prst="rect">
            <a:avLst/>
          </a:prstGeom>
          <a:solidFill>
            <a:schemeClr val="bg1"/>
          </a:solidFill>
        </p:spPr>
        <p:txBody>
          <a:bodyPr wrap="square" rtlCol="0">
            <a:spAutoFit/>
          </a:bodyPr>
          <a:lstStyle/>
          <a:p>
            <a:r>
              <a:rPr lang="en-GB" sz="2600" dirty="0">
                <a:solidFill>
                  <a:schemeClr val="accent1">
                    <a:lumMod val="50000"/>
                  </a:schemeClr>
                </a:solidFill>
              </a:rPr>
              <a:t>das Kin</a:t>
            </a:r>
            <a:r>
              <a:rPr lang="en-GB" sz="2600" b="1" dirty="0">
                <a:solidFill>
                  <a:schemeClr val="accent1">
                    <a:lumMod val="50000"/>
                  </a:schemeClr>
                </a:solidFill>
              </a:rPr>
              <a:t>__</a:t>
            </a:r>
          </a:p>
        </p:txBody>
      </p:sp>
      <p:sp>
        <p:nvSpPr>
          <p:cNvPr id="28" name="TextBox 27"/>
          <p:cNvSpPr txBox="1"/>
          <p:nvPr/>
        </p:nvSpPr>
        <p:spPr>
          <a:xfrm>
            <a:off x="2926986" y="4909993"/>
            <a:ext cx="2819400" cy="492443"/>
          </a:xfrm>
          <a:prstGeom prst="rect">
            <a:avLst/>
          </a:prstGeom>
          <a:solidFill>
            <a:schemeClr val="bg1"/>
          </a:solidFill>
        </p:spPr>
        <p:txBody>
          <a:bodyPr wrap="square" rtlCol="0">
            <a:spAutoFit/>
          </a:bodyPr>
          <a:lstStyle/>
          <a:p>
            <a:r>
              <a:rPr lang="en-GB" sz="2600" b="1" dirty="0">
                <a:solidFill>
                  <a:schemeClr val="accent1">
                    <a:lumMod val="50000"/>
                  </a:schemeClr>
                </a:solidFill>
              </a:rPr>
              <a:t>__</a:t>
            </a:r>
            <a:r>
              <a:rPr lang="en-GB" sz="2600" dirty="0" err="1">
                <a:solidFill>
                  <a:schemeClr val="accent1">
                    <a:lumMod val="50000"/>
                  </a:schemeClr>
                </a:solidFill>
              </a:rPr>
              <a:t>ffentlich</a:t>
            </a:r>
            <a:endParaRPr lang="en-GB" sz="2600" dirty="0">
              <a:solidFill>
                <a:schemeClr val="accent1">
                  <a:lumMod val="50000"/>
                </a:schemeClr>
              </a:solidFill>
            </a:endParaRPr>
          </a:p>
        </p:txBody>
      </p:sp>
      <p:sp>
        <p:nvSpPr>
          <p:cNvPr id="29" name="TextBox 28"/>
          <p:cNvSpPr txBox="1"/>
          <p:nvPr/>
        </p:nvSpPr>
        <p:spPr>
          <a:xfrm>
            <a:off x="2926986" y="5588983"/>
            <a:ext cx="2819400" cy="492443"/>
          </a:xfrm>
          <a:prstGeom prst="rect">
            <a:avLst/>
          </a:prstGeom>
          <a:solidFill>
            <a:schemeClr val="bg1"/>
          </a:solidFill>
        </p:spPr>
        <p:txBody>
          <a:bodyPr wrap="square" rtlCol="0">
            <a:spAutoFit/>
          </a:bodyPr>
          <a:lstStyle/>
          <a:p>
            <a:r>
              <a:rPr lang="en-GB" sz="2600" dirty="0">
                <a:solidFill>
                  <a:schemeClr val="accent1">
                    <a:lumMod val="50000"/>
                  </a:schemeClr>
                </a:solidFill>
              </a:rPr>
              <a:t>das </a:t>
            </a:r>
            <a:r>
              <a:rPr lang="en-GB" sz="2600" b="1" dirty="0">
                <a:solidFill>
                  <a:schemeClr val="accent1">
                    <a:lumMod val="50000"/>
                  </a:schemeClr>
                </a:solidFill>
              </a:rPr>
              <a:t>__</a:t>
            </a:r>
            <a:r>
              <a:rPr lang="en-GB" sz="2600" dirty="0">
                <a:solidFill>
                  <a:schemeClr val="accent1">
                    <a:lumMod val="50000"/>
                  </a:schemeClr>
                </a:solidFill>
              </a:rPr>
              <a:t>l</a:t>
            </a:r>
          </a:p>
        </p:txBody>
      </p:sp>
      <p:sp>
        <p:nvSpPr>
          <p:cNvPr id="37" name="TextBox 36"/>
          <p:cNvSpPr txBox="1"/>
          <p:nvPr/>
        </p:nvSpPr>
        <p:spPr>
          <a:xfrm>
            <a:off x="8826137" y="1492889"/>
            <a:ext cx="2819400" cy="492443"/>
          </a:xfrm>
          <a:prstGeom prst="rect">
            <a:avLst/>
          </a:prstGeom>
          <a:solidFill>
            <a:schemeClr val="bg1"/>
          </a:solidFill>
        </p:spPr>
        <p:txBody>
          <a:bodyPr wrap="square" rtlCol="0">
            <a:spAutoFit/>
          </a:bodyPr>
          <a:lstStyle/>
          <a:p>
            <a:r>
              <a:rPr lang="en-GB" sz="2600" b="1" dirty="0">
                <a:solidFill>
                  <a:schemeClr val="accent1">
                    <a:lumMod val="50000"/>
                  </a:schemeClr>
                </a:solidFill>
              </a:rPr>
              <a:t>__</a:t>
            </a:r>
            <a:r>
              <a:rPr lang="en-GB" sz="2600" dirty="0" err="1">
                <a:solidFill>
                  <a:schemeClr val="accent1">
                    <a:lumMod val="50000"/>
                  </a:schemeClr>
                </a:solidFill>
              </a:rPr>
              <a:t>ffnen</a:t>
            </a:r>
            <a:endParaRPr lang="en-GB" sz="2600" dirty="0">
              <a:solidFill>
                <a:schemeClr val="accent1">
                  <a:lumMod val="50000"/>
                </a:schemeClr>
              </a:solidFill>
            </a:endParaRPr>
          </a:p>
        </p:txBody>
      </p:sp>
      <p:sp>
        <p:nvSpPr>
          <p:cNvPr id="38" name="TextBox 37"/>
          <p:cNvSpPr txBox="1"/>
          <p:nvPr/>
        </p:nvSpPr>
        <p:spPr>
          <a:xfrm>
            <a:off x="8826137" y="2171882"/>
            <a:ext cx="2819400" cy="492443"/>
          </a:xfrm>
          <a:prstGeom prst="rect">
            <a:avLst/>
          </a:prstGeom>
          <a:solidFill>
            <a:schemeClr val="bg1"/>
          </a:solidFill>
        </p:spPr>
        <p:txBody>
          <a:bodyPr wrap="square" rtlCol="0">
            <a:spAutoFit/>
          </a:bodyPr>
          <a:lstStyle/>
          <a:p>
            <a:r>
              <a:rPr lang="en-GB" sz="2600" dirty="0" err="1">
                <a:solidFill>
                  <a:schemeClr val="accent1">
                    <a:lumMod val="50000"/>
                  </a:schemeClr>
                </a:solidFill>
              </a:rPr>
              <a:t>t</a:t>
            </a:r>
            <a:r>
              <a:rPr lang="en-GB" sz="2600" b="1" dirty="0" err="1">
                <a:solidFill>
                  <a:schemeClr val="accent1">
                    <a:lumMod val="50000"/>
                  </a:schemeClr>
                </a:solidFill>
              </a:rPr>
              <a:t>__</a:t>
            </a:r>
            <a:r>
              <a:rPr lang="en-GB" sz="2600" dirty="0" err="1">
                <a:solidFill>
                  <a:schemeClr val="accent1">
                    <a:lumMod val="50000"/>
                  </a:schemeClr>
                </a:solidFill>
              </a:rPr>
              <a:t>t</a:t>
            </a:r>
            <a:endParaRPr lang="en-GB" sz="2600" dirty="0">
              <a:solidFill>
                <a:schemeClr val="accent1">
                  <a:lumMod val="50000"/>
                </a:schemeClr>
              </a:solidFill>
            </a:endParaRPr>
          </a:p>
        </p:txBody>
      </p:sp>
      <p:sp>
        <p:nvSpPr>
          <p:cNvPr id="39" name="TextBox 38"/>
          <p:cNvSpPr txBox="1"/>
          <p:nvPr/>
        </p:nvSpPr>
        <p:spPr>
          <a:xfrm>
            <a:off x="8826137" y="2850875"/>
            <a:ext cx="2819400" cy="492443"/>
          </a:xfrm>
          <a:prstGeom prst="rect">
            <a:avLst/>
          </a:prstGeom>
          <a:solidFill>
            <a:schemeClr val="bg1"/>
          </a:solidFill>
        </p:spPr>
        <p:txBody>
          <a:bodyPr wrap="square" rtlCol="0">
            <a:spAutoFit/>
          </a:bodyPr>
          <a:lstStyle/>
          <a:p>
            <a:r>
              <a:rPr lang="en-GB" sz="2600" dirty="0" err="1">
                <a:solidFill>
                  <a:schemeClr val="accent1">
                    <a:lumMod val="50000"/>
                  </a:schemeClr>
                </a:solidFill>
              </a:rPr>
              <a:t>unm</a:t>
            </a:r>
            <a:r>
              <a:rPr lang="en-GB" sz="2600" b="1" dirty="0">
                <a:solidFill>
                  <a:schemeClr val="accent1">
                    <a:lumMod val="50000"/>
                  </a:schemeClr>
                </a:solidFill>
              </a:rPr>
              <a:t>__</a:t>
            </a:r>
            <a:r>
              <a:rPr lang="en-GB" sz="2600" dirty="0" err="1">
                <a:solidFill>
                  <a:schemeClr val="accent1">
                    <a:lumMod val="50000"/>
                  </a:schemeClr>
                </a:solidFill>
              </a:rPr>
              <a:t>glich</a:t>
            </a:r>
            <a:endParaRPr lang="en-GB" sz="2600" dirty="0">
              <a:solidFill>
                <a:schemeClr val="accent1">
                  <a:lumMod val="50000"/>
                </a:schemeClr>
              </a:solidFill>
            </a:endParaRPr>
          </a:p>
        </p:txBody>
      </p:sp>
      <p:sp>
        <p:nvSpPr>
          <p:cNvPr id="40" name="TextBox 39"/>
          <p:cNvSpPr txBox="1"/>
          <p:nvPr/>
        </p:nvSpPr>
        <p:spPr>
          <a:xfrm>
            <a:off x="8826137" y="3529868"/>
            <a:ext cx="2819400" cy="492443"/>
          </a:xfrm>
          <a:prstGeom prst="rect">
            <a:avLst/>
          </a:prstGeom>
          <a:solidFill>
            <a:schemeClr val="bg1"/>
          </a:solidFill>
        </p:spPr>
        <p:txBody>
          <a:bodyPr wrap="square" rtlCol="0">
            <a:spAutoFit/>
          </a:bodyPr>
          <a:lstStyle/>
          <a:p>
            <a:r>
              <a:rPr lang="en-GB" sz="2600" dirty="0">
                <a:solidFill>
                  <a:schemeClr val="accent1">
                    <a:lumMod val="50000"/>
                  </a:schemeClr>
                </a:solidFill>
              </a:rPr>
              <a:t>die P</a:t>
            </a:r>
            <a:r>
              <a:rPr lang="en-GB" sz="2600" b="1" dirty="0">
                <a:solidFill>
                  <a:schemeClr val="accent1">
                    <a:lumMod val="50000"/>
                  </a:schemeClr>
                </a:solidFill>
              </a:rPr>
              <a:t>__</a:t>
            </a:r>
            <a:r>
              <a:rPr lang="en-GB" sz="2600" dirty="0" err="1">
                <a:solidFill>
                  <a:schemeClr val="accent1">
                    <a:lumMod val="50000"/>
                  </a:schemeClr>
                </a:solidFill>
              </a:rPr>
              <a:t>mmes</a:t>
            </a:r>
            <a:endParaRPr lang="en-GB" sz="2600" dirty="0">
              <a:solidFill>
                <a:schemeClr val="accent1">
                  <a:lumMod val="50000"/>
                </a:schemeClr>
              </a:solidFill>
            </a:endParaRPr>
          </a:p>
        </p:txBody>
      </p:sp>
      <p:sp>
        <p:nvSpPr>
          <p:cNvPr id="41" name="TextBox 40"/>
          <p:cNvSpPr txBox="1"/>
          <p:nvPr/>
        </p:nvSpPr>
        <p:spPr>
          <a:xfrm>
            <a:off x="8826137" y="4208861"/>
            <a:ext cx="2819400" cy="492443"/>
          </a:xfrm>
          <a:prstGeom prst="rect">
            <a:avLst/>
          </a:prstGeom>
          <a:solidFill>
            <a:schemeClr val="bg1"/>
          </a:solidFill>
        </p:spPr>
        <p:txBody>
          <a:bodyPr wrap="square" rtlCol="0">
            <a:spAutoFit/>
          </a:bodyPr>
          <a:lstStyle/>
          <a:p>
            <a:r>
              <a:rPr lang="en-GB" sz="2600" dirty="0">
                <a:solidFill>
                  <a:schemeClr val="accent1">
                    <a:lumMod val="50000"/>
                  </a:schemeClr>
                </a:solidFill>
              </a:rPr>
              <a:t>k</a:t>
            </a:r>
            <a:r>
              <a:rPr lang="en-GB" sz="2600" b="1" dirty="0">
                <a:solidFill>
                  <a:schemeClr val="accent1">
                    <a:lumMod val="50000"/>
                  </a:schemeClr>
                </a:solidFill>
              </a:rPr>
              <a:t>__</a:t>
            </a:r>
            <a:r>
              <a:rPr lang="en-GB" sz="2600" dirty="0" err="1">
                <a:solidFill>
                  <a:schemeClr val="accent1">
                    <a:lumMod val="50000"/>
                  </a:schemeClr>
                </a:solidFill>
              </a:rPr>
              <a:t>nnen</a:t>
            </a:r>
            <a:endParaRPr lang="en-GB" sz="2600" dirty="0">
              <a:solidFill>
                <a:schemeClr val="accent1">
                  <a:lumMod val="50000"/>
                </a:schemeClr>
              </a:solidFill>
            </a:endParaRPr>
          </a:p>
        </p:txBody>
      </p:sp>
      <p:sp>
        <p:nvSpPr>
          <p:cNvPr id="42" name="TextBox 41"/>
          <p:cNvSpPr txBox="1"/>
          <p:nvPr/>
        </p:nvSpPr>
        <p:spPr>
          <a:xfrm>
            <a:off x="8826137" y="4887854"/>
            <a:ext cx="2819400" cy="492443"/>
          </a:xfrm>
          <a:prstGeom prst="rect">
            <a:avLst/>
          </a:prstGeom>
          <a:solidFill>
            <a:schemeClr val="bg1"/>
          </a:solidFill>
        </p:spPr>
        <p:txBody>
          <a:bodyPr wrap="square" rtlCol="0">
            <a:spAutoFit/>
          </a:bodyPr>
          <a:lstStyle/>
          <a:p>
            <a:r>
              <a:rPr lang="en-GB" sz="2600" dirty="0">
                <a:solidFill>
                  <a:schemeClr val="accent1">
                    <a:lumMod val="50000"/>
                  </a:schemeClr>
                </a:solidFill>
              </a:rPr>
              <a:t>das </a:t>
            </a:r>
            <a:r>
              <a:rPr lang="en-GB" sz="2600" b="1" dirty="0">
                <a:solidFill>
                  <a:schemeClr val="accent1">
                    <a:lumMod val="50000"/>
                  </a:schemeClr>
                </a:solidFill>
              </a:rPr>
              <a:t>__</a:t>
            </a:r>
            <a:r>
              <a:rPr lang="en-GB" sz="2600" dirty="0" err="1">
                <a:solidFill>
                  <a:schemeClr val="accent1">
                    <a:lumMod val="50000"/>
                  </a:schemeClr>
                </a:solidFill>
              </a:rPr>
              <a:t>bst</a:t>
            </a:r>
            <a:endParaRPr lang="en-GB" sz="2600" dirty="0">
              <a:solidFill>
                <a:schemeClr val="accent1">
                  <a:lumMod val="50000"/>
                </a:schemeClr>
              </a:solidFill>
            </a:endParaRPr>
          </a:p>
        </p:txBody>
      </p:sp>
      <p:sp>
        <p:nvSpPr>
          <p:cNvPr id="43" name="TextBox 42"/>
          <p:cNvSpPr txBox="1"/>
          <p:nvPr/>
        </p:nvSpPr>
        <p:spPr>
          <a:xfrm>
            <a:off x="8826137" y="5566844"/>
            <a:ext cx="2819400" cy="492443"/>
          </a:xfrm>
          <a:prstGeom prst="rect">
            <a:avLst/>
          </a:prstGeom>
          <a:solidFill>
            <a:schemeClr val="bg1"/>
          </a:solidFill>
        </p:spPr>
        <p:txBody>
          <a:bodyPr wrap="square" rtlCol="0">
            <a:spAutoFit/>
          </a:bodyPr>
          <a:lstStyle/>
          <a:p>
            <a:r>
              <a:rPr lang="en-GB" sz="2600" dirty="0" err="1">
                <a:solidFill>
                  <a:schemeClr val="accent1">
                    <a:lumMod val="50000"/>
                  </a:schemeClr>
                </a:solidFill>
              </a:rPr>
              <a:t>ew</a:t>
            </a:r>
            <a:r>
              <a:rPr lang="en-GB" sz="2600" b="1" dirty="0">
                <a:solidFill>
                  <a:schemeClr val="accent1">
                    <a:lumMod val="50000"/>
                  </a:schemeClr>
                </a:solidFill>
              </a:rPr>
              <a:t>__</a:t>
            </a:r>
            <a:r>
              <a:rPr lang="en-GB" sz="2600" dirty="0" err="1">
                <a:solidFill>
                  <a:schemeClr val="accent1">
                    <a:lumMod val="50000"/>
                  </a:schemeClr>
                </a:solidFill>
              </a:rPr>
              <a:t>hnlich</a:t>
            </a:r>
            <a:endParaRPr lang="en-GB" sz="2600" dirty="0">
              <a:solidFill>
                <a:schemeClr val="accent1">
                  <a:lumMod val="50000"/>
                </a:schemeClr>
              </a:solidFill>
            </a:endParaRPr>
          </a:p>
        </p:txBody>
      </p:sp>
      <p:sp>
        <p:nvSpPr>
          <p:cNvPr id="61" name="TextBox 60"/>
          <p:cNvSpPr txBox="1"/>
          <p:nvPr/>
        </p:nvSpPr>
        <p:spPr>
          <a:xfrm>
            <a:off x="2926986" y="1515028"/>
            <a:ext cx="2819400" cy="492443"/>
          </a:xfrm>
          <a:prstGeom prst="rect">
            <a:avLst/>
          </a:prstGeom>
          <a:solidFill>
            <a:schemeClr val="bg1"/>
          </a:solidFill>
        </p:spPr>
        <p:txBody>
          <a:bodyPr wrap="square" rtlCol="0">
            <a:spAutoFit/>
          </a:bodyPr>
          <a:lstStyle/>
          <a:p>
            <a:r>
              <a:rPr lang="en-GB" sz="2600" dirty="0" err="1">
                <a:solidFill>
                  <a:schemeClr val="accent1">
                    <a:lumMod val="50000"/>
                  </a:schemeClr>
                </a:solidFill>
              </a:rPr>
              <a:t>Sch</a:t>
            </a:r>
            <a:r>
              <a:rPr lang="en-GB" sz="2600" b="1" dirty="0" err="1">
                <a:solidFill>
                  <a:schemeClr val="accent1">
                    <a:lumMod val="50000"/>
                  </a:schemeClr>
                </a:solidFill>
              </a:rPr>
              <a:t>o</a:t>
            </a:r>
            <a:r>
              <a:rPr lang="en-GB" sz="2600" dirty="0" err="1">
                <a:solidFill>
                  <a:schemeClr val="accent1">
                    <a:lumMod val="50000"/>
                  </a:schemeClr>
                </a:solidFill>
              </a:rPr>
              <a:t>ttland</a:t>
            </a:r>
            <a:endParaRPr lang="en-GB" sz="2600" dirty="0">
              <a:solidFill>
                <a:schemeClr val="accent1">
                  <a:lumMod val="50000"/>
                </a:schemeClr>
              </a:solidFill>
            </a:endParaRPr>
          </a:p>
        </p:txBody>
      </p:sp>
      <p:sp>
        <p:nvSpPr>
          <p:cNvPr id="62" name="TextBox 61"/>
          <p:cNvSpPr txBox="1"/>
          <p:nvPr/>
        </p:nvSpPr>
        <p:spPr>
          <a:xfrm>
            <a:off x="2926986" y="2194021"/>
            <a:ext cx="2819400" cy="492443"/>
          </a:xfrm>
          <a:prstGeom prst="rect">
            <a:avLst/>
          </a:prstGeom>
          <a:solidFill>
            <a:schemeClr val="bg1"/>
          </a:solidFill>
        </p:spPr>
        <p:txBody>
          <a:bodyPr wrap="square" rtlCol="0">
            <a:spAutoFit/>
          </a:bodyPr>
          <a:lstStyle/>
          <a:p>
            <a:r>
              <a:rPr lang="en-GB" sz="2600" dirty="0" err="1">
                <a:solidFill>
                  <a:schemeClr val="accent1">
                    <a:lumMod val="50000"/>
                  </a:schemeClr>
                </a:solidFill>
              </a:rPr>
              <a:t>zw</a:t>
            </a:r>
            <a:r>
              <a:rPr lang="en-GB" sz="2600" b="1" dirty="0" err="1">
                <a:solidFill>
                  <a:schemeClr val="accent1">
                    <a:lumMod val="50000"/>
                  </a:schemeClr>
                </a:solidFill>
              </a:rPr>
              <a:t>ö</a:t>
            </a:r>
            <a:r>
              <a:rPr lang="en-GB" sz="2600" dirty="0" err="1">
                <a:solidFill>
                  <a:schemeClr val="accent1">
                    <a:lumMod val="50000"/>
                  </a:schemeClr>
                </a:solidFill>
              </a:rPr>
              <a:t>lf</a:t>
            </a:r>
            <a:endParaRPr lang="en-GB" sz="2600" dirty="0">
              <a:solidFill>
                <a:schemeClr val="accent1">
                  <a:lumMod val="50000"/>
                </a:schemeClr>
              </a:solidFill>
            </a:endParaRPr>
          </a:p>
        </p:txBody>
      </p:sp>
      <p:sp>
        <p:nvSpPr>
          <p:cNvPr id="63" name="TextBox 62"/>
          <p:cNvSpPr txBox="1"/>
          <p:nvPr/>
        </p:nvSpPr>
        <p:spPr>
          <a:xfrm>
            <a:off x="2926986" y="2873014"/>
            <a:ext cx="2819400" cy="492443"/>
          </a:xfrm>
          <a:prstGeom prst="rect">
            <a:avLst/>
          </a:prstGeom>
          <a:solidFill>
            <a:schemeClr val="bg1"/>
          </a:solidFill>
        </p:spPr>
        <p:txBody>
          <a:bodyPr wrap="square" rtlCol="0">
            <a:spAutoFit/>
          </a:bodyPr>
          <a:lstStyle/>
          <a:p>
            <a:r>
              <a:rPr lang="en-GB" sz="2600" dirty="0">
                <a:solidFill>
                  <a:schemeClr val="accent1">
                    <a:lumMod val="50000"/>
                  </a:schemeClr>
                </a:solidFill>
              </a:rPr>
              <a:t>das </a:t>
            </a:r>
            <a:r>
              <a:rPr lang="en-GB" sz="2600" dirty="0" err="1">
                <a:solidFill>
                  <a:schemeClr val="accent1">
                    <a:lumMod val="50000"/>
                  </a:schemeClr>
                </a:solidFill>
              </a:rPr>
              <a:t>Butterbr</a:t>
            </a:r>
            <a:r>
              <a:rPr lang="en-GB" sz="2600" b="1" dirty="0" err="1">
                <a:solidFill>
                  <a:schemeClr val="accent1">
                    <a:lumMod val="50000"/>
                  </a:schemeClr>
                </a:solidFill>
              </a:rPr>
              <a:t>o</a:t>
            </a:r>
            <a:r>
              <a:rPr lang="en-GB" sz="2600" dirty="0" err="1">
                <a:solidFill>
                  <a:schemeClr val="accent1">
                    <a:lumMod val="50000"/>
                  </a:schemeClr>
                </a:solidFill>
              </a:rPr>
              <a:t>t</a:t>
            </a:r>
            <a:endParaRPr lang="en-GB" sz="2600" dirty="0">
              <a:solidFill>
                <a:schemeClr val="accent1">
                  <a:lumMod val="50000"/>
                </a:schemeClr>
              </a:solidFill>
            </a:endParaRPr>
          </a:p>
        </p:txBody>
      </p:sp>
      <p:sp>
        <p:nvSpPr>
          <p:cNvPr id="64" name="TextBox 63"/>
          <p:cNvSpPr txBox="1"/>
          <p:nvPr/>
        </p:nvSpPr>
        <p:spPr>
          <a:xfrm>
            <a:off x="2926986" y="3552007"/>
            <a:ext cx="2819400" cy="492443"/>
          </a:xfrm>
          <a:prstGeom prst="rect">
            <a:avLst/>
          </a:prstGeom>
          <a:solidFill>
            <a:schemeClr val="bg1"/>
          </a:solidFill>
        </p:spPr>
        <p:txBody>
          <a:bodyPr wrap="square" rtlCol="0">
            <a:spAutoFit/>
          </a:bodyPr>
          <a:lstStyle/>
          <a:p>
            <a:r>
              <a:rPr lang="en-GB" sz="2600" dirty="0" err="1">
                <a:solidFill>
                  <a:schemeClr val="accent1">
                    <a:lumMod val="50000"/>
                  </a:schemeClr>
                </a:solidFill>
              </a:rPr>
              <a:t>ich</a:t>
            </a:r>
            <a:r>
              <a:rPr lang="en-GB" sz="2600" dirty="0">
                <a:solidFill>
                  <a:schemeClr val="accent1">
                    <a:lumMod val="50000"/>
                  </a:schemeClr>
                </a:solidFill>
              </a:rPr>
              <a:t> </a:t>
            </a:r>
            <a:r>
              <a:rPr lang="en-GB" sz="2600" dirty="0" err="1">
                <a:solidFill>
                  <a:schemeClr val="accent1">
                    <a:lumMod val="50000"/>
                  </a:schemeClr>
                </a:solidFill>
              </a:rPr>
              <a:t>m</a:t>
            </a:r>
            <a:r>
              <a:rPr lang="en-GB" sz="2600" b="1" dirty="0" err="1">
                <a:solidFill>
                  <a:schemeClr val="accent1">
                    <a:lumMod val="50000"/>
                  </a:schemeClr>
                </a:solidFill>
              </a:rPr>
              <a:t>ö</a:t>
            </a:r>
            <a:r>
              <a:rPr lang="en-GB" sz="2600" dirty="0" err="1">
                <a:solidFill>
                  <a:schemeClr val="accent1">
                    <a:lumMod val="50000"/>
                  </a:schemeClr>
                </a:solidFill>
              </a:rPr>
              <a:t>chte</a:t>
            </a:r>
            <a:endParaRPr lang="en-GB" sz="2600" dirty="0">
              <a:solidFill>
                <a:schemeClr val="accent1">
                  <a:lumMod val="50000"/>
                </a:schemeClr>
              </a:solidFill>
            </a:endParaRPr>
          </a:p>
        </p:txBody>
      </p:sp>
      <p:sp>
        <p:nvSpPr>
          <p:cNvPr id="65" name="TextBox 64"/>
          <p:cNvSpPr txBox="1"/>
          <p:nvPr/>
        </p:nvSpPr>
        <p:spPr>
          <a:xfrm>
            <a:off x="2926986" y="4231000"/>
            <a:ext cx="2819400" cy="492443"/>
          </a:xfrm>
          <a:prstGeom prst="rect">
            <a:avLst/>
          </a:prstGeom>
          <a:solidFill>
            <a:schemeClr val="bg1"/>
          </a:solidFill>
        </p:spPr>
        <p:txBody>
          <a:bodyPr wrap="square" rtlCol="0">
            <a:spAutoFit/>
          </a:bodyPr>
          <a:lstStyle/>
          <a:p>
            <a:r>
              <a:rPr lang="en-GB" sz="2600" dirty="0">
                <a:solidFill>
                  <a:schemeClr val="accent1">
                    <a:lumMod val="50000"/>
                  </a:schemeClr>
                </a:solidFill>
              </a:rPr>
              <a:t>das Kin</a:t>
            </a:r>
            <a:r>
              <a:rPr lang="en-GB" sz="2600" b="1" dirty="0">
                <a:solidFill>
                  <a:schemeClr val="accent1">
                    <a:lumMod val="50000"/>
                  </a:schemeClr>
                </a:solidFill>
              </a:rPr>
              <a:t>o</a:t>
            </a:r>
          </a:p>
        </p:txBody>
      </p:sp>
      <p:sp>
        <p:nvSpPr>
          <p:cNvPr id="66" name="TextBox 65"/>
          <p:cNvSpPr txBox="1"/>
          <p:nvPr/>
        </p:nvSpPr>
        <p:spPr>
          <a:xfrm>
            <a:off x="2926986" y="4909993"/>
            <a:ext cx="2819400" cy="492443"/>
          </a:xfrm>
          <a:prstGeom prst="rect">
            <a:avLst/>
          </a:prstGeom>
          <a:solidFill>
            <a:schemeClr val="bg1"/>
          </a:solidFill>
        </p:spPr>
        <p:txBody>
          <a:bodyPr wrap="square" rtlCol="0">
            <a:spAutoFit/>
          </a:bodyPr>
          <a:lstStyle/>
          <a:p>
            <a:r>
              <a:rPr lang="en-GB" sz="2600" b="1" dirty="0" err="1">
                <a:solidFill>
                  <a:schemeClr val="accent1">
                    <a:lumMod val="50000"/>
                  </a:schemeClr>
                </a:solidFill>
              </a:rPr>
              <a:t>ö</a:t>
            </a:r>
            <a:r>
              <a:rPr lang="en-GB" sz="2600" dirty="0" err="1">
                <a:solidFill>
                  <a:schemeClr val="accent1">
                    <a:lumMod val="50000"/>
                  </a:schemeClr>
                </a:solidFill>
              </a:rPr>
              <a:t>ffentlich</a:t>
            </a:r>
            <a:endParaRPr lang="en-GB" sz="2600" dirty="0">
              <a:solidFill>
                <a:schemeClr val="accent1">
                  <a:lumMod val="50000"/>
                </a:schemeClr>
              </a:solidFill>
            </a:endParaRPr>
          </a:p>
        </p:txBody>
      </p:sp>
      <p:sp>
        <p:nvSpPr>
          <p:cNvPr id="67" name="TextBox 66"/>
          <p:cNvSpPr txBox="1"/>
          <p:nvPr/>
        </p:nvSpPr>
        <p:spPr>
          <a:xfrm>
            <a:off x="2926986" y="5588983"/>
            <a:ext cx="2819400" cy="492443"/>
          </a:xfrm>
          <a:prstGeom prst="rect">
            <a:avLst/>
          </a:prstGeom>
          <a:solidFill>
            <a:schemeClr val="bg1"/>
          </a:solidFill>
        </p:spPr>
        <p:txBody>
          <a:bodyPr wrap="square" rtlCol="0">
            <a:spAutoFit/>
          </a:bodyPr>
          <a:lstStyle/>
          <a:p>
            <a:r>
              <a:rPr lang="en-GB" sz="2600" dirty="0">
                <a:solidFill>
                  <a:schemeClr val="accent1">
                    <a:lumMod val="50000"/>
                  </a:schemeClr>
                </a:solidFill>
              </a:rPr>
              <a:t>das </a:t>
            </a:r>
            <a:r>
              <a:rPr lang="en-GB" sz="2600" b="1" dirty="0" err="1">
                <a:solidFill>
                  <a:schemeClr val="accent1">
                    <a:lumMod val="50000"/>
                  </a:schemeClr>
                </a:solidFill>
              </a:rPr>
              <a:t>Ö</a:t>
            </a:r>
            <a:r>
              <a:rPr lang="en-GB" sz="2600" dirty="0" err="1">
                <a:solidFill>
                  <a:schemeClr val="accent1">
                    <a:lumMod val="50000"/>
                  </a:schemeClr>
                </a:solidFill>
              </a:rPr>
              <a:t>l</a:t>
            </a:r>
            <a:endParaRPr lang="en-GB" sz="2600" dirty="0">
              <a:solidFill>
                <a:schemeClr val="accent1">
                  <a:lumMod val="50000"/>
                </a:schemeClr>
              </a:solidFill>
            </a:endParaRPr>
          </a:p>
        </p:txBody>
      </p:sp>
      <p:sp>
        <p:nvSpPr>
          <p:cNvPr id="68" name="TextBox 67"/>
          <p:cNvSpPr txBox="1"/>
          <p:nvPr/>
        </p:nvSpPr>
        <p:spPr>
          <a:xfrm>
            <a:off x="8826137" y="1492889"/>
            <a:ext cx="2819400" cy="492443"/>
          </a:xfrm>
          <a:prstGeom prst="rect">
            <a:avLst/>
          </a:prstGeom>
          <a:solidFill>
            <a:schemeClr val="bg1"/>
          </a:solidFill>
        </p:spPr>
        <p:txBody>
          <a:bodyPr wrap="square" rtlCol="0">
            <a:spAutoFit/>
          </a:bodyPr>
          <a:lstStyle/>
          <a:p>
            <a:r>
              <a:rPr lang="en-GB" sz="2600" b="1" dirty="0" err="1">
                <a:solidFill>
                  <a:schemeClr val="accent1">
                    <a:lumMod val="50000"/>
                  </a:schemeClr>
                </a:solidFill>
              </a:rPr>
              <a:t>ö</a:t>
            </a:r>
            <a:r>
              <a:rPr lang="en-GB" sz="2600" dirty="0" err="1">
                <a:solidFill>
                  <a:schemeClr val="accent1">
                    <a:lumMod val="50000"/>
                  </a:schemeClr>
                </a:solidFill>
              </a:rPr>
              <a:t>ffnen</a:t>
            </a:r>
            <a:endParaRPr lang="en-GB" sz="2600" dirty="0">
              <a:solidFill>
                <a:schemeClr val="accent1">
                  <a:lumMod val="50000"/>
                </a:schemeClr>
              </a:solidFill>
            </a:endParaRPr>
          </a:p>
        </p:txBody>
      </p:sp>
      <p:sp>
        <p:nvSpPr>
          <p:cNvPr id="69" name="TextBox 68"/>
          <p:cNvSpPr txBox="1"/>
          <p:nvPr/>
        </p:nvSpPr>
        <p:spPr>
          <a:xfrm>
            <a:off x="8826137" y="2171882"/>
            <a:ext cx="2819400" cy="492443"/>
          </a:xfrm>
          <a:prstGeom prst="rect">
            <a:avLst/>
          </a:prstGeom>
          <a:solidFill>
            <a:schemeClr val="bg1"/>
          </a:solidFill>
        </p:spPr>
        <p:txBody>
          <a:bodyPr wrap="square" rtlCol="0">
            <a:spAutoFit/>
          </a:bodyPr>
          <a:lstStyle/>
          <a:p>
            <a:r>
              <a:rPr lang="en-GB" sz="2600" dirty="0">
                <a:solidFill>
                  <a:schemeClr val="accent1">
                    <a:lumMod val="50000"/>
                  </a:schemeClr>
                </a:solidFill>
              </a:rPr>
              <a:t>t</a:t>
            </a:r>
            <a:r>
              <a:rPr lang="en-GB" sz="2600" b="1" dirty="0">
                <a:solidFill>
                  <a:schemeClr val="accent1">
                    <a:lumMod val="50000"/>
                  </a:schemeClr>
                </a:solidFill>
              </a:rPr>
              <a:t>o</a:t>
            </a:r>
            <a:r>
              <a:rPr lang="en-GB" sz="2600" dirty="0">
                <a:solidFill>
                  <a:schemeClr val="accent1">
                    <a:lumMod val="50000"/>
                  </a:schemeClr>
                </a:solidFill>
              </a:rPr>
              <a:t>t</a:t>
            </a:r>
          </a:p>
        </p:txBody>
      </p:sp>
      <p:sp>
        <p:nvSpPr>
          <p:cNvPr id="70" name="TextBox 69"/>
          <p:cNvSpPr txBox="1"/>
          <p:nvPr/>
        </p:nvSpPr>
        <p:spPr>
          <a:xfrm>
            <a:off x="8826137" y="2850875"/>
            <a:ext cx="2819400" cy="492443"/>
          </a:xfrm>
          <a:prstGeom prst="rect">
            <a:avLst/>
          </a:prstGeom>
          <a:solidFill>
            <a:schemeClr val="bg1"/>
          </a:solidFill>
        </p:spPr>
        <p:txBody>
          <a:bodyPr wrap="square" rtlCol="0">
            <a:spAutoFit/>
          </a:bodyPr>
          <a:lstStyle/>
          <a:p>
            <a:r>
              <a:rPr lang="en-GB" sz="2600" dirty="0" err="1">
                <a:solidFill>
                  <a:schemeClr val="accent1">
                    <a:lumMod val="50000"/>
                  </a:schemeClr>
                </a:solidFill>
              </a:rPr>
              <a:t>unm</a:t>
            </a:r>
            <a:r>
              <a:rPr lang="en-GB" sz="2600" b="1" dirty="0" err="1">
                <a:solidFill>
                  <a:schemeClr val="accent1">
                    <a:lumMod val="50000"/>
                  </a:schemeClr>
                </a:solidFill>
              </a:rPr>
              <a:t>ö</a:t>
            </a:r>
            <a:r>
              <a:rPr lang="en-GB" sz="2600" dirty="0" err="1">
                <a:solidFill>
                  <a:schemeClr val="accent1">
                    <a:lumMod val="50000"/>
                  </a:schemeClr>
                </a:solidFill>
              </a:rPr>
              <a:t>glich</a:t>
            </a:r>
            <a:endParaRPr lang="en-GB" sz="2600" dirty="0">
              <a:solidFill>
                <a:schemeClr val="accent1">
                  <a:lumMod val="50000"/>
                </a:schemeClr>
              </a:solidFill>
            </a:endParaRPr>
          </a:p>
        </p:txBody>
      </p:sp>
      <p:sp>
        <p:nvSpPr>
          <p:cNvPr id="71" name="TextBox 70"/>
          <p:cNvSpPr txBox="1"/>
          <p:nvPr/>
        </p:nvSpPr>
        <p:spPr>
          <a:xfrm>
            <a:off x="8826137" y="3529868"/>
            <a:ext cx="2819400" cy="492443"/>
          </a:xfrm>
          <a:prstGeom prst="rect">
            <a:avLst/>
          </a:prstGeom>
          <a:solidFill>
            <a:schemeClr val="bg1"/>
          </a:solidFill>
        </p:spPr>
        <p:txBody>
          <a:bodyPr wrap="square" rtlCol="0">
            <a:spAutoFit/>
          </a:bodyPr>
          <a:lstStyle/>
          <a:p>
            <a:r>
              <a:rPr lang="en-GB" sz="2600" dirty="0">
                <a:solidFill>
                  <a:schemeClr val="accent1">
                    <a:lumMod val="50000"/>
                  </a:schemeClr>
                </a:solidFill>
              </a:rPr>
              <a:t>die P</a:t>
            </a:r>
            <a:r>
              <a:rPr lang="en-GB" sz="2600" b="1" dirty="0">
                <a:solidFill>
                  <a:schemeClr val="accent1">
                    <a:lumMod val="50000"/>
                  </a:schemeClr>
                </a:solidFill>
              </a:rPr>
              <a:t>o</a:t>
            </a:r>
            <a:r>
              <a:rPr lang="en-GB" sz="2600" dirty="0">
                <a:solidFill>
                  <a:schemeClr val="accent1">
                    <a:lumMod val="50000"/>
                  </a:schemeClr>
                </a:solidFill>
              </a:rPr>
              <a:t>mmes</a:t>
            </a:r>
          </a:p>
        </p:txBody>
      </p:sp>
      <p:sp>
        <p:nvSpPr>
          <p:cNvPr id="72" name="TextBox 71"/>
          <p:cNvSpPr txBox="1"/>
          <p:nvPr/>
        </p:nvSpPr>
        <p:spPr>
          <a:xfrm>
            <a:off x="8826137" y="4208861"/>
            <a:ext cx="2819400" cy="492443"/>
          </a:xfrm>
          <a:prstGeom prst="rect">
            <a:avLst/>
          </a:prstGeom>
          <a:solidFill>
            <a:schemeClr val="bg1"/>
          </a:solidFill>
        </p:spPr>
        <p:txBody>
          <a:bodyPr wrap="square" rtlCol="0">
            <a:spAutoFit/>
          </a:bodyPr>
          <a:lstStyle/>
          <a:p>
            <a:r>
              <a:rPr lang="en-GB" sz="2600" dirty="0" err="1">
                <a:solidFill>
                  <a:schemeClr val="accent1">
                    <a:lumMod val="50000"/>
                  </a:schemeClr>
                </a:solidFill>
              </a:rPr>
              <a:t>k</a:t>
            </a:r>
            <a:r>
              <a:rPr lang="en-GB" sz="2600" b="1" dirty="0" err="1">
                <a:solidFill>
                  <a:schemeClr val="accent1">
                    <a:lumMod val="50000"/>
                  </a:schemeClr>
                </a:solidFill>
              </a:rPr>
              <a:t>ö</a:t>
            </a:r>
            <a:r>
              <a:rPr lang="en-GB" sz="2600" dirty="0" err="1">
                <a:solidFill>
                  <a:schemeClr val="accent1">
                    <a:lumMod val="50000"/>
                  </a:schemeClr>
                </a:solidFill>
              </a:rPr>
              <a:t>nnen</a:t>
            </a:r>
            <a:endParaRPr lang="en-GB" sz="2600" dirty="0">
              <a:solidFill>
                <a:schemeClr val="accent1">
                  <a:lumMod val="50000"/>
                </a:schemeClr>
              </a:solidFill>
            </a:endParaRPr>
          </a:p>
        </p:txBody>
      </p:sp>
      <p:sp>
        <p:nvSpPr>
          <p:cNvPr id="73" name="TextBox 72"/>
          <p:cNvSpPr txBox="1"/>
          <p:nvPr/>
        </p:nvSpPr>
        <p:spPr>
          <a:xfrm>
            <a:off x="8826137" y="4887854"/>
            <a:ext cx="2819400" cy="492443"/>
          </a:xfrm>
          <a:prstGeom prst="rect">
            <a:avLst/>
          </a:prstGeom>
          <a:solidFill>
            <a:schemeClr val="bg1"/>
          </a:solidFill>
        </p:spPr>
        <p:txBody>
          <a:bodyPr wrap="square" rtlCol="0">
            <a:spAutoFit/>
          </a:bodyPr>
          <a:lstStyle/>
          <a:p>
            <a:r>
              <a:rPr lang="en-GB" sz="2600" dirty="0">
                <a:solidFill>
                  <a:schemeClr val="accent1">
                    <a:lumMod val="50000"/>
                  </a:schemeClr>
                </a:solidFill>
              </a:rPr>
              <a:t>das </a:t>
            </a:r>
            <a:r>
              <a:rPr lang="en-GB" sz="2600" b="1" dirty="0" err="1">
                <a:solidFill>
                  <a:schemeClr val="accent1">
                    <a:lumMod val="50000"/>
                  </a:schemeClr>
                </a:solidFill>
              </a:rPr>
              <a:t>O</a:t>
            </a:r>
            <a:r>
              <a:rPr lang="en-GB" sz="2600" dirty="0" err="1">
                <a:solidFill>
                  <a:schemeClr val="accent1">
                    <a:lumMod val="50000"/>
                  </a:schemeClr>
                </a:solidFill>
              </a:rPr>
              <a:t>bst</a:t>
            </a:r>
            <a:endParaRPr lang="en-GB" sz="2600" dirty="0">
              <a:solidFill>
                <a:schemeClr val="accent1">
                  <a:lumMod val="50000"/>
                </a:schemeClr>
              </a:solidFill>
            </a:endParaRPr>
          </a:p>
        </p:txBody>
      </p:sp>
      <p:sp>
        <p:nvSpPr>
          <p:cNvPr id="74" name="TextBox 73"/>
          <p:cNvSpPr txBox="1"/>
          <p:nvPr/>
        </p:nvSpPr>
        <p:spPr>
          <a:xfrm>
            <a:off x="8826137" y="5566844"/>
            <a:ext cx="2819400" cy="492443"/>
          </a:xfrm>
          <a:prstGeom prst="rect">
            <a:avLst/>
          </a:prstGeom>
          <a:solidFill>
            <a:schemeClr val="bg1"/>
          </a:solidFill>
        </p:spPr>
        <p:txBody>
          <a:bodyPr wrap="square" rtlCol="0">
            <a:spAutoFit/>
          </a:bodyPr>
          <a:lstStyle/>
          <a:p>
            <a:r>
              <a:rPr lang="en-GB" sz="2600" dirty="0" err="1">
                <a:solidFill>
                  <a:schemeClr val="accent1">
                    <a:lumMod val="50000"/>
                  </a:schemeClr>
                </a:solidFill>
              </a:rPr>
              <a:t>gew</a:t>
            </a:r>
            <a:r>
              <a:rPr lang="en-GB" sz="2600" b="1" dirty="0" err="1">
                <a:solidFill>
                  <a:schemeClr val="accent1">
                    <a:lumMod val="50000"/>
                  </a:schemeClr>
                </a:solidFill>
              </a:rPr>
              <a:t>ö</a:t>
            </a:r>
            <a:r>
              <a:rPr lang="en-GB" sz="2600" dirty="0" err="1">
                <a:solidFill>
                  <a:schemeClr val="accent1">
                    <a:lumMod val="50000"/>
                  </a:schemeClr>
                </a:solidFill>
              </a:rPr>
              <a:t>hnlich</a:t>
            </a:r>
            <a:endParaRPr lang="en-GB" sz="2600" dirty="0">
              <a:solidFill>
                <a:schemeClr val="accent1">
                  <a:lumMod val="50000"/>
                </a:schemeClr>
              </a:solidFill>
            </a:endParaRPr>
          </a:p>
        </p:txBody>
      </p:sp>
    </p:spTree>
    <p:extLst>
      <p:ext uri="{BB962C8B-B14F-4D97-AF65-F5344CB8AC3E}">
        <p14:creationId xmlns:p14="http://schemas.microsoft.com/office/powerpoint/2010/main" val="16947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772143" y="4381994"/>
            <a:ext cx="466185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ö</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Rectangle 2"/>
          <p:cNvSpPr/>
          <p:nvPr/>
        </p:nvSpPr>
        <p:spPr>
          <a:xfrm>
            <a:off x="46824" y="-487679"/>
            <a:ext cx="2154757" cy="378565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ö</a:t>
            </a:r>
            <a:endParaRPr kumimoji="0" lang="en-GB" sz="2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4110" y="277093"/>
            <a:ext cx="2783779" cy="4196443"/>
          </a:xfrm>
          <a:prstGeom prst="rect">
            <a:avLst/>
          </a:prstGeom>
        </p:spPr>
      </p:pic>
      <p:sp>
        <p:nvSpPr>
          <p:cNvPr id="6" name="Rectangle 5"/>
          <p:cNvSpPr/>
          <p:nvPr/>
        </p:nvSpPr>
        <p:spPr>
          <a:xfrm>
            <a:off x="507350" y="2561783"/>
            <a:ext cx="1106393"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[ø:]</a:t>
            </a:r>
          </a:p>
        </p:txBody>
      </p:sp>
    </p:spTree>
    <p:extLst>
      <p:ext uri="{BB962C8B-B14F-4D97-AF65-F5344CB8AC3E}">
        <p14:creationId xmlns:p14="http://schemas.microsoft.com/office/powerpoint/2010/main" val="39543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_umlaut_long.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schön_sourc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4" name="schön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72143" y="4381994"/>
            <a:ext cx="466185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ö</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Rectangle 2"/>
          <p:cNvSpPr/>
          <p:nvPr/>
        </p:nvSpPr>
        <p:spPr>
          <a:xfrm>
            <a:off x="46824" y="-487679"/>
            <a:ext cx="2154757" cy="378565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ö</a:t>
            </a:r>
            <a:endParaRPr kumimoji="0" lang="en-GB" sz="2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5"/>
          <p:cNvSpPr/>
          <p:nvPr/>
        </p:nvSpPr>
        <p:spPr>
          <a:xfrm>
            <a:off x="507350" y="2561783"/>
            <a:ext cx="1106393"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[ø:]</a:t>
            </a:r>
          </a:p>
        </p:txBody>
      </p:sp>
    </p:spTree>
    <p:extLst>
      <p:ext uri="{BB962C8B-B14F-4D97-AF65-F5344CB8AC3E}">
        <p14:creationId xmlns:p14="http://schemas.microsoft.com/office/powerpoint/2010/main" val="384557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_umlaut_long.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schön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772143" y="4381994"/>
            <a:ext cx="466185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ö</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Rectangle 2"/>
          <p:cNvSpPr/>
          <p:nvPr/>
        </p:nvSpPr>
        <p:spPr>
          <a:xfrm>
            <a:off x="46824" y="-487679"/>
            <a:ext cx="2154757" cy="378565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ö</a:t>
            </a:r>
            <a:endParaRPr kumimoji="0" lang="en-GB" sz="2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4110" y="277093"/>
            <a:ext cx="2783779" cy="4196443"/>
          </a:xfrm>
          <a:prstGeom prst="rect">
            <a:avLst/>
          </a:prstGeom>
        </p:spPr>
      </p:pic>
      <p:sp>
        <p:nvSpPr>
          <p:cNvPr id="6" name="Rectangle 5"/>
          <p:cNvSpPr/>
          <p:nvPr/>
        </p:nvSpPr>
        <p:spPr>
          <a:xfrm>
            <a:off x="507350" y="2561783"/>
            <a:ext cx="1106393"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[ø:]</a:t>
            </a:r>
          </a:p>
        </p:txBody>
      </p:sp>
    </p:spTree>
    <p:extLst>
      <p:ext uri="{BB962C8B-B14F-4D97-AF65-F5344CB8AC3E}">
        <p14:creationId xmlns:p14="http://schemas.microsoft.com/office/powerpoint/2010/main" val="113683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4271110" y="1967925"/>
            <a:ext cx="3802879" cy="292215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66488" y="3189191"/>
            <a:ext cx="379943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franz</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sisch</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8508842" y="3189191"/>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rper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4559878" y="5024710"/>
            <a:ext cx="307224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glich</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306731" y="1085612"/>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sung</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8866917" y="1097782"/>
            <a:ext cx="262604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68774" y="2212031"/>
            <a:ext cx="1090450" cy="1643813"/>
          </a:xfrm>
          <a:prstGeom prst="rect">
            <a:avLst/>
          </a:prstGeom>
        </p:spPr>
      </p:pic>
      <p:sp>
        <p:nvSpPr>
          <p:cNvPr id="3" name="Oval Callout 2"/>
          <p:cNvSpPr/>
          <p:nvPr/>
        </p:nvSpPr>
        <p:spPr>
          <a:xfrm>
            <a:off x="929932" y="4362734"/>
            <a:ext cx="2063478" cy="1356510"/>
          </a:xfrm>
          <a:prstGeom prst="wedgeEllipseCallout">
            <a:avLst/>
          </a:prstGeom>
          <a:solidFill>
            <a:schemeClr val="bg1"/>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7975" y="4679705"/>
            <a:ext cx="1035016" cy="690009"/>
          </a:xfrm>
          <a:prstGeom prst="rect">
            <a:avLst/>
          </a:prstGeom>
        </p:spPr>
      </p:pic>
      <p:pic>
        <p:nvPicPr>
          <p:cNvPr id="12" name="Picture 4" descr="http://www.clker.com/cliparts/7/e/a/9/11949845501937991943silhouette_male_2.svg.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67578" y="4206299"/>
            <a:ext cx="527550" cy="19614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896320" y="1854655"/>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like]</a:t>
            </a:r>
          </a:p>
        </p:txBody>
      </p:sp>
      <p:sp>
        <p:nvSpPr>
          <p:cNvPr id="14" name="TextBox 13"/>
          <p:cNvSpPr txBox="1"/>
          <p:nvPr/>
        </p:nvSpPr>
        <p:spPr>
          <a:xfrm>
            <a:off x="4813214" y="5829079"/>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[possible]</a:t>
            </a:r>
          </a:p>
        </p:txBody>
      </p:sp>
      <p:sp>
        <p:nvSpPr>
          <p:cNvPr id="15" name="TextBox 14"/>
          <p:cNvSpPr txBox="1"/>
          <p:nvPr/>
        </p:nvSpPr>
        <p:spPr>
          <a:xfrm>
            <a:off x="857401" y="1799951"/>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[solution]</a:t>
            </a:r>
          </a:p>
        </p:txBody>
      </p:sp>
      <p:sp>
        <p:nvSpPr>
          <p:cNvPr id="16" name="TextBox 15"/>
          <p:cNvSpPr txBox="1"/>
          <p:nvPr/>
        </p:nvSpPr>
        <p:spPr>
          <a:xfrm>
            <a:off x="5425965" y="147949"/>
            <a:ext cx="134006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ö</a:t>
            </a:r>
            <a:endParaRPr kumimoji="0" lang="en-GB" sz="1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91394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oo SS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chon.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Losung.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5" name="Losung.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moge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6" name="mogen.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7" name="franzosisch.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subTnLst>
                                    <p:audio>
                                      <p:cMediaNode>
                                        <p:cTn display="0" masterRel="sameClick">
                                          <p:stCondLst>
                                            <p:cond evt="begin" delay="0">
                                              <p:tn val="43"/>
                                            </p:cond>
                                          </p:stCondLst>
                                          <p:endCondLst>
                                            <p:cond evt="onStopAudio" delay="0">
                                              <p:tgtEl>
                                                <p:sldTgt/>
                                              </p:tgtEl>
                                            </p:cond>
                                          </p:endCondLst>
                                        </p:cTn>
                                        <p:tgtEl>
                                          <p:sndTgt r:embed="rId7" name="franzosisch.wav"/>
                                        </p:tgtEl>
                                      </p:cMediaNode>
                                    </p:audio>
                                  </p:subTnLst>
                                </p:cTn>
                              </p:par>
                              <p:par>
                                <p:cTn id="46" presetID="10"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moglich.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8" name="moglich.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korp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subTnLst>
                                    <p:audio>
                                      <p:cMediaNode>
                                        <p:cTn display="0" masterRel="sameClick">
                                          <p:stCondLst>
                                            <p:cond evt="begin" delay="0">
                                              <p:tn val="66"/>
                                            </p:cond>
                                          </p:stCondLst>
                                          <p:endCondLst>
                                            <p:cond evt="onStopAudio" delay="0">
                                              <p:tgtEl>
                                                <p:sldTgt/>
                                              </p:tgtEl>
                                            </p:cond>
                                          </p:endCondLst>
                                        </p:cTn>
                                        <p:tgtEl>
                                          <p:sndTgt r:embed="rId9" name="korp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P spid="3" grpId="0" animBg="1"/>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4271110" y="1967925"/>
            <a:ext cx="3802879" cy="292215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66488" y="3189191"/>
            <a:ext cx="379943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franz</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sisch</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8508842" y="3189191"/>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rper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4559878" y="5024710"/>
            <a:ext cx="307224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glich</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306731" y="1085612"/>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sung</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8866917" y="1097782"/>
            <a:ext cx="262604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68774" y="2212031"/>
            <a:ext cx="1090450" cy="1643813"/>
          </a:xfrm>
          <a:prstGeom prst="rect">
            <a:avLst/>
          </a:prstGeom>
        </p:spPr>
      </p:pic>
      <p:sp>
        <p:nvSpPr>
          <p:cNvPr id="16" name="TextBox 15"/>
          <p:cNvSpPr txBox="1"/>
          <p:nvPr/>
        </p:nvSpPr>
        <p:spPr>
          <a:xfrm>
            <a:off x="5425965" y="147949"/>
            <a:ext cx="134006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ö</a:t>
            </a:r>
            <a:endParaRPr kumimoji="0" lang="en-GB" sz="1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08168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oo SS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chon.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Losung.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mogen.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franzosisch.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moglich.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korp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4271110" y="1967925"/>
            <a:ext cx="3802879" cy="292215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66488" y="3189191"/>
            <a:ext cx="379943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franz</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sisch</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8508842" y="3189191"/>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rper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4559878" y="5024710"/>
            <a:ext cx="307224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glich</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306731" y="1085612"/>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sung</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8866917" y="1097782"/>
            <a:ext cx="262604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68774" y="2212031"/>
            <a:ext cx="1090450" cy="1643813"/>
          </a:xfrm>
          <a:prstGeom prst="rect">
            <a:avLst/>
          </a:prstGeom>
        </p:spPr>
      </p:pic>
      <p:sp>
        <p:nvSpPr>
          <p:cNvPr id="16" name="TextBox 15"/>
          <p:cNvSpPr txBox="1"/>
          <p:nvPr/>
        </p:nvSpPr>
        <p:spPr>
          <a:xfrm>
            <a:off x="5425965" y="147949"/>
            <a:ext cx="134006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ö</a:t>
            </a:r>
            <a:endParaRPr kumimoji="0" lang="en-GB" sz="1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14970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958763" y="4270565"/>
            <a:ext cx="627447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ö</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tzlich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Rectangle 2"/>
          <p:cNvSpPr/>
          <p:nvPr/>
        </p:nvSpPr>
        <p:spPr>
          <a:xfrm>
            <a:off x="57909" y="-537555"/>
            <a:ext cx="2154757" cy="378565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ö</a:t>
            </a:r>
            <a:endParaRPr kumimoji="0" lang="en-GB" sz="2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3392" y="127462"/>
            <a:ext cx="3105216" cy="4545028"/>
          </a:xfrm>
          <a:prstGeom prst="rect">
            <a:avLst/>
          </a:prstGeom>
        </p:spPr>
      </p:pic>
      <p:sp>
        <p:nvSpPr>
          <p:cNvPr id="6" name="Rectangle 5"/>
          <p:cNvSpPr/>
          <p:nvPr/>
        </p:nvSpPr>
        <p:spPr>
          <a:xfrm>
            <a:off x="659836" y="2478656"/>
            <a:ext cx="950901"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[ø]</a:t>
            </a:r>
          </a:p>
        </p:txBody>
      </p:sp>
    </p:spTree>
    <p:extLst>
      <p:ext uri="{BB962C8B-B14F-4D97-AF65-F5344CB8AC3E}">
        <p14:creationId xmlns:p14="http://schemas.microsoft.com/office/powerpoint/2010/main" val="257345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_umlaut_short.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plötzlich_sourc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4" name="plötzlich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8763" y="4270565"/>
            <a:ext cx="627447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ö</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tzlich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Rectangle 2"/>
          <p:cNvSpPr/>
          <p:nvPr/>
        </p:nvSpPr>
        <p:spPr>
          <a:xfrm>
            <a:off x="57909" y="-537555"/>
            <a:ext cx="2154757" cy="378565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ö</a:t>
            </a:r>
            <a:endParaRPr kumimoji="0" lang="en-GB" sz="2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5"/>
          <p:cNvSpPr/>
          <p:nvPr/>
        </p:nvSpPr>
        <p:spPr>
          <a:xfrm>
            <a:off x="659836" y="2478656"/>
            <a:ext cx="950901"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[ø]</a:t>
            </a:r>
          </a:p>
        </p:txBody>
      </p:sp>
    </p:spTree>
    <p:extLst>
      <p:ext uri="{BB962C8B-B14F-4D97-AF65-F5344CB8AC3E}">
        <p14:creationId xmlns:p14="http://schemas.microsoft.com/office/powerpoint/2010/main" val="72485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_umlaut_short.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plötzlich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837810C-A52C-4BD9-BBBC-023A87BF9F68}" vid="{68E3D2EB-E576-432B-A78F-B77A485C456F}"/>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template.pptx" id="{99FA4C50-84AC-4433-BF07-FE6B7343DAD0}" vid="{39147C7E-68DD-47C5-8118-3F179FB41A4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13103</TotalTime>
  <Words>2903</Words>
  <Application>Microsoft Office PowerPoint</Application>
  <PresentationFormat>Widescreen</PresentationFormat>
  <Paragraphs>329</Paragraphs>
  <Slides>19</Slides>
  <Notes>19</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19</vt:i4>
      </vt:variant>
    </vt:vector>
  </HeadingPairs>
  <TitlesOfParts>
    <vt:vector size="28" baseType="lpstr">
      <vt:lpstr>Arial</vt:lpstr>
      <vt:lpstr>Calibri</vt:lpstr>
      <vt:lpstr>Calibri Light</vt:lpstr>
      <vt:lpstr>Century Gothic</vt:lpstr>
      <vt:lpstr>Tw Cen MT</vt:lpstr>
      <vt:lpstr>1_Office Theme</vt:lpstr>
      <vt:lpstr>Office Theme</vt:lpstr>
      <vt:lpstr>3_Office Theme</vt:lpstr>
      <vt:lpstr>5_Office Theme</vt:lpstr>
      <vt:lpstr>Phonics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Lang oder kurz?</vt:lpstr>
      <vt:lpstr>Minimal pairs</vt:lpstr>
      <vt:lpstr>Minimal pairs</vt:lpstr>
      <vt:lpstr>Minimal pairs</vt:lpstr>
      <vt:lpstr>/o/ oder /ö/?</vt:lpstr>
      <vt:lpstr>Lösungen - /o/ oder /ö/? </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Natalie Finlayson</cp:lastModifiedBy>
  <cp:revision>373</cp:revision>
  <dcterms:created xsi:type="dcterms:W3CDTF">2019-11-01T18:00:28Z</dcterms:created>
  <dcterms:modified xsi:type="dcterms:W3CDTF">2020-01-17T19:13:53Z</dcterms:modified>
</cp:coreProperties>
</file>