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83" r:id="rId3"/>
    <p:sldId id="284" r:id="rId4"/>
    <p:sldId id="285" r:id="rId5"/>
    <p:sldId id="286" r:id="rId6"/>
    <p:sldId id="287" r:id="rId7"/>
    <p:sldId id="288" r:id="rId8"/>
    <p:sldId id="289" r:id="rId9"/>
    <p:sldId id="290" r:id="rId10"/>
    <p:sldId id="2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64492" autoAdjust="0"/>
  </p:normalViewPr>
  <p:slideViewPr>
    <p:cSldViewPr snapToGrid="0">
      <p:cViewPr varScale="1">
        <p:scale>
          <a:sx n="79" d="100"/>
          <a:sy n="79" d="100"/>
        </p:scale>
        <p:origin x="728" y="192"/>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23/02/2020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Phonics learning aims for Term 1.1, Week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ain</a:t>
            </a:r>
            <a:r>
              <a:rPr lang="en-GB" sz="1200" b="0" i="0" u="none" strike="noStrike" kern="1200" dirty="0">
                <a:solidFill>
                  <a:schemeClr val="tx1"/>
                </a:solidFill>
                <a:effectLst/>
                <a:latin typeface="+mn-lt"/>
                <a:ea typeface="+mn-ea"/>
                <a:cs typeface="+mn-cs"/>
              </a:rPr>
              <a:t>/in’; ’</a:t>
            </a:r>
            <a:r>
              <a:rPr lang="en-GB" sz="1200" b="0" dirty="0">
                <a:solidFill>
                  <a:srgbClr val="1F4E79"/>
                </a:solidFill>
                <a:latin typeface="Century Gothic" panose="020B0502020202020204" pitchFamily="34" charset="0"/>
                <a:cs typeface="Calibri" panose="020F0502020204030204" pitchFamily="34" charset="0"/>
              </a:rPr>
              <a:t>ê/è’</a:t>
            </a:r>
            <a:endParaRPr lang="en-GB" sz="1200" b="0" i="0" u="none" strike="noStrike" kern="1200" baseline="0" dirty="0">
              <a:solidFill>
                <a:schemeClr val="tx1"/>
              </a:solidFill>
              <a:effectLst/>
              <a:latin typeface="+mn-lt"/>
              <a:ea typeface="+mn-ea"/>
              <a:cs typeface="+mn-cs"/>
            </a:endParaRPr>
          </a:p>
          <a:p>
            <a:pPr marL="0" indent="0">
              <a:buFontTx/>
              <a:buNone/>
            </a:pPr>
            <a:endParaRPr lang="en-GB" sz="1200" b="0" i="0" u="none" strike="noStrike" kern="1200" baseline="0" dirty="0">
              <a:solidFill>
                <a:schemeClr val="tx1"/>
              </a:solidFill>
              <a:effectLst/>
              <a:latin typeface="+mn-lt"/>
              <a:ea typeface="+mn-ea"/>
              <a:cs typeface="+mn-cs"/>
            </a:endParaRPr>
          </a:p>
          <a:p>
            <a:pPr marL="0" indent="0">
              <a:buFontTx/>
              <a:buNone/>
            </a:pPr>
            <a:r>
              <a:rPr lang="en-GB" dirty="0"/>
              <a:t>All pictures selected are available</a:t>
            </a:r>
            <a:r>
              <a:rPr lang="en-GB" baseline="0" dirty="0"/>
              <a:t> under a Creative Commons license; no attribution required.</a:t>
            </a:r>
            <a:br>
              <a:rPr lang="en-GB" baseline="0" dirty="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t>
            </a:r>
            <a:r>
              <a:rPr lang="en-GB" b="1" baseline="0" dirty="0" err="1"/>
              <a:t>ain</a:t>
            </a:r>
            <a:r>
              <a:rPr lang="en-GB" b="1" baseline="0" dirty="0"/>
              <a:t>/in’ </a:t>
            </a:r>
            <a:r>
              <a:rPr lang="en-GB" baseline="0" dirty="0"/>
              <a:t>and then present and practise the pronunciation of the </a:t>
            </a:r>
            <a:r>
              <a:rPr lang="en-GB" b="1" baseline="0" dirty="0"/>
              <a:t>source word ‘train’.</a:t>
            </a:r>
          </a:p>
          <a:p>
            <a:r>
              <a:rPr lang="en-GB" dirty="0"/>
              <a:t>A possible gesture for this </a:t>
            </a:r>
            <a:r>
              <a:rPr lang="en-GB" b="1" dirty="0"/>
              <a:t>source</a:t>
            </a:r>
            <a:r>
              <a:rPr lang="en-GB" dirty="0"/>
              <a:t> word</a:t>
            </a:r>
            <a:r>
              <a:rPr lang="en-GB" baseline="0" dirty="0"/>
              <a:t> </a:t>
            </a:r>
            <a:r>
              <a:rPr lang="en-GB" dirty="0"/>
              <a:t>would be to move both arms</a:t>
            </a:r>
            <a:r>
              <a:rPr lang="en-GB" baseline="0" dirty="0"/>
              <a:t> simultaneously forwards and back in a circular motion, simulating the motion of train wheel connecting rods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83673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t>
            </a:r>
            <a:r>
              <a:rPr lang="en-GB" b="1" baseline="0" dirty="0" err="1"/>
              <a:t>ain</a:t>
            </a:r>
            <a:r>
              <a:rPr lang="en-GB" b="1" baseline="0" dirty="0"/>
              <a:t>/in’ </a:t>
            </a:r>
            <a:r>
              <a:rPr lang="en-GB" baseline="0" dirty="0"/>
              <a:t>and then present and practise the pronunciation of the </a:t>
            </a:r>
            <a:r>
              <a:rPr lang="en-GB" b="1" baseline="0" dirty="0"/>
              <a:t>source word ‘train’.</a:t>
            </a:r>
          </a:p>
          <a:p>
            <a:r>
              <a:rPr lang="en-GB" dirty="0"/>
              <a:t>A possible gesture for this </a:t>
            </a:r>
            <a:r>
              <a:rPr lang="en-GB" b="1" dirty="0"/>
              <a:t>source</a:t>
            </a:r>
            <a:r>
              <a:rPr lang="en-GB" dirty="0"/>
              <a:t> word</a:t>
            </a:r>
            <a:r>
              <a:rPr lang="en-GB" baseline="0" dirty="0"/>
              <a:t> </a:t>
            </a:r>
            <a:r>
              <a:rPr lang="en-GB" dirty="0"/>
              <a:t>would be to move both arms</a:t>
            </a:r>
            <a:r>
              <a:rPr lang="en-GB" baseline="0" dirty="0"/>
              <a:t> simultaneously forwards and back in a circular motion, simulating the motion of train wheel connecting rods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8286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ain</a:t>
            </a:r>
            <a:r>
              <a:rPr lang="en-GB" b="1" baseline="0" dirty="0"/>
              <a:t>’ </a:t>
            </a:r>
            <a:r>
              <a:rPr lang="en-GB" baseline="0" dirty="0"/>
              <a:t>and then the </a:t>
            </a:r>
            <a:r>
              <a:rPr lang="en-GB" b="1" baseline="0" dirty="0"/>
              <a:t>source</a:t>
            </a:r>
            <a:r>
              <a:rPr lang="en-GB" baseline="0" dirty="0"/>
              <a:t> word ‘</a:t>
            </a:r>
            <a:r>
              <a:rPr lang="en-GB" b="1" baseline="0" dirty="0"/>
              <a:t>train’ </a:t>
            </a:r>
            <a:r>
              <a:rPr lang="en-GB" baseline="0" dirty="0"/>
              <a:t>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fin</a:t>
            </a:r>
            <a:r>
              <a:rPr lang="en-GB" baseline="0" dirty="0"/>
              <a:t> [111]; </a:t>
            </a:r>
            <a:r>
              <a:rPr lang="en-GB" b="1" baseline="0" dirty="0" err="1"/>
              <a:t>matin</a:t>
            </a:r>
            <a:r>
              <a:rPr lang="en-GB" b="1" baseline="0" dirty="0"/>
              <a:t> </a:t>
            </a:r>
            <a:r>
              <a:rPr lang="en-GB" b="0" baseline="0" dirty="0"/>
              <a:t>[442]</a:t>
            </a:r>
            <a:r>
              <a:rPr lang="en-GB" baseline="0" dirty="0"/>
              <a:t> </a:t>
            </a:r>
            <a:r>
              <a:rPr lang="en-GB" b="1" baseline="0" dirty="0" err="1"/>
              <a:t>vingt</a:t>
            </a:r>
            <a:r>
              <a:rPr lang="en-GB" baseline="0" dirty="0"/>
              <a:t>[1273]; </a:t>
            </a:r>
            <a:r>
              <a:rPr lang="en-GB" b="1" baseline="0" dirty="0" err="1"/>
              <a:t>maintenant</a:t>
            </a:r>
            <a:r>
              <a:rPr lang="en-GB" baseline="0" dirty="0"/>
              <a:t> [192]; </a:t>
            </a:r>
            <a:r>
              <a:rPr lang="en-GB" b="1" baseline="0" dirty="0"/>
              <a:t>main</a:t>
            </a:r>
            <a:r>
              <a:rPr lang="en-GB" baseline="0" dirty="0"/>
              <a:t> [418]; </a:t>
            </a:r>
            <a:r>
              <a:rPr lang="en-GB" b="1" baseline="0" dirty="0"/>
              <a:t>train </a:t>
            </a:r>
            <a:r>
              <a:rPr lang="en-GB" baseline="0" dirty="0"/>
              <a:t>[232].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4</a:t>
            </a:fld>
            <a:endParaRPr lang="en-GB" dirty="0"/>
          </a:p>
        </p:txBody>
      </p:sp>
    </p:spTree>
    <p:extLst>
      <p:ext uri="{BB962C8B-B14F-4D97-AF65-F5344CB8AC3E}">
        <p14:creationId xmlns:p14="http://schemas.microsoft.com/office/powerpoint/2010/main" val="166499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ain</a:t>
            </a:r>
            <a:r>
              <a:rPr lang="en-GB" b="1" baseline="0" dirty="0"/>
              <a:t>’ </a:t>
            </a:r>
            <a:r>
              <a:rPr lang="en-GB" baseline="0" dirty="0"/>
              <a:t>and then the </a:t>
            </a:r>
            <a:r>
              <a:rPr lang="en-GB" b="1" baseline="0" dirty="0"/>
              <a:t>source</a:t>
            </a:r>
            <a:r>
              <a:rPr lang="en-GB" baseline="0" dirty="0"/>
              <a:t> word ‘</a:t>
            </a:r>
            <a:r>
              <a:rPr lang="en-GB" b="1" baseline="0" dirty="0"/>
              <a:t>train’ </a:t>
            </a:r>
            <a:r>
              <a:rPr lang="en-GB" baseline="0" dirty="0"/>
              <a:t>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fin</a:t>
            </a:r>
            <a:r>
              <a:rPr lang="en-GB" baseline="0" dirty="0"/>
              <a:t> [111]; </a:t>
            </a:r>
            <a:r>
              <a:rPr lang="en-GB" b="1" baseline="0" dirty="0" err="1"/>
              <a:t>matin</a:t>
            </a:r>
            <a:r>
              <a:rPr lang="en-GB" b="1" baseline="0" dirty="0"/>
              <a:t> </a:t>
            </a:r>
            <a:r>
              <a:rPr lang="en-GB" b="0" baseline="0" dirty="0"/>
              <a:t>[442]</a:t>
            </a:r>
            <a:r>
              <a:rPr lang="en-GB" baseline="0" dirty="0"/>
              <a:t> </a:t>
            </a:r>
            <a:r>
              <a:rPr lang="en-GB" b="1" baseline="0" dirty="0" err="1"/>
              <a:t>vingt</a:t>
            </a:r>
            <a:r>
              <a:rPr lang="en-GB" baseline="0" dirty="0"/>
              <a:t>[1273]; </a:t>
            </a:r>
            <a:r>
              <a:rPr lang="en-GB" b="1" baseline="0" dirty="0" err="1"/>
              <a:t>maintenant</a:t>
            </a:r>
            <a:r>
              <a:rPr lang="en-GB" baseline="0" dirty="0"/>
              <a:t> [192]; </a:t>
            </a:r>
            <a:r>
              <a:rPr lang="en-GB" b="1" baseline="0" dirty="0"/>
              <a:t>main</a:t>
            </a:r>
            <a:r>
              <a:rPr lang="en-GB" baseline="0" dirty="0"/>
              <a:t> [418]; </a:t>
            </a:r>
            <a:r>
              <a:rPr lang="en-GB" b="1" baseline="0" dirty="0"/>
              <a:t>train </a:t>
            </a:r>
            <a:r>
              <a:rPr lang="en-GB" baseline="0" dirty="0"/>
              <a:t>[232].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5</a:t>
            </a:fld>
            <a:endParaRPr lang="en-GB" dirty="0"/>
          </a:p>
        </p:txBody>
      </p:sp>
    </p:spTree>
    <p:extLst>
      <p:ext uri="{BB962C8B-B14F-4D97-AF65-F5344CB8AC3E}">
        <p14:creationId xmlns:p14="http://schemas.microsoft.com/office/powerpoint/2010/main" val="204914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sz="9600" b="1" dirty="0">
                <a:solidFill>
                  <a:srgbClr val="1F4E79"/>
                </a:solidFill>
                <a:latin typeface="Century Gothic" panose="020B0502020202020204" pitchFamily="34" charset="0"/>
                <a:cs typeface="Calibri" panose="020F0502020204030204" pitchFamily="34" charset="0"/>
              </a:rPr>
              <a:t>ê/è</a:t>
            </a:r>
            <a:r>
              <a:rPr lang="en-GB" b="1" baseline="0" dirty="0"/>
              <a:t>’ </a:t>
            </a:r>
            <a:r>
              <a:rPr lang="en-GB" baseline="0" dirty="0"/>
              <a:t>and then present and practise the pronunciation of the </a:t>
            </a:r>
            <a:r>
              <a:rPr lang="en-GB" b="1" baseline="0" dirty="0"/>
              <a:t>source word ‘</a:t>
            </a:r>
            <a:r>
              <a:rPr lang="en-GB" sz="9600" b="1" dirty="0">
                <a:solidFill>
                  <a:srgbClr val="1F4E79"/>
                </a:solidFill>
                <a:latin typeface="Century Gothic" panose="020B0502020202020204" pitchFamily="34" charset="0"/>
                <a:cs typeface="Calibri" panose="020F0502020204030204" pitchFamily="34" charset="0"/>
              </a:rPr>
              <a:t>t</a:t>
            </a:r>
            <a:r>
              <a:rPr lang="en-GB" sz="9600" b="1" dirty="0">
                <a:solidFill>
                  <a:srgbClr val="FA6500"/>
                </a:solidFill>
                <a:latin typeface="Century Gothic" panose="020B0502020202020204" pitchFamily="34" charset="0"/>
                <a:cs typeface="Calibri" panose="020F0502020204030204" pitchFamily="34" charset="0"/>
              </a:rPr>
              <a:t>ê</a:t>
            </a:r>
            <a:r>
              <a:rPr lang="en-GB" sz="9600" b="1" dirty="0">
                <a:solidFill>
                  <a:srgbClr val="1F4E79"/>
                </a:solidFill>
                <a:latin typeface="Century Gothic" panose="020B0502020202020204" pitchFamily="34" charset="0"/>
                <a:cs typeface="Calibri" panose="020F0502020204030204" pitchFamily="34" charset="0"/>
              </a:rPr>
              <a:t>te</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a:t>
            </a:r>
            <a:r>
              <a:rPr lang="en-GB" b="1" dirty="0"/>
              <a:t>source</a:t>
            </a:r>
            <a:r>
              <a:rPr lang="en-GB" dirty="0"/>
              <a:t> word</a:t>
            </a:r>
            <a:r>
              <a:rPr lang="en-GB" baseline="0" dirty="0"/>
              <a:t> </a:t>
            </a:r>
            <a:r>
              <a:rPr lang="en-GB" dirty="0"/>
              <a:t>would be to point to one’s head.</a:t>
            </a:r>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245565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sz="9600" b="1" dirty="0">
                <a:solidFill>
                  <a:srgbClr val="1F4E79"/>
                </a:solidFill>
                <a:latin typeface="Century Gothic" panose="020B0502020202020204" pitchFamily="34" charset="0"/>
                <a:cs typeface="Calibri" panose="020F0502020204030204" pitchFamily="34" charset="0"/>
              </a:rPr>
              <a:t>ê/è</a:t>
            </a:r>
            <a:r>
              <a:rPr lang="en-GB" b="1" baseline="0" dirty="0"/>
              <a:t>’ </a:t>
            </a:r>
            <a:r>
              <a:rPr lang="en-GB" baseline="0" dirty="0"/>
              <a:t>and then present and practise the pronunciation of the </a:t>
            </a:r>
            <a:r>
              <a:rPr lang="en-GB" b="1" baseline="0" dirty="0"/>
              <a:t>source word ‘</a:t>
            </a:r>
            <a:r>
              <a:rPr lang="en-GB" sz="9600" b="1" dirty="0">
                <a:solidFill>
                  <a:srgbClr val="1F4E79"/>
                </a:solidFill>
                <a:latin typeface="Century Gothic" panose="020B0502020202020204" pitchFamily="34" charset="0"/>
                <a:cs typeface="Calibri" panose="020F0502020204030204" pitchFamily="34" charset="0"/>
              </a:rPr>
              <a:t>t</a:t>
            </a:r>
            <a:r>
              <a:rPr lang="en-GB" sz="9600" b="1" dirty="0">
                <a:solidFill>
                  <a:srgbClr val="FA6500"/>
                </a:solidFill>
                <a:latin typeface="Century Gothic" panose="020B0502020202020204" pitchFamily="34" charset="0"/>
                <a:cs typeface="Calibri" panose="020F0502020204030204" pitchFamily="34" charset="0"/>
              </a:rPr>
              <a:t>ê</a:t>
            </a:r>
            <a:r>
              <a:rPr lang="en-GB" sz="9600" b="1" dirty="0">
                <a:solidFill>
                  <a:srgbClr val="1F4E79"/>
                </a:solidFill>
                <a:latin typeface="Century Gothic" panose="020B0502020202020204" pitchFamily="34" charset="0"/>
                <a:cs typeface="Calibri" panose="020F0502020204030204" pitchFamily="34" charset="0"/>
              </a:rPr>
              <a:t>te</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a:t>
            </a:r>
            <a:r>
              <a:rPr lang="en-GB" b="1" dirty="0"/>
              <a:t>source</a:t>
            </a:r>
            <a:r>
              <a:rPr lang="en-GB" dirty="0"/>
              <a:t> word</a:t>
            </a:r>
            <a:r>
              <a:rPr lang="en-GB" baseline="0" dirty="0"/>
              <a:t> </a:t>
            </a:r>
            <a:r>
              <a:rPr lang="en-GB" dirty="0"/>
              <a:t>would be to point to one’s head.</a:t>
            </a:r>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267607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‘È/Ê’ </a:t>
            </a:r>
            <a:r>
              <a:rPr lang="en-GB" baseline="0" dirty="0"/>
              <a:t>and then the </a:t>
            </a:r>
            <a:r>
              <a:rPr lang="en-GB" b="1" baseline="0" dirty="0"/>
              <a:t>source</a:t>
            </a:r>
            <a:r>
              <a:rPr lang="en-GB" baseline="0" dirty="0"/>
              <a:t> word ‘</a:t>
            </a:r>
            <a:r>
              <a:rPr lang="en-GB" b="1" baseline="0" dirty="0"/>
              <a:t>tête</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fête</a:t>
            </a:r>
            <a:r>
              <a:rPr lang="en-GB" baseline="0" dirty="0"/>
              <a:t> [1490]; </a:t>
            </a:r>
            <a:r>
              <a:rPr lang="en-GB" b="1" baseline="0" dirty="0"/>
              <a:t>frère </a:t>
            </a:r>
            <a:r>
              <a:rPr lang="en-GB" b="0" baseline="0" dirty="0"/>
              <a:t>[1043]</a:t>
            </a:r>
            <a:r>
              <a:rPr lang="en-GB" baseline="0" dirty="0"/>
              <a:t> </a:t>
            </a:r>
            <a:r>
              <a:rPr lang="en-GB" b="1" baseline="0" dirty="0" err="1"/>
              <a:t>collège</a:t>
            </a:r>
            <a:r>
              <a:rPr lang="en-GB" baseline="0" dirty="0"/>
              <a:t> [2116]; </a:t>
            </a:r>
            <a:r>
              <a:rPr lang="en-GB" b="1" baseline="0" dirty="0" err="1"/>
              <a:t>problème</a:t>
            </a:r>
            <a:r>
              <a:rPr lang="en-GB" baseline="0" dirty="0"/>
              <a:t> [188]; </a:t>
            </a:r>
            <a:r>
              <a:rPr lang="en-GB" b="1" baseline="0" dirty="0" err="1"/>
              <a:t>être</a:t>
            </a:r>
            <a:r>
              <a:rPr lang="en-GB" baseline="0" dirty="0"/>
              <a:t>[5]; </a:t>
            </a:r>
            <a:r>
              <a:rPr lang="en-GB" b="1" baseline="0" dirty="0"/>
              <a:t>tête </a:t>
            </a:r>
            <a:r>
              <a:rPr lang="en-GB" baseline="0" dirty="0"/>
              <a:t>[343].</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8</a:t>
            </a:fld>
            <a:endParaRPr lang="en-GB" dirty="0"/>
          </a:p>
        </p:txBody>
      </p:sp>
    </p:spTree>
    <p:extLst>
      <p:ext uri="{BB962C8B-B14F-4D97-AF65-F5344CB8AC3E}">
        <p14:creationId xmlns:p14="http://schemas.microsoft.com/office/powerpoint/2010/main" val="324665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‘È/Ê’ </a:t>
            </a:r>
            <a:r>
              <a:rPr lang="en-GB" baseline="0" dirty="0"/>
              <a:t>and then the </a:t>
            </a:r>
            <a:r>
              <a:rPr lang="en-GB" b="1" baseline="0" dirty="0"/>
              <a:t>source</a:t>
            </a:r>
            <a:r>
              <a:rPr lang="en-GB" baseline="0" dirty="0"/>
              <a:t> word ‘</a:t>
            </a:r>
            <a:r>
              <a:rPr lang="en-GB" b="1" baseline="0" dirty="0"/>
              <a:t>tête</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fête</a:t>
            </a:r>
            <a:r>
              <a:rPr lang="en-GB" baseline="0" dirty="0"/>
              <a:t> [1490]; </a:t>
            </a:r>
            <a:r>
              <a:rPr lang="en-GB" b="1" baseline="0" dirty="0"/>
              <a:t>frère </a:t>
            </a:r>
            <a:r>
              <a:rPr lang="en-GB" b="0" baseline="0" dirty="0"/>
              <a:t>[1043]</a:t>
            </a:r>
            <a:r>
              <a:rPr lang="en-GB" baseline="0" dirty="0"/>
              <a:t> </a:t>
            </a:r>
            <a:r>
              <a:rPr lang="en-GB" b="1" baseline="0" dirty="0" err="1"/>
              <a:t>collège</a:t>
            </a:r>
            <a:r>
              <a:rPr lang="en-GB" baseline="0" dirty="0"/>
              <a:t> [2116]; </a:t>
            </a:r>
            <a:r>
              <a:rPr lang="en-GB" b="1" baseline="0" dirty="0" err="1"/>
              <a:t>problème</a:t>
            </a:r>
            <a:r>
              <a:rPr lang="en-GB" baseline="0" dirty="0"/>
              <a:t> [188]; </a:t>
            </a:r>
            <a:r>
              <a:rPr lang="en-GB" b="1" baseline="0" dirty="0" err="1"/>
              <a:t>être</a:t>
            </a:r>
            <a:r>
              <a:rPr lang="en-GB" baseline="0" dirty="0"/>
              <a:t>[5]; </a:t>
            </a:r>
            <a:r>
              <a:rPr lang="en-GB" b="1" baseline="0" dirty="0"/>
              <a:t>tête </a:t>
            </a:r>
            <a:r>
              <a:rPr lang="en-GB" baseline="0" dirty="0"/>
              <a:t>[343].</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9</a:t>
            </a:fld>
            <a:endParaRPr lang="en-GB" dirty="0"/>
          </a:p>
        </p:txBody>
      </p:sp>
    </p:spTree>
    <p:extLst>
      <p:ext uri="{BB962C8B-B14F-4D97-AF65-F5344CB8AC3E}">
        <p14:creationId xmlns:p14="http://schemas.microsoft.com/office/powerpoint/2010/main" val="318772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39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4843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59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70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audio" Target="../media/audio9.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audio" Target="../media/audio9.wav"/></Relationships>
</file>

<file path=ppt/slides/_rels/slide8.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3.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image" Target="../media/image10.png"/><Relationship Id="rId5" Type="http://schemas.openxmlformats.org/officeDocument/2006/relationships/audio" Target="../media/audio10.wav"/><Relationship Id="rId10" Type="http://schemas.openxmlformats.org/officeDocument/2006/relationships/image" Target="../media/image11.png"/><Relationship Id="rId4" Type="http://schemas.openxmlformats.org/officeDocument/2006/relationships/audio" Target="../media/audio9.wav"/><Relationship Id="rId9" Type="http://schemas.openxmlformats.org/officeDocument/2006/relationships/audio" Target="../media/audio14.wav"/></Relationships>
</file>

<file path=ppt/slides/_rels/slide9.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1.1 - Week 7</a:t>
              </a:r>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Stephen Owen / Rachel Hawkes</a:t>
              </a:r>
            </a:p>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Date updated: 23/02/20</a:t>
              </a:r>
            </a:p>
          </p:txBody>
        </p:sp>
      </p:grpSp>
      <p:sp>
        <p:nvSpPr>
          <p:cNvPr id="6" name="Title 5">
            <a:extLst>
              <a:ext uri="{FF2B5EF4-FFF2-40B4-BE49-F238E27FC236}">
                <a16:creationId xmlns:a16="http://schemas.microsoft.com/office/drawing/2014/main" id="{F268B302-ADED-FD49-8F9D-2BFC1F9A6A81}"/>
              </a:ext>
            </a:extLst>
          </p:cNvPr>
          <p:cNvSpPr>
            <a:spLocks noGrp="1"/>
          </p:cNvSpPr>
          <p:nvPr>
            <p:ph type="title"/>
          </p:nvPr>
        </p:nvSpPr>
        <p:spPr>
          <a:xfrm>
            <a:off x="185383" y="1796722"/>
            <a:ext cx="2280231" cy="1325563"/>
          </a:xfrm>
        </p:spPr>
        <p:txBody>
          <a:bodyPr>
            <a:normAutofit/>
          </a:bodyPr>
          <a:lstStyle/>
          <a:p>
            <a:r>
              <a:rPr lang="en-GB" sz="4000" b="1" dirty="0">
                <a:solidFill>
                  <a:prstClr val="white"/>
                </a:solidFill>
              </a:rPr>
              <a:t>Phonics</a:t>
            </a:r>
            <a:endParaRPr lang="en-US" sz="4000" dirty="0"/>
          </a:p>
        </p:txBody>
      </p:sp>
    </p:spTree>
    <p:extLst>
      <p:ext uri="{BB962C8B-B14F-4D97-AF65-F5344CB8AC3E}">
        <p14:creationId xmlns:p14="http://schemas.microsoft.com/office/powerpoint/2010/main" val="45670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7165" y="4399747"/>
            <a:ext cx="4997669" cy="1938992"/>
          </a:xfrm>
          <a:prstGeom prst="rect">
            <a:avLst/>
          </a:prstGeom>
          <a:noFill/>
        </p:spPr>
        <p:txBody>
          <a:bodyPr wrap="square" rtlCol="0">
            <a:spAutoFit/>
          </a:bodyPr>
          <a:lstStyle/>
          <a:p>
            <a:pPr algn="ctr"/>
            <a:r>
              <a:rPr lang="en-GB" sz="12000" dirty="0">
                <a:solidFill>
                  <a:srgbClr val="1F4E79"/>
                </a:solidFill>
                <a:latin typeface="Century Gothic" panose="020B0502020202020204" pitchFamily="34" charset="0"/>
                <a:cs typeface="Calibri" panose="020F0502020204030204" pitchFamily="34" charset="0"/>
              </a:rPr>
              <a:t>tr</a:t>
            </a:r>
            <a:r>
              <a:rPr lang="en-GB" sz="12000" b="1" dirty="0">
                <a:solidFill>
                  <a:srgbClr val="FA6500"/>
                </a:solidFill>
                <a:latin typeface="Century Gothic" panose="020B0502020202020204" pitchFamily="34" charset="0"/>
                <a:cs typeface="Calibri" panose="020F0502020204030204" pitchFamily="34" charset="0"/>
              </a:rPr>
              <a:t>ain</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4012479" y="885802"/>
            <a:ext cx="4689987" cy="35773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C9DD0C8-103A-FE41-9248-104E3268529B}"/>
              </a:ext>
            </a:extLst>
          </p:cNvPr>
          <p:cNvSpPr>
            <a:spLocks noGrp="1"/>
          </p:cNvSpPr>
          <p:nvPr>
            <p:ph type="title"/>
          </p:nvPr>
        </p:nvSpPr>
        <p:spPr>
          <a:xfrm>
            <a:off x="129266" y="223020"/>
            <a:ext cx="4459063" cy="1325563"/>
          </a:xfrm>
        </p:spPr>
        <p:txBody>
          <a:bodyPr>
            <a:noAutofit/>
          </a:bodyPr>
          <a:lstStyle/>
          <a:p>
            <a:r>
              <a:rPr lang="en-GB" sz="12000" b="1" dirty="0" err="1">
                <a:solidFill>
                  <a:srgbClr val="1F4E79"/>
                </a:solidFill>
                <a:cs typeface="Calibri" panose="020F0502020204030204" pitchFamily="34" charset="0"/>
              </a:rPr>
              <a:t>ain</a:t>
            </a:r>
            <a:r>
              <a:rPr lang="en-GB" sz="12000" b="1" dirty="0">
                <a:solidFill>
                  <a:srgbClr val="1F4E79"/>
                </a:solidFill>
                <a:cs typeface="Calibri" panose="020F0502020204030204" pitchFamily="34" charset="0"/>
              </a:rPr>
              <a:t>/in</a:t>
            </a:r>
            <a:endParaRPr lang="en-US" sz="12000" dirty="0"/>
          </a:p>
        </p:txBody>
      </p:sp>
    </p:spTree>
    <p:extLst>
      <p:ext uri="{BB962C8B-B14F-4D97-AF65-F5344CB8AC3E}">
        <p14:creationId xmlns:p14="http://schemas.microsoft.com/office/powerpoint/2010/main" val="16262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in_ain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trai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subTnLst>
                                    <p:audio>
                                      <p:cMediaNode>
                                        <p:cTn display="0" masterRel="sameClick">
                                          <p:stCondLst>
                                            <p:cond evt="begin" delay="0">
                                              <p:tn val="15"/>
                                            </p:cond>
                                          </p:stCondLst>
                                          <p:endCondLst>
                                            <p:cond evt="onStopAudio" delay="0">
                                              <p:tgtEl>
                                                <p:sldTgt/>
                                              </p:tgtEl>
                                            </p:cond>
                                          </p:endCondLst>
                                        </p:cTn>
                                        <p:tgtEl>
                                          <p:sndTgt r:embed="rId4" name="tr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7165" y="1894541"/>
            <a:ext cx="4997669" cy="1938992"/>
          </a:xfrm>
          <a:prstGeom prst="rect">
            <a:avLst/>
          </a:prstGeom>
          <a:noFill/>
        </p:spPr>
        <p:txBody>
          <a:bodyPr wrap="square" rtlCol="0">
            <a:spAutoFit/>
          </a:bodyPr>
          <a:lstStyle/>
          <a:p>
            <a:pPr algn="ctr"/>
            <a:r>
              <a:rPr lang="en-GB" sz="12000" dirty="0">
                <a:solidFill>
                  <a:srgbClr val="1F4E79"/>
                </a:solidFill>
                <a:latin typeface="Century Gothic" panose="020B0502020202020204" pitchFamily="34" charset="0"/>
                <a:cs typeface="Calibri" panose="020F0502020204030204" pitchFamily="34" charset="0"/>
              </a:rPr>
              <a:t>tr</a:t>
            </a:r>
            <a:r>
              <a:rPr lang="en-GB" sz="12000" b="1" dirty="0">
                <a:solidFill>
                  <a:srgbClr val="FA6500"/>
                </a:solidFill>
                <a:latin typeface="Century Gothic" panose="020B0502020202020204" pitchFamily="34" charset="0"/>
                <a:cs typeface="Calibri" panose="020F0502020204030204" pitchFamily="34" charset="0"/>
              </a:rPr>
              <a:t>ain</a:t>
            </a:r>
          </a:p>
        </p:txBody>
      </p:sp>
      <p:sp>
        <p:nvSpPr>
          <p:cNvPr id="4" name="Title 3">
            <a:extLst>
              <a:ext uri="{FF2B5EF4-FFF2-40B4-BE49-F238E27FC236}">
                <a16:creationId xmlns:a16="http://schemas.microsoft.com/office/drawing/2014/main" id="{7FC36B40-1A3F-4343-855E-BFEC2546CED8}"/>
              </a:ext>
            </a:extLst>
          </p:cNvPr>
          <p:cNvSpPr>
            <a:spLocks noGrp="1"/>
          </p:cNvSpPr>
          <p:nvPr>
            <p:ph type="title"/>
          </p:nvPr>
        </p:nvSpPr>
        <p:spPr>
          <a:xfrm>
            <a:off x="113600" y="296116"/>
            <a:ext cx="4523714" cy="1325563"/>
          </a:xfrm>
        </p:spPr>
        <p:txBody>
          <a:bodyPr>
            <a:noAutofit/>
          </a:bodyPr>
          <a:lstStyle/>
          <a:p>
            <a:r>
              <a:rPr lang="en-GB" sz="12000" b="1" dirty="0" err="1">
                <a:solidFill>
                  <a:srgbClr val="1F4E79"/>
                </a:solidFill>
                <a:cs typeface="Calibri" panose="020F0502020204030204" pitchFamily="34" charset="0"/>
              </a:rPr>
              <a:t>ain</a:t>
            </a:r>
            <a:r>
              <a:rPr lang="en-GB" sz="12000" b="1" dirty="0">
                <a:solidFill>
                  <a:srgbClr val="1F4E79"/>
                </a:solidFill>
                <a:cs typeface="Calibri" panose="020F0502020204030204" pitchFamily="34" charset="0"/>
              </a:rPr>
              <a:t>/in</a:t>
            </a:r>
            <a:endParaRPr lang="en-US" sz="12000" dirty="0"/>
          </a:p>
        </p:txBody>
      </p:sp>
    </p:spTree>
    <p:extLst>
      <p:ext uri="{BB962C8B-B14F-4D97-AF65-F5344CB8AC3E}">
        <p14:creationId xmlns:p14="http://schemas.microsoft.com/office/powerpoint/2010/main" val="227903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in_ain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tr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0521" y="3457127"/>
            <a:ext cx="277867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tr</a:t>
            </a:r>
            <a:r>
              <a:rPr lang="en-GB" sz="6000" dirty="0">
                <a:solidFill>
                  <a:srgbClr val="E65D00"/>
                </a:solidFill>
                <a:latin typeface="Century Gothic" panose="020B0502020202020204" pitchFamily="34" charset="0"/>
                <a:cs typeface="Calibri" panose="020F0502020204030204" pitchFamily="34" charset="0"/>
              </a:rPr>
              <a:t>ain</a:t>
            </a:r>
          </a:p>
        </p:txBody>
      </p:sp>
      <p:pic>
        <p:nvPicPr>
          <p:cNvPr id="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943110" y="1821767"/>
            <a:ext cx="2009311" cy="170791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117427" y="1748868"/>
            <a:ext cx="3957145" cy="2792925"/>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 name="TextBox 6"/>
          <p:cNvSpPr txBox="1"/>
          <p:nvPr/>
        </p:nvSpPr>
        <p:spPr>
          <a:xfrm>
            <a:off x="3499883" y="4635813"/>
            <a:ext cx="5139559"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ain</a:t>
            </a:r>
            <a:r>
              <a:rPr lang="en-GB" sz="6000" dirty="0" err="1">
                <a:solidFill>
                  <a:srgbClr val="115076"/>
                </a:solidFill>
                <a:latin typeface="Century Gothic" panose="020B0502020202020204" pitchFamily="34" charset="0"/>
                <a:cs typeface="Calibri" panose="020F0502020204030204" pitchFamily="34" charset="0"/>
              </a:rPr>
              <a:t>tenant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739094" y="3429000"/>
            <a:ext cx="215091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E65D00"/>
                </a:solidFill>
                <a:latin typeface="Century Gothic" panose="020B0502020202020204" pitchFamily="34" charset="0"/>
                <a:cs typeface="Calibri" panose="020F0502020204030204" pitchFamily="34" charset="0"/>
              </a:rPr>
              <a:t>in</a:t>
            </a:r>
            <a:r>
              <a:rPr lang="en-GB" sz="6000" dirty="0" err="1">
                <a:solidFill>
                  <a:srgbClr val="115076"/>
                </a:solidFill>
                <a:latin typeface="Century Gothic" panose="020B0502020202020204" pitchFamily="34" charset="0"/>
                <a:cs typeface="Calibri" panose="020F0502020204030204" pitchFamily="34" charset="0"/>
              </a:rPr>
              <a:t>gt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8988988" y="3559061"/>
            <a:ext cx="273086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ain</a:t>
            </a:r>
          </a:p>
        </p:txBody>
      </p:sp>
      <p:sp>
        <p:nvSpPr>
          <p:cNvPr id="10" name="TextBox 9"/>
          <p:cNvSpPr txBox="1"/>
          <p:nvPr/>
        </p:nvSpPr>
        <p:spPr>
          <a:xfrm>
            <a:off x="8869345" y="468424"/>
            <a:ext cx="267123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mat</a:t>
            </a:r>
            <a:r>
              <a:rPr lang="en-GB" sz="6000" dirty="0" err="1">
                <a:solidFill>
                  <a:srgbClr val="E65D00"/>
                </a:solidFill>
                <a:latin typeface="Century Gothic" panose="020B0502020202020204" pitchFamily="34" charset="0"/>
                <a:cs typeface="Calibri" panose="020F0502020204030204" pitchFamily="34" charset="0"/>
              </a:rPr>
              <a:t>in</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14" name="TextBox 13"/>
          <p:cNvSpPr txBox="1"/>
          <p:nvPr/>
        </p:nvSpPr>
        <p:spPr>
          <a:xfrm rot="10800000" flipV="1">
            <a:off x="643495" y="516861"/>
            <a:ext cx="2246513"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E65D00"/>
                </a:solidFill>
                <a:latin typeface="Century Gothic" panose="020B0502020202020204" pitchFamily="34" charset="0"/>
                <a:cs typeface="Calibri" panose="020F0502020204030204" pitchFamily="34" charset="0"/>
              </a:rPr>
              <a:t>in</a:t>
            </a:r>
          </a:p>
        </p:txBody>
      </p:sp>
      <p:sp>
        <p:nvSpPr>
          <p:cNvPr id="2" name="Rectangle 1"/>
          <p:cNvSpPr/>
          <p:nvPr/>
        </p:nvSpPr>
        <p:spPr>
          <a:xfrm>
            <a:off x="1063810" y="1275019"/>
            <a:ext cx="1406154"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[end]</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 name="Rectangle 2"/>
          <p:cNvSpPr/>
          <p:nvPr/>
        </p:nvSpPr>
        <p:spPr>
          <a:xfrm>
            <a:off x="5240283" y="5397205"/>
            <a:ext cx="1476686"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[now]</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3547" y="4533874"/>
            <a:ext cx="1769915" cy="1371684"/>
          </a:xfrm>
          <a:prstGeom prst="rect">
            <a:avLst/>
          </a:prstGeom>
          <a:effectLst>
            <a:outerShdw blurRad="50800" dist="38100" dir="5400000" algn="t"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91845" y="4541793"/>
            <a:ext cx="2272004" cy="1606378"/>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22035" y="1408081"/>
            <a:ext cx="1061130" cy="1486046"/>
          </a:xfrm>
          <a:prstGeom prst="rect">
            <a:avLst/>
          </a:prstGeom>
        </p:spPr>
      </p:pic>
      <p:sp>
        <p:nvSpPr>
          <p:cNvPr id="11" name="Title 10">
            <a:extLst>
              <a:ext uri="{FF2B5EF4-FFF2-40B4-BE49-F238E27FC236}">
                <a16:creationId xmlns:a16="http://schemas.microsoft.com/office/drawing/2014/main" id="{D6628F11-A867-3E4B-9890-0F17D1C83773}"/>
              </a:ext>
            </a:extLst>
          </p:cNvPr>
          <p:cNvSpPr>
            <a:spLocks noGrp="1"/>
          </p:cNvSpPr>
          <p:nvPr>
            <p:ph type="title"/>
          </p:nvPr>
        </p:nvSpPr>
        <p:spPr>
          <a:xfrm>
            <a:off x="4435144" y="10124"/>
            <a:ext cx="3269036" cy="1473963"/>
          </a:xfrm>
        </p:spPr>
        <p:txBody>
          <a:bodyPr>
            <a:noAutofit/>
          </a:bodyPr>
          <a:lstStyle/>
          <a:p>
            <a:pPr algn="ctr"/>
            <a:r>
              <a:rPr lang="en-GB" sz="10000" b="1" dirty="0">
                <a:solidFill>
                  <a:srgbClr val="115076"/>
                </a:solidFill>
                <a:cs typeface="Calibri" panose="020F0502020204030204" pitchFamily="34" charset="0"/>
              </a:rPr>
              <a:t>(a)in</a:t>
            </a:r>
            <a:endParaRPr lang="en-US" sz="10000" dirty="0"/>
          </a:p>
        </p:txBody>
      </p:sp>
    </p:spTree>
    <p:extLst>
      <p:ext uri="{BB962C8B-B14F-4D97-AF65-F5344CB8AC3E}">
        <p14:creationId xmlns:p14="http://schemas.microsoft.com/office/powerpoint/2010/main" val="22423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in_ain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train.wav"/>
                                        </p:tgtEl>
                                      </p:cMediaNode>
                                    </p:audio>
                                  </p:sub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5" name="fin.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6" name="matin.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vingt.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subTnLst>
                                    <p:audio>
                                      <p:cMediaNode>
                                        <p:cTn display="0" masterRel="sameClick">
                                          <p:stCondLst>
                                            <p:cond evt="begin" delay="0">
                                              <p:tn val="51"/>
                                            </p:cond>
                                          </p:stCondLst>
                                          <p:endCondLst>
                                            <p:cond evt="onStopAudio" delay="0">
                                              <p:tgtEl>
                                                <p:sldTgt/>
                                              </p:tgtEl>
                                            </p:cond>
                                          </p:endCondLst>
                                        </p:cTn>
                                        <p:tgtEl>
                                          <p:sndTgt r:embed="rId8" name="maintenant.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subTnLst>
                                    <p:audio>
                                      <p:cMediaNode>
                                        <p:cTn display="0" masterRel="sameClick">
                                          <p:stCondLst>
                                            <p:cond evt="begin" delay="0">
                                              <p:tn val="61"/>
                                            </p:cond>
                                          </p:stCondLst>
                                          <p:endCondLst>
                                            <p:cond evt="onStopAudio" delay="0">
                                              <p:tgtEl>
                                                <p:sldTgt/>
                                              </p:tgtEl>
                                            </p:cond>
                                          </p:endCondLst>
                                        </p:cTn>
                                        <p:tgtEl>
                                          <p:sndTgt r:embed="rId9" name="main.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P spid="10" grpId="0"/>
      <p:bldP spid="14" grpId="0"/>
      <p:bldP spid="2" grpId="0"/>
      <p:bldP spid="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0521" y="3457127"/>
            <a:ext cx="277867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tr</a:t>
            </a:r>
            <a:r>
              <a:rPr lang="en-GB" sz="6000" dirty="0">
                <a:solidFill>
                  <a:srgbClr val="E65D00"/>
                </a:solidFill>
                <a:latin typeface="Century Gothic" panose="020B0502020202020204" pitchFamily="34" charset="0"/>
                <a:cs typeface="Calibri" panose="020F0502020204030204" pitchFamily="34" charset="0"/>
              </a:rPr>
              <a:t>ain</a:t>
            </a:r>
          </a:p>
        </p:txBody>
      </p:sp>
      <p:sp>
        <p:nvSpPr>
          <p:cNvPr id="6" name="Rounded Rectangle 5"/>
          <p:cNvSpPr/>
          <p:nvPr/>
        </p:nvSpPr>
        <p:spPr>
          <a:xfrm>
            <a:off x="4117427" y="1748868"/>
            <a:ext cx="3957145" cy="2792925"/>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 name="TextBox 6"/>
          <p:cNvSpPr txBox="1"/>
          <p:nvPr/>
        </p:nvSpPr>
        <p:spPr>
          <a:xfrm>
            <a:off x="3499883" y="4635813"/>
            <a:ext cx="5139559"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ain</a:t>
            </a:r>
            <a:r>
              <a:rPr lang="en-GB" sz="6000" dirty="0" err="1">
                <a:solidFill>
                  <a:srgbClr val="115076"/>
                </a:solidFill>
                <a:latin typeface="Century Gothic" panose="020B0502020202020204" pitchFamily="34" charset="0"/>
                <a:cs typeface="Calibri" panose="020F0502020204030204" pitchFamily="34" charset="0"/>
              </a:rPr>
              <a:t>tenant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739094" y="3429000"/>
            <a:ext cx="215091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E65D00"/>
                </a:solidFill>
                <a:latin typeface="Century Gothic" panose="020B0502020202020204" pitchFamily="34" charset="0"/>
                <a:cs typeface="Calibri" panose="020F0502020204030204" pitchFamily="34" charset="0"/>
              </a:rPr>
              <a:t>in</a:t>
            </a:r>
            <a:r>
              <a:rPr lang="en-GB" sz="6000" dirty="0" err="1">
                <a:solidFill>
                  <a:srgbClr val="115076"/>
                </a:solidFill>
                <a:latin typeface="Century Gothic" panose="020B0502020202020204" pitchFamily="34" charset="0"/>
                <a:cs typeface="Calibri" panose="020F0502020204030204" pitchFamily="34" charset="0"/>
              </a:rPr>
              <a:t>gt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8988988" y="3559061"/>
            <a:ext cx="273086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ain</a:t>
            </a:r>
          </a:p>
        </p:txBody>
      </p:sp>
      <p:sp>
        <p:nvSpPr>
          <p:cNvPr id="10" name="TextBox 9"/>
          <p:cNvSpPr txBox="1"/>
          <p:nvPr/>
        </p:nvSpPr>
        <p:spPr>
          <a:xfrm>
            <a:off x="8869345" y="468424"/>
            <a:ext cx="267123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mat</a:t>
            </a:r>
            <a:r>
              <a:rPr lang="en-GB" sz="6000" dirty="0" err="1">
                <a:solidFill>
                  <a:srgbClr val="E65D00"/>
                </a:solidFill>
                <a:latin typeface="Century Gothic" panose="020B0502020202020204" pitchFamily="34" charset="0"/>
                <a:cs typeface="Calibri" panose="020F0502020204030204" pitchFamily="34" charset="0"/>
              </a:rPr>
              <a:t>in</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14" name="TextBox 13"/>
          <p:cNvSpPr txBox="1"/>
          <p:nvPr/>
        </p:nvSpPr>
        <p:spPr>
          <a:xfrm rot="10800000" flipV="1">
            <a:off x="643495" y="516861"/>
            <a:ext cx="2246513"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E65D00"/>
                </a:solidFill>
                <a:latin typeface="Century Gothic" panose="020B0502020202020204" pitchFamily="34" charset="0"/>
                <a:cs typeface="Calibri" panose="020F0502020204030204" pitchFamily="34" charset="0"/>
              </a:rPr>
              <a:t>in</a:t>
            </a:r>
          </a:p>
        </p:txBody>
      </p:sp>
      <p:sp>
        <p:nvSpPr>
          <p:cNvPr id="2" name="Title 1">
            <a:extLst>
              <a:ext uri="{FF2B5EF4-FFF2-40B4-BE49-F238E27FC236}">
                <a16:creationId xmlns:a16="http://schemas.microsoft.com/office/drawing/2014/main" id="{387606A6-2C00-2548-B801-1370106A8670}"/>
              </a:ext>
            </a:extLst>
          </p:cNvPr>
          <p:cNvSpPr>
            <a:spLocks noGrp="1"/>
          </p:cNvSpPr>
          <p:nvPr>
            <p:ph type="title"/>
          </p:nvPr>
        </p:nvSpPr>
        <p:spPr>
          <a:xfrm>
            <a:off x="4148501" y="-117863"/>
            <a:ext cx="3842321" cy="1695970"/>
          </a:xfrm>
        </p:spPr>
        <p:txBody>
          <a:bodyPr>
            <a:noAutofit/>
          </a:bodyPr>
          <a:lstStyle/>
          <a:p>
            <a:pPr algn="ctr"/>
            <a:r>
              <a:rPr lang="en-GB" sz="10000" b="1" dirty="0">
                <a:solidFill>
                  <a:srgbClr val="115076"/>
                </a:solidFill>
                <a:cs typeface="Calibri" panose="020F0502020204030204" pitchFamily="34" charset="0"/>
              </a:rPr>
              <a:t>(a)in</a:t>
            </a:r>
            <a:endParaRPr lang="en-US" sz="10000" dirty="0"/>
          </a:p>
        </p:txBody>
      </p:sp>
    </p:spTree>
    <p:extLst>
      <p:ext uri="{BB962C8B-B14F-4D97-AF65-F5344CB8AC3E}">
        <p14:creationId xmlns:p14="http://schemas.microsoft.com/office/powerpoint/2010/main" val="33082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in_ain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train.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5" name="fi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6" name="mati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vingt.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8" name="maintenant.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9" name="m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P spid="10" grpId="0"/>
      <p:bldP spid="1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89630" y="4348231"/>
            <a:ext cx="3227165" cy="1938992"/>
          </a:xfrm>
          <a:prstGeom prst="rect">
            <a:avLst/>
          </a:prstGeom>
          <a:noFill/>
        </p:spPr>
        <p:txBody>
          <a:bodyPr wrap="none" rtlCol="0">
            <a:spAutoFit/>
          </a:bodyPr>
          <a:lstStyle/>
          <a:p>
            <a:r>
              <a:rPr lang="en-GB" sz="12000" dirty="0">
                <a:solidFill>
                  <a:srgbClr val="1F4E79"/>
                </a:solidFill>
                <a:latin typeface="Century Gothic" panose="020B0502020202020204" pitchFamily="34" charset="0"/>
                <a:cs typeface="Calibri" panose="020F0502020204030204" pitchFamily="34" charset="0"/>
              </a:rPr>
              <a:t>t</a:t>
            </a:r>
            <a:r>
              <a:rPr lang="en-GB" sz="12000" b="1" dirty="0">
                <a:solidFill>
                  <a:srgbClr val="FA6500"/>
                </a:solidFill>
                <a:latin typeface="Century Gothic" panose="020B0502020202020204" pitchFamily="34" charset="0"/>
                <a:cs typeface="Calibri" panose="020F0502020204030204" pitchFamily="34" charset="0"/>
              </a:rPr>
              <a:t>ê</a:t>
            </a:r>
            <a:r>
              <a:rPr lang="en-GB" sz="12000" dirty="0">
                <a:solidFill>
                  <a:srgbClr val="1F4E79"/>
                </a:solidFill>
                <a:latin typeface="Century Gothic" panose="020B0502020202020204" pitchFamily="34" charset="0"/>
                <a:cs typeface="Calibri" panose="020F0502020204030204" pitchFamily="34" charset="0"/>
              </a:rPr>
              <a:t>te</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9630" y="1118496"/>
            <a:ext cx="2971800" cy="3274484"/>
          </a:xfrm>
          <a:prstGeom prst="rect">
            <a:avLst/>
          </a:prstGeom>
        </p:spPr>
      </p:pic>
      <p:sp>
        <p:nvSpPr>
          <p:cNvPr id="5" name="Title 4">
            <a:extLst>
              <a:ext uri="{FF2B5EF4-FFF2-40B4-BE49-F238E27FC236}">
                <a16:creationId xmlns:a16="http://schemas.microsoft.com/office/drawing/2014/main" id="{83CC89EE-50FE-0245-986D-439FAFCD9C6D}"/>
              </a:ext>
            </a:extLst>
          </p:cNvPr>
          <p:cNvSpPr>
            <a:spLocks noGrp="1"/>
          </p:cNvSpPr>
          <p:nvPr>
            <p:ph type="title"/>
          </p:nvPr>
        </p:nvSpPr>
        <p:spPr>
          <a:xfrm>
            <a:off x="116022" y="410416"/>
            <a:ext cx="4429925" cy="1695970"/>
          </a:xfrm>
        </p:spPr>
        <p:txBody>
          <a:bodyPr>
            <a:noAutofit/>
          </a:bodyPr>
          <a:lstStyle/>
          <a:p>
            <a:r>
              <a:rPr lang="en-GB" sz="18000" b="1" dirty="0" err="1">
                <a:solidFill>
                  <a:srgbClr val="1F4E79"/>
                </a:solidFill>
                <a:cs typeface="Calibri" panose="020F0502020204030204" pitchFamily="34" charset="0"/>
              </a:rPr>
              <a:t>ê</a:t>
            </a:r>
            <a:r>
              <a:rPr lang="en-GB" sz="18000" b="1" dirty="0">
                <a:solidFill>
                  <a:srgbClr val="1F4E79"/>
                </a:solidFill>
                <a:cs typeface="Calibri" panose="020F0502020204030204" pitchFamily="34" charset="0"/>
              </a:rPr>
              <a:t>/</a:t>
            </a:r>
            <a:r>
              <a:rPr lang="en-GB" sz="18000" b="1" dirty="0" err="1">
                <a:solidFill>
                  <a:srgbClr val="1F4E79"/>
                </a:solidFill>
                <a:cs typeface="Calibri" panose="020F0502020204030204" pitchFamily="34" charset="0"/>
              </a:rPr>
              <a:t>è</a:t>
            </a:r>
            <a:endParaRPr lang="en-US" sz="18000" dirty="0"/>
          </a:p>
        </p:txBody>
      </p:sp>
    </p:spTree>
    <p:extLst>
      <p:ext uri="{BB962C8B-B14F-4D97-AF65-F5344CB8AC3E}">
        <p14:creationId xmlns:p14="http://schemas.microsoft.com/office/powerpoint/2010/main" val="193179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e_fla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tet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te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82417" y="1930707"/>
            <a:ext cx="3227165" cy="1938992"/>
          </a:xfrm>
          <a:prstGeom prst="rect">
            <a:avLst/>
          </a:prstGeom>
          <a:noFill/>
        </p:spPr>
        <p:txBody>
          <a:bodyPr wrap="none" rtlCol="0">
            <a:spAutoFit/>
          </a:bodyPr>
          <a:lstStyle/>
          <a:p>
            <a:r>
              <a:rPr lang="en-GB" sz="12000" dirty="0">
                <a:solidFill>
                  <a:srgbClr val="1F4E79"/>
                </a:solidFill>
                <a:latin typeface="Century Gothic" panose="020B0502020202020204" pitchFamily="34" charset="0"/>
                <a:cs typeface="Calibri" panose="020F0502020204030204" pitchFamily="34" charset="0"/>
              </a:rPr>
              <a:t>t</a:t>
            </a:r>
            <a:r>
              <a:rPr lang="en-GB" sz="12000" b="1" dirty="0">
                <a:solidFill>
                  <a:srgbClr val="FA6500"/>
                </a:solidFill>
                <a:latin typeface="Century Gothic" panose="020B0502020202020204" pitchFamily="34" charset="0"/>
                <a:cs typeface="Calibri" panose="020F0502020204030204" pitchFamily="34" charset="0"/>
              </a:rPr>
              <a:t>ê</a:t>
            </a:r>
            <a:r>
              <a:rPr lang="en-GB" sz="12000" dirty="0">
                <a:solidFill>
                  <a:srgbClr val="1F4E79"/>
                </a:solidFill>
                <a:latin typeface="Century Gothic" panose="020B0502020202020204" pitchFamily="34" charset="0"/>
                <a:cs typeface="Calibri" panose="020F0502020204030204" pitchFamily="34" charset="0"/>
              </a:rPr>
              <a:t>te</a:t>
            </a:r>
          </a:p>
        </p:txBody>
      </p:sp>
      <p:sp>
        <p:nvSpPr>
          <p:cNvPr id="4" name="Title 3">
            <a:extLst>
              <a:ext uri="{FF2B5EF4-FFF2-40B4-BE49-F238E27FC236}">
                <a16:creationId xmlns:a16="http://schemas.microsoft.com/office/drawing/2014/main" id="{E17867FA-73E6-D946-8CA6-5114CC6244D5}"/>
              </a:ext>
            </a:extLst>
          </p:cNvPr>
          <p:cNvSpPr>
            <a:spLocks noGrp="1"/>
          </p:cNvSpPr>
          <p:nvPr>
            <p:ph type="title"/>
          </p:nvPr>
        </p:nvSpPr>
        <p:spPr>
          <a:xfrm>
            <a:off x="116022" y="605144"/>
            <a:ext cx="4366395" cy="1325563"/>
          </a:xfrm>
        </p:spPr>
        <p:txBody>
          <a:bodyPr>
            <a:noAutofit/>
          </a:bodyPr>
          <a:lstStyle/>
          <a:p>
            <a:r>
              <a:rPr lang="en-GB" sz="18000" b="1" dirty="0" err="1">
                <a:solidFill>
                  <a:srgbClr val="1F4E79"/>
                </a:solidFill>
                <a:cs typeface="Calibri" panose="020F0502020204030204" pitchFamily="34" charset="0"/>
              </a:rPr>
              <a:t>ê</a:t>
            </a:r>
            <a:r>
              <a:rPr lang="en-GB" sz="18000" b="1" dirty="0">
                <a:solidFill>
                  <a:srgbClr val="1F4E79"/>
                </a:solidFill>
                <a:cs typeface="Calibri" panose="020F0502020204030204" pitchFamily="34" charset="0"/>
              </a:rPr>
              <a:t>/</a:t>
            </a:r>
            <a:r>
              <a:rPr lang="en-GB" sz="18000" b="1" dirty="0" err="1">
                <a:solidFill>
                  <a:srgbClr val="1F4E79"/>
                </a:solidFill>
                <a:cs typeface="Calibri" panose="020F0502020204030204" pitchFamily="34" charset="0"/>
              </a:rPr>
              <a:t>è</a:t>
            </a:r>
            <a:endParaRPr lang="en-US" sz="18000" dirty="0"/>
          </a:p>
        </p:txBody>
      </p:sp>
    </p:spTree>
    <p:extLst>
      <p:ext uri="{BB962C8B-B14F-4D97-AF65-F5344CB8AC3E}">
        <p14:creationId xmlns:p14="http://schemas.microsoft.com/office/powerpoint/2010/main" val="23980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_fla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te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5565" y="3354168"/>
            <a:ext cx="2000869" cy="1200329"/>
          </a:xfrm>
          <a:prstGeom prst="rect">
            <a:avLst/>
          </a:prstGeom>
          <a:noFill/>
        </p:spPr>
        <p:txBody>
          <a:bodyPr wrap="none" rtlCol="0">
            <a:spAutoFit/>
          </a:bodyPr>
          <a:lstStyle/>
          <a:p>
            <a:r>
              <a:rPr lang="en-GB" sz="7200" dirty="0">
                <a:solidFill>
                  <a:srgbClr val="115076"/>
                </a:solidFill>
                <a:latin typeface="Century Gothic" panose="020B0502020202020204" pitchFamily="34" charset="0"/>
                <a:cs typeface="Calibri" panose="020F0502020204030204" pitchFamily="34" charset="0"/>
              </a:rPr>
              <a:t>t</a:t>
            </a:r>
            <a:r>
              <a:rPr lang="en-GB" sz="7200" dirty="0">
                <a:solidFill>
                  <a:srgbClr val="E65D00"/>
                </a:solidFill>
                <a:latin typeface="Century Gothic" panose="020B0502020202020204" pitchFamily="34" charset="0"/>
                <a:cs typeface="Calibri" panose="020F0502020204030204" pitchFamily="34" charset="0"/>
              </a:rPr>
              <a:t>ê</a:t>
            </a:r>
            <a:r>
              <a:rPr lang="en-GB" sz="7200" dirty="0">
                <a:solidFill>
                  <a:srgbClr val="115076"/>
                </a:solidFill>
                <a:latin typeface="Century Gothic" panose="020B0502020202020204" pitchFamily="34" charset="0"/>
                <a:cs typeface="Calibri" panose="020F0502020204030204" pitchFamily="34" charset="0"/>
              </a:rPr>
              <a:t>te</a:t>
            </a:r>
          </a:p>
        </p:txBody>
      </p:sp>
      <p:sp>
        <p:nvSpPr>
          <p:cNvPr id="5" name="Rounded Rectangle 4"/>
          <p:cNvSpPr/>
          <p:nvPr/>
        </p:nvSpPr>
        <p:spPr>
          <a:xfrm>
            <a:off x="4397612" y="1659192"/>
            <a:ext cx="3396775" cy="275896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 name="TextBox 5"/>
          <p:cNvSpPr txBox="1"/>
          <p:nvPr/>
        </p:nvSpPr>
        <p:spPr>
          <a:xfrm>
            <a:off x="8247992" y="649270"/>
            <a:ext cx="348507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fr</a:t>
            </a:r>
            <a:r>
              <a:rPr lang="en-GB" sz="6000" dirty="0">
                <a:solidFill>
                  <a:srgbClr val="E65D00"/>
                </a:solidFill>
                <a:latin typeface="Century Gothic" panose="020B0502020202020204" pitchFamily="34" charset="0"/>
                <a:cs typeface="Calibri" panose="020F0502020204030204" pitchFamily="34" charset="0"/>
              </a:rPr>
              <a:t>è</a:t>
            </a:r>
            <a:r>
              <a:rPr lang="en-GB" sz="6000" dirty="0">
                <a:solidFill>
                  <a:srgbClr val="115076"/>
                </a:solidFill>
                <a:latin typeface="Century Gothic" panose="020B0502020202020204" pitchFamily="34" charset="0"/>
                <a:cs typeface="Calibri" panose="020F0502020204030204" pitchFamily="34" charset="0"/>
              </a:rPr>
              <a:t>re</a:t>
            </a:r>
          </a:p>
        </p:txBody>
      </p:sp>
      <p:sp>
        <p:nvSpPr>
          <p:cNvPr id="7" name="TextBox 6"/>
          <p:cNvSpPr txBox="1"/>
          <p:nvPr/>
        </p:nvSpPr>
        <p:spPr>
          <a:xfrm>
            <a:off x="468385" y="606361"/>
            <a:ext cx="348507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E65D00"/>
                </a:solidFill>
                <a:latin typeface="Century Gothic" panose="020B0502020202020204" pitchFamily="34" charset="0"/>
                <a:cs typeface="Calibri" panose="020F0502020204030204" pitchFamily="34" charset="0"/>
              </a:rPr>
              <a:t>ê</a:t>
            </a:r>
            <a:r>
              <a:rPr lang="en-GB" sz="6000" dirty="0">
                <a:solidFill>
                  <a:srgbClr val="115076"/>
                </a:solidFill>
                <a:latin typeface="Century Gothic" panose="020B0502020202020204" pitchFamily="34" charset="0"/>
                <a:cs typeface="Calibri" panose="020F0502020204030204" pitchFamily="34" charset="0"/>
              </a:rPr>
              <a:t>te</a:t>
            </a:r>
          </a:p>
        </p:txBody>
      </p:sp>
      <p:sp>
        <p:nvSpPr>
          <p:cNvPr id="8" name="TextBox 7"/>
          <p:cNvSpPr txBox="1"/>
          <p:nvPr/>
        </p:nvSpPr>
        <p:spPr>
          <a:xfrm>
            <a:off x="8869433" y="3531829"/>
            <a:ext cx="2388794" cy="1015663"/>
          </a:xfrm>
          <a:prstGeom prst="rect">
            <a:avLst/>
          </a:prstGeom>
          <a:noFill/>
        </p:spPr>
        <p:txBody>
          <a:bodyPr wrap="square" rtlCol="0">
            <a:spAutoFit/>
          </a:bodyPr>
          <a:lstStyle/>
          <a:p>
            <a:pPr algn="ctr"/>
            <a:r>
              <a:rPr lang="en-GB" sz="6000" dirty="0" err="1">
                <a:solidFill>
                  <a:srgbClr val="E65D00"/>
                </a:solidFill>
                <a:latin typeface="Century Gothic" panose="020B0502020202020204" pitchFamily="34" charset="0"/>
                <a:cs typeface="Calibri" panose="020F0502020204030204" pitchFamily="34" charset="0"/>
              </a:rPr>
              <a:t>ê</a:t>
            </a:r>
            <a:r>
              <a:rPr lang="en-GB" sz="6000" dirty="0" err="1">
                <a:solidFill>
                  <a:srgbClr val="115076"/>
                </a:solidFill>
                <a:latin typeface="Century Gothic" panose="020B0502020202020204" pitchFamily="34" charset="0"/>
                <a:cs typeface="Calibri" panose="020F0502020204030204" pitchFamily="34" charset="0"/>
              </a:rPr>
              <a:t>tre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356234" y="3497808"/>
            <a:ext cx="3485077"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coll</a:t>
            </a:r>
            <a:r>
              <a:rPr lang="en-GB" sz="6000" dirty="0" err="1">
                <a:solidFill>
                  <a:srgbClr val="E65D00"/>
                </a:solidFill>
                <a:latin typeface="Century Gothic" panose="020B0502020202020204" pitchFamily="34" charset="0"/>
                <a:cs typeface="Calibri" panose="020F0502020204030204" pitchFamily="34" charset="0"/>
              </a:rPr>
              <a:t>è</a:t>
            </a:r>
            <a:r>
              <a:rPr lang="en-GB" sz="6000" dirty="0" err="1">
                <a:solidFill>
                  <a:srgbClr val="115076"/>
                </a:solidFill>
                <a:latin typeface="Century Gothic" panose="020B0502020202020204" pitchFamily="34" charset="0"/>
                <a:cs typeface="Calibri" panose="020F0502020204030204" pitchFamily="34" charset="0"/>
              </a:rPr>
              <a:t>ge</a:t>
            </a:r>
            <a:endParaRPr lang="en-GB" sz="6000" dirty="0">
              <a:solidFill>
                <a:srgbClr val="115076"/>
              </a:solidFill>
              <a:latin typeface="Century Gothic" panose="020B0502020202020204" pitchFamily="34" charset="0"/>
              <a:cs typeface="Calibri" panose="020F0502020204030204" pitchFamily="34" charset="0"/>
            </a:endParaRPr>
          </a:p>
        </p:txBody>
      </p:sp>
      <p:grpSp>
        <p:nvGrpSpPr>
          <p:cNvPr id="16" name="Group 15"/>
          <p:cNvGrpSpPr/>
          <p:nvPr/>
        </p:nvGrpSpPr>
        <p:grpSpPr>
          <a:xfrm>
            <a:off x="9257975" y="1747632"/>
            <a:ext cx="1465110" cy="1378307"/>
            <a:chOff x="8994668" y="1759672"/>
            <a:chExt cx="1465110" cy="1378307"/>
          </a:xfrm>
        </p:grpSpPr>
        <p:pic>
          <p:nvPicPr>
            <p:cNvPr id="11"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994668" y="1933659"/>
              <a:ext cx="1465110" cy="1204320"/>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p:cNvSpPr/>
            <p:nvPr/>
          </p:nvSpPr>
          <p:spPr>
            <a:xfrm rot="4202952">
              <a:off x="9871894" y="1644415"/>
              <a:ext cx="258397" cy="488912"/>
            </a:xfrm>
            <a:prstGeom prst="downArrow">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grpSp>
      <p:sp>
        <p:nvSpPr>
          <p:cNvPr id="14" name="TextBox 13"/>
          <p:cNvSpPr txBox="1"/>
          <p:nvPr/>
        </p:nvSpPr>
        <p:spPr>
          <a:xfrm>
            <a:off x="3944006" y="4978165"/>
            <a:ext cx="43039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probl</a:t>
            </a:r>
            <a:r>
              <a:rPr lang="en-GB" sz="6000" dirty="0" err="1">
                <a:solidFill>
                  <a:srgbClr val="E65D00"/>
                </a:solidFill>
                <a:latin typeface="Century Gothic" panose="020B0502020202020204" pitchFamily="34" charset="0"/>
                <a:cs typeface="Calibri" panose="020F0502020204030204" pitchFamily="34" charset="0"/>
              </a:rPr>
              <a:t>è</a:t>
            </a:r>
            <a:r>
              <a:rPr lang="en-GB" sz="6000" dirty="0" err="1">
                <a:solidFill>
                  <a:srgbClr val="115076"/>
                </a:solidFill>
                <a:latin typeface="Century Gothic" panose="020B0502020202020204" pitchFamily="34" charset="0"/>
                <a:cs typeface="Calibri" panose="020F0502020204030204" pitchFamily="34" charset="0"/>
              </a:rPr>
              <a:t>me</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11611" y="1897611"/>
            <a:ext cx="1272842" cy="1402484"/>
          </a:xfrm>
          <a:prstGeom prst="rect">
            <a:avLst/>
          </a:prstGeom>
        </p:spPr>
      </p:pic>
      <p:pic>
        <p:nvPicPr>
          <p:cNvPr id="18" name="Picture 8" descr="http://www.clker.com/cliparts/H/e/L/H/P/2/school-building-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1724" y="4625552"/>
            <a:ext cx="2254096" cy="11533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33156" y="1525528"/>
            <a:ext cx="2082312" cy="1860199"/>
          </a:xfrm>
          <a:prstGeom prst="rect">
            <a:avLst/>
          </a:prstGeom>
        </p:spPr>
      </p:pic>
      <p:sp>
        <p:nvSpPr>
          <p:cNvPr id="20" name="Rectangle 19"/>
          <p:cNvSpPr/>
          <p:nvPr/>
        </p:nvSpPr>
        <p:spPr>
          <a:xfrm>
            <a:off x="9208467" y="4399332"/>
            <a:ext cx="1710725"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[to be]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4" name="Title 3">
            <a:extLst>
              <a:ext uri="{FF2B5EF4-FFF2-40B4-BE49-F238E27FC236}">
                <a16:creationId xmlns:a16="http://schemas.microsoft.com/office/drawing/2014/main" id="{0AEFCC57-1125-1C44-BC27-8442962822E7}"/>
              </a:ext>
            </a:extLst>
          </p:cNvPr>
          <p:cNvSpPr>
            <a:spLocks noGrp="1"/>
          </p:cNvSpPr>
          <p:nvPr>
            <p:ph type="title"/>
          </p:nvPr>
        </p:nvSpPr>
        <p:spPr>
          <a:xfrm>
            <a:off x="4578054" y="199963"/>
            <a:ext cx="3105806" cy="1325563"/>
          </a:xfrm>
        </p:spPr>
        <p:txBody>
          <a:bodyPr>
            <a:noAutofit/>
          </a:bodyPr>
          <a:lstStyle/>
          <a:p>
            <a:pPr algn="ctr"/>
            <a:r>
              <a:rPr lang="en-GB" sz="12000" b="1" dirty="0" err="1">
                <a:solidFill>
                  <a:srgbClr val="115076"/>
                </a:solidFill>
                <a:cs typeface="Calibri" panose="020F0502020204030204" pitchFamily="34" charset="0"/>
              </a:rPr>
              <a:t>ê</a:t>
            </a:r>
            <a:r>
              <a:rPr lang="en-GB" sz="12000" b="1" dirty="0">
                <a:solidFill>
                  <a:srgbClr val="115076"/>
                </a:solidFill>
                <a:cs typeface="Calibri" panose="020F0502020204030204" pitchFamily="34" charset="0"/>
              </a:rPr>
              <a:t>/</a:t>
            </a:r>
            <a:r>
              <a:rPr lang="en-GB" sz="12000" b="1" dirty="0" err="1">
                <a:solidFill>
                  <a:srgbClr val="115076"/>
                </a:solidFill>
                <a:cs typeface="Calibri" panose="020F0502020204030204" pitchFamily="34" charset="0"/>
              </a:rPr>
              <a:t>è</a:t>
            </a:r>
            <a:endParaRPr lang="en-US" sz="12000" dirty="0"/>
          </a:p>
        </p:txBody>
      </p:sp>
    </p:spTree>
    <p:extLst>
      <p:ext uri="{BB962C8B-B14F-4D97-AF65-F5344CB8AC3E}">
        <p14:creationId xmlns:p14="http://schemas.microsoft.com/office/powerpoint/2010/main" val="131177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_fla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tete.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fet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6" name="frer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7" name="colleg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subTnLst>
                                    <p:audio>
                                      <p:cMediaNode>
                                        <p:cTn display="0" masterRel="sameClick">
                                          <p:stCondLst>
                                            <p:cond evt="begin" delay="0">
                                              <p:tn val="51"/>
                                            </p:cond>
                                          </p:stCondLst>
                                          <p:endCondLst>
                                            <p:cond evt="onStopAudio" delay="0">
                                              <p:tgtEl>
                                                <p:sldTgt/>
                                              </p:tgtEl>
                                            </p:cond>
                                          </p:endCondLst>
                                        </p:cTn>
                                        <p:tgtEl>
                                          <p:sndTgt r:embed="rId8" name="problem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subTnLst>
                                    <p:audio>
                                      <p:cMediaNode>
                                        <p:cTn display="0" masterRel="sameClick">
                                          <p:stCondLst>
                                            <p:cond evt="begin" delay="0">
                                              <p:tn val="56"/>
                                            </p:cond>
                                          </p:stCondLst>
                                          <p:endCondLst>
                                            <p:cond evt="onStopAudio" delay="0">
                                              <p:tgtEl>
                                                <p:sldTgt/>
                                              </p:tgtEl>
                                            </p:cond>
                                          </p:endCondLst>
                                        </p:cTn>
                                        <p:tgtEl>
                                          <p:sndTgt r:embed="rId9" name="etre.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9" grpId="0"/>
      <p:bldP spid="14" grpId="0"/>
      <p:bldP spid="2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5565" y="3354168"/>
            <a:ext cx="2000869" cy="1200329"/>
          </a:xfrm>
          <a:prstGeom prst="rect">
            <a:avLst/>
          </a:prstGeom>
          <a:noFill/>
        </p:spPr>
        <p:txBody>
          <a:bodyPr wrap="none" rtlCol="0">
            <a:spAutoFit/>
          </a:bodyPr>
          <a:lstStyle/>
          <a:p>
            <a:r>
              <a:rPr lang="en-GB" sz="7200" dirty="0">
                <a:solidFill>
                  <a:srgbClr val="115076"/>
                </a:solidFill>
                <a:latin typeface="Century Gothic" panose="020B0502020202020204" pitchFamily="34" charset="0"/>
                <a:cs typeface="Calibri" panose="020F0502020204030204" pitchFamily="34" charset="0"/>
              </a:rPr>
              <a:t>t</a:t>
            </a:r>
            <a:r>
              <a:rPr lang="en-GB" sz="7200" dirty="0">
                <a:solidFill>
                  <a:srgbClr val="E65D00"/>
                </a:solidFill>
                <a:latin typeface="Century Gothic" panose="020B0502020202020204" pitchFamily="34" charset="0"/>
                <a:cs typeface="Calibri" panose="020F0502020204030204" pitchFamily="34" charset="0"/>
              </a:rPr>
              <a:t>ê</a:t>
            </a:r>
            <a:r>
              <a:rPr lang="en-GB" sz="7200" dirty="0">
                <a:solidFill>
                  <a:srgbClr val="115076"/>
                </a:solidFill>
                <a:latin typeface="Century Gothic" panose="020B0502020202020204" pitchFamily="34" charset="0"/>
                <a:cs typeface="Calibri" panose="020F0502020204030204" pitchFamily="34" charset="0"/>
              </a:rPr>
              <a:t>te</a:t>
            </a:r>
          </a:p>
        </p:txBody>
      </p:sp>
      <p:sp>
        <p:nvSpPr>
          <p:cNvPr id="5" name="Rounded Rectangle 4"/>
          <p:cNvSpPr/>
          <p:nvPr/>
        </p:nvSpPr>
        <p:spPr>
          <a:xfrm>
            <a:off x="4397612" y="1659192"/>
            <a:ext cx="3396775" cy="275896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 name="TextBox 5"/>
          <p:cNvSpPr txBox="1"/>
          <p:nvPr/>
        </p:nvSpPr>
        <p:spPr>
          <a:xfrm>
            <a:off x="8247992" y="649270"/>
            <a:ext cx="348507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fr</a:t>
            </a:r>
            <a:r>
              <a:rPr lang="en-GB" sz="6000" dirty="0">
                <a:solidFill>
                  <a:srgbClr val="E65D00"/>
                </a:solidFill>
                <a:latin typeface="Century Gothic" panose="020B0502020202020204" pitchFamily="34" charset="0"/>
                <a:cs typeface="Calibri" panose="020F0502020204030204" pitchFamily="34" charset="0"/>
              </a:rPr>
              <a:t>è</a:t>
            </a:r>
            <a:r>
              <a:rPr lang="en-GB" sz="6000" dirty="0">
                <a:solidFill>
                  <a:srgbClr val="115076"/>
                </a:solidFill>
                <a:latin typeface="Century Gothic" panose="020B0502020202020204" pitchFamily="34" charset="0"/>
                <a:cs typeface="Calibri" panose="020F0502020204030204" pitchFamily="34" charset="0"/>
              </a:rPr>
              <a:t>re</a:t>
            </a:r>
          </a:p>
        </p:txBody>
      </p:sp>
      <p:sp>
        <p:nvSpPr>
          <p:cNvPr id="7" name="TextBox 6"/>
          <p:cNvSpPr txBox="1"/>
          <p:nvPr/>
        </p:nvSpPr>
        <p:spPr>
          <a:xfrm>
            <a:off x="468385" y="606361"/>
            <a:ext cx="348507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E65D00"/>
                </a:solidFill>
                <a:latin typeface="Century Gothic" panose="020B0502020202020204" pitchFamily="34" charset="0"/>
                <a:cs typeface="Calibri" panose="020F0502020204030204" pitchFamily="34" charset="0"/>
              </a:rPr>
              <a:t>ê</a:t>
            </a:r>
            <a:r>
              <a:rPr lang="en-GB" sz="6000" dirty="0">
                <a:solidFill>
                  <a:srgbClr val="115076"/>
                </a:solidFill>
                <a:latin typeface="Century Gothic" panose="020B0502020202020204" pitchFamily="34" charset="0"/>
                <a:cs typeface="Calibri" panose="020F0502020204030204" pitchFamily="34" charset="0"/>
              </a:rPr>
              <a:t>te</a:t>
            </a:r>
          </a:p>
        </p:txBody>
      </p:sp>
      <p:sp>
        <p:nvSpPr>
          <p:cNvPr id="8" name="TextBox 7"/>
          <p:cNvSpPr txBox="1"/>
          <p:nvPr/>
        </p:nvSpPr>
        <p:spPr>
          <a:xfrm>
            <a:off x="8869433" y="3531829"/>
            <a:ext cx="2388794" cy="1015663"/>
          </a:xfrm>
          <a:prstGeom prst="rect">
            <a:avLst/>
          </a:prstGeom>
          <a:noFill/>
        </p:spPr>
        <p:txBody>
          <a:bodyPr wrap="square" rtlCol="0">
            <a:spAutoFit/>
          </a:bodyPr>
          <a:lstStyle/>
          <a:p>
            <a:pPr algn="ctr"/>
            <a:r>
              <a:rPr lang="en-GB" sz="6000" dirty="0" err="1">
                <a:solidFill>
                  <a:srgbClr val="E65D00"/>
                </a:solidFill>
                <a:latin typeface="Century Gothic" panose="020B0502020202020204" pitchFamily="34" charset="0"/>
                <a:cs typeface="Calibri" panose="020F0502020204030204" pitchFamily="34" charset="0"/>
              </a:rPr>
              <a:t>ê</a:t>
            </a:r>
            <a:r>
              <a:rPr lang="en-GB" sz="6000" dirty="0" err="1">
                <a:solidFill>
                  <a:srgbClr val="115076"/>
                </a:solidFill>
                <a:latin typeface="Century Gothic" panose="020B0502020202020204" pitchFamily="34" charset="0"/>
                <a:cs typeface="Calibri" panose="020F0502020204030204" pitchFamily="34" charset="0"/>
              </a:rPr>
              <a:t>tre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356234" y="3497808"/>
            <a:ext cx="3485077"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coll</a:t>
            </a:r>
            <a:r>
              <a:rPr lang="en-GB" sz="6000" dirty="0" err="1">
                <a:solidFill>
                  <a:srgbClr val="E65D00"/>
                </a:solidFill>
                <a:latin typeface="Century Gothic" panose="020B0502020202020204" pitchFamily="34" charset="0"/>
                <a:cs typeface="Calibri" panose="020F0502020204030204" pitchFamily="34" charset="0"/>
              </a:rPr>
              <a:t>è</a:t>
            </a:r>
            <a:r>
              <a:rPr lang="en-GB" sz="6000" dirty="0" err="1">
                <a:solidFill>
                  <a:srgbClr val="115076"/>
                </a:solidFill>
                <a:latin typeface="Century Gothic" panose="020B0502020202020204" pitchFamily="34" charset="0"/>
                <a:cs typeface="Calibri" panose="020F0502020204030204" pitchFamily="34" charset="0"/>
              </a:rPr>
              <a:t>ge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3944006" y="4978165"/>
            <a:ext cx="43039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probl</a:t>
            </a:r>
            <a:r>
              <a:rPr lang="en-GB" sz="6000" dirty="0" err="1">
                <a:solidFill>
                  <a:srgbClr val="E65D00"/>
                </a:solidFill>
                <a:latin typeface="Century Gothic" panose="020B0502020202020204" pitchFamily="34" charset="0"/>
                <a:cs typeface="Calibri" panose="020F0502020204030204" pitchFamily="34" charset="0"/>
              </a:rPr>
              <a:t>è</a:t>
            </a:r>
            <a:r>
              <a:rPr lang="en-GB" sz="6000" dirty="0" err="1">
                <a:solidFill>
                  <a:srgbClr val="115076"/>
                </a:solidFill>
                <a:latin typeface="Century Gothic" panose="020B0502020202020204" pitchFamily="34" charset="0"/>
                <a:cs typeface="Calibri" panose="020F0502020204030204" pitchFamily="34" charset="0"/>
              </a:rPr>
              <a:t>me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311D01B3-80A0-0043-BA59-971EAC6B39BA}"/>
              </a:ext>
            </a:extLst>
          </p:cNvPr>
          <p:cNvSpPr>
            <a:spLocks noGrp="1"/>
          </p:cNvSpPr>
          <p:nvPr>
            <p:ph type="title"/>
          </p:nvPr>
        </p:nvSpPr>
        <p:spPr>
          <a:xfrm>
            <a:off x="4596702" y="199963"/>
            <a:ext cx="3105806" cy="1325563"/>
          </a:xfrm>
        </p:spPr>
        <p:txBody>
          <a:bodyPr>
            <a:noAutofit/>
          </a:bodyPr>
          <a:lstStyle/>
          <a:p>
            <a:pPr algn="ctr"/>
            <a:r>
              <a:rPr lang="en-GB" sz="12000" b="1" dirty="0" err="1">
                <a:solidFill>
                  <a:srgbClr val="115076"/>
                </a:solidFill>
                <a:cs typeface="Calibri" panose="020F0502020204030204" pitchFamily="34" charset="0"/>
              </a:rPr>
              <a:t>ê</a:t>
            </a:r>
            <a:r>
              <a:rPr lang="en-GB" sz="12000" b="1" dirty="0">
                <a:solidFill>
                  <a:srgbClr val="115076"/>
                </a:solidFill>
                <a:cs typeface="Calibri" panose="020F0502020204030204" pitchFamily="34" charset="0"/>
              </a:rPr>
              <a:t>/</a:t>
            </a:r>
            <a:r>
              <a:rPr lang="en-GB" sz="12000" b="1" dirty="0" err="1">
                <a:solidFill>
                  <a:srgbClr val="115076"/>
                </a:solidFill>
                <a:cs typeface="Calibri" panose="020F0502020204030204" pitchFamily="34" charset="0"/>
              </a:rPr>
              <a:t>è</a:t>
            </a:r>
            <a:endParaRPr lang="en-US" sz="12000" dirty="0"/>
          </a:p>
        </p:txBody>
      </p:sp>
    </p:spTree>
    <p:extLst>
      <p:ext uri="{BB962C8B-B14F-4D97-AF65-F5344CB8AC3E}">
        <p14:creationId xmlns:p14="http://schemas.microsoft.com/office/powerpoint/2010/main" val="330095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_fla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4" name="tete.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5" name="fet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6" name="frer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7" name="colleg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8" name="problem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subTnLst>
                                    <p:audio>
                                      <p:cMediaNode>
                                        <p:cTn display="0" masterRel="sameClick">
                                          <p:stCondLst>
                                            <p:cond evt="begin" delay="0">
                                              <p:tn val="36"/>
                                            </p:cond>
                                          </p:stCondLst>
                                          <p:endCondLst>
                                            <p:cond evt="onStopAudio" delay="0">
                                              <p:tgtEl>
                                                <p:sldTgt/>
                                              </p:tgtEl>
                                            </p:cond>
                                          </p:endCondLst>
                                        </p:cTn>
                                        <p:tgtEl>
                                          <p:sndTgt r:embed="rId9" name="et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9" grpId="0"/>
      <p:bldP spid="14" grpId="0"/>
      <p:bldP spid="2"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442</Words>
  <Application>Microsoft Macintosh PowerPoint</Application>
  <PresentationFormat>Widescreen</PresentationFormat>
  <Paragraphs>75</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Century Gothic</vt:lpstr>
      <vt:lpstr>Tw Cen MT</vt:lpstr>
      <vt:lpstr>1_Office Theme</vt:lpstr>
      <vt:lpstr>2_Office Theme</vt:lpstr>
      <vt:lpstr>Phonics</vt:lpstr>
      <vt:lpstr>ain/in</vt:lpstr>
      <vt:lpstr>ain/in</vt:lpstr>
      <vt:lpstr>(a)in</vt:lpstr>
      <vt:lpstr>(a)in</vt:lpstr>
      <vt:lpstr>ê/è</vt:lpstr>
      <vt:lpstr>ê/è</vt:lpstr>
      <vt:lpstr>ê/è</vt:lpstr>
      <vt:lpstr>ê/è</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Helen Thomas</cp:lastModifiedBy>
  <cp:revision>326</cp:revision>
  <dcterms:created xsi:type="dcterms:W3CDTF">2019-10-14T11:05:21Z</dcterms:created>
  <dcterms:modified xsi:type="dcterms:W3CDTF">2020-02-23T08:56:03Z</dcterms:modified>
</cp:coreProperties>
</file>