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4" r:id="rId3"/>
  </p:sldMasterIdLst>
  <p:notesMasterIdLst>
    <p:notesMasterId r:id="rId41"/>
  </p:notesMasterIdLst>
  <p:sldIdLst>
    <p:sldId id="425" r:id="rId4"/>
    <p:sldId id="430" r:id="rId5"/>
    <p:sldId id="431" r:id="rId6"/>
    <p:sldId id="432" r:id="rId7"/>
    <p:sldId id="433" r:id="rId8"/>
    <p:sldId id="434" r:id="rId9"/>
    <p:sldId id="435" r:id="rId10"/>
    <p:sldId id="390" r:id="rId11"/>
    <p:sldId id="382" r:id="rId12"/>
    <p:sldId id="385" r:id="rId13"/>
    <p:sldId id="261" r:id="rId14"/>
    <p:sldId id="414" r:id="rId15"/>
    <p:sldId id="386" r:id="rId16"/>
    <p:sldId id="383" r:id="rId17"/>
    <p:sldId id="427" r:id="rId18"/>
    <p:sldId id="416" r:id="rId19"/>
    <p:sldId id="405" r:id="rId20"/>
    <p:sldId id="403" r:id="rId21"/>
    <p:sldId id="410" r:id="rId22"/>
    <p:sldId id="426" r:id="rId23"/>
    <p:sldId id="388" r:id="rId24"/>
    <p:sldId id="406" r:id="rId25"/>
    <p:sldId id="407" r:id="rId26"/>
    <p:sldId id="409" r:id="rId27"/>
    <p:sldId id="387" r:id="rId28"/>
    <p:sldId id="391" r:id="rId29"/>
    <p:sldId id="393" r:id="rId30"/>
    <p:sldId id="395" r:id="rId31"/>
    <p:sldId id="394" r:id="rId32"/>
    <p:sldId id="280" r:id="rId33"/>
    <p:sldId id="397" r:id="rId34"/>
    <p:sldId id="398" r:id="rId35"/>
    <p:sldId id="428" r:id="rId36"/>
    <p:sldId id="417" r:id="rId37"/>
    <p:sldId id="404" r:id="rId38"/>
    <p:sldId id="418" r:id="rId39"/>
    <p:sldId id="26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an Morris" initials="CM" lastIdx="1" clrIdx="0">
    <p:extLst>
      <p:ext uri="{19B8F6BF-5375-455C-9EA6-DF929625EA0E}">
        <p15:presenceInfo xmlns:p15="http://schemas.microsoft.com/office/powerpoint/2012/main" userId="Ciaran Morris" providerId="None"/>
      </p:ext>
    </p:extLst>
  </p:cmAuthor>
  <p:cmAuthor id="2" name="Ciarán Morris" initials="CM" lastIdx="1" clrIdx="1">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DAA521"/>
    <a:srgbClr val="C5E0B4"/>
    <a:srgbClr val="FBC1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99" autoAdjust="0"/>
    <p:restoredTop sz="71142" autoAdjust="0"/>
  </p:normalViewPr>
  <p:slideViewPr>
    <p:cSldViewPr snapToGrid="0">
      <p:cViewPr varScale="1">
        <p:scale>
          <a:sx n="77" d="100"/>
          <a:sy n="77" d="100"/>
        </p:scale>
        <p:origin x="1264" y="192"/>
      </p:cViewPr>
      <p:guideLst/>
    </p:cSldViewPr>
  </p:slideViewPr>
  <p:outlineViewPr>
    <p:cViewPr>
      <p:scale>
        <a:sx n="33" d="100"/>
        <a:sy n="33" d="100"/>
      </p:scale>
      <p:origin x="0" y="0"/>
    </p:cViewPr>
  </p:outlineViewPr>
  <p:notesTextViewPr>
    <p:cViewPr>
      <p:scale>
        <a:sx n="1" d="1"/>
        <a:sy n="1" d="1"/>
      </p:scale>
      <p:origin x="0" y="-101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3B222-05DA-413B-8718-59B6CFDF2E29}"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7F920-CAC5-48CA-90E4-B9B25291148B}" type="slidenum">
              <a:rPr lang="en-GB" smtClean="0"/>
              <a:t>‹#›</a:t>
            </a:fld>
            <a:endParaRPr lang="en-GB"/>
          </a:p>
        </p:txBody>
      </p:sp>
    </p:spTree>
    <p:extLst>
      <p:ext uri="{BB962C8B-B14F-4D97-AF65-F5344CB8AC3E}">
        <p14:creationId xmlns:p14="http://schemas.microsoft.com/office/powerpoint/2010/main" val="360698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ig</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word order 2 with adverbs of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7.3.1.6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[744] erreichen [309]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[2138] schaffen1 [285] suchen [293] viel, viele [56] das Land1 [134] Schottland [&gt;5009] Schweiz [763] Stunde1 [276] Wien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dort [134] normalerweise [2062]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7.3.1.1</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Dienstag [1356] Mittwoch [1187] Donnerstag [1244] Freitag [981] Samstag [1112] Sonntag [804] wann? [657] am Morgen [311] Morgen [621] im Orchester [2553] Orchester [4113] im Chor [3714] Chor [&gt;5009] Bibliothek [2366] Theater [1086] Verein [899]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bleiben [113] brauchen [179] glauben [156] heißen [132] leben [98] liegen [107] reisen [933] verstehen [211] werden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wird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[8] Österreich [1511]  nach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[34] nach Hause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80336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 (all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a:t>
            </a:r>
            <a:r>
              <a:rPr lang="en-GB" dirty="0"/>
              <a:t> categorise the words in this week’s vocabulary set in order to work out, by process of elimination, which word is the codeword.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Ask students to draw on their existing knowledge of German to work out the meanings of </a:t>
            </a:r>
            <a:r>
              <a:rPr lang="en-GB" sz="1200" b="0" i="1" dirty="0" err="1">
                <a:solidFill>
                  <a:schemeClr val="bg1"/>
                </a:solidFill>
              </a:rPr>
              <a:t>Codewörter</a:t>
            </a:r>
            <a:r>
              <a:rPr lang="en-GB" sz="1200" b="0" i="1" dirty="0">
                <a:solidFill>
                  <a:schemeClr val="bg1"/>
                </a:solidFill>
              </a:rPr>
              <a:t> </a:t>
            </a:r>
            <a:r>
              <a:rPr lang="en-GB" sz="1200" b="0" i="0" dirty="0">
                <a:solidFill>
                  <a:schemeClr val="bg1"/>
                </a:solidFill>
              </a:rPr>
              <a:t>and </a:t>
            </a:r>
            <a:r>
              <a:rPr lang="en-GB" sz="1200" b="0" i="1" dirty="0" err="1">
                <a:solidFill>
                  <a:schemeClr val="bg1"/>
                </a:solidFill>
              </a:rPr>
              <a:t>streng</a:t>
            </a:r>
            <a:r>
              <a:rPr lang="en-GB" sz="1200" b="0" i="1" dirty="0">
                <a:solidFill>
                  <a:schemeClr val="bg1"/>
                </a:solidFill>
              </a:rPr>
              <a:t> </a:t>
            </a:r>
            <a:r>
              <a:rPr lang="en-GB" sz="1200" b="0" i="1" dirty="0" err="1">
                <a:solidFill>
                  <a:schemeClr val="bg1"/>
                </a:solidFill>
              </a:rPr>
              <a:t>geheim</a:t>
            </a:r>
            <a:r>
              <a:rPr lang="en-GB" sz="1200" b="0" i="1" dirty="0">
                <a:solidFill>
                  <a:schemeClr val="bg1"/>
                </a:solidFill>
              </a:rPr>
              <a:t>. </a:t>
            </a:r>
            <a:r>
              <a:rPr lang="en-GB" sz="1200" b="0" i="0" dirty="0">
                <a:solidFill>
                  <a:schemeClr val="bg1"/>
                </a:solidFill>
              </a:rPr>
              <a:t>Draw attention to compounding and use of plural rule 4 in the title.</a:t>
            </a:r>
          </a:p>
          <a:p>
            <a:r>
              <a:rPr lang="en-GB" sz="1200" b="0" i="0" dirty="0">
                <a:solidFill>
                  <a:schemeClr val="bg1"/>
                </a:solidFill>
              </a:rPr>
              <a:t>2. Ask students to write down all the words in their books.</a:t>
            </a:r>
          </a:p>
          <a:p>
            <a:r>
              <a:rPr lang="en-GB" sz="1200" b="0" i="0" dirty="0">
                <a:solidFill>
                  <a:schemeClr val="bg1"/>
                </a:solidFill>
              </a:rPr>
              <a:t>3. On clicks, the clues appear. Reveal these one by one, giving students time to score out words that don’t fit the given category. Click on the button to play the sound for the last clue.</a:t>
            </a:r>
          </a:p>
          <a:p>
            <a:r>
              <a:rPr lang="en-GB" sz="1200" b="0" i="0" dirty="0">
                <a:solidFill>
                  <a:schemeClr val="bg1"/>
                </a:solidFill>
              </a:rPr>
              <a:t>4. Once all clues have been revealed, ask students ‘</a:t>
            </a:r>
            <a:r>
              <a:rPr lang="en-GB" sz="1200" b="0" i="1" dirty="0">
                <a:solidFill>
                  <a:schemeClr val="bg1"/>
                </a:solidFill>
              </a:rPr>
              <a:t>Was </a:t>
            </a:r>
            <a:r>
              <a:rPr lang="en-GB" sz="1200" b="0" i="1" dirty="0" err="1">
                <a:solidFill>
                  <a:schemeClr val="bg1"/>
                </a:solidFill>
              </a:rPr>
              <a:t>ist</a:t>
            </a:r>
            <a:r>
              <a:rPr lang="en-GB" sz="1200" b="0" i="1" dirty="0">
                <a:solidFill>
                  <a:schemeClr val="bg1"/>
                </a:solidFill>
              </a:rPr>
              <a:t> das </a:t>
            </a:r>
            <a:r>
              <a:rPr lang="en-GB" sz="1200" b="0" i="1" dirty="0" err="1">
                <a:solidFill>
                  <a:schemeClr val="bg1"/>
                </a:solidFill>
              </a:rPr>
              <a:t>Codewort</a:t>
            </a:r>
            <a:r>
              <a:rPr lang="en-GB" sz="1200" b="0" i="0" dirty="0">
                <a:solidFill>
                  <a:schemeClr val="bg1"/>
                </a:solidFill>
              </a:rPr>
              <a:t>?’</a:t>
            </a:r>
          </a:p>
          <a:p>
            <a:r>
              <a:rPr lang="en-GB" sz="1200" b="0" i="0" dirty="0">
                <a:solidFill>
                  <a:schemeClr val="bg1"/>
                </a:solidFill>
              </a:rPr>
              <a:t>5. Go through the clues again to check the answers. Elicit responses by asking e.g. ‘</a:t>
            </a:r>
            <a:r>
              <a:rPr lang="en-GB" sz="1200" b="0" i="1" dirty="0" err="1">
                <a:solidFill>
                  <a:schemeClr val="bg1"/>
                </a:solidFill>
              </a:rPr>
              <a:t>Welche</a:t>
            </a:r>
            <a:r>
              <a:rPr lang="en-GB" sz="1200" b="0" i="1" dirty="0">
                <a:solidFill>
                  <a:schemeClr val="bg1"/>
                </a:solidFill>
              </a:rPr>
              <a:t> </a:t>
            </a:r>
            <a:r>
              <a:rPr lang="en-GB" sz="1200" b="0" i="1" dirty="0" err="1">
                <a:solidFill>
                  <a:schemeClr val="bg1"/>
                </a:solidFill>
              </a:rPr>
              <a:t>Wörter</a:t>
            </a:r>
            <a:r>
              <a:rPr lang="en-GB" sz="1200" b="0" i="1" dirty="0">
                <a:solidFill>
                  <a:schemeClr val="bg1"/>
                </a:solidFill>
              </a:rPr>
              <a:t> </a:t>
            </a:r>
            <a:r>
              <a:rPr lang="en-GB" sz="1200" b="0" i="1" dirty="0" err="1">
                <a:solidFill>
                  <a:schemeClr val="bg1"/>
                </a:solidFill>
              </a:rPr>
              <a:t>sind</a:t>
            </a:r>
            <a:r>
              <a:rPr lang="en-GB" sz="1200" b="0" i="1" dirty="0">
                <a:solidFill>
                  <a:schemeClr val="bg1"/>
                </a:solidFill>
              </a:rPr>
              <a:t> </a:t>
            </a:r>
            <a:r>
              <a:rPr lang="en-GB" sz="1200" b="0" i="1" dirty="0" err="1">
                <a:solidFill>
                  <a:schemeClr val="bg1"/>
                </a:solidFill>
              </a:rPr>
              <a:t>Verben</a:t>
            </a:r>
            <a:r>
              <a:rPr lang="en-GB" sz="1200" b="0" dirty="0">
                <a:solidFill>
                  <a:schemeClr val="bg1"/>
                </a:solidFill>
              </a:rPr>
              <a:t>?’ On clicks, groups of words eliminated at each stage disappear, until only the solution remains.</a:t>
            </a:r>
          </a:p>
          <a:p>
            <a:endParaRPr lang="en-GB" sz="1200" b="0" i="0" dirty="0">
              <a:solidFill>
                <a:schemeClr val="bg1"/>
              </a:solidFill>
            </a:endParaRPr>
          </a:p>
          <a:p>
            <a:r>
              <a:rPr lang="en-GB" sz="1200" b="1" i="0" dirty="0">
                <a:solidFill>
                  <a:schemeClr val="bg1"/>
                </a:solidFill>
              </a:rPr>
              <a:t>Transcript</a:t>
            </a:r>
          </a:p>
          <a:p>
            <a:r>
              <a:rPr lang="en-GB" sz="1200" b="0" i="0" dirty="0">
                <a:solidFill>
                  <a:schemeClr val="bg1"/>
                </a:solidFill>
              </a:rPr>
              <a:t>[z]</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a:t>Code [&gt;4034] </a:t>
            </a:r>
            <a:r>
              <a:rPr lang="en-GB" dirty="0" err="1"/>
              <a:t>Detektiv</a:t>
            </a:r>
            <a:r>
              <a:rPr lang="en-GB" dirty="0"/>
              <a:t> [&gt;4034] Europa [&gt;4034] Verb [&gt;4034] </a:t>
            </a:r>
            <a:r>
              <a:rPr lang="en-GB" dirty="0" err="1"/>
              <a:t>geheim</a:t>
            </a:r>
            <a:r>
              <a:rPr lang="en-GB" dirty="0"/>
              <a:t> [2527]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26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dirty="0">
              <a:solidFill>
                <a:schemeClr val="bg1"/>
              </a:solidFill>
            </a:endParaRPr>
          </a:p>
          <a:p>
            <a:r>
              <a:rPr lang="en-GB" dirty="0"/>
              <a:t>The bubble reminding students of the definition of an </a:t>
            </a:r>
            <a:r>
              <a:rPr lang="en-GB" i="1" dirty="0"/>
              <a:t>adverb</a:t>
            </a:r>
            <a:r>
              <a:rPr lang="en-GB" i="0" dirty="0"/>
              <a:t> primes them for the exercises to follow.</a:t>
            </a:r>
          </a:p>
          <a:p>
            <a:endParaRPr lang="en-GB" i="0" dirty="0"/>
          </a:p>
          <a:p>
            <a:r>
              <a:rPr lang="en-GB" sz="1200" b="1" i="0" dirty="0">
                <a:solidFill>
                  <a:schemeClr val="bg1"/>
                </a:solidFill>
              </a:rPr>
              <a:t>Transcript</a:t>
            </a:r>
          </a:p>
          <a:p>
            <a:r>
              <a:rPr lang="en-GB" sz="1200" b="0" i="0" dirty="0">
                <a:solidFill>
                  <a:schemeClr val="bg1"/>
                </a:solidFill>
              </a:rPr>
              <a:t>[</a:t>
            </a:r>
            <a:r>
              <a:rPr lang="en-GB" sz="1200" b="0" i="0" dirty="0" err="1">
                <a:solidFill>
                  <a:schemeClr val="bg1"/>
                </a:solidFill>
              </a:rPr>
              <a:t>ei</a:t>
            </a:r>
            <a:r>
              <a:rPr lang="en-GB" sz="1200" b="0" i="0" dirty="0">
                <a:solidFill>
                  <a:schemeClr val="bg1"/>
                </a:solidFill>
              </a:rPr>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Aktivität</a:t>
            </a:r>
            <a:r>
              <a:rPr lang="en-GB" dirty="0"/>
              <a:t> [1431] Adverb [&gt;4043]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As for previous slide.</a:t>
            </a:r>
          </a:p>
          <a:p>
            <a:endParaRPr lang="en-GB" i="0" dirty="0"/>
          </a:p>
          <a:p>
            <a:r>
              <a:rPr lang="en-GB" sz="1200" b="1" i="0" dirty="0">
                <a:solidFill>
                  <a:schemeClr val="bg1"/>
                </a:solidFill>
              </a:rPr>
              <a:t>Transcript</a:t>
            </a:r>
          </a:p>
          <a:p>
            <a:r>
              <a:rPr lang="en-GB" sz="1200" b="0" i="0" dirty="0">
                <a:solidFill>
                  <a:schemeClr val="bg1"/>
                </a:solidFill>
              </a:rPr>
              <a:t>[w]</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Artikel</a:t>
            </a:r>
            <a:r>
              <a:rPr lang="en-GB" dirty="0"/>
              <a:t> [903] </a:t>
            </a:r>
            <a:r>
              <a:rPr lang="en-GB" sz="1200" dirty="0" err="1">
                <a:solidFill>
                  <a:srgbClr val="4472C4">
                    <a:lumMod val="50000"/>
                  </a:srgbClr>
                </a:solidFill>
                <a:latin typeface="Courier New" panose="02070309020205020404" pitchFamily="49" charset="0"/>
                <a:cs typeface="Courier New" panose="02070309020205020404" pitchFamily="49" charset="0"/>
              </a:rPr>
              <a:t>Quantität</a:t>
            </a:r>
            <a:r>
              <a:rPr lang="en-GB" sz="1200" dirty="0">
                <a:solidFill>
                  <a:srgbClr val="4472C4">
                    <a:lumMod val="50000"/>
                  </a:srgbClr>
                </a:solidFill>
                <a:latin typeface="Courier New" panose="02070309020205020404" pitchFamily="49" charset="0"/>
                <a:cs typeface="Courier New" panose="02070309020205020404" pitchFamily="49" charset="0"/>
              </a:rPr>
              <a:t> </a:t>
            </a:r>
            <a:r>
              <a:rPr lang="en-GB" dirty="0"/>
              <a:t>[&gt;4043]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919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As for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baseline="0" dirty="0">
              <a:solidFill>
                <a:schemeClr val="bg1"/>
              </a:solidFill>
            </a:endParaRPr>
          </a:p>
          <a:p>
            <a:r>
              <a:rPr lang="en-GB" dirty="0"/>
              <a:t>The final clue provides a lead-in to the next exercise.</a:t>
            </a:r>
          </a:p>
          <a:p>
            <a:endParaRPr lang="en-GB" i="0" dirty="0"/>
          </a:p>
          <a:p>
            <a:r>
              <a:rPr lang="en-GB" sz="1200" b="1" i="0" dirty="0">
                <a:solidFill>
                  <a:schemeClr val="bg1"/>
                </a:solidFill>
              </a:rPr>
              <a:t>Transcript</a:t>
            </a:r>
          </a:p>
          <a:p>
            <a:r>
              <a:rPr lang="en-GB" sz="1200" b="0" i="0" dirty="0">
                <a:solidFill>
                  <a:schemeClr val="bg1"/>
                </a:solidFill>
              </a:rPr>
              <a:t>[</a:t>
            </a:r>
            <a:r>
              <a:rPr lang="en-GB" sz="1200" b="0" i="0" dirty="0" err="1">
                <a:solidFill>
                  <a:schemeClr val="bg1"/>
                </a:solidFill>
              </a:rPr>
              <a:t>sch</a:t>
            </a:r>
            <a:r>
              <a:rPr lang="en-GB" sz="1200" b="0" i="0" dirty="0">
                <a:solidFill>
                  <a:schemeClr val="bg1"/>
                </a:solidFill>
              </a:rPr>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Aktivität</a:t>
            </a:r>
            <a:r>
              <a:rPr lang="en-GB" dirty="0"/>
              <a:t> [1431] Adverb [&gt;4043]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337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explain the difference</a:t>
            </a:r>
            <a:r>
              <a:rPr lang="en-GB" baseline="0"/>
              <a:t> between </a:t>
            </a:r>
            <a:r>
              <a:rPr lang="en-GB" i="1" baseline="0"/>
              <a:t>gehen</a:t>
            </a:r>
            <a:r>
              <a:rPr lang="en-GB" i="0" baseline="0"/>
              <a:t> and </a:t>
            </a:r>
            <a:r>
              <a:rPr lang="en-GB" i="1" baseline="0"/>
              <a:t>fahren</a:t>
            </a:r>
            <a:r>
              <a:rPr lang="en-GB" i="0" baseline="0"/>
              <a: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 the information on the slide using the animation sequence.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58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sz="1200" kern="1200" dirty="0">
                <a:solidFill>
                  <a:schemeClr val="tx1"/>
                </a:solidFill>
                <a:effectLst/>
                <a:latin typeface="+mn-lt"/>
                <a:ea typeface="+mn-ea"/>
                <a:cs typeface="+mn-cs"/>
              </a:rPr>
              <a:t>to revise knowledge of accusative and dative case with prepositions </a:t>
            </a:r>
            <a:r>
              <a:rPr lang="en-GB" sz="1200" i="1" kern="1200" dirty="0">
                <a:solidFill>
                  <a:schemeClr val="tx1"/>
                </a:solidFill>
                <a:effectLst/>
                <a:latin typeface="+mn-lt"/>
                <a:ea typeface="+mn-ea"/>
                <a:cs typeface="+mn-cs"/>
              </a:rPr>
              <a:t>in, auf</a:t>
            </a:r>
            <a:r>
              <a:rPr lang="en-GB" sz="1200" kern="1200" dirty="0">
                <a:solidFill>
                  <a:schemeClr val="tx1"/>
                </a:solidFill>
                <a:effectLst/>
                <a:latin typeface="+mn-lt"/>
                <a:ea typeface="+mn-ea"/>
                <a:cs typeface="+mn-cs"/>
              </a:rPr>
              <a:t> as well as the preposition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and practise new knowledge of the difference between </a:t>
            </a:r>
            <a:r>
              <a:rPr lang="en-GB" sz="1200" i="1" kern="1200" dirty="0" err="1">
                <a:solidFill>
                  <a:schemeClr val="tx1"/>
                </a:solidFill>
                <a:effectLst/>
                <a:latin typeface="+mn-lt"/>
                <a:ea typeface="+mn-ea"/>
                <a:cs typeface="+mn-cs"/>
              </a:rPr>
              <a:t>gehen</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t>
            </a:r>
            <a:r>
              <a:rPr lang="en-GB" sz="1200" i="1" kern="1200" dirty="0" err="1">
                <a:solidFill>
                  <a:schemeClr val="tx1"/>
                </a:solidFill>
                <a:effectLst/>
                <a:latin typeface="+mn-lt"/>
                <a:ea typeface="+mn-ea"/>
                <a:cs typeface="+mn-cs"/>
              </a:rPr>
              <a:t>fahren</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i="0" dirty="0"/>
              <a:t>First, students must look at the </a:t>
            </a:r>
            <a:r>
              <a:rPr lang="en-GB" b="1" i="0" dirty="0"/>
              <a:t>prepositions and articles </a:t>
            </a:r>
            <a:r>
              <a:rPr lang="en-GB" b="0" i="0" dirty="0"/>
              <a:t>to decide whether </a:t>
            </a:r>
            <a:r>
              <a:rPr lang="en-GB" b="1" i="0" dirty="0"/>
              <a:t>movement </a:t>
            </a:r>
            <a:r>
              <a:rPr lang="en-GB" b="0" i="0" dirty="0"/>
              <a:t>or </a:t>
            </a:r>
            <a:r>
              <a:rPr lang="en-GB" b="1" i="0" dirty="0"/>
              <a:t>location </a:t>
            </a:r>
            <a:r>
              <a:rPr lang="en-GB" b="0" i="0" dirty="0"/>
              <a:t>is being talked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2. If they decide a verb of </a:t>
            </a:r>
            <a:r>
              <a:rPr lang="en-GB" b="1" i="0" dirty="0"/>
              <a:t>movement</a:t>
            </a:r>
            <a:r>
              <a:rPr lang="en-GB" b="0" i="0" dirty="0"/>
              <a:t> is required, they must then use context to work out whether the person is likely to be going by </a:t>
            </a:r>
            <a:r>
              <a:rPr lang="en-GB" b="1" i="0" dirty="0"/>
              <a:t>foot</a:t>
            </a:r>
            <a:r>
              <a:rPr lang="en-GB" b="0" i="0" dirty="0"/>
              <a:t> or by </a:t>
            </a:r>
            <a:r>
              <a:rPr lang="en-GB" b="1" i="0" dirty="0"/>
              <a:t>transport.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3.</a:t>
            </a:r>
            <a:r>
              <a:rPr lang="en-GB" b="0" i="0" baseline="0" dirty="0"/>
              <a:t> </a:t>
            </a:r>
            <a:r>
              <a:rPr lang="en-GB" b="0" i="0" dirty="0"/>
              <a:t>Then they write the correct form of </a:t>
            </a:r>
            <a:r>
              <a:rPr lang="en-GB" b="0" i="1" dirty="0" err="1"/>
              <a:t>gehen</a:t>
            </a:r>
            <a:r>
              <a:rPr lang="en-GB" b="0" i="1" dirty="0"/>
              <a:t>, </a:t>
            </a:r>
            <a:r>
              <a:rPr lang="en-GB" b="0" i="1" dirty="0" err="1"/>
              <a:t>fahren</a:t>
            </a:r>
            <a:r>
              <a:rPr lang="en-GB" b="0" i="0" dirty="0"/>
              <a:t> or </a:t>
            </a:r>
            <a:r>
              <a:rPr lang="en-GB" b="0" i="1" dirty="0"/>
              <a:t>sein. </a:t>
            </a:r>
            <a:r>
              <a:rPr lang="en-GB" b="1" i="0" dirty="0"/>
              <a:t>Remind</a:t>
            </a:r>
            <a:r>
              <a:rPr lang="en-GB" b="1" i="0" baseline="0" dirty="0"/>
              <a:t> students that t</a:t>
            </a:r>
            <a:r>
              <a:rPr lang="en-GB" b="1" i="0" dirty="0"/>
              <a:t>hey need to look for the pronoun / subject</a:t>
            </a:r>
            <a:r>
              <a:rPr lang="en-GB" b="1" i="0" baseline="0" dirty="0"/>
              <a:t> of the sentence to get the correct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Note: Students should be able to work out the meaning of </a:t>
            </a:r>
            <a:r>
              <a:rPr lang="en-GB" b="0" i="1" baseline="0" dirty="0" err="1"/>
              <a:t>Kunsthistorisches</a:t>
            </a:r>
            <a:r>
              <a:rPr lang="en-GB" b="0" i="1" baseline="0" dirty="0"/>
              <a:t> Museum </a:t>
            </a:r>
            <a:r>
              <a:rPr lang="en-GB" b="0" i="0" baseline="0" dirty="0"/>
              <a:t>using their knowledge of the word </a:t>
            </a:r>
            <a:r>
              <a:rPr lang="en-GB" b="0" i="1" baseline="0" dirty="0"/>
              <a:t>Kunst</a:t>
            </a:r>
            <a:r>
              <a:rPr lang="en-GB" b="0" i="0" baseline="0" dirty="0"/>
              <a:t>, and the cognate </a:t>
            </a:r>
            <a:r>
              <a:rPr lang="en-GB" b="0" i="1" baseline="0" dirty="0" err="1"/>
              <a:t>historisch</a:t>
            </a:r>
            <a:r>
              <a:rPr lang="en-GB" b="0" i="1" baseline="0" dirty="0"/>
              <a:t> </a:t>
            </a:r>
            <a:r>
              <a:rPr lang="en-GB" b="0" i="0" baseline="0" dirty="0"/>
              <a:t>[752], though they may need some guidance as the preposition </a:t>
            </a:r>
            <a:r>
              <a:rPr lang="en-GB" b="0" i="1" baseline="0" dirty="0"/>
              <a:t>ins</a:t>
            </a:r>
            <a:r>
              <a:rPr lang="en-GB" b="0" i="0" baseline="0" dirty="0"/>
              <a:t> is separated from the noun </a:t>
            </a:r>
            <a:r>
              <a:rPr lang="en-GB" b="0" i="1" baseline="0" dirty="0"/>
              <a:t>Museum</a:t>
            </a:r>
            <a:r>
              <a:rPr lang="en-GB" b="0" i="0" baseline="0" dirty="0"/>
              <a:t>. A pictured of the </a:t>
            </a:r>
            <a:r>
              <a:rPr lang="en-GB" b="0" i="1" baseline="0" dirty="0" err="1"/>
              <a:t>Kunsthistorische</a:t>
            </a:r>
            <a:r>
              <a:rPr lang="en-GB" b="0" i="1" baseline="0" dirty="0"/>
              <a:t> Museum </a:t>
            </a:r>
            <a:r>
              <a:rPr lang="en-GB" b="0" i="0" baseline="0" dirty="0"/>
              <a:t>appears on a click as the last animation of this slide.</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4. Point out and explain the postcard abbreviations L.G. (</a:t>
            </a:r>
            <a:r>
              <a:rPr lang="en-GB" b="0" i="1" dirty="0"/>
              <a:t>Liebe </a:t>
            </a:r>
            <a:r>
              <a:rPr lang="en-GB" b="0" i="1" dirty="0" err="1"/>
              <a:t>Grüße</a:t>
            </a:r>
            <a:r>
              <a:rPr lang="en-GB" b="0" i="0" dirty="0"/>
              <a:t>) and u. (</a:t>
            </a:r>
            <a:r>
              <a:rPr lang="en-GB" b="0" i="1" dirty="0"/>
              <a:t>und</a:t>
            </a:r>
            <a:r>
              <a:rPr lang="en-GB" b="0"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5. Click to bring up the</a:t>
            </a:r>
            <a:r>
              <a:rPr lang="en-GB" b="0" i="0" baseline="0" dirty="0"/>
              <a:t> answers one by one, followed by a picture of the museum.</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Karte</a:t>
            </a:r>
            <a:r>
              <a:rPr lang="en-GB" dirty="0"/>
              <a:t> [1191] </a:t>
            </a:r>
            <a:r>
              <a:rPr lang="en-GB" b="0" dirty="0"/>
              <a:t>Tipp [3035] </a:t>
            </a:r>
            <a:r>
              <a:rPr lang="en-GB" b="0" dirty="0" err="1"/>
              <a:t>Zentrum</a:t>
            </a:r>
            <a:r>
              <a:rPr lang="en-GB" b="0" dirty="0"/>
              <a:t> [1110] </a:t>
            </a:r>
            <a:r>
              <a:rPr lang="en-GB" b="0" dirty="0" err="1"/>
              <a:t>historisch</a:t>
            </a:r>
            <a:r>
              <a:rPr lang="en-GB" b="0" dirty="0"/>
              <a:t> [752]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introduce students to the concept of adverbs of location and revise</a:t>
            </a:r>
            <a:r>
              <a:rPr lang="en-GB" b="0" baseline="0" dirty="0"/>
              <a:t> </a:t>
            </a:r>
            <a:r>
              <a:rPr lang="en-GB" b="0" dirty="0"/>
              <a:t>dative and accusative prepositions </a:t>
            </a:r>
            <a:r>
              <a:rPr lang="en-GB" b="0" i="1" dirty="0"/>
              <a:t>in, auf, </a:t>
            </a:r>
            <a:r>
              <a:rPr lang="en-GB" b="0" i="1" dirty="0" err="1"/>
              <a:t>nach</a:t>
            </a:r>
            <a:r>
              <a:rPr lang="en-GB" b="0" i="1" dirty="0"/>
              <a:t> </a:t>
            </a:r>
            <a:r>
              <a:rPr lang="en-GB" b="0" i="0" dirty="0"/>
              <a:t>and </a:t>
            </a:r>
            <a:r>
              <a:rPr lang="en-GB" b="0" i="1" dirty="0" err="1"/>
              <a:t>zu</a:t>
            </a:r>
            <a:r>
              <a:rPr lang="en-GB" b="0"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i="0" dirty="0"/>
          </a:p>
          <a:p>
            <a:r>
              <a:rPr lang="en-GB" b="0" i="0" dirty="0"/>
              <a:t>1. Bring up the examples, and draws attention to the fact that an adverb of location is often made up of a preposition, an article in dative or accusative, and  a nouns.</a:t>
            </a:r>
          </a:p>
          <a:p>
            <a:r>
              <a:rPr lang="en-GB" b="0" i="0" dirty="0"/>
              <a:t>2. Bring up the bubble, and revise use of dative and accusative cases with movement and location. Remind students that </a:t>
            </a:r>
            <a:r>
              <a:rPr lang="en-GB" b="0" i="1" dirty="0" err="1"/>
              <a:t>nach</a:t>
            </a:r>
            <a:r>
              <a:rPr lang="en-GB" b="0" i="1" dirty="0"/>
              <a:t> </a:t>
            </a:r>
            <a:r>
              <a:rPr lang="en-GB" b="0" i="0" dirty="0"/>
              <a:t>and </a:t>
            </a:r>
            <a:r>
              <a:rPr lang="en-GB" b="0" i="1" dirty="0" err="1"/>
              <a:t>zu</a:t>
            </a:r>
            <a:r>
              <a:rPr lang="en-GB" b="0" i="1" dirty="0"/>
              <a:t> </a:t>
            </a:r>
            <a:r>
              <a:rPr lang="en-GB" b="0" i="0" dirty="0"/>
              <a:t>are clear indicators of case, while </a:t>
            </a:r>
            <a:r>
              <a:rPr lang="en-GB" b="0" i="1" dirty="0"/>
              <a:t>auf </a:t>
            </a:r>
            <a:r>
              <a:rPr lang="en-GB" b="0" i="0" dirty="0"/>
              <a:t>and </a:t>
            </a:r>
            <a:r>
              <a:rPr lang="en-GB" b="0" i="1" dirty="0"/>
              <a:t>in </a:t>
            </a:r>
            <a:r>
              <a:rPr lang="en-GB" b="0" i="0" dirty="0"/>
              <a:t>could indicate either, and students will have to look at the article to decide.</a:t>
            </a:r>
          </a:p>
          <a:p>
            <a:r>
              <a:rPr lang="en-GB" b="0" i="0" dirty="0"/>
              <a:t>3. Remind students that </a:t>
            </a:r>
            <a:r>
              <a:rPr lang="en-GB" b="0" i="1" dirty="0" err="1"/>
              <a:t>dort</a:t>
            </a:r>
            <a:r>
              <a:rPr lang="en-GB" b="0" i="1" dirty="0"/>
              <a:t>, da</a:t>
            </a:r>
            <a:r>
              <a:rPr lang="en-GB" b="0" i="0" dirty="0"/>
              <a:t> and </a:t>
            </a:r>
            <a:r>
              <a:rPr lang="en-GB" b="0" i="1" dirty="0" err="1"/>
              <a:t>hier</a:t>
            </a:r>
            <a:r>
              <a:rPr lang="en-GB" b="0" i="0" dirty="0"/>
              <a:t> are also adverbs of location, giving information about where things are.</a:t>
            </a:r>
          </a:p>
          <a:p>
            <a:r>
              <a:rPr lang="en-GB" b="0" i="0" dirty="0"/>
              <a:t>4. Students sketch headings ‘Row 2 accusative’ and ‘Row 3 dative’ in their books, and assign the adverbs under each. Students could note down the numbers to save time.</a:t>
            </a:r>
          </a:p>
          <a:p>
            <a:r>
              <a:rPr lang="en-GB" b="0" i="0" dirty="0"/>
              <a:t>5. Whole-class feedback. Teacher points at an adverb, and asks ‘Dative </a:t>
            </a:r>
            <a:r>
              <a:rPr lang="en-GB" b="0" i="0" dirty="0" err="1"/>
              <a:t>oder</a:t>
            </a:r>
            <a:r>
              <a:rPr lang="en-GB" b="0" i="0" dirty="0"/>
              <a:t> </a:t>
            </a:r>
            <a:r>
              <a:rPr lang="en-GB" b="0" i="0" dirty="0" err="1"/>
              <a:t>Akkusativ</a:t>
            </a:r>
            <a:r>
              <a:rPr lang="en-GB" b="0" i="0" dirty="0"/>
              <a:t>?’</a:t>
            </a:r>
          </a:p>
          <a:p>
            <a:r>
              <a:rPr lang="en-GB" b="0" i="0" dirty="0"/>
              <a:t>6. On clicks (in numerical order) each adverb flies into the appropriate box.</a:t>
            </a:r>
          </a:p>
          <a:p>
            <a:r>
              <a:rPr lang="en-GB" b="0" i="0" dirty="0"/>
              <a:t>7. If time, bring up the bubble containing an extension activity, asking students to think of other adverbial constructions they have come across so far (examples include </a:t>
            </a:r>
            <a:r>
              <a:rPr lang="en-GB" b="0" i="1" dirty="0" err="1"/>
              <a:t>im</a:t>
            </a:r>
            <a:r>
              <a:rPr lang="en-GB" b="0" i="1" dirty="0"/>
              <a:t>/in den </a:t>
            </a:r>
            <a:r>
              <a:rPr lang="en-GB" b="0" i="1" dirty="0" err="1"/>
              <a:t>Unterricht</a:t>
            </a:r>
            <a:r>
              <a:rPr lang="en-GB" b="0" i="1" dirty="0"/>
              <a:t>, in die/in der </a:t>
            </a:r>
            <a:r>
              <a:rPr lang="en-GB" b="0" i="1" dirty="0" err="1"/>
              <a:t>Bibliothek</a:t>
            </a:r>
            <a:r>
              <a:rPr lang="en-GB" b="0" i="1" dirty="0"/>
              <a:t>, in die/in der </a:t>
            </a:r>
            <a:r>
              <a:rPr lang="en-GB" b="0" i="1" dirty="0" err="1"/>
              <a:t>Moschee</a:t>
            </a:r>
            <a:r>
              <a:rPr lang="en-GB" b="0" i="1" dirty="0"/>
              <a:t>, </a:t>
            </a:r>
            <a:r>
              <a:rPr lang="en-GB" b="0" i="1" dirty="0" err="1"/>
              <a:t>im</a:t>
            </a:r>
            <a:r>
              <a:rPr lang="en-GB" b="0" i="1" dirty="0"/>
              <a:t>/in den </a:t>
            </a:r>
            <a:r>
              <a:rPr lang="en-GB" b="0" i="1" dirty="0" err="1"/>
              <a:t>Orchester</a:t>
            </a:r>
            <a:r>
              <a:rPr lang="en-GB" b="0" i="1" dirty="0"/>
              <a:t>, </a:t>
            </a:r>
            <a:r>
              <a:rPr lang="en-GB" b="0" i="1" dirty="0" err="1"/>
              <a:t>im</a:t>
            </a:r>
            <a:r>
              <a:rPr lang="en-GB" b="0" i="1" dirty="0"/>
              <a:t>/ins </a:t>
            </a:r>
            <a:r>
              <a:rPr lang="en-GB" b="0" i="1" dirty="0" err="1"/>
              <a:t>Theater</a:t>
            </a:r>
            <a:r>
              <a:rPr lang="en-GB" b="0" i="1" dirty="0"/>
              <a:t> …</a:t>
            </a:r>
          </a:p>
          <a:p>
            <a:r>
              <a:rPr lang="en-GB" b="0" i="0" dirty="0"/>
              <a:t>8. If students need more practice, ask them to change the articles and/or prepositions.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02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explain the use of WO2</a:t>
            </a:r>
            <a:r>
              <a:rPr lang="en-GB" baseline="0"/>
              <a:t> (met already with time adverbs/adverbials) following adverbs of place.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aural differentiation of word order 1 and 2 and use it to determine </a:t>
            </a:r>
            <a:r>
              <a:rPr lang="en-GB" baseline="0" dirty="0"/>
              <a:t>whether an expression of location begins the sentence or not.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a:t>
            </a:r>
            <a:r>
              <a:rPr lang="en-GB" baseline="0" dirty="0"/>
              <a:t>whether an expression of location begins the sentence or not</a:t>
            </a:r>
            <a:r>
              <a:rPr lang="en-GB" b="0" baseline="0" dirty="0"/>
              <a:t>.  It will be worth doing the first one as an example, talked through. Students need to understand that the ‘beep’ may be obscuring the place OR nothing at all, and that it is the word order (Subject - Verb OR Verb - Subject) that makes this clear.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kern="1200" dirty="0">
                <a:solidFill>
                  <a:schemeClr val="tx1"/>
                </a:solidFill>
                <a:effectLst/>
                <a:latin typeface="+mn-lt"/>
                <a:ea typeface="+mn-ea"/>
                <a:cs typeface="+mn-cs"/>
              </a:rPr>
              <a:t>Audio (with beep at the start of each item, representing either the expression of place </a:t>
            </a:r>
            <a:r>
              <a:rPr lang="en-GB" sz="1200" b="1" kern="1200" dirty="0">
                <a:solidFill>
                  <a:schemeClr val="tx1"/>
                </a:solidFill>
                <a:effectLst/>
                <a:latin typeface="+mn-lt"/>
                <a:ea typeface="+mn-ea"/>
                <a:cs typeface="+mn-cs"/>
              </a:rPr>
              <a:t>or</a:t>
            </a:r>
            <a:r>
              <a:rPr lang="en-GB" sz="1200" kern="1200" dirty="0">
                <a:solidFill>
                  <a:schemeClr val="tx1"/>
                </a:solidFill>
                <a:effectLst/>
                <a:latin typeface="+mn-lt"/>
                <a:ea typeface="+mn-ea"/>
                <a:cs typeface="+mn-cs"/>
              </a:rPr>
              <a:t> the absence of one) plays on number clicks.</a:t>
            </a:r>
          </a:p>
          <a:p>
            <a:r>
              <a:rPr lang="en-GB" b="0" dirty="0"/>
              <a:t>3.</a:t>
            </a:r>
            <a:r>
              <a:rPr lang="en-GB" b="0" baseline="0" dirty="0"/>
              <a:t> The answers are on the next slide.</a:t>
            </a:r>
            <a:endParaRPr lang="en-GB" b="0" dirty="0"/>
          </a:p>
          <a:p>
            <a:r>
              <a:rPr lang="en-GB" b="0" dirty="0"/>
              <a:t>Note: Students have not yet met </a:t>
            </a:r>
            <a:r>
              <a:rPr lang="en-GB" b="0" i="1" dirty="0"/>
              <a:t>die </a:t>
            </a:r>
            <a:r>
              <a:rPr lang="en-GB" b="0" i="1" dirty="0" err="1"/>
              <a:t>Reise</a:t>
            </a:r>
            <a:r>
              <a:rPr lang="en-GB" b="0" i="0" dirty="0"/>
              <a:t> [786], but they know the verb form </a:t>
            </a:r>
            <a:r>
              <a:rPr lang="en-GB" b="0" i="1" dirty="0" err="1"/>
              <a:t>reisen</a:t>
            </a:r>
            <a:r>
              <a:rPr lang="en-GB" b="0" i="0" dirty="0"/>
              <a:t>. Draw attention to the capital letter, and ask students to guess the meaning.</a:t>
            </a:r>
            <a:br>
              <a:rPr lang="en-GB" b="0" i="0" dirty="0"/>
            </a:br>
            <a:r>
              <a:rPr lang="en-GB" b="0" i="1" dirty="0"/>
              <a:t>der </a:t>
            </a:r>
            <a:r>
              <a:rPr lang="en-GB" b="0" i="1" dirty="0" err="1"/>
              <a:t>Austausch</a:t>
            </a:r>
            <a:r>
              <a:rPr lang="en-GB" b="0" i="1" dirty="0"/>
              <a:t> </a:t>
            </a:r>
            <a:r>
              <a:rPr lang="en-GB" b="0" i="0" dirty="0"/>
              <a:t>[2744]</a:t>
            </a:r>
          </a:p>
          <a:p>
            <a:endParaRPr lang="en-GB" b="0" i="0" dirty="0"/>
          </a:p>
          <a:p>
            <a:r>
              <a:rPr lang="en-GB" b="1" i="0" dirty="0"/>
              <a:t>Transcript:</a:t>
            </a:r>
          </a:p>
          <a:p>
            <a:pPr marL="228600" indent="-228600">
              <a:buAutoNum type="arabicPeriod"/>
            </a:pPr>
            <a:r>
              <a:rPr lang="en-GB" b="0" i="0" dirty="0"/>
              <a:t>Hallo Wolfgang! Na, [-] ich </a:t>
            </a:r>
            <a:r>
              <a:rPr lang="en-GB" b="0" i="0" dirty="0" err="1"/>
              <a:t>fahre</a:t>
            </a:r>
            <a:r>
              <a:rPr lang="en-GB" b="0" i="0" dirty="0"/>
              <a:t> am </a:t>
            </a:r>
            <a:r>
              <a:rPr lang="en-GB" b="0" i="0" dirty="0" err="1"/>
              <a:t>Samstag</a:t>
            </a:r>
            <a:r>
              <a:rPr lang="en-GB" b="0" i="0" dirty="0"/>
              <a:t> </a:t>
            </a:r>
            <a:r>
              <a:rPr lang="en-GB" b="0" i="0" dirty="0" err="1"/>
              <a:t>nach</a:t>
            </a:r>
            <a:r>
              <a:rPr lang="en-GB" b="0" i="0" dirty="0"/>
              <a:t> Berlin.</a:t>
            </a:r>
          </a:p>
          <a:p>
            <a:pPr marL="228600" indent="-228600">
              <a:buAutoNum type="arabicPeriod"/>
            </a:pPr>
            <a:r>
              <a:rPr lang="en-GB" b="0" i="0" dirty="0"/>
              <a:t>[-] Ich </a:t>
            </a:r>
            <a:r>
              <a:rPr lang="en-GB" b="0" i="0" dirty="0" err="1"/>
              <a:t>nehme</a:t>
            </a:r>
            <a:r>
              <a:rPr lang="en-GB" b="0" i="0" dirty="0"/>
              <a:t> </a:t>
            </a:r>
            <a:r>
              <a:rPr lang="en-GB" b="0" i="0" dirty="0" err="1"/>
              <a:t>zuerst</a:t>
            </a:r>
            <a:r>
              <a:rPr lang="en-GB" b="0" i="0" dirty="0"/>
              <a:t> den Zug </a:t>
            </a:r>
            <a:r>
              <a:rPr lang="en-GB" b="0" i="0" dirty="0" err="1"/>
              <a:t>nach</a:t>
            </a:r>
            <a:r>
              <a:rPr lang="en-GB" b="0" i="0" dirty="0"/>
              <a:t> London.</a:t>
            </a:r>
          </a:p>
          <a:p>
            <a:pPr marL="228600" indent="-228600">
              <a:buAutoNum type="arabicPeriod"/>
            </a:pPr>
            <a:r>
              <a:rPr lang="en-GB" b="0" i="0" dirty="0"/>
              <a:t>[London] </a:t>
            </a:r>
            <a:r>
              <a:rPr lang="en-GB" b="0" i="0" dirty="0" err="1"/>
              <a:t>erreiche</a:t>
            </a:r>
            <a:r>
              <a:rPr lang="en-GB" b="0" i="0" dirty="0"/>
              <a:t> ich in </a:t>
            </a:r>
            <a:r>
              <a:rPr lang="en-GB" b="0" i="0" dirty="0" err="1"/>
              <a:t>vier</a:t>
            </a:r>
            <a:r>
              <a:rPr lang="en-GB" b="0" i="0" dirty="0"/>
              <a:t> </a:t>
            </a:r>
            <a:r>
              <a:rPr lang="en-GB" b="0" i="0" dirty="0" err="1"/>
              <a:t>Stunden</a:t>
            </a:r>
            <a:r>
              <a:rPr lang="en-GB" b="0" i="0" dirty="0"/>
              <a:t>. </a:t>
            </a:r>
          </a:p>
          <a:p>
            <a:pPr marL="228600" indent="-228600">
              <a:buAutoNum type="arabicPeriod"/>
            </a:pPr>
            <a:r>
              <a:rPr lang="en-GB" b="0" i="0" dirty="0"/>
              <a:t>[In London] </a:t>
            </a:r>
            <a:r>
              <a:rPr lang="en-GB" b="0" i="0" dirty="0" err="1"/>
              <a:t>kann</a:t>
            </a:r>
            <a:r>
              <a:rPr lang="en-GB" b="0" i="0" dirty="0"/>
              <a:t> ich </a:t>
            </a:r>
            <a:r>
              <a:rPr lang="en-GB" b="0" i="0" dirty="0" err="1"/>
              <a:t>mein</a:t>
            </a:r>
            <a:r>
              <a:rPr lang="en-GB" b="0" i="0" dirty="0"/>
              <a:t> </a:t>
            </a:r>
            <a:r>
              <a:rPr lang="en-GB" b="0" i="0" dirty="0" err="1"/>
              <a:t>Butterbrot</a:t>
            </a:r>
            <a:r>
              <a:rPr lang="en-GB" b="0" i="0" dirty="0"/>
              <a:t> </a:t>
            </a:r>
            <a:r>
              <a:rPr lang="en-GB" b="0" i="0" dirty="0" err="1"/>
              <a:t>essen</a:t>
            </a:r>
            <a:r>
              <a:rPr lang="en-GB" b="0" i="0" dirty="0"/>
              <a:t>.</a:t>
            </a:r>
          </a:p>
          <a:p>
            <a:pPr marL="228600" indent="-228600">
              <a:buAutoNum type="arabicPeriod"/>
            </a:pPr>
            <a:r>
              <a:rPr lang="en-GB" b="0" i="0" dirty="0"/>
              <a:t>[-] Ich </a:t>
            </a:r>
            <a:r>
              <a:rPr lang="en-GB" b="0" i="0" dirty="0" err="1"/>
              <a:t>fahre</a:t>
            </a:r>
            <a:r>
              <a:rPr lang="en-GB" b="0" i="0" dirty="0"/>
              <a:t> </a:t>
            </a:r>
            <a:r>
              <a:rPr lang="en-GB" b="0" i="0" dirty="0" err="1"/>
              <a:t>dann</a:t>
            </a:r>
            <a:r>
              <a:rPr lang="en-GB" b="0" i="0" dirty="0"/>
              <a:t> </a:t>
            </a:r>
            <a:r>
              <a:rPr lang="en-GB" b="0" i="0" dirty="0" err="1"/>
              <a:t>nach</a:t>
            </a:r>
            <a:r>
              <a:rPr lang="en-GB" b="0" i="0" dirty="0"/>
              <a:t> Amsterdam. </a:t>
            </a:r>
          </a:p>
          <a:p>
            <a:pPr marL="228600" indent="-228600">
              <a:buAutoNum type="arabicPeriod"/>
            </a:pPr>
            <a:r>
              <a:rPr lang="en-GB" b="0" i="0" dirty="0"/>
              <a:t>[Dort] </a:t>
            </a:r>
            <a:r>
              <a:rPr lang="en-GB" b="0" i="0" dirty="0" err="1"/>
              <a:t>gibt</a:t>
            </a:r>
            <a:r>
              <a:rPr lang="en-GB" b="0" i="0" dirty="0"/>
              <a:t> es </a:t>
            </a:r>
            <a:r>
              <a:rPr lang="en-GB" b="0" i="0" dirty="0" err="1"/>
              <a:t>Busse</a:t>
            </a:r>
            <a:r>
              <a:rPr lang="en-GB" b="0" i="0" dirty="0"/>
              <a:t> </a:t>
            </a:r>
            <a:r>
              <a:rPr lang="en-GB" b="0" i="0" dirty="0" err="1"/>
              <a:t>nach</a:t>
            </a:r>
            <a:r>
              <a:rPr lang="en-GB" b="0" i="0" dirty="0"/>
              <a:t> Berlin.</a:t>
            </a:r>
          </a:p>
          <a:p>
            <a:pPr marL="228600" indent="-228600">
              <a:buAutoNum type="arabicPeriod"/>
            </a:pPr>
            <a:r>
              <a:rPr lang="en-GB" b="0" i="0" dirty="0"/>
              <a:t>[</a:t>
            </a:r>
            <a:r>
              <a:rPr lang="en-GB" b="0" i="0" dirty="0" err="1"/>
              <a:t>Im</a:t>
            </a:r>
            <a:r>
              <a:rPr lang="en-GB" b="0" i="0" dirty="0"/>
              <a:t> Bus] </a:t>
            </a:r>
            <a:r>
              <a:rPr lang="en-GB" b="0" i="0" dirty="0" err="1"/>
              <a:t>schlafe</a:t>
            </a:r>
            <a:r>
              <a:rPr lang="en-GB" b="0" i="0" dirty="0"/>
              <a:t> ich. </a:t>
            </a:r>
          </a:p>
          <a:p>
            <a:pPr marL="228600" indent="-228600">
              <a:buAutoNum type="arabicPeriod"/>
            </a:pPr>
            <a:r>
              <a:rPr lang="en-GB" b="0" i="0" dirty="0"/>
              <a:t>[-] Die </a:t>
            </a:r>
            <a:r>
              <a:rPr lang="en-GB" b="0" i="0" dirty="0" err="1"/>
              <a:t>Reise</a:t>
            </a:r>
            <a:r>
              <a:rPr lang="en-GB" b="0" i="0" dirty="0"/>
              <a:t> </a:t>
            </a:r>
            <a:r>
              <a:rPr lang="en-GB" b="0" i="0" dirty="0" err="1"/>
              <a:t>dauert</a:t>
            </a:r>
            <a:r>
              <a:rPr lang="en-GB" b="0" i="0" dirty="0"/>
              <a:t> elf </a:t>
            </a:r>
            <a:r>
              <a:rPr lang="en-GB" b="0" i="0" dirty="0" err="1"/>
              <a:t>Stunden</a:t>
            </a:r>
            <a:r>
              <a:rPr lang="en-GB" b="0" i="0" dirty="0"/>
              <a:t>!</a:t>
            </a:r>
          </a:p>
          <a:p>
            <a:pPr marL="228600" indent="-228600">
              <a:buAutoNum type="arabicPeriod"/>
            </a:pPr>
            <a:r>
              <a:rPr lang="en-GB" b="0" i="0" dirty="0"/>
              <a:t>[-] Ich </a:t>
            </a:r>
            <a:r>
              <a:rPr lang="en-GB" b="0" i="0" dirty="0" err="1"/>
              <a:t>erreiche</a:t>
            </a:r>
            <a:r>
              <a:rPr lang="en-GB" b="0" i="0" dirty="0"/>
              <a:t> </a:t>
            </a:r>
            <a:r>
              <a:rPr lang="en-GB" b="0" i="0" dirty="0" err="1"/>
              <a:t>früh</a:t>
            </a:r>
            <a:r>
              <a:rPr lang="en-GB" b="0" i="0" dirty="0"/>
              <a:t> am </a:t>
            </a:r>
            <a:r>
              <a:rPr lang="en-GB" b="0" i="0" dirty="0" err="1"/>
              <a:t>Sonntagmorgen</a:t>
            </a:r>
            <a:r>
              <a:rPr lang="en-GB" b="0" i="0" dirty="0"/>
              <a:t> Berlin.</a:t>
            </a:r>
          </a:p>
          <a:p>
            <a:pPr marL="228600" indent="-228600">
              <a:buAutoNum type="arabicPeriod"/>
            </a:pPr>
            <a:r>
              <a:rPr lang="en-GB" b="0" i="0" dirty="0"/>
              <a:t>[In Berlin] </a:t>
            </a:r>
            <a:r>
              <a:rPr lang="en-GB" b="0" i="0" dirty="0" err="1"/>
              <a:t>hilfst</a:t>
            </a:r>
            <a:r>
              <a:rPr lang="en-GB" b="0" i="0" dirty="0"/>
              <a:t> du </a:t>
            </a:r>
            <a:r>
              <a:rPr lang="en-GB" b="0" i="0" dirty="0" err="1"/>
              <a:t>mir</a:t>
            </a:r>
            <a:r>
              <a:rPr lang="en-GB" b="0" i="0" dirty="0"/>
              <a:t>, </a:t>
            </a:r>
            <a:r>
              <a:rPr lang="en-GB" b="0" i="0" dirty="0" err="1"/>
              <a:t>oder</a:t>
            </a:r>
            <a:r>
              <a:rPr lang="en-GB" b="0" i="0" dirty="0"/>
              <a: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planen</a:t>
            </a:r>
            <a:r>
              <a:rPr lang="en-GB" dirty="0"/>
              <a:t> [499]</a:t>
            </a:r>
            <a:r>
              <a:rPr lang="en-GB" b="0" i="1" dirty="0"/>
              <a:t> </a:t>
            </a:r>
            <a:r>
              <a:rPr lang="en-GB" b="0" i="0" dirty="0" err="1"/>
              <a:t>Reise</a:t>
            </a:r>
            <a:r>
              <a:rPr lang="en-GB" b="0" i="0" dirty="0"/>
              <a:t> [786]</a:t>
            </a:r>
            <a:r>
              <a:rPr lang="en-GB" b="0" i="0" baseline="0" dirty="0"/>
              <a:t> </a:t>
            </a:r>
            <a:r>
              <a:rPr lang="en-GB" b="0" i="0" dirty="0" err="1"/>
              <a:t>Austausch</a:t>
            </a:r>
            <a:r>
              <a:rPr lang="en-GB" b="0" i="0" dirty="0"/>
              <a:t> [2744]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09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Full answers, including expressions of location, play on number clicks. Answers revealed on clicks.</a:t>
            </a:r>
          </a:p>
          <a:p>
            <a:endParaRPr lang="en-GB" b="0" i="0" dirty="0"/>
          </a:p>
          <a:p>
            <a:r>
              <a:rPr lang="en-GB" b="1" i="0" dirty="0"/>
              <a:t>Transcript:</a:t>
            </a:r>
          </a:p>
          <a:p>
            <a:pPr marL="228600" indent="-228600">
              <a:buAutoNum type="arabicPeriod"/>
            </a:pPr>
            <a:r>
              <a:rPr lang="en-GB" b="0" i="0" dirty="0"/>
              <a:t>Hallo Wolfgang! Na, ich </a:t>
            </a:r>
            <a:r>
              <a:rPr lang="en-GB" b="0" i="0" dirty="0" err="1"/>
              <a:t>fahre</a:t>
            </a:r>
            <a:r>
              <a:rPr lang="en-GB" b="0" i="0" dirty="0"/>
              <a:t> am </a:t>
            </a:r>
            <a:r>
              <a:rPr lang="en-GB" b="0" i="0" dirty="0" err="1"/>
              <a:t>Samstag</a:t>
            </a:r>
            <a:r>
              <a:rPr lang="en-GB" b="0" i="0" dirty="0"/>
              <a:t> </a:t>
            </a:r>
            <a:r>
              <a:rPr lang="en-GB" b="0" i="0" dirty="0" err="1"/>
              <a:t>nach</a:t>
            </a:r>
            <a:r>
              <a:rPr lang="en-GB" b="0" i="0" dirty="0"/>
              <a:t> Berlin.</a:t>
            </a:r>
          </a:p>
          <a:p>
            <a:pPr marL="228600" indent="-228600">
              <a:buAutoNum type="arabicPeriod"/>
            </a:pPr>
            <a:r>
              <a:rPr lang="en-GB" b="0" i="0" dirty="0"/>
              <a:t>Ich </a:t>
            </a:r>
            <a:r>
              <a:rPr lang="en-GB" b="0" i="0" dirty="0" err="1"/>
              <a:t>nehme</a:t>
            </a:r>
            <a:r>
              <a:rPr lang="en-GB" b="0" i="0" dirty="0"/>
              <a:t> </a:t>
            </a:r>
            <a:r>
              <a:rPr lang="en-GB" b="0" i="0" dirty="0" err="1"/>
              <a:t>zuerst</a:t>
            </a:r>
            <a:r>
              <a:rPr lang="en-GB" b="0" i="0" dirty="0"/>
              <a:t> den Zug </a:t>
            </a:r>
            <a:r>
              <a:rPr lang="en-GB" b="0" i="0" dirty="0" err="1"/>
              <a:t>nach</a:t>
            </a:r>
            <a:r>
              <a:rPr lang="en-GB" b="0" i="0" dirty="0"/>
              <a:t> London.</a:t>
            </a:r>
          </a:p>
          <a:p>
            <a:pPr marL="228600" indent="-228600">
              <a:buAutoNum type="arabicPeriod"/>
            </a:pPr>
            <a:r>
              <a:rPr lang="en-GB" b="0" i="0" dirty="0"/>
              <a:t>London </a:t>
            </a:r>
            <a:r>
              <a:rPr lang="en-GB" b="0" i="0" dirty="0" err="1"/>
              <a:t>erreiche</a:t>
            </a:r>
            <a:r>
              <a:rPr lang="en-GB" b="0" i="0" dirty="0"/>
              <a:t> ich in </a:t>
            </a:r>
            <a:r>
              <a:rPr lang="en-GB" b="0" i="0" dirty="0" err="1"/>
              <a:t>vier</a:t>
            </a:r>
            <a:r>
              <a:rPr lang="en-GB" b="0" i="0" dirty="0"/>
              <a:t> </a:t>
            </a:r>
            <a:r>
              <a:rPr lang="en-GB" b="0" i="0" dirty="0" err="1"/>
              <a:t>Stunden</a:t>
            </a:r>
            <a:r>
              <a:rPr lang="en-GB" b="0" i="0" dirty="0"/>
              <a:t>. </a:t>
            </a:r>
          </a:p>
          <a:p>
            <a:pPr marL="228600" indent="-228600">
              <a:buAutoNum type="arabicPeriod"/>
            </a:pPr>
            <a:r>
              <a:rPr lang="en-GB" b="0" i="0" dirty="0"/>
              <a:t>In London </a:t>
            </a:r>
            <a:r>
              <a:rPr lang="en-GB" b="0" i="0" dirty="0" err="1"/>
              <a:t>kann</a:t>
            </a:r>
            <a:r>
              <a:rPr lang="en-GB" b="0" i="0" dirty="0"/>
              <a:t> ich </a:t>
            </a:r>
            <a:r>
              <a:rPr lang="en-GB" b="0" i="0" dirty="0" err="1"/>
              <a:t>mein</a:t>
            </a:r>
            <a:r>
              <a:rPr lang="en-GB" b="0" i="0" dirty="0"/>
              <a:t> </a:t>
            </a:r>
            <a:r>
              <a:rPr lang="en-GB" b="0" i="0" dirty="0" err="1"/>
              <a:t>Butterbrot</a:t>
            </a:r>
            <a:r>
              <a:rPr lang="en-GB" b="0" i="0" dirty="0"/>
              <a:t> </a:t>
            </a:r>
            <a:r>
              <a:rPr lang="en-GB" b="0" i="0" dirty="0" err="1"/>
              <a:t>essen</a:t>
            </a:r>
            <a:r>
              <a:rPr lang="en-GB" b="0" i="0" dirty="0"/>
              <a:t>.</a:t>
            </a:r>
          </a:p>
          <a:p>
            <a:pPr marL="228600" indent="-228600">
              <a:buAutoNum type="arabicPeriod"/>
            </a:pPr>
            <a:r>
              <a:rPr lang="en-GB" b="0" i="0" dirty="0"/>
              <a:t>Ich </a:t>
            </a:r>
            <a:r>
              <a:rPr lang="en-GB" b="0" i="0" dirty="0" err="1"/>
              <a:t>fahre</a:t>
            </a:r>
            <a:r>
              <a:rPr lang="en-GB" b="0" i="0" dirty="0"/>
              <a:t> </a:t>
            </a:r>
            <a:r>
              <a:rPr lang="en-GB" b="0" i="0" dirty="0" err="1"/>
              <a:t>dann</a:t>
            </a:r>
            <a:r>
              <a:rPr lang="en-GB" b="0" i="0" dirty="0"/>
              <a:t> </a:t>
            </a:r>
            <a:r>
              <a:rPr lang="en-GB" b="0" i="0" dirty="0" err="1"/>
              <a:t>nach</a:t>
            </a:r>
            <a:r>
              <a:rPr lang="en-GB" b="0" i="0" dirty="0"/>
              <a:t> Amsterdam. </a:t>
            </a:r>
          </a:p>
          <a:p>
            <a:pPr marL="228600" indent="-228600">
              <a:buAutoNum type="arabicPeriod"/>
            </a:pPr>
            <a:r>
              <a:rPr lang="en-GB" b="0" i="0" dirty="0"/>
              <a:t>Dort </a:t>
            </a:r>
            <a:r>
              <a:rPr lang="en-GB" b="0" i="0" dirty="0" err="1"/>
              <a:t>gibt</a:t>
            </a:r>
            <a:r>
              <a:rPr lang="en-GB" b="0" i="0" dirty="0"/>
              <a:t> es </a:t>
            </a:r>
            <a:r>
              <a:rPr lang="en-GB" b="0" i="0" dirty="0" err="1"/>
              <a:t>Busse</a:t>
            </a:r>
            <a:r>
              <a:rPr lang="en-GB" b="0" i="0" dirty="0"/>
              <a:t> </a:t>
            </a:r>
            <a:r>
              <a:rPr lang="en-GB" b="0" i="0" dirty="0" err="1"/>
              <a:t>nach</a:t>
            </a:r>
            <a:r>
              <a:rPr lang="en-GB" b="0" i="0" dirty="0"/>
              <a:t> Berlin.</a:t>
            </a:r>
          </a:p>
          <a:p>
            <a:pPr marL="228600" indent="-228600">
              <a:buAutoNum type="arabicPeriod"/>
            </a:pPr>
            <a:r>
              <a:rPr lang="en-GB" b="0" i="0" dirty="0" err="1"/>
              <a:t>Im</a:t>
            </a:r>
            <a:r>
              <a:rPr lang="en-GB" b="0" i="0" dirty="0"/>
              <a:t> Bus </a:t>
            </a:r>
            <a:r>
              <a:rPr lang="en-GB" b="0" i="0" dirty="0" err="1"/>
              <a:t>schlafe</a:t>
            </a:r>
            <a:r>
              <a:rPr lang="en-GB" b="0" i="0" dirty="0"/>
              <a:t> ich. </a:t>
            </a:r>
          </a:p>
          <a:p>
            <a:pPr marL="228600" indent="-228600">
              <a:buAutoNum type="arabicPeriod"/>
            </a:pPr>
            <a:r>
              <a:rPr lang="en-GB" b="0" i="0" dirty="0"/>
              <a:t>Die </a:t>
            </a:r>
            <a:r>
              <a:rPr lang="en-GB" b="0" i="0" dirty="0" err="1"/>
              <a:t>Reise</a:t>
            </a:r>
            <a:r>
              <a:rPr lang="en-GB" b="0" i="0" dirty="0"/>
              <a:t> </a:t>
            </a:r>
            <a:r>
              <a:rPr lang="en-GB" b="0" i="0" dirty="0" err="1"/>
              <a:t>dauert</a:t>
            </a:r>
            <a:r>
              <a:rPr lang="en-GB" b="0" i="0" dirty="0"/>
              <a:t> elf </a:t>
            </a:r>
            <a:r>
              <a:rPr lang="en-GB" b="0" i="0" dirty="0" err="1"/>
              <a:t>Stunden</a:t>
            </a:r>
            <a:r>
              <a:rPr lang="en-GB" b="0" i="0" dirty="0"/>
              <a:t>!</a:t>
            </a:r>
          </a:p>
          <a:p>
            <a:pPr marL="228600" indent="-228600">
              <a:buAutoNum type="arabicPeriod"/>
            </a:pPr>
            <a:r>
              <a:rPr lang="en-GB" b="0" i="0" dirty="0"/>
              <a:t>Ich </a:t>
            </a:r>
            <a:r>
              <a:rPr lang="en-GB" b="0" i="0" dirty="0" err="1"/>
              <a:t>erreiche</a:t>
            </a:r>
            <a:r>
              <a:rPr lang="en-GB" b="0" i="0" dirty="0"/>
              <a:t> </a:t>
            </a:r>
            <a:r>
              <a:rPr lang="en-GB" b="0" i="0" dirty="0" err="1"/>
              <a:t>früh</a:t>
            </a:r>
            <a:r>
              <a:rPr lang="en-GB" b="0" i="0" dirty="0"/>
              <a:t> am </a:t>
            </a:r>
            <a:r>
              <a:rPr lang="en-GB" b="0" i="0" dirty="0" err="1"/>
              <a:t>Sonntagmorgen</a:t>
            </a:r>
            <a:r>
              <a:rPr lang="en-GB" b="0" i="0" dirty="0"/>
              <a:t> Berlin.</a:t>
            </a:r>
          </a:p>
          <a:p>
            <a:pPr marL="228600" indent="-228600">
              <a:buAutoNum type="arabicPeriod"/>
            </a:pPr>
            <a:r>
              <a:rPr lang="en-GB" b="0" i="0" dirty="0"/>
              <a:t>In Berlin </a:t>
            </a:r>
            <a:r>
              <a:rPr lang="en-GB" b="0" i="0" dirty="0" err="1"/>
              <a:t>hilfst</a:t>
            </a:r>
            <a:r>
              <a:rPr lang="en-GB" b="0" i="0" dirty="0"/>
              <a:t> du </a:t>
            </a:r>
            <a:r>
              <a:rPr lang="en-GB" b="0" i="0" dirty="0" err="1"/>
              <a:t>mir</a:t>
            </a:r>
            <a:r>
              <a:rPr lang="en-GB" b="0" i="0" dirty="0"/>
              <a:t>, </a:t>
            </a:r>
            <a:r>
              <a:rPr lang="en-GB" b="0" i="0" dirty="0" err="1"/>
              <a:t>oder</a:t>
            </a:r>
            <a:r>
              <a:rPr lang="en-GB" b="0" i="0" dirty="0"/>
              <a: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planen</a:t>
            </a:r>
            <a:r>
              <a:rPr lang="en-GB" dirty="0"/>
              <a:t> [499]</a:t>
            </a:r>
            <a:r>
              <a:rPr lang="en-GB" b="0" i="1" dirty="0"/>
              <a:t> </a:t>
            </a:r>
            <a:r>
              <a:rPr lang="en-GB" b="0" i="0" dirty="0" err="1"/>
              <a:t>Reise</a:t>
            </a:r>
            <a:r>
              <a:rPr lang="en-GB" b="0" i="0" dirty="0"/>
              <a:t> [786]</a:t>
            </a:r>
            <a:r>
              <a:rPr lang="en-GB" b="0" i="0" baseline="0" dirty="0"/>
              <a:t> </a:t>
            </a:r>
            <a:r>
              <a:rPr lang="en-GB" b="0" i="0" dirty="0" err="1"/>
              <a:t>Austausch</a:t>
            </a:r>
            <a:r>
              <a:rPr lang="en-GB" b="0" i="0" dirty="0"/>
              <a:t> [2744]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1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355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ig</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word order 2 with adverbs of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of adverbs </a:t>
            </a:r>
            <a:r>
              <a:rPr lang="en-GB" sz="1200" b="0" i="1" baseline="0" dirty="0" err="1"/>
              <a:t>viel</a:t>
            </a:r>
            <a:r>
              <a:rPr lang="en-GB" sz="1200" b="0" i="1" baseline="0" dirty="0"/>
              <a:t> </a:t>
            </a:r>
            <a:r>
              <a:rPr lang="en-GB" sz="1200" b="0" i="0" baseline="0" dirty="0"/>
              <a:t>and </a:t>
            </a:r>
            <a:r>
              <a:rPr lang="en-GB" sz="1200" b="0" i="1" baseline="0" dirty="0" err="1"/>
              <a:t>viele</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of word order with adverbs of time and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7.3.1.6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dauern [744] erreichen [309] fahren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[2138] schaffen1 [285] suchen [293] viel, viele [56] das Land1 [134] Schottland [&gt;5009] Schweiz [763] Stunde1 [276] Wien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dort [134] normalerweise [2062]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7.3.1.1</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Dienstag [1356] Mittwoch [1187] Donnerstag [1244] Freitag [981] Samstag [1112] Sonntag [804] wann? [657] am Morgen [311] Morgen [621] im Orchester [2553] Orchester [4113] im Chor [3714] Chor [&gt;5009] Bibliothek [2366] Theater [1086] Verein [899]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7.2.1.5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bleiben [113] brauchen [179] glauben [156] heißen [132] leben [98] liegen [107] reisen [933] verstehen [211] werden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wird</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[8] Österreich [1511]  nach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[34] nach Hause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198265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CLASSROOM VERSION </a:t>
            </a:r>
            <a:r>
              <a:rPr lang="en-US" b="0" dirty="0"/>
              <a:t>(a self-study version follows</a:t>
            </a:r>
            <a:r>
              <a:rPr lang="en-US" b="0" baseline="0" dirty="0"/>
              <a:t> these slides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practice </a:t>
            </a:r>
            <a:r>
              <a:rPr lang="en-US" b="0" dirty="0" err="1"/>
              <a:t>practise</a:t>
            </a:r>
            <a:r>
              <a:rPr lang="en-US" b="0" dirty="0"/>
              <a:t> pronouncing unknown words containing SCC [-</a:t>
            </a:r>
            <a:r>
              <a:rPr lang="en-US" b="0" dirty="0" err="1"/>
              <a:t>ig</a:t>
            </a:r>
            <a:r>
              <a:rPr lang="en-US" b="0" dirty="0"/>
              <a:t>] using regional accents. All other SSCs in these words have been previously </a:t>
            </a:r>
            <a:r>
              <a:rPr lang="en-US" b="0" dirty="0" err="1"/>
              <a:t>practised</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sketch blank grids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faces the board, student B turns away from the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Students A reads the words on the screen in the accent indicated by the ticks. Student B listens, and decides whether they have heard a North German or a South German/Austrian/Swiss pronunciation.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 B faces the board and checks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Teacher checks understanding of the words, and asks student what </a:t>
            </a:r>
            <a:r>
              <a:rPr lang="en-US" b="1" dirty="0"/>
              <a:t>type</a:t>
            </a:r>
            <a:r>
              <a:rPr lang="en-US" b="0" dirty="0"/>
              <a:t> of words the majority are. Explain that –</a:t>
            </a:r>
            <a:r>
              <a:rPr lang="en-US" b="0" dirty="0" err="1"/>
              <a:t>ig</a:t>
            </a:r>
            <a:r>
              <a:rPr lang="en-US" b="0" dirty="0"/>
              <a:t> is a very common ending in German adjectives.</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zwanzig</a:t>
            </a:r>
            <a:r>
              <a:rPr lang="en-GB" dirty="0"/>
              <a:t> [20], </a:t>
            </a:r>
            <a:r>
              <a:rPr lang="en-GB" sz="1200" b="0" i="0" u="none" strike="noStrike" kern="1200" dirty="0">
                <a:solidFill>
                  <a:schemeClr val="tx1"/>
                </a:solidFill>
                <a:effectLst/>
                <a:latin typeface="+mn-lt"/>
                <a:ea typeface="+mn-ea"/>
                <a:cs typeface="+mn-cs"/>
              </a:rPr>
              <a:t>König</a:t>
            </a:r>
            <a:r>
              <a:rPr lang="en-GB" dirty="0"/>
              <a:t> [1241], </a:t>
            </a:r>
            <a:r>
              <a:rPr lang="en-GB" dirty="0" err="1"/>
              <a:t>riesig</a:t>
            </a:r>
            <a:r>
              <a:rPr lang="en-GB" dirty="0"/>
              <a:t> [1449], </a:t>
            </a:r>
            <a:r>
              <a:rPr lang="en-GB" sz="1200" b="0" i="0" u="none" strike="noStrike" kern="1200" dirty="0" err="1">
                <a:solidFill>
                  <a:schemeClr val="tx1"/>
                </a:solidFill>
                <a:effectLst/>
                <a:latin typeface="+mn-lt"/>
                <a:ea typeface="+mn-ea"/>
                <a:cs typeface="+mn-cs"/>
              </a:rPr>
              <a:t>langweilig</a:t>
            </a:r>
            <a:r>
              <a:rPr lang="en-GB" dirty="0"/>
              <a:t> [2921], </a:t>
            </a:r>
            <a:r>
              <a:rPr lang="en-GB" sz="1200" b="0" i="0" u="none" strike="noStrike" kern="1200" dirty="0" err="1">
                <a:solidFill>
                  <a:schemeClr val="tx1"/>
                </a:solidFill>
                <a:effectLst/>
                <a:latin typeface="+mn-lt"/>
                <a:ea typeface="+mn-ea"/>
                <a:cs typeface="+mn-cs"/>
              </a:rPr>
              <a:t>billig</a:t>
            </a:r>
            <a:r>
              <a:rPr lang="en-GB" dirty="0"/>
              <a:t> [1672], </a:t>
            </a:r>
            <a:r>
              <a:rPr lang="en-GB" sz="1200" b="0" i="0" u="none" strike="noStrike" kern="1200" dirty="0" err="1">
                <a:solidFill>
                  <a:schemeClr val="tx1"/>
                </a:solidFill>
                <a:effectLst/>
                <a:latin typeface="+mn-lt"/>
                <a:ea typeface="+mn-ea"/>
                <a:cs typeface="+mn-cs"/>
              </a:rPr>
              <a:t>vorsichtig</a:t>
            </a:r>
            <a:r>
              <a:rPr lang="en-GB" dirty="0"/>
              <a:t> [1806], </a:t>
            </a:r>
            <a:r>
              <a:rPr lang="en-GB" dirty="0" err="1"/>
              <a:t>traurig</a:t>
            </a:r>
            <a:r>
              <a:rPr lang="en-GB" dirty="0"/>
              <a:t> [1871], </a:t>
            </a:r>
            <a:r>
              <a:rPr lang="en-GB" sz="1200" b="0" i="0" u="none" strike="noStrike" kern="1200" dirty="0" err="1">
                <a:solidFill>
                  <a:schemeClr val="tx1"/>
                </a:solidFill>
                <a:effectLst/>
                <a:latin typeface="+mn-lt"/>
                <a:ea typeface="+mn-ea"/>
                <a:cs typeface="+mn-cs"/>
              </a:rPr>
              <a:t>lustig</a:t>
            </a:r>
            <a:r>
              <a:rPr lang="en-GB" dirty="0"/>
              <a:t> [2262], </a:t>
            </a:r>
            <a:r>
              <a:rPr lang="en-GB" sz="1200" b="0" i="0" u="none" strike="noStrike" kern="1200" dirty="0" err="1">
                <a:solidFill>
                  <a:schemeClr val="tx1"/>
                </a:solidFill>
                <a:effectLst/>
                <a:latin typeface="+mn-lt"/>
                <a:ea typeface="+mn-ea"/>
                <a:cs typeface="+mn-cs"/>
              </a:rPr>
              <a:t>winzig</a:t>
            </a:r>
            <a:r>
              <a:rPr lang="en-GB" dirty="0"/>
              <a:t> [2335], </a:t>
            </a:r>
            <a:r>
              <a:rPr lang="en-GB" sz="1200" b="0" i="0" u="none" strike="noStrike" kern="1200" dirty="0" err="1">
                <a:solidFill>
                  <a:schemeClr val="tx1"/>
                </a:solidFill>
                <a:effectLst/>
                <a:latin typeface="+mn-lt"/>
                <a:ea typeface="+mn-ea"/>
                <a:cs typeface="+mn-cs"/>
              </a:rPr>
              <a:t>dreißig</a:t>
            </a:r>
            <a:r>
              <a:rPr lang="en-GB" dirty="0"/>
              <a:t> [1456]</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581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Partners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89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SELF-STUDY VERSION </a:t>
            </a:r>
            <a:r>
              <a:rPr lang="en-US" b="0" dirty="0"/>
              <a:t>(a classroom version precedes</a:t>
            </a:r>
            <a:r>
              <a:rPr lang="en-US" b="0" baseline="0" dirty="0"/>
              <a:t> these</a:t>
            </a:r>
            <a:r>
              <a:rPr lang="en-US" b="0" dirty="0"/>
              <a:t>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a:t>
            </a:r>
            <a:r>
              <a:rPr lang="en-US" b="0" dirty="0" err="1"/>
              <a:t>practise</a:t>
            </a:r>
            <a:r>
              <a:rPr lang="en-US" b="0" dirty="0"/>
              <a:t> pronouncing unknown words containing SCC [-</a:t>
            </a:r>
            <a:r>
              <a:rPr lang="en-US" b="0" dirty="0" err="1"/>
              <a:t>ig</a:t>
            </a:r>
            <a:r>
              <a:rPr lang="en-US" b="0" dirty="0"/>
              <a:t>] using regional accents. All other SSCs in these words have been previously </a:t>
            </a:r>
            <a:r>
              <a:rPr lang="en-US" b="0" dirty="0" err="1"/>
              <a:t>practised</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Say the words in the accent indicated by the tick.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button</a:t>
            </a:r>
            <a:r>
              <a:rPr lang="en-US" b="0" baseline="0" dirty="0"/>
              <a:t> </a:t>
            </a:r>
            <a:r>
              <a:rPr lang="en-US" b="0" dirty="0"/>
              <a:t>to check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r>
              <a:rPr lang="en-GB" b="1" dirty="0"/>
              <a:t>Transcript:</a:t>
            </a:r>
            <a:endParaRPr lang="en-GB" b="0" dirty="0"/>
          </a:p>
          <a:p>
            <a:r>
              <a:rPr lang="en-GB" b="0" dirty="0"/>
              <a:t>1. </a:t>
            </a:r>
            <a:r>
              <a:rPr lang="en-GB" b="0" dirty="0" err="1"/>
              <a:t>zwanzig</a:t>
            </a:r>
            <a:r>
              <a:rPr lang="en-GB" b="0" dirty="0"/>
              <a:t> [soft]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1">
                    <a:lumMod val="50000"/>
                  </a:schemeClr>
                </a:solidFill>
              </a:rPr>
              <a:t>König</a:t>
            </a:r>
            <a:r>
              <a:rPr lang="en-GB" b="0" dirty="0"/>
              <a:t> [soft]</a:t>
            </a:r>
          </a:p>
          <a:p>
            <a:r>
              <a:rPr lang="en-GB" b="0" dirty="0"/>
              <a:t>3. </a:t>
            </a:r>
            <a:r>
              <a:rPr lang="en-GB" b="0" dirty="0" err="1"/>
              <a:t>riesig</a:t>
            </a:r>
            <a:r>
              <a:rPr lang="en-GB" b="0" dirty="0"/>
              <a:t> [hard]</a:t>
            </a:r>
          </a:p>
          <a:p>
            <a:r>
              <a:rPr lang="en-GB" b="0" dirty="0"/>
              <a:t>4. </a:t>
            </a:r>
            <a:r>
              <a:rPr lang="en-GB" b="0" dirty="0" err="1"/>
              <a:t>langweilig</a:t>
            </a:r>
            <a:r>
              <a:rPr lang="en-GB" b="0" dirty="0"/>
              <a:t> [soft]</a:t>
            </a:r>
          </a:p>
          <a:p>
            <a:r>
              <a:rPr lang="en-GB" b="0" dirty="0"/>
              <a:t>5. </a:t>
            </a:r>
            <a:r>
              <a:rPr lang="en-GB" b="0" dirty="0" err="1"/>
              <a:t>billig</a:t>
            </a:r>
            <a:r>
              <a:rPr lang="en-GB" b="0" dirty="0"/>
              <a:t> [hard]</a:t>
            </a:r>
          </a:p>
          <a:p>
            <a:r>
              <a:rPr lang="en-GB" b="0" dirty="0"/>
              <a:t>6. </a:t>
            </a:r>
            <a:r>
              <a:rPr lang="en-GB" b="0" dirty="0" err="1"/>
              <a:t>vorsichtig</a:t>
            </a:r>
            <a:r>
              <a:rPr lang="en-GB" b="0" dirty="0"/>
              <a:t> [hard]</a:t>
            </a:r>
          </a:p>
          <a:p>
            <a:r>
              <a:rPr lang="en-GB" b="0" dirty="0"/>
              <a:t>7. </a:t>
            </a:r>
            <a:r>
              <a:rPr lang="en-GB" b="0" dirty="0" err="1"/>
              <a:t>traurig</a:t>
            </a:r>
            <a:r>
              <a:rPr lang="en-GB" b="0" dirty="0"/>
              <a:t> [hard]</a:t>
            </a:r>
          </a:p>
          <a:p>
            <a:r>
              <a:rPr lang="en-GB" b="0" dirty="0"/>
              <a:t>8. </a:t>
            </a:r>
            <a:r>
              <a:rPr lang="en-GB" b="0" dirty="0" err="1"/>
              <a:t>lustig</a:t>
            </a:r>
            <a:r>
              <a:rPr lang="en-GB" b="0" dirty="0"/>
              <a:t> [soft]</a:t>
            </a:r>
          </a:p>
          <a:p>
            <a:r>
              <a:rPr lang="en-GB" b="0" dirty="0"/>
              <a:t>9. </a:t>
            </a:r>
            <a:r>
              <a:rPr lang="en-GB" b="0" dirty="0" err="1"/>
              <a:t>winzig</a:t>
            </a:r>
            <a:r>
              <a:rPr lang="en-GB" b="0" dirty="0"/>
              <a:t> [soft]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10. </a:t>
            </a:r>
            <a:r>
              <a:rPr lang="en-GB" sz="1200" b="0" dirty="0" err="1">
                <a:solidFill>
                  <a:schemeClr val="accent1">
                    <a:lumMod val="50000"/>
                  </a:schemeClr>
                </a:solidFill>
              </a:rPr>
              <a:t>d</a:t>
            </a:r>
            <a:r>
              <a:rPr lang="en-GB" sz="1200" dirty="0" err="1">
                <a:solidFill>
                  <a:schemeClr val="accent1">
                    <a:lumMod val="50000"/>
                  </a:schemeClr>
                </a:solidFill>
              </a:rPr>
              <a:t>reißig</a:t>
            </a:r>
            <a:r>
              <a:rPr lang="en-GB" sz="1200" b="0" dirty="0">
                <a:solidFill>
                  <a:schemeClr val="accent1">
                    <a:lumMod val="50000"/>
                  </a:schemeClr>
                </a:solidFill>
              </a:rPr>
              <a:t> [hard]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zwanzig</a:t>
            </a:r>
            <a:r>
              <a:rPr lang="en-GB" dirty="0"/>
              <a:t> [20], </a:t>
            </a:r>
            <a:r>
              <a:rPr lang="en-GB" sz="1200" b="0" i="0" u="none" strike="noStrike" kern="1200" dirty="0">
                <a:solidFill>
                  <a:schemeClr val="tx1"/>
                </a:solidFill>
                <a:effectLst/>
                <a:latin typeface="+mn-lt"/>
                <a:ea typeface="+mn-ea"/>
                <a:cs typeface="+mn-cs"/>
              </a:rPr>
              <a:t>König</a:t>
            </a:r>
            <a:r>
              <a:rPr lang="en-GB" dirty="0"/>
              <a:t> [1241], </a:t>
            </a:r>
            <a:r>
              <a:rPr lang="en-GB" dirty="0" err="1"/>
              <a:t>riesig</a:t>
            </a:r>
            <a:r>
              <a:rPr lang="en-GB" dirty="0"/>
              <a:t> [1449], </a:t>
            </a:r>
            <a:r>
              <a:rPr lang="en-GB" sz="1200" b="0" i="0" u="none" strike="noStrike" kern="1200" dirty="0" err="1">
                <a:solidFill>
                  <a:schemeClr val="tx1"/>
                </a:solidFill>
                <a:effectLst/>
                <a:latin typeface="+mn-lt"/>
                <a:ea typeface="+mn-ea"/>
                <a:cs typeface="+mn-cs"/>
              </a:rPr>
              <a:t>langweilig</a:t>
            </a:r>
            <a:r>
              <a:rPr lang="en-GB" dirty="0"/>
              <a:t> [2921], </a:t>
            </a:r>
            <a:r>
              <a:rPr lang="en-GB" sz="1200" b="0" i="0" u="none" strike="noStrike" kern="1200" dirty="0" err="1">
                <a:solidFill>
                  <a:schemeClr val="tx1"/>
                </a:solidFill>
                <a:effectLst/>
                <a:latin typeface="+mn-lt"/>
                <a:ea typeface="+mn-ea"/>
                <a:cs typeface="+mn-cs"/>
              </a:rPr>
              <a:t>billig</a:t>
            </a:r>
            <a:r>
              <a:rPr lang="en-GB" dirty="0"/>
              <a:t> [1672], </a:t>
            </a:r>
            <a:r>
              <a:rPr lang="en-GB" sz="1200" b="0" i="0" u="none" strike="noStrike" kern="1200" dirty="0" err="1">
                <a:solidFill>
                  <a:schemeClr val="tx1"/>
                </a:solidFill>
                <a:effectLst/>
                <a:latin typeface="+mn-lt"/>
                <a:ea typeface="+mn-ea"/>
                <a:cs typeface="+mn-cs"/>
              </a:rPr>
              <a:t>vorsichtig</a:t>
            </a:r>
            <a:r>
              <a:rPr lang="en-GB" dirty="0"/>
              <a:t> [1806], </a:t>
            </a:r>
            <a:r>
              <a:rPr lang="en-GB" dirty="0" err="1"/>
              <a:t>traurig</a:t>
            </a:r>
            <a:r>
              <a:rPr lang="en-GB" dirty="0"/>
              <a:t> [1871], </a:t>
            </a:r>
            <a:r>
              <a:rPr lang="en-GB" sz="1200" b="0" i="0" u="none" strike="noStrike" kern="1200" dirty="0" err="1">
                <a:solidFill>
                  <a:schemeClr val="tx1"/>
                </a:solidFill>
                <a:effectLst/>
                <a:latin typeface="+mn-lt"/>
                <a:ea typeface="+mn-ea"/>
                <a:cs typeface="+mn-cs"/>
              </a:rPr>
              <a:t>lustig</a:t>
            </a:r>
            <a:r>
              <a:rPr lang="en-GB" dirty="0"/>
              <a:t> [2262], </a:t>
            </a:r>
            <a:r>
              <a:rPr lang="en-GB" sz="1200" b="0" i="0" u="none" strike="noStrike" kern="1200" dirty="0" err="1">
                <a:solidFill>
                  <a:schemeClr val="tx1"/>
                </a:solidFill>
                <a:effectLst/>
                <a:latin typeface="+mn-lt"/>
                <a:ea typeface="+mn-ea"/>
                <a:cs typeface="+mn-cs"/>
              </a:rPr>
              <a:t>winzig</a:t>
            </a:r>
            <a:r>
              <a:rPr lang="en-GB" dirty="0"/>
              <a:t> [2335], </a:t>
            </a:r>
            <a:r>
              <a:rPr lang="en-GB" sz="1200" b="0" i="0" u="none" strike="noStrike" kern="1200" dirty="0" err="1">
                <a:solidFill>
                  <a:schemeClr val="tx1"/>
                </a:solidFill>
                <a:effectLst/>
                <a:latin typeface="+mn-lt"/>
                <a:ea typeface="+mn-ea"/>
                <a:cs typeface="+mn-cs"/>
              </a:rPr>
              <a:t>dreißig</a:t>
            </a:r>
            <a:r>
              <a:rPr lang="en-GB" dirty="0"/>
              <a:t> [1456]</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53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SELF-STUDY VERSION </a:t>
            </a:r>
            <a:r>
              <a:rPr lang="en-US" b="0" dirty="0"/>
              <a:t>(a classroom version precedes these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dirty="0"/>
              <a:t>to </a:t>
            </a:r>
            <a:r>
              <a:rPr lang="en-US" b="0" dirty="0" err="1"/>
              <a:t>practise</a:t>
            </a:r>
            <a:r>
              <a:rPr lang="en-US" b="0" dirty="0"/>
              <a:t> pronouncing unknown words containing SCC [-</a:t>
            </a:r>
            <a:r>
              <a:rPr lang="en-US" b="0" dirty="0" err="1"/>
              <a:t>ig</a:t>
            </a:r>
            <a:r>
              <a:rPr lang="en-US" b="0" dirty="0"/>
              <a:t>] using regional accents. All other SSCs in these words have been previously </a:t>
            </a:r>
            <a:r>
              <a:rPr lang="en-US" b="0" dirty="0" err="1"/>
              <a:t>practised</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on the loudspeaker icon to hear the computer pronounce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US" b="0" baseline="0" dirty="0"/>
              <a:t> </a:t>
            </a:r>
            <a:r>
              <a:rPr lang="en-US" b="0" dirty="0"/>
              <a:t>Decide whether you have heard a North German or a South German/Austrian/Swiss pronunciation.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GB" b="1" i="0" dirty="0"/>
              <a:t>Transcript:</a:t>
            </a:r>
          </a:p>
          <a:p>
            <a:r>
              <a:rPr lang="en-GB" b="0" dirty="0"/>
              <a:t>1. </a:t>
            </a:r>
            <a:r>
              <a:rPr lang="en-GB" b="0" dirty="0" err="1"/>
              <a:t>zwanzig</a:t>
            </a:r>
            <a:r>
              <a:rPr lang="en-GB" b="0" dirty="0"/>
              <a:t> [hard]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1">
                    <a:lumMod val="50000"/>
                  </a:schemeClr>
                </a:solidFill>
              </a:rPr>
              <a:t>König</a:t>
            </a:r>
            <a:r>
              <a:rPr lang="en-GB" b="0" dirty="0"/>
              <a:t> [soft]</a:t>
            </a:r>
          </a:p>
          <a:p>
            <a:r>
              <a:rPr lang="en-GB" b="0" dirty="0"/>
              <a:t>3. </a:t>
            </a:r>
            <a:r>
              <a:rPr lang="en-GB" b="0" dirty="0" err="1"/>
              <a:t>riesig</a:t>
            </a:r>
            <a:r>
              <a:rPr lang="en-GB" b="0" dirty="0"/>
              <a:t> [soft]</a:t>
            </a:r>
          </a:p>
          <a:p>
            <a:r>
              <a:rPr lang="en-GB" b="0" dirty="0"/>
              <a:t>4. </a:t>
            </a:r>
            <a:r>
              <a:rPr lang="en-GB" b="0" dirty="0" err="1"/>
              <a:t>langweilig</a:t>
            </a:r>
            <a:r>
              <a:rPr lang="en-GB" b="0" dirty="0"/>
              <a:t> [hard]</a:t>
            </a:r>
          </a:p>
          <a:p>
            <a:r>
              <a:rPr lang="en-GB" b="0" dirty="0"/>
              <a:t>5. </a:t>
            </a:r>
            <a:r>
              <a:rPr lang="en-GB" b="0" dirty="0" err="1"/>
              <a:t>billig</a:t>
            </a:r>
            <a:r>
              <a:rPr lang="en-GB" b="0" dirty="0"/>
              <a:t> [hard]</a:t>
            </a:r>
          </a:p>
          <a:p>
            <a:r>
              <a:rPr lang="en-GB" b="0" dirty="0"/>
              <a:t>6. </a:t>
            </a:r>
            <a:r>
              <a:rPr lang="en-GB" b="0" dirty="0" err="1"/>
              <a:t>vorsichtig</a:t>
            </a:r>
            <a:r>
              <a:rPr lang="en-GB" b="0" dirty="0"/>
              <a:t> [soft]</a:t>
            </a:r>
          </a:p>
          <a:p>
            <a:r>
              <a:rPr lang="en-GB" b="0" dirty="0"/>
              <a:t>7. </a:t>
            </a:r>
            <a:r>
              <a:rPr lang="en-GB" b="0" dirty="0" err="1"/>
              <a:t>traurig</a:t>
            </a:r>
            <a:r>
              <a:rPr lang="en-GB" b="0" dirty="0"/>
              <a:t> [soft]</a:t>
            </a:r>
          </a:p>
          <a:p>
            <a:r>
              <a:rPr lang="en-GB" b="0" dirty="0"/>
              <a:t>8. </a:t>
            </a:r>
            <a:r>
              <a:rPr lang="en-GB" b="0" dirty="0" err="1"/>
              <a:t>lustig</a:t>
            </a:r>
            <a:r>
              <a:rPr lang="en-GB" b="0" dirty="0"/>
              <a:t> [hard]</a:t>
            </a:r>
          </a:p>
          <a:p>
            <a:r>
              <a:rPr lang="en-GB" b="0" dirty="0"/>
              <a:t>9. </a:t>
            </a:r>
            <a:r>
              <a:rPr lang="en-GB" b="0" dirty="0" err="1"/>
              <a:t>winzig</a:t>
            </a:r>
            <a:r>
              <a:rPr lang="en-GB" b="0" dirty="0"/>
              <a:t> [soft]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10. </a:t>
            </a:r>
            <a:r>
              <a:rPr lang="en-GB" sz="1200" b="0" dirty="0" err="1">
                <a:solidFill>
                  <a:schemeClr val="accent1">
                    <a:lumMod val="50000"/>
                  </a:schemeClr>
                </a:solidFill>
              </a:rPr>
              <a:t>d</a:t>
            </a:r>
            <a:r>
              <a:rPr lang="en-GB" sz="1200" dirty="0" err="1">
                <a:solidFill>
                  <a:schemeClr val="accent1">
                    <a:lumMod val="50000"/>
                  </a:schemeClr>
                </a:solidFill>
              </a:rPr>
              <a:t>reißig</a:t>
            </a:r>
            <a:r>
              <a:rPr lang="en-GB" sz="1200" b="0" dirty="0">
                <a:solidFill>
                  <a:schemeClr val="accent1">
                    <a:lumMod val="50000"/>
                  </a:schemeClr>
                </a:solidFill>
              </a:rPr>
              <a:t> [hard]</a:t>
            </a:r>
            <a:endParaRPr lang="en-GB" b="0" dirty="0"/>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zwanzig</a:t>
            </a:r>
            <a:r>
              <a:rPr lang="en-GB" dirty="0"/>
              <a:t> [20], </a:t>
            </a:r>
            <a:r>
              <a:rPr lang="en-GB" sz="1200" b="0" i="0" u="none" strike="noStrike" kern="1200" dirty="0">
                <a:solidFill>
                  <a:schemeClr val="tx1"/>
                </a:solidFill>
                <a:effectLst/>
                <a:latin typeface="+mn-lt"/>
                <a:ea typeface="+mn-ea"/>
                <a:cs typeface="+mn-cs"/>
              </a:rPr>
              <a:t>König</a:t>
            </a:r>
            <a:r>
              <a:rPr lang="en-GB" dirty="0"/>
              <a:t> [1241], </a:t>
            </a:r>
            <a:r>
              <a:rPr lang="en-GB" dirty="0" err="1"/>
              <a:t>riesig</a:t>
            </a:r>
            <a:r>
              <a:rPr lang="en-GB" dirty="0"/>
              <a:t> [1449], </a:t>
            </a:r>
            <a:r>
              <a:rPr lang="en-GB" sz="1200" b="0" i="0" u="none" strike="noStrike" kern="1200" dirty="0" err="1">
                <a:solidFill>
                  <a:schemeClr val="tx1"/>
                </a:solidFill>
                <a:effectLst/>
                <a:latin typeface="+mn-lt"/>
                <a:ea typeface="+mn-ea"/>
                <a:cs typeface="+mn-cs"/>
              </a:rPr>
              <a:t>langweilig</a:t>
            </a:r>
            <a:r>
              <a:rPr lang="en-GB" dirty="0"/>
              <a:t> [2921], </a:t>
            </a:r>
            <a:r>
              <a:rPr lang="en-GB" sz="1200" b="0" i="0" u="none" strike="noStrike" kern="1200" dirty="0" err="1">
                <a:solidFill>
                  <a:schemeClr val="tx1"/>
                </a:solidFill>
                <a:effectLst/>
                <a:latin typeface="+mn-lt"/>
                <a:ea typeface="+mn-ea"/>
                <a:cs typeface="+mn-cs"/>
              </a:rPr>
              <a:t>billig</a:t>
            </a:r>
            <a:r>
              <a:rPr lang="en-GB" dirty="0"/>
              <a:t> [1672], </a:t>
            </a:r>
            <a:r>
              <a:rPr lang="en-GB" sz="1200" b="0" i="0" u="none" strike="noStrike" kern="1200" dirty="0" err="1">
                <a:solidFill>
                  <a:schemeClr val="tx1"/>
                </a:solidFill>
                <a:effectLst/>
                <a:latin typeface="+mn-lt"/>
                <a:ea typeface="+mn-ea"/>
                <a:cs typeface="+mn-cs"/>
              </a:rPr>
              <a:t>vorsichtig</a:t>
            </a:r>
            <a:r>
              <a:rPr lang="en-GB" dirty="0"/>
              <a:t> [1806], </a:t>
            </a:r>
            <a:r>
              <a:rPr lang="en-GB" dirty="0" err="1"/>
              <a:t>traurig</a:t>
            </a:r>
            <a:r>
              <a:rPr lang="en-GB" dirty="0"/>
              <a:t> [1871], </a:t>
            </a:r>
            <a:r>
              <a:rPr lang="en-GB" sz="1200" b="0" i="0" u="none" strike="noStrike" kern="1200" dirty="0" err="1">
                <a:solidFill>
                  <a:schemeClr val="tx1"/>
                </a:solidFill>
                <a:effectLst/>
                <a:latin typeface="+mn-lt"/>
                <a:ea typeface="+mn-ea"/>
                <a:cs typeface="+mn-cs"/>
              </a:rPr>
              <a:t>lustig</a:t>
            </a:r>
            <a:r>
              <a:rPr lang="en-GB" dirty="0"/>
              <a:t> [2262], </a:t>
            </a:r>
            <a:r>
              <a:rPr lang="en-GB" sz="1200" b="0" i="0" u="none" strike="noStrike" kern="1200" dirty="0" err="1">
                <a:solidFill>
                  <a:schemeClr val="tx1"/>
                </a:solidFill>
                <a:effectLst/>
                <a:latin typeface="+mn-lt"/>
                <a:ea typeface="+mn-ea"/>
                <a:cs typeface="+mn-cs"/>
              </a:rPr>
              <a:t>winzig</a:t>
            </a:r>
            <a:r>
              <a:rPr lang="en-GB" dirty="0"/>
              <a:t> [2335], </a:t>
            </a:r>
            <a:r>
              <a:rPr lang="en-GB" sz="1200" b="0" i="0" u="none" strike="noStrike" kern="1200" dirty="0" err="1">
                <a:solidFill>
                  <a:schemeClr val="tx1"/>
                </a:solidFill>
                <a:effectLst/>
                <a:latin typeface="+mn-lt"/>
                <a:ea typeface="+mn-ea"/>
                <a:cs typeface="+mn-cs"/>
              </a:rPr>
              <a:t>dreißig</a:t>
            </a:r>
            <a:r>
              <a:rPr lang="en-GB" dirty="0"/>
              <a:t> [1456]</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6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present the difference between </a:t>
            </a:r>
            <a:r>
              <a:rPr lang="en-GB" i="1" baseline="0" dirty="0" err="1"/>
              <a:t>viel</a:t>
            </a:r>
            <a:r>
              <a:rPr lang="en-GB" i="0" baseline="0" dirty="0"/>
              <a:t> and </a:t>
            </a:r>
            <a:r>
              <a:rPr lang="en-GB" i="1" baseline="0" dirty="0" err="1"/>
              <a:t>viele</a:t>
            </a:r>
            <a:r>
              <a:rPr lang="en-GB" i="0"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the difference between </a:t>
            </a:r>
            <a:r>
              <a:rPr lang="en-GB" i="1" baseline="0" dirty="0" err="1"/>
              <a:t>viel</a:t>
            </a:r>
            <a:r>
              <a:rPr lang="en-GB" i="0" baseline="0" dirty="0"/>
              <a:t> and </a:t>
            </a:r>
            <a:r>
              <a:rPr lang="en-GB" i="1" baseline="0" dirty="0" err="1"/>
              <a:t>viele</a:t>
            </a:r>
            <a:r>
              <a:rPr lang="en-GB" i="0" baseline="0" dirty="0"/>
              <a:t> to the students, cycling through the information on the slide using the </a:t>
            </a:r>
            <a:r>
              <a:rPr lang="en-GB" i="0" baseline="0" dirty="0" err="1"/>
              <a:t>animaion</a:t>
            </a:r>
            <a:r>
              <a:rPr lang="en-GB" i="0" baseline="0" dirty="0"/>
              <a:t>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507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distinguishing between </a:t>
            </a:r>
            <a:r>
              <a:rPr lang="en-GB" i="0" baseline="0" dirty="0"/>
              <a:t>countable and uncountable items, as exemplified with a number of known words.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i="0" baseline="0" dirty="0"/>
              <a:t>The students </a:t>
            </a:r>
            <a:r>
              <a:rPr lang="en-GB" b="0" i="0" baseline="0" dirty="0"/>
              <a:t>copy the two columns and classify each noun shown accordingly.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Discuss the correct answers (N.B. </a:t>
            </a:r>
            <a:r>
              <a:rPr lang="en-GB" i="0" baseline="0" dirty="0"/>
              <a:t>the slide is not animated).</a:t>
            </a:r>
            <a:endParaRPr lang="en-GB"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2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aural differentiation between </a:t>
            </a:r>
            <a:r>
              <a:rPr lang="en-GB" i="1" baseline="0" dirty="0" err="1"/>
              <a:t>viel</a:t>
            </a:r>
            <a:r>
              <a:rPr lang="en-GB" i="0" baseline="0" dirty="0"/>
              <a:t> and </a:t>
            </a:r>
            <a:r>
              <a:rPr lang="en-GB" i="1" baseline="0" dirty="0" err="1"/>
              <a:t>viele</a:t>
            </a:r>
            <a:r>
              <a:rPr lang="en-GB" i="1" baseline="0" dirty="0"/>
              <a:t> </a:t>
            </a:r>
            <a:r>
              <a:rPr lang="en-GB" i="0" baseline="0" dirty="0"/>
              <a:t>and correct identification of the corresponding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b="0" dirty="0"/>
              <a:t>1. First, check students recognise the plural forms of the nouns. They might need extra help with the irregular plural </a:t>
            </a:r>
            <a:r>
              <a:rPr lang="en-GB" b="0" i="1" dirty="0" err="1"/>
              <a:t>Museen</a:t>
            </a:r>
            <a:r>
              <a:rPr lang="en-GB" b="0" i="0" dirty="0"/>
              <a:t>. Check that the meanings of all cognates are understood.</a:t>
            </a:r>
          </a:p>
          <a:p>
            <a:r>
              <a:rPr lang="en-GB" b="0" i="0" dirty="0"/>
              <a:t>2. Play the first audio clip. Ask students whether they heard ‘</a:t>
            </a:r>
            <a:r>
              <a:rPr lang="en-GB" b="0" i="1" dirty="0" err="1"/>
              <a:t>viel</a:t>
            </a:r>
            <a:r>
              <a:rPr lang="en-GB" b="0" i="0" dirty="0"/>
              <a:t>’ or ‘</a:t>
            </a:r>
            <a:r>
              <a:rPr lang="en-GB" b="0" i="1" dirty="0" err="1"/>
              <a:t>viele</a:t>
            </a:r>
            <a:r>
              <a:rPr lang="en-GB" b="0" i="0" dirty="0"/>
              <a:t>’ before the beep. Ask students whether this indicates a countable or uncountable noun</a:t>
            </a:r>
          </a:p>
          <a:p>
            <a:r>
              <a:rPr lang="en-GB" b="0" i="0" dirty="0"/>
              <a:t>3. Ask students to identify which noun (</a:t>
            </a:r>
            <a:r>
              <a:rPr lang="en-GB" b="0" i="1" dirty="0"/>
              <a:t>Wasser </a:t>
            </a:r>
            <a:r>
              <a:rPr lang="en-GB" b="0" i="0" dirty="0"/>
              <a:t>or </a:t>
            </a:r>
            <a:r>
              <a:rPr lang="en-GB" b="0" i="1" dirty="0" err="1"/>
              <a:t>Kirchen</a:t>
            </a:r>
            <a:r>
              <a:rPr lang="en-GB" b="0" i="0" dirty="0"/>
              <a:t>) is uncountable. Reveal the answer on a click</a:t>
            </a:r>
            <a:r>
              <a:rPr lang="en-GB" b="0" i="0" baseline="0" dirty="0"/>
              <a:t> (only the first item is animated on this slide).</a:t>
            </a:r>
            <a:endParaRPr lang="en-GB" b="0" i="0" dirty="0"/>
          </a:p>
          <a:p>
            <a:r>
              <a:rPr lang="en-GB" b="0" i="0" dirty="0"/>
              <a:t>4. Proceed with clips 2-10.</a:t>
            </a:r>
          </a:p>
          <a:p>
            <a:r>
              <a:rPr lang="en-GB" b="0" i="0" dirty="0"/>
              <a:t>5. The full answers are on the next slide.</a:t>
            </a:r>
            <a:endParaRPr lang="en-GB" b="0" dirty="0"/>
          </a:p>
          <a:p>
            <a:endParaRPr lang="en-GB" b="1" dirty="0"/>
          </a:p>
          <a:p>
            <a:r>
              <a:rPr lang="en-GB" b="1" dirty="0"/>
              <a:t>Transcript:</a:t>
            </a:r>
          </a:p>
          <a:p>
            <a:r>
              <a:rPr lang="en-GB" b="0" dirty="0"/>
              <a:t>1. In </a:t>
            </a:r>
            <a:r>
              <a:rPr lang="en-GB" b="0" dirty="0" err="1"/>
              <a:t>Schottland</a:t>
            </a:r>
            <a:r>
              <a:rPr lang="en-GB" b="0" dirty="0"/>
              <a:t> </a:t>
            </a:r>
            <a:r>
              <a:rPr lang="en-GB" b="0" dirty="0" err="1"/>
              <a:t>gibt</a:t>
            </a:r>
            <a:r>
              <a:rPr lang="en-GB" b="0" dirty="0"/>
              <a:t> es </a:t>
            </a:r>
            <a:r>
              <a:rPr lang="en-GB" b="0" dirty="0" err="1"/>
              <a:t>viel</a:t>
            </a:r>
            <a:r>
              <a:rPr lang="en-GB" b="0" dirty="0"/>
              <a:t> [Wasser].</a:t>
            </a:r>
          </a:p>
          <a:p>
            <a:r>
              <a:rPr lang="en-GB" b="0" dirty="0"/>
              <a:t>2. </a:t>
            </a:r>
            <a:r>
              <a:rPr lang="en-GB" b="0" dirty="0" err="1"/>
              <a:t>Im</a:t>
            </a:r>
            <a:r>
              <a:rPr lang="en-GB" b="0" dirty="0"/>
              <a:t> Wasser </a:t>
            </a:r>
            <a:r>
              <a:rPr lang="en-GB" b="0" dirty="0" err="1"/>
              <a:t>gibt</a:t>
            </a:r>
            <a:r>
              <a:rPr lang="en-GB" b="0" dirty="0"/>
              <a:t> es </a:t>
            </a:r>
            <a:r>
              <a:rPr lang="en-GB" b="0" dirty="0" err="1"/>
              <a:t>aber</a:t>
            </a:r>
            <a:r>
              <a:rPr lang="en-GB" b="0" dirty="0"/>
              <a:t> </a:t>
            </a:r>
            <a:r>
              <a:rPr lang="en-GB" b="0" dirty="0" err="1"/>
              <a:t>sehr</a:t>
            </a:r>
            <a:r>
              <a:rPr lang="en-GB" b="0" dirty="0"/>
              <a:t> </a:t>
            </a:r>
            <a:r>
              <a:rPr lang="en-GB" b="0" dirty="0" err="1"/>
              <a:t>viele</a:t>
            </a:r>
            <a:r>
              <a:rPr lang="en-GB" b="0" dirty="0"/>
              <a:t> [Monster]!</a:t>
            </a:r>
          </a:p>
          <a:p>
            <a:r>
              <a:rPr lang="en-GB" b="0" dirty="0"/>
              <a:t>3. In den Highlands </a:t>
            </a:r>
            <a:r>
              <a:rPr lang="en-GB" b="0" dirty="0" err="1"/>
              <a:t>gibt</a:t>
            </a:r>
            <a:r>
              <a:rPr lang="en-GB" b="0" dirty="0"/>
              <a:t> es </a:t>
            </a:r>
            <a:r>
              <a:rPr lang="en-GB" b="0" dirty="0" err="1"/>
              <a:t>auch</a:t>
            </a:r>
            <a:r>
              <a:rPr lang="en-GB" b="0" dirty="0"/>
              <a:t> </a:t>
            </a:r>
            <a:r>
              <a:rPr lang="en-GB" b="0" dirty="0" err="1"/>
              <a:t>viele</a:t>
            </a:r>
            <a:r>
              <a:rPr lang="en-GB" b="0" dirty="0"/>
              <a:t> [</a:t>
            </a:r>
            <a:r>
              <a:rPr lang="en-GB" b="0" dirty="0" err="1"/>
              <a:t>Tiere</a:t>
            </a:r>
            <a:r>
              <a:rPr lang="en-GB" b="0" dirty="0"/>
              <a:t>]. </a:t>
            </a:r>
          </a:p>
          <a:p>
            <a:r>
              <a:rPr lang="en-GB" b="0" dirty="0"/>
              <a:t>4. In Glasgow </a:t>
            </a:r>
            <a:r>
              <a:rPr lang="en-GB" b="0" dirty="0" err="1"/>
              <a:t>gibt</a:t>
            </a:r>
            <a:r>
              <a:rPr lang="en-GB" b="0" dirty="0"/>
              <a:t> es </a:t>
            </a:r>
            <a:r>
              <a:rPr lang="en-GB" b="0" dirty="0" err="1"/>
              <a:t>viele</a:t>
            </a:r>
            <a:r>
              <a:rPr lang="en-GB" b="0" dirty="0"/>
              <a:t> [</a:t>
            </a:r>
            <a:r>
              <a:rPr lang="en-GB" b="0" dirty="0" err="1"/>
              <a:t>Museen</a:t>
            </a:r>
            <a:r>
              <a:rPr lang="en-GB" b="0" dirty="0"/>
              <a:t>].</a:t>
            </a:r>
          </a:p>
          <a:p>
            <a:r>
              <a:rPr lang="en-GB" b="0" dirty="0"/>
              <a:t>5. Es </a:t>
            </a:r>
            <a:r>
              <a:rPr lang="en-GB" b="0" dirty="0" err="1"/>
              <a:t>gibt</a:t>
            </a:r>
            <a:r>
              <a:rPr lang="en-GB" b="0" dirty="0"/>
              <a:t> </a:t>
            </a:r>
            <a:r>
              <a:rPr lang="en-GB" b="0" dirty="0" err="1"/>
              <a:t>auch</a:t>
            </a:r>
            <a:r>
              <a:rPr lang="en-GB" b="0" dirty="0"/>
              <a:t> </a:t>
            </a:r>
            <a:r>
              <a:rPr lang="en-GB" b="0" dirty="0" err="1"/>
              <a:t>sehr</a:t>
            </a:r>
            <a:r>
              <a:rPr lang="en-GB" b="0" dirty="0"/>
              <a:t> </a:t>
            </a:r>
            <a:r>
              <a:rPr lang="en-GB" b="0" dirty="0" err="1"/>
              <a:t>viel</a:t>
            </a:r>
            <a:r>
              <a:rPr lang="en-GB" b="0" dirty="0"/>
              <a:t> [Essen] – mmm, </a:t>
            </a:r>
            <a:r>
              <a:rPr lang="en-GB" b="0" dirty="0" err="1"/>
              <a:t>lecker</a:t>
            </a:r>
            <a:r>
              <a:rPr lang="en-GB" b="0" dirty="0"/>
              <a:t>!</a:t>
            </a:r>
          </a:p>
          <a:p>
            <a:r>
              <a:rPr lang="en-GB" b="0" dirty="0"/>
              <a:t>6. Ich </a:t>
            </a:r>
            <a:r>
              <a:rPr lang="en-GB" b="0" dirty="0" err="1"/>
              <a:t>esse</a:t>
            </a:r>
            <a:r>
              <a:rPr lang="en-GB" b="0" dirty="0"/>
              <a:t> in Glasgow </a:t>
            </a:r>
            <a:r>
              <a:rPr lang="en-GB" b="0" dirty="0" err="1"/>
              <a:t>nicht</a:t>
            </a:r>
            <a:r>
              <a:rPr lang="en-GB" b="0" dirty="0"/>
              <a:t> so </a:t>
            </a:r>
            <a:r>
              <a:rPr lang="en-GB" b="0" dirty="0" err="1"/>
              <a:t>viel</a:t>
            </a:r>
            <a:r>
              <a:rPr lang="en-GB" b="0" dirty="0"/>
              <a:t> [</a:t>
            </a:r>
            <a:r>
              <a:rPr lang="en-GB" b="0" dirty="0" err="1"/>
              <a:t>Fleisch</a:t>
            </a:r>
            <a:r>
              <a:rPr lang="en-GB" b="0" dirty="0"/>
              <a:t>]. Dort </a:t>
            </a:r>
            <a:r>
              <a:rPr lang="en-GB" b="0" dirty="0" err="1"/>
              <a:t>ist</a:t>
            </a:r>
            <a:r>
              <a:rPr lang="en-GB" b="0" dirty="0"/>
              <a:t> das Essen oft </a:t>
            </a:r>
            <a:r>
              <a:rPr lang="en-GB" b="0" dirty="0" err="1"/>
              <a:t>vegetarisch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Wir</a:t>
            </a:r>
            <a:r>
              <a:rPr lang="en-GB" b="0" dirty="0"/>
              <a:t> </a:t>
            </a:r>
            <a:r>
              <a:rPr lang="en-GB" b="0" dirty="0" err="1"/>
              <a:t>haben</a:t>
            </a:r>
            <a:r>
              <a:rPr lang="en-GB" b="0" dirty="0"/>
              <a:t> </a:t>
            </a:r>
            <a:r>
              <a:rPr lang="en-GB" b="0" dirty="0" err="1"/>
              <a:t>aber</a:t>
            </a:r>
            <a:r>
              <a:rPr lang="en-GB" b="0" dirty="0"/>
              <a:t> </a:t>
            </a:r>
            <a:r>
              <a:rPr lang="en-GB" b="0" dirty="0" err="1"/>
              <a:t>leider</a:t>
            </a:r>
            <a:r>
              <a:rPr lang="en-GB" b="0" dirty="0"/>
              <a:t> </a:t>
            </a:r>
            <a:r>
              <a:rPr lang="en-GB" b="0" dirty="0" err="1"/>
              <a:t>nicht</a:t>
            </a:r>
            <a:r>
              <a:rPr lang="en-GB" b="0" dirty="0"/>
              <a:t> </a:t>
            </a:r>
            <a:r>
              <a:rPr lang="en-GB" b="0" dirty="0" err="1"/>
              <a:t>viel</a:t>
            </a:r>
            <a:r>
              <a:rPr lang="en-GB" b="0" dirty="0"/>
              <a:t> [</a:t>
            </a:r>
            <a:r>
              <a:rPr lang="en-GB" b="0" dirty="0" err="1"/>
              <a:t>Obst</a:t>
            </a:r>
            <a:r>
              <a:rPr lang="en-GB" b="0" dirty="0"/>
              <a:t>] </a:t>
            </a:r>
            <a:r>
              <a:rPr lang="en-GB" b="0" dirty="0" err="1"/>
              <a:t>im</a:t>
            </a:r>
            <a:r>
              <a:rPr lang="en-GB" b="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Es </a:t>
            </a:r>
            <a:r>
              <a:rPr lang="en-GB" b="0" dirty="0" err="1"/>
              <a:t>gibt</a:t>
            </a:r>
            <a:r>
              <a:rPr lang="en-GB" b="0" dirty="0"/>
              <a:t> </a:t>
            </a:r>
            <a:r>
              <a:rPr lang="en-GB" b="0" dirty="0" err="1"/>
              <a:t>nicht</a:t>
            </a:r>
            <a:r>
              <a:rPr lang="en-GB" b="0" dirty="0"/>
              <a:t> so </a:t>
            </a:r>
            <a:r>
              <a:rPr lang="en-GB" b="0" dirty="0" err="1"/>
              <a:t>viele</a:t>
            </a:r>
            <a:r>
              <a:rPr lang="en-GB" b="0" dirty="0"/>
              <a:t> [</a:t>
            </a:r>
            <a:r>
              <a:rPr lang="en-GB" b="0" dirty="0" err="1"/>
              <a:t>Städte</a:t>
            </a:r>
            <a:r>
              <a:rPr lang="en-GB" b="0" dirty="0"/>
              <a:t>] in </a:t>
            </a:r>
            <a:r>
              <a:rPr lang="en-GB" b="0" dirty="0" err="1"/>
              <a:t>Schottland</a:t>
            </a:r>
            <a:r>
              <a:rPr lang="en-GB" b="0" dirty="0"/>
              <a:t>. Das Land </a:t>
            </a:r>
            <a:r>
              <a:rPr lang="en-GB" b="0" dirty="0" err="1"/>
              <a:t>ist</a:t>
            </a:r>
            <a:r>
              <a:rPr lang="en-GB" b="0" dirty="0"/>
              <a:t> </a:t>
            </a:r>
            <a:r>
              <a:rPr lang="en-GB" b="0" dirty="0" err="1"/>
              <a:t>ziemlich</a:t>
            </a:r>
            <a:r>
              <a:rPr lang="en-GB" b="0" dirty="0"/>
              <a:t> </a:t>
            </a:r>
            <a:r>
              <a:rPr lang="en-GB" b="0" dirty="0" err="1"/>
              <a:t>grün</a:t>
            </a:r>
            <a:r>
              <a:rPr lang="en-GB" b="0" dirty="0"/>
              <a:t>.</a:t>
            </a:r>
          </a:p>
          <a:p>
            <a:r>
              <a:rPr lang="en-GB" b="0" dirty="0"/>
              <a:t>9. Dort </a:t>
            </a:r>
            <a:r>
              <a:rPr lang="en-GB" b="0" dirty="0" err="1"/>
              <a:t>wohnen</a:t>
            </a:r>
            <a:r>
              <a:rPr lang="en-GB" b="0" dirty="0"/>
              <a:t> </a:t>
            </a:r>
            <a:r>
              <a:rPr lang="en-GB" b="0" dirty="0" err="1"/>
              <a:t>auch</a:t>
            </a:r>
            <a:r>
              <a:rPr lang="en-GB" b="0" dirty="0"/>
              <a:t> </a:t>
            </a:r>
            <a:r>
              <a:rPr lang="en-GB" b="0" dirty="0" err="1"/>
              <a:t>nicht</a:t>
            </a:r>
            <a:r>
              <a:rPr lang="en-GB" b="0" dirty="0"/>
              <a:t> so </a:t>
            </a:r>
            <a:r>
              <a:rPr lang="en-GB" b="0" dirty="0" err="1"/>
              <a:t>viele</a:t>
            </a:r>
            <a:r>
              <a:rPr lang="en-GB" b="0" dirty="0"/>
              <a:t> [</a:t>
            </a:r>
            <a:r>
              <a:rPr lang="en-GB" b="0" dirty="0" err="1"/>
              <a:t>Leute</a:t>
            </a:r>
            <a:r>
              <a:rPr lang="en-GB" b="0" dirty="0"/>
              <a:t>].</a:t>
            </a:r>
          </a:p>
          <a:p>
            <a:r>
              <a:rPr lang="en-GB" b="0" dirty="0"/>
              <a:t>10. Die </a:t>
            </a:r>
            <a:r>
              <a:rPr lang="en-GB" b="0" dirty="0" err="1"/>
              <a:t>Leute</a:t>
            </a:r>
            <a:r>
              <a:rPr lang="en-GB" b="0" dirty="0"/>
              <a:t> in Glasgow </a:t>
            </a:r>
            <a:r>
              <a:rPr lang="en-GB" b="0" dirty="0" err="1"/>
              <a:t>haben</a:t>
            </a:r>
            <a:r>
              <a:rPr lang="en-GB" b="0" dirty="0"/>
              <a:t> </a:t>
            </a:r>
            <a:r>
              <a:rPr lang="en-GB" b="0" dirty="0" err="1"/>
              <a:t>nicht</a:t>
            </a:r>
            <a:r>
              <a:rPr lang="en-GB" b="0" dirty="0"/>
              <a:t> so </a:t>
            </a:r>
            <a:r>
              <a:rPr lang="en-GB" b="0" dirty="0" err="1"/>
              <a:t>viel</a:t>
            </a:r>
            <a:r>
              <a:rPr lang="en-GB" b="0" dirty="0"/>
              <a:t> [Geld] </a:t>
            </a:r>
            <a:r>
              <a:rPr lang="en-GB" b="0" dirty="0" err="1"/>
              <a:t>aber</a:t>
            </a:r>
            <a:r>
              <a:rPr lang="en-GB" b="0" dirty="0"/>
              <a:t> </a:t>
            </a:r>
            <a:r>
              <a:rPr lang="en-GB" b="0" dirty="0" err="1"/>
              <a:t>sie</a:t>
            </a:r>
            <a:r>
              <a:rPr lang="en-GB" b="0" dirty="0"/>
              <a:t> </a:t>
            </a:r>
            <a:r>
              <a:rPr lang="en-GB" b="0" dirty="0" err="1"/>
              <a:t>sind</a:t>
            </a:r>
            <a:r>
              <a:rPr lang="en-GB" b="0" dirty="0"/>
              <a:t> </a:t>
            </a:r>
            <a:r>
              <a:rPr lang="en-GB" b="0" dirty="0" err="1"/>
              <a:t>sehr</a:t>
            </a:r>
            <a:r>
              <a:rPr lang="en-GB" b="0" dirty="0"/>
              <a:t> nett!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Kultur [593], Monster [&gt;4043], </a:t>
            </a:r>
            <a:r>
              <a:rPr lang="en-GB" dirty="0" err="1"/>
              <a:t>Salz</a:t>
            </a:r>
            <a:r>
              <a:rPr lang="en-GB" dirty="0"/>
              <a:t> [2437], Steak [&gt;4043], </a:t>
            </a:r>
            <a:r>
              <a:rPr lang="en-GB" dirty="0" err="1"/>
              <a:t>Tomaten</a:t>
            </a:r>
            <a:r>
              <a:rPr lang="en-GB" dirty="0"/>
              <a:t> [&gt;4043], Wind [1080], </a:t>
            </a:r>
            <a:r>
              <a:rPr lang="en-GB" dirty="0" err="1"/>
              <a:t>vegetarisch</a:t>
            </a:r>
            <a:r>
              <a:rPr lang="en-GB" dirty="0"/>
              <a:t> [&gt;4043]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9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Full audio plays on number clicks.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endParaRPr lang="en-GB" b="0" i="0" dirty="0"/>
          </a:p>
          <a:p>
            <a:r>
              <a:rPr lang="en-GB" b="1" i="0" dirty="0"/>
              <a:t>Transcript:</a:t>
            </a:r>
          </a:p>
          <a:p>
            <a:r>
              <a:rPr lang="en-GB" b="0" dirty="0"/>
              <a:t>1. In </a:t>
            </a:r>
            <a:r>
              <a:rPr lang="en-GB" b="0" dirty="0" err="1"/>
              <a:t>Schottland</a:t>
            </a:r>
            <a:r>
              <a:rPr lang="en-GB" b="0" dirty="0"/>
              <a:t> </a:t>
            </a:r>
            <a:r>
              <a:rPr lang="en-GB" b="0" dirty="0" err="1"/>
              <a:t>gibt</a:t>
            </a:r>
            <a:r>
              <a:rPr lang="en-GB" b="0" dirty="0"/>
              <a:t> es </a:t>
            </a:r>
            <a:r>
              <a:rPr lang="en-GB" b="0" dirty="0" err="1"/>
              <a:t>viel</a:t>
            </a:r>
            <a:r>
              <a:rPr lang="en-GB" b="0" dirty="0"/>
              <a:t> Wasser.</a:t>
            </a:r>
          </a:p>
          <a:p>
            <a:r>
              <a:rPr lang="en-GB" b="0" dirty="0"/>
              <a:t>2. </a:t>
            </a:r>
            <a:r>
              <a:rPr lang="en-GB" b="0" dirty="0" err="1"/>
              <a:t>Im</a:t>
            </a:r>
            <a:r>
              <a:rPr lang="en-GB" b="0" dirty="0"/>
              <a:t> Wasser </a:t>
            </a:r>
            <a:r>
              <a:rPr lang="en-GB" b="0" dirty="0" err="1"/>
              <a:t>gibt</a:t>
            </a:r>
            <a:r>
              <a:rPr lang="en-GB" b="0" dirty="0"/>
              <a:t> es </a:t>
            </a:r>
            <a:r>
              <a:rPr lang="en-GB" b="0" dirty="0" err="1"/>
              <a:t>aber</a:t>
            </a:r>
            <a:r>
              <a:rPr lang="en-GB" b="0" dirty="0"/>
              <a:t> </a:t>
            </a:r>
            <a:r>
              <a:rPr lang="en-GB" b="0" dirty="0" err="1"/>
              <a:t>sehr</a:t>
            </a:r>
            <a:r>
              <a:rPr lang="en-GB" b="0" dirty="0"/>
              <a:t> </a:t>
            </a:r>
            <a:r>
              <a:rPr lang="en-GB" b="0" dirty="0" err="1"/>
              <a:t>viele</a:t>
            </a:r>
            <a:r>
              <a:rPr lang="en-GB" b="0" dirty="0"/>
              <a:t> Monster!</a:t>
            </a:r>
          </a:p>
          <a:p>
            <a:r>
              <a:rPr lang="en-GB" b="0" dirty="0"/>
              <a:t>3. In den Highlands </a:t>
            </a:r>
            <a:r>
              <a:rPr lang="en-GB" b="0" dirty="0" err="1"/>
              <a:t>gibt</a:t>
            </a:r>
            <a:r>
              <a:rPr lang="en-GB" b="0" dirty="0"/>
              <a:t> es </a:t>
            </a:r>
            <a:r>
              <a:rPr lang="en-GB" b="0" dirty="0" err="1"/>
              <a:t>auch</a:t>
            </a:r>
            <a:r>
              <a:rPr lang="en-GB" b="0" dirty="0"/>
              <a:t> </a:t>
            </a:r>
            <a:r>
              <a:rPr lang="en-GB" b="0" dirty="0" err="1"/>
              <a:t>viele</a:t>
            </a:r>
            <a:r>
              <a:rPr lang="en-GB" b="0" dirty="0"/>
              <a:t> </a:t>
            </a:r>
            <a:r>
              <a:rPr lang="en-GB" b="0" dirty="0" err="1"/>
              <a:t>Tiere</a:t>
            </a:r>
            <a:r>
              <a:rPr lang="en-GB" b="0" dirty="0"/>
              <a:t>. </a:t>
            </a:r>
          </a:p>
          <a:p>
            <a:r>
              <a:rPr lang="en-GB" b="0" dirty="0"/>
              <a:t>4. In Glasgow </a:t>
            </a:r>
            <a:r>
              <a:rPr lang="en-GB" b="0" dirty="0" err="1"/>
              <a:t>gibt</a:t>
            </a:r>
            <a:r>
              <a:rPr lang="en-GB" b="0" dirty="0"/>
              <a:t> es </a:t>
            </a:r>
            <a:r>
              <a:rPr lang="en-GB" b="0" dirty="0" err="1"/>
              <a:t>viele</a:t>
            </a:r>
            <a:r>
              <a:rPr lang="en-GB" b="0" dirty="0"/>
              <a:t> </a:t>
            </a:r>
            <a:r>
              <a:rPr lang="en-GB" b="0" dirty="0" err="1"/>
              <a:t>Museen</a:t>
            </a:r>
            <a:r>
              <a:rPr lang="en-GB" b="0" dirty="0"/>
              <a:t>.</a:t>
            </a:r>
          </a:p>
          <a:p>
            <a:r>
              <a:rPr lang="en-GB" b="0" dirty="0"/>
              <a:t>5. Es </a:t>
            </a:r>
            <a:r>
              <a:rPr lang="en-GB" b="0" dirty="0" err="1"/>
              <a:t>gibt</a:t>
            </a:r>
            <a:r>
              <a:rPr lang="en-GB" b="0" dirty="0"/>
              <a:t> </a:t>
            </a:r>
            <a:r>
              <a:rPr lang="en-GB" b="0" dirty="0" err="1"/>
              <a:t>auch</a:t>
            </a:r>
            <a:r>
              <a:rPr lang="en-GB" b="0" dirty="0"/>
              <a:t> </a:t>
            </a:r>
            <a:r>
              <a:rPr lang="en-GB" b="0" dirty="0" err="1"/>
              <a:t>sehr</a:t>
            </a:r>
            <a:r>
              <a:rPr lang="en-GB" b="0" dirty="0"/>
              <a:t> </a:t>
            </a:r>
            <a:r>
              <a:rPr lang="en-GB" b="0" dirty="0" err="1"/>
              <a:t>viel</a:t>
            </a:r>
            <a:r>
              <a:rPr lang="en-GB" b="0" dirty="0"/>
              <a:t> Essen – mmm, </a:t>
            </a:r>
            <a:r>
              <a:rPr lang="en-GB" b="0" dirty="0" err="1"/>
              <a:t>lecker</a:t>
            </a:r>
            <a:r>
              <a:rPr lang="en-GB" b="0" dirty="0"/>
              <a:t>!</a:t>
            </a:r>
          </a:p>
          <a:p>
            <a:r>
              <a:rPr lang="en-GB" b="0" dirty="0"/>
              <a:t>6. Ich </a:t>
            </a:r>
            <a:r>
              <a:rPr lang="en-GB" b="0" dirty="0" err="1"/>
              <a:t>esse</a:t>
            </a:r>
            <a:r>
              <a:rPr lang="en-GB" b="0" dirty="0"/>
              <a:t> in Glasgow </a:t>
            </a:r>
            <a:r>
              <a:rPr lang="en-GB" b="0" dirty="0" err="1"/>
              <a:t>nicht</a:t>
            </a:r>
            <a:r>
              <a:rPr lang="en-GB" b="0" dirty="0"/>
              <a:t> so </a:t>
            </a:r>
            <a:r>
              <a:rPr lang="en-GB" b="0" dirty="0" err="1"/>
              <a:t>viel</a:t>
            </a:r>
            <a:r>
              <a:rPr lang="en-GB" b="0" dirty="0"/>
              <a:t> </a:t>
            </a:r>
            <a:r>
              <a:rPr lang="en-GB" b="0" dirty="0" err="1"/>
              <a:t>Fleisch</a:t>
            </a:r>
            <a:r>
              <a:rPr lang="en-GB" b="0" dirty="0"/>
              <a:t>. Dort </a:t>
            </a:r>
            <a:r>
              <a:rPr lang="en-GB" b="0" dirty="0" err="1"/>
              <a:t>ist</a:t>
            </a:r>
            <a:r>
              <a:rPr lang="en-GB" b="0" dirty="0"/>
              <a:t> das Essen oft </a:t>
            </a:r>
            <a:r>
              <a:rPr lang="en-GB" b="0" dirty="0" err="1"/>
              <a:t>vegetarisch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Wir</a:t>
            </a:r>
            <a:r>
              <a:rPr lang="en-GB" b="0" dirty="0"/>
              <a:t> </a:t>
            </a:r>
            <a:r>
              <a:rPr lang="en-GB" b="0" dirty="0" err="1"/>
              <a:t>haben</a:t>
            </a:r>
            <a:r>
              <a:rPr lang="en-GB" b="0" dirty="0"/>
              <a:t> </a:t>
            </a:r>
            <a:r>
              <a:rPr lang="en-GB" b="0" dirty="0" err="1"/>
              <a:t>aber</a:t>
            </a:r>
            <a:r>
              <a:rPr lang="en-GB" b="0" dirty="0"/>
              <a:t> </a:t>
            </a:r>
            <a:r>
              <a:rPr lang="en-GB" b="0" dirty="0" err="1"/>
              <a:t>leider</a:t>
            </a:r>
            <a:r>
              <a:rPr lang="en-GB" b="0" dirty="0"/>
              <a:t> </a:t>
            </a:r>
            <a:r>
              <a:rPr lang="en-GB" b="0" dirty="0" err="1"/>
              <a:t>nicht</a:t>
            </a:r>
            <a:r>
              <a:rPr lang="en-GB" b="0" dirty="0"/>
              <a:t> </a:t>
            </a:r>
            <a:r>
              <a:rPr lang="en-GB" b="0" dirty="0" err="1"/>
              <a:t>viel</a:t>
            </a:r>
            <a:r>
              <a:rPr lang="en-GB" b="0" dirty="0"/>
              <a:t> </a:t>
            </a:r>
            <a:r>
              <a:rPr lang="en-GB" b="0" dirty="0" err="1"/>
              <a:t>Obst</a:t>
            </a:r>
            <a:r>
              <a:rPr lang="en-GB" b="0" dirty="0"/>
              <a:t> </a:t>
            </a:r>
            <a:r>
              <a:rPr lang="en-GB" b="0" dirty="0" err="1"/>
              <a:t>im</a:t>
            </a:r>
            <a:r>
              <a:rPr lang="en-GB" b="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Es </a:t>
            </a:r>
            <a:r>
              <a:rPr lang="en-GB" b="0" dirty="0" err="1"/>
              <a:t>gibt</a:t>
            </a:r>
            <a:r>
              <a:rPr lang="en-GB" b="0" dirty="0"/>
              <a:t> </a:t>
            </a:r>
            <a:r>
              <a:rPr lang="en-GB" b="0" dirty="0" err="1"/>
              <a:t>nicht</a:t>
            </a:r>
            <a:r>
              <a:rPr lang="en-GB" b="0" dirty="0"/>
              <a:t> so </a:t>
            </a:r>
            <a:r>
              <a:rPr lang="en-GB" b="0" dirty="0" err="1"/>
              <a:t>viele</a:t>
            </a:r>
            <a:r>
              <a:rPr lang="en-GB" b="0" dirty="0"/>
              <a:t> </a:t>
            </a:r>
            <a:r>
              <a:rPr lang="en-GB" b="0" dirty="0" err="1"/>
              <a:t>Städte</a:t>
            </a:r>
            <a:r>
              <a:rPr lang="en-GB" b="0" dirty="0"/>
              <a:t> in </a:t>
            </a:r>
            <a:r>
              <a:rPr lang="en-GB" b="0" dirty="0" err="1"/>
              <a:t>Schottland</a:t>
            </a:r>
            <a:r>
              <a:rPr lang="en-GB" b="0" dirty="0"/>
              <a:t>. Das Land </a:t>
            </a:r>
            <a:r>
              <a:rPr lang="en-GB" b="0" dirty="0" err="1"/>
              <a:t>ist</a:t>
            </a:r>
            <a:r>
              <a:rPr lang="en-GB" b="0" dirty="0"/>
              <a:t> </a:t>
            </a:r>
            <a:r>
              <a:rPr lang="en-GB" b="0" dirty="0" err="1"/>
              <a:t>ziemlich</a:t>
            </a:r>
            <a:r>
              <a:rPr lang="en-GB" b="0" dirty="0"/>
              <a:t> </a:t>
            </a:r>
            <a:r>
              <a:rPr lang="en-GB" b="0" dirty="0" err="1"/>
              <a:t>grün</a:t>
            </a:r>
            <a:r>
              <a:rPr lang="en-GB" b="0" dirty="0"/>
              <a:t>.</a:t>
            </a:r>
          </a:p>
          <a:p>
            <a:r>
              <a:rPr lang="en-GB" b="0" dirty="0"/>
              <a:t>9. Dort </a:t>
            </a:r>
            <a:r>
              <a:rPr lang="en-GB" b="0" dirty="0" err="1"/>
              <a:t>wohnen</a:t>
            </a:r>
            <a:r>
              <a:rPr lang="en-GB" b="0" dirty="0"/>
              <a:t> </a:t>
            </a:r>
            <a:r>
              <a:rPr lang="en-GB" b="0" dirty="0" err="1"/>
              <a:t>auch</a:t>
            </a:r>
            <a:r>
              <a:rPr lang="en-GB" b="0" dirty="0"/>
              <a:t> </a:t>
            </a:r>
            <a:r>
              <a:rPr lang="en-GB" b="0" dirty="0" err="1"/>
              <a:t>nicht</a:t>
            </a:r>
            <a:r>
              <a:rPr lang="en-GB" b="0" dirty="0"/>
              <a:t> so </a:t>
            </a:r>
            <a:r>
              <a:rPr lang="en-GB" b="0" dirty="0" err="1"/>
              <a:t>viele</a:t>
            </a:r>
            <a:r>
              <a:rPr lang="en-GB" b="0" dirty="0"/>
              <a:t> </a:t>
            </a:r>
            <a:r>
              <a:rPr lang="en-GB" b="0" dirty="0" err="1"/>
              <a:t>Leute</a:t>
            </a:r>
            <a:r>
              <a:rPr lang="en-GB" b="0" dirty="0"/>
              <a:t>.</a:t>
            </a:r>
          </a:p>
          <a:p>
            <a:r>
              <a:rPr lang="en-GB" b="0" dirty="0"/>
              <a:t>10. Die </a:t>
            </a:r>
            <a:r>
              <a:rPr lang="en-GB" b="0" dirty="0" err="1"/>
              <a:t>Leute</a:t>
            </a:r>
            <a:r>
              <a:rPr lang="en-GB" b="0" dirty="0"/>
              <a:t> in Glasgow </a:t>
            </a:r>
            <a:r>
              <a:rPr lang="en-GB" b="0" dirty="0" err="1"/>
              <a:t>haben</a:t>
            </a:r>
            <a:r>
              <a:rPr lang="en-GB" b="0" dirty="0"/>
              <a:t> </a:t>
            </a:r>
            <a:r>
              <a:rPr lang="en-GB" b="0" dirty="0" err="1"/>
              <a:t>nicht</a:t>
            </a:r>
            <a:r>
              <a:rPr lang="en-GB" b="0" dirty="0"/>
              <a:t> so </a:t>
            </a:r>
            <a:r>
              <a:rPr lang="en-GB" b="0" dirty="0" err="1"/>
              <a:t>viel</a:t>
            </a:r>
            <a:r>
              <a:rPr lang="en-GB" b="0" dirty="0"/>
              <a:t> Geld </a:t>
            </a:r>
            <a:r>
              <a:rPr lang="en-GB" b="0" dirty="0" err="1"/>
              <a:t>aber</a:t>
            </a:r>
            <a:r>
              <a:rPr lang="en-GB" b="0" dirty="0"/>
              <a:t> </a:t>
            </a:r>
            <a:r>
              <a:rPr lang="en-GB" b="0" dirty="0" err="1"/>
              <a:t>sie</a:t>
            </a:r>
            <a:r>
              <a:rPr lang="en-GB" b="0" dirty="0"/>
              <a:t> </a:t>
            </a:r>
            <a:r>
              <a:rPr lang="en-GB" b="0" dirty="0" err="1"/>
              <a:t>sind</a:t>
            </a:r>
            <a:r>
              <a:rPr lang="en-GB" b="0" dirty="0"/>
              <a:t> </a:t>
            </a:r>
            <a:r>
              <a:rPr lang="en-GB" b="0" dirty="0" err="1"/>
              <a:t>sehr</a:t>
            </a:r>
            <a:r>
              <a:rPr lang="en-GB" b="0" dirty="0"/>
              <a:t> nett!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Monster [&gt;4043], </a:t>
            </a:r>
            <a:r>
              <a:rPr lang="en-GB" dirty="0" err="1"/>
              <a:t>Salz</a:t>
            </a:r>
            <a:r>
              <a:rPr lang="en-GB" dirty="0"/>
              <a:t> [2437], Steak [&gt;4043], </a:t>
            </a:r>
            <a:r>
              <a:rPr lang="en-GB" dirty="0" err="1"/>
              <a:t>Tomaten</a:t>
            </a:r>
            <a:r>
              <a:rPr lang="en-GB" dirty="0"/>
              <a:t> [&gt;4043], Wind [1080], </a:t>
            </a:r>
            <a:r>
              <a:rPr lang="en-GB" dirty="0" err="1"/>
              <a:t>vegetarisch</a:t>
            </a:r>
            <a:r>
              <a:rPr lang="en-GB" dirty="0"/>
              <a:t> [&gt;4043]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505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written production of WO1 and WO2 with locations. Students use their notes from the previous listening activity to write sentences about Scotland.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0" dirty="0"/>
              <a:t>Some suggested sentence beginnings are given. Elicit further examples from students and write them here.</a:t>
            </a:r>
          </a:p>
          <a:p>
            <a:endParaRPr lang="en-GB" b="0" i="0" dirty="0"/>
          </a:p>
          <a:p>
            <a:r>
              <a:rPr lang="en-GB" b="1" i="1" dirty="0"/>
              <a:t>Note: </a:t>
            </a:r>
            <a:r>
              <a:rPr lang="en-GB" b="0" dirty="0"/>
              <a:t>der </a:t>
            </a:r>
            <a:r>
              <a:rPr lang="en-GB" b="0" dirty="0" err="1"/>
              <a:t>Grund</a:t>
            </a:r>
            <a:r>
              <a:rPr lang="en-GB" b="0" dirty="0"/>
              <a:t> [230] was taught in 1.1.6.  Students may not recognise it immediately in its plural form.  Ensure that the meaning is clear, and ask students to identify which plural rule this is. Answer: Rule 1 - der/das</a:t>
            </a:r>
            <a:r>
              <a:rPr lang="en-GB" b="0" baseline="0" dirty="0"/>
              <a:t> nouns +</a:t>
            </a:r>
            <a:r>
              <a:rPr lang="en-GB" b="0" baseline="0" dirty="0" err="1"/>
              <a:t>Umlaut+e</a:t>
            </a:r>
            <a:r>
              <a:rPr lang="en-GB" b="0" baseline="0" dirty="0"/>
              <a:t>.</a:t>
            </a:r>
            <a:endParaRPr lang="en-GB" b="0" dirty="0"/>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Austausch</a:t>
            </a:r>
            <a:r>
              <a:rPr lang="en-GB" b="0" i="0" dirty="0"/>
              <a:t> [2744]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a:p>
            <a:endParaRPr lang="en-GB"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9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5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 (two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introduce students to the TMP rule (the ‘M’ element will be introduced in Year 8). Slide 1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0" dirty="0"/>
              <a:t>Cycle through the information on the slide using the animation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94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word order in complex sentences with adverbs of both time and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0" dirty="0"/>
              <a:t>Each sentence contains a verb, a day of the week, and a place in Berlin. Two of the three sentence components are blocked out in each case. Students must use their knowledge of word order (time before place in WO1, WO2 if sentence starts with a time or place) and process of elimination to work out what types of words are missing from the sentences. </a:t>
            </a:r>
          </a:p>
          <a:p>
            <a:r>
              <a:rPr lang="en-GB" baseline="0" dirty="0"/>
              <a:t>2. </a:t>
            </a:r>
            <a:r>
              <a:rPr lang="en-GB" b="0" dirty="0"/>
              <a:t>On clicks, numbered tiles disappear one by one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As a follow-up activity, elicit translations of full sentences to give students a flavour of cultural highlights in Berlin. Students can use the pictures and their knowledge of German and their knowledge of English to help them work out the meanings of the place names!</a:t>
            </a:r>
            <a:endParaRPr lang="en-GB" b="0" i="0" dirty="0"/>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Plan [954]</a:t>
            </a:r>
            <a:r>
              <a:rPr lang="en-GB" b="0" i="0" dirty="0"/>
              <a:t> Zoo</a:t>
            </a:r>
            <a:r>
              <a:rPr lang="en-GB" b="0" i="0" baseline="0" dirty="0"/>
              <a:t> [&gt;5009] </a:t>
            </a:r>
            <a:r>
              <a:rPr lang="en-GB" b="0" i="0" baseline="0" dirty="0" err="1"/>
              <a:t>Turm</a:t>
            </a:r>
            <a:r>
              <a:rPr lang="en-GB" b="0" i="0" baseline="0" dirty="0"/>
              <a:t> [3118] </a:t>
            </a:r>
            <a:r>
              <a:rPr lang="en-GB" b="0" i="0" baseline="0" dirty="0" err="1"/>
              <a:t>bleiben</a:t>
            </a:r>
            <a:r>
              <a:rPr lang="en-GB" b="0" i="0" baseline="0" dirty="0"/>
              <a:t> [113] </a:t>
            </a:r>
            <a:r>
              <a:rPr lang="en-GB" b="0" i="0" baseline="0" dirty="0" err="1"/>
              <a:t>chillen</a:t>
            </a:r>
            <a:r>
              <a:rPr lang="en-GB" b="0" i="0" baseline="0" dirty="0"/>
              <a:t> [&gt;5009] souvenir [&gt;5009]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08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Classroom version </a:t>
            </a:r>
            <a:r>
              <a:rPr lang="en-GB" b="0" dirty="0"/>
              <a:t>(a self-study listening extension for this activity</a:t>
            </a:r>
            <a:r>
              <a:rPr lang="en-GB" b="0" baseline="0" dirty="0"/>
              <a:t> follows</a:t>
            </a:r>
            <a:r>
              <a:rPr lang="en-GB" b="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dirty="0"/>
              <a:t>to practise oral production of the vocabulary in this week’s revisiting sets and practise building sentences using word order 1 and 2 with adverbs of time and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A more complex version of this activity, in which the adverbs of place are in both dative and accusative case, can be found on slide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GB" b="0" dirty="0"/>
              <a:t>1. Teacher begins by asking students to identify what the words in each column have in common – what </a:t>
            </a:r>
            <a:r>
              <a:rPr lang="en-GB" b="1" dirty="0"/>
              <a:t>type</a:t>
            </a:r>
            <a:r>
              <a:rPr lang="en-GB" b="0" dirty="0"/>
              <a:t> of words are they? What role do they play in the sentence? Column headings are revealed on clicks.</a:t>
            </a:r>
          </a:p>
          <a:p>
            <a:r>
              <a:rPr lang="en-GB" b="0" dirty="0"/>
              <a:t>2. Check students recognise the </a:t>
            </a:r>
            <a:r>
              <a:rPr lang="en-GB" b="1" dirty="0"/>
              <a:t>cases </a:t>
            </a:r>
            <a:r>
              <a:rPr lang="en-GB" b="0" dirty="0"/>
              <a:t>in the yellow column, and whether or not these need to go with verbs of </a:t>
            </a:r>
            <a:r>
              <a:rPr lang="en-GB" b="1" dirty="0"/>
              <a:t>movement</a:t>
            </a:r>
            <a:r>
              <a:rPr lang="en-GB" b="0" dirty="0"/>
              <a:t>.</a:t>
            </a:r>
          </a:p>
          <a:p>
            <a:r>
              <a:rPr lang="en-GB" b="0" dirty="0"/>
              <a:t>3. Students work in pairs. Teacher instructs students that they are going to orally build sentences containing </a:t>
            </a:r>
            <a:r>
              <a:rPr lang="en-GB" b="1" dirty="0"/>
              <a:t>one word </a:t>
            </a:r>
            <a:r>
              <a:rPr lang="en-GB" b="0" dirty="0"/>
              <a:t>from each column, and say these out loud to their partners. They can pick </a:t>
            </a:r>
            <a:r>
              <a:rPr lang="en-GB" b="1" dirty="0"/>
              <a:t>any </a:t>
            </a:r>
            <a:r>
              <a:rPr lang="en-GB" b="0" dirty="0"/>
              <a:t>word from the column – nonsense sentences are okay and even encouraged, as long as students can translate what they have said correctly! They must say use a different set of words from their partner.</a:t>
            </a:r>
          </a:p>
          <a:p>
            <a:r>
              <a:rPr lang="en-GB" b="0" dirty="0"/>
              <a:t>4. Teacher starts the game by saying ‘create a sentence beginning with a </a:t>
            </a:r>
            <a:r>
              <a:rPr lang="en-GB" b="0" i="1" dirty="0"/>
              <a:t>pronoun</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Teacher continues the game by saying ‘create a different sentence beginning with a </a:t>
            </a:r>
            <a:r>
              <a:rPr lang="en-GB" b="0" i="1" dirty="0"/>
              <a:t>time adverb</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Teacher finishes the game by saying ‘create a different sentence beginning with a </a:t>
            </a:r>
            <a:r>
              <a:rPr lang="en-GB" b="0" i="1" dirty="0"/>
              <a:t>place adverb</a:t>
            </a:r>
            <a:r>
              <a:rPr lang="en-GB" b="0" dirty="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Continue as many times as desirable/necessary!</a:t>
            </a:r>
          </a:p>
          <a:p>
            <a:endParaRPr lang="en-GB" b="0" dirty="0"/>
          </a:p>
          <a:p>
            <a:r>
              <a:rPr lang="en-GB" b="1" dirty="0"/>
              <a:t>Option: </a:t>
            </a:r>
            <a:r>
              <a:rPr lang="en-GB" b="0" dirty="0"/>
              <a:t>teachers may wish to print this slide can cut out the words, creating a set of cards to each pair. This is worth the extra effort because students are able to physically move the words around and see the colour order change, getting a real feel for sentence structure.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447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SELF-STUDY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This is the home-learning follow-up activity to the preceding speaking exercise. It can also be used for additional in-class listening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Click on buttons to play the sentences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translate each sentence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Answers revealed on clicks.</a:t>
            </a:r>
          </a:p>
          <a:p>
            <a:endParaRPr lang="en-GB" b="0" i="0"/>
          </a:p>
          <a:p>
            <a:r>
              <a:rPr lang="en-GB" b="1" i="0"/>
              <a:t>Transcript:</a:t>
            </a:r>
          </a:p>
          <a:p>
            <a:r>
              <a:rPr lang="de-DE" sz="1200" kern="1200">
                <a:solidFill>
                  <a:schemeClr val="tx1"/>
                </a:solidFill>
                <a:effectLst/>
                <a:latin typeface="+mn-lt"/>
                <a:ea typeface="+mn-ea"/>
                <a:cs typeface="+mn-cs"/>
              </a:rPr>
              <a:t>1</a:t>
            </a:r>
            <a:r>
              <a:rPr lang="de-DE" sz="1200" kern="1200" dirty="0">
                <a:solidFill>
                  <a:schemeClr val="tx1"/>
                </a:solidFill>
                <a:effectLst/>
                <a:latin typeface="+mn-lt"/>
                <a:ea typeface="+mn-ea"/>
                <a:cs typeface="+mn-cs"/>
              </a:rPr>
              <a:t>. Die Katze hört immer in der Bibliothek Musik.</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Oft sucht er in der Stadt einen Hut.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Am Montag esse ich im Theater ein Butterbrot.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Samstags trägst du nie zu Hause eine Hose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Manchmal sehen wir auf der Party einen Hund!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Jeden Tag putzen sie im Garten das Auto.</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Im Zug spielt sie jede Woche Gitarre.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In der Schweiz bekommen die Tiere oft </a:t>
            </a:r>
            <a:r>
              <a:rPr lang="de-DE" sz="1200" kern="1200">
                <a:solidFill>
                  <a:schemeClr val="tx1"/>
                </a:solidFill>
                <a:effectLst/>
                <a:latin typeface="+mn-lt"/>
                <a:ea typeface="+mn-ea"/>
                <a:cs typeface="+mn-cs"/>
              </a:rPr>
              <a:t>Kekse.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356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Classroom version </a:t>
            </a:r>
            <a:r>
              <a:rPr lang="en-GB" b="0"/>
              <a:t>(a self-study listening extension for this activity</a:t>
            </a:r>
            <a:r>
              <a:rPr lang="en-GB" b="0" baseline="0"/>
              <a:t> follows</a:t>
            </a:r>
            <a:r>
              <a:rPr lang="en-GB" b="0"/>
              <a:t>.)</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a:t>In this oral activity, students revise the vocabulary in this week’s revisiting sets and practise building sentences using word order 1 and 2 with adverbs of time and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b="0"/>
              <a:t> A less complex version of this activity, in which all place adverbs are in dative case, can be found on slide 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r>
              <a:rPr lang="en-GB" b="0"/>
              <a:t>1. Teacher begins by asking students to identify what the words in each column have in common – what </a:t>
            </a:r>
            <a:r>
              <a:rPr lang="en-GB" b="1"/>
              <a:t>type</a:t>
            </a:r>
            <a:r>
              <a:rPr lang="en-GB" b="0"/>
              <a:t> of words are they? What role do they play in the sentence? Column headings are revealed on clicks.</a:t>
            </a:r>
          </a:p>
          <a:p>
            <a:r>
              <a:rPr lang="en-GB" b="0"/>
              <a:t>2. Check students recognise the </a:t>
            </a:r>
            <a:r>
              <a:rPr lang="en-GB" b="1"/>
              <a:t>cases </a:t>
            </a:r>
            <a:r>
              <a:rPr lang="en-GB" b="0"/>
              <a:t>in the yellow column, and whether or not these need to go with verbs of </a:t>
            </a:r>
            <a:r>
              <a:rPr lang="en-GB" b="1"/>
              <a:t>movement</a:t>
            </a:r>
            <a:r>
              <a:rPr lang="en-GB" b="0"/>
              <a:t>.</a:t>
            </a:r>
          </a:p>
          <a:p>
            <a:r>
              <a:rPr lang="en-GB" b="0"/>
              <a:t>3. Students work in pairs. Teacher instructs students that they are going to orally build sentences containing </a:t>
            </a:r>
            <a:r>
              <a:rPr lang="en-GB" b="1"/>
              <a:t>one word </a:t>
            </a:r>
            <a:r>
              <a:rPr lang="en-GB" b="0"/>
              <a:t>from each column, and say these out loud to their partners. They can pick </a:t>
            </a:r>
            <a:r>
              <a:rPr lang="en-GB" b="1"/>
              <a:t>any </a:t>
            </a:r>
            <a:r>
              <a:rPr lang="en-GB" b="0"/>
              <a:t>word from the column – nonsense sentences are okay and even encouraged, as long as students can translate what they have said correctly! They must say use a different set of words from their partner.</a:t>
            </a:r>
          </a:p>
          <a:p>
            <a:r>
              <a:rPr lang="en-GB" b="0"/>
              <a:t>4. Teacher starts the game by saying ‘create a sentence beginning with a </a:t>
            </a:r>
            <a:r>
              <a:rPr lang="en-GB" b="0" i="1"/>
              <a:t>pronoun</a:t>
            </a:r>
            <a:r>
              <a:rPr lang="en-GB" b="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5. Teacher continues the game by saying ‘create a different sentence beginning with a </a:t>
            </a:r>
            <a:r>
              <a:rPr lang="en-GB" b="0" i="1"/>
              <a:t>time adverb</a:t>
            </a:r>
            <a:r>
              <a:rPr lang="en-GB" b="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6. Teacher finishes the game by saying ‘create a different sentence beginning with a </a:t>
            </a:r>
            <a:r>
              <a:rPr lang="en-GB" b="0" i="1"/>
              <a:t>place adverb</a:t>
            </a:r>
            <a:r>
              <a:rPr lang="en-GB" b="0"/>
              <a:t>’. Remind students of the need to agree the verb with the pronoun they choose, the correct word order, and the need to think about verb and case. Students say their sentences while teacher circulates. Teacher elicits examples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7. Continue as many times as desirable/necessary!</a:t>
            </a:r>
          </a:p>
          <a:p>
            <a:endParaRPr lang="en-GB" b="0"/>
          </a:p>
          <a:p>
            <a:r>
              <a:rPr lang="en-GB" b="1"/>
              <a:t>Option: </a:t>
            </a:r>
            <a:r>
              <a:rPr lang="en-GB" b="0"/>
              <a:t>teachers may wish to print this slide can cut out the words, creating a set of cards to each pair. This is worth the extra effort because students are able to physically move the words around and see the colour order change, getting a real feel for sentence structure.</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843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SELF-STUDY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baseline="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a:t>
            </a:r>
            <a:r>
              <a:rPr lang="en-GB" b="1"/>
              <a:t> </a:t>
            </a:r>
            <a:r>
              <a:rPr lang="en-GB" b="0"/>
              <a:t>This is the home-learning follow-up activity to the preceding speaking exercise. It can also be used for additional in-class listening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Click on buttons to play the sentences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translate each sentence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Answers revealed on clicks.</a:t>
            </a:r>
          </a:p>
          <a:p>
            <a:endParaRPr lang="en-GB" b="0" i="0"/>
          </a:p>
          <a:p>
            <a:r>
              <a:rPr lang="en-GB" b="1" i="0"/>
              <a:t>Transcript:</a:t>
            </a:r>
          </a:p>
          <a:p>
            <a:r>
              <a:rPr lang="de-DE" sz="1200" kern="1200">
                <a:solidFill>
                  <a:schemeClr val="tx1"/>
                </a:solidFill>
                <a:effectLst/>
                <a:latin typeface="+mn-lt"/>
                <a:ea typeface="+mn-ea"/>
                <a:cs typeface="+mn-cs"/>
              </a:rPr>
              <a:t>1. Ich springe oft in die Bibliothek!</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2. Du schwimmst jeden Tag nach Schottland!</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3. Samstags schläft die Katze im Theater.</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4. Am Montag tanzen die Tiere auf der Party.</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5. Manchmal geht er in die Schule …</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6. Zu Hause bleibt sie immer !</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7. In die Schweiz fahren wir jede Woche.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8. Im Zug reden sie nie.</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53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i="0">
                <a:latin typeface="+mn-lt"/>
                <a:ea typeface="Calibri"/>
                <a:cs typeface="Calibri"/>
                <a:sym typeface="Calibri"/>
              </a:rPr>
              <a:t>Use this slide to set the homework.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88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18887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87716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25769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introduce students to the idea of regional variation in pronunciation of </a:t>
            </a:r>
            <a:r>
              <a:rPr lang="en-GB" b="1" dirty="0"/>
              <a:t>[-</a:t>
            </a:r>
            <a:r>
              <a:rPr lang="en-GB" b="1" dirty="0" err="1"/>
              <a:t>ig</a:t>
            </a:r>
            <a:r>
              <a:rPr lang="en-GB" b="1" dirty="0"/>
              <a:t>] </a:t>
            </a:r>
            <a:r>
              <a:rPr lang="en-GB" dirty="0"/>
              <a:t>between the DACH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Click to</a:t>
            </a:r>
            <a:r>
              <a:rPr lang="en-GB" b="0" baseline="0" dirty="0"/>
              <a:t> bring up the information about pronunciation in Northern Germany, plus the example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buttons to play each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mimic pronunciation chorally.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Repeat for Southern Germany, Austria and Switzerland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Dialekt</a:t>
            </a:r>
            <a:r>
              <a:rPr lang="en-GB" dirty="0"/>
              <a:t> [2993], Nord- [1204], Süd- [1534] </a:t>
            </a:r>
            <a:r>
              <a:rPr lang="en-GB" dirty="0" err="1"/>
              <a:t>wenig</a:t>
            </a:r>
            <a:r>
              <a:rPr lang="en-GB" dirty="0"/>
              <a:t> [102] </a:t>
            </a:r>
            <a:r>
              <a:rPr lang="en-GB" baseline="0" dirty="0" err="1"/>
              <a:t>fertig</a:t>
            </a:r>
            <a:r>
              <a:rPr lang="en-GB" baseline="0" dirty="0"/>
              <a:t> [&gt;5009]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6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to practise distinguishing regional variation in pronunciation of </a:t>
            </a:r>
            <a:r>
              <a:rPr lang="en-GB" b="1" dirty="0"/>
              <a:t>[-</a:t>
            </a:r>
            <a:r>
              <a:rPr lang="en-GB" b="1" dirty="0" err="1"/>
              <a:t>ig</a:t>
            </a:r>
            <a:r>
              <a:rPr lang="en-GB" b="1" dirty="0"/>
              <a:t>] </a:t>
            </a:r>
            <a:r>
              <a:rPr lang="en-GB" dirty="0"/>
              <a:t>between the DACH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Remind students that for most examples (number 4, </a:t>
            </a:r>
            <a:r>
              <a:rPr lang="en-GB" b="0" i="1" dirty="0" err="1"/>
              <a:t>Schwierigkeit</a:t>
            </a:r>
            <a:r>
              <a:rPr lang="en-GB" b="0" i="0" dirty="0"/>
              <a:t>, being an exception) students will have to listen to the </a:t>
            </a:r>
            <a:r>
              <a:rPr lang="en-GB" b="1" i="0" dirty="0"/>
              <a:t>end </a:t>
            </a:r>
            <a:r>
              <a:rPr lang="en-GB" b="0" i="0" dirty="0"/>
              <a:t>of words to work out the answer.</a:t>
            </a:r>
            <a:endParaRPr lang="en-GB" b="0" dirty="0"/>
          </a:p>
          <a:p>
            <a:r>
              <a:rPr lang="en-GB" b="0" dirty="0"/>
              <a:t>2. Click</a:t>
            </a:r>
            <a:r>
              <a:rPr lang="en-GB" b="0" baseline="0" dirty="0"/>
              <a:t> on the buttons to play the audio.</a:t>
            </a:r>
          </a:p>
          <a:p>
            <a:r>
              <a:rPr lang="en-GB" b="0" baseline="0" dirty="0"/>
              <a:t>3. Students listen and tick the appropriate column.</a:t>
            </a:r>
          </a:p>
          <a:p>
            <a:r>
              <a:rPr lang="en-GB" b="0" baseline="0" dirty="0"/>
              <a:t>4. Click to bring up the answers one by one.</a:t>
            </a:r>
            <a:endParaRPr lang="en-GB" b="0" dirty="0"/>
          </a:p>
          <a:p>
            <a:endParaRPr lang="en-GB" b="0" dirty="0"/>
          </a:p>
          <a:p>
            <a:r>
              <a:rPr lang="en-GB" b="1" dirty="0"/>
              <a:t>Transcript:</a:t>
            </a:r>
            <a:endParaRPr lang="en-GB" b="0" dirty="0"/>
          </a:p>
          <a:p>
            <a:r>
              <a:rPr lang="en-GB" b="0" dirty="0"/>
              <a:t>1. </a:t>
            </a:r>
            <a:r>
              <a:rPr lang="en-GB" b="0" dirty="0" err="1"/>
              <a:t>wichtig</a:t>
            </a:r>
            <a:r>
              <a:rPr lang="en-GB" b="0" dirty="0"/>
              <a:t> [hard]</a:t>
            </a:r>
          </a:p>
          <a:p>
            <a:r>
              <a:rPr lang="en-GB" b="0" dirty="0"/>
              <a:t>2. </a:t>
            </a:r>
            <a:r>
              <a:rPr lang="en-GB" b="0" dirty="0" err="1"/>
              <a:t>wenig</a:t>
            </a:r>
            <a:r>
              <a:rPr lang="en-GB" b="0" dirty="0"/>
              <a:t> [soft]</a:t>
            </a:r>
          </a:p>
          <a:p>
            <a:r>
              <a:rPr lang="en-GB" b="0" dirty="0"/>
              <a:t>3. </a:t>
            </a:r>
            <a:r>
              <a:rPr lang="en-GB" b="0" dirty="0" err="1"/>
              <a:t>notwendig</a:t>
            </a:r>
            <a:r>
              <a:rPr lang="en-GB" b="0" dirty="0"/>
              <a:t> [soft]</a:t>
            </a:r>
          </a:p>
          <a:p>
            <a:r>
              <a:rPr lang="en-GB" b="0" dirty="0"/>
              <a:t>4. </a:t>
            </a:r>
            <a:r>
              <a:rPr lang="en-GB" b="0" dirty="0" err="1"/>
              <a:t>Schwierigkeit</a:t>
            </a:r>
            <a:r>
              <a:rPr lang="en-GB" b="0" dirty="0"/>
              <a:t> [hard]</a:t>
            </a:r>
          </a:p>
          <a:p>
            <a:r>
              <a:rPr lang="en-GB" b="0" dirty="0"/>
              <a:t>5. </a:t>
            </a:r>
            <a:r>
              <a:rPr lang="en-GB" b="0" dirty="0" err="1"/>
              <a:t>richtig</a:t>
            </a:r>
            <a:r>
              <a:rPr lang="en-GB" b="0" dirty="0"/>
              <a:t> [soft]</a:t>
            </a:r>
          </a:p>
          <a:p>
            <a:r>
              <a:rPr lang="en-GB" b="0" dirty="0"/>
              <a:t>6. </a:t>
            </a:r>
            <a:r>
              <a:rPr lang="en-GB" b="0" dirty="0" err="1"/>
              <a:t>fertig</a:t>
            </a:r>
            <a:r>
              <a:rPr lang="en-GB" b="0" dirty="0"/>
              <a:t> [hard]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Nord- [1204], Süd- [1534] </a:t>
            </a:r>
            <a:r>
              <a:rPr lang="en-GB" dirty="0" err="1"/>
              <a:t>wenig</a:t>
            </a:r>
            <a:r>
              <a:rPr lang="en-GB" dirty="0"/>
              <a:t> [102] </a:t>
            </a:r>
            <a:r>
              <a:rPr lang="en-GB" dirty="0" err="1"/>
              <a:t>notwendig</a:t>
            </a:r>
            <a:r>
              <a:rPr lang="en-GB" baseline="0" dirty="0"/>
              <a:t> [742] </a:t>
            </a:r>
            <a:r>
              <a:rPr lang="en-GB" baseline="0" dirty="0" err="1"/>
              <a:t>Schwierigkeit</a:t>
            </a:r>
            <a:r>
              <a:rPr lang="en-GB" baseline="0" dirty="0"/>
              <a:t> [1541] </a:t>
            </a:r>
            <a:r>
              <a:rPr lang="en-GB" baseline="0" dirty="0" err="1"/>
              <a:t>fertig</a:t>
            </a:r>
            <a:r>
              <a:rPr lang="en-GB" baseline="0" dirty="0"/>
              <a:t> [717]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4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1654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5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766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93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7384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411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34392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8018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671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9739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5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5497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70229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37604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5708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829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4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477389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486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4131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278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822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50842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51842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883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1787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38041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285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2462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1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300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64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152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639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2551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9699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80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69116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268042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image" Target="../media/image13.jpe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1.jpg"/><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5" Type="http://schemas.openxmlformats.org/officeDocument/2006/relationships/image" Target="../media/image19.gif"/><Relationship Id="rId10" Type="http://schemas.openxmlformats.org/officeDocument/2006/relationships/audio" Target="../media/audio31.wav"/><Relationship Id="rId4" Type="http://schemas.openxmlformats.org/officeDocument/2006/relationships/image" Target="../media/image4.png"/><Relationship Id="rId9" Type="http://schemas.openxmlformats.org/officeDocument/2006/relationships/audio" Target="../media/audio30.wav"/><Relationship Id="rId14" Type="http://schemas.openxmlformats.org/officeDocument/2006/relationships/audio" Target="../media/audio35.wav"/></Relationships>
</file>

<file path=ppt/slides/_rels/slide1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image" Target="../media/image1.jpg"/><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audio" Target="../media/audio45.wav"/><Relationship Id="rId10" Type="http://schemas.openxmlformats.org/officeDocument/2006/relationships/audio" Target="../media/audio41.wav"/><Relationship Id="rId4" Type="http://schemas.openxmlformats.org/officeDocument/2006/relationships/image" Target="../media/image4.png"/><Relationship Id="rId9" Type="http://schemas.openxmlformats.org/officeDocument/2006/relationships/audio" Target="../media/audio40.wav"/><Relationship Id="rId1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jp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1.xml"/><Relationship Id="rId16"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 Id="rId1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2.xml"/><Relationship Id="rId16"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audio" Target="../media/audio47.wav"/><Relationship Id="rId26" Type="http://schemas.openxmlformats.org/officeDocument/2006/relationships/audio" Target="../media/audio55.wav"/><Relationship Id="rId3" Type="http://schemas.openxmlformats.org/officeDocument/2006/relationships/image" Target="../media/image1.jpg"/><Relationship Id="rId21" Type="http://schemas.openxmlformats.org/officeDocument/2006/relationships/audio" Target="../media/audio50.wav"/><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audio" Target="../media/audio46.wav"/><Relationship Id="rId25" Type="http://schemas.openxmlformats.org/officeDocument/2006/relationships/audio" Target="../media/audio54.wav"/><Relationship Id="rId2" Type="http://schemas.openxmlformats.org/officeDocument/2006/relationships/notesSlide" Target="../notesSlides/notesSlide23.xml"/><Relationship Id="rId16" Type="http://schemas.openxmlformats.org/officeDocument/2006/relationships/image" Target="../media/image29.jpeg"/><Relationship Id="rId20" Type="http://schemas.openxmlformats.org/officeDocument/2006/relationships/audio" Target="../media/audio49.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24" Type="http://schemas.openxmlformats.org/officeDocument/2006/relationships/audio" Target="../media/audio53.wav"/><Relationship Id="rId5" Type="http://schemas.openxmlformats.org/officeDocument/2006/relationships/image" Target="../media/image5.png"/><Relationship Id="rId15" Type="http://schemas.openxmlformats.org/officeDocument/2006/relationships/image" Target="../media/image27.png"/><Relationship Id="rId23" Type="http://schemas.openxmlformats.org/officeDocument/2006/relationships/audio" Target="../media/audio52.wav"/><Relationship Id="rId10" Type="http://schemas.openxmlformats.org/officeDocument/2006/relationships/image" Target="../media/image23.png"/><Relationship Id="rId19" Type="http://schemas.openxmlformats.org/officeDocument/2006/relationships/audio" Target="../media/audio48.wav"/><Relationship Id="rId4" Type="http://schemas.openxmlformats.org/officeDocument/2006/relationships/image" Target="../media/image4.png"/><Relationship Id="rId9" Type="http://schemas.openxmlformats.org/officeDocument/2006/relationships/image" Target="../media/image22.png"/><Relationship Id="rId14" Type="http://schemas.microsoft.com/office/2007/relationships/hdphoto" Target="../media/hdphoto4.wdp"/><Relationship Id="rId22" Type="http://schemas.openxmlformats.org/officeDocument/2006/relationships/audio" Target="../media/audio51.wav"/></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audio" Target="../media/audio47.wav"/><Relationship Id="rId26" Type="http://schemas.openxmlformats.org/officeDocument/2006/relationships/audio" Target="../media/audio55.wav"/><Relationship Id="rId3" Type="http://schemas.openxmlformats.org/officeDocument/2006/relationships/image" Target="../media/image1.jpg"/><Relationship Id="rId21" Type="http://schemas.openxmlformats.org/officeDocument/2006/relationships/audio" Target="../media/audio50.wav"/><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audio" Target="../media/audio56.wav"/><Relationship Id="rId25" Type="http://schemas.openxmlformats.org/officeDocument/2006/relationships/audio" Target="../media/audio54.wav"/><Relationship Id="rId2" Type="http://schemas.openxmlformats.org/officeDocument/2006/relationships/notesSlide" Target="../notesSlides/notesSlide24.xml"/><Relationship Id="rId16" Type="http://schemas.openxmlformats.org/officeDocument/2006/relationships/image" Target="../media/image29.jpeg"/><Relationship Id="rId20" Type="http://schemas.openxmlformats.org/officeDocument/2006/relationships/audio" Target="../media/audio58.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24" Type="http://schemas.openxmlformats.org/officeDocument/2006/relationships/audio" Target="../media/audio61.wav"/><Relationship Id="rId5" Type="http://schemas.openxmlformats.org/officeDocument/2006/relationships/image" Target="../media/image5.png"/><Relationship Id="rId15" Type="http://schemas.openxmlformats.org/officeDocument/2006/relationships/image" Target="../media/image27.png"/><Relationship Id="rId23" Type="http://schemas.openxmlformats.org/officeDocument/2006/relationships/audio" Target="../media/audio60.wav"/><Relationship Id="rId10" Type="http://schemas.openxmlformats.org/officeDocument/2006/relationships/image" Target="../media/image23.png"/><Relationship Id="rId19" Type="http://schemas.openxmlformats.org/officeDocument/2006/relationships/audio" Target="../media/audio57.wav"/><Relationship Id="rId4" Type="http://schemas.openxmlformats.org/officeDocument/2006/relationships/image" Target="../media/image4.png"/><Relationship Id="rId9" Type="http://schemas.openxmlformats.org/officeDocument/2006/relationships/image" Target="../media/image22.png"/><Relationship Id="rId14" Type="http://schemas.microsoft.com/office/2007/relationships/hdphoto" Target="../media/hdphoto4.wdp"/><Relationship Id="rId22" Type="http://schemas.openxmlformats.org/officeDocument/2006/relationships/audio" Target="../media/audio59.wav"/></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gif"/><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8.wav"/><Relationship Id="rId18" Type="http://schemas.openxmlformats.org/officeDocument/2006/relationships/image" Target="../media/image41.png"/><Relationship Id="rId3" Type="http://schemas.openxmlformats.org/officeDocument/2006/relationships/image" Target="../media/image1.jpg"/><Relationship Id="rId7" Type="http://schemas.openxmlformats.org/officeDocument/2006/relationships/audio" Target="../media/audio63.wav"/><Relationship Id="rId12" Type="http://schemas.openxmlformats.org/officeDocument/2006/relationships/audio" Target="../media/audio67.wav"/><Relationship Id="rId17" Type="http://schemas.openxmlformats.org/officeDocument/2006/relationships/audio" Target="../media/audio72.wav"/><Relationship Id="rId2" Type="http://schemas.openxmlformats.org/officeDocument/2006/relationships/notesSlide" Target="../notesSlides/notesSlide27.xml"/><Relationship Id="rId16" Type="http://schemas.openxmlformats.org/officeDocument/2006/relationships/audio" Target="../media/audio71.wav"/><Relationship Id="rId20"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audio" Target="../media/audio62.wav"/><Relationship Id="rId11" Type="http://schemas.openxmlformats.org/officeDocument/2006/relationships/image" Target="../media/image40.png"/><Relationship Id="rId5" Type="http://schemas.openxmlformats.org/officeDocument/2006/relationships/image" Target="../media/image39.gif"/><Relationship Id="rId15" Type="http://schemas.openxmlformats.org/officeDocument/2006/relationships/audio" Target="../media/audio70.wav"/><Relationship Id="rId10" Type="http://schemas.openxmlformats.org/officeDocument/2006/relationships/audio" Target="../media/audio66.wav"/><Relationship Id="rId19"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audio" Target="../media/audio65.wav"/><Relationship Id="rId14" Type="http://schemas.openxmlformats.org/officeDocument/2006/relationships/audio" Target="../media/audio69.wav"/></Relationships>
</file>

<file path=ppt/slides/_rels/slide28.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audio" Target="../media/audio80.wav"/><Relationship Id="rId1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audio" Target="../media/audio75.wav"/><Relationship Id="rId12" Type="http://schemas.openxmlformats.org/officeDocument/2006/relationships/audio" Target="../media/audio79.wav"/><Relationship Id="rId17" Type="http://schemas.openxmlformats.org/officeDocument/2006/relationships/image" Target="../media/image41.png"/><Relationship Id="rId2" Type="http://schemas.openxmlformats.org/officeDocument/2006/relationships/notesSlide" Target="../notesSlides/notesSlide28.xml"/><Relationship Id="rId16" Type="http://schemas.openxmlformats.org/officeDocument/2006/relationships/audio" Target="../media/audio72.wav"/><Relationship Id="rId1" Type="http://schemas.openxmlformats.org/officeDocument/2006/relationships/slideLayout" Target="../slideLayouts/slideLayout2.xml"/><Relationship Id="rId6" Type="http://schemas.openxmlformats.org/officeDocument/2006/relationships/audio" Target="../media/audio74.wav"/><Relationship Id="rId11" Type="http://schemas.openxmlformats.org/officeDocument/2006/relationships/audio" Target="../media/audio78.wav"/><Relationship Id="rId5" Type="http://schemas.openxmlformats.org/officeDocument/2006/relationships/audio" Target="../media/audio73.wav"/><Relationship Id="rId15" Type="http://schemas.openxmlformats.org/officeDocument/2006/relationships/audio" Target="../media/audio82.wav"/><Relationship Id="rId10" Type="http://schemas.openxmlformats.org/officeDocument/2006/relationships/image" Target="../media/image40.png"/><Relationship Id="rId19"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audio" Target="../media/audio77.wav"/><Relationship Id="rId14" Type="http://schemas.openxmlformats.org/officeDocument/2006/relationships/audio" Target="../media/audio81.wav"/></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9.g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jpg"/><Relationship Id="rId7"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png"/><Relationship Id="rId9"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86.wav"/><Relationship Id="rId13" Type="http://schemas.openxmlformats.org/officeDocument/2006/relationships/image" Target="../media/image39.gif"/><Relationship Id="rId3" Type="http://schemas.openxmlformats.org/officeDocument/2006/relationships/image" Target="../media/image1.jpg"/><Relationship Id="rId7" Type="http://schemas.openxmlformats.org/officeDocument/2006/relationships/audio" Target="../media/audio85.wav"/><Relationship Id="rId12" Type="http://schemas.openxmlformats.org/officeDocument/2006/relationships/audio" Target="../media/audio90.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84.wav"/><Relationship Id="rId11" Type="http://schemas.openxmlformats.org/officeDocument/2006/relationships/audio" Target="../media/audio89.wav"/><Relationship Id="rId5" Type="http://schemas.openxmlformats.org/officeDocument/2006/relationships/audio" Target="../media/audio83.wav"/><Relationship Id="rId10" Type="http://schemas.openxmlformats.org/officeDocument/2006/relationships/audio" Target="../media/audio88.wav"/><Relationship Id="rId4" Type="http://schemas.openxmlformats.org/officeDocument/2006/relationships/image" Target="../media/image4.png"/><Relationship Id="rId9" Type="http://schemas.openxmlformats.org/officeDocument/2006/relationships/audio" Target="../media/audio87.wav"/></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audio" Target="../media/audio94.wav"/><Relationship Id="rId13" Type="http://schemas.openxmlformats.org/officeDocument/2006/relationships/image" Target="../media/image39.gif"/><Relationship Id="rId3" Type="http://schemas.openxmlformats.org/officeDocument/2006/relationships/image" Target="../media/image1.jpg"/><Relationship Id="rId7" Type="http://schemas.openxmlformats.org/officeDocument/2006/relationships/audio" Target="../media/audio93.wav"/><Relationship Id="rId12" Type="http://schemas.openxmlformats.org/officeDocument/2006/relationships/audio" Target="../media/audio98.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92.wav"/><Relationship Id="rId11" Type="http://schemas.openxmlformats.org/officeDocument/2006/relationships/audio" Target="../media/audio97.wav"/><Relationship Id="rId5" Type="http://schemas.openxmlformats.org/officeDocument/2006/relationships/audio" Target="../media/audio91.wav"/><Relationship Id="rId10" Type="http://schemas.openxmlformats.org/officeDocument/2006/relationships/audio" Target="../media/audio96.wav"/><Relationship Id="rId4" Type="http://schemas.openxmlformats.org/officeDocument/2006/relationships/image" Target="../media/image4.png"/><Relationship Id="rId9" Type="http://schemas.openxmlformats.org/officeDocument/2006/relationships/audio" Target="../media/audio95.wav"/></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quizlet.com/gb/502840496/year-7-german-summer-term-mashup-term-32-week-1-flash-cards/"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3.jp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3" Type="http://schemas.openxmlformats.org/officeDocument/2006/relationships/image" Target="../media/image1.jpg"/><Relationship Id="rId7" Type="http://schemas.openxmlformats.org/officeDocument/2006/relationships/audio" Target="../media/audio8.wav"/><Relationship Id="rId12"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2.wav"/><Relationship Id="rId5" Type="http://schemas.openxmlformats.org/officeDocument/2006/relationships/image" Target="../media/image5.png"/><Relationship Id="rId10"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audio" Target="../media/audio10.wav"/><Relationship Id="rId14" Type="http://schemas.openxmlformats.org/officeDocument/2006/relationships/audio" Target="../media/audio15.wav"/></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audio" Target="../media/audio18.wav"/><Relationship Id="rId12"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5.png"/><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image" Target="../media/image4.png"/><Relationship Id="rId9"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281657"/>
            <a:ext cx="8128886" cy="1485422"/>
          </a:xfrm>
        </p:spPr>
        <p:txBody>
          <a:bodyPr>
            <a:normAutofit/>
          </a:bodyPr>
          <a:lstStyle/>
          <a:p>
            <a:pPr algn="l"/>
            <a:r>
              <a:rPr lang="en-GB" sz="3200" b="1" dirty="0">
                <a:solidFill>
                  <a:prstClr val="white"/>
                </a:solidFill>
              </a:rPr>
              <a:t>Saying what there is in different places</a:t>
            </a:r>
            <a:br>
              <a:rPr lang="en-GB" sz="32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0492"/>
            <a:ext cx="7382608" cy="571756"/>
          </a:xfrm>
        </p:spPr>
        <p:txBody>
          <a:bodyPr/>
          <a:lstStyle/>
          <a:p>
            <a:pPr algn="l"/>
            <a:r>
              <a:rPr lang="en-GB" sz="3000" dirty="0">
                <a:solidFill>
                  <a:prstClr val="white"/>
                </a:solidFill>
              </a:rPr>
              <a:t>Word order 2 with adverbs of location</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ig</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6 - Lesson 59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8981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Codewörter</a:t>
            </a:r>
            <a:r>
              <a:rPr lang="en-GB" sz="3600" b="1" dirty="0">
                <a:solidFill>
                  <a:schemeClr val="bg1"/>
                </a:solidFill>
              </a:rPr>
              <a:t> (1/4)</a:t>
            </a: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fahren</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9956274" y="1140191"/>
            <a:ext cx="2109357" cy="2023327"/>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Detektive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835280" y="2023380"/>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erreichen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977530" y="4295025"/>
            <a:ext cx="84476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Wien</a:t>
            </a:r>
          </a:p>
        </p:txBody>
      </p:sp>
      <p:sp>
        <p:nvSpPr>
          <p:cNvPr id="14" name="TextBox 13">
            <a:extLst>
              <a:ext uri="{FF2B5EF4-FFF2-40B4-BE49-F238E27FC236}">
                <a16:creationId xmlns:a16="http://schemas.microsoft.com/office/drawing/2014/main" id="{3F499B07-DC12-4684-9F27-8B72183519AD}"/>
              </a:ext>
            </a:extLst>
          </p:cNvPr>
          <p:cNvSpPr txBox="1"/>
          <p:nvPr/>
        </p:nvSpPr>
        <p:spPr>
          <a:xfrm>
            <a:off x="10386965" y="3622136"/>
            <a:ext cx="1652531" cy="400110"/>
          </a:xfrm>
          <a:prstGeom prst="rect">
            <a:avLst/>
          </a:prstGeom>
          <a:noFill/>
        </p:spPr>
        <p:txBody>
          <a:bodyPr wrap="square" rtlCol="0">
            <a:spAutoFit/>
          </a:bodyPr>
          <a:lstStyle/>
          <a:p>
            <a:r>
              <a:rPr lang="en-GB" sz="2000" b="1" dirty="0" err="1">
                <a:solidFill>
                  <a:srgbClr val="DAA520"/>
                </a:solidFill>
              </a:rPr>
              <a:t>Schottland</a:t>
            </a:r>
            <a:endParaRPr lang="en-GB" sz="2000" b="1" dirty="0">
              <a:solidFill>
                <a:srgbClr val="DAA520"/>
              </a:solidFill>
            </a:endParaRPr>
          </a:p>
        </p:txBody>
      </p:sp>
      <p:sp>
        <p:nvSpPr>
          <p:cNvPr id="15" name="TextBox 14">
            <a:extLst>
              <a:ext uri="{FF2B5EF4-FFF2-40B4-BE49-F238E27FC236}">
                <a16:creationId xmlns:a16="http://schemas.microsoft.com/office/drawing/2014/main" id="{D588F3E4-BB87-4E9E-AA19-8115EF5AE6B6}"/>
              </a:ext>
            </a:extLst>
          </p:cNvPr>
          <p:cNvSpPr txBox="1"/>
          <p:nvPr/>
        </p:nvSpPr>
        <p:spPr>
          <a:xfrm>
            <a:off x="8888133" y="3112598"/>
            <a:ext cx="1145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suchen</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r>
              <a:rPr lang="en-GB" sz="2000" b="1" dirty="0" err="1">
                <a:solidFill>
                  <a:schemeClr val="accent1">
                    <a:lumMod val="50000"/>
                  </a:schemeClr>
                </a:solidFill>
              </a:rPr>
              <a:t>schaffen</a:t>
            </a:r>
            <a:endParaRPr lang="en-GB" sz="2000" b="1" dirty="0">
              <a:solidFill>
                <a:schemeClr val="accent1">
                  <a:lumMod val="50000"/>
                </a:schemeClr>
              </a:solidFill>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Stunde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algn="ctr"/>
            <a:r>
              <a:rPr lang="en-GB" sz="2000" b="1" dirty="0" err="1">
                <a:solidFill>
                  <a:srgbClr val="DAA520"/>
                </a:solidFill>
              </a:rPr>
              <a:t>dauern</a:t>
            </a:r>
            <a:endParaRPr lang="en-GB" sz="2000" b="1" dirty="0">
              <a:solidFill>
                <a:srgbClr val="DAA520"/>
              </a:solidFill>
            </a:endParaRPr>
          </a:p>
        </p:txBody>
      </p:sp>
      <p:sp>
        <p:nvSpPr>
          <p:cNvPr id="19" name="TextBox 18">
            <a:extLst>
              <a:ext uri="{FF2B5EF4-FFF2-40B4-BE49-F238E27FC236}">
                <a16:creationId xmlns:a16="http://schemas.microsoft.com/office/drawing/2014/main" id="{F2F405DF-DA41-4F8D-8DE6-C64B491042AB}"/>
              </a:ext>
            </a:extLst>
          </p:cNvPr>
          <p:cNvSpPr txBox="1"/>
          <p:nvPr/>
        </p:nvSpPr>
        <p:spPr>
          <a:xfrm>
            <a:off x="10030690" y="5851234"/>
            <a:ext cx="2034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normalerweise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chemeClr val="accent1">
                <a:lumMod val="50000"/>
              </a:schemeClr>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1" u="none" strike="noStrike" kern="1200" cap="none" spc="0" normalizeH="0" baseline="0" noProof="0" dirty="0">
                <a:ln>
                  <a:noFill/>
                </a:ln>
                <a:solidFill>
                  <a:srgbClr val="DAA520"/>
                </a:solidFill>
                <a:effectLst/>
                <a:uLnTx/>
                <a:uFillTx/>
                <a:latin typeface="+mj-lt"/>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kein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ein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ein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Land in Europa.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hat die SSC</a:t>
            </a:r>
          </a:p>
        </p:txBody>
      </p:sp>
      <p:sp>
        <p:nvSpPr>
          <p:cNvPr id="24" name="TextBox 23">
            <a:extLst>
              <a:ext uri="{FF2B5EF4-FFF2-40B4-BE49-F238E27FC236}">
                <a16:creationId xmlns:a16="http://schemas.microsoft.com/office/drawing/2014/main" id="{993141C9-4A9A-48A1-8736-5DAE5B49CBCE}"/>
              </a:ext>
            </a:extLst>
          </p:cNvPr>
          <p:cNvSpPr txBox="1"/>
          <p:nvPr/>
        </p:nvSpPr>
        <p:spPr>
          <a:xfrm>
            <a:off x="10410234" y="4404732"/>
            <a:ext cx="1746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Schweiz</a:t>
            </a:r>
          </a:p>
        </p:txBody>
      </p:sp>
      <p:sp>
        <p:nvSpPr>
          <p:cNvPr id="25" name="TextBox 24">
            <a:extLst>
              <a:ext uri="{FF2B5EF4-FFF2-40B4-BE49-F238E27FC236}">
                <a16:creationId xmlns:a16="http://schemas.microsoft.com/office/drawing/2014/main" id="{3944E674-DDB8-4BA9-8788-5BE9F3856569}"/>
              </a:ext>
            </a:extLst>
          </p:cNvPr>
          <p:cNvSpPr txBox="1"/>
          <p:nvPr/>
        </p:nvSpPr>
        <p:spPr>
          <a:xfrm>
            <a:off x="8634380" y="5124571"/>
            <a:ext cx="1652531" cy="400110"/>
          </a:xfrm>
          <a:prstGeom prst="rect">
            <a:avLst/>
          </a:prstGeom>
          <a:noFill/>
        </p:spPr>
        <p:txBody>
          <a:bodyPr wrap="square" rtlCol="0">
            <a:spAutoFit/>
          </a:bodyPr>
          <a:lstStyle/>
          <a:p>
            <a:pPr algn="ctr"/>
            <a:r>
              <a:rPr lang="en-GB" sz="2000" b="1" dirty="0" err="1">
                <a:solidFill>
                  <a:srgbClr val="DAA520"/>
                </a:solidFill>
              </a:rPr>
              <a:t>viel</a:t>
            </a:r>
            <a:r>
              <a:rPr lang="en-GB" sz="2000" b="1" dirty="0">
                <a:solidFill>
                  <a:srgbClr val="DAA520"/>
                </a:solidFill>
              </a:rPr>
              <a:t>, </a:t>
            </a:r>
            <a:r>
              <a:rPr lang="en-GB" sz="2000" b="1" dirty="0" err="1">
                <a:solidFill>
                  <a:srgbClr val="DAA520"/>
                </a:solidFill>
              </a:rPr>
              <a:t>viele</a:t>
            </a:r>
            <a:endParaRPr lang="en-GB" sz="2000" b="1" dirty="0">
              <a:solidFill>
                <a:srgbClr val="DAA520"/>
              </a:solidFill>
            </a:endParaRPr>
          </a:p>
        </p:txBody>
      </p:sp>
      <p:sp>
        <p:nvSpPr>
          <p:cNvPr id="26" name="TextBox 25">
            <a:extLst>
              <a:ext uri="{FF2B5EF4-FFF2-40B4-BE49-F238E27FC236}">
                <a16:creationId xmlns:a16="http://schemas.microsoft.com/office/drawing/2014/main" id="{1E744EA5-E288-4180-B2AC-47B2750E38DB}"/>
              </a:ext>
            </a:extLst>
          </p:cNvPr>
          <p:cNvSpPr txBox="1"/>
          <p:nvPr/>
        </p:nvSpPr>
        <p:spPr>
          <a:xfrm>
            <a:off x="7641400" y="5754062"/>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 Land</a:t>
            </a:r>
          </a:p>
        </p:txBody>
      </p:sp>
      <p:sp>
        <p:nvSpPr>
          <p:cNvPr id="27" name="TextBox 26">
            <a:extLst>
              <a:ext uri="{FF2B5EF4-FFF2-40B4-BE49-F238E27FC236}">
                <a16:creationId xmlns:a16="http://schemas.microsoft.com/office/drawing/2014/main" id="{E6432D34-0689-4C52-A846-9DE2A0AC93A9}"/>
              </a:ext>
            </a:extLst>
          </p:cNvPr>
          <p:cNvSpPr txBox="1"/>
          <p:nvPr/>
        </p:nvSpPr>
        <p:spPr>
          <a:xfrm>
            <a:off x="10790848" y="5170192"/>
            <a:ext cx="8447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dort</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8" name="Action Button: Custom 37">
            <a:hlinkClick r:id="" action="ppaction://noaction" highlightClick="1">
              <a:snd r:embed="rId8" name="z.wav"/>
            </a:hlinkClick>
            <a:extLst>
              <a:ext uri="{FF2B5EF4-FFF2-40B4-BE49-F238E27FC236}">
                <a16:creationId xmlns:a16="http://schemas.microsoft.com/office/drawing/2014/main" id="{FA6E14B4-6862-46F8-8005-E84E427B11E8}"/>
              </a:ext>
            </a:extLst>
          </p:cNvPr>
          <p:cNvSpPr/>
          <p:nvPr/>
        </p:nvSpPr>
        <p:spPr>
          <a:xfrm>
            <a:off x="3025022" y="5208874"/>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1" name="Rounded Rectangle 11">
            <a:extLst>
              <a:ext uri="{FF2B5EF4-FFF2-40B4-BE49-F238E27FC236}">
                <a16:creationId xmlns:a16="http://schemas.microsoft.com/office/drawing/2014/main" id="{483D7EB9-C2AA-4190-98DE-925F861600E9}"/>
              </a:ext>
            </a:extLst>
          </p:cNvPr>
          <p:cNvSpPr/>
          <p:nvPr/>
        </p:nvSpPr>
        <p:spPr>
          <a:xfrm>
            <a:off x="10051757" y="247046"/>
            <a:ext cx="1905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19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10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left)">
                                      <p:cBhvr>
                                        <p:cTn id="22" dur="1000"/>
                                        <p:tgtEl>
                                          <p:spTgt spid="10">
                                            <p:txEl>
                                              <p:pRg st="6" end="6"/>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grpId="0" nodeType="clickEffect">
                                  <p:stCondLst>
                                    <p:cond delay="0"/>
                                  </p:stCondLst>
                                  <p:childTnLst>
                                    <p:anim calcmode="lin" valueType="num">
                                      <p:cBhvr>
                                        <p:cTn id="28" dur="1000"/>
                                        <p:tgtEl>
                                          <p:spTgt spid="12"/>
                                        </p:tgtEl>
                                        <p:attrNameLst>
                                          <p:attrName>ppt_w</p:attrName>
                                        </p:attrNameLst>
                                      </p:cBhvr>
                                      <p:tavLst>
                                        <p:tav tm="0">
                                          <p:val>
                                            <p:strVal val="ppt_w"/>
                                          </p:val>
                                        </p:tav>
                                        <p:tav tm="100000">
                                          <p:val>
                                            <p:fltVal val="0"/>
                                          </p:val>
                                        </p:tav>
                                      </p:tavLst>
                                    </p:anim>
                                    <p:anim calcmode="lin" valueType="num">
                                      <p:cBhvr>
                                        <p:cTn id="29" dur="1000"/>
                                        <p:tgtEl>
                                          <p:spTgt spid="12"/>
                                        </p:tgtEl>
                                        <p:attrNameLst>
                                          <p:attrName>ppt_h</p:attrName>
                                        </p:attrNameLst>
                                      </p:cBhvr>
                                      <p:tavLst>
                                        <p:tav tm="0">
                                          <p:val>
                                            <p:strVal val="ppt_h"/>
                                          </p:val>
                                        </p:tav>
                                        <p:tav tm="100000">
                                          <p:val>
                                            <p:fltVal val="0"/>
                                          </p:val>
                                        </p:tav>
                                      </p:tavLst>
                                    </p:anim>
                                    <p:anim calcmode="lin" valueType="num">
                                      <p:cBhvr>
                                        <p:cTn id="30" dur="1000"/>
                                        <p:tgtEl>
                                          <p:spTgt spid="12"/>
                                        </p:tgtEl>
                                        <p:attrNameLst>
                                          <p:attrName>style.rotation</p:attrName>
                                        </p:attrNameLst>
                                      </p:cBhvr>
                                      <p:tavLst>
                                        <p:tav tm="0">
                                          <p:val>
                                            <p:fltVal val="0"/>
                                          </p:val>
                                        </p:tav>
                                        <p:tav tm="100000">
                                          <p:val>
                                            <p:fltVal val="90"/>
                                          </p:val>
                                        </p:tav>
                                      </p:tavLst>
                                    </p:anim>
                                    <p:animEffect transition="out" filter="fade">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par>
                                <p:cTn id="33" presetID="31" presetClass="exit" presetSubtype="0" fill="hold" grpId="0" nodeType="withEffect">
                                  <p:stCondLst>
                                    <p:cond delay="0"/>
                                  </p:stCondLst>
                                  <p:childTnLst>
                                    <p:anim calcmode="lin" valueType="num">
                                      <p:cBhvr>
                                        <p:cTn id="34" dur="1000"/>
                                        <p:tgtEl>
                                          <p:spTgt spid="16"/>
                                        </p:tgtEl>
                                        <p:attrNameLst>
                                          <p:attrName>ppt_w</p:attrName>
                                        </p:attrNameLst>
                                      </p:cBhvr>
                                      <p:tavLst>
                                        <p:tav tm="0">
                                          <p:val>
                                            <p:strVal val="ppt_w"/>
                                          </p:val>
                                        </p:tav>
                                        <p:tav tm="100000">
                                          <p:val>
                                            <p:fltVal val="0"/>
                                          </p:val>
                                        </p:tav>
                                      </p:tavLst>
                                    </p:anim>
                                    <p:anim calcmode="lin" valueType="num">
                                      <p:cBhvr>
                                        <p:cTn id="35" dur="1000"/>
                                        <p:tgtEl>
                                          <p:spTgt spid="16"/>
                                        </p:tgtEl>
                                        <p:attrNameLst>
                                          <p:attrName>ppt_h</p:attrName>
                                        </p:attrNameLst>
                                      </p:cBhvr>
                                      <p:tavLst>
                                        <p:tav tm="0">
                                          <p:val>
                                            <p:strVal val="ppt_h"/>
                                          </p:val>
                                        </p:tav>
                                        <p:tav tm="100000">
                                          <p:val>
                                            <p:fltVal val="0"/>
                                          </p:val>
                                        </p:tav>
                                      </p:tavLst>
                                    </p:anim>
                                    <p:anim calcmode="lin" valueType="num">
                                      <p:cBhvr>
                                        <p:cTn id="36" dur="1000"/>
                                        <p:tgtEl>
                                          <p:spTgt spid="16"/>
                                        </p:tgtEl>
                                        <p:attrNameLst>
                                          <p:attrName>style.rotation</p:attrName>
                                        </p:attrNameLst>
                                      </p:cBhvr>
                                      <p:tavLst>
                                        <p:tav tm="0">
                                          <p:val>
                                            <p:fltVal val="0"/>
                                          </p:val>
                                        </p:tav>
                                        <p:tav tm="100000">
                                          <p:val>
                                            <p:fltVal val="90"/>
                                          </p:val>
                                        </p:tav>
                                      </p:tavLst>
                                    </p:anim>
                                    <p:animEffect transition="out" filter="fad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par>
                                <p:cTn id="39" presetID="31" presetClass="exit" presetSubtype="0" fill="hold" grpId="0" nodeType="withEffect">
                                  <p:stCondLst>
                                    <p:cond delay="0"/>
                                  </p:stCondLst>
                                  <p:childTnLst>
                                    <p:anim calcmode="lin" valueType="num">
                                      <p:cBhvr>
                                        <p:cTn id="40" dur="1000"/>
                                        <p:tgtEl>
                                          <p:spTgt spid="15"/>
                                        </p:tgtEl>
                                        <p:attrNameLst>
                                          <p:attrName>ppt_w</p:attrName>
                                        </p:attrNameLst>
                                      </p:cBhvr>
                                      <p:tavLst>
                                        <p:tav tm="0">
                                          <p:val>
                                            <p:strVal val="ppt_w"/>
                                          </p:val>
                                        </p:tav>
                                        <p:tav tm="100000">
                                          <p:val>
                                            <p:fltVal val="0"/>
                                          </p:val>
                                        </p:tav>
                                      </p:tavLst>
                                    </p:anim>
                                    <p:anim calcmode="lin" valueType="num">
                                      <p:cBhvr>
                                        <p:cTn id="41" dur="1000"/>
                                        <p:tgtEl>
                                          <p:spTgt spid="15"/>
                                        </p:tgtEl>
                                        <p:attrNameLst>
                                          <p:attrName>ppt_h</p:attrName>
                                        </p:attrNameLst>
                                      </p:cBhvr>
                                      <p:tavLst>
                                        <p:tav tm="0">
                                          <p:val>
                                            <p:strVal val="ppt_h"/>
                                          </p:val>
                                        </p:tav>
                                        <p:tav tm="100000">
                                          <p:val>
                                            <p:fltVal val="0"/>
                                          </p:val>
                                        </p:tav>
                                      </p:tavLst>
                                    </p:anim>
                                    <p:anim calcmode="lin" valueType="num">
                                      <p:cBhvr>
                                        <p:cTn id="42" dur="1000"/>
                                        <p:tgtEl>
                                          <p:spTgt spid="15"/>
                                        </p:tgtEl>
                                        <p:attrNameLst>
                                          <p:attrName>style.rotation</p:attrName>
                                        </p:attrNameLst>
                                      </p:cBhvr>
                                      <p:tavLst>
                                        <p:tav tm="0">
                                          <p:val>
                                            <p:fltVal val="0"/>
                                          </p:val>
                                        </p:tav>
                                        <p:tav tm="100000">
                                          <p:val>
                                            <p:fltVal val="90"/>
                                          </p:val>
                                        </p:tav>
                                      </p:tavLst>
                                    </p:anim>
                                    <p:animEffect transition="out" filter="fade">
                                      <p:cBhvr>
                                        <p:cTn id="43" dur="1000"/>
                                        <p:tgtEl>
                                          <p:spTgt spid="15"/>
                                        </p:tgtEl>
                                      </p:cBhvr>
                                    </p:animEffect>
                                    <p:set>
                                      <p:cBhvr>
                                        <p:cTn id="44" dur="1" fill="hold">
                                          <p:stCondLst>
                                            <p:cond delay="999"/>
                                          </p:stCondLst>
                                        </p:cTn>
                                        <p:tgtEl>
                                          <p:spTgt spid="15"/>
                                        </p:tgtEl>
                                        <p:attrNameLst>
                                          <p:attrName>style.visibility</p:attrName>
                                        </p:attrNameLst>
                                      </p:cBhvr>
                                      <p:to>
                                        <p:strVal val="hidden"/>
                                      </p:to>
                                    </p:set>
                                  </p:childTnLst>
                                </p:cTn>
                              </p:par>
                              <p:par>
                                <p:cTn id="45" presetID="31" presetClass="exit" presetSubtype="0" fill="hold" grpId="0" nodeType="withEffect">
                                  <p:stCondLst>
                                    <p:cond delay="0"/>
                                  </p:stCondLst>
                                  <p:childTnLst>
                                    <p:anim calcmode="lin" valueType="num">
                                      <p:cBhvr>
                                        <p:cTn id="46" dur="1000"/>
                                        <p:tgtEl>
                                          <p:spTgt spid="18"/>
                                        </p:tgtEl>
                                        <p:attrNameLst>
                                          <p:attrName>ppt_w</p:attrName>
                                        </p:attrNameLst>
                                      </p:cBhvr>
                                      <p:tavLst>
                                        <p:tav tm="0">
                                          <p:val>
                                            <p:strVal val="ppt_w"/>
                                          </p:val>
                                        </p:tav>
                                        <p:tav tm="100000">
                                          <p:val>
                                            <p:fltVal val="0"/>
                                          </p:val>
                                        </p:tav>
                                      </p:tavLst>
                                    </p:anim>
                                    <p:anim calcmode="lin" valueType="num">
                                      <p:cBhvr>
                                        <p:cTn id="47" dur="1000"/>
                                        <p:tgtEl>
                                          <p:spTgt spid="18"/>
                                        </p:tgtEl>
                                        <p:attrNameLst>
                                          <p:attrName>ppt_h</p:attrName>
                                        </p:attrNameLst>
                                      </p:cBhvr>
                                      <p:tavLst>
                                        <p:tav tm="0">
                                          <p:val>
                                            <p:strVal val="ppt_h"/>
                                          </p:val>
                                        </p:tav>
                                        <p:tav tm="100000">
                                          <p:val>
                                            <p:fltVal val="0"/>
                                          </p:val>
                                        </p:tav>
                                      </p:tavLst>
                                    </p:anim>
                                    <p:anim calcmode="lin" valueType="num">
                                      <p:cBhvr>
                                        <p:cTn id="48" dur="1000"/>
                                        <p:tgtEl>
                                          <p:spTgt spid="18"/>
                                        </p:tgtEl>
                                        <p:attrNameLst>
                                          <p:attrName>style.rotation</p:attrName>
                                        </p:attrNameLst>
                                      </p:cBhvr>
                                      <p:tavLst>
                                        <p:tav tm="0">
                                          <p:val>
                                            <p:fltVal val="0"/>
                                          </p:val>
                                        </p:tav>
                                        <p:tav tm="100000">
                                          <p:val>
                                            <p:fltVal val="90"/>
                                          </p:val>
                                        </p:tav>
                                      </p:tavLst>
                                    </p:anim>
                                    <p:animEffect transition="out" filter="fade">
                                      <p:cBhvr>
                                        <p:cTn id="49" dur="1000"/>
                                        <p:tgtEl>
                                          <p:spTgt spid="18"/>
                                        </p:tgtEl>
                                      </p:cBhvr>
                                    </p:animEffect>
                                    <p:set>
                                      <p:cBhvr>
                                        <p:cTn id="50" dur="1" fill="hold">
                                          <p:stCondLst>
                                            <p:cond delay="999"/>
                                          </p:stCondLst>
                                        </p:cTn>
                                        <p:tgtEl>
                                          <p:spTgt spid="18"/>
                                        </p:tgtEl>
                                        <p:attrNameLst>
                                          <p:attrName>style.visibility</p:attrName>
                                        </p:attrNameLst>
                                      </p:cBhvr>
                                      <p:to>
                                        <p:strVal val="hidden"/>
                                      </p:to>
                                    </p:set>
                                  </p:childTnLst>
                                </p:cTn>
                              </p:par>
                              <p:par>
                                <p:cTn id="51" presetID="31" presetClass="exit" presetSubtype="0" fill="hold" grpId="0" nodeType="withEffect">
                                  <p:stCondLst>
                                    <p:cond delay="0"/>
                                  </p:stCondLst>
                                  <p:childTnLst>
                                    <p:anim calcmode="lin" valueType="num">
                                      <p:cBhvr>
                                        <p:cTn id="52" dur="1000"/>
                                        <p:tgtEl>
                                          <p:spTgt spid="2"/>
                                        </p:tgtEl>
                                        <p:attrNameLst>
                                          <p:attrName>ppt_w</p:attrName>
                                        </p:attrNameLst>
                                      </p:cBhvr>
                                      <p:tavLst>
                                        <p:tav tm="0">
                                          <p:val>
                                            <p:strVal val="ppt_w"/>
                                          </p:val>
                                        </p:tav>
                                        <p:tav tm="100000">
                                          <p:val>
                                            <p:fltVal val="0"/>
                                          </p:val>
                                        </p:tav>
                                      </p:tavLst>
                                    </p:anim>
                                    <p:anim calcmode="lin" valueType="num">
                                      <p:cBhvr>
                                        <p:cTn id="53" dur="1000"/>
                                        <p:tgtEl>
                                          <p:spTgt spid="2"/>
                                        </p:tgtEl>
                                        <p:attrNameLst>
                                          <p:attrName>ppt_h</p:attrName>
                                        </p:attrNameLst>
                                      </p:cBhvr>
                                      <p:tavLst>
                                        <p:tav tm="0">
                                          <p:val>
                                            <p:strVal val="ppt_h"/>
                                          </p:val>
                                        </p:tav>
                                        <p:tav tm="100000">
                                          <p:val>
                                            <p:fltVal val="0"/>
                                          </p:val>
                                        </p:tav>
                                      </p:tavLst>
                                    </p:anim>
                                    <p:anim calcmode="lin" valueType="num">
                                      <p:cBhvr>
                                        <p:cTn id="54" dur="1000"/>
                                        <p:tgtEl>
                                          <p:spTgt spid="2"/>
                                        </p:tgtEl>
                                        <p:attrNameLst>
                                          <p:attrName>style.rotation</p:attrName>
                                        </p:attrNameLst>
                                      </p:cBhvr>
                                      <p:tavLst>
                                        <p:tav tm="0">
                                          <p:val>
                                            <p:fltVal val="0"/>
                                          </p:val>
                                        </p:tav>
                                        <p:tav tm="100000">
                                          <p:val>
                                            <p:fltVal val="90"/>
                                          </p:val>
                                        </p:tav>
                                      </p:tavLst>
                                    </p:anim>
                                    <p:animEffect transition="out" filter="fade">
                                      <p:cBhvr>
                                        <p:cTn id="55" dur="1000"/>
                                        <p:tgtEl>
                                          <p:spTgt spid="2"/>
                                        </p:tgtEl>
                                      </p:cBhvr>
                                    </p:animEffect>
                                    <p:set>
                                      <p:cBhvr>
                                        <p:cTn id="56" dur="1" fill="hold">
                                          <p:stCondLst>
                                            <p:cond delay="999"/>
                                          </p:stCondLst>
                                        </p:cTn>
                                        <p:tgtEl>
                                          <p:spTgt spid="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5"/>
                                        </p:tgtEl>
                                        <p:attrNameLst>
                                          <p:attrName>ppt_w</p:attrName>
                                        </p:attrNameLst>
                                      </p:cBhvr>
                                      <p:tavLst>
                                        <p:tav tm="0">
                                          <p:val>
                                            <p:strVal val="ppt_w"/>
                                          </p:val>
                                        </p:tav>
                                        <p:tav tm="100000">
                                          <p:val>
                                            <p:fltVal val="0"/>
                                          </p:val>
                                        </p:tav>
                                      </p:tavLst>
                                    </p:anim>
                                    <p:anim calcmode="lin" valueType="num">
                                      <p:cBhvr>
                                        <p:cTn id="61" dur="1000"/>
                                        <p:tgtEl>
                                          <p:spTgt spid="25"/>
                                        </p:tgtEl>
                                        <p:attrNameLst>
                                          <p:attrName>ppt_h</p:attrName>
                                        </p:attrNameLst>
                                      </p:cBhvr>
                                      <p:tavLst>
                                        <p:tav tm="0">
                                          <p:val>
                                            <p:strVal val="ppt_h"/>
                                          </p:val>
                                        </p:tav>
                                        <p:tav tm="100000">
                                          <p:val>
                                            <p:fltVal val="0"/>
                                          </p:val>
                                        </p:tav>
                                      </p:tavLst>
                                    </p:anim>
                                    <p:anim calcmode="lin" valueType="num">
                                      <p:cBhvr>
                                        <p:cTn id="62" dur="1000"/>
                                        <p:tgtEl>
                                          <p:spTgt spid="25"/>
                                        </p:tgtEl>
                                        <p:attrNameLst>
                                          <p:attrName>style.rotation</p:attrName>
                                        </p:attrNameLst>
                                      </p:cBhvr>
                                      <p:tavLst>
                                        <p:tav tm="0">
                                          <p:val>
                                            <p:fltVal val="0"/>
                                          </p:val>
                                        </p:tav>
                                        <p:tav tm="100000">
                                          <p:val>
                                            <p:fltVal val="90"/>
                                          </p:val>
                                        </p:tav>
                                      </p:tavLst>
                                    </p:anim>
                                    <p:animEffect transition="out" filter="fade">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cTn>
                              </p:par>
                              <p:par>
                                <p:cTn id="65" presetID="31" presetClass="exit" presetSubtype="0" fill="hold" grpId="0" nodeType="withEffect">
                                  <p:stCondLst>
                                    <p:cond delay="0"/>
                                  </p:stCondLst>
                                  <p:childTnLst>
                                    <p:anim calcmode="lin" valueType="num">
                                      <p:cBhvr>
                                        <p:cTn id="66" dur="1000"/>
                                        <p:tgtEl>
                                          <p:spTgt spid="19"/>
                                        </p:tgtEl>
                                        <p:attrNameLst>
                                          <p:attrName>ppt_w</p:attrName>
                                        </p:attrNameLst>
                                      </p:cBhvr>
                                      <p:tavLst>
                                        <p:tav tm="0">
                                          <p:val>
                                            <p:strVal val="ppt_w"/>
                                          </p:val>
                                        </p:tav>
                                        <p:tav tm="100000">
                                          <p:val>
                                            <p:fltVal val="0"/>
                                          </p:val>
                                        </p:tav>
                                      </p:tavLst>
                                    </p:anim>
                                    <p:anim calcmode="lin" valueType="num">
                                      <p:cBhvr>
                                        <p:cTn id="67" dur="1000"/>
                                        <p:tgtEl>
                                          <p:spTgt spid="19"/>
                                        </p:tgtEl>
                                        <p:attrNameLst>
                                          <p:attrName>ppt_h</p:attrName>
                                        </p:attrNameLst>
                                      </p:cBhvr>
                                      <p:tavLst>
                                        <p:tav tm="0">
                                          <p:val>
                                            <p:strVal val="ppt_h"/>
                                          </p:val>
                                        </p:tav>
                                        <p:tav tm="100000">
                                          <p:val>
                                            <p:fltVal val="0"/>
                                          </p:val>
                                        </p:tav>
                                      </p:tavLst>
                                    </p:anim>
                                    <p:anim calcmode="lin" valueType="num">
                                      <p:cBhvr>
                                        <p:cTn id="68" dur="1000"/>
                                        <p:tgtEl>
                                          <p:spTgt spid="19"/>
                                        </p:tgtEl>
                                        <p:attrNameLst>
                                          <p:attrName>style.rotation</p:attrName>
                                        </p:attrNameLst>
                                      </p:cBhvr>
                                      <p:tavLst>
                                        <p:tav tm="0">
                                          <p:val>
                                            <p:fltVal val="0"/>
                                          </p:val>
                                        </p:tav>
                                        <p:tav tm="100000">
                                          <p:val>
                                            <p:fltVal val="90"/>
                                          </p:val>
                                        </p:tav>
                                      </p:tavLst>
                                    </p:anim>
                                    <p:animEffect transition="out" filter="fade">
                                      <p:cBhvr>
                                        <p:cTn id="69" dur="1000"/>
                                        <p:tgtEl>
                                          <p:spTgt spid="19"/>
                                        </p:tgtEl>
                                      </p:cBhvr>
                                    </p:animEffect>
                                    <p:set>
                                      <p:cBhvr>
                                        <p:cTn id="70" dur="1" fill="hold">
                                          <p:stCondLst>
                                            <p:cond delay="999"/>
                                          </p:stCondLst>
                                        </p:cTn>
                                        <p:tgtEl>
                                          <p:spTgt spid="19"/>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17"/>
                                        </p:tgtEl>
                                        <p:attrNameLst>
                                          <p:attrName>ppt_w</p:attrName>
                                        </p:attrNameLst>
                                      </p:cBhvr>
                                      <p:tavLst>
                                        <p:tav tm="0">
                                          <p:val>
                                            <p:strVal val="ppt_w"/>
                                          </p:val>
                                        </p:tav>
                                        <p:tav tm="100000">
                                          <p:val>
                                            <p:fltVal val="0"/>
                                          </p:val>
                                        </p:tav>
                                      </p:tavLst>
                                    </p:anim>
                                    <p:anim calcmode="lin" valueType="num">
                                      <p:cBhvr>
                                        <p:cTn id="73" dur="1000"/>
                                        <p:tgtEl>
                                          <p:spTgt spid="17"/>
                                        </p:tgtEl>
                                        <p:attrNameLst>
                                          <p:attrName>ppt_h</p:attrName>
                                        </p:attrNameLst>
                                      </p:cBhvr>
                                      <p:tavLst>
                                        <p:tav tm="0">
                                          <p:val>
                                            <p:strVal val="ppt_h"/>
                                          </p:val>
                                        </p:tav>
                                        <p:tav tm="100000">
                                          <p:val>
                                            <p:fltVal val="0"/>
                                          </p:val>
                                        </p:tav>
                                      </p:tavLst>
                                    </p:anim>
                                    <p:anim calcmode="lin" valueType="num">
                                      <p:cBhvr>
                                        <p:cTn id="74" dur="1000"/>
                                        <p:tgtEl>
                                          <p:spTgt spid="17"/>
                                        </p:tgtEl>
                                        <p:attrNameLst>
                                          <p:attrName>style.rotation</p:attrName>
                                        </p:attrNameLst>
                                      </p:cBhvr>
                                      <p:tavLst>
                                        <p:tav tm="0">
                                          <p:val>
                                            <p:fltVal val="0"/>
                                          </p:val>
                                        </p:tav>
                                        <p:tav tm="100000">
                                          <p:val>
                                            <p:fltVal val="90"/>
                                          </p:val>
                                        </p:tav>
                                      </p:tavLst>
                                    </p:anim>
                                    <p:animEffect transition="out" filter="fade">
                                      <p:cBhvr>
                                        <p:cTn id="75" dur="1000"/>
                                        <p:tgtEl>
                                          <p:spTgt spid="17"/>
                                        </p:tgtEl>
                                      </p:cBhvr>
                                    </p:animEffect>
                                    <p:set>
                                      <p:cBhvr>
                                        <p:cTn id="76" dur="1" fill="hold">
                                          <p:stCondLst>
                                            <p:cond delay="9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26"/>
                                        </p:tgtEl>
                                        <p:attrNameLst>
                                          <p:attrName>ppt_w</p:attrName>
                                        </p:attrNameLst>
                                      </p:cBhvr>
                                      <p:tavLst>
                                        <p:tav tm="0">
                                          <p:val>
                                            <p:strVal val="ppt_w"/>
                                          </p:val>
                                        </p:tav>
                                        <p:tav tm="100000">
                                          <p:val>
                                            <p:fltVal val="0"/>
                                          </p:val>
                                        </p:tav>
                                      </p:tavLst>
                                    </p:anim>
                                    <p:anim calcmode="lin" valueType="num">
                                      <p:cBhvr>
                                        <p:cTn id="81" dur="1000"/>
                                        <p:tgtEl>
                                          <p:spTgt spid="26"/>
                                        </p:tgtEl>
                                        <p:attrNameLst>
                                          <p:attrName>ppt_h</p:attrName>
                                        </p:attrNameLst>
                                      </p:cBhvr>
                                      <p:tavLst>
                                        <p:tav tm="0">
                                          <p:val>
                                            <p:strVal val="ppt_h"/>
                                          </p:val>
                                        </p:tav>
                                        <p:tav tm="100000">
                                          <p:val>
                                            <p:fltVal val="0"/>
                                          </p:val>
                                        </p:tav>
                                      </p:tavLst>
                                    </p:anim>
                                    <p:anim calcmode="lin" valueType="num">
                                      <p:cBhvr>
                                        <p:cTn id="82" dur="1000"/>
                                        <p:tgtEl>
                                          <p:spTgt spid="26"/>
                                        </p:tgtEl>
                                        <p:attrNameLst>
                                          <p:attrName>style.rotation</p:attrName>
                                        </p:attrNameLst>
                                      </p:cBhvr>
                                      <p:tavLst>
                                        <p:tav tm="0">
                                          <p:val>
                                            <p:fltVal val="0"/>
                                          </p:val>
                                        </p:tav>
                                        <p:tav tm="100000">
                                          <p:val>
                                            <p:fltVal val="90"/>
                                          </p:val>
                                        </p:tav>
                                      </p:tavLst>
                                    </p:anim>
                                    <p:animEffect transition="out" filter="fad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par>
                                <p:cTn id="85" presetID="31" presetClass="exit" presetSubtype="0" fill="hold" grpId="0" nodeType="withEffect">
                                  <p:stCondLst>
                                    <p:cond delay="0"/>
                                  </p:stCondLst>
                                  <p:childTnLst>
                                    <p:anim calcmode="lin" valueType="num">
                                      <p:cBhvr>
                                        <p:cTn id="86" dur="1000"/>
                                        <p:tgtEl>
                                          <p:spTgt spid="13"/>
                                        </p:tgtEl>
                                        <p:attrNameLst>
                                          <p:attrName>ppt_w</p:attrName>
                                        </p:attrNameLst>
                                      </p:cBhvr>
                                      <p:tavLst>
                                        <p:tav tm="0">
                                          <p:val>
                                            <p:strVal val="ppt_w"/>
                                          </p:val>
                                        </p:tav>
                                        <p:tav tm="100000">
                                          <p:val>
                                            <p:fltVal val="0"/>
                                          </p:val>
                                        </p:tav>
                                      </p:tavLst>
                                    </p:anim>
                                    <p:anim calcmode="lin" valueType="num">
                                      <p:cBhvr>
                                        <p:cTn id="87" dur="1000"/>
                                        <p:tgtEl>
                                          <p:spTgt spid="13"/>
                                        </p:tgtEl>
                                        <p:attrNameLst>
                                          <p:attrName>ppt_h</p:attrName>
                                        </p:attrNameLst>
                                      </p:cBhvr>
                                      <p:tavLst>
                                        <p:tav tm="0">
                                          <p:val>
                                            <p:strVal val="ppt_h"/>
                                          </p:val>
                                        </p:tav>
                                        <p:tav tm="100000">
                                          <p:val>
                                            <p:fltVal val="0"/>
                                          </p:val>
                                        </p:tav>
                                      </p:tavLst>
                                    </p:anim>
                                    <p:anim calcmode="lin" valueType="num">
                                      <p:cBhvr>
                                        <p:cTn id="88" dur="1000"/>
                                        <p:tgtEl>
                                          <p:spTgt spid="13"/>
                                        </p:tgtEl>
                                        <p:attrNameLst>
                                          <p:attrName>style.rotation</p:attrName>
                                        </p:attrNameLst>
                                      </p:cBhvr>
                                      <p:tavLst>
                                        <p:tav tm="0">
                                          <p:val>
                                            <p:fltVal val="0"/>
                                          </p:val>
                                        </p:tav>
                                        <p:tav tm="100000">
                                          <p:val>
                                            <p:fltVal val="90"/>
                                          </p:val>
                                        </p:tav>
                                      </p:tavLst>
                                    </p:anim>
                                    <p:animEffect transition="out" filter="fade">
                                      <p:cBhvr>
                                        <p:cTn id="89" dur="1000"/>
                                        <p:tgtEl>
                                          <p:spTgt spid="13"/>
                                        </p:tgtEl>
                                      </p:cBhvr>
                                    </p:animEffect>
                                    <p:set>
                                      <p:cBhvr>
                                        <p:cTn id="90" dur="1" fill="hold">
                                          <p:stCondLst>
                                            <p:cond delay="999"/>
                                          </p:stCondLst>
                                        </p:cTn>
                                        <p:tgtEl>
                                          <p:spTgt spid="13"/>
                                        </p:tgtEl>
                                        <p:attrNameLst>
                                          <p:attrName>style.visibility</p:attrName>
                                        </p:attrNameLst>
                                      </p:cBhvr>
                                      <p:to>
                                        <p:strVal val="hidden"/>
                                      </p:to>
                                    </p:set>
                                  </p:childTnLst>
                                </p:cTn>
                              </p:par>
                              <p:par>
                                <p:cTn id="91" presetID="31" presetClass="exit" presetSubtype="0" fill="hold" grpId="0" nodeType="withEffect">
                                  <p:stCondLst>
                                    <p:cond delay="0"/>
                                  </p:stCondLst>
                                  <p:childTnLst>
                                    <p:anim calcmode="lin" valueType="num">
                                      <p:cBhvr>
                                        <p:cTn id="92" dur="1000"/>
                                        <p:tgtEl>
                                          <p:spTgt spid="27"/>
                                        </p:tgtEl>
                                        <p:attrNameLst>
                                          <p:attrName>ppt_w</p:attrName>
                                        </p:attrNameLst>
                                      </p:cBhvr>
                                      <p:tavLst>
                                        <p:tav tm="0">
                                          <p:val>
                                            <p:strVal val="ppt_w"/>
                                          </p:val>
                                        </p:tav>
                                        <p:tav tm="100000">
                                          <p:val>
                                            <p:fltVal val="0"/>
                                          </p:val>
                                        </p:tav>
                                      </p:tavLst>
                                    </p:anim>
                                    <p:anim calcmode="lin" valueType="num">
                                      <p:cBhvr>
                                        <p:cTn id="93" dur="1000"/>
                                        <p:tgtEl>
                                          <p:spTgt spid="27"/>
                                        </p:tgtEl>
                                        <p:attrNameLst>
                                          <p:attrName>ppt_h</p:attrName>
                                        </p:attrNameLst>
                                      </p:cBhvr>
                                      <p:tavLst>
                                        <p:tav tm="0">
                                          <p:val>
                                            <p:strVal val="ppt_h"/>
                                          </p:val>
                                        </p:tav>
                                        <p:tav tm="100000">
                                          <p:val>
                                            <p:fltVal val="0"/>
                                          </p:val>
                                        </p:tav>
                                      </p:tavLst>
                                    </p:anim>
                                    <p:anim calcmode="lin" valueType="num">
                                      <p:cBhvr>
                                        <p:cTn id="94" dur="1000"/>
                                        <p:tgtEl>
                                          <p:spTgt spid="27"/>
                                        </p:tgtEl>
                                        <p:attrNameLst>
                                          <p:attrName>style.rotation</p:attrName>
                                        </p:attrNameLst>
                                      </p:cBhvr>
                                      <p:tavLst>
                                        <p:tav tm="0">
                                          <p:val>
                                            <p:fltVal val="0"/>
                                          </p:val>
                                        </p:tav>
                                        <p:tav tm="100000">
                                          <p:val>
                                            <p:fltVal val="90"/>
                                          </p:val>
                                        </p:tav>
                                      </p:tavLst>
                                    </p:anim>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31" presetClass="exit" presetSubtype="0" fill="hold" grpId="0" nodeType="clickEffect">
                                  <p:stCondLst>
                                    <p:cond delay="0"/>
                                  </p:stCondLst>
                                  <p:childTnLst>
                                    <p:anim calcmode="lin" valueType="num">
                                      <p:cBhvr>
                                        <p:cTn id="100" dur="1000"/>
                                        <p:tgtEl>
                                          <p:spTgt spid="14"/>
                                        </p:tgtEl>
                                        <p:attrNameLst>
                                          <p:attrName>ppt_w</p:attrName>
                                        </p:attrNameLst>
                                      </p:cBhvr>
                                      <p:tavLst>
                                        <p:tav tm="0">
                                          <p:val>
                                            <p:strVal val="ppt_w"/>
                                          </p:val>
                                        </p:tav>
                                        <p:tav tm="100000">
                                          <p:val>
                                            <p:fltVal val="0"/>
                                          </p:val>
                                        </p:tav>
                                      </p:tavLst>
                                    </p:anim>
                                    <p:anim calcmode="lin" valueType="num">
                                      <p:cBhvr>
                                        <p:cTn id="101" dur="1000"/>
                                        <p:tgtEl>
                                          <p:spTgt spid="14"/>
                                        </p:tgtEl>
                                        <p:attrNameLst>
                                          <p:attrName>ppt_h</p:attrName>
                                        </p:attrNameLst>
                                      </p:cBhvr>
                                      <p:tavLst>
                                        <p:tav tm="0">
                                          <p:val>
                                            <p:strVal val="ppt_h"/>
                                          </p:val>
                                        </p:tav>
                                        <p:tav tm="100000">
                                          <p:val>
                                            <p:fltVal val="0"/>
                                          </p:val>
                                        </p:tav>
                                      </p:tavLst>
                                    </p:anim>
                                    <p:anim calcmode="lin" valueType="num">
                                      <p:cBhvr>
                                        <p:cTn id="102" dur="1000"/>
                                        <p:tgtEl>
                                          <p:spTgt spid="14"/>
                                        </p:tgtEl>
                                        <p:attrNameLst>
                                          <p:attrName>style.rotation</p:attrName>
                                        </p:attrNameLst>
                                      </p:cBhvr>
                                      <p:tavLst>
                                        <p:tav tm="0">
                                          <p:val>
                                            <p:fltVal val="0"/>
                                          </p:val>
                                        </p:tav>
                                        <p:tav tm="100000">
                                          <p:val>
                                            <p:fltVal val="90"/>
                                          </p:val>
                                        </p:tav>
                                      </p:tavLst>
                                    </p:anim>
                                    <p:animEffect transition="out" filter="fade">
                                      <p:cBhvr>
                                        <p:cTn id="103" dur="1000"/>
                                        <p:tgtEl>
                                          <p:spTgt spid="14"/>
                                        </p:tgtEl>
                                      </p:cBhvr>
                                    </p:animEffect>
                                    <p:set>
                                      <p:cBhvr>
                                        <p:cTn id="104" dur="1" fill="hold">
                                          <p:stCondLst>
                                            <p:cond delay="999"/>
                                          </p:stCondLst>
                                        </p:cTn>
                                        <p:tgtEl>
                                          <p:spTgt spid="1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6" presetClass="emph" presetSubtype="0" fill="hold" grpId="0" nodeType="clickEffect">
                                  <p:stCondLst>
                                    <p:cond delay="0"/>
                                  </p:stCondLst>
                                  <p:childTnLst>
                                    <p:animScale>
                                      <p:cBhvr>
                                        <p:cTn id="108"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18" grpId="0"/>
      <p:bldP spid="19" grpId="0"/>
      <p:bldP spid="24" grpId="0"/>
      <p:bldP spid="25" grpId="0"/>
      <p:bldP spid="26" grpId="0"/>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Codewörter</a:t>
            </a:r>
            <a:endParaRPr lang="en-GB" sz="3600" b="1" dirty="0">
              <a:solidFill>
                <a:schemeClr val="bg1"/>
              </a:solidFill>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r>
              <a:rPr lang="en-GB" sz="2000" b="1" dirty="0" err="1">
                <a:solidFill>
                  <a:schemeClr val="accent1">
                    <a:lumMod val="50000"/>
                  </a:schemeClr>
                </a:solidFill>
              </a:rPr>
              <a:t>fahren</a:t>
            </a:r>
            <a:endParaRPr lang="en-GB" sz="2000" b="1" dirty="0">
              <a:solidFill>
                <a:schemeClr val="accent1">
                  <a:lumMod val="50000"/>
                </a:schemeClr>
              </a:solidFill>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9956274" y="1140191"/>
            <a:ext cx="2109357" cy="2023327"/>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r>
              <a:rPr lang="en-GB" sz="2200" dirty="0">
                <a:solidFill>
                  <a:schemeClr val="accent1">
                    <a:lumMod val="50000"/>
                  </a:schemeClr>
                </a:solidFill>
              </a:rPr>
              <a:t>Die </a:t>
            </a:r>
            <a:r>
              <a:rPr lang="en-GB" sz="2200" dirty="0" err="1">
                <a:solidFill>
                  <a:schemeClr val="accent1">
                    <a:lumMod val="50000"/>
                  </a:schemeClr>
                </a:solidFill>
              </a:rPr>
              <a:t>Detektive</a:t>
            </a:r>
            <a:r>
              <a:rPr lang="en-GB" sz="2200" dirty="0">
                <a:solidFill>
                  <a:schemeClr val="accent1">
                    <a:lumMod val="50000"/>
                  </a:schemeClr>
                </a:solidFill>
              </a:rPr>
              <a:t> </a:t>
            </a:r>
            <a:r>
              <a:rPr lang="en-GB" sz="2200" dirty="0" err="1">
                <a:solidFill>
                  <a:schemeClr val="accent1">
                    <a:lumMod val="50000"/>
                  </a:schemeClr>
                </a:solidFill>
              </a:rPr>
              <a:t>sucht</a:t>
            </a:r>
            <a:r>
              <a:rPr lang="en-GB" sz="2200" dirty="0">
                <a:solidFill>
                  <a:schemeClr val="accent1">
                    <a:lumMod val="50000"/>
                  </a:schemeClr>
                </a:solidFill>
              </a:rPr>
              <a:t> das </a:t>
            </a:r>
            <a:r>
              <a:rPr lang="en-GB" sz="2200" dirty="0" err="1">
                <a:solidFill>
                  <a:schemeClr val="accent1">
                    <a:lumMod val="50000"/>
                  </a:schemeClr>
                </a:solidFill>
              </a:rPr>
              <a:t>Codewort</a:t>
            </a:r>
            <a:r>
              <a:rPr lang="en-GB" sz="2200" dirty="0">
                <a:solidFill>
                  <a:schemeClr val="accent1">
                    <a:lumMod val="50000"/>
                  </a:schemeClr>
                </a:solidFill>
              </a:rPr>
              <a:t>! </a:t>
            </a:r>
            <a:r>
              <a:rPr lang="en-GB" sz="2200" dirty="0" err="1">
                <a:solidFill>
                  <a:schemeClr val="accent1">
                    <a:lumMod val="50000"/>
                  </a:schemeClr>
                </a:solidFill>
              </a:rPr>
              <a:t>Kannst</a:t>
            </a:r>
            <a:r>
              <a:rPr lang="en-GB" sz="2200" dirty="0">
                <a:solidFill>
                  <a:schemeClr val="accent1">
                    <a:lumMod val="50000"/>
                  </a:schemeClr>
                </a:solidFill>
              </a:rPr>
              <a:t> du </a:t>
            </a:r>
            <a:r>
              <a:rPr lang="en-GB" sz="2200" dirty="0" err="1">
                <a:solidFill>
                  <a:schemeClr val="accent1">
                    <a:lumMod val="50000"/>
                  </a:schemeClr>
                </a:solidFill>
              </a:rPr>
              <a:t>helfen</a:t>
            </a:r>
            <a:r>
              <a:rPr lang="en-GB" sz="2200" dirty="0">
                <a:solidFill>
                  <a:schemeClr val="accent1">
                    <a:lumMod val="50000"/>
                  </a:schemeClr>
                </a:solidFill>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835280" y="2023380"/>
            <a:ext cx="1425539" cy="400110"/>
          </a:xfrm>
          <a:prstGeom prst="rect">
            <a:avLst/>
          </a:prstGeom>
          <a:noFill/>
        </p:spPr>
        <p:txBody>
          <a:bodyPr wrap="square" rtlCol="0">
            <a:spAutoFit/>
          </a:bodyPr>
          <a:lstStyle/>
          <a:p>
            <a:pPr algn="r"/>
            <a:r>
              <a:rPr lang="en-GB" sz="2000" b="1" dirty="0" err="1">
                <a:solidFill>
                  <a:srgbClr val="DAA520"/>
                </a:solidFill>
              </a:rPr>
              <a:t>erreichen</a:t>
            </a:r>
            <a:endParaRPr lang="en-GB" sz="2000" b="1" dirty="0">
              <a:solidFill>
                <a:srgbClr val="DAA520"/>
              </a:solidFill>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977530" y="4295025"/>
            <a:ext cx="844763" cy="400110"/>
          </a:xfrm>
          <a:prstGeom prst="rect">
            <a:avLst/>
          </a:prstGeom>
          <a:noFill/>
        </p:spPr>
        <p:txBody>
          <a:bodyPr wrap="square" rtlCol="0">
            <a:spAutoFit/>
          </a:bodyPr>
          <a:lstStyle/>
          <a:p>
            <a:pPr algn="r"/>
            <a:r>
              <a:rPr lang="en-GB" sz="2000" b="1" dirty="0">
                <a:solidFill>
                  <a:schemeClr val="accent1">
                    <a:lumMod val="50000"/>
                  </a:schemeClr>
                </a:solidFill>
              </a:rPr>
              <a:t>Wien</a:t>
            </a:r>
          </a:p>
        </p:txBody>
      </p:sp>
      <p:sp>
        <p:nvSpPr>
          <p:cNvPr id="15" name="TextBox 14">
            <a:extLst>
              <a:ext uri="{FF2B5EF4-FFF2-40B4-BE49-F238E27FC236}">
                <a16:creationId xmlns:a16="http://schemas.microsoft.com/office/drawing/2014/main" id="{D588F3E4-BB87-4E9E-AA19-8115EF5AE6B6}"/>
              </a:ext>
            </a:extLst>
          </p:cNvPr>
          <p:cNvSpPr txBox="1"/>
          <p:nvPr/>
        </p:nvSpPr>
        <p:spPr>
          <a:xfrm>
            <a:off x="8888133" y="3112598"/>
            <a:ext cx="1145027" cy="400110"/>
          </a:xfrm>
          <a:prstGeom prst="rect">
            <a:avLst/>
          </a:prstGeom>
          <a:noFill/>
        </p:spPr>
        <p:txBody>
          <a:bodyPr wrap="square" rtlCol="0">
            <a:spAutoFit/>
          </a:bodyPr>
          <a:lstStyle/>
          <a:p>
            <a:r>
              <a:rPr lang="en-GB" sz="2000" b="1" dirty="0" err="1">
                <a:solidFill>
                  <a:schemeClr val="accent1">
                    <a:lumMod val="50000"/>
                  </a:schemeClr>
                </a:solidFill>
              </a:rPr>
              <a:t>suchen</a:t>
            </a:r>
            <a:endParaRPr lang="en-GB" sz="2000" b="1" dirty="0">
              <a:solidFill>
                <a:schemeClr val="accent1">
                  <a:lumMod val="50000"/>
                </a:schemeClr>
              </a:solidFill>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r>
              <a:rPr lang="en-GB" sz="2000" b="1" dirty="0" err="1">
                <a:solidFill>
                  <a:schemeClr val="accent1">
                    <a:lumMod val="50000"/>
                  </a:schemeClr>
                </a:solidFill>
              </a:rPr>
              <a:t>schaffen</a:t>
            </a:r>
            <a:endParaRPr lang="en-GB" sz="2000" b="1" dirty="0">
              <a:solidFill>
                <a:schemeClr val="accent1">
                  <a:lumMod val="50000"/>
                </a:schemeClr>
              </a:solidFill>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algn="r"/>
            <a:r>
              <a:rPr lang="en-GB" sz="2000" b="1" dirty="0">
                <a:solidFill>
                  <a:schemeClr val="accent1">
                    <a:lumMod val="50000"/>
                  </a:schemeClr>
                </a:solidFill>
              </a:rPr>
              <a:t>die </a:t>
            </a:r>
            <a:r>
              <a:rPr lang="en-GB" sz="2000" b="1" dirty="0" err="1">
                <a:solidFill>
                  <a:schemeClr val="accent1">
                    <a:lumMod val="50000"/>
                  </a:schemeClr>
                </a:solidFill>
              </a:rPr>
              <a:t>Stunde</a:t>
            </a:r>
            <a:endParaRPr lang="en-GB" sz="2000" b="1" dirty="0">
              <a:solidFill>
                <a:schemeClr val="accent1">
                  <a:lumMod val="50000"/>
                </a:schemeClr>
              </a:solidFill>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algn="ctr"/>
            <a:r>
              <a:rPr lang="en-GB" sz="2000" b="1" dirty="0" err="1">
                <a:solidFill>
                  <a:srgbClr val="DAA520"/>
                </a:solidFill>
              </a:rPr>
              <a:t>dauern</a:t>
            </a:r>
            <a:endParaRPr lang="en-GB" sz="2000" b="1" dirty="0">
              <a:solidFill>
                <a:srgbClr val="DAA520"/>
              </a:solidFill>
            </a:endParaRP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chemeClr val="accent1">
                <a:lumMod val="50000"/>
              </a:schemeClr>
            </a:solidFill>
            <a:prstDash val="lgDashDotDot"/>
          </a:ln>
        </p:spPr>
        <p:txBody>
          <a:bodyPr wrap="square" rtlCol="0">
            <a:spAutoFit/>
          </a:bodyPr>
          <a:lstStyle/>
          <a:p>
            <a:pPr algn="ctr"/>
            <a:r>
              <a:rPr lang="en-GB" sz="3800" b="1" i="1" dirty="0">
                <a:solidFill>
                  <a:srgbClr val="DAA520"/>
                </a:solidFill>
                <a:latin typeface="+mj-lt"/>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r>
              <a:rPr lang="en-GB" sz="2200" i="1" dirty="0">
                <a:solidFill>
                  <a:schemeClr val="accent1">
                    <a:lumMod val="50000"/>
                  </a:schemeClr>
                </a:solidFill>
                <a:latin typeface="+mj-lt"/>
                <a:cs typeface="Courier New" panose="02070309020205020404" pitchFamily="49" charset="0"/>
              </a:rPr>
              <a:t>Es </a:t>
            </a:r>
            <a:r>
              <a:rPr lang="en-GB" sz="2200" i="1" dirty="0" err="1">
                <a:solidFill>
                  <a:schemeClr val="accent1">
                    <a:lumMod val="50000"/>
                  </a:schemeClr>
                </a:solidFill>
                <a:latin typeface="+mj-lt"/>
                <a:cs typeface="Courier New" panose="02070309020205020404" pitchFamily="49" charset="0"/>
              </a:rPr>
              <a:t>ist</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blau</a:t>
            </a:r>
            <a:r>
              <a:rPr lang="en-GB" sz="2200" i="1" dirty="0">
                <a:solidFill>
                  <a:schemeClr val="accent1">
                    <a:lumMod val="50000"/>
                  </a:schemeClr>
                </a:solidFill>
                <a:latin typeface="+mj-lt"/>
                <a:cs typeface="Courier New" panose="02070309020205020404" pitchFamily="49" charset="0"/>
              </a:rPr>
              <a:t>.</a:t>
            </a:r>
          </a:p>
          <a:p>
            <a:endParaRPr lang="en-GB" sz="2200" i="1" dirty="0">
              <a:solidFill>
                <a:schemeClr val="accent1">
                  <a:lumMod val="50000"/>
                </a:schemeClr>
              </a:solidFill>
              <a:latin typeface="+mj-lt"/>
              <a:cs typeface="Courier New" panose="02070309020205020404" pitchFamily="49" charset="0"/>
            </a:endParaRPr>
          </a:p>
          <a:p>
            <a:r>
              <a:rPr lang="en-GB" sz="2200" i="1" dirty="0">
                <a:solidFill>
                  <a:schemeClr val="accent1">
                    <a:lumMod val="50000"/>
                  </a:schemeClr>
                </a:solidFill>
                <a:latin typeface="+mj-lt"/>
                <a:cs typeface="Courier New" panose="02070309020205020404" pitchFamily="49" charset="0"/>
              </a:rPr>
              <a:t>Es </a:t>
            </a:r>
            <a:r>
              <a:rPr lang="en-GB" sz="2200" i="1" dirty="0" err="1">
                <a:solidFill>
                  <a:schemeClr val="accent1">
                    <a:lumMod val="50000"/>
                  </a:schemeClr>
                </a:solidFill>
                <a:latin typeface="+mj-lt"/>
                <a:cs typeface="Courier New" panose="02070309020205020404" pitchFamily="49" charset="0"/>
              </a:rPr>
              <a:t>ist</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keine</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Aktivität</a:t>
            </a:r>
            <a:r>
              <a:rPr lang="en-GB" sz="2200" i="1" dirty="0">
                <a:solidFill>
                  <a:schemeClr val="accent1">
                    <a:lumMod val="50000"/>
                  </a:schemeClr>
                </a:solidFill>
                <a:latin typeface="+mj-lt"/>
                <a:cs typeface="Courier New" panose="02070309020205020404" pitchFamily="49" charset="0"/>
              </a:rPr>
              <a:t>.</a:t>
            </a:r>
          </a:p>
          <a:p>
            <a:endParaRPr lang="en-GB" sz="2200" i="1" dirty="0">
              <a:solidFill>
                <a:schemeClr val="accent1">
                  <a:lumMod val="50000"/>
                </a:schemeClr>
              </a:solidFill>
              <a:latin typeface="+mj-lt"/>
              <a:cs typeface="Courier New" panose="02070309020205020404" pitchFamily="49" charset="0"/>
            </a:endParaRPr>
          </a:p>
          <a:p>
            <a:r>
              <a:rPr lang="en-GB" sz="2200" i="1" dirty="0">
                <a:solidFill>
                  <a:schemeClr val="accent1">
                    <a:lumMod val="50000"/>
                  </a:schemeClr>
                </a:solidFill>
                <a:latin typeface="+mj-lt"/>
                <a:cs typeface="Courier New" panose="02070309020205020404" pitchFamily="49" charset="0"/>
              </a:rPr>
              <a:t>Es hat die SSC </a:t>
            </a:r>
          </a:p>
          <a:p>
            <a:endParaRPr lang="en-GB" sz="2200" i="1" dirty="0">
              <a:solidFill>
                <a:schemeClr val="accent1">
                  <a:lumMod val="50000"/>
                </a:schemeClr>
              </a:solidFill>
              <a:latin typeface="+mj-lt"/>
              <a:cs typeface="Courier New" panose="02070309020205020404" pitchFamily="49" charset="0"/>
            </a:endParaRPr>
          </a:p>
          <a:p>
            <a:r>
              <a:rPr lang="en-GB" sz="2200" i="1" dirty="0">
                <a:solidFill>
                  <a:schemeClr val="accent1">
                    <a:lumMod val="50000"/>
                  </a:schemeClr>
                </a:solidFill>
                <a:latin typeface="+mj-lt"/>
                <a:cs typeface="Courier New" panose="02070309020205020404" pitchFamily="49" charset="0"/>
              </a:rPr>
              <a:t>Es </a:t>
            </a:r>
            <a:r>
              <a:rPr lang="en-GB" sz="2200" i="1" dirty="0" err="1">
                <a:solidFill>
                  <a:schemeClr val="accent1">
                    <a:lumMod val="50000"/>
                  </a:schemeClr>
                </a:solidFill>
                <a:latin typeface="+mj-lt"/>
                <a:cs typeface="Courier New" panose="02070309020205020404" pitchFamily="49" charset="0"/>
              </a:rPr>
              <a:t>ist</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ein</a:t>
            </a:r>
            <a:r>
              <a:rPr lang="en-GB" sz="2200" i="1" dirty="0">
                <a:solidFill>
                  <a:schemeClr val="accent1">
                    <a:lumMod val="50000"/>
                  </a:schemeClr>
                </a:solidFill>
                <a:latin typeface="+mj-lt"/>
                <a:cs typeface="Courier New" panose="02070309020205020404" pitchFamily="49" charset="0"/>
              </a:rPr>
              <a:t> Adverb.</a:t>
            </a:r>
          </a:p>
        </p:txBody>
      </p:sp>
      <p:sp>
        <p:nvSpPr>
          <p:cNvPr id="21" name="Speech Bubble: Rectangle with Corners Rounded 20">
            <a:extLst>
              <a:ext uri="{FF2B5EF4-FFF2-40B4-BE49-F238E27FC236}">
                <a16:creationId xmlns:a16="http://schemas.microsoft.com/office/drawing/2014/main" id="{95ED98BF-2AFF-45A8-A6FE-8E618C0261FF}"/>
              </a:ext>
            </a:extLst>
          </p:cNvPr>
          <p:cNvSpPr/>
          <p:nvPr/>
        </p:nvSpPr>
        <p:spPr>
          <a:xfrm>
            <a:off x="3989732" y="4748966"/>
            <a:ext cx="2412800" cy="1551429"/>
          </a:xfrm>
          <a:prstGeom prst="wedgeRoundRectCallout">
            <a:avLst>
              <a:gd name="adj1" fmla="val -59246"/>
              <a:gd name="adj2" fmla="val 21053"/>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p>
          <a:p>
            <a:pPr algn="ctr"/>
            <a:endParaRPr lang="en-GB" dirty="0"/>
          </a:p>
          <a:p>
            <a:pPr algn="ctr"/>
            <a:r>
              <a:rPr lang="en-GB" dirty="0"/>
              <a:t> Adverbs describe </a:t>
            </a:r>
            <a:r>
              <a:rPr lang="en-GB" b="1" dirty="0"/>
              <a:t>how</a:t>
            </a:r>
            <a:r>
              <a:rPr lang="en-GB" dirty="0"/>
              <a:t> we do things</a:t>
            </a:r>
          </a:p>
        </p:txBody>
      </p:sp>
      <p:sp>
        <p:nvSpPr>
          <p:cNvPr id="29" name="TextBox 28">
            <a:extLst>
              <a:ext uri="{FF2B5EF4-FFF2-40B4-BE49-F238E27FC236}">
                <a16:creationId xmlns:a16="http://schemas.microsoft.com/office/drawing/2014/main" id="{624ACF56-E3AB-4568-A5FA-A4886CD7B3E9}"/>
              </a:ext>
            </a:extLst>
          </p:cNvPr>
          <p:cNvSpPr txBox="1"/>
          <p:nvPr/>
        </p:nvSpPr>
        <p:spPr>
          <a:xfrm>
            <a:off x="8634380" y="5124571"/>
            <a:ext cx="1652531" cy="400110"/>
          </a:xfrm>
          <a:prstGeom prst="rect">
            <a:avLst/>
          </a:prstGeom>
          <a:noFill/>
        </p:spPr>
        <p:txBody>
          <a:bodyPr wrap="square" rtlCol="0">
            <a:spAutoFit/>
          </a:bodyPr>
          <a:lstStyle/>
          <a:p>
            <a:pPr algn="ctr"/>
            <a:r>
              <a:rPr lang="en-GB" sz="2000" b="1" dirty="0" err="1">
                <a:solidFill>
                  <a:srgbClr val="DAA520"/>
                </a:solidFill>
              </a:rPr>
              <a:t>viel</a:t>
            </a:r>
            <a:r>
              <a:rPr lang="en-GB" sz="2000" b="1" dirty="0">
                <a:solidFill>
                  <a:srgbClr val="DAA520"/>
                </a:solidFill>
              </a:rPr>
              <a:t>, </a:t>
            </a:r>
            <a:r>
              <a:rPr lang="en-GB" sz="2000" b="1" dirty="0" err="1">
                <a:solidFill>
                  <a:srgbClr val="DAA520"/>
                </a:solidFill>
              </a:rPr>
              <a:t>viele</a:t>
            </a:r>
            <a:endParaRPr lang="en-GB" sz="2000" b="1" dirty="0">
              <a:solidFill>
                <a:srgbClr val="DAA520"/>
              </a:solidFill>
            </a:endParaRPr>
          </a:p>
        </p:txBody>
      </p:sp>
      <p:sp>
        <p:nvSpPr>
          <p:cNvPr id="30" name="TextBox 29">
            <a:extLst>
              <a:ext uri="{FF2B5EF4-FFF2-40B4-BE49-F238E27FC236}">
                <a16:creationId xmlns:a16="http://schemas.microsoft.com/office/drawing/2014/main" id="{5B7D2AC4-E145-4F7E-AEBD-40D356061993}"/>
              </a:ext>
            </a:extLst>
          </p:cNvPr>
          <p:cNvSpPr txBox="1"/>
          <p:nvPr/>
        </p:nvSpPr>
        <p:spPr>
          <a:xfrm>
            <a:off x="7641400" y="5754062"/>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 Land</a:t>
            </a:r>
          </a:p>
        </p:txBody>
      </p:sp>
      <p:sp>
        <p:nvSpPr>
          <p:cNvPr id="26" name="TextBox 25">
            <a:extLst>
              <a:ext uri="{FF2B5EF4-FFF2-40B4-BE49-F238E27FC236}">
                <a16:creationId xmlns:a16="http://schemas.microsoft.com/office/drawing/2014/main" id="{4CC151AE-B24C-45D4-9D9D-774F3E9B8CF0}"/>
              </a:ext>
            </a:extLst>
          </p:cNvPr>
          <p:cNvSpPr txBox="1"/>
          <p:nvPr/>
        </p:nvSpPr>
        <p:spPr>
          <a:xfrm>
            <a:off x="10386965" y="3622136"/>
            <a:ext cx="1652531" cy="400110"/>
          </a:xfrm>
          <a:prstGeom prst="rect">
            <a:avLst/>
          </a:prstGeom>
          <a:noFill/>
        </p:spPr>
        <p:txBody>
          <a:bodyPr wrap="square" rtlCol="0">
            <a:spAutoFit/>
          </a:bodyPr>
          <a:lstStyle/>
          <a:p>
            <a:r>
              <a:rPr lang="en-GB" sz="2000" b="1" dirty="0" err="1">
                <a:solidFill>
                  <a:srgbClr val="DAA520"/>
                </a:solidFill>
              </a:rPr>
              <a:t>Schottland</a:t>
            </a:r>
            <a:endParaRPr lang="en-GB" sz="2000" b="1" dirty="0">
              <a:solidFill>
                <a:srgbClr val="DAA520"/>
              </a:solidFill>
            </a:endParaRPr>
          </a:p>
        </p:txBody>
      </p:sp>
      <p:sp>
        <p:nvSpPr>
          <p:cNvPr id="28" name="TextBox 27">
            <a:extLst>
              <a:ext uri="{FF2B5EF4-FFF2-40B4-BE49-F238E27FC236}">
                <a16:creationId xmlns:a16="http://schemas.microsoft.com/office/drawing/2014/main" id="{C6596E26-799B-4AEA-AB07-6BE9D3830CAA}"/>
              </a:ext>
            </a:extLst>
          </p:cNvPr>
          <p:cNvSpPr txBox="1"/>
          <p:nvPr/>
        </p:nvSpPr>
        <p:spPr>
          <a:xfrm>
            <a:off x="10030690" y="5851234"/>
            <a:ext cx="2034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normalerweise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0867D0D-1BCE-45DD-84F9-C19674304A6F}"/>
              </a:ext>
            </a:extLst>
          </p:cNvPr>
          <p:cNvSpPr txBox="1"/>
          <p:nvPr/>
        </p:nvSpPr>
        <p:spPr>
          <a:xfrm>
            <a:off x="10409914" y="4404016"/>
            <a:ext cx="1746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Schweiz</a:t>
            </a:r>
          </a:p>
        </p:txBody>
      </p:sp>
      <p:sp>
        <p:nvSpPr>
          <p:cNvPr id="32" name="TextBox 31">
            <a:extLst>
              <a:ext uri="{FF2B5EF4-FFF2-40B4-BE49-F238E27FC236}">
                <a16:creationId xmlns:a16="http://schemas.microsoft.com/office/drawing/2014/main" id="{8930DAEF-8CC2-467A-8E9E-CE0730F13691}"/>
              </a:ext>
            </a:extLst>
          </p:cNvPr>
          <p:cNvSpPr txBox="1"/>
          <p:nvPr/>
        </p:nvSpPr>
        <p:spPr>
          <a:xfrm>
            <a:off x="10790848" y="5170192"/>
            <a:ext cx="8447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dort</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7" name="Action Button: Custom 37">
            <a:hlinkClick r:id="" action="ppaction://noaction" highlightClick="1">
              <a:snd r:embed="rId8" name="ei.wav"/>
            </a:hlinkClick>
            <a:extLst>
              <a:ext uri="{FF2B5EF4-FFF2-40B4-BE49-F238E27FC236}">
                <a16:creationId xmlns:a16="http://schemas.microsoft.com/office/drawing/2014/main" id="{FA6E14B4-6862-46F8-8005-E84E427B11E8}"/>
              </a:ext>
            </a:extLst>
          </p:cNvPr>
          <p:cNvSpPr/>
          <p:nvPr/>
        </p:nvSpPr>
        <p:spPr>
          <a:xfrm>
            <a:off x="3025022" y="4513411"/>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5" name="Rounded Rectangle 11">
            <a:extLst>
              <a:ext uri="{FF2B5EF4-FFF2-40B4-BE49-F238E27FC236}">
                <a16:creationId xmlns:a16="http://schemas.microsoft.com/office/drawing/2014/main" id="{483D7EB9-C2AA-4190-98DE-925F861600E9}"/>
              </a:ext>
            </a:extLst>
          </p:cNvPr>
          <p:cNvSpPr/>
          <p:nvPr/>
        </p:nvSpPr>
        <p:spPr>
          <a:xfrm>
            <a:off x="10051757" y="247046"/>
            <a:ext cx="1905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1000"/>
                                        <p:tgtEl>
                                          <p:spTgt spid="10">
                                            <p:txEl>
                                              <p:pRg st="4" end="4"/>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wipe(left)">
                                      <p:cBhvr>
                                        <p:cTn id="24" dur="10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grpId="0" nodeType="clickEffect">
                                  <p:stCondLst>
                                    <p:cond delay="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fltVal val="0"/>
                                          </p:val>
                                        </p:tav>
                                      </p:tavLst>
                                    </p:anim>
                                    <p:anim calcmode="lin" valueType="num">
                                      <p:cBhvr>
                                        <p:cTn id="34" dur="1000"/>
                                        <p:tgtEl>
                                          <p:spTgt spid="12"/>
                                        </p:tgtEl>
                                        <p:attrNameLst>
                                          <p:attrName>style.rotation</p:attrName>
                                        </p:attrNameLst>
                                      </p:cBhvr>
                                      <p:tavLst>
                                        <p:tav tm="0">
                                          <p:val>
                                            <p:fltVal val="0"/>
                                          </p:val>
                                        </p:tav>
                                        <p:tav tm="100000">
                                          <p:val>
                                            <p:fltVal val="90"/>
                                          </p:val>
                                        </p:tav>
                                      </p:tavLst>
                                    </p:anim>
                                    <p:animEffect transition="out" filter="fade">
                                      <p:cBhvr>
                                        <p:cTn id="35" dur="1000"/>
                                        <p:tgtEl>
                                          <p:spTgt spid="12"/>
                                        </p:tgtEl>
                                      </p:cBhvr>
                                    </p:animEffect>
                                    <p:set>
                                      <p:cBhvr>
                                        <p:cTn id="36" dur="1" fill="hold">
                                          <p:stCondLst>
                                            <p:cond delay="999"/>
                                          </p:stCondLst>
                                        </p:cTn>
                                        <p:tgtEl>
                                          <p:spTgt spid="12"/>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18"/>
                                        </p:tgtEl>
                                        <p:attrNameLst>
                                          <p:attrName>ppt_w</p:attrName>
                                        </p:attrNameLst>
                                      </p:cBhvr>
                                      <p:tavLst>
                                        <p:tav tm="0">
                                          <p:val>
                                            <p:strVal val="ppt_w"/>
                                          </p:val>
                                        </p:tav>
                                        <p:tav tm="100000">
                                          <p:val>
                                            <p:fltVal val="0"/>
                                          </p:val>
                                        </p:tav>
                                      </p:tavLst>
                                    </p:anim>
                                    <p:anim calcmode="lin" valueType="num">
                                      <p:cBhvr>
                                        <p:cTn id="39" dur="1000"/>
                                        <p:tgtEl>
                                          <p:spTgt spid="18"/>
                                        </p:tgtEl>
                                        <p:attrNameLst>
                                          <p:attrName>ppt_h</p:attrName>
                                        </p:attrNameLst>
                                      </p:cBhvr>
                                      <p:tavLst>
                                        <p:tav tm="0">
                                          <p:val>
                                            <p:strVal val="ppt_h"/>
                                          </p:val>
                                        </p:tav>
                                        <p:tav tm="100000">
                                          <p:val>
                                            <p:fltVal val="0"/>
                                          </p:val>
                                        </p:tav>
                                      </p:tavLst>
                                    </p:anim>
                                    <p:anim calcmode="lin" valueType="num">
                                      <p:cBhvr>
                                        <p:cTn id="40" dur="1000"/>
                                        <p:tgtEl>
                                          <p:spTgt spid="18"/>
                                        </p:tgtEl>
                                        <p:attrNameLst>
                                          <p:attrName>style.rotation</p:attrName>
                                        </p:attrNameLst>
                                      </p:cBhvr>
                                      <p:tavLst>
                                        <p:tav tm="0">
                                          <p:val>
                                            <p:fltVal val="0"/>
                                          </p:val>
                                        </p:tav>
                                        <p:tav tm="100000">
                                          <p:val>
                                            <p:fltVal val="90"/>
                                          </p:val>
                                        </p:tav>
                                      </p:tavLst>
                                    </p:anim>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26"/>
                                        </p:tgtEl>
                                        <p:attrNameLst>
                                          <p:attrName>ppt_w</p:attrName>
                                        </p:attrNameLst>
                                      </p:cBhvr>
                                      <p:tavLst>
                                        <p:tav tm="0">
                                          <p:val>
                                            <p:strVal val="ppt_w"/>
                                          </p:val>
                                        </p:tav>
                                        <p:tav tm="100000">
                                          <p:val>
                                            <p:fltVal val="0"/>
                                          </p:val>
                                        </p:tav>
                                      </p:tavLst>
                                    </p:anim>
                                    <p:anim calcmode="lin" valueType="num">
                                      <p:cBhvr>
                                        <p:cTn id="45" dur="1000"/>
                                        <p:tgtEl>
                                          <p:spTgt spid="26"/>
                                        </p:tgtEl>
                                        <p:attrNameLst>
                                          <p:attrName>ppt_h</p:attrName>
                                        </p:attrNameLst>
                                      </p:cBhvr>
                                      <p:tavLst>
                                        <p:tav tm="0">
                                          <p:val>
                                            <p:strVal val="ppt_h"/>
                                          </p:val>
                                        </p:tav>
                                        <p:tav tm="100000">
                                          <p:val>
                                            <p:fltVal val="0"/>
                                          </p:val>
                                        </p:tav>
                                      </p:tavLst>
                                    </p:anim>
                                    <p:anim calcmode="lin" valueType="num">
                                      <p:cBhvr>
                                        <p:cTn id="46" dur="1000"/>
                                        <p:tgtEl>
                                          <p:spTgt spid="26"/>
                                        </p:tgtEl>
                                        <p:attrNameLst>
                                          <p:attrName>style.rotation</p:attrName>
                                        </p:attrNameLst>
                                      </p:cBhvr>
                                      <p:tavLst>
                                        <p:tav tm="0">
                                          <p:val>
                                            <p:fltVal val="0"/>
                                          </p:val>
                                        </p:tav>
                                        <p:tav tm="100000">
                                          <p:val>
                                            <p:fltVal val="90"/>
                                          </p:val>
                                        </p:tav>
                                      </p:tavLst>
                                    </p:anim>
                                    <p:animEffect transition="out" filter="fade">
                                      <p:cBhvr>
                                        <p:cTn id="47" dur="1000"/>
                                        <p:tgtEl>
                                          <p:spTgt spid="26"/>
                                        </p:tgtEl>
                                      </p:cBhvr>
                                    </p:animEffect>
                                    <p:set>
                                      <p:cBhvr>
                                        <p:cTn id="48" dur="1" fill="hold">
                                          <p:stCondLst>
                                            <p:cond delay="999"/>
                                          </p:stCondLst>
                                        </p:cTn>
                                        <p:tgtEl>
                                          <p:spTgt spid="26"/>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32"/>
                                        </p:tgtEl>
                                        <p:attrNameLst>
                                          <p:attrName>ppt_w</p:attrName>
                                        </p:attrNameLst>
                                      </p:cBhvr>
                                      <p:tavLst>
                                        <p:tav tm="0">
                                          <p:val>
                                            <p:strVal val="ppt_w"/>
                                          </p:val>
                                        </p:tav>
                                        <p:tav tm="100000">
                                          <p:val>
                                            <p:fltVal val="0"/>
                                          </p:val>
                                        </p:tav>
                                      </p:tavLst>
                                    </p:anim>
                                    <p:anim calcmode="lin" valueType="num">
                                      <p:cBhvr>
                                        <p:cTn id="57" dur="1000"/>
                                        <p:tgtEl>
                                          <p:spTgt spid="32"/>
                                        </p:tgtEl>
                                        <p:attrNameLst>
                                          <p:attrName>ppt_h</p:attrName>
                                        </p:attrNameLst>
                                      </p:cBhvr>
                                      <p:tavLst>
                                        <p:tav tm="0">
                                          <p:val>
                                            <p:strVal val="ppt_h"/>
                                          </p:val>
                                        </p:tav>
                                        <p:tav tm="100000">
                                          <p:val>
                                            <p:fltVal val="0"/>
                                          </p:val>
                                        </p:tav>
                                      </p:tavLst>
                                    </p:anim>
                                    <p:anim calcmode="lin" valueType="num">
                                      <p:cBhvr>
                                        <p:cTn id="58" dur="1000"/>
                                        <p:tgtEl>
                                          <p:spTgt spid="32"/>
                                        </p:tgtEl>
                                        <p:attrNameLst>
                                          <p:attrName>style.rotation</p:attrName>
                                        </p:attrNameLst>
                                      </p:cBhvr>
                                      <p:tavLst>
                                        <p:tav tm="0">
                                          <p:val>
                                            <p:fltVal val="0"/>
                                          </p:val>
                                        </p:tav>
                                        <p:tav tm="100000">
                                          <p:val>
                                            <p:fltVal val="90"/>
                                          </p:val>
                                        </p:tav>
                                      </p:tavLst>
                                    </p:anim>
                                    <p:animEffect transition="out" filter="fade">
                                      <p:cBhvr>
                                        <p:cTn id="59" dur="1000"/>
                                        <p:tgtEl>
                                          <p:spTgt spid="32"/>
                                        </p:tgtEl>
                                      </p:cBhvr>
                                    </p:animEffect>
                                    <p:set>
                                      <p:cBhvr>
                                        <p:cTn id="60" dur="1" fill="hold">
                                          <p:stCondLst>
                                            <p:cond delay="999"/>
                                          </p:stCondLst>
                                        </p:cTn>
                                        <p:tgtEl>
                                          <p:spTgt spid="32"/>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30"/>
                                        </p:tgtEl>
                                        <p:attrNameLst>
                                          <p:attrName>ppt_w</p:attrName>
                                        </p:attrNameLst>
                                      </p:cBhvr>
                                      <p:tavLst>
                                        <p:tav tm="0">
                                          <p:val>
                                            <p:strVal val="ppt_w"/>
                                          </p:val>
                                        </p:tav>
                                        <p:tav tm="100000">
                                          <p:val>
                                            <p:fltVal val="0"/>
                                          </p:val>
                                        </p:tav>
                                      </p:tavLst>
                                    </p:anim>
                                    <p:anim calcmode="lin" valueType="num">
                                      <p:cBhvr>
                                        <p:cTn id="63" dur="1000"/>
                                        <p:tgtEl>
                                          <p:spTgt spid="30"/>
                                        </p:tgtEl>
                                        <p:attrNameLst>
                                          <p:attrName>ppt_h</p:attrName>
                                        </p:attrNameLst>
                                      </p:cBhvr>
                                      <p:tavLst>
                                        <p:tav tm="0">
                                          <p:val>
                                            <p:strVal val="ppt_h"/>
                                          </p:val>
                                        </p:tav>
                                        <p:tav tm="100000">
                                          <p:val>
                                            <p:fltVal val="0"/>
                                          </p:val>
                                        </p:tav>
                                      </p:tavLst>
                                    </p:anim>
                                    <p:anim calcmode="lin" valueType="num">
                                      <p:cBhvr>
                                        <p:cTn id="64" dur="1000"/>
                                        <p:tgtEl>
                                          <p:spTgt spid="30"/>
                                        </p:tgtEl>
                                        <p:attrNameLst>
                                          <p:attrName>style.rotation</p:attrName>
                                        </p:attrNameLst>
                                      </p:cBhvr>
                                      <p:tavLst>
                                        <p:tav tm="0">
                                          <p:val>
                                            <p:fltVal val="0"/>
                                          </p:val>
                                        </p:tav>
                                        <p:tav tm="100000">
                                          <p:val>
                                            <p:fltVal val="90"/>
                                          </p:val>
                                        </p:tav>
                                      </p:tavLst>
                                    </p:anim>
                                    <p:animEffect transition="out" filter="fade">
                                      <p:cBhvr>
                                        <p:cTn id="65" dur="1000"/>
                                        <p:tgtEl>
                                          <p:spTgt spid="30"/>
                                        </p:tgtEl>
                                      </p:cBhvr>
                                    </p:animEffect>
                                    <p:set>
                                      <p:cBhvr>
                                        <p:cTn id="66" dur="1" fill="hold">
                                          <p:stCondLst>
                                            <p:cond delay="999"/>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6"/>
                                        </p:tgtEl>
                                        <p:attrNameLst>
                                          <p:attrName>ppt_w</p:attrName>
                                        </p:attrNameLst>
                                      </p:cBhvr>
                                      <p:tavLst>
                                        <p:tav tm="0">
                                          <p:val>
                                            <p:strVal val="ppt_w"/>
                                          </p:val>
                                        </p:tav>
                                        <p:tav tm="100000">
                                          <p:val>
                                            <p:fltVal val="0"/>
                                          </p:val>
                                        </p:tav>
                                      </p:tavLst>
                                    </p:anim>
                                    <p:anim calcmode="lin" valueType="num">
                                      <p:cBhvr>
                                        <p:cTn id="71" dur="1000"/>
                                        <p:tgtEl>
                                          <p:spTgt spid="16"/>
                                        </p:tgtEl>
                                        <p:attrNameLst>
                                          <p:attrName>ppt_h</p:attrName>
                                        </p:attrNameLst>
                                      </p:cBhvr>
                                      <p:tavLst>
                                        <p:tav tm="0">
                                          <p:val>
                                            <p:strVal val="ppt_h"/>
                                          </p:val>
                                        </p:tav>
                                        <p:tav tm="100000">
                                          <p:val>
                                            <p:fltVal val="0"/>
                                          </p:val>
                                        </p:tav>
                                      </p:tavLst>
                                    </p:anim>
                                    <p:anim calcmode="lin" valueType="num">
                                      <p:cBhvr>
                                        <p:cTn id="72" dur="1000"/>
                                        <p:tgtEl>
                                          <p:spTgt spid="16"/>
                                        </p:tgtEl>
                                        <p:attrNameLst>
                                          <p:attrName>style.rotation</p:attrName>
                                        </p:attrNameLst>
                                      </p:cBhvr>
                                      <p:tavLst>
                                        <p:tav tm="0">
                                          <p:val>
                                            <p:fltVal val="0"/>
                                          </p:val>
                                        </p:tav>
                                        <p:tav tm="100000">
                                          <p:val>
                                            <p:fltVal val="90"/>
                                          </p:val>
                                        </p:tav>
                                      </p:tavLst>
                                    </p:anim>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cTn>
                              </p:par>
                              <p:par>
                                <p:cTn id="75" presetID="31" presetClass="exit" presetSubtype="0" fill="hold" grpId="0" nodeType="withEffect">
                                  <p:stCondLst>
                                    <p:cond delay="0"/>
                                  </p:stCondLst>
                                  <p:childTnLst>
                                    <p:anim calcmode="lin" valueType="num">
                                      <p:cBhvr>
                                        <p:cTn id="76" dur="1000"/>
                                        <p:tgtEl>
                                          <p:spTgt spid="2"/>
                                        </p:tgtEl>
                                        <p:attrNameLst>
                                          <p:attrName>ppt_w</p:attrName>
                                        </p:attrNameLst>
                                      </p:cBhvr>
                                      <p:tavLst>
                                        <p:tav tm="0">
                                          <p:val>
                                            <p:strVal val="ppt_w"/>
                                          </p:val>
                                        </p:tav>
                                        <p:tav tm="100000">
                                          <p:val>
                                            <p:fltVal val="0"/>
                                          </p:val>
                                        </p:tav>
                                      </p:tavLst>
                                    </p:anim>
                                    <p:anim calcmode="lin" valueType="num">
                                      <p:cBhvr>
                                        <p:cTn id="77" dur="1000"/>
                                        <p:tgtEl>
                                          <p:spTgt spid="2"/>
                                        </p:tgtEl>
                                        <p:attrNameLst>
                                          <p:attrName>ppt_h</p:attrName>
                                        </p:attrNameLst>
                                      </p:cBhvr>
                                      <p:tavLst>
                                        <p:tav tm="0">
                                          <p:val>
                                            <p:strVal val="ppt_h"/>
                                          </p:val>
                                        </p:tav>
                                        <p:tav tm="100000">
                                          <p:val>
                                            <p:fltVal val="0"/>
                                          </p:val>
                                        </p:tav>
                                      </p:tavLst>
                                    </p:anim>
                                    <p:anim calcmode="lin" valueType="num">
                                      <p:cBhvr>
                                        <p:cTn id="78" dur="1000"/>
                                        <p:tgtEl>
                                          <p:spTgt spid="2"/>
                                        </p:tgtEl>
                                        <p:attrNameLst>
                                          <p:attrName>style.rotation</p:attrName>
                                        </p:attrNameLst>
                                      </p:cBhvr>
                                      <p:tavLst>
                                        <p:tav tm="0">
                                          <p:val>
                                            <p:fltVal val="0"/>
                                          </p:val>
                                        </p:tav>
                                        <p:tav tm="100000">
                                          <p:val>
                                            <p:fltVal val="90"/>
                                          </p:val>
                                        </p:tav>
                                      </p:tavLst>
                                    </p:anim>
                                    <p:animEffect transition="out" filter="fade">
                                      <p:cBhvr>
                                        <p:cTn id="79" dur="1000"/>
                                        <p:tgtEl>
                                          <p:spTgt spid="2"/>
                                        </p:tgtEl>
                                      </p:cBhvr>
                                    </p:animEffect>
                                    <p:set>
                                      <p:cBhvr>
                                        <p:cTn id="80" dur="1" fill="hold">
                                          <p:stCondLst>
                                            <p:cond delay="999"/>
                                          </p:stCondLst>
                                        </p:cTn>
                                        <p:tgtEl>
                                          <p:spTgt spid="2"/>
                                        </p:tgtEl>
                                        <p:attrNameLst>
                                          <p:attrName>style.visibility</p:attrName>
                                        </p:attrNameLst>
                                      </p:cBhvr>
                                      <p:to>
                                        <p:strVal val="hidden"/>
                                      </p:to>
                                    </p:set>
                                  </p:childTnLst>
                                </p:cTn>
                              </p:par>
                              <p:par>
                                <p:cTn id="81" presetID="31" presetClass="exit" presetSubtype="0" fill="hold" grpId="0" nodeType="withEffect">
                                  <p:stCondLst>
                                    <p:cond delay="0"/>
                                  </p:stCondLst>
                                  <p:childTnLst>
                                    <p:anim calcmode="lin" valueType="num">
                                      <p:cBhvr>
                                        <p:cTn id="82" dur="1000"/>
                                        <p:tgtEl>
                                          <p:spTgt spid="15"/>
                                        </p:tgtEl>
                                        <p:attrNameLst>
                                          <p:attrName>ppt_w</p:attrName>
                                        </p:attrNameLst>
                                      </p:cBhvr>
                                      <p:tavLst>
                                        <p:tav tm="0">
                                          <p:val>
                                            <p:strVal val="ppt_w"/>
                                          </p:val>
                                        </p:tav>
                                        <p:tav tm="100000">
                                          <p:val>
                                            <p:fltVal val="0"/>
                                          </p:val>
                                        </p:tav>
                                      </p:tavLst>
                                    </p:anim>
                                    <p:anim calcmode="lin" valueType="num">
                                      <p:cBhvr>
                                        <p:cTn id="83" dur="1000"/>
                                        <p:tgtEl>
                                          <p:spTgt spid="15"/>
                                        </p:tgtEl>
                                        <p:attrNameLst>
                                          <p:attrName>ppt_h</p:attrName>
                                        </p:attrNameLst>
                                      </p:cBhvr>
                                      <p:tavLst>
                                        <p:tav tm="0">
                                          <p:val>
                                            <p:strVal val="ppt_h"/>
                                          </p:val>
                                        </p:tav>
                                        <p:tav tm="100000">
                                          <p:val>
                                            <p:fltVal val="0"/>
                                          </p:val>
                                        </p:tav>
                                      </p:tavLst>
                                    </p:anim>
                                    <p:anim calcmode="lin" valueType="num">
                                      <p:cBhvr>
                                        <p:cTn id="84" dur="1000"/>
                                        <p:tgtEl>
                                          <p:spTgt spid="15"/>
                                        </p:tgtEl>
                                        <p:attrNameLst>
                                          <p:attrName>style.rotation</p:attrName>
                                        </p:attrNameLst>
                                      </p:cBhvr>
                                      <p:tavLst>
                                        <p:tav tm="0">
                                          <p:val>
                                            <p:fltVal val="0"/>
                                          </p:val>
                                        </p:tav>
                                        <p:tav tm="100000">
                                          <p:val>
                                            <p:fltVal val="90"/>
                                          </p:val>
                                        </p:tav>
                                      </p:tavLst>
                                    </p:anim>
                                    <p:animEffect transition="out" filter="fade">
                                      <p:cBhvr>
                                        <p:cTn id="85" dur="1000"/>
                                        <p:tgtEl>
                                          <p:spTgt spid="15"/>
                                        </p:tgtEl>
                                      </p:cBhvr>
                                    </p:animEffect>
                                    <p:set>
                                      <p:cBhvr>
                                        <p:cTn id="86" dur="1" fill="hold">
                                          <p:stCondLst>
                                            <p:cond delay="999"/>
                                          </p:stCondLst>
                                        </p:cTn>
                                        <p:tgtEl>
                                          <p:spTgt spid="1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grpId="0" nodeType="clickEffect">
                                  <p:stCondLst>
                                    <p:cond delay="0"/>
                                  </p:stCondLst>
                                  <p:childTnLst>
                                    <p:anim calcmode="lin" valueType="num">
                                      <p:cBhvr>
                                        <p:cTn id="90" dur="1000"/>
                                        <p:tgtEl>
                                          <p:spTgt spid="13"/>
                                        </p:tgtEl>
                                        <p:attrNameLst>
                                          <p:attrName>ppt_w</p:attrName>
                                        </p:attrNameLst>
                                      </p:cBhvr>
                                      <p:tavLst>
                                        <p:tav tm="0">
                                          <p:val>
                                            <p:strVal val="ppt_w"/>
                                          </p:val>
                                        </p:tav>
                                        <p:tav tm="100000">
                                          <p:val>
                                            <p:fltVal val="0"/>
                                          </p:val>
                                        </p:tav>
                                      </p:tavLst>
                                    </p:anim>
                                    <p:anim calcmode="lin" valueType="num">
                                      <p:cBhvr>
                                        <p:cTn id="91" dur="1000"/>
                                        <p:tgtEl>
                                          <p:spTgt spid="13"/>
                                        </p:tgtEl>
                                        <p:attrNameLst>
                                          <p:attrName>ppt_h</p:attrName>
                                        </p:attrNameLst>
                                      </p:cBhvr>
                                      <p:tavLst>
                                        <p:tav tm="0">
                                          <p:val>
                                            <p:strVal val="ppt_h"/>
                                          </p:val>
                                        </p:tav>
                                        <p:tav tm="100000">
                                          <p:val>
                                            <p:fltVal val="0"/>
                                          </p:val>
                                        </p:tav>
                                      </p:tavLst>
                                    </p:anim>
                                    <p:anim calcmode="lin" valueType="num">
                                      <p:cBhvr>
                                        <p:cTn id="92" dur="1000"/>
                                        <p:tgtEl>
                                          <p:spTgt spid="13"/>
                                        </p:tgtEl>
                                        <p:attrNameLst>
                                          <p:attrName>style.rotation</p:attrName>
                                        </p:attrNameLst>
                                      </p:cBhvr>
                                      <p:tavLst>
                                        <p:tav tm="0">
                                          <p:val>
                                            <p:fltVal val="0"/>
                                          </p:val>
                                        </p:tav>
                                        <p:tav tm="100000">
                                          <p:val>
                                            <p:fltVal val="90"/>
                                          </p:val>
                                        </p:tav>
                                      </p:tavLst>
                                    </p:anim>
                                    <p:animEffect transition="out" filter="fad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cTn>
                              </p:par>
                              <p:par>
                                <p:cTn id="95" presetID="31" presetClass="exit" presetSubtype="0" fill="hold" grpId="0" nodeType="withEffect">
                                  <p:stCondLst>
                                    <p:cond delay="0"/>
                                  </p:stCondLst>
                                  <p:childTnLst>
                                    <p:anim calcmode="lin" valueType="num">
                                      <p:cBhvr>
                                        <p:cTn id="96" dur="1000"/>
                                        <p:tgtEl>
                                          <p:spTgt spid="17"/>
                                        </p:tgtEl>
                                        <p:attrNameLst>
                                          <p:attrName>ppt_w</p:attrName>
                                        </p:attrNameLst>
                                      </p:cBhvr>
                                      <p:tavLst>
                                        <p:tav tm="0">
                                          <p:val>
                                            <p:strVal val="ppt_w"/>
                                          </p:val>
                                        </p:tav>
                                        <p:tav tm="100000">
                                          <p:val>
                                            <p:fltVal val="0"/>
                                          </p:val>
                                        </p:tav>
                                      </p:tavLst>
                                    </p:anim>
                                    <p:anim calcmode="lin" valueType="num">
                                      <p:cBhvr>
                                        <p:cTn id="97" dur="1000"/>
                                        <p:tgtEl>
                                          <p:spTgt spid="17"/>
                                        </p:tgtEl>
                                        <p:attrNameLst>
                                          <p:attrName>ppt_h</p:attrName>
                                        </p:attrNameLst>
                                      </p:cBhvr>
                                      <p:tavLst>
                                        <p:tav tm="0">
                                          <p:val>
                                            <p:strVal val="ppt_h"/>
                                          </p:val>
                                        </p:tav>
                                        <p:tav tm="100000">
                                          <p:val>
                                            <p:fltVal val="0"/>
                                          </p:val>
                                        </p:tav>
                                      </p:tavLst>
                                    </p:anim>
                                    <p:anim calcmode="lin" valueType="num">
                                      <p:cBhvr>
                                        <p:cTn id="98" dur="1000"/>
                                        <p:tgtEl>
                                          <p:spTgt spid="17"/>
                                        </p:tgtEl>
                                        <p:attrNameLst>
                                          <p:attrName>style.rotation</p:attrName>
                                        </p:attrNameLst>
                                      </p:cBhvr>
                                      <p:tavLst>
                                        <p:tav tm="0">
                                          <p:val>
                                            <p:fltVal val="0"/>
                                          </p:val>
                                        </p:tav>
                                        <p:tav tm="100000">
                                          <p:val>
                                            <p:fltVal val="90"/>
                                          </p:val>
                                        </p:tav>
                                      </p:tavLst>
                                    </p:anim>
                                    <p:animEffect transition="out" filter="fade">
                                      <p:cBhvr>
                                        <p:cTn id="99" dur="1000"/>
                                        <p:tgtEl>
                                          <p:spTgt spid="17"/>
                                        </p:tgtEl>
                                      </p:cBhvr>
                                    </p:animEffect>
                                    <p:set>
                                      <p:cBhvr>
                                        <p:cTn id="100" dur="1" fill="hold">
                                          <p:stCondLst>
                                            <p:cond delay="999"/>
                                          </p:stCondLst>
                                        </p:cTn>
                                        <p:tgtEl>
                                          <p:spTgt spid="1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1"/>
                                        </p:tgtEl>
                                        <p:attrNameLst>
                                          <p:attrName>ppt_w</p:attrName>
                                        </p:attrNameLst>
                                      </p:cBhvr>
                                      <p:tavLst>
                                        <p:tav tm="0">
                                          <p:val>
                                            <p:strVal val="ppt_w"/>
                                          </p:val>
                                        </p:tav>
                                        <p:tav tm="100000">
                                          <p:val>
                                            <p:fltVal val="0"/>
                                          </p:val>
                                        </p:tav>
                                      </p:tavLst>
                                    </p:anim>
                                    <p:anim calcmode="lin" valueType="num">
                                      <p:cBhvr>
                                        <p:cTn id="105" dur="1000"/>
                                        <p:tgtEl>
                                          <p:spTgt spid="31"/>
                                        </p:tgtEl>
                                        <p:attrNameLst>
                                          <p:attrName>ppt_h</p:attrName>
                                        </p:attrNameLst>
                                      </p:cBhvr>
                                      <p:tavLst>
                                        <p:tav tm="0">
                                          <p:val>
                                            <p:strVal val="ppt_h"/>
                                          </p:val>
                                        </p:tav>
                                        <p:tav tm="100000">
                                          <p:val>
                                            <p:fltVal val="0"/>
                                          </p:val>
                                        </p:tav>
                                      </p:tavLst>
                                    </p:anim>
                                    <p:anim calcmode="lin" valueType="num">
                                      <p:cBhvr>
                                        <p:cTn id="106" dur="1000"/>
                                        <p:tgtEl>
                                          <p:spTgt spid="31"/>
                                        </p:tgtEl>
                                        <p:attrNameLst>
                                          <p:attrName>style.rotation</p:attrName>
                                        </p:attrNameLst>
                                      </p:cBhvr>
                                      <p:tavLst>
                                        <p:tav tm="0">
                                          <p:val>
                                            <p:fltVal val="0"/>
                                          </p:val>
                                        </p:tav>
                                        <p:tav tm="100000">
                                          <p:val>
                                            <p:fltVal val="90"/>
                                          </p:val>
                                        </p:tav>
                                      </p:tavLst>
                                    </p:anim>
                                    <p:animEffect transition="out" filter="fade">
                                      <p:cBhvr>
                                        <p:cTn id="107" dur="1000"/>
                                        <p:tgtEl>
                                          <p:spTgt spid="31"/>
                                        </p:tgtEl>
                                      </p:cBhvr>
                                    </p:animEffect>
                                    <p:set>
                                      <p:cBhvr>
                                        <p:cTn id="108" dur="1" fill="hold">
                                          <p:stCondLst>
                                            <p:cond delay="999"/>
                                          </p:stCondLst>
                                        </p:cTn>
                                        <p:tgtEl>
                                          <p:spTgt spid="3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6" presetClass="emph" presetSubtype="0" fill="hold" grpId="0" nodeType="clickEffect">
                                  <p:stCondLst>
                                    <p:cond delay="0"/>
                                  </p:stCondLst>
                                  <p:childTnLst>
                                    <p:animScale>
                                      <p:cBhvr>
                                        <p:cTn id="11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5" grpId="0"/>
      <p:bldP spid="16" grpId="0"/>
      <p:bldP spid="17" grpId="0"/>
      <p:bldP spid="18" grpId="0"/>
      <p:bldP spid="21" grpId="0" animBg="1"/>
      <p:bldP spid="29" grpId="0"/>
      <p:bldP spid="30" grpId="0"/>
      <p:bldP spid="26" grpId="0"/>
      <p:bldP spid="28" grpId="0"/>
      <p:bldP spid="31" grpId="0"/>
      <p:bldP spid="32" grpId="0"/>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Codewörter</a:t>
            </a:r>
            <a:endParaRPr lang="en-GB" sz="3600" b="1" dirty="0">
              <a:solidFill>
                <a:schemeClr val="bg1"/>
              </a:solidFill>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fahren</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9956274" y="1140191"/>
            <a:ext cx="2109357" cy="2023327"/>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Die </a:t>
            </a:r>
            <a:r>
              <a:rPr kumimoji="0" lang="en-GB" sz="2200" b="0" i="0" u="none" strike="noStrike" kern="1200" cap="none" spc="0" normalizeH="0" baseline="0" noProof="0" dirty="0" err="1">
                <a:ln>
                  <a:noFill/>
                </a:ln>
                <a:solidFill>
                  <a:schemeClr val="accent1">
                    <a:lumMod val="50000"/>
                  </a:schemeClr>
                </a:solidFill>
                <a:effectLst/>
                <a:uLnTx/>
                <a:uFillTx/>
                <a:latin typeface="+mj-lt"/>
                <a:ea typeface="+mn-ea"/>
                <a:cs typeface="+mn-cs"/>
              </a:rPr>
              <a:t>Detektive</a:t>
            </a: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mj-lt"/>
                <a:ea typeface="+mn-ea"/>
                <a:cs typeface="+mn-cs"/>
              </a:rPr>
              <a:t>sucht</a:t>
            </a: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 das </a:t>
            </a:r>
            <a:r>
              <a:rPr kumimoji="0" lang="en-GB" sz="2200" b="0" i="0" u="none" strike="noStrike" kern="1200" cap="none" spc="0" normalizeH="0" baseline="0" noProof="0" dirty="0" err="1">
                <a:ln>
                  <a:noFill/>
                </a:ln>
                <a:solidFill>
                  <a:schemeClr val="accent1">
                    <a:lumMod val="50000"/>
                  </a:schemeClr>
                </a:solidFill>
                <a:effectLst/>
                <a:uLnTx/>
                <a:uFillTx/>
                <a:latin typeface="+mj-lt"/>
                <a:ea typeface="+mn-ea"/>
                <a:cs typeface="+mn-cs"/>
              </a:rPr>
              <a:t>Codewort</a:t>
            </a: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mj-lt"/>
                <a:ea typeface="+mn-ea"/>
                <a:cs typeface="+mn-cs"/>
              </a:rPr>
              <a:t>Kannst</a:t>
            </a: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 du </a:t>
            </a:r>
            <a:r>
              <a:rPr kumimoji="0" lang="en-GB" sz="2200" b="0" i="0" u="none" strike="noStrike" kern="1200" cap="none" spc="0" normalizeH="0" baseline="0" noProof="0" dirty="0" err="1">
                <a:ln>
                  <a:noFill/>
                </a:ln>
                <a:solidFill>
                  <a:schemeClr val="accent1">
                    <a:lumMod val="50000"/>
                  </a:schemeClr>
                </a:solidFill>
                <a:effectLst/>
                <a:uLnTx/>
                <a:uFillTx/>
                <a:latin typeface="+mj-lt"/>
                <a:ea typeface="+mn-ea"/>
                <a:cs typeface="+mn-cs"/>
              </a:rPr>
              <a:t>helfen</a:t>
            </a:r>
            <a:r>
              <a:rPr kumimoji="0" lang="en-GB" sz="2200" b="0" i="0" u="none" strike="noStrike" kern="1200" cap="none" spc="0" normalizeH="0" baseline="0" noProof="0" dirty="0">
                <a:ln>
                  <a:noFill/>
                </a:ln>
                <a:solidFill>
                  <a:schemeClr val="accent1">
                    <a:lumMod val="50000"/>
                  </a:schemeClr>
                </a:solidFill>
                <a:effectLst/>
                <a:uLnTx/>
                <a:uFillTx/>
                <a:latin typeface="+mj-lt"/>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835280" y="2023380"/>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erreichen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977530" y="4295025"/>
            <a:ext cx="84476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rPr>
              <a:t>Wien</a:t>
            </a:r>
          </a:p>
        </p:txBody>
      </p:sp>
      <p:sp>
        <p:nvSpPr>
          <p:cNvPr id="15" name="TextBox 14">
            <a:extLst>
              <a:ext uri="{FF2B5EF4-FFF2-40B4-BE49-F238E27FC236}">
                <a16:creationId xmlns:a16="http://schemas.microsoft.com/office/drawing/2014/main" id="{D588F3E4-BB87-4E9E-AA19-8115EF5AE6B6}"/>
              </a:ext>
            </a:extLst>
          </p:cNvPr>
          <p:cNvSpPr txBox="1"/>
          <p:nvPr/>
        </p:nvSpPr>
        <p:spPr>
          <a:xfrm>
            <a:off x="8888133" y="3112598"/>
            <a:ext cx="1145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suchen</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schaffen</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rPr>
              <a:t>die </a:t>
            </a: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Stunde</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dauern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chemeClr val="accent1">
                <a:lumMod val="50000"/>
              </a:schemeClr>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1" u="none" strike="noStrike" kern="1200" cap="none" spc="0" normalizeH="0" baseline="0" noProof="0" dirty="0">
                <a:ln>
                  <a:noFill/>
                </a:ln>
                <a:solidFill>
                  <a:srgbClr val="DAA520"/>
                </a:solidFill>
                <a:effectLst/>
                <a:uLnTx/>
                <a:uFillTx/>
                <a:latin typeface="+mj-lt"/>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331185"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hat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nicht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die SSC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hat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keinen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Artikel</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kein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ein</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ea typeface="+mn-ea"/>
                <a:cs typeface="Courier New" panose="02070309020205020404" pitchFamily="49" charset="0"/>
              </a:rPr>
              <a:t>Quantitätswort</a:t>
            </a:r>
            <a:r>
              <a:rPr kumimoji="0" lang="en-GB" sz="2200" b="0" i="1" u="none" strike="noStrike" kern="1200" cap="none" spc="0" normalizeH="0" baseline="0" noProof="0" dirty="0">
                <a:ln>
                  <a:noFill/>
                </a:ln>
                <a:solidFill>
                  <a:schemeClr val="accent1">
                    <a:lumMod val="50000"/>
                  </a:schemeClr>
                </a:solidFill>
                <a:effectLst/>
                <a:uLnTx/>
                <a:uFillTx/>
                <a:latin typeface="+mj-lt"/>
                <a:ea typeface="+mn-ea"/>
                <a:cs typeface="Courier New" panose="02070309020205020404" pitchFamily="49" charset="0"/>
              </a:rPr>
              <a:t>.</a:t>
            </a:r>
          </a:p>
        </p:txBody>
      </p:sp>
      <p:sp>
        <p:nvSpPr>
          <p:cNvPr id="26" name="TextBox 25">
            <a:extLst>
              <a:ext uri="{FF2B5EF4-FFF2-40B4-BE49-F238E27FC236}">
                <a16:creationId xmlns:a16="http://schemas.microsoft.com/office/drawing/2014/main" id="{94FA2BED-C5AD-484B-8479-D121AB32FDE6}"/>
              </a:ext>
            </a:extLst>
          </p:cNvPr>
          <p:cNvSpPr txBox="1"/>
          <p:nvPr/>
        </p:nvSpPr>
        <p:spPr>
          <a:xfrm>
            <a:off x="8634380" y="5124571"/>
            <a:ext cx="1652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viel</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viele</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F99E521-7032-4736-8732-86002B2C7284}"/>
              </a:ext>
            </a:extLst>
          </p:cNvPr>
          <p:cNvSpPr txBox="1"/>
          <p:nvPr/>
        </p:nvSpPr>
        <p:spPr>
          <a:xfrm>
            <a:off x="7641400" y="5754062"/>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 Land</a:t>
            </a:r>
          </a:p>
        </p:txBody>
      </p:sp>
      <p:sp>
        <p:nvSpPr>
          <p:cNvPr id="25" name="TextBox 24">
            <a:extLst>
              <a:ext uri="{FF2B5EF4-FFF2-40B4-BE49-F238E27FC236}">
                <a16:creationId xmlns:a16="http://schemas.microsoft.com/office/drawing/2014/main" id="{D02A7EEA-3E0C-4D01-8C96-C1001EB65CB7}"/>
              </a:ext>
            </a:extLst>
          </p:cNvPr>
          <p:cNvSpPr txBox="1"/>
          <p:nvPr/>
        </p:nvSpPr>
        <p:spPr>
          <a:xfrm>
            <a:off x="10386965" y="3622136"/>
            <a:ext cx="1652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Schottland</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D8E71B-74BE-4904-9605-6009BFF8BB45}"/>
              </a:ext>
            </a:extLst>
          </p:cNvPr>
          <p:cNvSpPr txBox="1"/>
          <p:nvPr/>
        </p:nvSpPr>
        <p:spPr>
          <a:xfrm>
            <a:off x="10030690" y="5851234"/>
            <a:ext cx="2034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normalerweise</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29" name="TextBox 28">
            <a:extLst>
              <a:ext uri="{FF2B5EF4-FFF2-40B4-BE49-F238E27FC236}">
                <a16:creationId xmlns:a16="http://schemas.microsoft.com/office/drawing/2014/main" id="{5B4D6A92-46EF-4E3F-BA3F-B2F869EEAB87}"/>
              </a:ext>
            </a:extLst>
          </p:cNvPr>
          <p:cNvSpPr txBox="1"/>
          <p:nvPr/>
        </p:nvSpPr>
        <p:spPr>
          <a:xfrm>
            <a:off x="10409696" y="4406751"/>
            <a:ext cx="1746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rPr>
              <a:t>die Schweiz</a:t>
            </a:r>
          </a:p>
        </p:txBody>
      </p:sp>
      <p:sp>
        <p:nvSpPr>
          <p:cNvPr id="30" name="TextBox 29">
            <a:extLst>
              <a:ext uri="{FF2B5EF4-FFF2-40B4-BE49-F238E27FC236}">
                <a16:creationId xmlns:a16="http://schemas.microsoft.com/office/drawing/2014/main" id="{C8274AEC-A873-4954-BBE1-A8D0BB429CA2}"/>
              </a:ext>
            </a:extLst>
          </p:cNvPr>
          <p:cNvSpPr txBox="1"/>
          <p:nvPr/>
        </p:nvSpPr>
        <p:spPr>
          <a:xfrm>
            <a:off x="10790848" y="5170192"/>
            <a:ext cx="8447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dort</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1" name="Action Button: Custom 37">
            <a:hlinkClick r:id="" action="ppaction://noaction" highlightClick="1">
              <a:snd r:embed="rId8" name="w.wav"/>
            </a:hlinkClick>
            <a:extLst>
              <a:ext uri="{FF2B5EF4-FFF2-40B4-BE49-F238E27FC236}">
                <a16:creationId xmlns:a16="http://schemas.microsoft.com/office/drawing/2014/main" id="{FA6E14B4-6862-46F8-8005-E84E427B11E8}"/>
              </a:ext>
            </a:extLst>
          </p:cNvPr>
          <p:cNvSpPr/>
          <p:nvPr/>
        </p:nvSpPr>
        <p:spPr>
          <a:xfrm>
            <a:off x="3560697" y="3198139"/>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3" name="Rounded Rectangle 11">
            <a:extLst>
              <a:ext uri="{FF2B5EF4-FFF2-40B4-BE49-F238E27FC236}">
                <a16:creationId xmlns:a16="http://schemas.microsoft.com/office/drawing/2014/main" id="{483D7EB9-C2AA-4190-98DE-925F861600E9}"/>
              </a:ext>
            </a:extLst>
          </p:cNvPr>
          <p:cNvSpPr/>
          <p:nvPr/>
        </p:nvSpPr>
        <p:spPr>
          <a:xfrm>
            <a:off x="10051757" y="247046"/>
            <a:ext cx="1905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6105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wipe(left)">
                                      <p:cBhvr>
                                        <p:cTn id="14" dur="1000"/>
                                        <p:tgtEl>
                                          <p:spTgt spid="10">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wipe(left)">
                                      <p:cBhvr>
                                        <p:cTn id="19" dur="1000"/>
                                        <p:tgtEl>
                                          <p:spTgt spid="1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wipe(left)">
                                      <p:cBhvr>
                                        <p:cTn id="24" dur="10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5" grpId="0"/>
      <p:bldP spid="16" grpId="0"/>
      <p:bldP spid="17" grpId="0"/>
      <p:bldP spid="18" grpId="0"/>
      <p:bldP spid="26" grpId="0"/>
      <p:bldP spid="27" grpId="0"/>
      <p:bldP spid="25" grpId="0"/>
      <p:bldP spid="28" grpId="0"/>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Codewörter</a:t>
            </a:r>
            <a:endParaRPr lang="en-GB" sz="3600" b="1" dirty="0">
              <a:solidFill>
                <a:schemeClr val="bg1"/>
              </a:solidFill>
            </a:endParaRPr>
          </a:p>
        </p:txBody>
      </p:sp>
      <p:sp>
        <p:nvSpPr>
          <p:cNvPr id="2" name="TextBox 1">
            <a:extLst>
              <a:ext uri="{FF2B5EF4-FFF2-40B4-BE49-F238E27FC236}">
                <a16:creationId xmlns:a16="http://schemas.microsoft.com/office/drawing/2014/main" id="{441BD37D-41C3-4856-A799-AF725F82274A}"/>
              </a:ext>
            </a:extLst>
          </p:cNvPr>
          <p:cNvSpPr txBox="1"/>
          <p:nvPr/>
        </p:nvSpPr>
        <p:spPr>
          <a:xfrm>
            <a:off x="7510537" y="4697378"/>
            <a:ext cx="10576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fahren</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A914E82D-A389-4488-A304-3C0FCB12FBF8}"/>
              </a:ext>
            </a:extLst>
          </p:cNvPr>
          <p:cNvGrpSpPr/>
          <p:nvPr/>
        </p:nvGrpSpPr>
        <p:grpSpPr>
          <a:xfrm>
            <a:off x="9956274" y="1140191"/>
            <a:ext cx="2109357" cy="2023327"/>
            <a:chOff x="8968715" y="3198394"/>
            <a:chExt cx="2988612" cy="2931918"/>
          </a:xfrm>
        </p:grpSpPr>
        <p:pic>
          <p:nvPicPr>
            <p:cNvPr id="1026" name="Picture 2" descr="Female Detective Clip Art">
              <a:extLst>
                <a:ext uri="{FF2B5EF4-FFF2-40B4-BE49-F238E27FC236}">
                  <a16:creationId xmlns:a16="http://schemas.microsoft.com/office/drawing/2014/main" id="{E711E8C7-0426-4AE5-9617-2A48DFA70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8715" y="3198394"/>
              <a:ext cx="2988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Clip Art">
              <a:extLst>
                <a:ext uri="{FF2B5EF4-FFF2-40B4-BE49-F238E27FC236}">
                  <a16:creationId xmlns:a16="http://schemas.microsoft.com/office/drawing/2014/main" id="{B1306282-E02A-4AA6-83B1-04BDFEC0D8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21942">
              <a:off x="9060826" y="4927513"/>
              <a:ext cx="1210871" cy="12027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FE0CBF2-E2D1-416C-BB2E-F506B01E570D}"/>
              </a:ext>
            </a:extLst>
          </p:cNvPr>
          <p:cNvSpPr txBox="1"/>
          <p:nvPr/>
        </p:nvSpPr>
        <p:spPr>
          <a:xfrm>
            <a:off x="156086" y="1287698"/>
            <a:ext cx="118251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Detektive</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sucht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das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Codewort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Kannst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du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helfen</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BACB062B-C576-49E9-9DC7-8C2573F93568}"/>
              </a:ext>
            </a:extLst>
          </p:cNvPr>
          <p:cNvSpPr txBox="1"/>
          <p:nvPr/>
        </p:nvSpPr>
        <p:spPr>
          <a:xfrm>
            <a:off x="7835280" y="2023380"/>
            <a:ext cx="1425539"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erreichen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648AD41E-3CFC-4A5E-9F88-430DD1230549}"/>
              </a:ext>
            </a:extLst>
          </p:cNvPr>
          <p:cNvSpPr txBox="1"/>
          <p:nvPr/>
        </p:nvSpPr>
        <p:spPr>
          <a:xfrm>
            <a:off x="8977530" y="4295025"/>
            <a:ext cx="84476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Wien</a:t>
            </a:r>
          </a:p>
        </p:txBody>
      </p:sp>
      <p:sp>
        <p:nvSpPr>
          <p:cNvPr id="15" name="TextBox 14">
            <a:extLst>
              <a:ext uri="{FF2B5EF4-FFF2-40B4-BE49-F238E27FC236}">
                <a16:creationId xmlns:a16="http://schemas.microsoft.com/office/drawing/2014/main" id="{D588F3E4-BB87-4E9E-AA19-8115EF5AE6B6}"/>
              </a:ext>
            </a:extLst>
          </p:cNvPr>
          <p:cNvSpPr txBox="1"/>
          <p:nvPr/>
        </p:nvSpPr>
        <p:spPr>
          <a:xfrm>
            <a:off x="8888133" y="3112598"/>
            <a:ext cx="1145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suchen</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76649AD-C270-4B86-9815-3085D38FE1D4}"/>
              </a:ext>
            </a:extLst>
          </p:cNvPr>
          <p:cNvSpPr txBox="1"/>
          <p:nvPr/>
        </p:nvSpPr>
        <p:spPr>
          <a:xfrm>
            <a:off x="7244334" y="2969906"/>
            <a:ext cx="1240347" cy="400110"/>
          </a:xfrm>
          <a:prstGeom prst="rect">
            <a:avLst/>
          </a:prstGeom>
          <a:noFill/>
        </p:spPr>
        <p:txBody>
          <a:bodyPr wrap="square" rtlCol="0">
            <a:spAutoFit/>
          </a:bodyPr>
          <a:lstStyle/>
          <a:p>
            <a:r>
              <a:rPr lang="en-GB" sz="2000" b="1" dirty="0" err="1">
                <a:solidFill>
                  <a:schemeClr val="accent1">
                    <a:lumMod val="50000"/>
                  </a:schemeClr>
                </a:solidFill>
              </a:rPr>
              <a:t>schaffen</a:t>
            </a:r>
            <a:endParaRPr lang="en-GB" sz="2000" b="1" dirty="0">
              <a:solidFill>
                <a:schemeClr val="accent1">
                  <a:lumMod val="50000"/>
                </a:schemeClr>
              </a:solidFill>
            </a:endParaRPr>
          </a:p>
        </p:txBody>
      </p:sp>
      <p:sp>
        <p:nvSpPr>
          <p:cNvPr id="17" name="TextBox 16">
            <a:extLst>
              <a:ext uri="{FF2B5EF4-FFF2-40B4-BE49-F238E27FC236}">
                <a16:creationId xmlns:a16="http://schemas.microsoft.com/office/drawing/2014/main" id="{0A710728-7840-46B7-AA2D-34E3459CBE82}"/>
              </a:ext>
            </a:extLst>
          </p:cNvPr>
          <p:cNvSpPr txBox="1"/>
          <p:nvPr/>
        </p:nvSpPr>
        <p:spPr>
          <a:xfrm>
            <a:off x="8540942" y="1115558"/>
            <a:ext cx="15108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Stunde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897EDB6-3FF4-48BE-BB3B-65256AEBCC17}"/>
              </a:ext>
            </a:extLst>
          </p:cNvPr>
          <p:cNvSpPr txBox="1"/>
          <p:nvPr/>
        </p:nvSpPr>
        <p:spPr>
          <a:xfrm>
            <a:off x="7509594" y="3792418"/>
            <a:ext cx="1319346" cy="400110"/>
          </a:xfrm>
          <a:prstGeom prst="rect">
            <a:avLst/>
          </a:prstGeom>
          <a:noFill/>
        </p:spPr>
        <p:txBody>
          <a:bodyPr wrap="square" rtlCol="0">
            <a:spAutoFit/>
          </a:bodyPr>
          <a:lstStyle/>
          <a:p>
            <a:pPr algn="ctr"/>
            <a:r>
              <a:rPr lang="en-GB" sz="2000" b="1" dirty="0" err="1">
                <a:solidFill>
                  <a:srgbClr val="DAA520"/>
                </a:solidFill>
              </a:rPr>
              <a:t>dauern</a:t>
            </a:r>
            <a:endParaRPr lang="en-GB" sz="2000" b="1" dirty="0">
              <a:solidFill>
                <a:srgbClr val="DAA520"/>
              </a:solidFill>
            </a:endParaRPr>
          </a:p>
        </p:txBody>
      </p:sp>
      <p:pic>
        <p:nvPicPr>
          <p:cNvPr id="1030" name="Picture 6" descr="Paper, Sheet, White, Blank, Creased, Folded, Corner">
            <a:extLst>
              <a:ext uri="{FF2B5EF4-FFF2-40B4-BE49-F238E27FC236}">
                <a16:creationId xmlns:a16="http://schemas.microsoft.com/office/drawing/2014/main" id="{18315CDB-D227-4E4A-8F42-B3AEEF4B6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86" y="1871101"/>
            <a:ext cx="6768319" cy="4375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A014B5-6BAF-4185-A178-375CEB01F02A}"/>
              </a:ext>
            </a:extLst>
          </p:cNvPr>
          <p:cNvSpPr txBox="1"/>
          <p:nvPr/>
        </p:nvSpPr>
        <p:spPr>
          <a:xfrm>
            <a:off x="476015" y="2120258"/>
            <a:ext cx="4690896" cy="677108"/>
          </a:xfrm>
          <a:prstGeom prst="rect">
            <a:avLst/>
          </a:prstGeom>
          <a:noFill/>
          <a:ln w="19050">
            <a:solidFill>
              <a:schemeClr val="accent1">
                <a:lumMod val="50000"/>
              </a:schemeClr>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1" u="none" strike="noStrike" kern="1200" cap="none" spc="0" normalizeH="0" baseline="0" noProof="0" dirty="0">
                <a:ln>
                  <a:noFill/>
                </a:ln>
                <a:solidFill>
                  <a:srgbClr val="DAA520"/>
                </a:solidFill>
                <a:effectLst/>
                <a:uLnTx/>
                <a:uFillTx/>
                <a:latin typeface="+mj-lt"/>
                <a:ea typeface="+mn-ea"/>
                <a:cs typeface="+mn-cs"/>
              </a:rPr>
              <a:t>STRENG GEHEIM</a:t>
            </a:r>
          </a:p>
        </p:txBody>
      </p:sp>
      <p:sp>
        <p:nvSpPr>
          <p:cNvPr id="10" name="TextBox 9">
            <a:extLst>
              <a:ext uri="{FF2B5EF4-FFF2-40B4-BE49-F238E27FC236}">
                <a16:creationId xmlns:a16="http://schemas.microsoft.com/office/drawing/2014/main" id="{D54DB002-6430-4D19-89FF-34A953254055}"/>
              </a:ext>
            </a:extLst>
          </p:cNvPr>
          <p:cNvSpPr txBox="1"/>
          <p:nvPr/>
        </p:nvSpPr>
        <p:spPr>
          <a:xfrm>
            <a:off x="395105" y="3215266"/>
            <a:ext cx="661055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cs typeface="Courier New" panose="02070309020205020404" pitchFamily="49" charset="0"/>
              </a:rPr>
              <a:t>ist</a:t>
            </a: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 </a:t>
            </a:r>
            <a:r>
              <a:rPr kumimoji="0" lang="en-GB" sz="2200" b="0" i="1" u="none" strike="noStrike" kern="1200" cap="none" spc="0" normalizeH="0" baseline="0" noProof="0" dirty="0" err="1">
                <a:ln>
                  <a:noFill/>
                </a:ln>
                <a:solidFill>
                  <a:schemeClr val="accent1">
                    <a:lumMod val="50000"/>
                  </a:schemeClr>
                </a:solidFill>
                <a:effectLst/>
                <a:uLnTx/>
                <a:uFillTx/>
                <a:latin typeface="+mj-lt"/>
                <a:cs typeface="Courier New" panose="02070309020205020404" pitchFamily="49" charset="0"/>
              </a:rPr>
              <a:t>keine</a:t>
            </a: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 Stadt.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Es </a:t>
            </a:r>
            <a:r>
              <a:rPr kumimoji="0" lang="en-GB" sz="2200" b="0" i="1" u="none" strike="noStrike" kern="1200" cap="none" spc="0" normalizeH="0" baseline="0" noProof="0" dirty="0" err="1">
                <a:ln>
                  <a:noFill/>
                </a:ln>
                <a:solidFill>
                  <a:schemeClr val="accent1">
                    <a:lumMod val="50000"/>
                  </a:schemeClr>
                </a:solidFill>
                <a:effectLst/>
                <a:uLnTx/>
                <a:uFillTx/>
                <a:latin typeface="+mj-lt"/>
                <a:cs typeface="Courier New" panose="02070309020205020404" pitchFamily="49" charset="0"/>
              </a:rPr>
              <a:t>ist</a:t>
            </a:r>
            <a:r>
              <a:rPr kumimoji="0" lang="en-GB" sz="2200" b="0" i="1" u="none" strike="noStrike" kern="1200" cap="none" spc="0" normalizeH="0" noProof="0" dirty="0">
                <a:ln>
                  <a:noFill/>
                </a:ln>
                <a:solidFill>
                  <a:schemeClr val="accent1">
                    <a:lumMod val="50000"/>
                  </a:schemeClr>
                </a:solidFill>
                <a:effectLst/>
                <a:uLnTx/>
                <a:uFillTx/>
                <a:latin typeface="+mj-lt"/>
                <a:cs typeface="Courier New" panose="02070309020205020404" pitchFamily="49" charset="0"/>
              </a:rPr>
              <a:t> </a:t>
            </a:r>
            <a:r>
              <a:rPr kumimoji="0" lang="en-GB" sz="2200" b="0" i="1" u="none" strike="noStrike" kern="1200" cap="none" spc="0" normalizeH="0" noProof="0" dirty="0" err="1">
                <a:ln>
                  <a:noFill/>
                </a:ln>
                <a:solidFill>
                  <a:schemeClr val="accent1">
                    <a:lumMod val="50000"/>
                  </a:schemeClr>
                </a:solidFill>
                <a:effectLst/>
                <a:uLnTx/>
                <a:uFillTx/>
                <a:latin typeface="+mj-lt"/>
                <a:cs typeface="Courier New" panose="02070309020205020404" pitchFamily="49" charset="0"/>
              </a:rPr>
              <a:t>nicht</a:t>
            </a:r>
            <a:r>
              <a:rPr kumimoji="0" lang="en-GB" sz="2200" b="0" i="1" u="none" strike="noStrike" kern="1200" cap="none" spc="0" normalizeH="0" noProof="0" dirty="0">
                <a:ln>
                  <a:noFill/>
                </a:ln>
                <a:solidFill>
                  <a:schemeClr val="accent1">
                    <a:lumMod val="50000"/>
                  </a:schemeClr>
                </a:solidFill>
                <a:effectLst/>
                <a:uLnTx/>
                <a:uFillTx/>
                <a:latin typeface="+mj-lt"/>
                <a:cs typeface="Courier New" panose="02070309020205020404" pitchFamily="49" charset="0"/>
              </a:rPr>
              <a:t> </a:t>
            </a:r>
            <a:r>
              <a:rPr kumimoji="0" lang="en-GB" sz="2200" b="0" i="1" u="none" strike="noStrike" kern="1200" cap="none" spc="0" normalizeH="0" noProof="0" dirty="0" err="1">
                <a:ln>
                  <a:noFill/>
                </a:ln>
                <a:solidFill>
                  <a:schemeClr val="accent1">
                    <a:lumMod val="50000"/>
                  </a:schemeClr>
                </a:solidFill>
                <a:effectLst/>
                <a:uLnTx/>
                <a:uFillTx/>
                <a:latin typeface="+mj-lt"/>
                <a:cs typeface="Courier New" panose="02070309020205020404" pitchFamily="49" charset="0"/>
              </a:rPr>
              <a:t>gelb</a:t>
            </a: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rPr>
              <a:t>Es</a:t>
            </a:r>
            <a:r>
              <a:rPr kumimoji="0" lang="en-GB" sz="2200" b="0" i="1" u="none" strike="noStrike" kern="1200" cap="none" spc="0" normalizeH="0" noProof="0" dirty="0">
                <a:ln>
                  <a:noFill/>
                </a:ln>
                <a:solidFill>
                  <a:schemeClr val="accent1">
                    <a:lumMod val="50000"/>
                  </a:schemeClr>
                </a:solidFill>
                <a:effectLst/>
                <a:uLnTx/>
                <a:uFillTx/>
                <a:latin typeface="+mj-lt"/>
                <a:cs typeface="Courier New" panose="02070309020205020404" pitchFamily="49" charset="0"/>
              </a:rPr>
              <a:t> hat </a:t>
            </a:r>
            <a:r>
              <a:rPr kumimoji="0" lang="en-GB" sz="2200" b="0" i="1" u="none" strike="noStrike" kern="1200" cap="none" spc="0" normalizeH="0" noProof="0" dirty="0" err="1">
                <a:ln>
                  <a:noFill/>
                </a:ln>
                <a:solidFill>
                  <a:schemeClr val="accent1">
                    <a:lumMod val="50000"/>
                  </a:schemeClr>
                </a:solidFill>
                <a:effectLst/>
                <a:uLnTx/>
                <a:uFillTx/>
                <a:latin typeface="+mj-lt"/>
                <a:cs typeface="Courier New" panose="02070309020205020404" pitchFamily="49" charset="0"/>
              </a:rPr>
              <a:t>nicht</a:t>
            </a:r>
            <a:r>
              <a:rPr kumimoji="0" lang="en-GB" sz="2200" b="0" i="1" u="none" strike="noStrike" kern="1200" cap="none" spc="0" normalizeH="0" noProof="0" dirty="0">
                <a:ln>
                  <a:noFill/>
                </a:ln>
                <a:solidFill>
                  <a:schemeClr val="accent1">
                    <a:lumMod val="50000"/>
                  </a:schemeClr>
                </a:solidFill>
                <a:effectLst/>
                <a:uLnTx/>
                <a:uFillTx/>
                <a:latin typeface="+mj-lt"/>
                <a:cs typeface="Courier New" panose="02070309020205020404" pitchFamily="49" charset="0"/>
              </a:rPr>
              <a:t> die SSC </a:t>
            </a:r>
            <a:endPar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endParaRPr>
          </a:p>
          <a:p>
            <a:pPr lvl="0">
              <a:defRPr/>
            </a:pPr>
            <a:r>
              <a:rPr lang="en-GB" sz="2200" i="1" dirty="0">
                <a:solidFill>
                  <a:schemeClr val="accent1">
                    <a:lumMod val="50000"/>
                  </a:schemeClr>
                </a:solidFill>
                <a:latin typeface="+mj-lt"/>
                <a:cs typeface="Courier New" panose="02070309020205020404" pitchFamily="49" charset="0"/>
              </a:rPr>
              <a:t>Es </a:t>
            </a:r>
            <a:r>
              <a:rPr lang="en-GB" sz="2200" i="1" dirty="0" err="1">
                <a:solidFill>
                  <a:schemeClr val="accent1">
                    <a:lumMod val="50000"/>
                  </a:schemeClr>
                </a:solidFill>
                <a:latin typeface="+mj-lt"/>
                <a:cs typeface="Courier New" panose="02070309020205020404" pitchFamily="49" charset="0"/>
              </a:rPr>
              <a:t>heißt</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gehen</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aber</a:t>
            </a:r>
            <a:r>
              <a:rPr lang="en-GB" sz="2200" i="1" dirty="0">
                <a:solidFill>
                  <a:schemeClr val="accent1">
                    <a:lumMod val="50000"/>
                  </a:schemeClr>
                </a:solidFill>
                <a:latin typeface="+mj-lt"/>
                <a:cs typeface="Courier New" panose="02070309020205020404" pitchFamily="49" charset="0"/>
              </a:rPr>
              <a:t> </a:t>
            </a:r>
            <a:r>
              <a:rPr lang="en-GB" sz="2200" i="1" dirty="0" err="1">
                <a:solidFill>
                  <a:schemeClr val="accent1">
                    <a:lumMod val="50000"/>
                  </a:schemeClr>
                </a:solidFill>
                <a:latin typeface="+mj-lt"/>
                <a:cs typeface="Courier New" panose="02070309020205020404" pitchFamily="49" charset="0"/>
              </a:rPr>
              <a:t>mit</a:t>
            </a:r>
            <a:r>
              <a:rPr lang="en-GB" sz="2200" i="1" dirty="0">
                <a:solidFill>
                  <a:schemeClr val="accent1">
                    <a:lumMod val="50000"/>
                  </a:schemeClr>
                </a:solidFill>
                <a:latin typeface="+mj-lt"/>
                <a:cs typeface="Courier New" panose="02070309020205020404" pitchFamily="49" charset="0"/>
              </a:rPr>
              <a:t> Bus </a:t>
            </a:r>
            <a:r>
              <a:rPr lang="en-GB" sz="2200" i="1" dirty="0" err="1">
                <a:solidFill>
                  <a:schemeClr val="accent1">
                    <a:lumMod val="50000"/>
                  </a:schemeClr>
                </a:solidFill>
                <a:latin typeface="+mj-lt"/>
                <a:cs typeface="Courier New" panose="02070309020205020404" pitchFamily="49" charset="0"/>
              </a:rPr>
              <a:t>oder</a:t>
            </a:r>
            <a:r>
              <a:rPr lang="en-GB" sz="2200" i="1" dirty="0">
                <a:solidFill>
                  <a:schemeClr val="accent1">
                    <a:lumMod val="50000"/>
                  </a:schemeClr>
                </a:solidFill>
                <a:latin typeface="+mj-lt"/>
                <a:cs typeface="Courier New" panose="02070309020205020404" pitchFamily="49" charset="0"/>
              </a:rPr>
              <a:t> Rad.</a:t>
            </a:r>
            <a:endParaRPr kumimoji="0" lang="en-GB" sz="2200" b="0" i="1" u="none" strike="noStrike" kern="1200" cap="none" spc="0" normalizeH="0" baseline="0" noProof="0" dirty="0">
              <a:ln>
                <a:noFill/>
              </a:ln>
              <a:solidFill>
                <a:schemeClr val="accent1">
                  <a:lumMod val="50000"/>
                </a:schemeClr>
              </a:solidFill>
              <a:effectLst/>
              <a:uLnTx/>
              <a:uFillTx/>
              <a:latin typeface="+mj-lt"/>
              <a:cs typeface="Courier New" panose="02070309020205020404" pitchFamily="49" charset="0"/>
            </a:endParaRPr>
          </a:p>
        </p:txBody>
      </p:sp>
      <p:sp>
        <p:nvSpPr>
          <p:cNvPr id="25" name="TextBox 24">
            <a:extLst>
              <a:ext uri="{FF2B5EF4-FFF2-40B4-BE49-F238E27FC236}">
                <a16:creationId xmlns:a16="http://schemas.microsoft.com/office/drawing/2014/main" id="{166A7609-A078-4365-A55B-D7BF4C1EC0A6}"/>
              </a:ext>
            </a:extLst>
          </p:cNvPr>
          <p:cNvSpPr txBox="1"/>
          <p:nvPr/>
        </p:nvSpPr>
        <p:spPr>
          <a:xfrm>
            <a:off x="7641400" y="5754062"/>
            <a:ext cx="1336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das Land</a:t>
            </a:r>
          </a:p>
        </p:txBody>
      </p:sp>
      <p:sp>
        <p:nvSpPr>
          <p:cNvPr id="26" name="TextBox 25">
            <a:extLst>
              <a:ext uri="{FF2B5EF4-FFF2-40B4-BE49-F238E27FC236}">
                <a16:creationId xmlns:a16="http://schemas.microsoft.com/office/drawing/2014/main" id="{C99F4611-6F04-4870-A254-55324CC9BC94}"/>
              </a:ext>
            </a:extLst>
          </p:cNvPr>
          <p:cNvSpPr txBox="1"/>
          <p:nvPr/>
        </p:nvSpPr>
        <p:spPr>
          <a:xfrm>
            <a:off x="8634380" y="5124571"/>
            <a:ext cx="1652531" cy="400110"/>
          </a:xfrm>
          <a:prstGeom prst="rect">
            <a:avLst/>
          </a:prstGeom>
          <a:noFill/>
        </p:spPr>
        <p:txBody>
          <a:bodyPr wrap="square" rtlCol="0">
            <a:spAutoFit/>
          </a:bodyPr>
          <a:lstStyle/>
          <a:p>
            <a:pPr algn="ctr"/>
            <a:r>
              <a:rPr lang="en-GB" sz="2000" b="1" dirty="0" err="1">
                <a:solidFill>
                  <a:srgbClr val="DAA520"/>
                </a:solidFill>
              </a:rPr>
              <a:t>viel</a:t>
            </a:r>
            <a:r>
              <a:rPr lang="en-GB" sz="2000" b="1" dirty="0">
                <a:solidFill>
                  <a:srgbClr val="DAA520"/>
                </a:solidFill>
              </a:rPr>
              <a:t>, </a:t>
            </a:r>
            <a:r>
              <a:rPr lang="en-GB" sz="2000" b="1" dirty="0" err="1">
                <a:solidFill>
                  <a:srgbClr val="DAA520"/>
                </a:solidFill>
              </a:rPr>
              <a:t>viele</a:t>
            </a:r>
            <a:endParaRPr lang="en-GB" sz="2000" b="1" dirty="0">
              <a:solidFill>
                <a:srgbClr val="DAA520"/>
              </a:solidFill>
            </a:endParaRPr>
          </a:p>
        </p:txBody>
      </p:sp>
      <p:sp>
        <p:nvSpPr>
          <p:cNvPr id="27" name="TextBox 26">
            <a:extLst>
              <a:ext uri="{FF2B5EF4-FFF2-40B4-BE49-F238E27FC236}">
                <a16:creationId xmlns:a16="http://schemas.microsoft.com/office/drawing/2014/main" id="{063A78DC-777F-477D-9B12-560F7CB90D39}"/>
              </a:ext>
            </a:extLst>
          </p:cNvPr>
          <p:cNvSpPr txBox="1"/>
          <p:nvPr/>
        </p:nvSpPr>
        <p:spPr>
          <a:xfrm>
            <a:off x="10386965" y="3622136"/>
            <a:ext cx="1652531" cy="400110"/>
          </a:xfrm>
          <a:prstGeom prst="rect">
            <a:avLst/>
          </a:prstGeom>
          <a:noFill/>
        </p:spPr>
        <p:txBody>
          <a:bodyPr wrap="square" rtlCol="0">
            <a:spAutoFit/>
          </a:bodyPr>
          <a:lstStyle/>
          <a:p>
            <a:r>
              <a:rPr lang="en-GB" sz="2000" b="1" dirty="0" err="1">
                <a:solidFill>
                  <a:srgbClr val="DAA520"/>
                </a:solidFill>
              </a:rPr>
              <a:t>Schottland</a:t>
            </a:r>
            <a:endParaRPr lang="en-GB" sz="2000" b="1" dirty="0">
              <a:solidFill>
                <a:srgbClr val="DAA520"/>
              </a:solidFill>
            </a:endParaRPr>
          </a:p>
        </p:txBody>
      </p:sp>
      <p:sp>
        <p:nvSpPr>
          <p:cNvPr id="28" name="TextBox 27">
            <a:extLst>
              <a:ext uri="{FF2B5EF4-FFF2-40B4-BE49-F238E27FC236}">
                <a16:creationId xmlns:a16="http://schemas.microsoft.com/office/drawing/2014/main" id="{A011F0A2-7555-4D98-A85B-2E63202A2DE4}"/>
              </a:ext>
            </a:extLst>
          </p:cNvPr>
          <p:cNvSpPr txBox="1"/>
          <p:nvPr/>
        </p:nvSpPr>
        <p:spPr>
          <a:xfrm>
            <a:off x="10030690" y="5851234"/>
            <a:ext cx="20349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normalerweise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C36A839-8AD4-4469-A568-1BBDD303F193}"/>
              </a:ext>
            </a:extLst>
          </p:cNvPr>
          <p:cNvSpPr txBox="1"/>
          <p:nvPr/>
        </p:nvSpPr>
        <p:spPr>
          <a:xfrm>
            <a:off x="10409696" y="4406751"/>
            <a:ext cx="1746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Schweiz</a:t>
            </a:r>
          </a:p>
        </p:txBody>
      </p:sp>
      <p:sp>
        <p:nvSpPr>
          <p:cNvPr id="30" name="TextBox 29">
            <a:extLst>
              <a:ext uri="{FF2B5EF4-FFF2-40B4-BE49-F238E27FC236}">
                <a16:creationId xmlns:a16="http://schemas.microsoft.com/office/drawing/2014/main" id="{7114FF53-4F55-4CD0-9DF5-FB12223E3079}"/>
              </a:ext>
            </a:extLst>
          </p:cNvPr>
          <p:cNvSpPr txBox="1"/>
          <p:nvPr/>
        </p:nvSpPr>
        <p:spPr>
          <a:xfrm>
            <a:off x="10790848" y="5170192"/>
            <a:ext cx="8447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dort</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Action Button: Custom 37">
            <a:hlinkClick r:id="" action="ppaction://noaction" highlightClick="1">
              <a:snd r:embed="rId8" name="sch.wav"/>
            </a:hlinkClick>
            <a:extLst>
              <a:ext uri="{FF2B5EF4-FFF2-40B4-BE49-F238E27FC236}">
                <a16:creationId xmlns:a16="http://schemas.microsoft.com/office/drawing/2014/main" id="{FA6E14B4-6862-46F8-8005-E84E427B11E8}"/>
              </a:ext>
            </a:extLst>
          </p:cNvPr>
          <p:cNvSpPr/>
          <p:nvPr/>
        </p:nvSpPr>
        <p:spPr>
          <a:xfrm>
            <a:off x="3518195" y="4516002"/>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4" name="Rounded Rectangle 11">
            <a:extLst>
              <a:ext uri="{FF2B5EF4-FFF2-40B4-BE49-F238E27FC236}">
                <a16:creationId xmlns:a16="http://schemas.microsoft.com/office/drawing/2014/main" id="{483D7EB9-C2AA-4190-98DE-925F861600E9}"/>
              </a:ext>
            </a:extLst>
          </p:cNvPr>
          <p:cNvSpPr/>
          <p:nvPr/>
        </p:nvSpPr>
        <p:spPr>
          <a:xfrm>
            <a:off x="10051757" y="247046"/>
            <a:ext cx="19055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49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left)">
                                      <p:cBhvr>
                                        <p:cTn id="12" dur="1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left)">
                                      <p:cBhvr>
                                        <p:cTn id="17" dur="1000"/>
                                        <p:tgtEl>
                                          <p:spTgt spid="10">
                                            <p:txEl>
                                              <p:pRg st="4" end="4"/>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wipe(left)">
                                      <p:cBhvr>
                                        <p:cTn id="24" dur="10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grpId="0" nodeType="clickEffect">
                                  <p:stCondLst>
                                    <p:cond delay="0"/>
                                  </p:stCondLst>
                                  <p:childTnLst>
                                    <p:anim calcmode="lin" valueType="num">
                                      <p:cBhvr>
                                        <p:cTn id="28" dur="1000"/>
                                        <p:tgtEl>
                                          <p:spTgt spid="13"/>
                                        </p:tgtEl>
                                        <p:attrNameLst>
                                          <p:attrName>ppt_w</p:attrName>
                                        </p:attrNameLst>
                                      </p:cBhvr>
                                      <p:tavLst>
                                        <p:tav tm="0">
                                          <p:val>
                                            <p:strVal val="ppt_w"/>
                                          </p:val>
                                        </p:tav>
                                        <p:tav tm="100000">
                                          <p:val>
                                            <p:fltVal val="0"/>
                                          </p:val>
                                        </p:tav>
                                      </p:tavLst>
                                    </p:anim>
                                    <p:anim calcmode="lin" valueType="num">
                                      <p:cBhvr>
                                        <p:cTn id="29" dur="1000"/>
                                        <p:tgtEl>
                                          <p:spTgt spid="13"/>
                                        </p:tgtEl>
                                        <p:attrNameLst>
                                          <p:attrName>ppt_h</p:attrName>
                                        </p:attrNameLst>
                                      </p:cBhvr>
                                      <p:tavLst>
                                        <p:tav tm="0">
                                          <p:val>
                                            <p:strVal val="ppt_h"/>
                                          </p:val>
                                        </p:tav>
                                        <p:tav tm="100000">
                                          <p:val>
                                            <p:fltVal val="0"/>
                                          </p:val>
                                        </p:tav>
                                      </p:tavLst>
                                    </p:anim>
                                    <p:anim calcmode="lin" valueType="num">
                                      <p:cBhvr>
                                        <p:cTn id="30" dur="1000"/>
                                        <p:tgtEl>
                                          <p:spTgt spid="13"/>
                                        </p:tgtEl>
                                        <p:attrNameLst>
                                          <p:attrName>style.rotation</p:attrName>
                                        </p:attrNameLst>
                                      </p:cBhvr>
                                      <p:tavLst>
                                        <p:tav tm="0">
                                          <p:val>
                                            <p:fltVal val="0"/>
                                          </p:val>
                                        </p:tav>
                                        <p:tav tm="100000">
                                          <p:val>
                                            <p:fltVal val="90"/>
                                          </p:val>
                                        </p:tav>
                                      </p:tavLst>
                                    </p:anim>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grpId="0" nodeType="clickEffect">
                                  <p:stCondLst>
                                    <p:cond delay="0"/>
                                  </p:stCondLst>
                                  <p:childTnLst>
                                    <p:anim calcmode="lin" valueType="num">
                                      <p:cBhvr>
                                        <p:cTn id="36" dur="1000"/>
                                        <p:tgtEl>
                                          <p:spTgt spid="12"/>
                                        </p:tgtEl>
                                        <p:attrNameLst>
                                          <p:attrName>ppt_w</p:attrName>
                                        </p:attrNameLst>
                                      </p:cBhvr>
                                      <p:tavLst>
                                        <p:tav tm="0">
                                          <p:val>
                                            <p:strVal val="ppt_w"/>
                                          </p:val>
                                        </p:tav>
                                        <p:tav tm="100000">
                                          <p:val>
                                            <p:fltVal val="0"/>
                                          </p:val>
                                        </p:tav>
                                      </p:tavLst>
                                    </p:anim>
                                    <p:anim calcmode="lin" valueType="num">
                                      <p:cBhvr>
                                        <p:cTn id="37" dur="1000"/>
                                        <p:tgtEl>
                                          <p:spTgt spid="12"/>
                                        </p:tgtEl>
                                        <p:attrNameLst>
                                          <p:attrName>ppt_h</p:attrName>
                                        </p:attrNameLst>
                                      </p:cBhvr>
                                      <p:tavLst>
                                        <p:tav tm="0">
                                          <p:val>
                                            <p:strVal val="ppt_h"/>
                                          </p:val>
                                        </p:tav>
                                        <p:tav tm="100000">
                                          <p:val>
                                            <p:fltVal val="0"/>
                                          </p:val>
                                        </p:tav>
                                      </p:tavLst>
                                    </p:anim>
                                    <p:anim calcmode="lin" valueType="num">
                                      <p:cBhvr>
                                        <p:cTn id="38" dur="1000"/>
                                        <p:tgtEl>
                                          <p:spTgt spid="12"/>
                                        </p:tgtEl>
                                        <p:attrNameLst>
                                          <p:attrName>style.rotation</p:attrName>
                                        </p:attrNameLst>
                                      </p:cBhvr>
                                      <p:tavLst>
                                        <p:tav tm="0">
                                          <p:val>
                                            <p:fltVal val="0"/>
                                          </p:val>
                                        </p:tav>
                                        <p:tav tm="100000">
                                          <p:val>
                                            <p:fltVal val="90"/>
                                          </p:val>
                                        </p:tav>
                                      </p:tavLst>
                                    </p:anim>
                                    <p:animEffect transition="out" filter="fade">
                                      <p:cBhvr>
                                        <p:cTn id="39" dur="1000"/>
                                        <p:tgtEl>
                                          <p:spTgt spid="12"/>
                                        </p:tgtEl>
                                      </p:cBhvr>
                                    </p:animEffect>
                                    <p:set>
                                      <p:cBhvr>
                                        <p:cTn id="40" dur="1" fill="hold">
                                          <p:stCondLst>
                                            <p:cond delay="999"/>
                                          </p:stCondLst>
                                        </p:cTn>
                                        <p:tgtEl>
                                          <p:spTgt spid="12"/>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 calcmode="lin" valueType="num">
                                      <p:cBhvr>
                                        <p:cTn id="44" dur="1000"/>
                                        <p:tgtEl>
                                          <p:spTgt spid="18"/>
                                        </p:tgtEl>
                                        <p:attrNameLst>
                                          <p:attrName>style.rotation</p:attrName>
                                        </p:attrNameLst>
                                      </p:cBhvr>
                                      <p:tavLst>
                                        <p:tav tm="0">
                                          <p:val>
                                            <p:fltVal val="0"/>
                                          </p:val>
                                        </p:tav>
                                        <p:tav tm="100000">
                                          <p:val>
                                            <p:fltVal val="90"/>
                                          </p:val>
                                        </p:tav>
                                      </p:tavLst>
                                    </p:anim>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par>
                                <p:cTn id="47" presetID="31" presetClass="exit" presetSubtype="0" fill="hold" grpId="0" nodeType="withEffect">
                                  <p:stCondLst>
                                    <p:cond delay="0"/>
                                  </p:stCondLst>
                                  <p:childTnLst>
                                    <p:anim calcmode="lin" valueType="num">
                                      <p:cBhvr>
                                        <p:cTn id="48" dur="1000"/>
                                        <p:tgtEl>
                                          <p:spTgt spid="27"/>
                                        </p:tgtEl>
                                        <p:attrNameLst>
                                          <p:attrName>ppt_w</p:attrName>
                                        </p:attrNameLst>
                                      </p:cBhvr>
                                      <p:tavLst>
                                        <p:tav tm="0">
                                          <p:val>
                                            <p:strVal val="ppt_w"/>
                                          </p:val>
                                        </p:tav>
                                        <p:tav tm="100000">
                                          <p:val>
                                            <p:fltVal val="0"/>
                                          </p:val>
                                        </p:tav>
                                      </p:tavLst>
                                    </p:anim>
                                    <p:anim calcmode="lin" valueType="num">
                                      <p:cBhvr>
                                        <p:cTn id="49" dur="1000"/>
                                        <p:tgtEl>
                                          <p:spTgt spid="27"/>
                                        </p:tgtEl>
                                        <p:attrNameLst>
                                          <p:attrName>ppt_h</p:attrName>
                                        </p:attrNameLst>
                                      </p:cBhvr>
                                      <p:tavLst>
                                        <p:tav tm="0">
                                          <p:val>
                                            <p:strVal val="ppt_h"/>
                                          </p:val>
                                        </p:tav>
                                        <p:tav tm="100000">
                                          <p:val>
                                            <p:fltVal val="0"/>
                                          </p:val>
                                        </p:tav>
                                      </p:tavLst>
                                    </p:anim>
                                    <p:anim calcmode="lin" valueType="num">
                                      <p:cBhvr>
                                        <p:cTn id="50" dur="1000"/>
                                        <p:tgtEl>
                                          <p:spTgt spid="27"/>
                                        </p:tgtEl>
                                        <p:attrNameLst>
                                          <p:attrName>style.rotation</p:attrName>
                                        </p:attrNameLst>
                                      </p:cBhvr>
                                      <p:tavLst>
                                        <p:tav tm="0">
                                          <p:val>
                                            <p:fltVal val="0"/>
                                          </p:val>
                                        </p:tav>
                                        <p:tav tm="100000">
                                          <p:val>
                                            <p:fltVal val="90"/>
                                          </p:val>
                                        </p:tav>
                                      </p:tavLst>
                                    </p:anim>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par>
                                <p:cTn id="53" presetID="31" presetClass="exit" presetSubtype="0" fill="hold" grpId="0" nodeType="withEffect">
                                  <p:stCondLst>
                                    <p:cond delay="0"/>
                                  </p:stCondLst>
                                  <p:childTnLst>
                                    <p:anim calcmode="lin" valueType="num">
                                      <p:cBhvr>
                                        <p:cTn id="54" dur="1000"/>
                                        <p:tgtEl>
                                          <p:spTgt spid="30"/>
                                        </p:tgtEl>
                                        <p:attrNameLst>
                                          <p:attrName>ppt_w</p:attrName>
                                        </p:attrNameLst>
                                      </p:cBhvr>
                                      <p:tavLst>
                                        <p:tav tm="0">
                                          <p:val>
                                            <p:strVal val="ppt_w"/>
                                          </p:val>
                                        </p:tav>
                                        <p:tav tm="100000">
                                          <p:val>
                                            <p:fltVal val="0"/>
                                          </p:val>
                                        </p:tav>
                                      </p:tavLst>
                                    </p:anim>
                                    <p:anim calcmode="lin" valueType="num">
                                      <p:cBhvr>
                                        <p:cTn id="55" dur="1000"/>
                                        <p:tgtEl>
                                          <p:spTgt spid="30"/>
                                        </p:tgtEl>
                                        <p:attrNameLst>
                                          <p:attrName>ppt_h</p:attrName>
                                        </p:attrNameLst>
                                      </p:cBhvr>
                                      <p:tavLst>
                                        <p:tav tm="0">
                                          <p:val>
                                            <p:strVal val="ppt_h"/>
                                          </p:val>
                                        </p:tav>
                                        <p:tav tm="100000">
                                          <p:val>
                                            <p:fltVal val="0"/>
                                          </p:val>
                                        </p:tav>
                                      </p:tavLst>
                                    </p:anim>
                                    <p:anim calcmode="lin" valueType="num">
                                      <p:cBhvr>
                                        <p:cTn id="56" dur="1000"/>
                                        <p:tgtEl>
                                          <p:spTgt spid="30"/>
                                        </p:tgtEl>
                                        <p:attrNameLst>
                                          <p:attrName>style.rotation</p:attrName>
                                        </p:attrNameLst>
                                      </p:cBhvr>
                                      <p:tavLst>
                                        <p:tav tm="0">
                                          <p:val>
                                            <p:fltVal val="0"/>
                                          </p:val>
                                        </p:tav>
                                        <p:tav tm="100000">
                                          <p:val>
                                            <p:fltVal val="90"/>
                                          </p:val>
                                        </p:tav>
                                      </p:tavLst>
                                    </p:anim>
                                    <p:animEffect transition="out" filter="fade">
                                      <p:cBhvr>
                                        <p:cTn id="57" dur="1000"/>
                                        <p:tgtEl>
                                          <p:spTgt spid="30"/>
                                        </p:tgtEl>
                                      </p:cBhvr>
                                    </p:animEffect>
                                    <p:set>
                                      <p:cBhvr>
                                        <p:cTn id="58" dur="1" fill="hold">
                                          <p:stCondLst>
                                            <p:cond delay="999"/>
                                          </p:stCondLst>
                                        </p:cTn>
                                        <p:tgtEl>
                                          <p:spTgt spid="30"/>
                                        </p:tgtEl>
                                        <p:attrNameLst>
                                          <p:attrName>style.visibility</p:attrName>
                                        </p:attrNameLst>
                                      </p:cBhvr>
                                      <p:to>
                                        <p:strVal val="hidden"/>
                                      </p:to>
                                    </p:set>
                                  </p:childTnLst>
                                </p:cTn>
                              </p:par>
                              <p:par>
                                <p:cTn id="59" presetID="31" presetClass="exit" presetSubtype="0" fill="hold" grpId="0" nodeType="withEffect">
                                  <p:stCondLst>
                                    <p:cond delay="0"/>
                                  </p:stCondLst>
                                  <p:childTnLst>
                                    <p:anim calcmode="lin" valueType="num">
                                      <p:cBhvr>
                                        <p:cTn id="60" dur="1000"/>
                                        <p:tgtEl>
                                          <p:spTgt spid="26"/>
                                        </p:tgtEl>
                                        <p:attrNameLst>
                                          <p:attrName>ppt_w</p:attrName>
                                        </p:attrNameLst>
                                      </p:cBhvr>
                                      <p:tavLst>
                                        <p:tav tm="0">
                                          <p:val>
                                            <p:strVal val="ppt_w"/>
                                          </p:val>
                                        </p:tav>
                                        <p:tav tm="100000">
                                          <p:val>
                                            <p:fltVal val="0"/>
                                          </p:val>
                                        </p:tav>
                                      </p:tavLst>
                                    </p:anim>
                                    <p:anim calcmode="lin" valueType="num">
                                      <p:cBhvr>
                                        <p:cTn id="61" dur="1000"/>
                                        <p:tgtEl>
                                          <p:spTgt spid="26"/>
                                        </p:tgtEl>
                                        <p:attrNameLst>
                                          <p:attrName>ppt_h</p:attrName>
                                        </p:attrNameLst>
                                      </p:cBhvr>
                                      <p:tavLst>
                                        <p:tav tm="0">
                                          <p:val>
                                            <p:strVal val="ppt_h"/>
                                          </p:val>
                                        </p:tav>
                                        <p:tav tm="100000">
                                          <p:val>
                                            <p:fltVal val="0"/>
                                          </p:val>
                                        </p:tav>
                                      </p:tavLst>
                                    </p:anim>
                                    <p:anim calcmode="lin" valueType="num">
                                      <p:cBhvr>
                                        <p:cTn id="62" dur="1000"/>
                                        <p:tgtEl>
                                          <p:spTgt spid="26"/>
                                        </p:tgtEl>
                                        <p:attrNameLst>
                                          <p:attrName>style.rotation</p:attrName>
                                        </p:attrNameLst>
                                      </p:cBhvr>
                                      <p:tavLst>
                                        <p:tav tm="0">
                                          <p:val>
                                            <p:fltVal val="0"/>
                                          </p:val>
                                        </p:tav>
                                        <p:tav tm="100000">
                                          <p:val>
                                            <p:fltVal val="90"/>
                                          </p:val>
                                        </p:tav>
                                      </p:tavLst>
                                    </p:anim>
                                    <p:animEffect transition="out" filter="fade">
                                      <p:cBhvr>
                                        <p:cTn id="63" dur="1000"/>
                                        <p:tgtEl>
                                          <p:spTgt spid="26"/>
                                        </p:tgtEl>
                                      </p:cBhvr>
                                    </p:animEffect>
                                    <p:set>
                                      <p:cBhvr>
                                        <p:cTn id="64" dur="1" fill="hold">
                                          <p:stCondLst>
                                            <p:cond delay="999"/>
                                          </p:stCondLst>
                                        </p:cTn>
                                        <p:tgtEl>
                                          <p:spTgt spid="26"/>
                                        </p:tgtEl>
                                        <p:attrNameLst>
                                          <p:attrName>style.visibility</p:attrName>
                                        </p:attrNameLst>
                                      </p:cBhvr>
                                      <p:to>
                                        <p:strVal val="hidden"/>
                                      </p:to>
                                    </p:set>
                                  </p:childTnLst>
                                </p:cTn>
                              </p:par>
                              <p:par>
                                <p:cTn id="65" presetID="31" presetClass="exit" presetSubtype="0" fill="hold" grpId="0" nodeType="withEffect">
                                  <p:stCondLst>
                                    <p:cond delay="0"/>
                                  </p:stCondLst>
                                  <p:childTnLst>
                                    <p:anim calcmode="lin" valueType="num">
                                      <p:cBhvr>
                                        <p:cTn id="66" dur="1000"/>
                                        <p:tgtEl>
                                          <p:spTgt spid="25"/>
                                        </p:tgtEl>
                                        <p:attrNameLst>
                                          <p:attrName>ppt_w</p:attrName>
                                        </p:attrNameLst>
                                      </p:cBhvr>
                                      <p:tavLst>
                                        <p:tav tm="0">
                                          <p:val>
                                            <p:strVal val="ppt_w"/>
                                          </p:val>
                                        </p:tav>
                                        <p:tav tm="100000">
                                          <p:val>
                                            <p:fltVal val="0"/>
                                          </p:val>
                                        </p:tav>
                                      </p:tavLst>
                                    </p:anim>
                                    <p:anim calcmode="lin" valueType="num">
                                      <p:cBhvr>
                                        <p:cTn id="67" dur="1000"/>
                                        <p:tgtEl>
                                          <p:spTgt spid="25"/>
                                        </p:tgtEl>
                                        <p:attrNameLst>
                                          <p:attrName>ppt_h</p:attrName>
                                        </p:attrNameLst>
                                      </p:cBhvr>
                                      <p:tavLst>
                                        <p:tav tm="0">
                                          <p:val>
                                            <p:strVal val="ppt_h"/>
                                          </p:val>
                                        </p:tav>
                                        <p:tav tm="100000">
                                          <p:val>
                                            <p:fltVal val="0"/>
                                          </p:val>
                                        </p:tav>
                                      </p:tavLst>
                                    </p:anim>
                                    <p:anim calcmode="lin" valueType="num">
                                      <p:cBhvr>
                                        <p:cTn id="68" dur="1000"/>
                                        <p:tgtEl>
                                          <p:spTgt spid="25"/>
                                        </p:tgtEl>
                                        <p:attrNameLst>
                                          <p:attrName>style.rotation</p:attrName>
                                        </p:attrNameLst>
                                      </p:cBhvr>
                                      <p:tavLst>
                                        <p:tav tm="0">
                                          <p:val>
                                            <p:fltVal val="0"/>
                                          </p:val>
                                        </p:tav>
                                        <p:tav tm="100000">
                                          <p:val>
                                            <p:fltVal val="90"/>
                                          </p:val>
                                        </p:tav>
                                      </p:tavLst>
                                    </p:anim>
                                    <p:animEffect transition="out" filter="fade">
                                      <p:cBhvr>
                                        <p:cTn id="69" dur="1000"/>
                                        <p:tgtEl>
                                          <p:spTgt spid="25"/>
                                        </p:tgtEl>
                                      </p:cBhvr>
                                    </p:animEffect>
                                    <p:set>
                                      <p:cBhvr>
                                        <p:cTn id="70" dur="1" fill="hold">
                                          <p:stCondLst>
                                            <p:cond delay="999"/>
                                          </p:stCondLst>
                                        </p:cTn>
                                        <p:tgtEl>
                                          <p:spTgt spid="2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grpId="0" nodeType="clickEffect">
                                  <p:stCondLst>
                                    <p:cond delay="0"/>
                                  </p:stCondLst>
                                  <p:childTnLst>
                                    <p:anim calcmode="lin" valueType="num">
                                      <p:cBhvr>
                                        <p:cTn id="74" dur="1000"/>
                                        <p:tgtEl>
                                          <p:spTgt spid="16"/>
                                        </p:tgtEl>
                                        <p:attrNameLst>
                                          <p:attrName>ppt_w</p:attrName>
                                        </p:attrNameLst>
                                      </p:cBhvr>
                                      <p:tavLst>
                                        <p:tav tm="0">
                                          <p:val>
                                            <p:strVal val="ppt_w"/>
                                          </p:val>
                                        </p:tav>
                                        <p:tav tm="100000">
                                          <p:val>
                                            <p:fltVal val="0"/>
                                          </p:val>
                                        </p:tav>
                                      </p:tavLst>
                                    </p:anim>
                                    <p:anim calcmode="lin" valueType="num">
                                      <p:cBhvr>
                                        <p:cTn id="75" dur="1000"/>
                                        <p:tgtEl>
                                          <p:spTgt spid="16"/>
                                        </p:tgtEl>
                                        <p:attrNameLst>
                                          <p:attrName>ppt_h</p:attrName>
                                        </p:attrNameLst>
                                      </p:cBhvr>
                                      <p:tavLst>
                                        <p:tav tm="0">
                                          <p:val>
                                            <p:strVal val="ppt_h"/>
                                          </p:val>
                                        </p:tav>
                                        <p:tav tm="100000">
                                          <p:val>
                                            <p:fltVal val="0"/>
                                          </p:val>
                                        </p:tav>
                                      </p:tavLst>
                                    </p:anim>
                                    <p:anim calcmode="lin" valueType="num">
                                      <p:cBhvr>
                                        <p:cTn id="76" dur="1000"/>
                                        <p:tgtEl>
                                          <p:spTgt spid="16"/>
                                        </p:tgtEl>
                                        <p:attrNameLst>
                                          <p:attrName>style.rotation</p:attrName>
                                        </p:attrNameLst>
                                      </p:cBhvr>
                                      <p:tavLst>
                                        <p:tav tm="0">
                                          <p:val>
                                            <p:fltVal val="0"/>
                                          </p:val>
                                        </p:tav>
                                        <p:tav tm="100000">
                                          <p:val>
                                            <p:fltVal val="90"/>
                                          </p:val>
                                        </p:tav>
                                      </p:tavLst>
                                    </p:anim>
                                    <p:animEffect transition="out" filter="fade">
                                      <p:cBhvr>
                                        <p:cTn id="77" dur="1000"/>
                                        <p:tgtEl>
                                          <p:spTgt spid="16"/>
                                        </p:tgtEl>
                                      </p:cBhvr>
                                    </p:animEffect>
                                    <p:set>
                                      <p:cBhvr>
                                        <p:cTn id="78" dur="1" fill="hold">
                                          <p:stCondLst>
                                            <p:cond delay="999"/>
                                          </p:stCondLst>
                                        </p:cTn>
                                        <p:tgtEl>
                                          <p:spTgt spid="16"/>
                                        </p:tgtEl>
                                        <p:attrNameLst>
                                          <p:attrName>style.visibility</p:attrName>
                                        </p:attrNameLst>
                                      </p:cBhvr>
                                      <p:to>
                                        <p:strVal val="hidden"/>
                                      </p:to>
                                    </p:set>
                                  </p:childTnLst>
                                </p:cTn>
                              </p:par>
                              <p:par>
                                <p:cTn id="79" presetID="31" presetClass="exit" presetSubtype="0" fill="hold" grpId="0" nodeType="withEffect">
                                  <p:stCondLst>
                                    <p:cond delay="0"/>
                                  </p:stCondLst>
                                  <p:childTnLst>
                                    <p:anim calcmode="lin" valueType="num">
                                      <p:cBhvr>
                                        <p:cTn id="80" dur="1000"/>
                                        <p:tgtEl>
                                          <p:spTgt spid="29"/>
                                        </p:tgtEl>
                                        <p:attrNameLst>
                                          <p:attrName>ppt_w</p:attrName>
                                        </p:attrNameLst>
                                      </p:cBhvr>
                                      <p:tavLst>
                                        <p:tav tm="0">
                                          <p:val>
                                            <p:strVal val="ppt_w"/>
                                          </p:val>
                                        </p:tav>
                                        <p:tav tm="100000">
                                          <p:val>
                                            <p:fltVal val="0"/>
                                          </p:val>
                                        </p:tav>
                                      </p:tavLst>
                                    </p:anim>
                                    <p:anim calcmode="lin" valueType="num">
                                      <p:cBhvr>
                                        <p:cTn id="81" dur="1000"/>
                                        <p:tgtEl>
                                          <p:spTgt spid="29"/>
                                        </p:tgtEl>
                                        <p:attrNameLst>
                                          <p:attrName>ppt_h</p:attrName>
                                        </p:attrNameLst>
                                      </p:cBhvr>
                                      <p:tavLst>
                                        <p:tav tm="0">
                                          <p:val>
                                            <p:strVal val="ppt_h"/>
                                          </p:val>
                                        </p:tav>
                                        <p:tav tm="100000">
                                          <p:val>
                                            <p:fltVal val="0"/>
                                          </p:val>
                                        </p:tav>
                                      </p:tavLst>
                                    </p:anim>
                                    <p:anim calcmode="lin" valueType="num">
                                      <p:cBhvr>
                                        <p:cTn id="82" dur="1000"/>
                                        <p:tgtEl>
                                          <p:spTgt spid="29"/>
                                        </p:tgtEl>
                                        <p:attrNameLst>
                                          <p:attrName>style.rotation</p:attrName>
                                        </p:attrNameLst>
                                      </p:cBhvr>
                                      <p:tavLst>
                                        <p:tav tm="0">
                                          <p:val>
                                            <p:fltVal val="0"/>
                                          </p:val>
                                        </p:tav>
                                        <p:tav tm="100000">
                                          <p:val>
                                            <p:fltVal val="90"/>
                                          </p:val>
                                        </p:tav>
                                      </p:tavLst>
                                    </p:anim>
                                    <p:animEffect transition="out" filter="fade">
                                      <p:cBhvr>
                                        <p:cTn id="83" dur="1000"/>
                                        <p:tgtEl>
                                          <p:spTgt spid="29"/>
                                        </p:tgtEl>
                                      </p:cBhvr>
                                    </p:animEffect>
                                    <p:set>
                                      <p:cBhvr>
                                        <p:cTn id="84" dur="1" fill="hold">
                                          <p:stCondLst>
                                            <p:cond delay="999"/>
                                          </p:stCondLst>
                                        </p:cTn>
                                        <p:tgtEl>
                                          <p:spTgt spid="2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17"/>
                                        </p:tgtEl>
                                        <p:attrNameLst>
                                          <p:attrName>ppt_w</p:attrName>
                                        </p:attrNameLst>
                                      </p:cBhvr>
                                      <p:tavLst>
                                        <p:tav tm="0">
                                          <p:val>
                                            <p:strVal val="ppt_w"/>
                                          </p:val>
                                        </p:tav>
                                        <p:tav tm="100000">
                                          <p:val>
                                            <p:fltVal val="0"/>
                                          </p:val>
                                        </p:tav>
                                      </p:tavLst>
                                    </p:anim>
                                    <p:anim calcmode="lin" valueType="num">
                                      <p:cBhvr>
                                        <p:cTn id="89" dur="1000"/>
                                        <p:tgtEl>
                                          <p:spTgt spid="17"/>
                                        </p:tgtEl>
                                        <p:attrNameLst>
                                          <p:attrName>ppt_h</p:attrName>
                                        </p:attrNameLst>
                                      </p:cBhvr>
                                      <p:tavLst>
                                        <p:tav tm="0">
                                          <p:val>
                                            <p:strVal val="ppt_h"/>
                                          </p:val>
                                        </p:tav>
                                        <p:tav tm="100000">
                                          <p:val>
                                            <p:fltVal val="0"/>
                                          </p:val>
                                        </p:tav>
                                      </p:tavLst>
                                    </p:anim>
                                    <p:anim calcmode="lin" valueType="num">
                                      <p:cBhvr>
                                        <p:cTn id="90" dur="1000"/>
                                        <p:tgtEl>
                                          <p:spTgt spid="17"/>
                                        </p:tgtEl>
                                        <p:attrNameLst>
                                          <p:attrName>style.rotation</p:attrName>
                                        </p:attrNameLst>
                                      </p:cBhvr>
                                      <p:tavLst>
                                        <p:tav tm="0">
                                          <p:val>
                                            <p:fltVal val="0"/>
                                          </p:val>
                                        </p:tav>
                                        <p:tav tm="100000">
                                          <p:val>
                                            <p:fltVal val="90"/>
                                          </p:val>
                                        </p:tav>
                                      </p:tavLst>
                                    </p:anim>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par>
                                <p:cTn id="93" presetID="31" presetClass="exit" presetSubtype="0" fill="hold" grpId="0" nodeType="withEffect">
                                  <p:stCondLst>
                                    <p:cond delay="0"/>
                                  </p:stCondLst>
                                  <p:childTnLst>
                                    <p:anim calcmode="lin" valueType="num">
                                      <p:cBhvr>
                                        <p:cTn id="94" dur="1000"/>
                                        <p:tgtEl>
                                          <p:spTgt spid="15"/>
                                        </p:tgtEl>
                                        <p:attrNameLst>
                                          <p:attrName>ppt_w</p:attrName>
                                        </p:attrNameLst>
                                      </p:cBhvr>
                                      <p:tavLst>
                                        <p:tav tm="0">
                                          <p:val>
                                            <p:strVal val="ppt_w"/>
                                          </p:val>
                                        </p:tav>
                                        <p:tav tm="100000">
                                          <p:val>
                                            <p:fltVal val="0"/>
                                          </p:val>
                                        </p:tav>
                                      </p:tavLst>
                                    </p:anim>
                                    <p:anim calcmode="lin" valueType="num">
                                      <p:cBhvr>
                                        <p:cTn id="95" dur="1000"/>
                                        <p:tgtEl>
                                          <p:spTgt spid="15"/>
                                        </p:tgtEl>
                                        <p:attrNameLst>
                                          <p:attrName>ppt_h</p:attrName>
                                        </p:attrNameLst>
                                      </p:cBhvr>
                                      <p:tavLst>
                                        <p:tav tm="0">
                                          <p:val>
                                            <p:strVal val="ppt_h"/>
                                          </p:val>
                                        </p:tav>
                                        <p:tav tm="100000">
                                          <p:val>
                                            <p:fltVal val="0"/>
                                          </p:val>
                                        </p:tav>
                                      </p:tavLst>
                                    </p:anim>
                                    <p:anim calcmode="lin" valueType="num">
                                      <p:cBhvr>
                                        <p:cTn id="96" dur="1000"/>
                                        <p:tgtEl>
                                          <p:spTgt spid="15"/>
                                        </p:tgtEl>
                                        <p:attrNameLst>
                                          <p:attrName>style.rotation</p:attrName>
                                        </p:attrNameLst>
                                      </p:cBhvr>
                                      <p:tavLst>
                                        <p:tav tm="0">
                                          <p:val>
                                            <p:fltVal val="0"/>
                                          </p:val>
                                        </p:tav>
                                        <p:tav tm="100000">
                                          <p:val>
                                            <p:fltVal val="90"/>
                                          </p:val>
                                        </p:tav>
                                      </p:tavLst>
                                    </p:anim>
                                    <p:animEffect transition="out" filter="fade">
                                      <p:cBhvr>
                                        <p:cTn id="97" dur="1000"/>
                                        <p:tgtEl>
                                          <p:spTgt spid="15"/>
                                        </p:tgtEl>
                                      </p:cBhvr>
                                    </p:animEffect>
                                    <p:set>
                                      <p:cBhvr>
                                        <p:cTn id="98" dur="1" fill="hold">
                                          <p:stCondLst>
                                            <p:cond delay="999"/>
                                          </p:stCondLst>
                                        </p:cTn>
                                        <p:tgtEl>
                                          <p:spTgt spid="15"/>
                                        </p:tgtEl>
                                        <p:attrNameLst>
                                          <p:attrName>style.visibility</p:attrName>
                                        </p:attrNameLst>
                                      </p:cBhvr>
                                      <p:to>
                                        <p:strVal val="hidden"/>
                                      </p:to>
                                    </p:set>
                                  </p:childTnLst>
                                </p:cTn>
                              </p:par>
                              <p:par>
                                <p:cTn id="99" presetID="31" presetClass="exit" presetSubtype="0" fill="hold" grpId="0" nodeType="withEffect">
                                  <p:stCondLst>
                                    <p:cond delay="0"/>
                                  </p:stCondLst>
                                  <p:childTnLst>
                                    <p:anim calcmode="lin" valueType="num">
                                      <p:cBhvr>
                                        <p:cTn id="100" dur="1000"/>
                                        <p:tgtEl>
                                          <p:spTgt spid="28"/>
                                        </p:tgtEl>
                                        <p:attrNameLst>
                                          <p:attrName>ppt_w</p:attrName>
                                        </p:attrNameLst>
                                      </p:cBhvr>
                                      <p:tavLst>
                                        <p:tav tm="0">
                                          <p:val>
                                            <p:strVal val="ppt_w"/>
                                          </p:val>
                                        </p:tav>
                                        <p:tav tm="100000">
                                          <p:val>
                                            <p:fltVal val="0"/>
                                          </p:val>
                                        </p:tav>
                                      </p:tavLst>
                                    </p:anim>
                                    <p:anim calcmode="lin" valueType="num">
                                      <p:cBhvr>
                                        <p:cTn id="101" dur="1000"/>
                                        <p:tgtEl>
                                          <p:spTgt spid="28"/>
                                        </p:tgtEl>
                                        <p:attrNameLst>
                                          <p:attrName>ppt_h</p:attrName>
                                        </p:attrNameLst>
                                      </p:cBhvr>
                                      <p:tavLst>
                                        <p:tav tm="0">
                                          <p:val>
                                            <p:strVal val="ppt_h"/>
                                          </p:val>
                                        </p:tav>
                                        <p:tav tm="100000">
                                          <p:val>
                                            <p:fltVal val="0"/>
                                          </p:val>
                                        </p:tav>
                                      </p:tavLst>
                                    </p:anim>
                                    <p:anim calcmode="lin" valueType="num">
                                      <p:cBhvr>
                                        <p:cTn id="102" dur="1000"/>
                                        <p:tgtEl>
                                          <p:spTgt spid="28"/>
                                        </p:tgtEl>
                                        <p:attrNameLst>
                                          <p:attrName>style.rotation</p:attrName>
                                        </p:attrNameLst>
                                      </p:cBhvr>
                                      <p:tavLst>
                                        <p:tav tm="0">
                                          <p:val>
                                            <p:fltVal val="0"/>
                                          </p:val>
                                        </p:tav>
                                        <p:tav tm="100000">
                                          <p:val>
                                            <p:fltVal val="90"/>
                                          </p:val>
                                        </p:tav>
                                      </p:tavLst>
                                    </p:anim>
                                    <p:animEffect transition="out" filter="fade">
                                      <p:cBhvr>
                                        <p:cTn id="103" dur="1000"/>
                                        <p:tgtEl>
                                          <p:spTgt spid="28"/>
                                        </p:tgtEl>
                                      </p:cBhvr>
                                    </p:animEffect>
                                    <p:set>
                                      <p:cBhvr>
                                        <p:cTn id="104" dur="1" fill="hold">
                                          <p:stCondLst>
                                            <p:cond delay="9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6" presetClass="emph" presetSubtype="0" fill="hold" grpId="0" nodeType="clickEffect">
                                  <p:stCondLst>
                                    <p:cond delay="0"/>
                                  </p:stCondLst>
                                  <p:childTnLst>
                                    <p:animScale>
                                      <p:cBhvr>
                                        <p:cTn id="108"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5" grpId="0"/>
      <p:bldP spid="16" grpId="0"/>
      <p:bldP spid="17" grpId="0"/>
      <p:bldP spid="18" grpId="0"/>
      <p:bldP spid="25" grpId="0"/>
      <p:bldP spid="26" grpId="0"/>
      <p:bldP spid="27" grpId="0"/>
      <p:bldP spid="28" grpId="0"/>
      <p:bldP spid="29" grpId="0"/>
      <p:bldP spid="30"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Gehen</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fahren</a:t>
            </a:r>
            <a:r>
              <a:rPr lang="en-GB" sz="3600" b="1" dirty="0">
                <a:solidFill>
                  <a:schemeClr val="bg1"/>
                </a:solidFill>
              </a:rPr>
              <a:t>?</a:t>
            </a:r>
          </a:p>
        </p:txBody>
      </p:sp>
      <p:sp>
        <p:nvSpPr>
          <p:cNvPr id="2" name="TextBox 1">
            <a:extLst>
              <a:ext uri="{FF2B5EF4-FFF2-40B4-BE49-F238E27FC236}">
                <a16:creationId xmlns:a16="http://schemas.microsoft.com/office/drawing/2014/main" id="{654EEE6A-C8F8-4D5B-9F78-FF44533FA34B}"/>
              </a:ext>
            </a:extLst>
          </p:cNvPr>
          <p:cNvSpPr txBox="1"/>
          <p:nvPr/>
        </p:nvSpPr>
        <p:spPr>
          <a:xfrm>
            <a:off x="205561" y="1352758"/>
            <a:ext cx="11568546" cy="461665"/>
          </a:xfrm>
          <a:prstGeom prst="rect">
            <a:avLst/>
          </a:prstGeom>
          <a:noFill/>
        </p:spPr>
        <p:txBody>
          <a:bodyPr wrap="square" rtlCol="0">
            <a:spAutoFit/>
          </a:bodyPr>
          <a:lstStyle/>
          <a:p>
            <a:r>
              <a:rPr lang="en-GB" sz="2200" dirty="0">
                <a:solidFill>
                  <a:schemeClr val="accent1">
                    <a:lumMod val="50000"/>
                  </a:schemeClr>
                </a:solidFill>
              </a:rPr>
              <a:t>German has two words meaning ‘to go’.</a:t>
            </a:r>
          </a:p>
          <a:p>
            <a:endParaRPr lang="en-GB" sz="200" dirty="0">
              <a:solidFill>
                <a:schemeClr val="accent1">
                  <a:lumMod val="50000"/>
                </a:schemeClr>
              </a:solidFill>
            </a:endParaRPr>
          </a:p>
        </p:txBody>
      </p:sp>
      <p:pic>
        <p:nvPicPr>
          <p:cNvPr id="8" name="Picture 7" descr="A picture containing clock&#10;&#10;Description automatically generated">
            <a:extLst>
              <a:ext uri="{FF2B5EF4-FFF2-40B4-BE49-F238E27FC236}">
                <a16:creationId xmlns:a16="http://schemas.microsoft.com/office/drawing/2014/main" id="{A7E657C2-393A-48A8-810A-388A6064E5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764" y="2003190"/>
            <a:ext cx="1949986" cy="1949986"/>
          </a:xfrm>
          <a:prstGeom prst="rect">
            <a:avLst/>
          </a:prstGeom>
        </p:spPr>
      </p:pic>
      <p:sp>
        <p:nvSpPr>
          <p:cNvPr id="9" name="TextBox 8">
            <a:extLst>
              <a:ext uri="{FF2B5EF4-FFF2-40B4-BE49-F238E27FC236}">
                <a16:creationId xmlns:a16="http://schemas.microsoft.com/office/drawing/2014/main" id="{96E8AE64-2761-4D7C-9606-827B5E8E95FD}"/>
              </a:ext>
            </a:extLst>
          </p:cNvPr>
          <p:cNvSpPr txBox="1"/>
          <p:nvPr/>
        </p:nvSpPr>
        <p:spPr>
          <a:xfrm>
            <a:off x="2507256" y="3953667"/>
            <a:ext cx="1468912" cy="584775"/>
          </a:xfrm>
          <a:prstGeom prst="rect">
            <a:avLst/>
          </a:prstGeom>
          <a:noFill/>
        </p:spPr>
        <p:txBody>
          <a:bodyPr wrap="square" rtlCol="0">
            <a:spAutoFit/>
          </a:bodyPr>
          <a:lstStyle/>
          <a:p>
            <a:pPr algn="ctr"/>
            <a:r>
              <a:rPr lang="en-GB" sz="3200" b="1" dirty="0" err="1">
                <a:solidFill>
                  <a:schemeClr val="accent1">
                    <a:lumMod val="50000"/>
                  </a:schemeClr>
                </a:solidFill>
              </a:rPr>
              <a:t>gehen</a:t>
            </a:r>
            <a:endParaRPr lang="en-GB" sz="3200" b="1" dirty="0">
              <a:solidFill>
                <a:schemeClr val="accent1">
                  <a:lumMod val="50000"/>
                </a:schemeClr>
              </a:solidFill>
            </a:endParaRPr>
          </a:p>
        </p:txBody>
      </p:sp>
      <p:sp>
        <p:nvSpPr>
          <p:cNvPr id="10" name="TextBox 9">
            <a:extLst>
              <a:ext uri="{FF2B5EF4-FFF2-40B4-BE49-F238E27FC236}">
                <a16:creationId xmlns:a16="http://schemas.microsoft.com/office/drawing/2014/main" id="{E5F11541-2E09-4746-80E6-B173309C703F}"/>
              </a:ext>
            </a:extLst>
          </p:cNvPr>
          <p:cNvSpPr txBox="1"/>
          <p:nvPr/>
        </p:nvSpPr>
        <p:spPr>
          <a:xfrm>
            <a:off x="2131764" y="4533628"/>
            <a:ext cx="2219899" cy="430887"/>
          </a:xfrm>
          <a:prstGeom prst="rect">
            <a:avLst/>
          </a:prstGeom>
          <a:noFill/>
        </p:spPr>
        <p:txBody>
          <a:bodyPr wrap="square" rtlCol="0">
            <a:spAutoFit/>
          </a:bodyPr>
          <a:lstStyle/>
          <a:p>
            <a:pPr algn="ctr"/>
            <a:r>
              <a:rPr lang="en-GB" sz="2200" dirty="0">
                <a:solidFill>
                  <a:schemeClr val="accent1">
                    <a:lumMod val="50000"/>
                  </a:schemeClr>
                </a:solidFill>
              </a:rPr>
              <a:t>to go (</a:t>
            </a:r>
            <a:r>
              <a:rPr lang="en-GB" sz="2200" b="1" dirty="0">
                <a:solidFill>
                  <a:schemeClr val="accent1">
                    <a:lumMod val="50000"/>
                  </a:schemeClr>
                </a:solidFill>
              </a:rPr>
              <a:t>on foot</a:t>
            </a:r>
            <a:r>
              <a:rPr lang="en-GB" sz="2200" dirty="0">
                <a:solidFill>
                  <a:schemeClr val="accent1">
                    <a:lumMod val="50000"/>
                  </a:schemeClr>
                </a:solidFill>
              </a:rPr>
              <a:t>)</a:t>
            </a:r>
          </a:p>
        </p:txBody>
      </p:sp>
      <p:sp>
        <p:nvSpPr>
          <p:cNvPr id="11" name="TextBox 10">
            <a:extLst>
              <a:ext uri="{FF2B5EF4-FFF2-40B4-BE49-F238E27FC236}">
                <a16:creationId xmlns:a16="http://schemas.microsoft.com/office/drawing/2014/main" id="{200F17D0-9B8B-4FF2-9A16-C31C29ED2A2A}"/>
              </a:ext>
            </a:extLst>
          </p:cNvPr>
          <p:cNvSpPr txBox="1"/>
          <p:nvPr/>
        </p:nvSpPr>
        <p:spPr>
          <a:xfrm>
            <a:off x="1613971" y="4964515"/>
            <a:ext cx="3255483" cy="430887"/>
          </a:xfrm>
          <a:prstGeom prst="rect">
            <a:avLst/>
          </a:prstGeom>
          <a:noFill/>
        </p:spPr>
        <p:txBody>
          <a:bodyPr wrap="square" rtlCol="0">
            <a:spAutoFit/>
          </a:bodyPr>
          <a:lstStyle/>
          <a:p>
            <a:pPr algn="ctr"/>
            <a:r>
              <a:rPr lang="en-GB" sz="2200" dirty="0">
                <a:solidFill>
                  <a:schemeClr val="accent1">
                    <a:lumMod val="50000"/>
                  </a:schemeClr>
                </a:solidFill>
              </a:rPr>
              <a:t>Ich </a:t>
            </a:r>
            <a:r>
              <a:rPr lang="en-GB" sz="2200" b="1" dirty="0" err="1">
                <a:solidFill>
                  <a:schemeClr val="accent1">
                    <a:lumMod val="50000"/>
                  </a:schemeClr>
                </a:solidFill>
              </a:rPr>
              <a:t>gehe</a:t>
            </a:r>
            <a:r>
              <a:rPr lang="en-GB" sz="2200" dirty="0">
                <a:solidFill>
                  <a:schemeClr val="accent1">
                    <a:lumMod val="50000"/>
                  </a:schemeClr>
                </a:solidFill>
              </a:rPr>
              <a:t> in die Schule.</a:t>
            </a:r>
          </a:p>
        </p:txBody>
      </p:sp>
      <p:sp>
        <p:nvSpPr>
          <p:cNvPr id="13" name="TextBox 12">
            <a:extLst>
              <a:ext uri="{FF2B5EF4-FFF2-40B4-BE49-F238E27FC236}">
                <a16:creationId xmlns:a16="http://schemas.microsoft.com/office/drawing/2014/main" id="{E6FFA999-A401-48CB-B1BB-532A71E0ADDA}"/>
              </a:ext>
            </a:extLst>
          </p:cNvPr>
          <p:cNvSpPr txBox="1"/>
          <p:nvPr/>
        </p:nvSpPr>
        <p:spPr>
          <a:xfrm>
            <a:off x="8258014" y="3948853"/>
            <a:ext cx="1468912" cy="584775"/>
          </a:xfrm>
          <a:prstGeom prst="rect">
            <a:avLst/>
          </a:prstGeom>
          <a:noFill/>
        </p:spPr>
        <p:txBody>
          <a:bodyPr wrap="square" rtlCol="0">
            <a:spAutoFit/>
          </a:bodyPr>
          <a:lstStyle/>
          <a:p>
            <a:pPr algn="ctr"/>
            <a:r>
              <a:rPr lang="en-GB" sz="3200" b="1" dirty="0" err="1">
                <a:solidFill>
                  <a:schemeClr val="accent1">
                    <a:lumMod val="50000"/>
                  </a:schemeClr>
                </a:solidFill>
              </a:rPr>
              <a:t>fahren</a:t>
            </a:r>
            <a:endParaRPr lang="en-GB" sz="3200" b="1" dirty="0">
              <a:solidFill>
                <a:schemeClr val="accent1">
                  <a:lumMod val="50000"/>
                </a:schemeClr>
              </a:solidFill>
            </a:endParaRPr>
          </a:p>
        </p:txBody>
      </p:sp>
      <p:sp>
        <p:nvSpPr>
          <p:cNvPr id="14" name="TextBox 13">
            <a:extLst>
              <a:ext uri="{FF2B5EF4-FFF2-40B4-BE49-F238E27FC236}">
                <a16:creationId xmlns:a16="http://schemas.microsoft.com/office/drawing/2014/main" id="{1E3BF570-00E5-4194-8C16-9DFBBEE205B4}"/>
              </a:ext>
            </a:extLst>
          </p:cNvPr>
          <p:cNvSpPr txBox="1"/>
          <p:nvPr/>
        </p:nvSpPr>
        <p:spPr>
          <a:xfrm>
            <a:off x="7552068" y="4533628"/>
            <a:ext cx="2835004" cy="430887"/>
          </a:xfrm>
          <a:prstGeom prst="rect">
            <a:avLst/>
          </a:prstGeom>
          <a:noFill/>
        </p:spPr>
        <p:txBody>
          <a:bodyPr wrap="square" rtlCol="0">
            <a:spAutoFit/>
          </a:bodyPr>
          <a:lstStyle/>
          <a:p>
            <a:pPr algn="ctr"/>
            <a:r>
              <a:rPr lang="en-GB" sz="2200" dirty="0">
                <a:solidFill>
                  <a:schemeClr val="accent1">
                    <a:lumMod val="50000"/>
                  </a:schemeClr>
                </a:solidFill>
              </a:rPr>
              <a:t>to go (</a:t>
            </a:r>
            <a:r>
              <a:rPr lang="en-GB" sz="2200" b="1" dirty="0">
                <a:solidFill>
                  <a:schemeClr val="accent1">
                    <a:lumMod val="50000"/>
                  </a:schemeClr>
                </a:solidFill>
              </a:rPr>
              <a:t>by transport</a:t>
            </a:r>
            <a:r>
              <a:rPr lang="en-GB" sz="2200" dirty="0">
                <a:solidFill>
                  <a:schemeClr val="accent1">
                    <a:lumMod val="50000"/>
                  </a:schemeClr>
                </a:solidFill>
              </a:rPr>
              <a:t>)</a:t>
            </a:r>
          </a:p>
        </p:txBody>
      </p:sp>
      <p:sp>
        <p:nvSpPr>
          <p:cNvPr id="15" name="TextBox 14">
            <a:extLst>
              <a:ext uri="{FF2B5EF4-FFF2-40B4-BE49-F238E27FC236}">
                <a16:creationId xmlns:a16="http://schemas.microsoft.com/office/drawing/2014/main" id="{CD12366B-61C4-4218-85EF-1429ED71BC84}"/>
              </a:ext>
            </a:extLst>
          </p:cNvPr>
          <p:cNvSpPr txBox="1"/>
          <p:nvPr/>
        </p:nvSpPr>
        <p:spPr>
          <a:xfrm>
            <a:off x="7373498" y="4964515"/>
            <a:ext cx="3204531" cy="430887"/>
          </a:xfrm>
          <a:prstGeom prst="rect">
            <a:avLst/>
          </a:prstGeom>
          <a:noFill/>
        </p:spPr>
        <p:txBody>
          <a:bodyPr wrap="square" rtlCol="0">
            <a:spAutoFit/>
          </a:bodyPr>
          <a:lstStyle/>
          <a:p>
            <a:pPr algn="ctr"/>
            <a:r>
              <a:rPr lang="en-GB" sz="2200" dirty="0" err="1">
                <a:solidFill>
                  <a:schemeClr val="accent1">
                    <a:lumMod val="50000"/>
                  </a:schemeClr>
                </a:solidFill>
              </a:rPr>
              <a:t>Wir</a:t>
            </a:r>
            <a:r>
              <a:rPr lang="en-GB" sz="2200" dirty="0">
                <a:solidFill>
                  <a:schemeClr val="accent1">
                    <a:lumMod val="50000"/>
                  </a:schemeClr>
                </a:solidFill>
              </a:rPr>
              <a:t> </a:t>
            </a:r>
            <a:r>
              <a:rPr lang="en-GB" sz="2200" b="1" dirty="0" err="1">
                <a:solidFill>
                  <a:schemeClr val="accent1">
                    <a:lumMod val="50000"/>
                  </a:schemeClr>
                </a:solidFill>
              </a:rPr>
              <a:t>fahren</a:t>
            </a:r>
            <a:r>
              <a:rPr lang="en-GB" sz="2200" dirty="0">
                <a:solidFill>
                  <a:schemeClr val="accent1">
                    <a:lumMod val="50000"/>
                  </a:schemeClr>
                </a:solidFill>
              </a:rPr>
              <a:t> </a:t>
            </a:r>
            <a:r>
              <a:rPr lang="en-GB" sz="2200" dirty="0" err="1">
                <a:solidFill>
                  <a:schemeClr val="accent1">
                    <a:lumMod val="50000"/>
                  </a:schemeClr>
                </a:solidFill>
              </a:rPr>
              <a:t>nach</a:t>
            </a:r>
            <a:r>
              <a:rPr lang="en-GB" sz="2200" dirty="0">
                <a:solidFill>
                  <a:schemeClr val="accent1">
                    <a:lumMod val="50000"/>
                  </a:schemeClr>
                </a:solidFill>
              </a:rPr>
              <a:t> Wien.</a:t>
            </a:r>
          </a:p>
        </p:txBody>
      </p:sp>
      <p:grpSp>
        <p:nvGrpSpPr>
          <p:cNvPr id="19" name="Group 18">
            <a:extLst>
              <a:ext uri="{FF2B5EF4-FFF2-40B4-BE49-F238E27FC236}">
                <a16:creationId xmlns:a16="http://schemas.microsoft.com/office/drawing/2014/main" id="{E319EC0A-EA3A-41C6-A502-5D1977E62FB0}"/>
              </a:ext>
            </a:extLst>
          </p:cNvPr>
          <p:cNvGrpSpPr/>
          <p:nvPr/>
        </p:nvGrpSpPr>
        <p:grpSpPr>
          <a:xfrm>
            <a:off x="7155002" y="2135163"/>
            <a:ext cx="3372077" cy="1686039"/>
            <a:chOff x="7155002" y="2135163"/>
            <a:chExt cx="3372077" cy="1686039"/>
          </a:xfrm>
        </p:grpSpPr>
        <p:pic>
          <p:nvPicPr>
            <p:cNvPr id="1026" name="Picture 2" descr="High Speed Train, Railway, Ice, Train">
              <a:extLst>
                <a:ext uri="{FF2B5EF4-FFF2-40B4-BE49-F238E27FC236}">
                  <a16:creationId xmlns:a16="http://schemas.microsoft.com/office/drawing/2014/main" id="{CC295D2A-67B0-481A-9FC8-9C77B05BA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5002" y="2135163"/>
              <a:ext cx="3372077" cy="168603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EA56941-3A79-4D97-9D35-233D987A7C36}"/>
                </a:ext>
              </a:extLst>
            </p:cNvPr>
            <p:cNvSpPr txBox="1"/>
            <p:nvPr/>
          </p:nvSpPr>
          <p:spPr>
            <a:xfrm>
              <a:off x="8992470" y="2663278"/>
              <a:ext cx="582148" cy="246221"/>
            </a:xfrm>
            <a:prstGeom prst="rect">
              <a:avLst/>
            </a:prstGeom>
            <a:noFill/>
          </p:spPr>
          <p:txBody>
            <a:bodyPr wrap="square" rtlCol="0">
              <a:spAutoFit/>
            </a:bodyPr>
            <a:lstStyle/>
            <a:p>
              <a:r>
                <a:rPr lang="en-GB" sz="1000" b="1" dirty="0">
                  <a:solidFill>
                    <a:srgbClr val="FF0000"/>
                  </a:solidFill>
                </a:rPr>
                <a:t>WIEN</a:t>
              </a:r>
            </a:p>
          </p:txBody>
        </p:sp>
      </p:grpSp>
      <p:sp>
        <p:nvSpPr>
          <p:cNvPr id="21" name="TextBox 20">
            <a:extLst>
              <a:ext uri="{FF2B5EF4-FFF2-40B4-BE49-F238E27FC236}">
                <a16:creationId xmlns:a16="http://schemas.microsoft.com/office/drawing/2014/main" id="{2532AC56-3662-49C9-BFCF-678508863A7B}"/>
              </a:ext>
            </a:extLst>
          </p:cNvPr>
          <p:cNvSpPr txBox="1"/>
          <p:nvPr/>
        </p:nvSpPr>
        <p:spPr>
          <a:xfrm>
            <a:off x="205561" y="5724799"/>
            <a:ext cx="11568546" cy="430887"/>
          </a:xfrm>
          <a:prstGeom prst="rect">
            <a:avLst/>
          </a:prstGeom>
          <a:noFill/>
        </p:spPr>
        <p:txBody>
          <a:bodyPr wrap="square" rtlCol="0">
            <a:spAutoFit/>
          </a:bodyPr>
          <a:lstStyle/>
          <a:p>
            <a:r>
              <a:rPr lang="en-GB" sz="2200" dirty="0">
                <a:solidFill>
                  <a:schemeClr val="accent1">
                    <a:lumMod val="50000"/>
                  </a:schemeClr>
                </a:solidFill>
              </a:rPr>
              <a:t>When choosing a translation for ‘to go’, always ask yourself – by </a:t>
            </a:r>
            <a:r>
              <a:rPr lang="en-GB" sz="2200" b="1" dirty="0">
                <a:solidFill>
                  <a:schemeClr val="accent1">
                    <a:lumMod val="50000"/>
                  </a:schemeClr>
                </a:solidFill>
              </a:rPr>
              <a:t>foot</a:t>
            </a:r>
            <a:r>
              <a:rPr lang="en-GB" sz="2200" dirty="0">
                <a:solidFill>
                  <a:schemeClr val="accent1">
                    <a:lumMod val="50000"/>
                  </a:schemeClr>
                </a:solidFill>
              </a:rPr>
              <a:t> or </a:t>
            </a:r>
            <a:r>
              <a:rPr lang="en-GB" sz="2200" b="1" dirty="0">
                <a:solidFill>
                  <a:schemeClr val="accent1">
                    <a:lumMod val="50000"/>
                  </a:schemeClr>
                </a:solidFill>
              </a:rPr>
              <a:t>transport?</a:t>
            </a:r>
            <a:endParaRPr lang="en-GB" sz="200" dirty="0">
              <a:solidFill>
                <a:schemeClr val="accent1">
                  <a:lumMod val="50000"/>
                </a:schemeClr>
              </a:solidFill>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527079" y="247046"/>
            <a:ext cx="143024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Vokablen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256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62FE7E8E-967E-41C3-9E4D-554AFDD10ACE}"/>
              </a:ext>
            </a:extLst>
          </p:cNvPr>
          <p:cNvPicPr>
            <a:picLocks noChangeAspect="1"/>
          </p:cNvPicPr>
          <p:nvPr/>
        </p:nvPicPr>
        <p:blipFill>
          <a:blip r:embed="rId3"/>
          <a:stretch>
            <a:fillRect/>
          </a:stretch>
        </p:blipFill>
        <p:spPr>
          <a:xfrm>
            <a:off x="110994" y="1361914"/>
            <a:ext cx="8162925" cy="4819650"/>
          </a:xfrm>
          <a:prstGeom prst="rect">
            <a:avLst/>
          </a:prstGeom>
        </p:spPr>
      </p:pic>
      <p:pic>
        <p:nvPicPr>
          <p:cNvPr id="11" name="Picture 10" descr="background rectangle">
            <a:extLst>
              <a:ext uri="{FF2B5EF4-FFF2-40B4-BE49-F238E27FC236}">
                <a16:creationId xmlns:a16="http://schemas.microsoft.com/office/drawing/2014/main" id="{D51811D0-F864-4FD3-ABB1-5C4F065F31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Gehen</a:t>
            </a:r>
            <a:r>
              <a:rPr lang="en-GB" sz="3600" b="1" dirty="0">
                <a:solidFill>
                  <a:schemeClr val="bg1"/>
                </a:solidFill>
              </a:rPr>
              <a:t>, </a:t>
            </a:r>
            <a:r>
              <a:rPr lang="en-GB" sz="3600" b="1" dirty="0" err="1">
                <a:solidFill>
                  <a:schemeClr val="bg1"/>
                </a:solidFill>
              </a:rPr>
              <a:t>fahren</a:t>
            </a:r>
            <a:r>
              <a:rPr lang="en-GB" sz="3600" b="1" dirty="0">
                <a:solidFill>
                  <a:schemeClr val="bg1"/>
                </a:solidFill>
              </a:rPr>
              <a:t> </a:t>
            </a:r>
            <a:r>
              <a:rPr lang="en-GB" sz="3600" b="1" dirty="0" err="1">
                <a:solidFill>
                  <a:schemeClr val="bg1"/>
                </a:solidFill>
              </a:rPr>
              <a:t>oder</a:t>
            </a:r>
            <a:r>
              <a:rPr lang="en-GB" sz="3600" b="1" dirty="0">
                <a:solidFill>
                  <a:schemeClr val="bg1"/>
                </a:solidFill>
              </a:rPr>
              <a:t> sein?</a:t>
            </a:r>
          </a:p>
        </p:txBody>
      </p:sp>
      <p:sp>
        <p:nvSpPr>
          <p:cNvPr id="30" name="TextBox 29">
            <a:extLst>
              <a:ext uri="{FF2B5EF4-FFF2-40B4-BE49-F238E27FC236}">
                <a16:creationId xmlns:a16="http://schemas.microsoft.com/office/drawing/2014/main" id="{6ACA87DA-5CFE-4CE7-A0F5-40D72F8570F1}"/>
              </a:ext>
            </a:extLst>
          </p:cNvPr>
          <p:cNvSpPr txBox="1"/>
          <p:nvPr/>
        </p:nvSpPr>
        <p:spPr>
          <a:xfrm>
            <a:off x="367789" y="1568019"/>
            <a:ext cx="562204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Hallo!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 Wien!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sind</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Moment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Stadtzentrum</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3.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Nachmittag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Kunsthistorisches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Museum.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können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dauert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fünf</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Minuten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4.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Tante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Laura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 der Schweiz.</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5. Ich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denke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Tag auf den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Markt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schafft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Stunde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6. Am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Wochenende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 die Schweiz.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7.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Zürich. Dort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gehen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zusammen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Party! L.G. Oma u.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Opa</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78716570-2AB5-49CF-B514-FCE7EF1D6D07}"/>
              </a:ext>
            </a:extLst>
          </p:cNvPr>
          <p:cNvSpPr/>
          <p:nvPr/>
        </p:nvSpPr>
        <p:spPr>
          <a:xfrm>
            <a:off x="8629288" y="3561652"/>
            <a:ext cx="3068877" cy="2270342"/>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prstClr val="white"/>
                </a:solidFill>
                <a:effectLst/>
                <a:uLnTx/>
                <a:uFillTx/>
                <a:latin typeface="Century Gothic" panose="020F0302020204030204"/>
                <a:ea typeface="+mn-ea"/>
                <a:cs typeface="+mn-cs"/>
              </a:rPr>
              <a:t>Tipp</a:t>
            </a:r>
            <a:r>
              <a:rPr kumimoji="0" lang="de-DE" sz="2200" b="0" i="0" u="none" strike="noStrike" kern="1200" cap="none" spc="0" normalizeH="0" baseline="0" noProof="0" dirty="0">
                <a:ln>
                  <a:noFill/>
                </a:ln>
                <a:solidFill>
                  <a:prstClr val="white"/>
                </a:solidFill>
                <a:effectLst/>
                <a:uLnTx/>
                <a:uFillTx/>
                <a:latin typeface="Century Gothic" panose="020F0302020204030204"/>
                <a:ea typeface="+mn-ea"/>
                <a:cs typeface="+mn-cs"/>
              </a:rPr>
              <a:t>: Welche </a:t>
            </a:r>
            <a:r>
              <a:rPr kumimoji="0" lang="de-DE" sz="2200" b="1" i="0" u="none" strike="noStrike" kern="1200" cap="none" spc="0" normalizeH="0" baseline="0" noProof="0" dirty="0">
                <a:ln>
                  <a:noFill/>
                </a:ln>
                <a:solidFill>
                  <a:prstClr val="white"/>
                </a:solidFill>
                <a:effectLst/>
                <a:uLnTx/>
                <a:uFillTx/>
                <a:latin typeface="Century Gothic" panose="020F0302020204030204"/>
                <a:ea typeface="+mn-ea"/>
                <a:cs typeface="+mn-cs"/>
              </a:rPr>
              <a:t>Präpositionen </a:t>
            </a:r>
            <a:r>
              <a:rPr kumimoji="0" lang="de-DE" sz="2200" b="0" i="0" u="none" strike="noStrike" kern="1200" cap="none" spc="0" normalizeH="0" baseline="0" noProof="0" dirty="0">
                <a:ln>
                  <a:noFill/>
                </a:ln>
                <a:solidFill>
                  <a:prstClr val="white"/>
                </a:solidFill>
                <a:effectLst/>
                <a:uLnTx/>
                <a:uFillTx/>
                <a:latin typeface="Century Gothic" panose="020F0302020204030204"/>
                <a:ea typeface="+mn-ea"/>
                <a:cs typeface="+mn-cs"/>
              </a:rPr>
              <a:t>gibt es? Und welche </a:t>
            </a:r>
            <a:r>
              <a:rPr kumimoji="0" lang="de-DE" sz="2200" b="1" i="0" u="none" strike="noStrike" kern="1200" cap="none" spc="0" normalizeH="0" baseline="0" noProof="0" dirty="0">
                <a:ln>
                  <a:noFill/>
                </a:ln>
                <a:solidFill>
                  <a:prstClr val="white"/>
                </a:solidFill>
                <a:effectLst/>
                <a:uLnTx/>
                <a:uFillTx/>
                <a:latin typeface="Century Gothic" panose="020F0302020204030204"/>
                <a:ea typeface="+mn-ea"/>
                <a:cs typeface="+mn-cs"/>
              </a:rPr>
              <a:t>Artikel </a:t>
            </a:r>
            <a:r>
              <a:rPr kumimoji="0" lang="de-DE" sz="2200" b="0" i="0" u="none" strike="noStrike" kern="1200" cap="none" spc="0" normalizeH="0" baseline="0" noProof="0" dirty="0">
                <a:ln>
                  <a:noFill/>
                </a:ln>
                <a:solidFill>
                  <a:prstClr val="white"/>
                </a:solidFill>
                <a:effectLst/>
                <a:uLnTx/>
                <a:uFillTx/>
                <a:latin typeface="Century Gothic" panose="020F0302020204030204"/>
                <a:ea typeface="+mn-ea"/>
                <a:cs typeface="+mn-cs"/>
              </a:rPr>
              <a:t>haben die Wörter?</a:t>
            </a:r>
          </a:p>
        </p:txBody>
      </p:sp>
      <p:sp>
        <p:nvSpPr>
          <p:cNvPr id="9" name="TextBox 8">
            <a:extLst>
              <a:ext uri="{FF2B5EF4-FFF2-40B4-BE49-F238E27FC236}">
                <a16:creationId xmlns:a16="http://schemas.microsoft.com/office/drawing/2014/main" id="{1774A8C6-7A62-4ACD-A20A-E792DBF9E802}"/>
              </a:ext>
            </a:extLst>
          </p:cNvPr>
          <p:cNvSpPr txBox="1"/>
          <p:nvPr/>
        </p:nvSpPr>
        <p:spPr>
          <a:xfrm>
            <a:off x="5546992" y="2974554"/>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E41F7DC-A946-4057-8918-7BB100B8EDF3}"/>
              </a:ext>
            </a:extLst>
          </p:cNvPr>
          <p:cNvSpPr txBox="1"/>
          <p:nvPr/>
        </p:nvSpPr>
        <p:spPr>
          <a:xfrm>
            <a:off x="2294607" y="1564413"/>
            <a:ext cx="66766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15" name="TextBox 14">
            <a:extLst>
              <a:ext uri="{FF2B5EF4-FFF2-40B4-BE49-F238E27FC236}">
                <a16:creationId xmlns:a16="http://schemas.microsoft.com/office/drawing/2014/main" id="{FBFBC172-B0A6-4CA2-B18C-21ED3FAD9012}"/>
              </a:ext>
            </a:extLst>
          </p:cNvPr>
          <p:cNvSpPr txBox="1"/>
          <p:nvPr/>
        </p:nvSpPr>
        <p:spPr>
          <a:xfrm>
            <a:off x="1177284" y="1964523"/>
            <a:ext cx="66766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16" name="TextBox 15">
            <a:extLst>
              <a:ext uri="{FF2B5EF4-FFF2-40B4-BE49-F238E27FC236}">
                <a16:creationId xmlns:a16="http://schemas.microsoft.com/office/drawing/2014/main" id="{44318BF5-3AD2-4BF0-96CD-5D153F7B38CE}"/>
              </a:ext>
            </a:extLst>
          </p:cNvPr>
          <p:cNvSpPr txBox="1"/>
          <p:nvPr/>
        </p:nvSpPr>
        <p:spPr>
          <a:xfrm>
            <a:off x="3098801" y="2364633"/>
            <a:ext cx="809624"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17" name="TextBox 16">
            <a:extLst>
              <a:ext uri="{FF2B5EF4-FFF2-40B4-BE49-F238E27FC236}">
                <a16:creationId xmlns:a16="http://schemas.microsoft.com/office/drawing/2014/main" id="{B3004608-228A-4B04-AA84-3B406EA999A7}"/>
              </a:ext>
            </a:extLst>
          </p:cNvPr>
          <p:cNvSpPr txBox="1"/>
          <p:nvPr/>
        </p:nvSpPr>
        <p:spPr>
          <a:xfrm>
            <a:off x="2228933" y="3366708"/>
            <a:ext cx="66766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18" name="TextBox 17">
            <a:extLst>
              <a:ext uri="{FF2B5EF4-FFF2-40B4-BE49-F238E27FC236}">
                <a16:creationId xmlns:a16="http://schemas.microsoft.com/office/drawing/2014/main" id="{BEAD16DB-0A3B-44DC-90B5-CF1D0258E173}"/>
              </a:ext>
            </a:extLst>
          </p:cNvPr>
          <p:cNvSpPr txBox="1"/>
          <p:nvPr/>
        </p:nvSpPr>
        <p:spPr>
          <a:xfrm>
            <a:off x="2517858" y="3772868"/>
            <a:ext cx="667668"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20" name="TextBox 19">
            <a:extLst>
              <a:ext uri="{FF2B5EF4-FFF2-40B4-BE49-F238E27FC236}">
                <a16:creationId xmlns:a16="http://schemas.microsoft.com/office/drawing/2014/main" id="{3E90E599-32CD-4C4A-986A-EFE7F0554628}"/>
              </a:ext>
            </a:extLst>
          </p:cNvPr>
          <p:cNvSpPr txBox="1"/>
          <p:nvPr/>
        </p:nvSpPr>
        <p:spPr>
          <a:xfrm>
            <a:off x="1177284" y="5193558"/>
            <a:ext cx="809624"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21" name="TextBox 20">
            <a:extLst>
              <a:ext uri="{FF2B5EF4-FFF2-40B4-BE49-F238E27FC236}">
                <a16:creationId xmlns:a16="http://schemas.microsoft.com/office/drawing/2014/main" id="{E5F5C6A2-7BDB-4383-ADEF-2761468BC066}"/>
              </a:ext>
            </a:extLst>
          </p:cNvPr>
          <p:cNvSpPr txBox="1"/>
          <p:nvPr/>
        </p:nvSpPr>
        <p:spPr>
          <a:xfrm>
            <a:off x="4192457" y="5225308"/>
            <a:ext cx="809624"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28" name="TextBox 27">
            <a:extLst>
              <a:ext uri="{FF2B5EF4-FFF2-40B4-BE49-F238E27FC236}">
                <a16:creationId xmlns:a16="http://schemas.microsoft.com/office/drawing/2014/main" id="{B8A0A85D-5E59-49D3-815D-905C2099FB9B}"/>
              </a:ext>
            </a:extLst>
          </p:cNvPr>
          <p:cNvSpPr txBox="1"/>
          <p:nvPr/>
        </p:nvSpPr>
        <p:spPr>
          <a:xfrm>
            <a:off x="2984500" y="4496768"/>
            <a:ext cx="888999" cy="40011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_____</a:t>
            </a:r>
          </a:p>
        </p:txBody>
      </p:sp>
      <p:sp>
        <p:nvSpPr>
          <p:cNvPr id="2" name="TextBox 1">
            <a:extLst>
              <a:ext uri="{FF2B5EF4-FFF2-40B4-BE49-F238E27FC236}">
                <a16:creationId xmlns:a16="http://schemas.microsoft.com/office/drawing/2014/main" id="{654EEE6A-C8F8-4D5B-9F78-FF44533FA34B}"/>
              </a:ext>
            </a:extLst>
          </p:cNvPr>
          <p:cNvSpPr txBox="1"/>
          <p:nvPr/>
        </p:nvSpPr>
        <p:spPr>
          <a:xfrm>
            <a:off x="8497581" y="1343338"/>
            <a:ext cx="352270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Wolfgang und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bekommen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Postkarte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Verbformen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pSp>
        <p:nvGrpSpPr>
          <p:cNvPr id="7" name="Group 6">
            <a:extLst>
              <a:ext uri="{FF2B5EF4-FFF2-40B4-BE49-F238E27FC236}">
                <a16:creationId xmlns:a16="http://schemas.microsoft.com/office/drawing/2014/main" id="{F6684681-5122-4CE6-ABEE-FE8D0A3C028D}"/>
              </a:ext>
            </a:extLst>
          </p:cNvPr>
          <p:cNvGrpSpPr/>
          <p:nvPr/>
        </p:nvGrpSpPr>
        <p:grpSpPr>
          <a:xfrm>
            <a:off x="8497581" y="214039"/>
            <a:ext cx="3538356" cy="3152669"/>
            <a:chOff x="8499159" y="247046"/>
            <a:chExt cx="3538356" cy="3152669"/>
          </a:xfrm>
        </p:grpSpPr>
        <p:pic>
          <p:nvPicPr>
            <p:cNvPr id="1026" name="Picture 2" descr="Vienna, Vienne, Kunsthistorisches Museum, Museum, Space">
              <a:extLst>
                <a:ext uri="{FF2B5EF4-FFF2-40B4-BE49-F238E27FC236}">
                  <a16:creationId xmlns:a16="http://schemas.microsoft.com/office/drawing/2014/main" id="{C78600C6-E44A-4C6E-ABCF-7C9C6413B9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9159" y="247046"/>
              <a:ext cx="3538356" cy="2653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036901-EDEC-43E7-8F71-F1C74A4B7767}"/>
                </a:ext>
              </a:extLst>
            </p:cNvPr>
            <p:cNvSpPr txBox="1"/>
            <p:nvPr/>
          </p:nvSpPr>
          <p:spPr>
            <a:xfrm>
              <a:off x="8903691" y="2691829"/>
              <a:ext cx="2714598" cy="707886"/>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Kunsthistorische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Museum, Wien</a:t>
              </a:r>
            </a:p>
          </p:txBody>
        </p:sp>
      </p:grpSp>
      <p:grpSp>
        <p:nvGrpSpPr>
          <p:cNvPr id="19" name="Group 18"/>
          <p:cNvGrpSpPr/>
          <p:nvPr/>
        </p:nvGrpSpPr>
        <p:grpSpPr>
          <a:xfrm>
            <a:off x="4819783" y="422403"/>
            <a:ext cx="4936571" cy="3948454"/>
            <a:chOff x="11086145" y="1958872"/>
            <a:chExt cx="4936571" cy="3948454"/>
          </a:xfrm>
        </p:grpSpPr>
        <p:grpSp>
          <p:nvGrpSpPr>
            <p:cNvPr id="13" name="Group 12"/>
            <p:cNvGrpSpPr/>
            <p:nvPr/>
          </p:nvGrpSpPr>
          <p:grpSpPr>
            <a:xfrm>
              <a:off x="11086145" y="1958872"/>
              <a:ext cx="4936571" cy="3948454"/>
              <a:chOff x="11086145" y="1958872"/>
              <a:chExt cx="4936571" cy="3948454"/>
            </a:xfrm>
          </p:grpSpPr>
          <p:pic>
            <p:nvPicPr>
              <p:cNvPr id="22" name="Picture 21" descr="A close up of a logo&#10;&#10;Description automatically generated">
                <a:extLst>
                  <a:ext uri="{FF2B5EF4-FFF2-40B4-BE49-F238E27FC236}">
                    <a16:creationId xmlns:a16="http://schemas.microsoft.com/office/drawing/2014/main" id="{E30B1219-34D2-41B1-8AFE-76D248DE3B1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9797" y1="49847" x2="49797" y2="49847"/>
                            <a14:foregroundMark x1="54434" y1="43032" x2="54434" y2="43032"/>
                            <a14:foregroundMark x1="55980" y1="39166" x2="55980" y2="39166"/>
                            <a14:foregroundMark x1="53702" y1="40997" x2="53702" y2="40997"/>
                            <a14:foregroundMark x1="53702" y1="40997" x2="53702" y2="40997"/>
                            <a14:foregroundMark x1="55980" y1="48220" x2="55980" y2="48220"/>
                            <a14:foregroundMark x1="56876" y1="49542" x2="56876" y2="49542"/>
                            <a14:foregroundMark x1="36859" y1="38759" x2="36859" y2="38759"/>
                            <a14:foregroundMark x1="39707" y1="36419" x2="39707" y2="36419"/>
                            <a14:foregroundMark x1="39707" y1="36419" x2="39707" y2="36419"/>
                            <a14:foregroundMark x1="36127" y1="38759" x2="40602" y2="39980"/>
                            <a14:foregroundMark x1="37673" y1="29298" x2="37673" y2="29298"/>
                            <a14:foregroundMark x1="32384" y1="29807" x2="56062" y2="70905"/>
                            <a14:foregroundMark x1="61188" y1="53103" x2="62490" y2="35809"/>
                            <a14:foregroundMark x1="62490" y1="35809" x2="61676" y2="33876"/>
                            <a14:foregroundMark x1="57526" y1="62665" x2="50285" y2="39064"/>
                            <a14:foregroundMark x1="58015" y1="39980" x2="51343" y2="40387"/>
                            <a14:foregroundMark x1="51343" y1="40387" x2="52400" y2="44964"/>
                            <a14:foregroundMark x1="44833" y1="54629" x2="34988" y2="54425"/>
                            <a14:foregroundMark x1="34988" y1="54425" x2="39951" y2="52391"/>
                            <a14:foregroundMark x1="38080" y1="56765" x2="37103" y2="49440"/>
                            <a14:foregroundMark x1="34988" y1="36216" x2="41334" y2="37030"/>
                            <a14:foregroundMark x1="41334" y1="37030" x2="43450" y2="39064"/>
                          </a14:backgroundRemoval>
                        </a14:imgEffect>
                      </a14:imgLayer>
                    </a14:imgProps>
                  </a:ext>
                  <a:ext uri="{28A0092B-C50C-407E-A947-70E740481C1C}">
                    <a14:useLocalDpi xmlns:a14="http://schemas.microsoft.com/office/drawing/2010/main" val="0"/>
                  </a:ext>
                </a:extLst>
              </a:blip>
              <a:stretch>
                <a:fillRect/>
              </a:stretch>
            </p:blipFill>
            <p:spPr>
              <a:xfrm rot="21301644">
                <a:off x="11086145" y="1958872"/>
                <a:ext cx="4936571" cy="3948454"/>
              </a:xfrm>
              <a:prstGeom prst="rect">
                <a:avLst/>
              </a:prstGeom>
            </p:spPr>
          </p:pic>
          <p:sp>
            <p:nvSpPr>
              <p:cNvPr id="12" name="Rectangle 11"/>
              <p:cNvSpPr/>
              <p:nvPr/>
            </p:nvSpPr>
            <p:spPr>
              <a:xfrm>
                <a:off x="12589164" y="3318933"/>
                <a:ext cx="1453321" cy="109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862608" y="3404973"/>
              <a:ext cx="570516" cy="983499"/>
            </a:xfrm>
            <a:prstGeom prst="rect">
              <a:avLst/>
            </a:prstGeom>
          </p:spPr>
        </p:pic>
        <p:pic>
          <p:nvPicPr>
            <p:cNvPr id="5" name="Picture 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231287" y="3307361"/>
              <a:ext cx="655298" cy="1104542"/>
            </a:xfrm>
            <a:prstGeom prst="rect">
              <a:avLst/>
            </a:prstGeom>
          </p:spPr>
        </p:pic>
      </p:grpSp>
      <p:pic>
        <p:nvPicPr>
          <p:cNvPr id="24" name="Picture 23" descr="A picture containing drawing, kite&#10;&#10;Description automatically generated">
            <a:extLst>
              <a:ext uri="{FF2B5EF4-FFF2-40B4-BE49-F238E27FC236}">
                <a16:creationId xmlns:a16="http://schemas.microsoft.com/office/drawing/2014/main" id="{D572221C-9477-46D3-A4B5-2E5A14B31B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696" b="89674" l="5854" r="88780">
                        <a14:foregroundMark x1="50244" y1="34783" x2="50244" y2="34783"/>
                        <a14:foregroundMark x1="60000" y1="42935" x2="19512" y2="33696"/>
                        <a14:foregroundMark x1="19024" y1="40761" x2="22927" y2="40761"/>
                        <a14:foregroundMark x1="22927" y1="40761" x2="46829" y2="42935"/>
                        <a14:foregroundMark x1="71220" y1="44565" x2="12195" y2="30978"/>
                        <a14:foregroundMark x1="65854" y1="39674" x2="55122" y2="17935"/>
                        <a14:foregroundMark x1="30732" y1="51087" x2="9268" y2="23370"/>
                        <a14:foregroundMark x1="71220" y1="25000" x2="66341" y2="41304"/>
                        <a14:foregroundMark x1="9268" y1="23913" x2="23902" y2="48913"/>
                        <a14:foregroundMark x1="19512" y1="48370" x2="10244" y2="23913"/>
                        <a14:foregroundMark x1="5854" y1="32609" x2="6341" y2="35326"/>
                        <a14:foregroundMark x1="27317" y1="8696" x2="20976" y2="8696"/>
                        <a14:foregroundMark x1="65366" y1="10326" x2="45366" y2="17391"/>
                        <a14:foregroundMark x1="43902" y1="19022" x2="43902" y2="19022"/>
                        <a14:foregroundMark x1="66829" y1="52717" x2="75122" y2="25543"/>
                        <a14:foregroundMark x1="65366" y1="10326" x2="64878" y2="10326"/>
                        <a14:foregroundMark x1="58537" y1="10326" x2="53659" y2="11413"/>
                        <a14:backgroundMark x1="65854" y1="9239" x2="65854" y2="9239"/>
                      </a14:backgroundRemoval>
                    </a14:imgEffect>
                  </a14:imgLayer>
                </a14:imgProps>
              </a:ext>
              <a:ext uri="{28A0092B-C50C-407E-A947-70E740481C1C}">
                <a14:useLocalDpi xmlns:a14="http://schemas.microsoft.com/office/drawing/2010/main" val="0"/>
              </a:ext>
            </a:extLst>
          </a:blip>
          <a:stretch>
            <a:fillRect/>
          </a:stretch>
        </p:blipFill>
        <p:spPr>
          <a:xfrm rot="19638342">
            <a:off x="6020230" y="2372251"/>
            <a:ext cx="1529320" cy="1372657"/>
          </a:xfrm>
          <a:prstGeom prst="rect">
            <a:avLst/>
          </a:prstGeom>
        </p:spPr>
      </p:pic>
    </p:spTree>
    <p:extLst>
      <p:ext uri="{BB962C8B-B14F-4D97-AF65-F5344CB8AC3E}">
        <p14:creationId xmlns:p14="http://schemas.microsoft.com/office/powerpoint/2010/main" val="32991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P spid="20" grpId="0" animBg="1"/>
      <p:bldP spid="21"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8"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Lokaladverbien</a:t>
            </a:r>
            <a:endParaRPr lang="en-GB" sz="3600" b="1" dirty="0">
              <a:solidFill>
                <a:schemeClr val="bg1"/>
              </a:solidFill>
            </a:endParaRPr>
          </a:p>
        </p:txBody>
      </p:sp>
      <p:sp>
        <p:nvSpPr>
          <p:cNvPr id="6" name="TextBox 5">
            <a:extLst>
              <a:ext uri="{FF2B5EF4-FFF2-40B4-BE49-F238E27FC236}">
                <a16:creationId xmlns:a16="http://schemas.microsoft.com/office/drawing/2014/main" id="{1423762F-F532-40A9-93C8-555F4E21B6F1}"/>
              </a:ext>
            </a:extLst>
          </p:cNvPr>
          <p:cNvSpPr txBox="1"/>
          <p:nvPr/>
        </p:nvSpPr>
        <p:spPr>
          <a:xfrm>
            <a:off x="114040" y="1268730"/>
            <a:ext cx="11751587" cy="1015663"/>
          </a:xfrm>
          <a:prstGeom prst="rect">
            <a:avLst/>
          </a:prstGeom>
          <a:noFill/>
        </p:spPr>
        <p:txBody>
          <a:bodyPr wrap="square" rtlCol="0">
            <a:spAutoFit/>
          </a:bodyPr>
          <a:lstStyle/>
          <a:p>
            <a:r>
              <a:rPr lang="en-GB" sz="2000" b="1" dirty="0">
                <a:solidFill>
                  <a:schemeClr val="accent1">
                    <a:lumMod val="50000"/>
                  </a:schemeClr>
                </a:solidFill>
              </a:rPr>
              <a:t>Adverbs of location give </a:t>
            </a:r>
            <a:r>
              <a:rPr lang="en-GB" sz="2000" dirty="0">
                <a:solidFill>
                  <a:schemeClr val="accent1">
                    <a:lumMod val="50000"/>
                  </a:schemeClr>
                </a:solidFill>
              </a:rPr>
              <a:t>formation about </a:t>
            </a:r>
            <a:r>
              <a:rPr lang="en-GB" sz="2000" b="1" dirty="0">
                <a:solidFill>
                  <a:schemeClr val="accent1">
                    <a:lumMod val="50000"/>
                  </a:schemeClr>
                </a:solidFill>
              </a:rPr>
              <a:t>where </a:t>
            </a:r>
            <a:r>
              <a:rPr lang="en-GB" sz="2000" dirty="0">
                <a:solidFill>
                  <a:schemeClr val="accent1">
                    <a:lumMod val="50000"/>
                  </a:schemeClr>
                </a:solidFill>
              </a:rPr>
              <a:t>we do things. Here are some examples. </a:t>
            </a:r>
          </a:p>
          <a:p>
            <a:endParaRPr lang="en-GB" sz="2000" dirty="0">
              <a:solidFill>
                <a:schemeClr val="accent1">
                  <a:lumMod val="50000"/>
                </a:schemeClr>
              </a:solidFill>
            </a:endParaRPr>
          </a:p>
          <a:p>
            <a:r>
              <a:rPr lang="en-GB" sz="2000" dirty="0" err="1">
                <a:solidFill>
                  <a:schemeClr val="accent1">
                    <a:lumMod val="50000"/>
                  </a:schemeClr>
                </a:solidFill>
              </a:rPr>
              <a:t>Dativ</a:t>
            </a:r>
            <a:r>
              <a:rPr lang="en-GB" sz="2000" dirty="0">
                <a:solidFill>
                  <a:schemeClr val="accent1">
                    <a:lumMod val="50000"/>
                  </a:schemeClr>
                </a:solidFill>
              </a:rPr>
              <a:t> </a:t>
            </a:r>
            <a:r>
              <a:rPr lang="en-GB" sz="2000" dirty="0" err="1">
                <a:solidFill>
                  <a:schemeClr val="accent1">
                    <a:lumMod val="50000"/>
                  </a:schemeClr>
                </a:solidFill>
              </a:rPr>
              <a:t>oder</a:t>
            </a:r>
            <a:r>
              <a:rPr lang="en-GB" sz="2000" dirty="0">
                <a:solidFill>
                  <a:schemeClr val="accent1">
                    <a:lumMod val="50000"/>
                  </a:schemeClr>
                </a:solidFill>
              </a:rPr>
              <a:t> </a:t>
            </a:r>
            <a:r>
              <a:rPr lang="en-GB" sz="2000" dirty="0" err="1">
                <a:solidFill>
                  <a:schemeClr val="accent1">
                    <a:lumMod val="50000"/>
                  </a:schemeClr>
                </a:solidFill>
              </a:rPr>
              <a:t>Akkusativ</a:t>
            </a:r>
            <a:r>
              <a:rPr lang="en-GB" sz="2000" dirty="0">
                <a:solidFill>
                  <a:schemeClr val="accent1">
                    <a:lumMod val="50000"/>
                  </a:schemeClr>
                </a:solidFill>
              </a:rPr>
              <a:t>? </a:t>
            </a:r>
            <a:r>
              <a:rPr lang="en-GB" sz="2000" dirty="0" err="1">
                <a:solidFill>
                  <a:schemeClr val="accent1">
                    <a:lumMod val="50000"/>
                  </a:schemeClr>
                </a:solidFill>
              </a:rPr>
              <a:t>Ordne</a:t>
            </a:r>
            <a:r>
              <a:rPr lang="en-GB" sz="2000" dirty="0">
                <a:solidFill>
                  <a:schemeClr val="accent1">
                    <a:lumMod val="50000"/>
                  </a:schemeClr>
                </a:solidFill>
              </a:rPr>
              <a:t> </a:t>
            </a:r>
            <a:r>
              <a:rPr lang="en-GB" sz="2000" dirty="0" err="1">
                <a:solidFill>
                  <a:schemeClr val="accent1">
                    <a:lumMod val="50000"/>
                  </a:schemeClr>
                </a:solidFill>
              </a:rPr>
              <a:t>zu</a:t>
            </a:r>
            <a:r>
              <a:rPr lang="en-GB" sz="2000" dirty="0">
                <a:solidFill>
                  <a:schemeClr val="accent1">
                    <a:lumMod val="50000"/>
                  </a:schemeClr>
                </a:solidFill>
              </a:rPr>
              <a:t>!</a:t>
            </a:r>
          </a:p>
        </p:txBody>
      </p:sp>
      <p:pic>
        <p:nvPicPr>
          <p:cNvPr id="7" name="Picture 2" descr="Map, Pin, Icon, Map Pin, Travel">
            <a:extLst>
              <a:ext uri="{FF2B5EF4-FFF2-40B4-BE49-F238E27FC236}">
                <a16:creationId xmlns:a16="http://schemas.microsoft.com/office/drawing/2014/main" id="{9F1EC7A7-7ABA-404B-B568-C9167DFC5E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1978" y="247046"/>
            <a:ext cx="1783385" cy="10156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5E658-9F93-41F8-9440-558A74F66268}"/>
              </a:ext>
            </a:extLst>
          </p:cNvPr>
          <p:cNvSpPr txBox="1"/>
          <p:nvPr/>
        </p:nvSpPr>
        <p:spPr>
          <a:xfrm>
            <a:off x="3918993" y="3337967"/>
            <a:ext cx="971810" cy="400110"/>
          </a:xfrm>
          <a:prstGeom prst="rect">
            <a:avLst/>
          </a:prstGeom>
          <a:noFill/>
        </p:spPr>
        <p:txBody>
          <a:bodyPr wrap="square" rtlCol="0">
            <a:spAutoFit/>
          </a:bodyPr>
          <a:lstStyle/>
          <a:p>
            <a:pPr algn="ctr"/>
            <a:r>
              <a:rPr lang="en-GB" sz="2000" b="1" dirty="0">
                <a:solidFill>
                  <a:srgbClr val="DAA520"/>
                </a:solidFill>
              </a:rPr>
              <a:t>6. </a:t>
            </a:r>
            <a:r>
              <a:rPr lang="en-GB" sz="2000" b="1" dirty="0" err="1">
                <a:solidFill>
                  <a:srgbClr val="DAA520"/>
                </a:solidFill>
              </a:rPr>
              <a:t>dort</a:t>
            </a:r>
            <a:endParaRPr lang="en-GB" sz="2000" b="1" dirty="0">
              <a:solidFill>
                <a:srgbClr val="DAA520"/>
              </a:solidFill>
            </a:endParaRPr>
          </a:p>
        </p:txBody>
      </p:sp>
      <p:sp>
        <p:nvSpPr>
          <p:cNvPr id="23" name="TextBox 22">
            <a:extLst>
              <a:ext uri="{FF2B5EF4-FFF2-40B4-BE49-F238E27FC236}">
                <a16:creationId xmlns:a16="http://schemas.microsoft.com/office/drawing/2014/main" id="{F883AC26-3DC1-4CDF-9AC0-0B22C37A28F6}"/>
              </a:ext>
            </a:extLst>
          </p:cNvPr>
          <p:cNvSpPr txBox="1"/>
          <p:nvPr/>
        </p:nvSpPr>
        <p:spPr>
          <a:xfrm>
            <a:off x="171353" y="3672701"/>
            <a:ext cx="2756065" cy="400110"/>
          </a:xfrm>
          <a:prstGeom prst="rect">
            <a:avLst/>
          </a:prstGeom>
          <a:noFill/>
        </p:spPr>
        <p:txBody>
          <a:bodyPr wrap="square" rtlCol="0">
            <a:spAutoFit/>
          </a:bodyPr>
          <a:lstStyle/>
          <a:p>
            <a:pPr algn="ctr"/>
            <a:r>
              <a:rPr lang="en-GB" sz="2000" b="1" dirty="0">
                <a:solidFill>
                  <a:srgbClr val="DAA520"/>
                </a:solidFill>
              </a:rPr>
              <a:t>5. </a:t>
            </a:r>
            <a:r>
              <a:rPr lang="en-GB" sz="2000" b="1" dirty="0" err="1">
                <a:solidFill>
                  <a:srgbClr val="DAA520"/>
                </a:solidFill>
              </a:rPr>
              <a:t>im</a:t>
            </a:r>
            <a:r>
              <a:rPr lang="en-GB" sz="2000" b="1" dirty="0">
                <a:solidFill>
                  <a:srgbClr val="DAA520"/>
                </a:solidFill>
              </a:rPr>
              <a:t> </a:t>
            </a:r>
            <a:r>
              <a:rPr lang="en-GB" sz="2000" b="1" dirty="0" err="1">
                <a:solidFill>
                  <a:srgbClr val="DAA520"/>
                </a:solidFill>
              </a:rPr>
              <a:t>Klassenzimmer</a:t>
            </a:r>
            <a:endParaRPr lang="en-GB" sz="2000" b="1" dirty="0">
              <a:solidFill>
                <a:srgbClr val="DAA520"/>
              </a:solidFill>
            </a:endParaRPr>
          </a:p>
        </p:txBody>
      </p:sp>
      <p:sp>
        <p:nvSpPr>
          <p:cNvPr id="24" name="TextBox 23">
            <a:extLst>
              <a:ext uri="{FF2B5EF4-FFF2-40B4-BE49-F238E27FC236}">
                <a16:creationId xmlns:a16="http://schemas.microsoft.com/office/drawing/2014/main" id="{A266AF0B-3F9A-4420-82FB-136F59027D45}"/>
              </a:ext>
            </a:extLst>
          </p:cNvPr>
          <p:cNvSpPr txBox="1"/>
          <p:nvPr/>
        </p:nvSpPr>
        <p:spPr>
          <a:xfrm>
            <a:off x="5582296" y="2128471"/>
            <a:ext cx="2657148" cy="400110"/>
          </a:xfrm>
          <a:prstGeom prst="rect">
            <a:avLst/>
          </a:prstGeom>
          <a:noFill/>
        </p:spPr>
        <p:txBody>
          <a:bodyPr wrap="square" rtlCol="0">
            <a:spAutoFit/>
          </a:bodyPr>
          <a:lstStyle/>
          <a:p>
            <a:pPr algn="ctr"/>
            <a:r>
              <a:rPr lang="en-GB" sz="2000" b="1" dirty="0">
                <a:solidFill>
                  <a:srgbClr val="DAA520"/>
                </a:solidFill>
              </a:rPr>
              <a:t>3. </a:t>
            </a:r>
            <a:r>
              <a:rPr lang="en-GB" sz="2000" b="1" dirty="0" err="1">
                <a:solidFill>
                  <a:srgbClr val="DAA520"/>
                </a:solidFill>
              </a:rPr>
              <a:t>nach</a:t>
            </a:r>
            <a:r>
              <a:rPr lang="en-GB" sz="2000" b="1" dirty="0">
                <a:solidFill>
                  <a:srgbClr val="DAA520"/>
                </a:solidFill>
              </a:rPr>
              <a:t> </a:t>
            </a:r>
            <a:r>
              <a:rPr lang="en-GB" sz="2000" b="1" dirty="0" err="1">
                <a:solidFill>
                  <a:srgbClr val="DAA520"/>
                </a:solidFill>
              </a:rPr>
              <a:t>Schottland</a:t>
            </a:r>
            <a:endParaRPr lang="en-GB" sz="2000" b="1" dirty="0">
              <a:solidFill>
                <a:srgbClr val="DAA520"/>
              </a:solidFill>
            </a:endParaRPr>
          </a:p>
        </p:txBody>
      </p:sp>
      <p:sp>
        <p:nvSpPr>
          <p:cNvPr id="25" name="TextBox 24">
            <a:extLst>
              <a:ext uri="{FF2B5EF4-FFF2-40B4-BE49-F238E27FC236}">
                <a16:creationId xmlns:a16="http://schemas.microsoft.com/office/drawing/2014/main" id="{B85B9114-3549-4092-9F97-0BBA1AD13AF7}"/>
              </a:ext>
            </a:extLst>
          </p:cNvPr>
          <p:cNvSpPr txBox="1"/>
          <p:nvPr/>
        </p:nvSpPr>
        <p:spPr>
          <a:xfrm>
            <a:off x="6428092" y="4769362"/>
            <a:ext cx="2127638" cy="400110"/>
          </a:xfrm>
          <a:prstGeom prst="rect">
            <a:avLst/>
          </a:prstGeom>
          <a:noFill/>
        </p:spPr>
        <p:txBody>
          <a:bodyPr wrap="square" rtlCol="0">
            <a:spAutoFit/>
          </a:bodyPr>
          <a:lstStyle/>
          <a:p>
            <a:pPr algn="ctr"/>
            <a:r>
              <a:rPr lang="en-GB" sz="2000" b="1" dirty="0">
                <a:solidFill>
                  <a:srgbClr val="DAA520"/>
                </a:solidFill>
              </a:rPr>
              <a:t>15. </a:t>
            </a:r>
            <a:r>
              <a:rPr lang="en-GB" sz="2000" b="1" dirty="0" err="1">
                <a:solidFill>
                  <a:srgbClr val="DAA520"/>
                </a:solidFill>
              </a:rPr>
              <a:t>nach</a:t>
            </a:r>
            <a:r>
              <a:rPr lang="en-GB" sz="2000" b="1" dirty="0">
                <a:solidFill>
                  <a:srgbClr val="DAA520"/>
                </a:solidFill>
              </a:rPr>
              <a:t> </a:t>
            </a:r>
            <a:r>
              <a:rPr lang="en-GB" sz="2000" b="1" dirty="0" err="1">
                <a:solidFill>
                  <a:srgbClr val="DAA520"/>
                </a:solidFill>
              </a:rPr>
              <a:t>Hause</a:t>
            </a:r>
            <a:endParaRPr lang="en-GB" sz="2000" b="1" dirty="0">
              <a:solidFill>
                <a:srgbClr val="DAA520"/>
              </a:solidFill>
            </a:endParaRPr>
          </a:p>
        </p:txBody>
      </p:sp>
      <p:sp>
        <p:nvSpPr>
          <p:cNvPr id="26" name="TextBox 25">
            <a:extLst>
              <a:ext uri="{FF2B5EF4-FFF2-40B4-BE49-F238E27FC236}">
                <a16:creationId xmlns:a16="http://schemas.microsoft.com/office/drawing/2014/main" id="{66E63F35-F6B5-44BB-BF31-D664C92A59F7}"/>
              </a:ext>
            </a:extLst>
          </p:cNvPr>
          <p:cNvSpPr txBox="1"/>
          <p:nvPr/>
        </p:nvSpPr>
        <p:spPr>
          <a:xfrm>
            <a:off x="2627860" y="2648868"/>
            <a:ext cx="2337068" cy="400110"/>
          </a:xfrm>
          <a:prstGeom prst="rect">
            <a:avLst/>
          </a:prstGeom>
          <a:noFill/>
        </p:spPr>
        <p:txBody>
          <a:bodyPr wrap="square" rtlCol="0">
            <a:spAutoFit/>
          </a:bodyPr>
          <a:lstStyle/>
          <a:p>
            <a:pPr algn="ctr"/>
            <a:r>
              <a:rPr lang="en-GB" sz="2000" b="1" dirty="0">
                <a:solidFill>
                  <a:srgbClr val="DAA520"/>
                </a:solidFill>
              </a:rPr>
              <a:t>2. in der Schule</a:t>
            </a:r>
          </a:p>
        </p:txBody>
      </p:sp>
      <p:sp>
        <p:nvSpPr>
          <p:cNvPr id="27" name="TextBox 26">
            <a:extLst>
              <a:ext uri="{FF2B5EF4-FFF2-40B4-BE49-F238E27FC236}">
                <a16:creationId xmlns:a16="http://schemas.microsoft.com/office/drawing/2014/main" id="{89CA4F9C-64C0-4255-ADEA-627F085B3E5B}"/>
              </a:ext>
            </a:extLst>
          </p:cNvPr>
          <p:cNvSpPr txBox="1"/>
          <p:nvPr/>
        </p:nvSpPr>
        <p:spPr>
          <a:xfrm>
            <a:off x="3080280" y="4147354"/>
            <a:ext cx="1810523" cy="400110"/>
          </a:xfrm>
          <a:prstGeom prst="rect">
            <a:avLst/>
          </a:prstGeom>
          <a:noFill/>
        </p:spPr>
        <p:txBody>
          <a:bodyPr wrap="square" rtlCol="0">
            <a:spAutoFit/>
          </a:bodyPr>
          <a:lstStyle/>
          <a:p>
            <a:pPr algn="ctr"/>
            <a:r>
              <a:rPr lang="en-GB" sz="2000" b="1" dirty="0">
                <a:solidFill>
                  <a:srgbClr val="DAA520"/>
                </a:solidFill>
              </a:rPr>
              <a:t>11. </a:t>
            </a:r>
            <a:r>
              <a:rPr lang="en-GB" sz="2000" b="1" dirty="0" err="1">
                <a:solidFill>
                  <a:srgbClr val="DAA520"/>
                </a:solidFill>
              </a:rPr>
              <a:t>zu</a:t>
            </a:r>
            <a:r>
              <a:rPr lang="en-GB" sz="2000" b="1" dirty="0">
                <a:solidFill>
                  <a:srgbClr val="DAA520"/>
                </a:solidFill>
              </a:rPr>
              <a:t> </a:t>
            </a:r>
            <a:r>
              <a:rPr lang="en-GB" sz="2000" b="1" dirty="0" err="1">
                <a:solidFill>
                  <a:srgbClr val="DAA520"/>
                </a:solidFill>
              </a:rPr>
              <a:t>Hause</a:t>
            </a:r>
            <a:endParaRPr lang="en-GB" sz="2000" b="1" dirty="0">
              <a:solidFill>
                <a:srgbClr val="DAA520"/>
              </a:solidFill>
            </a:endParaRPr>
          </a:p>
        </p:txBody>
      </p:sp>
      <p:sp>
        <p:nvSpPr>
          <p:cNvPr id="28" name="TextBox 27">
            <a:extLst>
              <a:ext uri="{FF2B5EF4-FFF2-40B4-BE49-F238E27FC236}">
                <a16:creationId xmlns:a16="http://schemas.microsoft.com/office/drawing/2014/main" id="{9425E49D-2AF1-4E3B-8576-64FD4897D68A}"/>
              </a:ext>
            </a:extLst>
          </p:cNvPr>
          <p:cNvSpPr txBox="1"/>
          <p:nvPr/>
        </p:nvSpPr>
        <p:spPr>
          <a:xfrm>
            <a:off x="7888710" y="3326783"/>
            <a:ext cx="1079326" cy="400110"/>
          </a:xfrm>
          <a:prstGeom prst="rect">
            <a:avLst/>
          </a:prstGeom>
          <a:noFill/>
        </p:spPr>
        <p:txBody>
          <a:bodyPr wrap="square" rtlCol="0">
            <a:spAutoFit/>
          </a:bodyPr>
          <a:lstStyle/>
          <a:p>
            <a:pPr algn="ctr"/>
            <a:r>
              <a:rPr lang="en-GB" sz="2000" b="1" dirty="0">
                <a:solidFill>
                  <a:srgbClr val="DAA520"/>
                </a:solidFill>
              </a:rPr>
              <a:t>8. </a:t>
            </a:r>
            <a:r>
              <a:rPr lang="en-GB" sz="2000" b="1" dirty="0" err="1">
                <a:solidFill>
                  <a:srgbClr val="DAA520"/>
                </a:solidFill>
              </a:rPr>
              <a:t>hier</a:t>
            </a:r>
            <a:endParaRPr lang="en-GB" sz="2000" b="1" dirty="0">
              <a:solidFill>
                <a:srgbClr val="DAA520"/>
              </a:solidFill>
            </a:endParaRPr>
          </a:p>
        </p:txBody>
      </p:sp>
      <p:sp>
        <p:nvSpPr>
          <p:cNvPr id="30" name="TextBox 29">
            <a:extLst>
              <a:ext uri="{FF2B5EF4-FFF2-40B4-BE49-F238E27FC236}">
                <a16:creationId xmlns:a16="http://schemas.microsoft.com/office/drawing/2014/main" id="{26BB82A6-577C-4AFA-998A-0D7E95BAA242}"/>
              </a:ext>
            </a:extLst>
          </p:cNvPr>
          <p:cNvSpPr txBox="1"/>
          <p:nvPr/>
        </p:nvSpPr>
        <p:spPr>
          <a:xfrm>
            <a:off x="6005608" y="2952263"/>
            <a:ext cx="1810523" cy="400110"/>
          </a:xfrm>
          <a:prstGeom prst="rect">
            <a:avLst/>
          </a:prstGeom>
          <a:noFill/>
        </p:spPr>
        <p:txBody>
          <a:bodyPr wrap="square" rtlCol="0">
            <a:spAutoFit/>
          </a:bodyPr>
          <a:lstStyle/>
          <a:p>
            <a:pPr algn="ctr"/>
            <a:r>
              <a:rPr lang="en-GB" sz="2000" b="1" dirty="0">
                <a:solidFill>
                  <a:srgbClr val="DAA520"/>
                </a:solidFill>
              </a:rPr>
              <a:t>7. </a:t>
            </a:r>
            <a:r>
              <a:rPr lang="en-GB" sz="2000" b="1" dirty="0" err="1">
                <a:solidFill>
                  <a:srgbClr val="DAA520"/>
                </a:solidFill>
              </a:rPr>
              <a:t>im</a:t>
            </a:r>
            <a:r>
              <a:rPr lang="en-GB" sz="2000" b="1" dirty="0">
                <a:solidFill>
                  <a:srgbClr val="DAA520"/>
                </a:solidFill>
              </a:rPr>
              <a:t> Zimmer</a:t>
            </a:r>
          </a:p>
        </p:txBody>
      </p:sp>
      <p:sp>
        <p:nvSpPr>
          <p:cNvPr id="31" name="TextBox 30">
            <a:extLst>
              <a:ext uri="{FF2B5EF4-FFF2-40B4-BE49-F238E27FC236}">
                <a16:creationId xmlns:a16="http://schemas.microsoft.com/office/drawing/2014/main" id="{CDAA4DFE-F778-4CD6-BE24-EEE90A5BD8A8}"/>
              </a:ext>
            </a:extLst>
          </p:cNvPr>
          <p:cNvSpPr txBox="1"/>
          <p:nvPr/>
        </p:nvSpPr>
        <p:spPr>
          <a:xfrm>
            <a:off x="9587453" y="3675309"/>
            <a:ext cx="2225120" cy="400110"/>
          </a:xfrm>
          <a:prstGeom prst="rect">
            <a:avLst/>
          </a:prstGeom>
          <a:noFill/>
        </p:spPr>
        <p:txBody>
          <a:bodyPr wrap="square" rtlCol="0">
            <a:spAutoFit/>
          </a:bodyPr>
          <a:lstStyle/>
          <a:p>
            <a:pPr algn="ctr"/>
            <a:r>
              <a:rPr lang="en-GB" sz="2000" b="1" dirty="0">
                <a:solidFill>
                  <a:srgbClr val="DAA520"/>
                </a:solidFill>
              </a:rPr>
              <a:t>9. in den Garten</a:t>
            </a:r>
          </a:p>
        </p:txBody>
      </p:sp>
      <p:sp>
        <p:nvSpPr>
          <p:cNvPr id="32" name="TextBox 31">
            <a:extLst>
              <a:ext uri="{FF2B5EF4-FFF2-40B4-BE49-F238E27FC236}">
                <a16:creationId xmlns:a16="http://schemas.microsoft.com/office/drawing/2014/main" id="{110F560B-BBDC-44E7-A3EB-E9CEA50117DC}"/>
              </a:ext>
            </a:extLst>
          </p:cNvPr>
          <p:cNvSpPr txBox="1"/>
          <p:nvPr/>
        </p:nvSpPr>
        <p:spPr>
          <a:xfrm>
            <a:off x="5582296" y="3910504"/>
            <a:ext cx="2153575" cy="400110"/>
          </a:xfrm>
          <a:prstGeom prst="rect">
            <a:avLst/>
          </a:prstGeom>
          <a:noFill/>
        </p:spPr>
        <p:txBody>
          <a:bodyPr wrap="square" rtlCol="0">
            <a:spAutoFit/>
          </a:bodyPr>
          <a:lstStyle/>
          <a:p>
            <a:pPr algn="ctr"/>
            <a:r>
              <a:rPr lang="en-GB" sz="2000" b="1" dirty="0">
                <a:solidFill>
                  <a:srgbClr val="DAA520"/>
                </a:solidFill>
              </a:rPr>
              <a:t>12. in die </a:t>
            </a:r>
            <a:r>
              <a:rPr lang="en-GB" sz="2000" b="1" dirty="0" err="1">
                <a:solidFill>
                  <a:srgbClr val="DAA520"/>
                </a:solidFill>
              </a:rPr>
              <a:t>Kirche</a:t>
            </a:r>
            <a:endParaRPr lang="en-GB" sz="2000" b="1" dirty="0">
              <a:solidFill>
                <a:srgbClr val="DAA520"/>
              </a:solidFill>
            </a:endParaRPr>
          </a:p>
        </p:txBody>
      </p:sp>
      <p:sp>
        <p:nvSpPr>
          <p:cNvPr id="33" name="TextBox 32">
            <a:extLst>
              <a:ext uri="{FF2B5EF4-FFF2-40B4-BE49-F238E27FC236}">
                <a16:creationId xmlns:a16="http://schemas.microsoft.com/office/drawing/2014/main" id="{A2E11E4A-8F03-482E-97F4-7344EB275A8D}"/>
              </a:ext>
            </a:extLst>
          </p:cNvPr>
          <p:cNvSpPr txBox="1"/>
          <p:nvPr/>
        </p:nvSpPr>
        <p:spPr>
          <a:xfrm>
            <a:off x="4161614" y="4831011"/>
            <a:ext cx="1606627" cy="400110"/>
          </a:xfrm>
          <a:prstGeom prst="rect">
            <a:avLst/>
          </a:prstGeom>
          <a:noFill/>
        </p:spPr>
        <p:txBody>
          <a:bodyPr wrap="square" rtlCol="0">
            <a:spAutoFit/>
          </a:bodyPr>
          <a:lstStyle/>
          <a:p>
            <a:pPr algn="ctr"/>
            <a:r>
              <a:rPr lang="en-GB" sz="2000" b="1" dirty="0">
                <a:solidFill>
                  <a:srgbClr val="DAA520"/>
                </a:solidFill>
              </a:rPr>
              <a:t>14. in Wien</a:t>
            </a:r>
          </a:p>
        </p:txBody>
      </p:sp>
      <p:sp>
        <p:nvSpPr>
          <p:cNvPr id="34" name="TextBox 33">
            <a:extLst>
              <a:ext uri="{FF2B5EF4-FFF2-40B4-BE49-F238E27FC236}">
                <a16:creationId xmlns:a16="http://schemas.microsoft.com/office/drawing/2014/main" id="{636C7C8C-7378-4CDD-9FD7-C6E325580100}"/>
              </a:ext>
            </a:extLst>
          </p:cNvPr>
          <p:cNvSpPr txBox="1"/>
          <p:nvPr/>
        </p:nvSpPr>
        <p:spPr>
          <a:xfrm>
            <a:off x="9040616" y="2656369"/>
            <a:ext cx="3037344" cy="400110"/>
          </a:xfrm>
          <a:prstGeom prst="rect">
            <a:avLst/>
          </a:prstGeom>
          <a:noFill/>
        </p:spPr>
        <p:txBody>
          <a:bodyPr wrap="square" rtlCol="0">
            <a:spAutoFit/>
          </a:bodyPr>
          <a:lstStyle/>
          <a:p>
            <a:pPr algn="ctr"/>
            <a:r>
              <a:rPr lang="en-GB" sz="2000" b="1" dirty="0">
                <a:solidFill>
                  <a:srgbClr val="DAA520"/>
                </a:solidFill>
              </a:rPr>
              <a:t>4. auf den </a:t>
            </a:r>
            <a:r>
              <a:rPr lang="en-GB" sz="2000" b="1" dirty="0" err="1">
                <a:solidFill>
                  <a:srgbClr val="DAA520"/>
                </a:solidFill>
              </a:rPr>
              <a:t>Markt</a:t>
            </a:r>
            <a:endParaRPr lang="en-GB" sz="2000" b="1" dirty="0">
              <a:solidFill>
                <a:srgbClr val="DAA520"/>
              </a:solidFill>
            </a:endParaRPr>
          </a:p>
        </p:txBody>
      </p:sp>
      <p:sp>
        <p:nvSpPr>
          <p:cNvPr id="35" name="TextBox 34">
            <a:extLst>
              <a:ext uri="{FF2B5EF4-FFF2-40B4-BE49-F238E27FC236}">
                <a16:creationId xmlns:a16="http://schemas.microsoft.com/office/drawing/2014/main" id="{A74EE1EE-7117-413B-B634-EA35749CE5BE}"/>
              </a:ext>
            </a:extLst>
          </p:cNvPr>
          <p:cNvSpPr txBox="1"/>
          <p:nvPr/>
        </p:nvSpPr>
        <p:spPr>
          <a:xfrm>
            <a:off x="382205" y="2887410"/>
            <a:ext cx="1675908" cy="400110"/>
          </a:xfrm>
          <a:prstGeom prst="rect">
            <a:avLst/>
          </a:prstGeom>
          <a:noFill/>
        </p:spPr>
        <p:txBody>
          <a:bodyPr wrap="square" rtlCol="0">
            <a:spAutoFit/>
          </a:bodyPr>
          <a:lstStyle/>
          <a:p>
            <a:pPr algn="ctr"/>
            <a:r>
              <a:rPr lang="en-GB" sz="2000" b="1" dirty="0">
                <a:solidFill>
                  <a:srgbClr val="DAA520"/>
                </a:solidFill>
              </a:rPr>
              <a:t>1. </a:t>
            </a:r>
            <a:r>
              <a:rPr lang="en-GB" sz="2000" b="1" dirty="0" err="1">
                <a:solidFill>
                  <a:srgbClr val="DAA520"/>
                </a:solidFill>
              </a:rPr>
              <a:t>im</a:t>
            </a:r>
            <a:r>
              <a:rPr lang="en-GB" sz="2000" b="1" dirty="0">
                <a:solidFill>
                  <a:srgbClr val="DAA520"/>
                </a:solidFill>
              </a:rPr>
              <a:t> Verein</a:t>
            </a:r>
          </a:p>
        </p:txBody>
      </p:sp>
      <p:sp>
        <p:nvSpPr>
          <p:cNvPr id="36" name="TextBox 35">
            <a:extLst>
              <a:ext uri="{FF2B5EF4-FFF2-40B4-BE49-F238E27FC236}">
                <a16:creationId xmlns:a16="http://schemas.microsoft.com/office/drawing/2014/main" id="{FB17C398-C4E5-4CB3-BD54-A0FE2E1CD41A}"/>
              </a:ext>
            </a:extLst>
          </p:cNvPr>
          <p:cNvSpPr txBox="1"/>
          <p:nvPr/>
        </p:nvSpPr>
        <p:spPr>
          <a:xfrm>
            <a:off x="472837" y="4577702"/>
            <a:ext cx="2268680" cy="400110"/>
          </a:xfrm>
          <a:prstGeom prst="rect">
            <a:avLst/>
          </a:prstGeom>
          <a:noFill/>
        </p:spPr>
        <p:txBody>
          <a:bodyPr wrap="square" rtlCol="0">
            <a:spAutoFit/>
          </a:bodyPr>
          <a:lstStyle/>
          <a:p>
            <a:pPr algn="ctr"/>
            <a:r>
              <a:rPr lang="en-GB" sz="2000" b="1" dirty="0">
                <a:solidFill>
                  <a:srgbClr val="DAA520"/>
                </a:solidFill>
              </a:rPr>
              <a:t>10. auf die Party</a:t>
            </a:r>
          </a:p>
        </p:txBody>
      </p:sp>
      <p:sp>
        <p:nvSpPr>
          <p:cNvPr id="37" name="TextBox 36">
            <a:extLst>
              <a:ext uri="{FF2B5EF4-FFF2-40B4-BE49-F238E27FC236}">
                <a16:creationId xmlns:a16="http://schemas.microsoft.com/office/drawing/2014/main" id="{5521D5A1-F1E1-43AA-92ED-DC41E8CEED7A}"/>
              </a:ext>
            </a:extLst>
          </p:cNvPr>
          <p:cNvSpPr txBox="1"/>
          <p:nvPr/>
        </p:nvSpPr>
        <p:spPr>
          <a:xfrm>
            <a:off x="9673570" y="4666418"/>
            <a:ext cx="2052886" cy="400110"/>
          </a:xfrm>
          <a:prstGeom prst="rect">
            <a:avLst/>
          </a:prstGeom>
          <a:noFill/>
        </p:spPr>
        <p:txBody>
          <a:bodyPr wrap="square" rtlCol="0">
            <a:spAutoFit/>
          </a:bodyPr>
          <a:lstStyle/>
          <a:p>
            <a:pPr algn="ctr"/>
            <a:r>
              <a:rPr lang="en-GB" sz="2000" b="1" dirty="0">
                <a:solidFill>
                  <a:srgbClr val="DAA520"/>
                </a:solidFill>
              </a:rPr>
              <a:t>16. in die Stadt</a:t>
            </a:r>
          </a:p>
        </p:txBody>
      </p:sp>
      <p:sp>
        <p:nvSpPr>
          <p:cNvPr id="22" name="TextBox 21">
            <a:extLst>
              <a:ext uri="{FF2B5EF4-FFF2-40B4-BE49-F238E27FC236}">
                <a16:creationId xmlns:a16="http://schemas.microsoft.com/office/drawing/2014/main" id="{5AFA6A1A-D1B9-4994-AFDF-33BDDDC92788}"/>
              </a:ext>
            </a:extLst>
          </p:cNvPr>
          <p:cNvSpPr txBox="1"/>
          <p:nvPr/>
        </p:nvSpPr>
        <p:spPr>
          <a:xfrm>
            <a:off x="326374" y="5490210"/>
            <a:ext cx="5150127" cy="707886"/>
          </a:xfrm>
          <a:prstGeom prst="rect">
            <a:avLst/>
          </a:prstGeom>
          <a:solidFill>
            <a:schemeClr val="accent1">
              <a:lumMod val="50000"/>
            </a:schemeClr>
          </a:solidFill>
          <a:ln w="12700">
            <a:solidFill>
              <a:srgbClr val="DAA520"/>
            </a:solidFill>
          </a:ln>
        </p:spPr>
        <p:txBody>
          <a:bodyPr wrap="square" rtlCol="0">
            <a:spAutoFit/>
          </a:bodyPr>
          <a:lstStyle/>
          <a:p>
            <a:pPr algn="ctr"/>
            <a:r>
              <a:rPr lang="en-GB" sz="2000" b="1" dirty="0">
                <a:solidFill>
                  <a:schemeClr val="bg1"/>
                </a:solidFill>
              </a:rPr>
              <a:t>Row 2 </a:t>
            </a:r>
            <a:r>
              <a:rPr lang="en-GB" sz="2000" dirty="0">
                <a:solidFill>
                  <a:schemeClr val="bg1"/>
                </a:solidFill>
              </a:rPr>
              <a:t>(accusative)</a:t>
            </a:r>
          </a:p>
          <a:p>
            <a:pPr algn="ctr"/>
            <a:r>
              <a:rPr lang="en-GB" sz="2000" dirty="0">
                <a:solidFill>
                  <a:schemeClr val="bg1"/>
                </a:solidFill>
              </a:rPr>
              <a:t>Talking about </a:t>
            </a:r>
            <a:r>
              <a:rPr lang="en-GB" sz="2000" b="1" dirty="0">
                <a:solidFill>
                  <a:schemeClr val="bg1"/>
                </a:solidFill>
              </a:rPr>
              <a:t>where things go</a:t>
            </a:r>
            <a:endParaRPr lang="en-GB" sz="2000" dirty="0">
              <a:solidFill>
                <a:schemeClr val="bg1"/>
              </a:solidFill>
            </a:endParaRPr>
          </a:p>
        </p:txBody>
      </p:sp>
      <p:sp>
        <p:nvSpPr>
          <p:cNvPr id="39" name="TextBox 38">
            <a:extLst>
              <a:ext uri="{FF2B5EF4-FFF2-40B4-BE49-F238E27FC236}">
                <a16:creationId xmlns:a16="http://schemas.microsoft.com/office/drawing/2014/main" id="{5DE48FA4-791C-4D35-BDA4-EE51809394AC}"/>
              </a:ext>
            </a:extLst>
          </p:cNvPr>
          <p:cNvSpPr txBox="1"/>
          <p:nvPr/>
        </p:nvSpPr>
        <p:spPr>
          <a:xfrm>
            <a:off x="8555730" y="4192442"/>
            <a:ext cx="969772" cy="400110"/>
          </a:xfrm>
          <a:prstGeom prst="rect">
            <a:avLst/>
          </a:prstGeom>
          <a:noFill/>
        </p:spPr>
        <p:txBody>
          <a:bodyPr wrap="square" rtlCol="0">
            <a:spAutoFit/>
          </a:bodyPr>
          <a:lstStyle/>
          <a:p>
            <a:pPr algn="ctr"/>
            <a:r>
              <a:rPr lang="en-GB" sz="2000" b="1" dirty="0">
                <a:solidFill>
                  <a:srgbClr val="DAA520"/>
                </a:solidFill>
              </a:rPr>
              <a:t>13. da</a:t>
            </a:r>
          </a:p>
        </p:txBody>
      </p:sp>
      <p:sp>
        <p:nvSpPr>
          <p:cNvPr id="20" name="TextBox 19">
            <a:extLst>
              <a:ext uri="{FF2B5EF4-FFF2-40B4-BE49-F238E27FC236}">
                <a16:creationId xmlns:a16="http://schemas.microsoft.com/office/drawing/2014/main" id="{567191F5-939B-4811-A4DE-FD4E061036E7}"/>
              </a:ext>
            </a:extLst>
          </p:cNvPr>
          <p:cNvSpPr txBox="1"/>
          <p:nvPr/>
        </p:nvSpPr>
        <p:spPr>
          <a:xfrm>
            <a:off x="6715500" y="5490210"/>
            <a:ext cx="5150127" cy="707886"/>
          </a:xfrm>
          <a:prstGeom prst="rect">
            <a:avLst/>
          </a:prstGeom>
          <a:solidFill>
            <a:srgbClr val="DAA520"/>
          </a:solidFill>
          <a:ln w="12700">
            <a:solidFill>
              <a:schemeClr val="accent1">
                <a:lumMod val="50000"/>
              </a:schemeClr>
            </a:solidFill>
          </a:ln>
        </p:spPr>
        <p:txBody>
          <a:bodyPr wrap="square" rtlCol="0">
            <a:spAutoFit/>
          </a:bodyPr>
          <a:lstStyle/>
          <a:p>
            <a:pPr algn="ctr"/>
            <a:r>
              <a:rPr lang="en-GB" sz="2000" b="1" dirty="0">
                <a:solidFill>
                  <a:schemeClr val="bg1"/>
                </a:solidFill>
              </a:rPr>
              <a:t>Row 3 </a:t>
            </a:r>
            <a:r>
              <a:rPr lang="en-GB" sz="2000" dirty="0">
                <a:solidFill>
                  <a:schemeClr val="bg1"/>
                </a:solidFill>
              </a:rPr>
              <a:t>(dative)</a:t>
            </a:r>
          </a:p>
          <a:p>
            <a:pPr algn="ctr"/>
            <a:r>
              <a:rPr lang="en-GB" sz="2000" dirty="0">
                <a:solidFill>
                  <a:schemeClr val="bg1"/>
                </a:solidFill>
              </a:rPr>
              <a:t>Talking about </a:t>
            </a:r>
            <a:r>
              <a:rPr lang="en-GB" sz="2000" b="1" dirty="0">
                <a:solidFill>
                  <a:schemeClr val="bg1"/>
                </a:solidFill>
              </a:rPr>
              <a:t>where things are</a:t>
            </a:r>
            <a:endParaRPr lang="en-GB" sz="2000" dirty="0">
              <a:solidFill>
                <a:schemeClr val="bg1"/>
              </a:solidFill>
            </a:endParaRPr>
          </a:p>
        </p:txBody>
      </p:sp>
      <p:sp>
        <p:nvSpPr>
          <p:cNvPr id="17" name="Speech Bubble: Rectangle with Corners Rounded 16">
            <a:extLst>
              <a:ext uri="{FF2B5EF4-FFF2-40B4-BE49-F238E27FC236}">
                <a16:creationId xmlns:a16="http://schemas.microsoft.com/office/drawing/2014/main" id="{CC176E85-0194-4D42-A3D7-AF37A5EBF9E6}"/>
              </a:ext>
            </a:extLst>
          </p:cNvPr>
          <p:cNvSpPr/>
          <p:nvPr/>
        </p:nvSpPr>
        <p:spPr>
          <a:xfrm>
            <a:off x="8054939" y="92466"/>
            <a:ext cx="4023021" cy="1967451"/>
          </a:xfrm>
          <a:prstGeom prst="wedgeRoundRectCallout">
            <a:avLst>
              <a:gd name="adj1" fmla="val 19193"/>
              <a:gd name="adj2" fmla="val 65658"/>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Remember!</a:t>
            </a:r>
          </a:p>
          <a:p>
            <a:pPr algn="ctr"/>
            <a:endParaRPr lang="en-GB" sz="2000" dirty="0"/>
          </a:p>
          <a:p>
            <a:pPr algn="ctr"/>
            <a:r>
              <a:rPr lang="en-GB" sz="2000" dirty="0"/>
              <a:t>The </a:t>
            </a:r>
            <a:r>
              <a:rPr lang="en-GB" sz="2000" b="1" dirty="0"/>
              <a:t>preposition</a:t>
            </a:r>
            <a:r>
              <a:rPr lang="en-GB" sz="2000" dirty="0"/>
              <a:t> and the </a:t>
            </a:r>
            <a:r>
              <a:rPr lang="en-GB" sz="2000" b="1" dirty="0"/>
              <a:t>article </a:t>
            </a:r>
            <a:r>
              <a:rPr lang="en-GB" sz="2000" dirty="0"/>
              <a:t>tell us whether </a:t>
            </a:r>
            <a:r>
              <a:rPr lang="en-GB" sz="2000" b="1" dirty="0"/>
              <a:t>movement</a:t>
            </a:r>
            <a:r>
              <a:rPr lang="en-GB" sz="2000" dirty="0"/>
              <a:t> or </a:t>
            </a:r>
            <a:r>
              <a:rPr lang="en-GB" sz="2000" b="1" dirty="0"/>
              <a:t>location </a:t>
            </a:r>
            <a:r>
              <a:rPr lang="en-GB" sz="2000" dirty="0"/>
              <a:t>is talked about</a:t>
            </a:r>
          </a:p>
        </p:txBody>
      </p:sp>
      <p:sp>
        <p:nvSpPr>
          <p:cNvPr id="43" name="Speech Bubble: Rectangle with Corners Rounded 42">
            <a:extLst>
              <a:ext uri="{FF2B5EF4-FFF2-40B4-BE49-F238E27FC236}">
                <a16:creationId xmlns:a16="http://schemas.microsoft.com/office/drawing/2014/main" id="{C6BA9664-57B3-444F-8181-3A538179004A}"/>
              </a:ext>
            </a:extLst>
          </p:cNvPr>
          <p:cNvSpPr/>
          <p:nvPr/>
        </p:nvSpPr>
        <p:spPr>
          <a:xfrm>
            <a:off x="8059642" y="82305"/>
            <a:ext cx="4023021" cy="1967451"/>
          </a:xfrm>
          <a:prstGeom prst="wedgeRoundRectCallout">
            <a:avLst>
              <a:gd name="adj1" fmla="val 19193"/>
              <a:gd name="adj2" fmla="val 65658"/>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Can you think of any other adverbs of location?</a:t>
            </a:r>
          </a:p>
          <a:p>
            <a:pPr algn="ctr"/>
            <a:endParaRPr lang="en-GB" sz="2000" dirty="0"/>
          </a:p>
          <a:p>
            <a:pPr algn="ctr"/>
            <a:r>
              <a:rPr lang="en-GB" sz="2000" dirty="0"/>
              <a:t>Write them in the right column!</a:t>
            </a:r>
          </a:p>
        </p:txBody>
      </p:sp>
    </p:spTree>
    <p:extLst>
      <p:ext uri="{BB962C8B-B14F-4D97-AF65-F5344CB8AC3E}">
        <p14:creationId xmlns:p14="http://schemas.microsoft.com/office/powerpoint/2010/main" val="40663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 -1.48148E-6 L 0.67891 0.39329 " pathEditMode="relative" rAng="0" ptsTypes="AA">
                                      <p:cBhvr>
                                        <p:cTn id="46" dur="2000" fill="hold"/>
                                        <p:tgtEl>
                                          <p:spTgt spid="35"/>
                                        </p:tgtEl>
                                        <p:attrNameLst>
                                          <p:attrName>ppt_x</p:attrName>
                                          <p:attrName>ppt_y</p:attrName>
                                        </p:attrNameLst>
                                      </p:cBhvr>
                                      <p:rCtr x="33945" y="1965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875E-6 7.40741E-7 L 0.46432 0.42801 " pathEditMode="relative" rAng="0" ptsTypes="AA">
                                      <p:cBhvr>
                                        <p:cTn id="50" dur="2000" fill="hold"/>
                                        <p:tgtEl>
                                          <p:spTgt spid="26"/>
                                        </p:tgtEl>
                                        <p:attrNameLst>
                                          <p:attrName>ppt_x</p:attrName>
                                          <p:attrName>ppt_y</p:attrName>
                                        </p:attrNameLst>
                                      </p:cBhvr>
                                      <p:rCtr x="23216" y="21389"/>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125E-6 -3.33333E-6 L -0.39206 0.51436 " pathEditMode="relative" rAng="0" ptsTypes="AA">
                                      <p:cBhvr>
                                        <p:cTn id="54" dur="2000" fill="hold"/>
                                        <p:tgtEl>
                                          <p:spTgt spid="24"/>
                                        </p:tgtEl>
                                        <p:attrNameLst>
                                          <p:attrName>ppt_x</p:attrName>
                                          <p:attrName>ppt_y</p:attrName>
                                        </p:attrNameLst>
                                      </p:cBhvr>
                                      <p:rCtr x="-19609" y="25718"/>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4.81481E-6 L -0.59805 0.42199 " pathEditMode="relative" rAng="0" ptsTypes="AA">
                                      <p:cBhvr>
                                        <p:cTn id="58" dur="2000" fill="hold"/>
                                        <p:tgtEl>
                                          <p:spTgt spid="34"/>
                                        </p:tgtEl>
                                        <p:attrNameLst>
                                          <p:attrName>ppt_x</p:attrName>
                                          <p:attrName>ppt_y</p:attrName>
                                        </p:attrNameLst>
                                      </p:cBhvr>
                                      <p:rCtr x="-29909" y="21088"/>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33333E-6 -4.81481E-6 L 0.65651 0.27778 " pathEditMode="relative" rAng="0" ptsTypes="AA">
                                      <p:cBhvr>
                                        <p:cTn id="62" dur="2000" fill="hold"/>
                                        <p:tgtEl>
                                          <p:spTgt spid="23"/>
                                        </p:tgtEl>
                                        <p:attrNameLst>
                                          <p:attrName>ppt_x</p:attrName>
                                          <p:attrName>ppt_y</p:attrName>
                                        </p:attrNameLst>
                                      </p:cBhvr>
                                      <p:rCtr x="32826" y="13889"/>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1.875E-6 -2.22222E-6 L 0.48789 0.31366 " pathEditMode="relative" rAng="0" ptsTypes="AA">
                                      <p:cBhvr>
                                        <p:cTn id="66" dur="2000" fill="hold"/>
                                        <p:tgtEl>
                                          <p:spTgt spid="16"/>
                                        </p:tgtEl>
                                        <p:attrNameLst>
                                          <p:attrName>ppt_x</p:attrName>
                                          <p:attrName>ppt_y</p:attrName>
                                        </p:attrNameLst>
                                      </p:cBhvr>
                                      <p:rCtr x="24388" y="15671"/>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3.125E-6 -2.22222E-6 L 0.23659 0.41968 " pathEditMode="relative" rAng="0" ptsTypes="AA">
                                      <p:cBhvr>
                                        <p:cTn id="70" dur="2000" fill="hold"/>
                                        <p:tgtEl>
                                          <p:spTgt spid="30"/>
                                        </p:tgtEl>
                                        <p:attrNameLst>
                                          <p:attrName>ppt_x</p:attrName>
                                          <p:attrName>ppt_y</p:attrName>
                                        </p:attrNameLst>
                                      </p:cBhvr>
                                      <p:rCtr x="11823" y="20972"/>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3.95833E-6 -1.85185E-6 L 0.07955 0.30255 " pathEditMode="relative" rAng="0" ptsTypes="AA">
                                      <p:cBhvr>
                                        <p:cTn id="74" dur="2000" fill="hold"/>
                                        <p:tgtEl>
                                          <p:spTgt spid="28"/>
                                        </p:tgtEl>
                                        <p:attrNameLst>
                                          <p:attrName>ppt_x</p:attrName>
                                          <p:attrName>ppt_y</p:attrName>
                                        </p:attrNameLst>
                                      </p:cBhvr>
                                      <p:rCtr x="3971" y="1511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16667E-6 3.7037E-6 L -0.59101 0.28611 " pathEditMode="relative" rAng="0" ptsTypes="AA">
                                      <p:cBhvr>
                                        <p:cTn id="78" dur="2000" fill="hold"/>
                                        <p:tgtEl>
                                          <p:spTgt spid="31"/>
                                        </p:tgtEl>
                                        <p:attrNameLst>
                                          <p:attrName>ppt_x</p:attrName>
                                          <p:attrName>ppt_y</p:attrName>
                                        </p:attrNameLst>
                                      </p:cBhvr>
                                      <p:rCtr x="-29557" y="14306"/>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8.33333E-7 7.40741E-7 L 0.08646 0.14699 " pathEditMode="relative" rAng="0" ptsTypes="AA">
                                      <p:cBhvr>
                                        <p:cTn id="82" dur="2000" fill="hold"/>
                                        <p:tgtEl>
                                          <p:spTgt spid="36"/>
                                        </p:tgtEl>
                                        <p:attrNameLst>
                                          <p:attrName>ppt_x</p:attrName>
                                          <p:attrName>ppt_y</p:attrName>
                                        </p:attrNameLst>
                                      </p:cBhvr>
                                      <p:rCtr x="4323" y="7338"/>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2.91667E-6 2.22222E-6 L 0.47513 0.1993 " pathEditMode="relative" rAng="0" ptsTypes="AA">
                                      <p:cBhvr>
                                        <p:cTn id="86" dur="2000" fill="hold"/>
                                        <p:tgtEl>
                                          <p:spTgt spid="27"/>
                                        </p:tgtEl>
                                        <p:attrNameLst>
                                          <p:attrName>ppt_x</p:attrName>
                                          <p:attrName>ppt_y</p:attrName>
                                        </p:attrNameLst>
                                      </p:cBhvr>
                                      <p:rCtr x="23750" y="9954"/>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3.75E-6 4.44444E-6 L -0.31132 0.22638 " pathEditMode="relative" rAng="0" ptsTypes="AA">
                                      <p:cBhvr>
                                        <p:cTn id="90" dur="2000" fill="hold"/>
                                        <p:tgtEl>
                                          <p:spTgt spid="32"/>
                                        </p:tgtEl>
                                        <p:attrNameLst>
                                          <p:attrName>ppt_x</p:attrName>
                                          <p:attrName>ppt_y</p:attrName>
                                        </p:attrNameLst>
                                      </p:cBhvr>
                                      <p:rCtr x="-15573" y="11319"/>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3.75E-6 7.40741E-7 L 0.05781 0.18403 " pathEditMode="relative" rAng="0" ptsTypes="AA">
                                      <p:cBhvr>
                                        <p:cTn id="94" dur="2000" fill="hold"/>
                                        <p:tgtEl>
                                          <p:spTgt spid="39"/>
                                        </p:tgtEl>
                                        <p:attrNameLst>
                                          <p:attrName>ppt_x</p:attrName>
                                          <p:attrName>ppt_y</p:attrName>
                                        </p:attrNameLst>
                                      </p:cBhvr>
                                      <p:rCtr x="2891" y="9190"/>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4.81481E-6 L 0.38672 0.09329 " pathEditMode="relative" rAng="0" ptsTypes="AA">
                                      <p:cBhvr>
                                        <p:cTn id="98" dur="2000" fill="hold"/>
                                        <p:tgtEl>
                                          <p:spTgt spid="33"/>
                                        </p:tgtEl>
                                        <p:attrNameLst>
                                          <p:attrName>ppt_x</p:attrName>
                                          <p:attrName>ppt_y</p:attrName>
                                        </p:attrNameLst>
                                      </p:cBhvr>
                                      <p:rCtr x="19336" y="4653"/>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3.125E-6 2.96296E-6 L -0.37187 0.10949 " pathEditMode="relative" rAng="0" ptsTypes="AA">
                                      <p:cBhvr>
                                        <p:cTn id="102" dur="2000" fill="hold"/>
                                        <p:tgtEl>
                                          <p:spTgt spid="25"/>
                                        </p:tgtEl>
                                        <p:attrNameLst>
                                          <p:attrName>ppt_x</p:attrName>
                                          <p:attrName>ppt_y</p:attrName>
                                        </p:attrNameLst>
                                      </p:cBhvr>
                                      <p:rCtr x="-18594" y="5463"/>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4.16667E-6 -7.40741E-7 L -0.57265 0.12523 " pathEditMode="relative" rAng="0" ptsTypes="AA">
                                      <p:cBhvr>
                                        <p:cTn id="106" dur="2000" fill="hold"/>
                                        <p:tgtEl>
                                          <p:spTgt spid="37"/>
                                        </p:tgtEl>
                                        <p:attrNameLst>
                                          <p:attrName>ppt_x</p:attrName>
                                          <p:attrName>ppt_y</p:attrName>
                                        </p:attrNameLst>
                                      </p:cBhvr>
                                      <p:rCtr x="-28633" y="6250"/>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3" grpId="0"/>
      <p:bldP spid="23" grpId="1"/>
      <p:bldP spid="24" grpId="0"/>
      <p:bldP spid="24" grpId="1"/>
      <p:bldP spid="25" grpId="0"/>
      <p:bldP spid="25" grpId="1"/>
      <p:bldP spid="26" grpId="0"/>
      <p:bldP spid="26" grpId="1"/>
      <p:bldP spid="27" grpId="0"/>
      <p:bldP spid="27" grpId="1"/>
      <p:bldP spid="28" grpId="0"/>
      <p:bldP spid="28"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9" grpId="0"/>
      <p:bldP spid="39" grpId="1"/>
      <p:bldP spid="17"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47" y="1366450"/>
            <a:ext cx="1186929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As you know, </a:t>
            </a:r>
            <a:r>
              <a:rPr lang="en-GB" sz="2000" b="1" dirty="0">
                <a:solidFill>
                  <a:schemeClr val="accent1">
                    <a:lumMod val="50000"/>
                  </a:schemeClr>
                </a:solidFill>
                <a:latin typeface="Century Gothic" panose="020F0302020204030204"/>
              </a:rPr>
              <a:t>adverbs come after the verb </a:t>
            </a:r>
            <a:r>
              <a:rPr lang="en-GB" sz="2000" dirty="0">
                <a:solidFill>
                  <a:schemeClr val="accent1">
                    <a:lumMod val="50000"/>
                  </a:schemeClr>
                </a:solidFill>
                <a:latin typeface="Century Gothic" panose="020F0302020204030204"/>
              </a:rPr>
              <a:t>when a sentence </a:t>
            </a:r>
            <a:r>
              <a:rPr lang="en-GB" sz="2000" b="1" dirty="0">
                <a:solidFill>
                  <a:schemeClr val="accent1">
                    <a:lumMod val="50000"/>
                  </a:schemeClr>
                </a:solidFill>
                <a:latin typeface="Century Gothic" panose="020F0302020204030204"/>
              </a:rPr>
              <a:t>starts with a subject </a:t>
            </a:r>
            <a:r>
              <a:rPr lang="en-GB" sz="2000" dirty="0">
                <a:solidFill>
                  <a:schemeClr val="accent1">
                    <a:lumMod val="50000"/>
                  </a:schemeClr>
                </a:solidFill>
                <a:latin typeface="Century Gothic" panose="020F0302020204030204"/>
              </a:rPr>
              <a:t>(WO1).</a:t>
            </a:r>
            <a:endParaRPr lang="en-GB" sz="2000" b="1" dirty="0">
              <a:solidFill>
                <a:schemeClr val="accent1">
                  <a:lumMod val="50000"/>
                </a:schemeClr>
              </a:solidFill>
              <a:latin typeface="Century Gothic" panose="020F0302020204030204"/>
            </a:endParaRPr>
          </a:p>
          <a:p>
            <a:pPr lvl="0">
              <a:defRPr/>
            </a:pPr>
            <a:endParaRPr lang="en-GB" sz="2000" b="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a:defRPr/>
            </a:pPr>
            <a:r>
              <a:rPr lang="en-GB" sz="2000" dirty="0">
                <a:solidFill>
                  <a:schemeClr val="accent1">
                    <a:lumMod val="50000"/>
                  </a:schemeClr>
                </a:solidFill>
              </a:rPr>
              <a:t>If the sentence </a:t>
            </a:r>
            <a:r>
              <a:rPr lang="en-GB" sz="2000" b="1" dirty="0">
                <a:solidFill>
                  <a:schemeClr val="accent1">
                    <a:lumMod val="50000"/>
                  </a:schemeClr>
                </a:solidFill>
              </a:rPr>
              <a:t>starts with a time adverb</a:t>
            </a:r>
            <a:r>
              <a:rPr lang="en-GB" sz="2000" dirty="0">
                <a:solidFill>
                  <a:schemeClr val="accent1">
                    <a:lumMod val="50000"/>
                  </a:schemeClr>
                </a:solidFill>
              </a:rPr>
              <a:t>, the </a:t>
            </a:r>
            <a:r>
              <a:rPr lang="en-GB" sz="2000" b="1" dirty="0">
                <a:solidFill>
                  <a:schemeClr val="accent1">
                    <a:lumMod val="50000"/>
                  </a:schemeClr>
                </a:solidFill>
              </a:rPr>
              <a:t>subject comes after the verb </a:t>
            </a:r>
            <a:r>
              <a:rPr lang="en-GB" sz="2000" dirty="0">
                <a:solidFill>
                  <a:schemeClr val="accent1">
                    <a:lumMod val="50000"/>
                  </a:schemeClr>
                </a:solidFill>
              </a:rPr>
              <a:t>(WO2).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This</a:t>
            </a:r>
            <a:r>
              <a:rPr lang="en-GB" sz="2000" dirty="0">
                <a:solidFill>
                  <a:schemeClr val="accent1">
                    <a:lumMod val="50000"/>
                  </a:schemeClr>
                </a:solidFill>
                <a:latin typeface="Century Gothic" panose="020F0302020204030204"/>
              </a:rPr>
              <a:t> is also happens with </a:t>
            </a:r>
            <a:r>
              <a:rPr lang="en-GB" sz="2000" b="1" dirty="0">
                <a:solidFill>
                  <a:schemeClr val="accent1">
                    <a:lumMod val="50000"/>
                  </a:schemeClr>
                </a:solidFill>
                <a:latin typeface="Century Gothic" panose="020F0302020204030204"/>
              </a:rPr>
              <a:t>place adverbs</a:t>
            </a:r>
            <a:r>
              <a:rPr lang="en-GB" sz="2000" dirty="0">
                <a:solidFill>
                  <a:schemeClr val="accent1">
                    <a:lumMod val="50000"/>
                  </a:scheme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50D3C9A-371E-4DFE-AA3A-D91EF83FD860}"/>
              </a:ext>
            </a:extLst>
          </p:cNvPr>
          <p:cNvSpPr txBox="1"/>
          <p:nvPr/>
        </p:nvSpPr>
        <p:spPr>
          <a:xfrm>
            <a:off x="5660457" y="3229588"/>
            <a:ext cx="1851920" cy="400110"/>
          </a:xfrm>
          <a:prstGeom prst="rect">
            <a:avLst/>
          </a:prstGeom>
          <a:solidFill>
            <a:srgbClr val="C5E0B4"/>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dienstags</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7" name="TextBox 16">
            <a:extLst>
              <a:ext uri="{FF2B5EF4-FFF2-40B4-BE49-F238E27FC236}">
                <a16:creationId xmlns:a16="http://schemas.microsoft.com/office/drawing/2014/main" id="{E7069E36-72DF-413B-8C2A-50B1F66834D6}"/>
              </a:ext>
            </a:extLst>
          </p:cNvPr>
          <p:cNvSpPr txBox="1"/>
          <p:nvPr/>
        </p:nvSpPr>
        <p:spPr>
          <a:xfrm>
            <a:off x="883721" y="3229588"/>
            <a:ext cx="1851920" cy="400110"/>
          </a:xfrm>
          <a:prstGeom prst="rect">
            <a:avLst/>
          </a:prstGeom>
          <a:solidFill>
            <a:srgbClr val="DAA52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rPr>
              <a:t>Mia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2800" b="1" dirty="0">
                <a:solidFill>
                  <a:schemeClr val="bg1"/>
                </a:solidFill>
              </a:rPr>
              <a:t>Adverbs of place – word order 2</a:t>
            </a:r>
          </a:p>
        </p:txBody>
      </p:sp>
      <p:sp>
        <p:nvSpPr>
          <p:cNvPr id="9" name="TextBox 8">
            <a:extLst>
              <a:ext uri="{FF2B5EF4-FFF2-40B4-BE49-F238E27FC236}">
                <a16:creationId xmlns:a16="http://schemas.microsoft.com/office/drawing/2014/main" id="{B2D4345B-69EA-418E-9538-BBF2AA23A9CF}"/>
              </a:ext>
            </a:extLst>
          </p:cNvPr>
          <p:cNvSpPr txBox="1"/>
          <p:nvPr/>
        </p:nvSpPr>
        <p:spPr>
          <a:xfrm>
            <a:off x="883721" y="1976316"/>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rPr>
              <a:t>Mia</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272089" y="1976316"/>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mj-lt"/>
              </a:rPr>
              <a:t>spielt</a:t>
            </a:r>
            <a:endParaRPr kumimoji="0" lang="en-GB" sz="2000" b="1" i="0" u="none" strike="noStrike" kern="1200" cap="none" spc="0" normalizeH="0" baseline="0" noProof="0" dirty="0">
              <a:ln>
                <a:noFill/>
              </a:ln>
              <a:solidFill>
                <a:schemeClr val="accent1">
                  <a:lumMod val="50000"/>
                </a:schemeClr>
              </a:solidFill>
              <a:effectLst/>
              <a:uLnTx/>
              <a:uFillTx/>
              <a:latin typeface="+mj-lt"/>
            </a:endParaRPr>
          </a:p>
        </p:txBody>
      </p:sp>
      <p:sp>
        <p:nvSpPr>
          <p:cNvPr id="13" name="TextBox 12">
            <a:extLst>
              <a:ext uri="{FF2B5EF4-FFF2-40B4-BE49-F238E27FC236}">
                <a16:creationId xmlns:a16="http://schemas.microsoft.com/office/drawing/2014/main" id="{A0CF8E12-D90E-44E2-AD18-2852381740B9}"/>
              </a:ext>
            </a:extLst>
          </p:cNvPr>
          <p:cNvSpPr txBox="1"/>
          <p:nvPr/>
        </p:nvSpPr>
        <p:spPr>
          <a:xfrm>
            <a:off x="5660457" y="1976316"/>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mj-lt"/>
              </a:rPr>
              <a:t>dienstags</a:t>
            </a:r>
            <a:endParaRPr kumimoji="0" lang="en-GB" sz="2000" b="1" i="0" u="none" strike="noStrike" kern="1200" cap="none" spc="0" normalizeH="0" baseline="0" noProof="0" dirty="0">
              <a:ln>
                <a:noFill/>
              </a:ln>
              <a:solidFill>
                <a:schemeClr val="accent1">
                  <a:lumMod val="50000"/>
                </a:schemeClr>
              </a:solidFill>
              <a:effectLst/>
              <a:uLnTx/>
              <a:uFillTx/>
              <a:latin typeface="+mj-lt"/>
            </a:endParaRPr>
          </a:p>
        </p:txBody>
      </p:sp>
      <p:sp>
        <p:nvSpPr>
          <p:cNvPr id="14" name="TextBox 13">
            <a:extLst>
              <a:ext uri="{FF2B5EF4-FFF2-40B4-BE49-F238E27FC236}">
                <a16:creationId xmlns:a16="http://schemas.microsoft.com/office/drawing/2014/main" id="{33D82C17-0B12-40DE-8ECD-8C09365FCACD}"/>
              </a:ext>
            </a:extLst>
          </p:cNvPr>
          <p:cNvSpPr txBox="1"/>
          <p:nvPr/>
        </p:nvSpPr>
        <p:spPr>
          <a:xfrm>
            <a:off x="8048825" y="1981831"/>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Klarinette</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6" name="TextBox 15">
            <a:extLst>
              <a:ext uri="{FF2B5EF4-FFF2-40B4-BE49-F238E27FC236}">
                <a16:creationId xmlns:a16="http://schemas.microsoft.com/office/drawing/2014/main" id="{B63C7794-EFA2-41DE-8706-CA10C544A5AB}"/>
              </a:ext>
            </a:extLst>
          </p:cNvPr>
          <p:cNvSpPr txBox="1"/>
          <p:nvPr/>
        </p:nvSpPr>
        <p:spPr>
          <a:xfrm>
            <a:off x="3272089" y="322958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mj-lt"/>
                <a:ea typeface="+mn-ea"/>
                <a:cs typeface="+mn-cs"/>
              </a:rPr>
              <a:t>spielt</a:t>
            </a:r>
            <a:endParaRPr kumimoji="0" lang="en-GB" sz="2000" b="1" i="0" u="none" strike="noStrike" kern="1200" cap="none" spc="0" normalizeH="0" baseline="0" noProof="0" dirty="0">
              <a:ln>
                <a:noFill/>
              </a:ln>
              <a:solidFill>
                <a:schemeClr val="accent1">
                  <a:lumMod val="50000"/>
                </a:schemeClr>
              </a:solidFill>
              <a:effectLst/>
              <a:uLnTx/>
              <a:uFillTx/>
              <a:latin typeface="+mj-lt"/>
              <a:ea typeface="+mn-ea"/>
              <a:cs typeface="+mn-cs"/>
            </a:endParaRPr>
          </a:p>
        </p:txBody>
      </p:sp>
      <p:sp>
        <p:nvSpPr>
          <p:cNvPr id="18" name="TextBox 17">
            <a:extLst>
              <a:ext uri="{FF2B5EF4-FFF2-40B4-BE49-F238E27FC236}">
                <a16:creationId xmlns:a16="http://schemas.microsoft.com/office/drawing/2014/main" id="{812B0AB1-90D0-4DB8-8850-BF1DA788F358}"/>
              </a:ext>
            </a:extLst>
          </p:cNvPr>
          <p:cNvSpPr txBox="1"/>
          <p:nvPr/>
        </p:nvSpPr>
        <p:spPr>
          <a:xfrm>
            <a:off x="8048825" y="3231695"/>
            <a:ext cx="1851920" cy="400110"/>
          </a:xfrm>
          <a:prstGeom prst="rect">
            <a:avLst/>
          </a:prstGeom>
          <a:solidFill>
            <a:srgbClr val="FBC1F7"/>
          </a:solidFill>
          <a:ln w="19050">
            <a:solidFill>
              <a:schemeClr val="tx1"/>
            </a:solidFill>
          </a:ln>
        </p:spPr>
        <p:txBody>
          <a:bodyPr wrap="square" rtlCol="0">
            <a:spAutoFit/>
          </a:bodyPr>
          <a:lstStyle/>
          <a:p>
            <a:pPr algn="ctr">
              <a:defRPr/>
            </a:pPr>
            <a:r>
              <a:rPr lang="en-GB" sz="2000" b="1" dirty="0" err="1">
                <a:solidFill>
                  <a:schemeClr val="accent1">
                    <a:lumMod val="50000"/>
                  </a:schemeClr>
                </a:solidFill>
                <a:latin typeface="+mj-lt"/>
              </a:rPr>
              <a:t>Klarinette</a:t>
            </a:r>
            <a:endParaRPr lang="en-GB" sz="2000" b="1" dirty="0">
              <a:solidFill>
                <a:schemeClr val="accent1">
                  <a:lumMod val="50000"/>
                </a:schemeClr>
              </a:solidFill>
              <a:latin typeface="+mj-lt"/>
            </a:endParaRP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108149" y="1975204"/>
            <a:ext cx="1220132" cy="400110"/>
            <a:chOff x="10657827" y="2251131"/>
            <a:chExt cx="1220132" cy="867434"/>
          </a:xfrm>
        </p:grpSpPr>
        <p:cxnSp>
          <p:nvCxnSpPr>
            <p:cNvPr id="26" name="Straight Connector 25">
              <a:extLst>
                <a:ext uri="{FF2B5EF4-FFF2-40B4-BE49-F238E27FC236}">
                  <a16:creationId xmlns:a16="http://schemas.microsoft.com/office/drawing/2014/main" id="{33AB4396-88D7-416F-A1FB-F5DD8DDE48FA}"/>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F7EA08-AEEA-46AF-A86D-27206F37A207}"/>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WO1</a:t>
              </a:r>
            </a:p>
          </p:txBody>
        </p:sp>
      </p:grpSp>
      <p:grpSp>
        <p:nvGrpSpPr>
          <p:cNvPr id="64" name="Group 63">
            <a:extLst>
              <a:ext uri="{FF2B5EF4-FFF2-40B4-BE49-F238E27FC236}">
                <a16:creationId xmlns:a16="http://schemas.microsoft.com/office/drawing/2014/main" id="{7E3ADA3C-3898-4422-BAAF-7124C030447A}"/>
              </a:ext>
            </a:extLst>
          </p:cNvPr>
          <p:cNvGrpSpPr/>
          <p:nvPr/>
        </p:nvGrpSpPr>
        <p:grpSpPr>
          <a:xfrm>
            <a:off x="10108149" y="3184398"/>
            <a:ext cx="1220132" cy="400110"/>
            <a:chOff x="10657827" y="2251131"/>
            <a:chExt cx="1220132" cy="867434"/>
          </a:xfrm>
        </p:grpSpPr>
        <p:cxnSp>
          <p:nvCxnSpPr>
            <p:cNvPr id="68" name="Straight Connector 67">
              <a:extLst>
                <a:ext uri="{FF2B5EF4-FFF2-40B4-BE49-F238E27FC236}">
                  <a16:creationId xmlns:a16="http://schemas.microsoft.com/office/drawing/2014/main" id="{C2438378-B61E-4E8F-95B9-03E3CEFCDED3}"/>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EABBA5C-E3A0-438C-8DAD-690A13785D2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
        <p:nvSpPr>
          <p:cNvPr id="82" name="TextBox 81">
            <a:extLst>
              <a:ext uri="{FF2B5EF4-FFF2-40B4-BE49-F238E27FC236}">
                <a16:creationId xmlns:a16="http://schemas.microsoft.com/office/drawing/2014/main" id="{6935F4CB-1015-446D-A301-695CE73170BF}"/>
              </a:ext>
            </a:extLst>
          </p:cNvPr>
          <p:cNvSpPr txBox="1"/>
          <p:nvPr/>
        </p:nvSpPr>
        <p:spPr>
          <a:xfrm>
            <a:off x="883721" y="549389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sp>
        <p:nvSpPr>
          <p:cNvPr id="83" name="TextBox 82">
            <a:extLst>
              <a:ext uri="{FF2B5EF4-FFF2-40B4-BE49-F238E27FC236}">
                <a16:creationId xmlns:a16="http://schemas.microsoft.com/office/drawing/2014/main" id="{40170AE9-0589-42E6-B5A8-4E690AF95398}"/>
              </a:ext>
            </a:extLst>
          </p:cNvPr>
          <p:cNvSpPr txBox="1"/>
          <p:nvPr/>
        </p:nvSpPr>
        <p:spPr>
          <a:xfrm>
            <a:off x="3272089" y="549389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F0302020204030204"/>
              </a:rPr>
              <a:t>spielt</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4" name="TextBox 83">
            <a:extLst>
              <a:ext uri="{FF2B5EF4-FFF2-40B4-BE49-F238E27FC236}">
                <a16:creationId xmlns:a16="http://schemas.microsoft.com/office/drawing/2014/main" id="{DE184584-F1F5-4ACF-886A-05C2BD81E1E6}"/>
              </a:ext>
            </a:extLst>
          </p:cNvPr>
          <p:cNvSpPr txBox="1"/>
          <p:nvPr/>
        </p:nvSpPr>
        <p:spPr>
          <a:xfrm>
            <a:off x="5660457" y="5493893"/>
            <a:ext cx="1851920" cy="400110"/>
          </a:xfrm>
          <a:prstGeom prst="rect">
            <a:avLst/>
          </a:prstGeom>
          <a:solidFill>
            <a:schemeClr val="accent4">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F0302020204030204"/>
              </a:rPr>
              <a:t>im</a:t>
            </a:r>
            <a:r>
              <a:rPr lang="en-GB" sz="2000" b="1" dirty="0">
                <a:solidFill>
                  <a:schemeClr val="accent1">
                    <a:lumMod val="50000"/>
                  </a:schemeClr>
                </a:solidFill>
                <a:latin typeface="Century Gothic" panose="020F0302020204030204"/>
              </a:rPr>
              <a:t> </a:t>
            </a:r>
            <a:r>
              <a:rPr lang="en-GB" sz="2000" b="1" dirty="0" err="1">
                <a:solidFill>
                  <a:schemeClr val="accent1">
                    <a:lumMod val="50000"/>
                  </a:schemeClr>
                </a:solidFill>
                <a:latin typeface="Century Gothic" panose="020F0302020204030204"/>
              </a:rPr>
              <a:t>Orchester</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85" name="TextBox 84">
            <a:extLst>
              <a:ext uri="{FF2B5EF4-FFF2-40B4-BE49-F238E27FC236}">
                <a16:creationId xmlns:a16="http://schemas.microsoft.com/office/drawing/2014/main" id="{97E56019-70DD-4516-A6DF-8388E39A52AA}"/>
              </a:ext>
            </a:extLst>
          </p:cNvPr>
          <p:cNvSpPr txBox="1"/>
          <p:nvPr/>
        </p:nvSpPr>
        <p:spPr>
          <a:xfrm>
            <a:off x="8048825" y="5499408"/>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6F54F4D-5E1A-4DE0-A0A2-DADE1E9DA4C3}"/>
              </a:ext>
            </a:extLst>
          </p:cNvPr>
          <p:cNvSpPr txBox="1"/>
          <p:nvPr/>
        </p:nvSpPr>
        <p:spPr>
          <a:xfrm>
            <a:off x="883721" y="485892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sp>
        <p:nvSpPr>
          <p:cNvPr id="42" name="TextBox 41">
            <a:extLst>
              <a:ext uri="{FF2B5EF4-FFF2-40B4-BE49-F238E27FC236}">
                <a16:creationId xmlns:a16="http://schemas.microsoft.com/office/drawing/2014/main" id="{E1BFDEA8-FA2C-42D2-9DED-75FB79A68A74}"/>
              </a:ext>
            </a:extLst>
          </p:cNvPr>
          <p:cNvSpPr txBox="1"/>
          <p:nvPr/>
        </p:nvSpPr>
        <p:spPr>
          <a:xfrm>
            <a:off x="3272089" y="485892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F0302020204030204"/>
              </a:rPr>
              <a:t>spielt</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43" name="TextBox 42">
            <a:extLst>
              <a:ext uri="{FF2B5EF4-FFF2-40B4-BE49-F238E27FC236}">
                <a16:creationId xmlns:a16="http://schemas.microsoft.com/office/drawing/2014/main" id="{26CFB2C5-C26D-4B4E-90FA-E4D28DAEE12D}"/>
              </a:ext>
            </a:extLst>
          </p:cNvPr>
          <p:cNvSpPr txBox="1"/>
          <p:nvPr/>
        </p:nvSpPr>
        <p:spPr>
          <a:xfrm>
            <a:off x="5660457" y="4858922"/>
            <a:ext cx="1851920" cy="400110"/>
          </a:xfrm>
          <a:prstGeom prst="rect">
            <a:avLst/>
          </a:prstGeom>
          <a:solidFill>
            <a:schemeClr val="accent4">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F0302020204030204"/>
              </a:rPr>
              <a:t>im</a:t>
            </a:r>
            <a:r>
              <a:rPr lang="en-GB" sz="2000" b="1" dirty="0">
                <a:solidFill>
                  <a:schemeClr val="accent1">
                    <a:lumMod val="50000"/>
                  </a:schemeClr>
                </a:solidFill>
                <a:latin typeface="Century Gothic" panose="020F0302020204030204"/>
              </a:rPr>
              <a:t> </a:t>
            </a:r>
            <a:r>
              <a:rPr lang="en-GB" sz="2000" b="1" dirty="0" err="1">
                <a:solidFill>
                  <a:schemeClr val="accent1">
                    <a:lumMod val="50000"/>
                  </a:schemeClr>
                </a:solidFill>
                <a:latin typeface="Century Gothic" panose="020F0302020204030204"/>
              </a:rPr>
              <a:t>Orchester</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5F5B073B-C751-4F77-916F-D34BB5B33054}"/>
              </a:ext>
            </a:extLst>
          </p:cNvPr>
          <p:cNvSpPr txBox="1"/>
          <p:nvPr/>
        </p:nvSpPr>
        <p:spPr>
          <a:xfrm>
            <a:off x="8048825" y="4864437"/>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nvGrpSpPr>
          <p:cNvPr id="45" name="Group 44">
            <a:extLst>
              <a:ext uri="{FF2B5EF4-FFF2-40B4-BE49-F238E27FC236}">
                <a16:creationId xmlns:a16="http://schemas.microsoft.com/office/drawing/2014/main" id="{090B1A64-F2E7-4D5F-80E0-768D807F0CD0}"/>
              </a:ext>
            </a:extLst>
          </p:cNvPr>
          <p:cNvGrpSpPr/>
          <p:nvPr/>
        </p:nvGrpSpPr>
        <p:grpSpPr>
          <a:xfrm>
            <a:off x="10108149" y="4855863"/>
            <a:ext cx="1220132" cy="400110"/>
            <a:chOff x="10657827" y="2251131"/>
            <a:chExt cx="1220132" cy="867434"/>
          </a:xfrm>
        </p:grpSpPr>
        <p:cxnSp>
          <p:nvCxnSpPr>
            <p:cNvPr id="46" name="Straight Connector 45">
              <a:extLst>
                <a:ext uri="{FF2B5EF4-FFF2-40B4-BE49-F238E27FC236}">
                  <a16:creationId xmlns:a16="http://schemas.microsoft.com/office/drawing/2014/main" id="{FDEA92EF-6CDE-4D03-B346-F447B0318E1B}"/>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D2A1F0A-848B-4360-9416-99D4801F395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WO1</a:t>
              </a:r>
            </a:p>
          </p:txBody>
        </p:sp>
      </p:grpSp>
      <p:grpSp>
        <p:nvGrpSpPr>
          <p:cNvPr id="48" name="Group 47">
            <a:extLst>
              <a:ext uri="{FF2B5EF4-FFF2-40B4-BE49-F238E27FC236}">
                <a16:creationId xmlns:a16="http://schemas.microsoft.com/office/drawing/2014/main" id="{E1CD3781-784D-4470-840B-C8951B68CED3}"/>
              </a:ext>
            </a:extLst>
          </p:cNvPr>
          <p:cNvGrpSpPr/>
          <p:nvPr/>
        </p:nvGrpSpPr>
        <p:grpSpPr>
          <a:xfrm>
            <a:off x="10108149" y="5492781"/>
            <a:ext cx="1220132" cy="400110"/>
            <a:chOff x="10657827" y="2251131"/>
            <a:chExt cx="1220132" cy="867434"/>
          </a:xfrm>
        </p:grpSpPr>
        <p:cxnSp>
          <p:nvCxnSpPr>
            <p:cNvPr id="49" name="Straight Connector 48">
              <a:extLst>
                <a:ext uri="{FF2B5EF4-FFF2-40B4-BE49-F238E27FC236}">
                  <a16:creationId xmlns:a16="http://schemas.microsoft.com/office/drawing/2014/main" id="{28B45874-8092-4FC4-A2E9-C895EE19FEAF}"/>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4154086-1AFE-42ED-9231-0B34D446D140}"/>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
        <p:nvSpPr>
          <p:cNvPr id="3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687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5E-6 0 L 0.39219 0 " pathEditMode="relative" rAng="0" ptsTypes="AA">
                                      <p:cBhvr>
                                        <p:cTn id="36" dur="3000" fill="hold"/>
                                        <p:tgtEl>
                                          <p:spTgt spid="17"/>
                                        </p:tgtEl>
                                        <p:attrNameLst>
                                          <p:attrName>ppt_x</p:attrName>
                                          <p:attrName>ppt_y</p:attrName>
                                        </p:attrNameLst>
                                      </p:cBhvr>
                                      <p:rCtr x="19609" y="0"/>
                                    </p:animMotion>
                                  </p:childTnLst>
                                </p:cTn>
                              </p:par>
                              <p:par>
                                <p:cTn id="37" presetID="42" presetClass="path" presetSubtype="0" accel="50000" decel="50000" fill="hold" grpId="0" nodeType="withEffect">
                                  <p:stCondLst>
                                    <p:cond delay="0"/>
                                  </p:stCondLst>
                                  <p:childTnLst>
                                    <p:animMotion origin="layout" path="M -4.375E-6 0 L -0.39179 0 " pathEditMode="relative" rAng="0" ptsTypes="AA">
                                      <p:cBhvr>
                                        <p:cTn id="38" dur="3000" fill="hold"/>
                                        <p:tgtEl>
                                          <p:spTgt spid="15"/>
                                        </p:tgtEl>
                                        <p:attrNameLst>
                                          <p:attrName>ppt_x</p:attrName>
                                          <p:attrName>ppt_y</p:attrName>
                                        </p:attrNameLst>
                                      </p:cBhvr>
                                      <p:rCtr x="-19596"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4.375E-6 -4.07407E-6 L -0.39179 2.96296E-6 " pathEditMode="relative" rAng="0" ptsTypes="AA">
                                      <p:cBhvr>
                                        <p:cTn id="70" dur="3000" fill="hold"/>
                                        <p:tgtEl>
                                          <p:spTgt spid="84"/>
                                        </p:tgtEl>
                                        <p:attrNameLst>
                                          <p:attrName>ppt_x</p:attrName>
                                          <p:attrName>ppt_y</p:attrName>
                                        </p:attrNameLst>
                                      </p:cBhvr>
                                      <p:rCtr x="-19583" y="23"/>
                                    </p:animMotion>
                                  </p:childTnLst>
                                </p:cTn>
                              </p:par>
                              <p:par>
                                <p:cTn id="71" presetID="42" presetClass="path" presetSubtype="0" accel="50000" decel="50000" fill="hold" grpId="1" nodeType="withEffect">
                                  <p:stCondLst>
                                    <p:cond delay="0"/>
                                  </p:stCondLst>
                                  <p:childTnLst>
                                    <p:animMotion origin="layout" path="M 2.5E-6 -4.07407E-6 L 0.39179 -4.07407E-6 " pathEditMode="relative" rAng="0" ptsTypes="AA">
                                      <p:cBhvr>
                                        <p:cTn id="72" dur="3000" fill="hold"/>
                                        <p:tgtEl>
                                          <p:spTgt spid="82"/>
                                        </p:tgtEl>
                                        <p:attrNameLst>
                                          <p:attrName>ppt_x</p:attrName>
                                          <p:attrName>ppt_y</p:attrName>
                                        </p:attrNameLst>
                                      </p:cBhvr>
                                      <p:rCtr x="19583" y="0"/>
                                    </p:animMotion>
                                  </p:childTnLst>
                                </p:cTn>
                              </p:par>
                              <p:par>
                                <p:cTn id="73" presetID="1" presetClass="entr" presetSubtype="0"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9" grpId="0" animBg="1"/>
      <p:bldP spid="11" grpId="0" animBg="1"/>
      <p:bldP spid="13" grpId="0" animBg="1"/>
      <p:bldP spid="14" grpId="0" animBg="1"/>
      <p:bldP spid="16" grpId="0" animBg="1"/>
      <p:bldP spid="18" grpId="0" animBg="1"/>
      <p:bldP spid="82" grpId="0" animBg="1"/>
      <p:bldP spid="82" grpId="1" animBg="1"/>
      <p:bldP spid="83" grpId="0" animBg="1"/>
      <p:bldP spid="84" grpId="0" animBg="1"/>
      <p:bldP spid="84" grpId="1" animBg="1"/>
      <p:bldP spid="85"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Alastair </a:t>
            </a:r>
            <a:r>
              <a:rPr lang="en-GB" sz="3600" b="1" dirty="0" err="1">
                <a:solidFill>
                  <a:schemeClr val="bg1"/>
                </a:solidFill>
              </a:rPr>
              <a:t>reist</a:t>
            </a:r>
            <a:r>
              <a:rPr lang="en-GB" sz="3600" b="1" dirty="0">
                <a:solidFill>
                  <a:schemeClr val="bg1"/>
                </a:solidFill>
              </a:rPr>
              <a:t> </a:t>
            </a:r>
            <a:r>
              <a:rPr lang="en-GB" sz="3600" b="1" dirty="0" err="1">
                <a:solidFill>
                  <a:schemeClr val="bg1"/>
                </a:solidFill>
              </a:rPr>
              <a:t>nach</a:t>
            </a:r>
            <a:r>
              <a:rPr lang="en-GB" sz="3600" b="1" dirty="0">
                <a:solidFill>
                  <a:schemeClr val="bg1"/>
                </a:solidFill>
              </a:rPr>
              <a:t> Berlin!</a:t>
            </a: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lvl="0">
              <a:defRPr/>
            </a:pPr>
            <a:r>
              <a:rPr kumimoji="0" lang="en-GB" sz="2200" b="0" i="0" u="none" strike="noStrike" kern="1200" cap="none" spc="0" normalizeH="0" baseline="0" noProof="0" dirty="0">
                <a:ln>
                  <a:noFill/>
                </a:ln>
                <a:solidFill>
                  <a:schemeClr val="accent1">
                    <a:lumMod val="50000"/>
                  </a:schemeClr>
                </a:solidFill>
                <a:effectLst/>
                <a:uLnTx/>
                <a:uFillTx/>
                <a:latin typeface="+mj-lt"/>
              </a:rPr>
              <a:t>Alastair </a:t>
            </a:r>
            <a:r>
              <a:rPr kumimoji="0" lang="en-GB" sz="2200" b="0" i="0" u="none" strike="noStrike" kern="1200" cap="none" spc="0" normalizeH="0" baseline="0" noProof="0" dirty="0" err="1">
                <a:ln>
                  <a:noFill/>
                </a:ln>
                <a:solidFill>
                  <a:schemeClr val="accent1">
                    <a:lumMod val="50000"/>
                  </a:schemeClr>
                </a:solidFill>
                <a:effectLst/>
                <a:uLnTx/>
                <a:uFillTx/>
                <a:latin typeface="+mj-lt"/>
              </a:rPr>
              <a:t>ist</a:t>
            </a:r>
            <a:r>
              <a:rPr kumimoji="0" lang="en-GB" sz="2200" b="0" i="0" u="none" strike="noStrike" kern="1200" cap="none" spc="0" normalizeH="0" baseline="0" noProof="0" dirty="0">
                <a:ln>
                  <a:noFill/>
                </a:ln>
                <a:solidFill>
                  <a:schemeClr val="accent1">
                    <a:lumMod val="50000"/>
                  </a:schemeClr>
                </a:solidFill>
                <a:effectLst/>
                <a:uLnTx/>
                <a:uFillTx/>
                <a:latin typeface="+mj-lt"/>
              </a:rPr>
              <a:t> Wolfgang und </a:t>
            </a:r>
            <a:r>
              <a:rPr kumimoji="0" lang="en-GB" sz="2200" b="0" i="0" u="none" strike="noStrike" kern="1200" cap="none" spc="0" normalizeH="0" baseline="0" noProof="0" dirty="0" err="1">
                <a:ln>
                  <a:noFill/>
                </a:ln>
                <a:solidFill>
                  <a:schemeClr val="accent1">
                    <a:lumMod val="50000"/>
                  </a:schemeClr>
                </a:solidFill>
                <a:effectLst/>
                <a:uLnTx/>
                <a:uFillTx/>
                <a:latin typeface="+mj-lt"/>
              </a:rPr>
              <a:t>Mias</a:t>
            </a:r>
            <a:r>
              <a:rPr kumimoji="0" lang="en-GB" sz="2200" b="0" i="0" u="none" strike="noStrike" kern="1200" cap="none" spc="0" normalizeH="0" baseline="0" noProof="0" dirty="0">
                <a:ln>
                  <a:noFill/>
                </a:ln>
                <a:solidFill>
                  <a:schemeClr val="accent1">
                    <a:lumMod val="50000"/>
                  </a:schemeClr>
                </a:solidFill>
                <a:effectLst/>
                <a:uLnTx/>
                <a:uFillTx/>
                <a:latin typeface="+mj-lt"/>
              </a:rPr>
              <a:t> </a:t>
            </a:r>
            <a:r>
              <a:rPr kumimoji="0" lang="en-GB" sz="2200" b="0" i="0" u="none" strike="noStrike" kern="1200" cap="none" spc="0" normalizeH="0" baseline="0" noProof="0" dirty="0" err="1">
                <a:ln>
                  <a:noFill/>
                </a:ln>
                <a:solidFill>
                  <a:schemeClr val="accent1">
                    <a:lumMod val="50000"/>
                  </a:schemeClr>
                </a:solidFill>
                <a:effectLst/>
                <a:uLnTx/>
                <a:uFillTx/>
                <a:latin typeface="+mj-lt"/>
              </a:rPr>
              <a:t>Austauschpartner</a:t>
            </a:r>
            <a:r>
              <a:rPr kumimoji="0" lang="en-GB" sz="2200" b="0" i="0" u="none" strike="noStrike" kern="1200" cap="none" spc="0" normalizeH="0" baseline="0" noProof="0" dirty="0">
                <a:ln>
                  <a:noFill/>
                </a:ln>
                <a:solidFill>
                  <a:schemeClr val="accent1">
                    <a:lumMod val="50000"/>
                  </a:schemeClr>
                </a:solidFill>
                <a:effectLst/>
                <a:uLnTx/>
                <a:uFillTx/>
                <a:latin typeface="+mj-lt"/>
              </a:rPr>
              <a:t>*. </a:t>
            </a:r>
            <a:r>
              <a:rPr kumimoji="0" lang="en-GB" sz="2200" b="0" i="0" u="none" strike="noStrike" kern="1200" cap="none" spc="0" normalizeH="0" baseline="0" noProof="0" dirty="0" err="1">
                <a:ln>
                  <a:noFill/>
                </a:ln>
                <a:solidFill>
                  <a:schemeClr val="accent1">
                    <a:lumMod val="50000"/>
                  </a:schemeClr>
                </a:solidFill>
                <a:effectLst/>
                <a:uLnTx/>
                <a:uFillTx/>
                <a:latin typeface="+mj-lt"/>
              </a:rPr>
              <a:t>Er</a:t>
            </a:r>
            <a:r>
              <a:rPr kumimoji="0" lang="en-GB" sz="2200" b="0" i="0" u="none" strike="noStrike" kern="1200" cap="none" spc="0" normalizeH="0" baseline="0" noProof="0" dirty="0">
                <a:ln>
                  <a:noFill/>
                </a:ln>
                <a:solidFill>
                  <a:schemeClr val="accent1">
                    <a:lumMod val="50000"/>
                  </a:schemeClr>
                </a:solidFill>
                <a:effectLst/>
                <a:uLnTx/>
                <a:uFillTx/>
                <a:latin typeface="+mj-lt"/>
              </a:rPr>
              <a:t> </a:t>
            </a:r>
            <a:r>
              <a:rPr kumimoji="0" lang="en-GB" sz="2200" b="0" i="0" u="none" strike="noStrike" kern="1200" cap="none" spc="0" normalizeH="0" baseline="0" noProof="0" dirty="0" err="1">
                <a:ln>
                  <a:noFill/>
                </a:ln>
                <a:solidFill>
                  <a:schemeClr val="accent1">
                    <a:lumMod val="50000"/>
                  </a:schemeClr>
                </a:solidFill>
                <a:effectLst/>
                <a:uLnTx/>
                <a:uFillTx/>
                <a:latin typeface="+mj-lt"/>
              </a:rPr>
              <a:t>wohnt</a:t>
            </a:r>
            <a:r>
              <a:rPr kumimoji="0" lang="en-GB" sz="2200" b="0" i="0" u="none" strike="noStrike" kern="1200" cap="none" spc="0" normalizeH="0" baseline="0" noProof="0" dirty="0">
                <a:ln>
                  <a:noFill/>
                </a:ln>
                <a:solidFill>
                  <a:schemeClr val="accent1">
                    <a:lumMod val="50000"/>
                  </a:schemeClr>
                </a:solidFill>
                <a:effectLst/>
                <a:uLnTx/>
                <a:uFillTx/>
                <a:latin typeface="+mj-lt"/>
              </a:rPr>
              <a:t> </a:t>
            </a:r>
            <a:r>
              <a:rPr lang="en-GB" sz="2200" dirty="0">
                <a:solidFill>
                  <a:schemeClr val="accent1">
                    <a:lumMod val="50000"/>
                  </a:schemeClr>
                </a:solidFill>
                <a:latin typeface="+mj-lt"/>
              </a:rPr>
              <a:t>in Glasgow und </a:t>
            </a:r>
            <a:r>
              <a:rPr lang="en-GB" sz="2200" dirty="0" err="1">
                <a:solidFill>
                  <a:schemeClr val="accent1">
                    <a:lumMod val="50000"/>
                  </a:schemeClr>
                </a:solidFill>
                <a:latin typeface="+mj-lt"/>
              </a:rPr>
              <a:t>fährt</a:t>
            </a:r>
            <a:r>
              <a:rPr lang="en-GB" sz="2200" dirty="0">
                <a:solidFill>
                  <a:schemeClr val="accent1">
                    <a:lumMod val="50000"/>
                  </a:schemeClr>
                </a:solidFill>
                <a:latin typeface="+mj-lt"/>
              </a:rPr>
              <a:t> am </a:t>
            </a:r>
            <a:r>
              <a:rPr lang="en-GB" sz="2200" dirty="0" err="1">
                <a:solidFill>
                  <a:schemeClr val="accent1">
                    <a:lumMod val="50000"/>
                  </a:schemeClr>
                </a:solidFill>
                <a:latin typeface="+mj-lt"/>
              </a:rPr>
              <a:t>Samstag</a:t>
            </a:r>
            <a:r>
              <a:rPr lang="en-GB" sz="2200" dirty="0">
                <a:solidFill>
                  <a:schemeClr val="accent1">
                    <a:lumMod val="50000"/>
                  </a:schemeClr>
                </a:solidFill>
                <a:latin typeface="+mj-lt"/>
              </a:rPr>
              <a:t> </a:t>
            </a:r>
            <a:r>
              <a:rPr lang="en-GB" sz="2200" dirty="0" err="1">
                <a:solidFill>
                  <a:schemeClr val="accent1">
                    <a:lumMod val="50000"/>
                  </a:schemeClr>
                </a:solidFill>
                <a:latin typeface="+mj-lt"/>
              </a:rPr>
              <a:t>nach</a:t>
            </a:r>
            <a:r>
              <a:rPr lang="en-GB" sz="2200" dirty="0">
                <a:solidFill>
                  <a:schemeClr val="accent1">
                    <a:lumMod val="50000"/>
                  </a:schemeClr>
                </a:solidFill>
                <a:latin typeface="+mj-lt"/>
              </a:rPr>
              <a:t> Berlin. </a:t>
            </a:r>
            <a:r>
              <a:rPr kumimoji="0" lang="en-GB" sz="2200" b="0" i="0" u="none" strike="noStrike" kern="1200" cap="none" spc="0" normalizeH="0" baseline="0" noProof="0" dirty="0" err="1">
                <a:ln>
                  <a:noFill/>
                </a:ln>
                <a:solidFill>
                  <a:schemeClr val="accent1">
                    <a:lumMod val="50000"/>
                  </a:schemeClr>
                </a:solidFill>
                <a:effectLst/>
                <a:uLnTx/>
                <a:uFillTx/>
                <a:latin typeface="+mj-lt"/>
              </a:rPr>
              <a:t>Er</a:t>
            </a:r>
            <a:r>
              <a:rPr kumimoji="0" lang="en-GB" sz="2200" b="0" i="0" u="none" strike="noStrike" kern="1200" cap="none" spc="0" normalizeH="0" baseline="0" noProof="0" dirty="0">
                <a:ln>
                  <a:noFill/>
                </a:ln>
                <a:solidFill>
                  <a:schemeClr val="accent1">
                    <a:lumMod val="50000"/>
                  </a:schemeClr>
                </a:solidFill>
                <a:effectLst/>
                <a:uLnTx/>
                <a:uFillTx/>
                <a:latin typeface="+mj-lt"/>
              </a:rPr>
              <a:t> </a:t>
            </a:r>
            <a:r>
              <a:rPr kumimoji="0" lang="en-GB" sz="2200" b="0" i="0" u="none" strike="noStrike" kern="1200" cap="none" spc="0" normalizeH="0" baseline="0" noProof="0" dirty="0" err="1">
                <a:ln>
                  <a:noFill/>
                </a:ln>
                <a:solidFill>
                  <a:schemeClr val="accent1">
                    <a:lumMod val="50000"/>
                  </a:schemeClr>
                </a:solidFill>
                <a:effectLst/>
                <a:uLnTx/>
                <a:uFillTx/>
                <a:latin typeface="+mj-lt"/>
              </a:rPr>
              <a:t>telefonier</a:t>
            </a:r>
            <a:r>
              <a:rPr lang="en-GB" sz="2200" dirty="0">
                <a:solidFill>
                  <a:schemeClr val="accent1">
                    <a:lumMod val="50000"/>
                  </a:schemeClr>
                </a:solidFill>
                <a:latin typeface="+mj-lt"/>
              </a:rPr>
              <a:t>t </a:t>
            </a:r>
            <a:r>
              <a:rPr lang="en-GB" sz="2200" dirty="0" err="1">
                <a:solidFill>
                  <a:schemeClr val="accent1">
                    <a:lumMod val="50000"/>
                  </a:schemeClr>
                </a:solidFill>
                <a:latin typeface="+mj-lt"/>
              </a:rPr>
              <a:t>mit</a:t>
            </a:r>
            <a:r>
              <a:rPr lang="en-GB" sz="2200" dirty="0">
                <a:solidFill>
                  <a:schemeClr val="accent1">
                    <a:lumMod val="50000"/>
                  </a:schemeClr>
                </a:solidFill>
                <a:latin typeface="+mj-lt"/>
              </a:rPr>
              <a:t> Wolfgang und plant die </a:t>
            </a:r>
            <a:r>
              <a:rPr lang="en-GB" sz="2200" dirty="0" err="1">
                <a:solidFill>
                  <a:schemeClr val="accent1">
                    <a:lumMod val="50000"/>
                  </a:schemeClr>
                </a:solidFill>
                <a:latin typeface="+mj-lt"/>
              </a:rPr>
              <a:t>Reise</a:t>
            </a:r>
            <a:r>
              <a:rPr lang="en-GB" sz="2200" dirty="0">
                <a:solidFill>
                  <a:schemeClr val="accent1">
                    <a:lumMod val="50000"/>
                  </a:schemeClr>
                </a:solidFill>
                <a:latin typeface="+mj-lt"/>
              </a:rPr>
              <a:t>. Was </a:t>
            </a:r>
            <a:r>
              <a:rPr lang="en-GB" sz="2200" dirty="0" err="1">
                <a:solidFill>
                  <a:schemeClr val="accent1">
                    <a:lumMod val="50000"/>
                  </a:schemeClr>
                </a:solidFill>
                <a:latin typeface="+mj-lt"/>
              </a:rPr>
              <a:t>sagt</a:t>
            </a:r>
            <a:r>
              <a:rPr lang="en-GB" sz="2200" dirty="0">
                <a:solidFill>
                  <a:schemeClr val="accent1">
                    <a:lumMod val="50000"/>
                  </a:schemeClr>
                </a:solidFill>
                <a:latin typeface="+mj-lt"/>
              </a:rPr>
              <a:t> </a:t>
            </a:r>
            <a:r>
              <a:rPr lang="en-GB" sz="2200" dirty="0" err="1">
                <a:solidFill>
                  <a:schemeClr val="accent1">
                    <a:lumMod val="50000"/>
                  </a:schemeClr>
                </a:solidFill>
                <a:latin typeface="+mj-lt"/>
              </a:rPr>
              <a:t>er</a:t>
            </a:r>
            <a:r>
              <a:rPr lang="en-GB" sz="2200" dirty="0">
                <a:solidFill>
                  <a:schemeClr val="accent1">
                    <a:lumMod val="50000"/>
                  </a:schemeClr>
                </a:solidFill>
                <a:latin typeface="+mj-lt"/>
              </a:rPr>
              <a:t>?</a:t>
            </a:r>
          </a:p>
        </p:txBody>
      </p:sp>
      <p:sp>
        <p:nvSpPr>
          <p:cNvPr id="6" name="TextBox 5">
            <a:extLst>
              <a:ext uri="{FF2B5EF4-FFF2-40B4-BE49-F238E27FC236}">
                <a16:creationId xmlns:a16="http://schemas.microsoft.com/office/drawing/2014/main" id="{F0C2DB2E-46DF-41F2-9294-5497CC227C79}"/>
              </a:ext>
            </a:extLst>
          </p:cNvPr>
          <p:cNvSpPr txBox="1"/>
          <p:nvPr/>
        </p:nvSpPr>
        <p:spPr>
          <a:xfrm>
            <a:off x="782754" y="5275709"/>
            <a:ext cx="2460630" cy="707886"/>
          </a:xfrm>
          <a:prstGeom prst="rect">
            <a:avLst/>
          </a:prstGeom>
          <a:solidFill>
            <a:srgbClr val="DAA520"/>
          </a:solidFill>
          <a:ln>
            <a:solidFill>
              <a:schemeClr val="accent1">
                <a:lumMod val="50000"/>
              </a:schemeClr>
            </a:solidFill>
          </a:ln>
        </p:spPr>
        <p:txBody>
          <a:bodyPr wrap="square" rtlCol="0">
            <a:spAutoFit/>
          </a:bodyPr>
          <a:lstStyle/>
          <a:p>
            <a:pPr algn="ctr"/>
            <a:r>
              <a:rPr lang="en-GB" sz="2000" dirty="0">
                <a:solidFill>
                  <a:schemeClr val="accent1">
                    <a:lumMod val="50000"/>
                  </a:schemeClr>
                </a:solidFill>
              </a:rPr>
              <a:t>*</a:t>
            </a:r>
            <a:r>
              <a:rPr lang="en-GB" sz="2000" b="1" dirty="0">
                <a:solidFill>
                  <a:schemeClr val="accent1">
                    <a:lumMod val="50000"/>
                  </a:schemeClr>
                </a:solidFill>
              </a:rPr>
              <a:t>der </a:t>
            </a:r>
            <a:r>
              <a:rPr lang="en-GB" sz="2000" b="1" dirty="0" err="1">
                <a:solidFill>
                  <a:schemeClr val="accent1">
                    <a:lumMod val="50000"/>
                  </a:schemeClr>
                </a:solidFill>
              </a:rPr>
              <a:t>Austausch</a:t>
            </a:r>
            <a:r>
              <a:rPr lang="en-GB" sz="2000" b="1" dirty="0">
                <a:solidFill>
                  <a:schemeClr val="accent1">
                    <a:lumMod val="50000"/>
                  </a:schemeClr>
                </a:solidFill>
              </a:rPr>
              <a:t> </a:t>
            </a:r>
            <a:r>
              <a:rPr lang="en-GB" sz="2000" dirty="0">
                <a:solidFill>
                  <a:schemeClr val="accent1">
                    <a:lumMod val="50000"/>
                  </a:schemeClr>
                </a:solidFill>
              </a:rPr>
              <a:t>exchange</a:t>
            </a:r>
          </a:p>
        </p:txBody>
      </p:sp>
      <p:sp>
        <p:nvSpPr>
          <p:cNvPr id="10" name="TextBox 9">
            <a:hlinkClick r:id="" action="ppaction://noaction">
              <a:snd r:embed="rId5" name="17. 1. Hallo Wolfgang.wav"/>
            </a:hlinkClick>
            <a:extLst>
              <a:ext uri="{FF2B5EF4-FFF2-40B4-BE49-F238E27FC236}">
                <a16:creationId xmlns:a16="http://schemas.microsoft.com/office/drawing/2014/main" id="{B8B76B8C-B42C-45A0-95B0-F2D7E3F439C5}"/>
              </a:ext>
            </a:extLst>
          </p:cNvPr>
          <p:cNvSpPr txBox="1"/>
          <p:nvPr/>
        </p:nvSpPr>
        <p:spPr>
          <a:xfrm>
            <a:off x="4640959" y="264366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11" name="TextBox 10">
            <a:extLst>
              <a:ext uri="{FF2B5EF4-FFF2-40B4-BE49-F238E27FC236}">
                <a16:creationId xmlns:a16="http://schemas.microsoft.com/office/drawing/2014/main" id="{9C74A49E-9926-4EA9-8DF8-029EBD50FAF9}"/>
              </a:ext>
            </a:extLst>
          </p:cNvPr>
          <p:cNvSpPr txBox="1"/>
          <p:nvPr/>
        </p:nvSpPr>
        <p:spPr>
          <a:xfrm>
            <a:off x="5378690" y="2674440"/>
            <a:ext cx="2426099" cy="430887"/>
          </a:xfrm>
          <a:prstGeom prst="rect">
            <a:avLst/>
          </a:prstGeom>
          <a:noFill/>
        </p:spPr>
        <p:txBody>
          <a:bodyPr wrap="square" rtlCol="0">
            <a:spAutoFit/>
          </a:bodyPr>
          <a:lstStyle/>
          <a:p>
            <a:r>
              <a:rPr lang="en-GB" sz="2200" dirty="0">
                <a:solidFill>
                  <a:schemeClr val="accent1">
                    <a:lumMod val="50000"/>
                  </a:schemeClr>
                </a:solidFill>
                <a:latin typeface="+mj-lt"/>
              </a:rPr>
              <a:t>in Glasgow / [-] </a:t>
            </a:r>
          </a:p>
        </p:txBody>
      </p:sp>
      <p:sp>
        <p:nvSpPr>
          <p:cNvPr id="13" name="TextBox 12">
            <a:hlinkClick r:id="" action="ppaction://noaction">
              <a:snd r:embed="rId6" name="17. 2. [beep] Ich nehme.wav"/>
            </a:hlinkClick>
            <a:extLst>
              <a:ext uri="{FF2B5EF4-FFF2-40B4-BE49-F238E27FC236}">
                <a16:creationId xmlns:a16="http://schemas.microsoft.com/office/drawing/2014/main" id="{ECF3877A-C2ED-4C64-B94A-BAF9AF3D285F}"/>
              </a:ext>
            </a:extLst>
          </p:cNvPr>
          <p:cNvSpPr txBox="1"/>
          <p:nvPr/>
        </p:nvSpPr>
        <p:spPr>
          <a:xfrm>
            <a:off x="4640959" y="332954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14" name="TextBox 13">
            <a:extLst>
              <a:ext uri="{FF2B5EF4-FFF2-40B4-BE49-F238E27FC236}">
                <a16:creationId xmlns:a16="http://schemas.microsoft.com/office/drawing/2014/main" id="{B3F8751E-6799-40B7-88B0-D5B18C1DBE1C}"/>
              </a:ext>
            </a:extLst>
          </p:cNvPr>
          <p:cNvSpPr txBox="1"/>
          <p:nvPr/>
        </p:nvSpPr>
        <p:spPr>
          <a:xfrm>
            <a:off x="5378690" y="3360320"/>
            <a:ext cx="2426099" cy="430887"/>
          </a:xfrm>
          <a:prstGeom prst="rect">
            <a:avLst/>
          </a:prstGeom>
          <a:noFill/>
        </p:spPr>
        <p:txBody>
          <a:bodyPr wrap="square" rtlCol="0">
            <a:spAutoFit/>
          </a:bodyPr>
          <a:lstStyle/>
          <a:p>
            <a:r>
              <a:rPr lang="en-GB" sz="2200" dirty="0">
                <a:solidFill>
                  <a:schemeClr val="accent1">
                    <a:lumMod val="50000"/>
                  </a:schemeClr>
                </a:solidFill>
                <a:latin typeface="+mj-lt"/>
              </a:rPr>
              <a:t>in der Stadt / [-] </a:t>
            </a:r>
          </a:p>
        </p:txBody>
      </p:sp>
      <p:sp>
        <p:nvSpPr>
          <p:cNvPr id="16" name="TextBox 15">
            <a:hlinkClick r:id="" action="ppaction://noaction">
              <a:snd r:embed="rId7" name="17. 3. [beep] erreiche.wav"/>
            </a:hlinkClick>
            <a:extLst>
              <a:ext uri="{FF2B5EF4-FFF2-40B4-BE49-F238E27FC236}">
                <a16:creationId xmlns:a16="http://schemas.microsoft.com/office/drawing/2014/main" id="{2D4AB66E-F4F2-4045-B6B9-51B6146C08B8}"/>
              </a:ext>
            </a:extLst>
          </p:cNvPr>
          <p:cNvSpPr txBox="1"/>
          <p:nvPr/>
        </p:nvSpPr>
        <p:spPr>
          <a:xfrm>
            <a:off x="4640959" y="401542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17" name="TextBox 16">
            <a:extLst>
              <a:ext uri="{FF2B5EF4-FFF2-40B4-BE49-F238E27FC236}">
                <a16:creationId xmlns:a16="http://schemas.microsoft.com/office/drawing/2014/main" id="{6F0B7ACA-49B8-4F89-8A19-AC47FB0DAFFE}"/>
              </a:ext>
            </a:extLst>
          </p:cNvPr>
          <p:cNvSpPr txBox="1"/>
          <p:nvPr/>
        </p:nvSpPr>
        <p:spPr>
          <a:xfrm>
            <a:off x="5378690" y="4046200"/>
            <a:ext cx="2426099" cy="430887"/>
          </a:xfrm>
          <a:prstGeom prst="rect">
            <a:avLst/>
          </a:prstGeom>
          <a:noFill/>
        </p:spPr>
        <p:txBody>
          <a:bodyPr wrap="square" rtlCol="0">
            <a:spAutoFit/>
          </a:bodyPr>
          <a:lstStyle/>
          <a:p>
            <a:r>
              <a:rPr lang="en-GB" sz="2200" dirty="0">
                <a:solidFill>
                  <a:schemeClr val="accent1">
                    <a:lumMod val="50000"/>
                  </a:schemeClr>
                </a:solidFill>
                <a:latin typeface="+mj-lt"/>
              </a:rPr>
              <a:t>London / [-] </a:t>
            </a:r>
          </a:p>
        </p:txBody>
      </p:sp>
      <p:sp>
        <p:nvSpPr>
          <p:cNvPr id="19" name="TextBox 18">
            <a:hlinkClick r:id="" action="ppaction://noaction">
              <a:snd r:embed="rId8" name="17. 4. [beep] kann.wav"/>
            </a:hlinkClick>
            <a:extLst>
              <a:ext uri="{FF2B5EF4-FFF2-40B4-BE49-F238E27FC236}">
                <a16:creationId xmlns:a16="http://schemas.microsoft.com/office/drawing/2014/main" id="{D76466EA-57F0-4DA1-8B4E-E1CCA602F757}"/>
              </a:ext>
            </a:extLst>
          </p:cNvPr>
          <p:cNvSpPr txBox="1"/>
          <p:nvPr/>
        </p:nvSpPr>
        <p:spPr>
          <a:xfrm>
            <a:off x="4640959" y="470130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20" name="TextBox 19">
            <a:extLst>
              <a:ext uri="{FF2B5EF4-FFF2-40B4-BE49-F238E27FC236}">
                <a16:creationId xmlns:a16="http://schemas.microsoft.com/office/drawing/2014/main" id="{58D8B3B1-F4BC-4879-B72B-629C246A0996}"/>
              </a:ext>
            </a:extLst>
          </p:cNvPr>
          <p:cNvSpPr txBox="1"/>
          <p:nvPr/>
        </p:nvSpPr>
        <p:spPr>
          <a:xfrm>
            <a:off x="5378690" y="4732080"/>
            <a:ext cx="2426099" cy="430887"/>
          </a:xfrm>
          <a:prstGeom prst="rect">
            <a:avLst/>
          </a:prstGeom>
          <a:noFill/>
        </p:spPr>
        <p:txBody>
          <a:bodyPr wrap="square" rtlCol="0">
            <a:spAutoFit/>
          </a:bodyPr>
          <a:lstStyle/>
          <a:p>
            <a:r>
              <a:rPr lang="en-GB" sz="2200" dirty="0">
                <a:solidFill>
                  <a:schemeClr val="accent1">
                    <a:lumMod val="50000"/>
                  </a:schemeClr>
                </a:solidFill>
                <a:latin typeface="+mj-lt"/>
              </a:rPr>
              <a:t>in London / [-] </a:t>
            </a:r>
          </a:p>
        </p:txBody>
      </p:sp>
      <p:sp>
        <p:nvSpPr>
          <p:cNvPr id="35" name="TextBox 34">
            <a:hlinkClick r:id="" action="ppaction://noaction">
              <a:snd r:embed="rId9" name="17. 5. [beep] Ich fahre.wav"/>
            </a:hlinkClick>
            <a:extLst>
              <a:ext uri="{FF2B5EF4-FFF2-40B4-BE49-F238E27FC236}">
                <a16:creationId xmlns:a16="http://schemas.microsoft.com/office/drawing/2014/main" id="{4CF8E6F7-A08F-407A-91A6-651A024F8E3C}"/>
              </a:ext>
            </a:extLst>
          </p:cNvPr>
          <p:cNvSpPr txBox="1"/>
          <p:nvPr/>
        </p:nvSpPr>
        <p:spPr>
          <a:xfrm>
            <a:off x="4640959" y="538718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36" name="TextBox 35">
            <a:extLst>
              <a:ext uri="{FF2B5EF4-FFF2-40B4-BE49-F238E27FC236}">
                <a16:creationId xmlns:a16="http://schemas.microsoft.com/office/drawing/2014/main" id="{5A327BB0-B9A9-42FE-9641-67C9D450CB34}"/>
              </a:ext>
            </a:extLst>
          </p:cNvPr>
          <p:cNvSpPr txBox="1"/>
          <p:nvPr/>
        </p:nvSpPr>
        <p:spPr>
          <a:xfrm>
            <a:off x="5378690" y="5417960"/>
            <a:ext cx="2426099" cy="430887"/>
          </a:xfrm>
          <a:prstGeom prst="rect">
            <a:avLst/>
          </a:prstGeom>
          <a:noFill/>
        </p:spPr>
        <p:txBody>
          <a:bodyPr wrap="square" rtlCol="0">
            <a:spAutoFit/>
          </a:bodyPr>
          <a:lstStyle/>
          <a:p>
            <a:r>
              <a:rPr lang="en-GB" sz="2200" dirty="0" err="1">
                <a:solidFill>
                  <a:schemeClr val="accent1">
                    <a:lumMod val="50000"/>
                  </a:schemeClr>
                </a:solidFill>
                <a:latin typeface="+mj-lt"/>
              </a:rPr>
              <a:t>im</a:t>
            </a:r>
            <a:r>
              <a:rPr lang="en-GB" sz="2200" dirty="0">
                <a:solidFill>
                  <a:schemeClr val="accent1">
                    <a:lumMod val="50000"/>
                  </a:schemeClr>
                </a:solidFill>
                <a:latin typeface="+mj-lt"/>
              </a:rPr>
              <a:t> Zug / [-] </a:t>
            </a:r>
          </a:p>
        </p:txBody>
      </p:sp>
      <p:sp>
        <p:nvSpPr>
          <p:cNvPr id="53" name="TextBox 52">
            <a:hlinkClick r:id="" action="ppaction://noaction">
              <a:snd r:embed="rId10" name="17. 6. gibt es.wav"/>
            </a:hlinkClick>
            <a:extLst>
              <a:ext uri="{FF2B5EF4-FFF2-40B4-BE49-F238E27FC236}">
                <a16:creationId xmlns:a16="http://schemas.microsoft.com/office/drawing/2014/main" id="{A8EC646C-5FD6-4A1C-9F89-0FE3471EE62D}"/>
              </a:ext>
            </a:extLst>
          </p:cNvPr>
          <p:cNvSpPr txBox="1"/>
          <p:nvPr/>
        </p:nvSpPr>
        <p:spPr>
          <a:xfrm>
            <a:off x="8245416" y="264366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54" name="TextBox 53">
            <a:extLst>
              <a:ext uri="{FF2B5EF4-FFF2-40B4-BE49-F238E27FC236}">
                <a16:creationId xmlns:a16="http://schemas.microsoft.com/office/drawing/2014/main" id="{5589868F-D194-45A9-B877-80667AC21F4F}"/>
              </a:ext>
            </a:extLst>
          </p:cNvPr>
          <p:cNvSpPr txBox="1"/>
          <p:nvPr/>
        </p:nvSpPr>
        <p:spPr>
          <a:xfrm>
            <a:off x="8983147" y="2674440"/>
            <a:ext cx="2426099" cy="430887"/>
          </a:xfrm>
          <a:prstGeom prst="rect">
            <a:avLst/>
          </a:prstGeom>
          <a:noFill/>
        </p:spPr>
        <p:txBody>
          <a:bodyPr wrap="square" rtlCol="0">
            <a:spAutoFit/>
          </a:bodyPr>
          <a:lstStyle/>
          <a:p>
            <a:r>
              <a:rPr lang="en-GB" sz="2200" dirty="0" err="1">
                <a:solidFill>
                  <a:schemeClr val="accent1">
                    <a:lumMod val="50000"/>
                  </a:schemeClr>
                </a:solidFill>
                <a:latin typeface="+mj-lt"/>
              </a:rPr>
              <a:t>dort</a:t>
            </a:r>
            <a:r>
              <a:rPr lang="en-GB" sz="2200" dirty="0">
                <a:solidFill>
                  <a:schemeClr val="accent1">
                    <a:lumMod val="50000"/>
                  </a:schemeClr>
                </a:solidFill>
                <a:latin typeface="+mj-lt"/>
              </a:rPr>
              <a:t> / [-] </a:t>
            </a:r>
          </a:p>
        </p:txBody>
      </p:sp>
      <p:sp>
        <p:nvSpPr>
          <p:cNvPr id="56" name="TextBox 55">
            <a:hlinkClick r:id="" action="ppaction://noaction">
              <a:snd r:embed="rId11" name="17. 7. [beep] schlafe.wav"/>
            </a:hlinkClick>
            <a:extLst>
              <a:ext uri="{FF2B5EF4-FFF2-40B4-BE49-F238E27FC236}">
                <a16:creationId xmlns:a16="http://schemas.microsoft.com/office/drawing/2014/main" id="{37514BEC-FF36-4CE2-A32D-DDC5E84E38DB}"/>
              </a:ext>
            </a:extLst>
          </p:cNvPr>
          <p:cNvSpPr txBox="1"/>
          <p:nvPr/>
        </p:nvSpPr>
        <p:spPr>
          <a:xfrm>
            <a:off x="8245416" y="332954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7 </a:t>
            </a:r>
          </a:p>
        </p:txBody>
      </p:sp>
      <p:sp>
        <p:nvSpPr>
          <p:cNvPr id="57" name="TextBox 56">
            <a:extLst>
              <a:ext uri="{FF2B5EF4-FFF2-40B4-BE49-F238E27FC236}">
                <a16:creationId xmlns:a16="http://schemas.microsoft.com/office/drawing/2014/main" id="{F1540EF1-A06A-43A1-A5F5-02D5C9BF671E}"/>
              </a:ext>
            </a:extLst>
          </p:cNvPr>
          <p:cNvSpPr txBox="1"/>
          <p:nvPr/>
        </p:nvSpPr>
        <p:spPr>
          <a:xfrm>
            <a:off x="8983147" y="3360320"/>
            <a:ext cx="2426099" cy="430887"/>
          </a:xfrm>
          <a:prstGeom prst="rect">
            <a:avLst/>
          </a:prstGeom>
          <a:noFill/>
        </p:spPr>
        <p:txBody>
          <a:bodyPr wrap="square" rtlCol="0">
            <a:spAutoFit/>
          </a:bodyPr>
          <a:lstStyle/>
          <a:p>
            <a:r>
              <a:rPr lang="en-GB" sz="2200" dirty="0" err="1">
                <a:solidFill>
                  <a:schemeClr val="accent1">
                    <a:lumMod val="50000"/>
                  </a:schemeClr>
                </a:solidFill>
                <a:latin typeface="+mj-lt"/>
              </a:rPr>
              <a:t>im</a:t>
            </a:r>
            <a:r>
              <a:rPr lang="en-GB" sz="2200" dirty="0">
                <a:solidFill>
                  <a:schemeClr val="accent1">
                    <a:lumMod val="50000"/>
                  </a:schemeClr>
                </a:solidFill>
                <a:latin typeface="+mj-lt"/>
              </a:rPr>
              <a:t> Bus / [-] </a:t>
            </a:r>
          </a:p>
        </p:txBody>
      </p:sp>
      <p:sp>
        <p:nvSpPr>
          <p:cNvPr id="59" name="TextBox 58">
            <a:hlinkClick r:id="" action="ppaction://noaction">
              <a:snd r:embed="rId12" name="17. 8. [beep] die Reise.wav"/>
            </a:hlinkClick>
            <a:extLst>
              <a:ext uri="{FF2B5EF4-FFF2-40B4-BE49-F238E27FC236}">
                <a16:creationId xmlns:a16="http://schemas.microsoft.com/office/drawing/2014/main" id="{7E743EC3-07D7-4C54-AD92-1A13EFFCA57C}"/>
              </a:ext>
            </a:extLst>
          </p:cNvPr>
          <p:cNvSpPr txBox="1"/>
          <p:nvPr/>
        </p:nvSpPr>
        <p:spPr>
          <a:xfrm>
            <a:off x="8245416" y="401542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60" name="TextBox 59">
            <a:extLst>
              <a:ext uri="{FF2B5EF4-FFF2-40B4-BE49-F238E27FC236}">
                <a16:creationId xmlns:a16="http://schemas.microsoft.com/office/drawing/2014/main" id="{FC642119-9C9B-41C1-A444-94024D10966F}"/>
              </a:ext>
            </a:extLst>
          </p:cNvPr>
          <p:cNvSpPr txBox="1"/>
          <p:nvPr/>
        </p:nvSpPr>
        <p:spPr>
          <a:xfrm>
            <a:off x="8983147" y="4046200"/>
            <a:ext cx="2426099" cy="430887"/>
          </a:xfrm>
          <a:prstGeom prst="rect">
            <a:avLst/>
          </a:prstGeom>
          <a:noFill/>
        </p:spPr>
        <p:txBody>
          <a:bodyPr wrap="square" rtlCol="0">
            <a:spAutoFit/>
          </a:bodyPr>
          <a:lstStyle/>
          <a:p>
            <a:r>
              <a:rPr lang="en-GB" sz="2200" dirty="0" err="1">
                <a:solidFill>
                  <a:schemeClr val="accent1">
                    <a:lumMod val="50000"/>
                  </a:schemeClr>
                </a:solidFill>
                <a:latin typeface="+mj-lt"/>
              </a:rPr>
              <a:t>nach</a:t>
            </a:r>
            <a:r>
              <a:rPr lang="en-GB" sz="2200" dirty="0">
                <a:solidFill>
                  <a:schemeClr val="accent1">
                    <a:lumMod val="50000"/>
                  </a:schemeClr>
                </a:solidFill>
                <a:latin typeface="+mj-lt"/>
              </a:rPr>
              <a:t> Berlin / [-] </a:t>
            </a:r>
          </a:p>
        </p:txBody>
      </p:sp>
      <p:sp>
        <p:nvSpPr>
          <p:cNvPr id="62" name="TextBox 61">
            <a:hlinkClick r:id="" action="ppaction://noaction">
              <a:snd r:embed="rId13" name="17. 9. [beep] Ich erreiche.wav"/>
            </a:hlinkClick>
            <a:extLst>
              <a:ext uri="{FF2B5EF4-FFF2-40B4-BE49-F238E27FC236}">
                <a16:creationId xmlns:a16="http://schemas.microsoft.com/office/drawing/2014/main" id="{C545DD21-6054-46E7-B994-C45E3ED70903}"/>
              </a:ext>
            </a:extLst>
          </p:cNvPr>
          <p:cNvSpPr txBox="1"/>
          <p:nvPr/>
        </p:nvSpPr>
        <p:spPr>
          <a:xfrm>
            <a:off x="8245416" y="470130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9 </a:t>
            </a:r>
          </a:p>
        </p:txBody>
      </p:sp>
      <p:sp>
        <p:nvSpPr>
          <p:cNvPr id="63" name="TextBox 62">
            <a:extLst>
              <a:ext uri="{FF2B5EF4-FFF2-40B4-BE49-F238E27FC236}">
                <a16:creationId xmlns:a16="http://schemas.microsoft.com/office/drawing/2014/main" id="{06BAFE74-76F1-48B3-807E-BCAAB7D4490C}"/>
              </a:ext>
            </a:extLst>
          </p:cNvPr>
          <p:cNvSpPr txBox="1"/>
          <p:nvPr/>
        </p:nvSpPr>
        <p:spPr>
          <a:xfrm>
            <a:off x="8983147" y="4732080"/>
            <a:ext cx="2426099" cy="430887"/>
          </a:xfrm>
          <a:prstGeom prst="rect">
            <a:avLst/>
          </a:prstGeom>
          <a:noFill/>
        </p:spPr>
        <p:txBody>
          <a:bodyPr wrap="square" rtlCol="0">
            <a:spAutoFit/>
          </a:bodyPr>
          <a:lstStyle/>
          <a:p>
            <a:r>
              <a:rPr lang="en-GB" sz="2200" dirty="0">
                <a:solidFill>
                  <a:schemeClr val="accent1">
                    <a:lumMod val="50000"/>
                  </a:schemeClr>
                </a:solidFill>
                <a:latin typeface="+mj-lt"/>
              </a:rPr>
              <a:t>Berlin / [-] </a:t>
            </a:r>
          </a:p>
        </p:txBody>
      </p:sp>
      <p:sp>
        <p:nvSpPr>
          <p:cNvPr id="65" name="TextBox 64">
            <a:hlinkClick r:id="" action="ppaction://noaction">
              <a:snd r:embed="rId14" name="17. 10. [beep] hilfst du.wav"/>
            </a:hlinkClick>
            <a:extLst>
              <a:ext uri="{FF2B5EF4-FFF2-40B4-BE49-F238E27FC236}">
                <a16:creationId xmlns:a16="http://schemas.microsoft.com/office/drawing/2014/main" id="{77DF0AA8-1716-4933-BD17-02A707D03999}"/>
              </a:ext>
            </a:extLst>
          </p:cNvPr>
          <p:cNvSpPr txBox="1"/>
          <p:nvPr/>
        </p:nvSpPr>
        <p:spPr>
          <a:xfrm>
            <a:off x="8243499" y="5387184"/>
            <a:ext cx="519374"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10 </a:t>
            </a:r>
          </a:p>
        </p:txBody>
      </p:sp>
      <p:sp>
        <p:nvSpPr>
          <p:cNvPr id="66" name="TextBox 65">
            <a:extLst>
              <a:ext uri="{FF2B5EF4-FFF2-40B4-BE49-F238E27FC236}">
                <a16:creationId xmlns:a16="http://schemas.microsoft.com/office/drawing/2014/main" id="{654A80A3-1C6E-4013-A1D1-EAEF92CF551F}"/>
              </a:ext>
            </a:extLst>
          </p:cNvPr>
          <p:cNvSpPr txBox="1"/>
          <p:nvPr/>
        </p:nvSpPr>
        <p:spPr>
          <a:xfrm>
            <a:off x="8983147" y="5417960"/>
            <a:ext cx="2426099" cy="430887"/>
          </a:xfrm>
          <a:prstGeom prst="rect">
            <a:avLst/>
          </a:prstGeom>
          <a:noFill/>
        </p:spPr>
        <p:txBody>
          <a:bodyPr wrap="square" rtlCol="0">
            <a:spAutoFit/>
          </a:bodyPr>
          <a:lstStyle/>
          <a:p>
            <a:r>
              <a:rPr lang="en-GB" sz="2200" dirty="0">
                <a:solidFill>
                  <a:schemeClr val="accent1">
                    <a:lumMod val="50000"/>
                  </a:schemeClr>
                </a:solidFill>
                <a:latin typeface="+mj-lt"/>
              </a:rPr>
              <a:t>in Berlin / [-] </a:t>
            </a:r>
          </a:p>
        </p:txBody>
      </p:sp>
      <p:pic>
        <p:nvPicPr>
          <p:cNvPr id="21" name="Picture 20" descr="A close up of a logo&#10;&#10;Description automatically generated">
            <a:extLst>
              <a:ext uri="{FF2B5EF4-FFF2-40B4-BE49-F238E27FC236}">
                <a16:creationId xmlns:a16="http://schemas.microsoft.com/office/drawing/2014/main" id="{1028CEC2-6F87-4F7F-820D-2E5E250528A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flipH="1">
            <a:off x="912204" y="2111601"/>
            <a:ext cx="2201730" cy="2872257"/>
          </a:xfrm>
          <a:prstGeom prst="rect">
            <a:avLst/>
          </a:prstGeom>
        </p:spPr>
      </p:pic>
      <p:sp>
        <p:nvSpPr>
          <p:cNvPr id="4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5245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654A80A3-1C6E-4013-A1D1-EAEF92CF551F}"/>
              </a:ext>
            </a:extLst>
          </p:cNvPr>
          <p:cNvSpPr txBox="1"/>
          <p:nvPr/>
        </p:nvSpPr>
        <p:spPr>
          <a:xfrm>
            <a:off x="8983147" y="541796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Berlin / [-] </a:t>
            </a:r>
          </a:p>
        </p:txBody>
      </p:sp>
      <p:sp>
        <p:nvSpPr>
          <p:cNvPr id="48" name="Rectangle 47">
            <a:extLst>
              <a:ext uri="{FF2B5EF4-FFF2-40B4-BE49-F238E27FC236}">
                <a16:creationId xmlns:a16="http://schemas.microsoft.com/office/drawing/2014/main" id="{F177753E-E7DF-4686-A7EB-32263F00C37E}"/>
              </a:ext>
            </a:extLst>
          </p:cNvPr>
          <p:cNvSpPr/>
          <p:nvPr/>
        </p:nvSpPr>
        <p:spPr>
          <a:xfrm>
            <a:off x="10130320" y="5462504"/>
            <a:ext cx="735734" cy="46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0" name="Rectangle 39">
            <a:extLst>
              <a:ext uri="{FF2B5EF4-FFF2-40B4-BE49-F238E27FC236}">
                <a16:creationId xmlns:a16="http://schemas.microsoft.com/office/drawing/2014/main" id="{011FFEF3-46CA-4A90-AEAB-69B2B2D183D2}"/>
              </a:ext>
            </a:extLst>
          </p:cNvPr>
          <p:cNvSpPr/>
          <p:nvPr/>
        </p:nvSpPr>
        <p:spPr>
          <a:xfrm>
            <a:off x="5372083" y="3360320"/>
            <a:ext cx="1828762" cy="419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Alastair </a:t>
            </a:r>
            <a:r>
              <a:rPr lang="en-GB" sz="3600" b="1" dirty="0" err="1">
                <a:solidFill>
                  <a:schemeClr val="bg1"/>
                </a:solidFill>
              </a:rPr>
              <a:t>reist</a:t>
            </a:r>
            <a:r>
              <a:rPr lang="en-GB" sz="3600" b="1" dirty="0">
                <a:solidFill>
                  <a:schemeClr val="bg1"/>
                </a:solidFill>
              </a:rPr>
              <a:t> </a:t>
            </a:r>
            <a:r>
              <a:rPr lang="en-GB" sz="3600" b="1" dirty="0" err="1">
                <a:solidFill>
                  <a:schemeClr val="bg1"/>
                </a:solidFill>
              </a:rPr>
              <a:t>nach</a:t>
            </a:r>
            <a:r>
              <a:rPr lang="en-GB" sz="3600" b="1" dirty="0">
                <a:solidFill>
                  <a:schemeClr val="bg1"/>
                </a:solidFill>
              </a:rPr>
              <a:t> Berlin!</a:t>
            </a: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Austauschpartner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wohnt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Glasgow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fährt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Berlin.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plant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Reise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F0C2DB2E-46DF-41F2-9294-5497CC227C79}"/>
              </a:ext>
            </a:extLst>
          </p:cNvPr>
          <p:cNvSpPr txBox="1"/>
          <p:nvPr/>
        </p:nvSpPr>
        <p:spPr>
          <a:xfrm>
            <a:off x="782754" y="5275709"/>
            <a:ext cx="2460630" cy="707886"/>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Austausch</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exchange</a:t>
            </a:r>
          </a:p>
        </p:txBody>
      </p:sp>
      <p:sp>
        <p:nvSpPr>
          <p:cNvPr id="10" name="TextBox 9">
            <a:hlinkClick r:id="" action="ppaction://noaction">
              <a:snd r:embed="rId5" name="18. 1. Hallo Wolfgang.wav"/>
            </a:hlinkClick>
            <a:extLst>
              <a:ext uri="{FF2B5EF4-FFF2-40B4-BE49-F238E27FC236}">
                <a16:creationId xmlns:a16="http://schemas.microsoft.com/office/drawing/2014/main" id="{B8B76B8C-B42C-45A0-95B0-F2D7E3F439C5}"/>
              </a:ext>
            </a:extLst>
          </p:cNvPr>
          <p:cNvSpPr txBox="1"/>
          <p:nvPr/>
        </p:nvSpPr>
        <p:spPr>
          <a:xfrm>
            <a:off x="4642694" y="264366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11" name="TextBox 10">
            <a:extLst>
              <a:ext uri="{FF2B5EF4-FFF2-40B4-BE49-F238E27FC236}">
                <a16:creationId xmlns:a16="http://schemas.microsoft.com/office/drawing/2014/main" id="{9C74A49E-9926-4EA9-8DF8-029EBD50FAF9}"/>
              </a:ext>
            </a:extLst>
          </p:cNvPr>
          <p:cNvSpPr txBox="1"/>
          <p:nvPr/>
        </p:nvSpPr>
        <p:spPr>
          <a:xfrm>
            <a:off x="5378690" y="267444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Glasgow / [-] </a:t>
            </a:r>
          </a:p>
        </p:txBody>
      </p:sp>
      <p:sp>
        <p:nvSpPr>
          <p:cNvPr id="13" name="TextBox 12">
            <a:hlinkClick r:id="" action="ppaction://noaction">
              <a:snd r:embed="rId6" name="18. 2. Ich nehme.wav"/>
            </a:hlinkClick>
            <a:extLst>
              <a:ext uri="{FF2B5EF4-FFF2-40B4-BE49-F238E27FC236}">
                <a16:creationId xmlns:a16="http://schemas.microsoft.com/office/drawing/2014/main" id="{ECF3877A-C2ED-4C64-B94A-BAF9AF3D285F}"/>
              </a:ext>
            </a:extLst>
          </p:cNvPr>
          <p:cNvSpPr txBox="1"/>
          <p:nvPr/>
        </p:nvSpPr>
        <p:spPr>
          <a:xfrm>
            <a:off x="4642694" y="332954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14" name="TextBox 13">
            <a:extLst>
              <a:ext uri="{FF2B5EF4-FFF2-40B4-BE49-F238E27FC236}">
                <a16:creationId xmlns:a16="http://schemas.microsoft.com/office/drawing/2014/main" id="{B3F8751E-6799-40B7-88B0-D5B18C1DBE1C}"/>
              </a:ext>
            </a:extLst>
          </p:cNvPr>
          <p:cNvSpPr txBox="1"/>
          <p:nvPr/>
        </p:nvSpPr>
        <p:spPr>
          <a:xfrm>
            <a:off x="5378690" y="336032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der </a:t>
            </a: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Stadt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 </a:t>
            </a:r>
          </a:p>
        </p:txBody>
      </p:sp>
      <p:sp>
        <p:nvSpPr>
          <p:cNvPr id="16" name="TextBox 15">
            <a:hlinkClick r:id="" action="ppaction://noaction">
              <a:snd r:embed="rId7" name="18. 3. London.wav"/>
            </a:hlinkClick>
            <a:extLst>
              <a:ext uri="{FF2B5EF4-FFF2-40B4-BE49-F238E27FC236}">
                <a16:creationId xmlns:a16="http://schemas.microsoft.com/office/drawing/2014/main" id="{2D4AB66E-F4F2-4045-B6B9-51B6146C08B8}"/>
              </a:ext>
            </a:extLst>
          </p:cNvPr>
          <p:cNvSpPr txBox="1"/>
          <p:nvPr/>
        </p:nvSpPr>
        <p:spPr>
          <a:xfrm>
            <a:off x="4642694" y="401542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17" name="TextBox 16">
            <a:extLst>
              <a:ext uri="{FF2B5EF4-FFF2-40B4-BE49-F238E27FC236}">
                <a16:creationId xmlns:a16="http://schemas.microsoft.com/office/drawing/2014/main" id="{6F0B7ACA-49B8-4F89-8A19-AC47FB0DAFFE}"/>
              </a:ext>
            </a:extLst>
          </p:cNvPr>
          <p:cNvSpPr txBox="1"/>
          <p:nvPr/>
        </p:nvSpPr>
        <p:spPr>
          <a:xfrm>
            <a:off x="5378690" y="404620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London </a:t>
            </a:r>
            <a:r>
              <a:rPr lang="en-GB" sz="2200" dirty="0">
                <a:solidFill>
                  <a:schemeClr val="accent1">
                    <a:lumMod val="50000"/>
                  </a:schemeClr>
                </a:solidFill>
                <a:latin typeface="Century Gothic" panose="020F0302020204030204"/>
              </a:rPr>
              <a: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a:t>
            </a:r>
          </a:p>
        </p:txBody>
      </p:sp>
      <p:sp>
        <p:nvSpPr>
          <p:cNvPr id="19" name="TextBox 18">
            <a:hlinkClick r:id="" action="ppaction://noaction">
              <a:snd r:embed="rId8" name="18. 4. In London.wav"/>
            </a:hlinkClick>
            <a:extLst>
              <a:ext uri="{FF2B5EF4-FFF2-40B4-BE49-F238E27FC236}">
                <a16:creationId xmlns:a16="http://schemas.microsoft.com/office/drawing/2014/main" id="{D76466EA-57F0-4DA1-8B4E-E1CCA602F757}"/>
              </a:ext>
            </a:extLst>
          </p:cNvPr>
          <p:cNvSpPr txBox="1"/>
          <p:nvPr/>
        </p:nvSpPr>
        <p:spPr>
          <a:xfrm>
            <a:off x="4642694" y="470130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20" name="TextBox 19">
            <a:extLst>
              <a:ext uri="{FF2B5EF4-FFF2-40B4-BE49-F238E27FC236}">
                <a16:creationId xmlns:a16="http://schemas.microsoft.com/office/drawing/2014/main" id="{58D8B3B1-F4BC-4879-B72B-629C246A0996}"/>
              </a:ext>
            </a:extLst>
          </p:cNvPr>
          <p:cNvSpPr txBox="1"/>
          <p:nvPr/>
        </p:nvSpPr>
        <p:spPr>
          <a:xfrm>
            <a:off x="5378690" y="473208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London / [-] </a:t>
            </a:r>
          </a:p>
        </p:txBody>
      </p:sp>
      <p:sp>
        <p:nvSpPr>
          <p:cNvPr id="35" name="TextBox 34">
            <a:hlinkClick r:id="" action="ppaction://noaction">
              <a:snd r:embed="rId9" name="18. 5. Ich fahre.wav"/>
            </a:hlinkClick>
            <a:extLst>
              <a:ext uri="{FF2B5EF4-FFF2-40B4-BE49-F238E27FC236}">
                <a16:creationId xmlns:a16="http://schemas.microsoft.com/office/drawing/2014/main" id="{4CF8E6F7-A08F-407A-91A6-651A024F8E3C}"/>
              </a:ext>
            </a:extLst>
          </p:cNvPr>
          <p:cNvSpPr txBox="1"/>
          <p:nvPr/>
        </p:nvSpPr>
        <p:spPr>
          <a:xfrm>
            <a:off x="4642694" y="538718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36" name="TextBox 35">
            <a:extLst>
              <a:ext uri="{FF2B5EF4-FFF2-40B4-BE49-F238E27FC236}">
                <a16:creationId xmlns:a16="http://schemas.microsoft.com/office/drawing/2014/main" id="{5A327BB0-B9A9-42FE-9641-67C9D450CB34}"/>
              </a:ext>
            </a:extLst>
          </p:cNvPr>
          <p:cNvSpPr txBox="1"/>
          <p:nvPr/>
        </p:nvSpPr>
        <p:spPr>
          <a:xfrm>
            <a:off x="5378690" y="541796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Zug / [-] </a:t>
            </a:r>
          </a:p>
        </p:txBody>
      </p:sp>
      <p:sp>
        <p:nvSpPr>
          <p:cNvPr id="53" name="TextBox 52">
            <a:hlinkClick r:id="" action="ppaction://noaction">
              <a:snd r:embed="rId10" name="18. 6. Dort.wav"/>
            </a:hlinkClick>
            <a:extLst>
              <a:ext uri="{FF2B5EF4-FFF2-40B4-BE49-F238E27FC236}">
                <a16:creationId xmlns:a16="http://schemas.microsoft.com/office/drawing/2014/main" id="{A8EC646C-5FD6-4A1C-9F89-0FE3471EE62D}"/>
              </a:ext>
            </a:extLst>
          </p:cNvPr>
          <p:cNvSpPr txBox="1"/>
          <p:nvPr/>
        </p:nvSpPr>
        <p:spPr>
          <a:xfrm>
            <a:off x="8247151" y="264366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54" name="TextBox 53">
            <a:extLst>
              <a:ext uri="{FF2B5EF4-FFF2-40B4-BE49-F238E27FC236}">
                <a16:creationId xmlns:a16="http://schemas.microsoft.com/office/drawing/2014/main" id="{5589868F-D194-45A9-B877-80667AC21F4F}"/>
              </a:ext>
            </a:extLst>
          </p:cNvPr>
          <p:cNvSpPr txBox="1"/>
          <p:nvPr/>
        </p:nvSpPr>
        <p:spPr>
          <a:xfrm>
            <a:off x="8983147" y="267444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dort</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 </a:t>
            </a:r>
          </a:p>
        </p:txBody>
      </p:sp>
      <p:sp>
        <p:nvSpPr>
          <p:cNvPr id="56" name="TextBox 55">
            <a:hlinkClick r:id="" action="ppaction://noaction">
              <a:snd r:embed="rId11" name="18. 7. Im Bus.wav"/>
            </a:hlinkClick>
            <a:extLst>
              <a:ext uri="{FF2B5EF4-FFF2-40B4-BE49-F238E27FC236}">
                <a16:creationId xmlns:a16="http://schemas.microsoft.com/office/drawing/2014/main" id="{37514BEC-FF36-4CE2-A32D-DDC5E84E38DB}"/>
              </a:ext>
            </a:extLst>
          </p:cNvPr>
          <p:cNvSpPr txBox="1"/>
          <p:nvPr/>
        </p:nvSpPr>
        <p:spPr>
          <a:xfrm>
            <a:off x="8247151" y="332954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7 </a:t>
            </a:r>
          </a:p>
        </p:txBody>
      </p:sp>
      <p:sp>
        <p:nvSpPr>
          <p:cNvPr id="57" name="TextBox 56">
            <a:extLst>
              <a:ext uri="{FF2B5EF4-FFF2-40B4-BE49-F238E27FC236}">
                <a16:creationId xmlns:a16="http://schemas.microsoft.com/office/drawing/2014/main" id="{F1540EF1-A06A-43A1-A5F5-02D5C9BF671E}"/>
              </a:ext>
            </a:extLst>
          </p:cNvPr>
          <p:cNvSpPr txBox="1"/>
          <p:nvPr/>
        </p:nvSpPr>
        <p:spPr>
          <a:xfrm>
            <a:off x="8983147" y="336032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Bus / [-] </a:t>
            </a:r>
          </a:p>
        </p:txBody>
      </p:sp>
      <p:sp>
        <p:nvSpPr>
          <p:cNvPr id="59" name="TextBox 58">
            <a:hlinkClick r:id="" action="ppaction://noaction">
              <a:snd r:embed="rId12" name="18. 8. Die Reise.wav"/>
            </a:hlinkClick>
            <a:extLst>
              <a:ext uri="{FF2B5EF4-FFF2-40B4-BE49-F238E27FC236}">
                <a16:creationId xmlns:a16="http://schemas.microsoft.com/office/drawing/2014/main" id="{7E743EC3-07D7-4C54-AD92-1A13EFFCA57C}"/>
              </a:ext>
            </a:extLst>
          </p:cNvPr>
          <p:cNvSpPr txBox="1"/>
          <p:nvPr/>
        </p:nvSpPr>
        <p:spPr>
          <a:xfrm>
            <a:off x="8247151" y="401542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60" name="TextBox 59">
            <a:extLst>
              <a:ext uri="{FF2B5EF4-FFF2-40B4-BE49-F238E27FC236}">
                <a16:creationId xmlns:a16="http://schemas.microsoft.com/office/drawing/2014/main" id="{FC642119-9C9B-41C1-A444-94024D10966F}"/>
              </a:ext>
            </a:extLst>
          </p:cNvPr>
          <p:cNvSpPr txBox="1"/>
          <p:nvPr/>
        </p:nvSpPr>
        <p:spPr>
          <a:xfrm>
            <a:off x="8983147" y="404620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Berlin / [-] </a:t>
            </a:r>
          </a:p>
        </p:txBody>
      </p:sp>
      <p:sp>
        <p:nvSpPr>
          <p:cNvPr id="62" name="TextBox 61">
            <a:hlinkClick r:id="" action="ppaction://noaction">
              <a:snd r:embed="rId13" name="18. 9. Ich erreiche.wav"/>
            </a:hlinkClick>
            <a:extLst>
              <a:ext uri="{FF2B5EF4-FFF2-40B4-BE49-F238E27FC236}">
                <a16:creationId xmlns:a16="http://schemas.microsoft.com/office/drawing/2014/main" id="{C545DD21-6054-46E7-B994-C45E3ED70903}"/>
              </a:ext>
            </a:extLst>
          </p:cNvPr>
          <p:cNvSpPr txBox="1"/>
          <p:nvPr/>
        </p:nvSpPr>
        <p:spPr>
          <a:xfrm>
            <a:off x="8247151" y="4701304"/>
            <a:ext cx="504000"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9 </a:t>
            </a:r>
          </a:p>
        </p:txBody>
      </p:sp>
      <p:sp>
        <p:nvSpPr>
          <p:cNvPr id="63" name="TextBox 62">
            <a:extLst>
              <a:ext uri="{FF2B5EF4-FFF2-40B4-BE49-F238E27FC236}">
                <a16:creationId xmlns:a16="http://schemas.microsoft.com/office/drawing/2014/main" id="{06BAFE74-76F1-48B3-807E-BCAAB7D4490C}"/>
              </a:ext>
            </a:extLst>
          </p:cNvPr>
          <p:cNvSpPr txBox="1"/>
          <p:nvPr/>
        </p:nvSpPr>
        <p:spPr>
          <a:xfrm>
            <a:off x="8983147" y="473208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Berlin / [-] </a:t>
            </a:r>
          </a:p>
        </p:txBody>
      </p:sp>
      <p:sp>
        <p:nvSpPr>
          <p:cNvPr id="7" name="Rectangle 6">
            <a:extLst>
              <a:ext uri="{FF2B5EF4-FFF2-40B4-BE49-F238E27FC236}">
                <a16:creationId xmlns:a16="http://schemas.microsoft.com/office/drawing/2014/main" id="{DB5DA577-3FDC-4CA8-BE28-179E99E02C9D}"/>
              </a:ext>
            </a:extLst>
          </p:cNvPr>
          <p:cNvSpPr/>
          <p:nvPr/>
        </p:nvSpPr>
        <p:spPr>
          <a:xfrm>
            <a:off x="5378690" y="2674440"/>
            <a:ext cx="1828762" cy="419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1" name="Rectangle 40">
            <a:extLst>
              <a:ext uri="{FF2B5EF4-FFF2-40B4-BE49-F238E27FC236}">
                <a16:creationId xmlns:a16="http://schemas.microsoft.com/office/drawing/2014/main" id="{C791A869-6E89-49A6-9B1E-19CD500449B4}"/>
              </a:ext>
            </a:extLst>
          </p:cNvPr>
          <p:cNvSpPr/>
          <p:nvPr/>
        </p:nvSpPr>
        <p:spPr>
          <a:xfrm>
            <a:off x="6554912" y="4059768"/>
            <a:ext cx="65254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2" name="Rectangle 41">
            <a:extLst>
              <a:ext uri="{FF2B5EF4-FFF2-40B4-BE49-F238E27FC236}">
                <a16:creationId xmlns:a16="http://schemas.microsoft.com/office/drawing/2014/main" id="{3249D5A6-5511-41C1-8A77-0ABC8D6C4078}"/>
              </a:ext>
            </a:extLst>
          </p:cNvPr>
          <p:cNvSpPr/>
          <p:nvPr/>
        </p:nvSpPr>
        <p:spPr>
          <a:xfrm>
            <a:off x="6863137" y="4745648"/>
            <a:ext cx="753121" cy="411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endParaRPr>
          </a:p>
        </p:txBody>
      </p:sp>
      <p:sp>
        <p:nvSpPr>
          <p:cNvPr id="43" name="Rectangle 42">
            <a:extLst>
              <a:ext uri="{FF2B5EF4-FFF2-40B4-BE49-F238E27FC236}">
                <a16:creationId xmlns:a16="http://schemas.microsoft.com/office/drawing/2014/main" id="{EF14C3A1-8966-423E-A3E8-295E520EC62B}"/>
              </a:ext>
            </a:extLst>
          </p:cNvPr>
          <p:cNvSpPr/>
          <p:nvPr/>
        </p:nvSpPr>
        <p:spPr>
          <a:xfrm>
            <a:off x="5487636" y="5428156"/>
            <a:ext cx="1099725"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4" name="Rectangle 43">
            <a:extLst>
              <a:ext uri="{FF2B5EF4-FFF2-40B4-BE49-F238E27FC236}">
                <a16:creationId xmlns:a16="http://schemas.microsoft.com/office/drawing/2014/main" id="{D46ACC9E-CA97-4A83-8040-6FDDC2B6E327}"/>
              </a:ext>
            </a:extLst>
          </p:cNvPr>
          <p:cNvSpPr/>
          <p:nvPr/>
        </p:nvSpPr>
        <p:spPr>
          <a:xfrm>
            <a:off x="9729628" y="2748154"/>
            <a:ext cx="1334624" cy="31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5" name="Rectangle 44">
            <a:extLst>
              <a:ext uri="{FF2B5EF4-FFF2-40B4-BE49-F238E27FC236}">
                <a16:creationId xmlns:a16="http://schemas.microsoft.com/office/drawing/2014/main" id="{1D142FD7-E13D-4B6D-8838-A6134FD5729A}"/>
              </a:ext>
            </a:extLst>
          </p:cNvPr>
          <p:cNvSpPr/>
          <p:nvPr/>
        </p:nvSpPr>
        <p:spPr>
          <a:xfrm>
            <a:off x="9965933" y="3428431"/>
            <a:ext cx="1313863" cy="351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Rectangle 45">
            <a:extLst>
              <a:ext uri="{FF2B5EF4-FFF2-40B4-BE49-F238E27FC236}">
                <a16:creationId xmlns:a16="http://schemas.microsoft.com/office/drawing/2014/main" id="{F742DAED-82E7-4611-A099-34F02161655F}"/>
              </a:ext>
            </a:extLst>
          </p:cNvPr>
          <p:cNvSpPr/>
          <p:nvPr/>
        </p:nvSpPr>
        <p:spPr>
          <a:xfrm>
            <a:off x="9023114" y="4080254"/>
            <a:ext cx="1733929" cy="35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7" name="Rectangle 46">
            <a:extLst>
              <a:ext uri="{FF2B5EF4-FFF2-40B4-BE49-F238E27FC236}">
                <a16:creationId xmlns:a16="http://schemas.microsoft.com/office/drawing/2014/main" id="{5574FD4A-26B7-49DA-81D8-E7F43BAE4259}"/>
              </a:ext>
            </a:extLst>
          </p:cNvPr>
          <p:cNvSpPr/>
          <p:nvPr/>
        </p:nvSpPr>
        <p:spPr>
          <a:xfrm>
            <a:off x="8966016" y="4701303"/>
            <a:ext cx="999917" cy="46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49" name="Picture 48"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912204" y="2111601"/>
            <a:ext cx="2201730" cy="2872257"/>
          </a:xfrm>
          <a:prstGeom prst="rect">
            <a:avLst/>
          </a:prstGeom>
        </p:spPr>
      </p:pic>
      <p:sp>
        <p:nvSpPr>
          <p:cNvPr id="50" name="TextBox 49">
            <a:hlinkClick r:id="" action="ppaction://noaction">
              <a:snd r:embed="rId15" name="18. 10. In Berlin.wav"/>
            </a:hlinkClick>
            <a:extLst>
              <a:ext uri="{FF2B5EF4-FFF2-40B4-BE49-F238E27FC236}">
                <a16:creationId xmlns:a16="http://schemas.microsoft.com/office/drawing/2014/main" id="{77DF0AA8-1716-4933-BD17-02A707D03999}"/>
              </a:ext>
            </a:extLst>
          </p:cNvPr>
          <p:cNvSpPr txBox="1"/>
          <p:nvPr/>
        </p:nvSpPr>
        <p:spPr>
          <a:xfrm>
            <a:off x="8243499" y="5387184"/>
            <a:ext cx="519374"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10 </a:t>
            </a:r>
          </a:p>
        </p:txBody>
      </p:sp>
      <p:sp>
        <p:nvSpPr>
          <p:cNvPr id="67"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44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0" grpId="0" animBg="1"/>
      <p:bldP spid="7" grpId="0" animBg="1"/>
      <p:bldP spid="41" grpId="0" animBg="1"/>
      <p:bldP spid="42" grpId="0" animBg="1"/>
      <p:bldP spid="43" grpId="0" animBg="1"/>
      <p:bldP spid="44" grpId="0" animBg="1"/>
      <p:bldP spid="45" grpId="0" animBg="1"/>
      <p:bldP spid="46" grpId="0" animBg="1"/>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760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281657"/>
            <a:ext cx="8128886" cy="1485422"/>
          </a:xfrm>
        </p:spPr>
        <p:txBody>
          <a:bodyPr>
            <a:normAutofit/>
          </a:bodyPr>
          <a:lstStyle/>
          <a:p>
            <a:pPr algn="l"/>
            <a:r>
              <a:rPr lang="en-GB" sz="3200" b="1" dirty="0">
                <a:solidFill>
                  <a:prstClr val="white"/>
                </a:solidFill>
              </a:rPr>
              <a:t>Saying what there is in different places</a:t>
            </a:r>
            <a:br>
              <a:rPr lang="en-GB" sz="32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43122"/>
            <a:ext cx="7382608" cy="571756"/>
          </a:xfrm>
        </p:spPr>
        <p:txBody>
          <a:bodyPr>
            <a:noAutofit/>
          </a:bodyPr>
          <a:lstStyle/>
          <a:p>
            <a:pPr algn="l"/>
            <a:r>
              <a:rPr lang="en-GB" dirty="0">
                <a:solidFill>
                  <a:prstClr val="white"/>
                </a:solidFill>
              </a:rPr>
              <a:t>Word order with adverbs of time and place</a:t>
            </a:r>
          </a:p>
          <a:p>
            <a:pPr algn="l"/>
            <a:r>
              <a:rPr lang="en-GB" dirty="0">
                <a:solidFill>
                  <a:prstClr val="white"/>
                </a:solidFill>
              </a:rPr>
              <a:t>Adverbs </a:t>
            </a:r>
            <a:r>
              <a:rPr lang="en-GB" i="1" dirty="0" err="1">
                <a:solidFill>
                  <a:prstClr val="white"/>
                </a:solidFill>
              </a:rPr>
              <a:t>viel</a:t>
            </a:r>
            <a:r>
              <a:rPr lang="en-GB" i="1" dirty="0">
                <a:solidFill>
                  <a:prstClr val="white"/>
                </a:solidFill>
              </a:rPr>
              <a:t> </a:t>
            </a:r>
            <a:r>
              <a:rPr lang="en-GB" dirty="0">
                <a:solidFill>
                  <a:prstClr val="white"/>
                </a:solidFill>
              </a:rPr>
              <a:t>and </a:t>
            </a:r>
            <a:r>
              <a:rPr lang="en-GB" i="1" dirty="0" err="1">
                <a:solidFill>
                  <a:prstClr val="white"/>
                </a:solidFill>
              </a:rPr>
              <a:t>viele</a:t>
            </a:r>
            <a:endParaRPr lang="en-GB" dirty="0">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01631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ig</a:t>
            </a:r>
            <a:r>
              <a:rPr lang="en-GB" sz="3000" dirty="0">
                <a:solidFill>
                  <a:prstClr val="white"/>
                </a:solidFill>
              </a:rPr>
              <a:t>]</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3.1 - Week 6 - Lesson 60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40125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AE60B36-EFC3-41EF-8026-8A53AA5FDF3F}"/>
              </a:ext>
            </a:extLst>
          </p:cNvPr>
          <p:cNvGraphicFramePr>
            <a:graphicFrameLocks noGrp="1"/>
          </p:cNvGraphicFramePr>
          <p:nvPr>
            <p:extLst>
              <p:ext uri="{D42A27DB-BD31-4B8C-83A1-F6EECF244321}">
                <p14:modId xmlns:p14="http://schemas.microsoft.com/office/powerpoint/2010/main" val="1179391731"/>
              </p:ext>
            </p:extLst>
          </p:nvPr>
        </p:nvGraphicFramePr>
        <p:xfrm>
          <a:off x="376053"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zwanzig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a:solidFill>
                            <a:schemeClr val="accent1">
                              <a:lumMod val="50000"/>
                            </a:schemeClr>
                          </a:solidFill>
                        </a:rPr>
                        <a:t>König</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riesig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langweilig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billig</a:t>
                      </a:r>
                      <a:r>
                        <a:rPr lang="en-GB" sz="2400" dirty="0">
                          <a:solidFill>
                            <a:schemeClr val="accent1">
                              <a:lumMod val="50000"/>
                            </a:schemeClr>
                          </a:solidFill>
                        </a:rPr>
                        <a:t>                [cheap]</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0784" cy="707849"/>
          </a:xfrm>
        </p:spPr>
        <p:txBody>
          <a:bodyPr>
            <a:normAutofit/>
          </a:bodyPr>
          <a:lstStyle/>
          <a:p>
            <a:r>
              <a:rPr lang="en-GB" sz="3600" b="1" dirty="0" err="1">
                <a:solidFill>
                  <a:schemeClr val="bg1"/>
                </a:solidFill>
              </a:rPr>
              <a:t>Phonetik</a:t>
            </a:r>
            <a:r>
              <a:rPr lang="en-GB" sz="3600" b="1" dirty="0">
                <a:solidFill>
                  <a:schemeClr val="bg1"/>
                </a:solidFill>
              </a:rPr>
              <a:t> - Partner(in) A </a:t>
            </a:r>
          </a:p>
        </p:txBody>
      </p:sp>
      <p:grpSp>
        <p:nvGrpSpPr>
          <p:cNvPr id="81" name="Group 80">
            <a:extLst>
              <a:ext uri="{FF2B5EF4-FFF2-40B4-BE49-F238E27FC236}">
                <a16:creationId xmlns:a16="http://schemas.microsoft.com/office/drawing/2014/main" id="{07D6F0F7-01D7-4CBD-A233-99FDD1ED5046}"/>
              </a:ext>
            </a:extLst>
          </p:cNvPr>
          <p:cNvGrpSpPr/>
          <p:nvPr/>
        </p:nvGrpSpPr>
        <p:grpSpPr>
          <a:xfrm>
            <a:off x="3978153" y="1401748"/>
            <a:ext cx="603006" cy="712731"/>
            <a:chOff x="1561070" y="1379387"/>
            <a:chExt cx="958354" cy="1130777"/>
          </a:xfrm>
        </p:grpSpPr>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7" name="Group 86">
            <a:extLst>
              <a:ext uri="{FF2B5EF4-FFF2-40B4-BE49-F238E27FC236}">
                <a16:creationId xmlns:a16="http://schemas.microsoft.com/office/drawing/2014/main" id="{D2EBBCC9-B612-4E17-B342-8A0A8B3B8EF0}"/>
              </a:ext>
            </a:extLst>
          </p:cNvPr>
          <p:cNvGrpSpPr/>
          <p:nvPr/>
        </p:nvGrpSpPr>
        <p:grpSpPr>
          <a:xfrm>
            <a:off x="5040081" y="1401748"/>
            <a:ext cx="603006" cy="712731"/>
            <a:chOff x="3710545" y="1325412"/>
            <a:chExt cx="958354" cy="1184752"/>
          </a:xfrm>
        </p:grpSpPr>
        <p:pic>
          <p:nvPicPr>
            <p:cNvPr id="82" name="Picture 81" descr="A picture containing text, map&#10;&#10;Description automatically generated">
              <a:extLst>
                <a:ext uri="{FF2B5EF4-FFF2-40B4-BE49-F238E27FC236}">
                  <a16:creationId xmlns:a16="http://schemas.microsoft.com/office/drawing/2014/main" id="{21DC7D5A-B1FF-477C-AD3D-52C15CA1CA0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84" name="Arrow: Right 83">
              <a:extLst>
                <a:ext uri="{FF2B5EF4-FFF2-40B4-BE49-F238E27FC236}">
                  <a16:creationId xmlns:a16="http://schemas.microsoft.com/office/drawing/2014/main" id="{007EB33C-B44A-44BD-857E-31DE66BFB6D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Arrow: Right 84">
              <a:extLst>
                <a:ext uri="{FF2B5EF4-FFF2-40B4-BE49-F238E27FC236}">
                  <a16:creationId xmlns:a16="http://schemas.microsoft.com/office/drawing/2014/main" id="{1E450FD4-90BF-4DA3-82DA-C0E715C9FE31}"/>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Arrow: Right 85">
              <a:extLst>
                <a:ext uri="{FF2B5EF4-FFF2-40B4-BE49-F238E27FC236}">
                  <a16:creationId xmlns:a16="http://schemas.microsoft.com/office/drawing/2014/main" id="{6DE87963-2968-48C4-9FA7-C53C188E9420}"/>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aphicFrame>
        <p:nvGraphicFramePr>
          <p:cNvPr id="25" name="Table 6">
            <a:extLst>
              <a:ext uri="{FF2B5EF4-FFF2-40B4-BE49-F238E27FC236}">
                <a16:creationId xmlns:a16="http://schemas.microsoft.com/office/drawing/2014/main" id="{CA159998-B2FF-450C-9522-7B820C72ADD6}"/>
              </a:ext>
            </a:extLst>
          </p:cNvPr>
          <p:cNvGraphicFramePr>
            <a:graphicFrameLocks noGrp="1"/>
          </p:cNvGraphicFramePr>
          <p:nvPr>
            <p:extLst>
              <p:ext uri="{D42A27DB-BD31-4B8C-83A1-F6EECF244321}">
                <p14:modId xmlns:p14="http://schemas.microsoft.com/office/powerpoint/2010/main" val="1385455757"/>
              </p:ext>
            </p:extLst>
          </p:nvPr>
        </p:nvGraphicFramePr>
        <p:xfrm>
          <a:off x="6361218"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vorsichtig</a:t>
                      </a:r>
                      <a:r>
                        <a:rPr lang="en-GB" sz="2400" dirty="0">
                          <a:solidFill>
                            <a:schemeClr val="accent1">
                              <a:lumMod val="50000"/>
                            </a:schemeClr>
                          </a:solidFill>
                        </a:rPr>
                        <a:t>       [careful]</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err="1">
                          <a:solidFill>
                            <a:schemeClr val="accent1">
                              <a:lumMod val="50000"/>
                            </a:schemeClr>
                          </a:solidFill>
                        </a:rPr>
                        <a:t>traurig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lustig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winzig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dreißig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grpSp>
        <p:nvGrpSpPr>
          <p:cNvPr id="26" name="Group 25">
            <a:extLst>
              <a:ext uri="{FF2B5EF4-FFF2-40B4-BE49-F238E27FC236}">
                <a16:creationId xmlns:a16="http://schemas.microsoft.com/office/drawing/2014/main" id="{D9A4229A-26B3-4277-9707-5621D360D8D8}"/>
              </a:ext>
            </a:extLst>
          </p:cNvPr>
          <p:cNvGrpSpPr/>
          <p:nvPr/>
        </p:nvGrpSpPr>
        <p:grpSpPr>
          <a:xfrm>
            <a:off x="9963318" y="1401748"/>
            <a:ext cx="603006" cy="712731"/>
            <a:chOff x="1561070" y="1379387"/>
            <a:chExt cx="958354" cy="1130777"/>
          </a:xfrm>
        </p:grpSpPr>
        <p:pic>
          <p:nvPicPr>
            <p:cNvPr id="27" name="Picture 26" descr="A picture containing text, map&#10;&#10;Description automatically generated">
              <a:extLst>
                <a:ext uri="{FF2B5EF4-FFF2-40B4-BE49-F238E27FC236}">
                  <a16:creationId xmlns:a16="http://schemas.microsoft.com/office/drawing/2014/main" id="{D088842E-FD37-4A62-906E-FEF40AF57AE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28" name="Arrow: Right 27">
              <a:extLst>
                <a:ext uri="{FF2B5EF4-FFF2-40B4-BE49-F238E27FC236}">
                  <a16:creationId xmlns:a16="http://schemas.microsoft.com/office/drawing/2014/main" id="{6FA824E2-4607-4484-B93B-8092CC0A1D6C}"/>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75E0C276-05C7-4663-BD3B-9B1BCDDDD1CD}"/>
              </a:ext>
            </a:extLst>
          </p:cNvPr>
          <p:cNvGrpSpPr/>
          <p:nvPr/>
        </p:nvGrpSpPr>
        <p:grpSpPr>
          <a:xfrm>
            <a:off x="11025246" y="1401748"/>
            <a:ext cx="603006" cy="712731"/>
            <a:chOff x="3710545" y="1325412"/>
            <a:chExt cx="958354" cy="1184752"/>
          </a:xfrm>
        </p:grpSpPr>
        <p:pic>
          <p:nvPicPr>
            <p:cNvPr id="30" name="Picture 29" descr="A picture containing text, map&#10;&#10;Description automatically generated">
              <a:extLst>
                <a:ext uri="{FF2B5EF4-FFF2-40B4-BE49-F238E27FC236}">
                  <a16:creationId xmlns:a16="http://schemas.microsoft.com/office/drawing/2014/main" id="{0B6B2AC3-9B1B-42D6-87B6-ECE768DE407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31" name="Arrow: Right 30">
              <a:extLst>
                <a:ext uri="{FF2B5EF4-FFF2-40B4-BE49-F238E27FC236}">
                  <a16:creationId xmlns:a16="http://schemas.microsoft.com/office/drawing/2014/main" id="{81A2F086-7A4A-4C54-8DA9-BDFBE7DBE39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rrow: Right 31">
              <a:extLst>
                <a:ext uri="{FF2B5EF4-FFF2-40B4-BE49-F238E27FC236}">
                  <a16:creationId xmlns:a16="http://schemas.microsoft.com/office/drawing/2014/main" id="{D86B53A1-D5A6-40F9-AEA5-0D6797D1D26A}"/>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rrow: Right 32">
              <a:extLst>
                <a:ext uri="{FF2B5EF4-FFF2-40B4-BE49-F238E27FC236}">
                  <a16:creationId xmlns:a16="http://schemas.microsoft.com/office/drawing/2014/main" id="{027130AB-33CE-4EEF-B78F-E4D5E0B35A13}"/>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61" name="Picture 2" descr="White Green Rounded Rectangle 20 Clip Art">
            <a:extLst>
              <a:ext uri="{FF2B5EF4-FFF2-40B4-BE49-F238E27FC236}">
                <a16:creationId xmlns:a16="http://schemas.microsoft.com/office/drawing/2014/main" id="{C54AF2BD-41A6-487A-AFC8-906DE64A59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5196" y="2195575"/>
            <a:ext cx="856441" cy="66516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ard Figure - King Clip Art">
            <a:extLst>
              <a:ext uri="{FF2B5EF4-FFF2-40B4-BE49-F238E27FC236}">
                <a16:creationId xmlns:a16="http://schemas.microsoft.com/office/drawing/2014/main" id="{D9658E4A-5808-4682-81D1-C7485A4A02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6586" y="2988599"/>
            <a:ext cx="361869" cy="6977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3677455D-1560-4E90-8864-C05607C1A49B}"/>
              </a:ext>
            </a:extLst>
          </p:cNvPr>
          <p:cNvPicPr>
            <a:picLocks noChangeAspect="1"/>
          </p:cNvPicPr>
          <p:nvPr/>
        </p:nvPicPr>
        <p:blipFill>
          <a:blip r:embed="rId10"/>
          <a:stretch>
            <a:fillRect/>
          </a:stretch>
        </p:blipFill>
        <p:spPr>
          <a:xfrm>
            <a:off x="2857354" y="4605768"/>
            <a:ext cx="492127" cy="665169"/>
          </a:xfrm>
          <a:prstGeom prst="rect">
            <a:avLst/>
          </a:prstGeom>
        </p:spPr>
      </p:pic>
      <p:pic>
        <p:nvPicPr>
          <p:cNvPr id="64" name="Picture 6" descr="Crying Smiley Clip Art">
            <a:extLst>
              <a:ext uri="{FF2B5EF4-FFF2-40B4-BE49-F238E27FC236}">
                <a16:creationId xmlns:a16="http://schemas.microsoft.com/office/drawing/2014/main" id="{EF19908F-4FF3-4C85-A8DA-BE82679146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5798" y="3068218"/>
            <a:ext cx="585570" cy="58557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1CC0F83B-9CDF-46BA-8BAA-CD33BFAB12B5}"/>
              </a:ext>
            </a:extLst>
          </p:cNvPr>
          <p:cNvPicPr>
            <a:picLocks noChangeAspect="1"/>
          </p:cNvPicPr>
          <p:nvPr/>
        </p:nvPicPr>
        <p:blipFill>
          <a:blip r:embed="rId12"/>
          <a:stretch>
            <a:fillRect/>
          </a:stretch>
        </p:blipFill>
        <p:spPr>
          <a:xfrm>
            <a:off x="8761666" y="3808288"/>
            <a:ext cx="653834" cy="640069"/>
          </a:xfrm>
          <a:prstGeom prst="rect">
            <a:avLst/>
          </a:prstGeom>
        </p:spPr>
      </p:pic>
      <p:grpSp>
        <p:nvGrpSpPr>
          <p:cNvPr id="66" name="Group 65">
            <a:extLst>
              <a:ext uri="{FF2B5EF4-FFF2-40B4-BE49-F238E27FC236}">
                <a16:creationId xmlns:a16="http://schemas.microsoft.com/office/drawing/2014/main" id="{CC80C3AA-6A7B-4713-80EA-E8C86C577B5E}"/>
              </a:ext>
            </a:extLst>
          </p:cNvPr>
          <p:cNvGrpSpPr/>
          <p:nvPr/>
        </p:nvGrpSpPr>
        <p:grpSpPr>
          <a:xfrm>
            <a:off x="2483244" y="3707410"/>
            <a:ext cx="1113222" cy="781862"/>
            <a:chOff x="2689974" y="3731485"/>
            <a:chExt cx="1113222" cy="781862"/>
          </a:xfrm>
        </p:grpSpPr>
        <p:pic>
          <p:nvPicPr>
            <p:cNvPr id="67" name="Picture 66">
              <a:extLst>
                <a:ext uri="{FF2B5EF4-FFF2-40B4-BE49-F238E27FC236}">
                  <a16:creationId xmlns:a16="http://schemas.microsoft.com/office/drawing/2014/main" id="{1EEAA18D-A421-461E-8154-7A150F7F0C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68" name="Arrow: Down 67">
              <a:extLst>
                <a:ext uri="{FF2B5EF4-FFF2-40B4-BE49-F238E27FC236}">
                  <a16:creationId xmlns:a16="http://schemas.microsoft.com/office/drawing/2014/main" id="{6BFF9ADB-5B35-475B-9D6A-4E5B7C42D4F2}"/>
                </a:ext>
              </a:extLst>
            </p:cNvPr>
            <p:cNvSpPr/>
            <p:nvPr/>
          </p:nvSpPr>
          <p:spPr>
            <a:xfrm rot="2343300">
              <a:off x="3605899" y="379058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a:extLst>
              <a:ext uri="{FF2B5EF4-FFF2-40B4-BE49-F238E27FC236}">
                <a16:creationId xmlns:a16="http://schemas.microsoft.com/office/drawing/2014/main" id="{FB2DE02B-F2A1-4BBF-94CC-98BF206D4D16}"/>
              </a:ext>
            </a:extLst>
          </p:cNvPr>
          <p:cNvGrpSpPr/>
          <p:nvPr/>
        </p:nvGrpSpPr>
        <p:grpSpPr>
          <a:xfrm>
            <a:off x="8285238" y="4518012"/>
            <a:ext cx="1315011" cy="781862"/>
            <a:chOff x="2488185" y="3731485"/>
            <a:chExt cx="1315011" cy="781862"/>
          </a:xfrm>
        </p:grpSpPr>
        <p:pic>
          <p:nvPicPr>
            <p:cNvPr id="70" name="Picture 69">
              <a:extLst>
                <a:ext uri="{FF2B5EF4-FFF2-40B4-BE49-F238E27FC236}">
                  <a16:creationId xmlns:a16="http://schemas.microsoft.com/office/drawing/2014/main" id="{4C409797-6B9A-4E64-A434-D107F6ABC5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71" name="Arrow: Down 70">
              <a:extLst>
                <a:ext uri="{FF2B5EF4-FFF2-40B4-BE49-F238E27FC236}">
                  <a16:creationId xmlns:a16="http://schemas.microsoft.com/office/drawing/2014/main" id="{F89B9473-B438-416E-B0EC-449687E6AAF6}"/>
                </a:ext>
              </a:extLst>
            </p:cNvPr>
            <p:cNvSpPr/>
            <p:nvPr/>
          </p:nvSpPr>
          <p:spPr>
            <a:xfrm rot="17892963">
              <a:off x="2546651" y="408903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72" name="Picture 10" descr="Blue Rounded Rectangle With Number 30 Clip Art">
            <a:extLst>
              <a:ext uri="{FF2B5EF4-FFF2-40B4-BE49-F238E27FC236}">
                <a16:creationId xmlns:a16="http://schemas.microsoft.com/office/drawing/2014/main" id="{9E51CC63-65E5-43DA-872A-98578E08952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60362" y="5409780"/>
            <a:ext cx="856441" cy="682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52162" y="2298559"/>
            <a:ext cx="440832" cy="459200"/>
          </a:xfrm>
          <a:prstGeom prst="rect">
            <a:avLst/>
          </a:prstGeom>
        </p:spPr>
      </p:pic>
      <p:pic>
        <p:nvPicPr>
          <p:cNvPr id="46" name="Picture 45"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52162" y="3120544"/>
            <a:ext cx="440832" cy="459200"/>
          </a:xfrm>
          <a:prstGeom prst="rect">
            <a:avLst/>
          </a:prstGeom>
        </p:spPr>
      </p:pic>
      <p:pic>
        <p:nvPicPr>
          <p:cNvPr id="48" name="Picture 47"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34800" y="3931894"/>
            <a:ext cx="440832" cy="459200"/>
          </a:xfrm>
          <a:prstGeom prst="rect">
            <a:avLst/>
          </a:prstGeom>
        </p:spPr>
      </p:pic>
      <p:pic>
        <p:nvPicPr>
          <p:cNvPr id="52" name="Picture 51"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24949" y="4706572"/>
            <a:ext cx="440832" cy="459200"/>
          </a:xfrm>
          <a:prstGeom prst="rect">
            <a:avLst/>
          </a:prstGeom>
        </p:spPr>
      </p:pic>
      <p:pic>
        <p:nvPicPr>
          <p:cNvPr id="56" name="Picture 55"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34800" y="5469688"/>
            <a:ext cx="440832" cy="459200"/>
          </a:xfrm>
          <a:prstGeom prst="rect">
            <a:avLst/>
          </a:prstGeom>
        </p:spPr>
      </p:pic>
      <p:pic>
        <p:nvPicPr>
          <p:cNvPr id="60" name="Picture 5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58153" y="2328764"/>
            <a:ext cx="440832" cy="459200"/>
          </a:xfrm>
          <a:prstGeom prst="rect">
            <a:avLst/>
          </a:prstGeom>
        </p:spPr>
      </p:pic>
      <p:pic>
        <p:nvPicPr>
          <p:cNvPr id="73" name="Picture 72"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58153" y="3150749"/>
            <a:ext cx="440832" cy="459200"/>
          </a:xfrm>
          <a:prstGeom prst="rect">
            <a:avLst/>
          </a:prstGeom>
        </p:spPr>
      </p:pic>
      <p:pic>
        <p:nvPicPr>
          <p:cNvPr id="74" name="Picture 73"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4524" y="3887406"/>
            <a:ext cx="440832" cy="459200"/>
          </a:xfrm>
          <a:prstGeom prst="rect">
            <a:avLst/>
          </a:prstGeom>
        </p:spPr>
      </p:pic>
      <p:pic>
        <p:nvPicPr>
          <p:cNvPr id="75" name="Picture 74"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17311" y="4720656"/>
            <a:ext cx="440832" cy="459200"/>
          </a:xfrm>
          <a:prstGeom prst="rect">
            <a:avLst/>
          </a:prstGeom>
        </p:spPr>
      </p:pic>
      <p:pic>
        <p:nvPicPr>
          <p:cNvPr id="76" name="Picture 75"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27162" y="5483772"/>
            <a:ext cx="440832" cy="459200"/>
          </a:xfrm>
          <a:prstGeom prst="rect">
            <a:avLst/>
          </a:prstGeom>
        </p:spPr>
      </p:pic>
      <p:sp>
        <p:nvSpPr>
          <p:cNvPr id="78" name="Rounded Rectangle 11">
            <a:extLst>
              <a:ext uri="{FF2B5EF4-FFF2-40B4-BE49-F238E27FC236}">
                <a16:creationId xmlns:a16="http://schemas.microsoft.com/office/drawing/2014/main" id="{483D7EB9-C2AA-4190-98DE-925F861600E9}"/>
              </a:ext>
            </a:extLst>
          </p:cNvPr>
          <p:cNvSpPr/>
          <p:nvPr/>
        </p:nvSpPr>
        <p:spPr>
          <a:xfrm>
            <a:off x="9600249" y="247046"/>
            <a:ext cx="23570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11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AE60B36-EFC3-41EF-8026-8A53AA5FDF3F}"/>
              </a:ext>
            </a:extLst>
          </p:cNvPr>
          <p:cNvGraphicFramePr>
            <a:graphicFrameLocks noGrp="1"/>
          </p:cNvGraphicFramePr>
          <p:nvPr>
            <p:extLst>
              <p:ext uri="{D42A27DB-BD31-4B8C-83A1-F6EECF244321}">
                <p14:modId xmlns:p14="http://schemas.microsoft.com/office/powerpoint/2010/main" val="231999917"/>
              </p:ext>
            </p:extLst>
          </p:nvPr>
        </p:nvGraphicFramePr>
        <p:xfrm>
          <a:off x="376053"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zwanzig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a:solidFill>
                            <a:schemeClr val="accent1">
                              <a:lumMod val="50000"/>
                            </a:schemeClr>
                          </a:solidFill>
                        </a:rPr>
                        <a:t>König</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riesig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langweilig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billig</a:t>
                      </a:r>
                      <a:r>
                        <a:rPr lang="en-GB" sz="2400" dirty="0">
                          <a:solidFill>
                            <a:schemeClr val="accent1">
                              <a:lumMod val="50000"/>
                            </a:schemeClr>
                          </a:solidFill>
                        </a:rPr>
                        <a:t>                [cheap]</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0784" cy="707849"/>
          </a:xfrm>
        </p:spPr>
        <p:txBody>
          <a:bodyPr>
            <a:normAutofit/>
          </a:bodyPr>
          <a:lstStyle/>
          <a:p>
            <a:r>
              <a:rPr lang="en-GB" sz="3600" b="1" dirty="0" err="1">
                <a:solidFill>
                  <a:schemeClr val="bg1"/>
                </a:solidFill>
              </a:rPr>
              <a:t>Phonetik</a:t>
            </a:r>
            <a:r>
              <a:rPr lang="en-GB" sz="3600" b="1" dirty="0">
                <a:solidFill>
                  <a:schemeClr val="bg1"/>
                </a:solidFill>
              </a:rPr>
              <a:t> - Partner(in) B </a:t>
            </a:r>
          </a:p>
        </p:txBody>
      </p:sp>
      <p:grpSp>
        <p:nvGrpSpPr>
          <p:cNvPr id="81" name="Group 80">
            <a:extLst>
              <a:ext uri="{FF2B5EF4-FFF2-40B4-BE49-F238E27FC236}">
                <a16:creationId xmlns:a16="http://schemas.microsoft.com/office/drawing/2014/main" id="{07D6F0F7-01D7-4CBD-A233-99FDD1ED5046}"/>
              </a:ext>
            </a:extLst>
          </p:cNvPr>
          <p:cNvGrpSpPr/>
          <p:nvPr/>
        </p:nvGrpSpPr>
        <p:grpSpPr>
          <a:xfrm>
            <a:off x="3978153" y="1401748"/>
            <a:ext cx="603006" cy="712731"/>
            <a:chOff x="1561070" y="1379387"/>
            <a:chExt cx="958354" cy="1130777"/>
          </a:xfrm>
        </p:grpSpPr>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7" name="Group 86">
            <a:extLst>
              <a:ext uri="{FF2B5EF4-FFF2-40B4-BE49-F238E27FC236}">
                <a16:creationId xmlns:a16="http://schemas.microsoft.com/office/drawing/2014/main" id="{D2EBBCC9-B612-4E17-B342-8A0A8B3B8EF0}"/>
              </a:ext>
            </a:extLst>
          </p:cNvPr>
          <p:cNvGrpSpPr/>
          <p:nvPr/>
        </p:nvGrpSpPr>
        <p:grpSpPr>
          <a:xfrm>
            <a:off x="5040081" y="1401748"/>
            <a:ext cx="603006" cy="712731"/>
            <a:chOff x="3710545" y="1325412"/>
            <a:chExt cx="958354" cy="1184752"/>
          </a:xfrm>
        </p:grpSpPr>
        <p:pic>
          <p:nvPicPr>
            <p:cNvPr id="82" name="Picture 81" descr="A picture containing text, map&#10;&#10;Description automatically generated">
              <a:extLst>
                <a:ext uri="{FF2B5EF4-FFF2-40B4-BE49-F238E27FC236}">
                  <a16:creationId xmlns:a16="http://schemas.microsoft.com/office/drawing/2014/main" id="{21DC7D5A-B1FF-477C-AD3D-52C15CA1CA0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84" name="Arrow: Right 83">
              <a:extLst>
                <a:ext uri="{FF2B5EF4-FFF2-40B4-BE49-F238E27FC236}">
                  <a16:creationId xmlns:a16="http://schemas.microsoft.com/office/drawing/2014/main" id="{007EB33C-B44A-44BD-857E-31DE66BFB6D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Arrow: Right 84">
              <a:extLst>
                <a:ext uri="{FF2B5EF4-FFF2-40B4-BE49-F238E27FC236}">
                  <a16:creationId xmlns:a16="http://schemas.microsoft.com/office/drawing/2014/main" id="{1E450FD4-90BF-4DA3-82DA-C0E715C9FE31}"/>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Arrow: Right 85">
              <a:extLst>
                <a:ext uri="{FF2B5EF4-FFF2-40B4-BE49-F238E27FC236}">
                  <a16:creationId xmlns:a16="http://schemas.microsoft.com/office/drawing/2014/main" id="{6DE87963-2968-48C4-9FA7-C53C188E9420}"/>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aphicFrame>
        <p:nvGraphicFramePr>
          <p:cNvPr id="25" name="Table 6">
            <a:extLst>
              <a:ext uri="{FF2B5EF4-FFF2-40B4-BE49-F238E27FC236}">
                <a16:creationId xmlns:a16="http://schemas.microsoft.com/office/drawing/2014/main" id="{CA159998-B2FF-450C-9522-7B820C72ADD6}"/>
              </a:ext>
            </a:extLst>
          </p:cNvPr>
          <p:cNvGraphicFramePr>
            <a:graphicFrameLocks noGrp="1"/>
          </p:cNvGraphicFramePr>
          <p:nvPr>
            <p:extLst>
              <p:ext uri="{D42A27DB-BD31-4B8C-83A1-F6EECF244321}">
                <p14:modId xmlns:p14="http://schemas.microsoft.com/office/powerpoint/2010/main" val="2517656290"/>
              </p:ext>
            </p:extLst>
          </p:nvPr>
        </p:nvGraphicFramePr>
        <p:xfrm>
          <a:off x="6361218"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vorsichtig</a:t>
                      </a:r>
                      <a:r>
                        <a:rPr lang="en-GB" sz="2400" dirty="0">
                          <a:solidFill>
                            <a:schemeClr val="accent1">
                              <a:lumMod val="50000"/>
                            </a:schemeClr>
                          </a:solidFill>
                        </a:rPr>
                        <a:t>       [careful]</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err="1">
                          <a:solidFill>
                            <a:schemeClr val="accent1">
                              <a:lumMod val="50000"/>
                            </a:schemeClr>
                          </a:solidFill>
                        </a:rPr>
                        <a:t>traurig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lustig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winzig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dreißig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grpSp>
        <p:nvGrpSpPr>
          <p:cNvPr id="26" name="Group 25">
            <a:extLst>
              <a:ext uri="{FF2B5EF4-FFF2-40B4-BE49-F238E27FC236}">
                <a16:creationId xmlns:a16="http://schemas.microsoft.com/office/drawing/2014/main" id="{D9A4229A-26B3-4277-9707-5621D360D8D8}"/>
              </a:ext>
            </a:extLst>
          </p:cNvPr>
          <p:cNvGrpSpPr/>
          <p:nvPr/>
        </p:nvGrpSpPr>
        <p:grpSpPr>
          <a:xfrm>
            <a:off x="9963318" y="1401748"/>
            <a:ext cx="603006" cy="712731"/>
            <a:chOff x="1561070" y="1379387"/>
            <a:chExt cx="958354" cy="1130777"/>
          </a:xfrm>
        </p:grpSpPr>
        <p:pic>
          <p:nvPicPr>
            <p:cNvPr id="27" name="Picture 26" descr="A picture containing text, map&#10;&#10;Description automatically generated">
              <a:extLst>
                <a:ext uri="{FF2B5EF4-FFF2-40B4-BE49-F238E27FC236}">
                  <a16:creationId xmlns:a16="http://schemas.microsoft.com/office/drawing/2014/main" id="{D088842E-FD37-4A62-906E-FEF40AF57AE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28" name="Arrow: Right 27">
              <a:extLst>
                <a:ext uri="{FF2B5EF4-FFF2-40B4-BE49-F238E27FC236}">
                  <a16:creationId xmlns:a16="http://schemas.microsoft.com/office/drawing/2014/main" id="{6FA824E2-4607-4484-B93B-8092CC0A1D6C}"/>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75E0C276-05C7-4663-BD3B-9B1BCDDDD1CD}"/>
              </a:ext>
            </a:extLst>
          </p:cNvPr>
          <p:cNvGrpSpPr/>
          <p:nvPr/>
        </p:nvGrpSpPr>
        <p:grpSpPr>
          <a:xfrm>
            <a:off x="11025246" y="1401748"/>
            <a:ext cx="603006" cy="712731"/>
            <a:chOff x="3710545" y="1325412"/>
            <a:chExt cx="958354" cy="1184752"/>
          </a:xfrm>
        </p:grpSpPr>
        <p:pic>
          <p:nvPicPr>
            <p:cNvPr id="30" name="Picture 29" descr="A picture containing text, map&#10;&#10;Description automatically generated">
              <a:extLst>
                <a:ext uri="{FF2B5EF4-FFF2-40B4-BE49-F238E27FC236}">
                  <a16:creationId xmlns:a16="http://schemas.microsoft.com/office/drawing/2014/main" id="{0B6B2AC3-9B1B-42D6-87B6-ECE768DE407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31" name="Arrow: Right 30">
              <a:extLst>
                <a:ext uri="{FF2B5EF4-FFF2-40B4-BE49-F238E27FC236}">
                  <a16:creationId xmlns:a16="http://schemas.microsoft.com/office/drawing/2014/main" id="{81A2F086-7A4A-4C54-8DA9-BDFBE7DBE39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rrow: Right 31">
              <a:extLst>
                <a:ext uri="{FF2B5EF4-FFF2-40B4-BE49-F238E27FC236}">
                  <a16:creationId xmlns:a16="http://schemas.microsoft.com/office/drawing/2014/main" id="{D86B53A1-D5A6-40F9-AEA5-0D6797D1D26A}"/>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rrow: Right 32">
              <a:extLst>
                <a:ext uri="{FF2B5EF4-FFF2-40B4-BE49-F238E27FC236}">
                  <a16:creationId xmlns:a16="http://schemas.microsoft.com/office/drawing/2014/main" id="{027130AB-33CE-4EEF-B78F-E4D5E0B35A13}"/>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48" name="Picture 2" descr="White Green Rounded Rectangle 20 Clip Art">
            <a:extLst>
              <a:ext uri="{FF2B5EF4-FFF2-40B4-BE49-F238E27FC236}">
                <a16:creationId xmlns:a16="http://schemas.microsoft.com/office/drawing/2014/main" id="{1A74EA98-3356-4698-9C64-A855A339C0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5196" y="2195575"/>
            <a:ext cx="856441" cy="66516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ard Figure - King Clip Art">
            <a:extLst>
              <a:ext uri="{FF2B5EF4-FFF2-40B4-BE49-F238E27FC236}">
                <a16:creationId xmlns:a16="http://schemas.microsoft.com/office/drawing/2014/main" id="{C7D9658A-BA40-49A8-B4AE-EAB9428A83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6586" y="2988599"/>
            <a:ext cx="361869" cy="69772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DC54D8E0-BFC3-413E-A2F2-C7F99E8B9C2E}"/>
              </a:ext>
            </a:extLst>
          </p:cNvPr>
          <p:cNvPicPr>
            <a:picLocks noChangeAspect="1"/>
          </p:cNvPicPr>
          <p:nvPr/>
        </p:nvPicPr>
        <p:blipFill>
          <a:blip r:embed="rId10"/>
          <a:stretch>
            <a:fillRect/>
          </a:stretch>
        </p:blipFill>
        <p:spPr>
          <a:xfrm>
            <a:off x="2857354" y="4605768"/>
            <a:ext cx="492127" cy="665169"/>
          </a:xfrm>
          <a:prstGeom prst="rect">
            <a:avLst/>
          </a:prstGeom>
        </p:spPr>
      </p:pic>
      <p:pic>
        <p:nvPicPr>
          <p:cNvPr id="60" name="Picture 6" descr="Crying Smiley Clip Art">
            <a:extLst>
              <a:ext uri="{FF2B5EF4-FFF2-40B4-BE49-F238E27FC236}">
                <a16:creationId xmlns:a16="http://schemas.microsoft.com/office/drawing/2014/main" id="{F0842670-3813-4FEE-A042-CA08AF8774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5798" y="3068218"/>
            <a:ext cx="585570" cy="5855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6363B11B-210C-44BE-899B-222A2A0D2006}"/>
              </a:ext>
            </a:extLst>
          </p:cNvPr>
          <p:cNvPicPr>
            <a:picLocks noChangeAspect="1"/>
          </p:cNvPicPr>
          <p:nvPr/>
        </p:nvPicPr>
        <p:blipFill>
          <a:blip r:embed="rId12"/>
          <a:stretch>
            <a:fillRect/>
          </a:stretch>
        </p:blipFill>
        <p:spPr>
          <a:xfrm>
            <a:off x="8761666" y="3808288"/>
            <a:ext cx="653834" cy="640069"/>
          </a:xfrm>
          <a:prstGeom prst="rect">
            <a:avLst/>
          </a:prstGeom>
        </p:spPr>
      </p:pic>
      <p:grpSp>
        <p:nvGrpSpPr>
          <p:cNvPr id="62" name="Group 61">
            <a:extLst>
              <a:ext uri="{FF2B5EF4-FFF2-40B4-BE49-F238E27FC236}">
                <a16:creationId xmlns:a16="http://schemas.microsoft.com/office/drawing/2014/main" id="{3D3EA7F9-5003-458F-BB98-A3B125FEF433}"/>
              </a:ext>
            </a:extLst>
          </p:cNvPr>
          <p:cNvGrpSpPr/>
          <p:nvPr/>
        </p:nvGrpSpPr>
        <p:grpSpPr>
          <a:xfrm>
            <a:off x="2483244" y="3707410"/>
            <a:ext cx="1113222" cy="781862"/>
            <a:chOff x="2689974" y="3731485"/>
            <a:chExt cx="1113222" cy="781862"/>
          </a:xfrm>
        </p:grpSpPr>
        <p:pic>
          <p:nvPicPr>
            <p:cNvPr id="63" name="Picture 62">
              <a:extLst>
                <a:ext uri="{FF2B5EF4-FFF2-40B4-BE49-F238E27FC236}">
                  <a16:creationId xmlns:a16="http://schemas.microsoft.com/office/drawing/2014/main" id="{5C108346-BFBB-45D7-AF65-A19D952443C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64" name="Arrow: Down 63">
              <a:extLst>
                <a:ext uri="{FF2B5EF4-FFF2-40B4-BE49-F238E27FC236}">
                  <a16:creationId xmlns:a16="http://schemas.microsoft.com/office/drawing/2014/main" id="{8F67AF60-B581-403A-939E-1759EFDF5CFE}"/>
                </a:ext>
              </a:extLst>
            </p:cNvPr>
            <p:cNvSpPr/>
            <p:nvPr/>
          </p:nvSpPr>
          <p:spPr>
            <a:xfrm rot="2343300">
              <a:off x="3605899" y="379058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5" name="Group 64">
            <a:extLst>
              <a:ext uri="{FF2B5EF4-FFF2-40B4-BE49-F238E27FC236}">
                <a16:creationId xmlns:a16="http://schemas.microsoft.com/office/drawing/2014/main" id="{66BA1BEB-ABB4-4CE9-82E8-0483AC43E236}"/>
              </a:ext>
            </a:extLst>
          </p:cNvPr>
          <p:cNvGrpSpPr/>
          <p:nvPr/>
        </p:nvGrpSpPr>
        <p:grpSpPr>
          <a:xfrm>
            <a:off x="8285238" y="4518012"/>
            <a:ext cx="1315011" cy="781862"/>
            <a:chOff x="2488185" y="3731485"/>
            <a:chExt cx="1315011" cy="781862"/>
          </a:xfrm>
        </p:grpSpPr>
        <p:pic>
          <p:nvPicPr>
            <p:cNvPr id="66" name="Picture 65">
              <a:extLst>
                <a:ext uri="{FF2B5EF4-FFF2-40B4-BE49-F238E27FC236}">
                  <a16:creationId xmlns:a16="http://schemas.microsoft.com/office/drawing/2014/main" id="{5F03EBC9-49E3-41D2-910B-A8E2B178111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67" name="Arrow: Down 66">
              <a:extLst>
                <a:ext uri="{FF2B5EF4-FFF2-40B4-BE49-F238E27FC236}">
                  <a16:creationId xmlns:a16="http://schemas.microsoft.com/office/drawing/2014/main" id="{9AF38275-230B-43BF-A20D-922E5D674F8A}"/>
                </a:ext>
              </a:extLst>
            </p:cNvPr>
            <p:cNvSpPr/>
            <p:nvPr/>
          </p:nvSpPr>
          <p:spPr>
            <a:xfrm rot="17892963">
              <a:off x="2546651" y="408903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68" name="Picture 10" descr="Blue Rounded Rectangle With Number 30 Clip Art">
            <a:extLst>
              <a:ext uri="{FF2B5EF4-FFF2-40B4-BE49-F238E27FC236}">
                <a16:creationId xmlns:a16="http://schemas.microsoft.com/office/drawing/2014/main" id="{46BC8E3B-FF64-459C-8BA7-7AE1B8AC0BE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60362" y="5409780"/>
            <a:ext cx="856441" cy="6822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21168" y="2358833"/>
            <a:ext cx="440832" cy="459200"/>
          </a:xfrm>
          <a:prstGeom prst="rect">
            <a:avLst/>
          </a:prstGeom>
        </p:spPr>
      </p:pic>
      <p:pic>
        <p:nvPicPr>
          <p:cNvPr id="46" name="Picture 45"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52162" y="3120544"/>
            <a:ext cx="440832" cy="459200"/>
          </a:xfrm>
          <a:prstGeom prst="rect">
            <a:avLst/>
          </a:prstGeom>
        </p:spPr>
      </p:pic>
      <p:pic>
        <p:nvPicPr>
          <p:cNvPr id="69" name="Picture 68"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26660" y="3898722"/>
            <a:ext cx="440832" cy="459200"/>
          </a:xfrm>
          <a:prstGeom prst="rect">
            <a:avLst/>
          </a:prstGeom>
        </p:spPr>
      </p:pic>
      <p:pic>
        <p:nvPicPr>
          <p:cNvPr id="70" name="Picture 6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63292" y="4692861"/>
            <a:ext cx="440832" cy="459200"/>
          </a:xfrm>
          <a:prstGeom prst="rect">
            <a:avLst/>
          </a:prstGeom>
        </p:spPr>
      </p:pic>
      <p:pic>
        <p:nvPicPr>
          <p:cNvPr id="71" name="Picture 70"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34800" y="5469688"/>
            <a:ext cx="440832" cy="459200"/>
          </a:xfrm>
          <a:prstGeom prst="rect">
            <a:avLst/>
          </a:prstGeom>
        </p:spPr>
      </p:pic>
      <p:pic>
        <p:nvPicPr>
          <p:cNvPr id="72" name="Picture 71"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17311" y="2345290"/>
            <a:ext cx="440832" cy="459200"/>
          </a:xfrm>
          <a:prstGeom prst="rect">
            <a:avLst/>
          </a:prstGeom>
        </p:spPr>
      </p:pic>
      <p:pic>
        <p:nvPicPr>
          <p:cNvPr id="73" name="Picture 72"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17311" y="3120578"/>
            <a:ext cx="440832" cy="459200"/>
          </a:xfrm>
          <a:prstGeom prst="rect">
            <a:avLst/>
          </a:prstGeom>
        </p:spPr>
      </p:pic>
      <p:pic>
        <p:nvPicPr>
          <p:cNvPr id="74" name="Picture 73"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40099" y="3898722"/>
            <a:ext cx="440832" cy="459200"/>
          </a:xfrm>
          <a:prstGeom prst="rect">
            <a:avLst/>
          </a:prstGeom>
        </p:spPr>
      </p:pic>
      <p:pic>
        <p:nvPicPr>
          <p:cNvPr id="75" name="Picture 74"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17311" y="4720656"/>
            <a:ext cx="440832" cy="459200"/>
          </a:xfrm>
          <a:prstGeom prst="rect">
            <a:avLst/>
          </a:prstGeom>
        </p:spPr>
      </p:pic>
      <p:pic>
        <p:nvPicPr>
          <p:cNvPr id="76" name="Picture 75" descr="green checkmark">
            <a:extLst>
              <a:ext uri="{FF2B5EF4-FFF2-40B4-BE49-F238E27FC236}">
                <a16:creationId xmlns:a16="http://schemas.microsoft.com/office/drawing/2014/main" id="{57659676-FF91-E744-A53B-2FB8359C68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127162" y="5483772"/>
            <a:ext cx="440832" cy="459200"/>
          </a:xfrm>
          <a:prstGeom prst="rect">
            <a:avLst/>
          </a:prstGeom>
        </p:spPr>
      </p:pic>
      <p:sp>
        <p:nvSpPr>
          <p:cNvPr id="78" name="Rounded Rectangle 11">
            <a:extLst>
              <a:ext uri="{FF2B5EF4-FFF2-40B4-BE49-F238E27FC236}">
                <a16:creationId xmlns:a16="http://schemas.microsoft.com/office/drawing/2014/main" id="{483D7EB9-C2AA-4190-98DE-925F861600E9}"/>
              </a:ext>
            </a:extLst>
          </p:cNvPr>
          <p:cNvSpPr/>
          <p:nvPr/>
        </p:nvSpPr>
        <p:spPr>
          <a:xfrm>
            <a:off x="9600249" y="247046"/>
            <a:ext cx="23570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78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AE60B36-EFC3-41EF-8026-8A53AA5FDF3F}"/>
              </a:ext>
            </a:extLst>
          </p:cNvPr>
          <p:cNvGraphicFramePr>
            <a:graphicFrameLocks noGrp="1"/>
          </p:cNvGraphicFramePr>
          <p:nvPr>
            <p:extLst>
              <p:ext uri="{D42A27DB-BD31-4B8C-83A1-F6EECF244321}">
                <p14:modId xmlns:p14="http://schemas.microsoft.com/office/powerpoint/2010/main" val="1594541573"/>
              </p:ext>
            </p:extLst>
          </p:nvPr>
        </p:nvGraphicFramePr>
        <p:xfrm>
          <a:off x="517431"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zwanzig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a:solidFill>
                            <a:schemeClr val="accent1">
                              <a:lumMod val="50000"/>
                            </a:schemeClr>
                          </a:solidFill>
                        </a:rPr>
                        <a:t>König</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riesig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langweilig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billig</a:t>
                      </a:r>
                      <a:r>
                        <a:rPr lang="en-GB" sz="2400" dirty="0">
                          <a:solidFill>
                            <a:schemeClr val="accent1">
                              <a:lumMod val="50000"/>
                            </a:schemeClr>
                          </a:solidFill>
                        </a:rPr>
                        <a:t>                [cheap]</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0784" cy="707849"/>
          </a:xfrm>
        </p:spPr>
        <p:txBody>
          <a:bodyPr>
            <a:normAutofit/>
          </a:bodyPr>
          <a:lstStyle/>
          <a:p>
            <a:r>
              <a:rPr lang="en-GB" sz="3600" b="1" dirty="0" err="1">
                <a:solidFill>
                  <a:schemeClr val="bg1"/>
                </a:solidFill>
              </a:rPr>
              <a:t>Phonetik</a:t>
            </a:r>
            <a:r>
              <a:rPr lang="en-GB" sz="3600" b="1" dirty="0">
                <a:solidFill>
                  <a:schemeClr val="bg1"/>
                </a:solidFill>
              </a:rPr>
              <a:t> - Partner(in) A </a:t>
            </a:r>
          </a:p>
        </p:txBody>
      </p:sp>
      <p:grpSp>
        <p:nvGrpSpPr>
          <p:cNvPr id="81" name="Group 80">
            <a:extLst>
              <a:ext uri="{FF2B5EF4-FFF2-40B4-BE49-F238E27FC236}">
                <a16:creationId xmlns:a16="http://schemas.microsoft.com/office/drawing/2014/main" id="{07D6F0F7-01D7-4CBD-A233-99FDD1ED5046}"/>
              </a:ext>
            </a:extLst>
          </p:cNvPr>
          <p:cNvGrpSpPr/>
          <p:nvPr/>
        </p:nvGrpSpPr>
        <p:grpSpPr>
          <a:xfrm>
            <a:off x="4119531" y="1401748"/>
            <a:ext cx="603006" cy="712731"/>
            <a:chOff x="1561070" y="1379387"/>
            <a:chExt cx="958354" cy="1130777"/>
          </a:xfrm>
        </p:grpSpPr>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7" name="Group 86">
            <a:extLst>
              <a:ext uri="{FF2B5EF4-FFF2-40B4-BE49-F238E27FC236}">
                <a16:creationId xmlns:a16="http://schemas.microsoft.com/office/drawing/2014/main" id="{D2EBBCC9-B612-4E17-B342-8A0A8B3B8EF0}"/>
              </a:ext>
            </a:extLst>
          </p:cNvPr>
          <p:cNvGrpSpPr/>
          <p:nvPr/>
        </p:nvGrpSpPr>
        <p:grpSpPr>
          <a:xfrm>
            <a:off x="5181459" y="1401748"/>
            <a:ext cx="603006" cy="712731"/>
            <a:chOff x="3710545" y="1325412"/>
            <a:chExt cx="958354" cy="1184752"/>
          </a:xfrm>
        </p:grpSpPr>
        <p:pic>
          <p:nvPicPr>
            <p:cNvPr id="82" name="Picture 81" descr="A picture containing text, map&#10;&#10;Description automatically generated">
              <a:extLst>
                <a:ext uri="{FF2B5EF4-FFF2-40B4-BE49-F238E27FC236}">
                  <a16:creationId xmlns:a16="http://schemas.microsoft.com/office/drawing/2014/main" id="{21DC7D5A-B1FF-477C-AD3D-52C15CA1CA0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84" name="Arrow: Right 83">
              <a:extLst>
                <a:ext uri="{FF2B5EF4-FFF2-40B4-BE49-F238E27FC236}">
                  <a16:creationId xmlns:a16="http://schemas.microsoft.com/office/drawing/2014/main" id="{007EB33C-B44A-44BD-857E-31DE66BFB6D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Arrow: Right 84">
              <a:extLst>
                <a:ext uri="{FF2B5EF4-FFF2-40B4-BE49-F238E27FC236}">
                  <a16:creationId xmlns:a16="http://schemas.microsoft.com/office/drawing/2014/main" id="{1E450FD4-90BF-4DA3-82DA-C0E715C9FE31}"/>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Arrow: Right 85">
              <a:extLst>
                <a:ext uri="{FF2B5EF4-FFF2-40B4-BE49-F238E27FC236}">
                  <a16:creationId xmlns:a16="http://schemas.microsoft.com/office/drawing/2014/main" id="{6DE87963-2968-48C4-9FA7-C53C188E9420}"/>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aphicFrame>
        <p:nvGraphicFramePr>
          <p:cNvPr id="25" name="Table 6">
            <a:extLst>
              <a:ext uri="{FF2B5EF4-FFF2-40B4-BE49-F238E27FC236}">
                <a16:creationId xmlns:a16="http://schemas.microsoft.com/office/drawing/2014/main" id="{CA159998-B2FF-450C-9522-7B820C72ADD6}"/>
              </a:ext>
            </a:extLst>
          </p:cNvPr>
          <p:cNvGraphicFramePr>
            <a:graphicFrameLocks noGrp="1"/>
          </p:cNvGraphicFramePr>
          <p:nvPr>
            <p:extLst>
              <p:ext uri="{D42A27DB-BD31-4B8C-83A1-F6EECF244321}">
                <p14:modId xmlns:p14="http://schemas.microsoft.com/office/powerpoint/2010/main" val="1011024616"/>
              </p:ext>
            </p:extLst>
          </p:nvPr>
        </p:nvGraphicFramePr>
        <p:xfrm>
          <a:off x="6502596" y="1369998"/>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vorsichtig</a:t>
                      </a:r>
                      <a:r>
                        <a:rPr lang="en-GB" sz="2400" dirty="0">
                          <a:solidFill>
                            <a:schemeClr val="accent1">
                              <a:lumMod val="50000"/>
                            </a:schemeClr>
                          </a:solidFill>
                        </a:rPr>
                        <a:t>       [careful]</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err="1">
                          <a:solidFill>
                            <a:schemeClr val="accent1">
                              <a:lumMod val="50000"/>
                            </a:schemeClr>
                          </a:solidFill>
                        </a:rPr>
                        <a:t>traurig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lustig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winzig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dreißig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grpSp>
        <p:nvGrpSpPr>
          <p:cNvPr id="26" name="Group 25">
            <a:extLst>
              <a:ext uri="{FF2B5EF4-FFF2-40B4-BE49-F238E27FC236}">
                <a16:creationId xmlns:a16="http://schemas.microsoft.com/office/drawing/2014/main" id="{D9A4229A-26B3-4277-9707-5621D360D8D8}"/>
              </a:ext>
            </a:extLst>
          </p:cNvPr>
          <p:cNvGrpSpPr/>
          <p:nvPr/>
        </p:nvGrpSpPr>
        <p:grpSpPr>
          <a:xfrm>
            <a:off x="10104696" y="1401748"/>
            <a:ext cx="603006" cy="712731"/>
            <a:chOff x="1561070" y="1379387"/>
            <a:chExt cx="958354" cy="1130777"/>
          </a:xfrm>
        </p:grpSpPr>
        <p:pic>
          <p:nvPicPr>
            <p:cNvPr id="27" name="Picture 26" descr="A picture containing text, map&#10;&#10;Description automatically generated">
              <a:extLst>
                <a:ext uri="{FF2B5EF4-FFF2-40B4-BE49-F238E27FC236}">
                  <a16:creationId xmlns:a16="http://schemas.microsoft.com/office/drawing/2014/main" id="{D088842E-FD37-4A62-906E-FEF40AF57AE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28" name="Arrow: Right 27">
              <a:extLst>
                <a:ext uri="{FF2B5EF4-FFF2-40B4-BE49-F238E27FC236}">
                  <a16:creationId xmlns:a16="http://schemas.microsoft.com/office/drawing/2014/main" id="{6FA824E2-4607-4484-B93B-8092CC0A1D6C}"/>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75E0C276-05C7-4663-BD3B-9B1BCDDDD1CD}"/>
              </a:ext>
            </a:extLst>
          </p:cNvPr>
          <p:cNvGrpSpPr/>
          <p:nvPr/>
        </p:nvGrpSpPr>
        <p:grpSpPr>
          <a:xfrm>
            <a:off x="11166624" y="1401748"/>
            <a:ext cx="603006" cy="712731"/>
            <a:chOff x="3710545" y="1325412"/>
            <a:chExt cx="958354" cy="1184752"/>
          </a:xfrm>
        </p:grpSpPr>
        <p:pic>
          <p:nvPicPr>
            <p:cNvPr id="30" name="Picture 29" descr="A picture containing text, map&#10;&#10;Description automatically generated">
              <a:extLst>
                <a:ext uri="{FF2B5EF4-FFF2-40B4-BE49-F238E27FC236}">
                  <a16:creationId xmlns:a16="http://schemas.microsoft.com/office/drawing/2014/main" id="{0B6B2AC3-9B1B-42D6-87B6-ECE768DE407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31" name="Arrow: Right 30">
              <a:extLst>
                <a:ext uri="{FF2B5EF4-FFF2-40B4-BE49-F238E27FC236}">
                  <a16:creationId xmlns:a16="http://schemas.microsoft.com/office/drawing/2014/main" id="{81A2F086-7A4A-4C54-8DA9-BDFBE7DBE39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rrow: Right 31">
              <a:extLst>
                <a:ext uri="{FF2B5EF4-FFF2-40B4-BE49-F238E27FC236}">
                  <a16:creationId xmlns:a16="http://schemas.microsoft.com/office/drawing/2014/main" id="{D86B53A1-D5A6-40F9-AEA5-0D6797D1D26A}"/>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rrow: Right 32">
              <a:extLst>
                <a:ext uri="{FF2B5EF4-FFF2-40B4-BE49-F238E27FC236}">
                  <a16:creationId xmlns:a16="http://schemas.microsoft.com/office/drawing/2014/main" id="{027130AB-33CE-4EEF-B78F-E4D5E0B35A13}"/>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4098" name="Picture 2" descr="White Green Rounded Rectangle 20 Clip Art">
            <a:extLst>
              <a:ext uri="{FF2B5EF4-FFF2-40B4-BE49-F238E27FC236}">
                <a16:creationId xmlns:a16="http://schemas.microsoft.com/office/drawing/2014/main" id="{96FE3979-19C1-4D8D-8522-84CECE88BB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6574" y="2195575"/>
            <a:ext cx="856441" cy="6651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rd Figure - King Clip Art">
            <a:extLst>
              <a:ext uri="{FF2B5EF4-FFF2-40B4-BE49-F238E27FC236}">
                <a16:creationId xmlns:a16="http://schemas.microsoft.com/office/drawing/2014/main" id="{3B548100-7031-42D8-8A12-FFEAF84C1A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7964" y="2988599"/>
            <a:ext cx="361869" cy="6977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CFA86B-6EF7-4FE5-87E6-800CB32253E1}"/>
              </a:ext>
            </a:extLst>
          </p:cNvPr>
          <p:cNvPicPr>
            <a:picLocks noChangeAspect="1"/>
          </p:cNvPicPr>
          <p:nvPr/>
        </p:nvPicPr>
        <p:blipFill>
          <a:blip r:embed="rId10"/>
          <a:stretch>
            <a:fillRect/>
          </a:stretch>
        </p:blipFill>
        <p:spPr>
          <a:xfrm>
            <a:off x="2998732" y="4605768"/>
            <a:ext cx="492127" cy="665169"/>
          </a:xfrm>
          <a:prstGeom prst="rect">
            <a:avLst/>
          </a:prstGeom>
        </p:spPr>
      </p:pic>
      <p:pic>
        <p:nvPicPr>
          <p:cNvPr id="4102" name="Picture 6" descr="Crying Smiley Clip Art">
            <a:extLst>
              <a:ext uri="{FF2B5EF4-FFF2-40B4-BE49-F238E27FC236}">
                <a16:creationId xmlns:a16="http://schemas.microsoft.com/office/drawing/2014/main" id="{C780BC88-CEAF-47AE-B163-80012805A8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37176" y="3068218"/>
            <a:ext cx="585570" cy="585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8C16ED-4465-4DEE-B272-B3547013D2BE}"/>
              </a:ext>
            </a:extLst>
          </p:cNvPr>
          <p:cNvPicPr>
            <a:picLocks noChangeAspect="1"/>
          </p:cNvPicPr>
          <p:nvPr/>
        </p:nvPicPr>
        <p:blipFill>
          <a:blip r:embed="rId12"/>
          <a:stretch>
            <a:fillRect/>
          </a:stretch>
        </p:blipFill>
        <p:spPr>
          <a:xfrm>
            <a:off x="8903044" y="3808288"/>
            <a:ext cx="653834" cy="640069"/>
          </a:xfrm>
          <a:prstGeom prst="rect">
            <a:avLst/>
          </a:prstGeom>
        </p:spPr>
      </p:pic>
      <p:grpSp>
        <p:nvGrpSpPr>
          <p:cNvPr id="12" name="Group 11">
            <a:extLst>
              <a:ext uri="{FF2B5EF4-FFF2-40B4-BE49-F238E27FC236}">
                <a16:creationId xmlns:a16="http://schemas.microsoft.com/office/drawing/2014/main" id="{671DA0B6-3F21-47D9-B461-C75006A67104}"/>
              </a:ext>
            </a:extLst>
          </p:cNvPr>
          <p:cNvGrpSpPr/>
          <p:nvPr/>
        </p:nvGrpSpPr>
        <p:grpSpPr>
          <a:xfrm>
            <a:off x="2624622" y="3707410"/>
            <a:ext cx="1113222" cy="781862"/>
            <a:chOff x="2689974" y="3731485"/>
            <a:chExt cx="1113222" cy="781862"/>
          </a:xfrm>
        </p:grpSpPr>
        <p:pic>
          <p:nvPicPr>
            <p:cNvPr id="10" name="Picture 9">
              <a:extLst>
                <a:ext uri="{FF2B5EF4-FFF2-40B4-BE49-F238E27FC236}">
                  <a16:creationId xmlns:a16="http://schemas.microsoft.com/office/drawing/2014/main" id="{BBA5EE57-9507-4214-9EDB-D92C2FD026C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11" name="Arrow: Down 10">
              <a:extLst>
                <a:ext uri="{FF2B5EF4-FFF2-40B4-BE49-F238E27FC236}">
                  <a16:creationId xmlns:a16="http://schemas.microsoft.com/office/drawing/2014/main" id="{17F2F35F-6EB6-442C-B6ED-C25C81BAC083}"/>
                </a:ext>
              </a:extLst>
            </p:cNvPr>
            <p:cNvSpPr/>
            <p:nvPr/>
          </p:nvSpPr>
          <p:spPr>
            <a:xfrm rot="2343300">
              <a:off x="3605899" y="379058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3" name="Group 42">
            <a:extLst>
              <a:ext uri="{FF2B5EF4-FFF2-40B4-BE49-F238E27FC236}">
                <a16:creationId xmlns:a16="http://schemas.microsoft.com/office/drawing/2014/main" id="{6EFE822F-C6FD-41DA-9A27-5ED4AC80615B}"/>
              </a:ext>
            </a:extLst>
          </p:cNvPr>
          <p:cNvGrpSpPr/>
          <p:nvPr/>
        </p:nvGrpSpPr>
        <p:grpSpPr>
          <a:xfrm>
            <a:off x="8426616" y="4518012"/>
            <a:ext cx="1315011" cy="781862"/>
            <a:chOff x="2488185" y="3731485"/>
            <a:chExt cx="1315011" cy="781862"/>
          </a:xfrm>
        </p:grpSpPr>
        <p:pic>
          <p:nvPicPr>
            <p:cNvPr id="45" name="Picture 44">
              <a:extLst>
                <a:ext uri="{FF2B5EF4-FFF2-40B4-BE49-F238E27FC236}">
                  <a16:creationId xmlns:a16="http://schemas.microsoft.com/office/drawing/2014/main" id="{FAFF70CF-3E93-4472-B0C1-E649615AF2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46" name="Arrow: Down 45">
              <a:extLst>
                <a:ext uri="{FF2B5EF4-FFF2-40B4-BE49-F238E27FC236}">
                  <a16:creationId xmlns:a16="http://schemas.microsoft.com/office/drawing/2014/main" id="{9FB27788-62DF-4C4B-A5A3-7C8E629DCF16}"/>
                </a:ext>
              </a:extLst>
            </p:cNvPr>
            <p:cNvSpPr/>
            <p:nvPr/>
          </p:nvSpPr>
          <p:spPr>
            <a:xfrm rot="17892963">
              <a:off x="2546651" y="408903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106" name="Picture 10" descr="Blue Rounded Rectangle With Number 30 Clip Art">
            <a:extLst>
              <a:ext uri="{FF2B5EF4-FFF2-40B4-BE49-F238E27FC236}">
                <a16:creationId xmlns:a16="http://schemas.microsoft.com/office/drawing/2014/main" id="{1C2AF8B7-AE16-416A-9398-951CCD28447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01740" y="5409780"/>
            <a:ext cx="856441" cy="6822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AF0435C-B2B9-444D-A039-294D48381D4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385" y="2287377"/>
            <a:ext cx="599142" cy="599142"/>
          </a:xfrm>
          <a:prstGeom prst="rect">
            <a:avLst/>
          </a:prstGeom>
        </p:spPr>
      </p:pic>
      <p:pic>
        <p:nvPicPr>
          <p:cNvPr id="49" name="Picture 48">
            <a:extLst>
              <a:ext uri="{FF2B5EF4-FFF2-40B4-BE49-F238E27FC236}">
                <a16:creationId xmlns:a16="http://schemas.microsoft.com/office/drawing/2014/main" id="{F5402D47-AE9B-4832-9F77-1983355AF5A7}"/>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385" y="3052929"/>
            <a:ext cx="599142" cy="599142"/>
          </a:xfrm>
          <a:prstGeom prst="rect">
            <a:avLst/>
          </a:prstGeom>
        </p:spPr>
      </p:pic>
      <p:pic>
        <p:nvPicPr>
          <p:cNvPr id="50" name="Picture 49">
            <a:extLst>
              <a:ext uri="{FF2B5EF4-FFF2-40B4-BE49-F238E27FC236}">
                <a16:creationId xmlns:a16="http://schemas.microsoft.com/office/drawing/2014/main" id="{6411446C-25DA-4247-8F19-FA487C7430E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1993" y="3861923"/>
            <a:ext cx="599142" cy="599142"/>
          </a:xfrm>
          <a:prstGeom prst="rect">
            <a:avLst/>
          </a:prstGeom>
        </p:spPr>
      </p:pic>
      <p:pic>
        <p:nvPicPr>
          <p:cNvPr id="51" name="Picture 50">
            <a:extLst>
              <a:ext uri="{FF2B5EF4-FFF2-40B4-BE49-F238E27FC236}">
                <a16:creationId xmlns:a16="http://schemas.microsoft.com/office/drawing/2014/main" id="{91F0421E-F442-48D2-AAEF-80A061EEFBB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385" y="4638782"/>
            <a:ext cx="599142" cy="599142"/>
          </a:xfrm>
          <a:prstGeom prst="rect">
            <a:avLst/>
          </a:prstGeom>
        </p:spPr>
      </p:pic>
      <p:pic>
        <p:nvPicPr>
          <p:cNvPr id="53" name="Picture 52">
            <a:extLst>
              <a:ext uri="{FF2B5EF4-FFF2-40B4-BE49-F238E27FC236}">
                <a16:creationId xmlns:a16="http://schemas.microsoft.com/office/drawing/2014/main" id="{2E61DFEB-96BB-4E06-86B1-8A9415D6459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5323" y="5430553"/>
            <a:ext cx="599142" cy="599142"/>
          </a:xfrm>
          <a:prstGeom prst="rect">
            <a:avLst/>
          </a:prstGeom>
        </p:spPr>
      </p:pic>
      <p:pic>
        <p:nvPicPr>
          <p:cNvPr id="54" name="Picture 53">
            <a:extLst>
              <a:ext uri="{FF2B5EF4-FFF2-40B4-BE49-F238E27FC236}">
                <a16:creationId xmlns:a16="http://schemas.microsoft.com/office/drawing/2014/main" id="{21306386-3A78-4E71-A7DF-47DB58C0A7FB}"/>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7779" y="2245424"/>
            <a:ext cx="599142" cy="599142"/>
          </a:xfrm>
          <a:prstGeom prst="rect">
            <a:avLst/>
          </a:prstGeom>
        </p:spPr>
      </p:pic>
      <p:pic>
        <p:nvPicPr>
          <p:cNvPr id="55" name="Picture 54">
            <a:extLst>
              <a:ext uri="{FF2B5EF4-FFF2-40B4-BE49-F238E27FC236}">
                <a16:creationId xmlns:a16="http://schemas.microsoft.com/office/drawing/2014/main" id="{2A5286B6-6DFD-4D24-9923-46C91147E1D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7779" y="3050573"/>
            <a:ext cx="599142" cy="599142"/>
          </a:xfrm>
          <a:prstGeom prst="rect">
            <a:avLst/>
          </a:prstGeom>
        </p:spPr>
      </p:pic>
      <p:pic>
        <p:nvPicPr>
          <p:cNvPr id="57" name="Picture 56">
            <a:extLst>
              <a:ext uri="{FF2B5EF4-FFF2-40B4-BE49-F238E27FC236}">
                <a16:creationId xmlns:a16="http://schemas.microsoft.com/office/drawing/2014/main" id="{F7B199D1-42CA-45FC-9697-AFE939F55B89}"/>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9550" y="3820907"/>
            <a:ext cx="599142" cy="599142"/>
          </a:xfrm>
          <a:prstGeom prst="rect">
            <a:avLst/>
          </a:prstGeom>
        </p:spPr>
      </p:pic>
      <p:pic>
        <p:nvPicPr>
          <p:cNvPr id="58" name="Picture 57">
            <a:extLst>
              <a:ext uri="{FF2B5EF4-FFF2-40B4-BE49-F238E27FC236}">
                <a16:creationId xmlns:a16="http://schemas.microsoft.com/office/drawing/2014/main" id="{1346D5E5-ED29-4D54-9A93-C08901B6E4E2}"/>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9065" y="4638782"/>
            <a:ext cx="599142" cy="599142"/>
          </a:xfrm>
          <a:prstGeom prst="rect">
            <a:avLst/>
          </a:prstGeom>
        </p:spPr>
      </p:pic>
      <p:pic>
        <p:nvPicPr>
          <p:cNvPr id="59" name="Picture 58">
            <a:extLst>
              <a:ext uri="{FF2B5EF4-FFF2-40B4-BE49-F238E27FC236}">
                <a16:creationId xmlns:a16="http://schemas.microsoft.com/office/drawing/2014/main" id="{ACF48276-F1B1-4F1B-ABD0-7C3BE3B98889}"/>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7779" y="5431453"/>
            <a:ext cx="599142" cy="599142"/>
          </a:xfrm>
          <a:prstGeom prst="rect">
            <a:avLst/>
          </a:prstGeom>
        </p:spPr>
      </p:pic>
      <p:sp>
        <p:nvSpPr>
          <p:cNvPr id="63" name="TextBox 62">
            <a:hlinkClick r:id="" action="ppaction://noaction">
              <a:snd r:embed="rId17" name="phonA zwanzich.wav"/>
            </a:hlinkClick>
            <a:extLst>
              <a:ext uri="{FF2B5EF4-FFF2-40B4-BE49-F238E27FC236}">
                <a16:creationId xmlns:a16="http://schemas.microsoft.com/office/drawing/2014/main" id="{B8B76B8C-B42C-45A0-95B0-F2D7E3F439C5}"/>
              </a:ext>
            </a:extLst>
          </p:cNvPr>
          <p:cNvSpPr txBox="1"/>
          <p:nvPr/>
        </p:nvSpPr>
        <p:spPr>
          <a:xfrm>
            <a:off x="59063" y="2385597"/>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64" name="TextBox 63">
            <a:hlinkClick r:id="" action="ppaction://noaction">
              <a:snd r:embed="rId18" name="phonA konich.wav"/>
            </a:hlinkClick>
            <a:extLst>
              <a:ext uri="{FF2B5EF4-FFF2-40B4-BE49-F238E27FC236}">
                <a16:creationId xmlns:a16="http://schemas.microsoft.com/office/drawing/2014/main" id="{ECF3877A-C2ED-4C64-B94A-BAF9AF3D285F}"/>
              </a:ext>
            </a:extLst>
          </p:cNvPr>
          <p:cNvSpPr txBox="1"/>
          <p:nvPr/>
        </p:nvSpPr>
        <p:spPr>
          <a:xfrm>
            <a:off x="59063" y="3188707"/>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65" name="TextBox 64">
            <a:hlinkClick r:id="" action="ppaction://noaction">
              <a:snd r:embed="rId19" name="22. riesik.wav"/>
            </a:hlinkClick>
            <a:extLst>
              <a:ext uri="{FF2B5EF4-FFF2-40B4-BE49-F238E27FC236}">
                <a16:creationId xmlns:a16="http://schemas.microsoft.com/office/drawing/2014/main" id="{2D4AB66E-F4F2-4045-B6B9-51B6146C08B8}"/>
              </a:ext>
            </a:extLst>
          </p:cNvPr>
          <p:cNvSpPr txBox="1"/>
          <p:nvPr/>
        </p:nvSpPr>
        <p:spPr>
          <a:xfrm>
            <a:off x="59063" y="3956648"/>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66" name="TextBox 65">
            <a:hlinkClick r:id="" action="ppaction://noaction">
              <a:snd r:embed="rId20" name="phonA langweilich.wav"/>
            </a:hlinkClick>
            <a:extLst>
              <a:ext uri="{FF2B5EF4-FFF2-40B4-BE49-F238E27FC236}">
                <a16:creationId xmlns:a16="http://schemas.microsoft.com/office/drawing/2014/main" id="{D76466EA-57F0-4DA1-8B4E-E1CCA602F757}"/>
              </a:ext>
            </a:extLst>
          </p:cNvPr>
          <p:cNvSpPr txBox="1"/>
          <p:nvPr/>
        </p:nvSpPr>
        <p:spPr>
          <a:xfrm>
            <a:off x="59063" y="4748035"/>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67" name="TextBox 66">
            <a:hlinkClick r:id="" action="ppaction://noaction">
              <a:snd r:embed="rId21" name="22. billik.wav"/>
            </a:hlinkClick>
            <a:extLst>
              <a:ext uri="{FF2B5EF4-FFF2-40B4-BE49-F238E27FC236}">
                <a16:creationId xmlns:a16="http://schemas.microsoft.com/office/drawing/2014/main" id="{4CF8E6F7-A08F-407A-91A6-651A024F8E3C}"/>
              </a:ext>
            </a:extLst>
          </p:cNvPr>
          <p:cNvSpPr txBox="1"/>
          <p:nvPr/>
        </p:nvSpPr>
        <p:spPr>
          <a:xfrm>
            <a:off x="59063" y="5551145"/>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73" name="TextBox 72">
            <a:hlinkClick r:id="" action="ppaction://noaction">
              <a:snd r:embed="rId22" name="22. vorsichtik.wav"/>
            </a:hlinkClick>
            <a:extLst>
              <a:ext uri="{FF2B5EF4-FFF2-40B4-BE49-F238E27FC236}">
                <a16:creationId xmlns:a16="http://schemas.microsoft.com/office/drawing/2014/main" id="{A8EC646C-5FD6-4A1C-9F89-0FE3471EE62D}"/>
              </a:ext>
            </a:extLst>
          </p:cNvPr>
          <p:cNvSpPr txBox="1"/>
          <p:nvPr/>
        </p:nvSpPr>
        <p:spPr>
          <a:xfrm>
            <a:off x="6041426" y="2380699"/>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74" name="TextBox 73">
            <a:hlinkClick r:id="" action="ppaction://noaction">
              <a:snd r:embed="rId23" name="22. traurik.wav"/>
            </a:hlinkClick>
            <a:extLst>
              <a:ext uri="{FF2B5EF4-FFF2-40B4-BE49-F238E27FC236}">
                <a16:creationId xmlns:a16="http://schemas.microsoft.com/office/drawing/2014/main" id="{37514BEC-FF36-4CE2-A32D-DDC5E84E38DB}"/>
              </a:ext>
            </a:extLst>
          </p:cNvPr>
          <p:cNvSpPr txBox="1"/>
          <p:nvPr/>
        </p:nvSpPr>
        <p:spPr>
          <a:xfrm>
            <a:off x="6027656" y="3181003"/>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7 </a:t>
            </a:r>
          </a:p>
        </p:txBody>
      </p:sp>
      <p:sp>
        <p:nvSpPr>
          <p:cNvPr id="75" name="TextBox 74">
            <a:hlinkClick r:id="" action="ppaction://noaction">
              <a:snd r:embed="rId24" name="phonA lustich.wav"/>
            </a:hlinkClick>
            <a:extLst>
              <a:ext uri="{FF2B5EF4-FFF2-40B4-BE49-F238E27FC236}">
                <a16:creationId xmlns:a16="http://schemas.microsoft.com/office/drawing/2014/main" id="{7E743EC3-07D7-4C54-AD92-1A13EFFCA57C}"/>
              </a:ext>
            </a:extLst>
          </p:cNvPr>
          <p:cNvSpPr txBox="1"/>
          <p:nvPr/>
        </p:nvSpPr>
        <p:spPr>
          <a:xfrm>
            <a:off x="6041426" y="3962632"/>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76" name="TextBox 75">
            <a:hlinkClick r:id="" action="ppaction://noaction">
              <a:snd r:embed="rId25" name="phonA winzich.wav"/>
            </a:hlinkClick>
            <a:extLst>
              <a:ext uri="{FF2B5EF4-FFF2-40B4-BE49-F238E27FC236}">
                <a16:creationId xmlns:a16="http://schemas.microsoft.com/office/drawing/2014/main" id="{C545DD21-6054-46E7-B994-C45E3ED70903}"/>
              </a:ext>
            </a:extLst>
          </p:cNvPr>
          <p:cNvSpPr txBox="1"/>
          <p:nvPr/>
        </p:nvSpPr>
        <p:spPr>
          <a:xfrm>
            <a:off x="6041426" y="4736312"/>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9 </a:t>
            </a:r>
          </a:p>
        </p:txBody>
      </p:sp>
      <p:sp>
        <p:nvSpPr>
          <p:cNvPr id="77" name="TextBox 76">
            <a:hlinkClick r:id="" action="ppaction://noaction">
              <a:snd r:embed="rId26" name="23. dreißik.wav"/>
            </a:hlinkClick>
            <a:extLst>
              <a:ext uri="{FF2B5EF4-FFF2-40B4-BE49-F238E27FC236}">
                <a16:creationId xmlns:a16="http://schemas.microsoft.com/office/drawing/2014/main" id="{77DF0AA8-1716-4933-BD17-02A707D03999}"/>
              </a:ext>
            </a:extLst>
          </p:cNvPr>
          <p:cNvSpPr txBox="1"/>
          <p:nvPr/>
        </p:nvSpPr>
        <p:spPr>
          <a:xfrm>
            <a:off x="6041426" y="5550124"/>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10 </a:t>
            </a:r>
          </a:p>
        </p:txBody>
      </p:sp>
      <p:sp>
        <p:nvSpPr>
          <p:cNvPr id="83" name="Rounded Rectangle 11">
            <a:extLst>
              <a:ext uri="{FF2B5EF4-FFF2-40B4-BE49-F238E27FC236}">
                <a16:creationId xmlns:a16="http://schemas.microsoft.com/office/drawing/2014/main" id="{483D7EB9-C2AA-4190-98DE-925F861600E9}"/>
              </a:ext>
            </a:extLst>
          </p:cNvPr>
          <p:cNvSpPr/>
          <p:nvPr/>
        </p:nvSpPr>
        <p:spPr>
          <a:xfrm>
            <a:off x="9600249" y="247046"/>
            <a:ext cx="23570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25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AE60B36-EFC3-41EF-8026-8A53AA5FDF3F}"/>
              </a:ext>
            </a:extLst>
          </p:cNvPr>
          <p:cNvGraphicFramePr>
            <a:graphicFrameLocks noGrp="1"/>
          </p:cNvGraphicFramePr>
          <p:nvPr>
            <p:extLst>
              <p:ext uri="{D42A27DB-BD31-4B8C-83A1-F6EECF244321}">
                <p14:modId xmlns:p14="http://schemas.microsoft.com/office/powerpoint/2010/main" val="757705864"/>
              </p:ext>
            </p:extLst>
          </p:nvPr>
        </p:nvGraphicFramePr>
        <p:xfrm>
          <a:off x="517431" y="1374474"/>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zwanzig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a:solidFill>
                            <a:schemeClr val="accent1">
                              <a:lumMod val="50000"/>
                            </a:schemeClr>
                          </a:solidFill>
                        </a:rPr>
                        <a:t>König</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riesig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langweilig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billig</a:t>
                      </a:r>
                      <a:r>
                        <a:rPr lang="en-GB" sz="2400" dirty="0">
                          <a:solidFill>
                            <a:schemeClr val="accent1">
                              <a:lumMod val="50000"/>
                            </a:schemeClr>
                          </a:solidFill>
                        </a:rPr>
                        <a:t>                [cheap]</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30784" cy="707849"/>
          </a:xfrm>
        </p:spPr>
        <p:txBody>
          <a:bodyPr>
            <a:normAutofit/>
          </a:bodyPr>
          <a:lstStyle/>
          <a:p>
            <a:r>
              <a:rPr lang="en-GB" sz="3600" b="1" dirty="0" err="1">
                <a:solidFill>
                  <a:schemeClr val="bg1"/>
                </a:solidFill>
              </a:rPr>
              <a:t>Phonetik</a:t>
            </a:r>
            <a:r>
              <a:rPr lang="en-GB" sz="3600" b="1" dirty="0">
                <a:solidFill>
                  <a:schemeClr val="bg1"/>
                </a:solidFill>
              </a:rPr>
              <a:t> - Partner(in) B </a:t>
            </a:r>
          </a:p>
        </p:txBody>
      </p:sp>
      <p:grpSp>
        <p:nvGrpSpPr>
          <p:cNvPr id="81" name="Group 80">
            <a:extLst>
              <a:ext uri="{FF2B5EF4-FFF2-40B4-BE49-F238E27FC236}">
                <a16:creationId xmlns:a16="http://schemas.microsoft.com/office/drawing/2014/main" id="{07D6F0F7-01D7-4CBD-A233-99FDD1ED5046}"/>
              </a:ext>
            </a:extLst>
          </p:cNvPr>
          <p:cNvGrpSpPr/>
          <p:nvPr/>
        </p:nvGrpSpPr>
        <p:grpSpPr>
          <a:xfrm>
            <a:off x="4119531" y="1406224"/>
            <a:ext cx="603006" cy="712731"/>
            <a:chOff x="1561070" y="1379387"/>
            <a:chExt cx="958354" cy="1130777"/>
          </a:xfrm>
        </p:grpSpPr>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87" name="Group 86">
            <a:extLst>
              <a:ext uri="{FF2B5EF4-FFF2-40B4-BE49-F238E27FC236}">
                <a16:creationId xmlns:a16="http://schemas.microsoft.com/office/drawing/2014/main" id="{D2EBBCC9-B612-4E17-B342-8A0A8B3B8EF0}"/>
              </a:ext>
            </a:extLst>
          </p:cNvPr>
          <p:cNvGrpSpPr/>
          <p:nvPr/>
        </p:nvGrpSpPr>
        <p:grpSpPr>
          <a:xfrm>
            <a:off x="5181459" y="1406224"/>
            <a:ext cx="603006" cy="712731"/>
            <a:chOff x="3710545" y="1325412"/>
            <a:chExt cx="958354" cy="1184752"/>
          </a:xfrm>
        </p:grpSpPr>
        <p:pic>
          <p:nvPicPr>
            <p:cNvPr id="82" name="Picture 81" descr="A picture containing text, map&#10;&#10;Description automatically generated">
              <a:extLst>
                <a:ext uri="{FF2B5EF4-FFF2-40B4-BE49-F238E27FC236}">
                  <a16:creationId xmlns:a16="http://schemas.microsoft.com/office/drawing/2014/main" id="{21DC7D5A-B1FF-477C-AD3D-52C15CA1CA0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84" name="Arrow: Right 83">
              <a:extLst>
                <a:ext uri="{FF2B5EF4-FFF2-40B4-BE49-F238E27FC236}">
                  <a16:creationId xmlns:a16="http://schemas.microsoft.com/office/drawing/2014/main" id="{007EB33C-B44A-44BD-857E-31DE66BFB6D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Arrow: Right 84">
              <a:extLst>
                <a:ext uri="{FF2B5EF4-FFF2-40B4-BE49-F238E27FC236}">
                  <a16:creationId xmlns:a16="http://schemas.microsoft.com/office/drawing/2014/main" id="{1E450FD4-90BF-4DA3-82DA-C0E715C9FE31}"/>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Arrow: Right 85">
              <a:extLst>
                <a:ext uri="{FF2B5EF4-FFF2-40B4-BE49-F238E27FC236}">
                  <a16:creationId xmlns:a16="http://schemas.microsoft.com/office/drawing/2014/main" id="{6DE87963-2968-48C4-9FA7-C53C188E9420}"/>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aphicFrame>
        <p:nvGraphicFramePr>
          <p:cNvPr id="25" name="Table 6">
            <a:extLst>
              <a:ext uri="{FF2B5EF4-FFF2-40B4-BE49-F238E27FC236}">
                <a16:creationId xmlns:a16="http://schemas.microsoft.com/office/drawing/2014/main" id="{CA159998-B2FF-450C-9522-7B820C72ADD6}"/>
              </a:ext>
            </a:extLst>
          </p:cNvPr>
          <p:cNvGraphicFramePr>
            <a:graphicFrameLocks noGrp="1"/>
          </p:cNvGraphicFramePr>
          <p:nvPr>
            <p:extLst>
              <p:ext uri="{D42A27DB-BD31-4B8C-83A1-F6EECF244321}">
                <p14:modId xmlns:p14="http://schemas.microsoft.com/office/powerpoint/2010/main" val="222068909"/>
              </p:ext>
            </p:extLst>
          </p:nvPr>
        </p:nvGraphicFramePr>
        <p:xfrm>
          <a:off x="6502596" y="1374474"/>
          <a:ext cx="5454731" cy="4738668"/>
        </p:xfrm>
        <a:graphic>
          <a:graphicData uri="http://schemas.openxmlformats.org/drawingml/2006/table">
            <a:tbl>
              <a:tblPr firstRow="1" bandRow="1">
                <a:tableStyleId>{5940675A-B579-460E-94D1-54222C63F5DA}</a:tableStyleId>
              </a:tblPr>
              <a:tblGrid>
                <a:gridCol w="3455997">
                  <a:extLst>
                    <a:ext uri="{9D8B030D-6E8A-4147-A177-3AD203B41FA5}">
                      <a16:colId xmlns:a16="http://schemas.microsoft.com/office/drawing/2014/main" val="3757018644"/>
                    </a:ext>
                  </a:extLst>
                </a:gridCol>
                <a:gridCol w="999367">
                  <a:extLst>
                    <a:ext uri="{9D8B030D-6E8A-4147-A177-3AD203B41FA5}">
                      <a16:colId xmlns:a16="http://schemas.microsoft.com/office/drawing/2014/main" val="1113176571"/>
                    </a:ext>
                  </a:extLst>
                </a:gridCol>
                <a:gridCol w="999367">
                  <a:extLst>
                    <a:ext uri="{9D8B030D-6E8A-4147-A177-3AD203B41FA5}">
                      <a16:colId xmlns:a16="http://schemas.microsoft.com/office/drawing/2014/main" val="144582254"/>
                    </a:ext>
                  </a:extLst>
                </a:gridCol>
              </a:tblGrid>
              <a:tr h="789778">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97275443"/>
                  </a:ext>
                </a:extLst>
              </a:tr>
              <a:tr h="789778">
                <a:tc>
                  <a:txBody>
                    <a:bodyPr/>
                    <a:lstStyle/>
                    <a:p>
                      <a:r>
                        <a:rPr lang="en-GB" sz="2400" dirty="0" err="1">
                          <a:solidFill>
                            <a:schemeClr val="accent1">
                              <a:lumMod val="50000"/>
                            </a:schemeClr>
                          </a:solidFill>
                        </a:rPr>
                        <a:t>vorsichtig</a:t>
                      </a:r>
                      <a:r>
                        <a:rPr lang="en-GB" sz="2400" dirty="0">
                          <a:solidFill>
                            <a:schemeClr val="accent1">
                              <a:lumMod val="50000"/>
                            </a:schemeClr>
                          </a:solidFill>
                        </a:rPr>
                        <a:t>       [careful]</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4036191028"/>
                  </a:ext>
                </a:extLst>
              </a:tr>
              <a:tr h="789778">
                <a:tc>
                  <a:txBody>
                    <a:bodyPr/>
                    <a:lstStyle/>
                    <a:p>
                      <a:r>
                        <a:rPr lang="en-GB" sz="2400" dirty="0" err="1">
                          <a:solidFill>
                            <a:schemeClr val="accent1">
                              <a:lumMod val="50000"/>
                            </a:schemeClr>
                          </a:solidFill>
                        </a:rPr>
                        <a:t>traurig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3280183385"/>
                  </a:ext>
                </a:extLst>
              </a:tr>
              <a:tr h="789778">
                <a:tc>
                  <a:txBody>
                    <a:bodyPr/>
                    <a:lstStyle/>
                    <a:p>
                      <a:r>
                        <a:rPr lang="en-GB" sz="2400" dirty="0" err="1">
                          <a:solidFill>
                            <a:schemeClr val="accent1">
                              <a:lumMod val="50000"/>
                            </a:schemeClr>
                          </a:solidFill>
                        </a:rPr>
                        <a:t>lustig</a:t>
                      </a:r>
                      <a:r>
                        <a:rPr lang="en-GB" sz="2400" dirty="0">
                          <a:solidFill>
                            <a:schemeClr val="accent1">
                              <a:lumMod val="50000"/>
                            </a:schemeClr>
                          </a:solidFill>
                        </a:rPr>
                        <a:t> </a:t>
                      </a: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775430529"/>
                  </a:ext>
                </a:extLst>
              </a:tr>
              <a:tr h="789778">
                <a:tc>
                  <a:txBody>
                    <a:bodyPr/>
                    <a:lstStyle/>
                    <a:p>
                      <a:r>
                        <a:rPr lang="en-GB" sz="2400" dirty="0" err="1">
                          <a:solidFill>
                            <a:schemeClr val="accent1">
                              <a:lumMod val="50000"/>
                            </a:schemeClr>
                          </a:solidFill>
                        </a:rPr>
                        <a:t>winzig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2236735670"/>
                  </a:ext>
                </a:extLst>
              </a:tr>
              <a:tr h="789778">
                <a:tc>
                  <a:txBody>
                    <a:bodyPr/>
                    <a:lstStyle/>
                    <a:p>
                      <a:r>
                        <a:rPr lang="en-GB" sz="2400" dirty="0" err="1">
                          <a:solidFill>
                            <a:schemeClr val="accent1">
                              <a:lumMod val="50000"/>
                            </a:schemeClr>
                          </a:solidFill>
                        </a:rPr>
                        <a:t>dreißig</a:t>
                      </a:r>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tc>
                  <a:txBody>
                    <a:bodyPr/>
                    <a:lstStyle/>
                    <a:p>
                      <a:endParaRPr lang="en-GB" sz="2400" dirty="0">
                        <a:solidFill>
                          <a:schemeClr val="accent1">
                            <a:lumMod val="50000"/>
                          </a:schemeClr>
                        </a:solidFill>
                      </a:endParaRPr>
                    </a:p>
                  </a:txBody>
                  <a:tcPr anchor="ctr"/>
                </a:tc>
                <a:extLst>
                  <a:ext uri="{0D108BD9-81ED-4DB2-BD59-A6C34878D82A}">
                    <a16:rowId xmlns:a16="http://schemas.microsoft.com/office/drawing/2014/main" val="1096229586"/>
                  </a:ext>
                </a:extLst>
              </a:tr>
            </a:tbl>
          </a:graphicData>
        </a:graphic>
      </p:graphicFrame>
      <p:grpSp>
        <p:nvGrpSpPr>
          <p:cNvPr id="26" name="Group 25">
            <a:extLst>
              <a:ext uri="{FF2B5EF4-FFF2-40B4-BE49-F238E27FC236}">
                <a16:creationId xmlns:a16="http://schemas.microsoft.com/office/drawing/2014/main" id="{D9A4229A-26B3-4277-9707-5621D360D8D8}"/>
              </a:ext>
            </a:extLst>
          </p:cNvPr>
          <p:cNvGrpSpPr/>
          <p:nvPr/>
        </p:nvGrpSpPr>
        <p:grpSpPr>
          <a:xfrm>
            <a:off x="10104696" y="1406224"/>
            <a:ext cx="603006" cy="712731"/>
            <a:chOff x="1561070" y="1379387"/>
            <a:chExt cx="958354" cy="1130777"/>
          </a:xfrm>
        </p:grpSpPr>
        <p:pic>
          <p:nvPicPr>
            <p:cNvPr id="27" name="Picture 26" descr="A picture containing text, map&#10;&#10;Description automatically generated">
              <a:extLst>
                <a:ext uri="{FF2B5EF4-FFF2-40B4-BE49-F238E27FC236}">
                  <a16:creationId xmlns:a16="http://schemas.microsoft.com/office/drawing/2014/main" id="{D088842E-FD37-4A62-906E-FEF40AF57AE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28" name="Arrow: Right 27">
              <a:extLst>
                <a:ext uri="{FF2B5EF4-FFF2-40B4-BE49-F238E27FC236}">
                  <a16:creationId xmlns:a16="http://schemas.microsoft.com/office/drawing/2014/main" id="{6FA824E2-4607-4484-B93B-8092CC0A1D6C}"/>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75E0C276-05C7-4663-BD3B-9B1BCDDDD1CD}"/>
              </a:ext>
            </a:extLst>
          </p:cNvPr>
          <p:cNvGrpSpPr/>
          <p:nvPr/>
        </p:nvGrpSpPr>
        <p:grpSpPr>
          <a:xfrm>
            <a:off x="11166624" y="1406224"/>
            <a:ext cx="603006" cy="712731"/>
            <a:chOff x="3710545" y="1325412"/>
            <a:chExt cx="958354" cy="1184752"/>
          </a:xfrm>
        </p:grpSpPr>
        <p:pic>
          <p:nvPicPr>
            <p:cNvPr id="30" name="Picture 29" descr="A picture containing text, map&#10;&#10;Description automatically generated">
              <a:extLst>
                <a:ext uri="{FF2B5EF4-FFF2-40B4-BE49-F238E27FC236}">
                  <a16:creationId xmlns:a16="http://schemas.microsoft.com/office/drawing/2014/main" id="{0B6B2AC3-9B1B-42D6-87B6-ECE768DE4070}"/>
                </a:ext>
              </a:extLst>
            </p:cNvPr>
            <p:cNvPicPr>
              <a:picLocks noChangeAspect="1"/>
            </p:cNvPicPr>
            <p:nvPr/>
          </p:nvPicPr>
          <p:blipFill>
            <a:blip r:embed="rId7" cstate="hqprint">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710545" y="1325412"/>
              <a:ext cx="958354" cy="1130777"/>
            </a:xfrm>
            <a:prstGeom prst="rect">
              <a:avLst/>
            </a:prstGeom>
          </p:spPr>
        </p:pic>
        <p:sp>
          <p:nvSpPr>
            <p:cNvPr id="31" name="Arrow: Right 30">
              <a:extLst>
                <a:ext uri="{FF2B5EF4-FFF2-40B4-BE49-F238E27FC236}">
                  <a16:creationId xmlns:a16="http://schemas.microsoft.com/office/drawing/2014/main" id="{81A2F086-7A4A-4C54-8DA9-BDFBE7DBE398}"/>
                </a:ext>
              </a:extLst>
            </p:cNvPr>
            <p:cNvSpPr/>
            <p:nvPr/>
          </p:nvSpPr>
          <p:spPr>
            <a:xfrm>
              <a:off x="3813671" y="2095022"/>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rrow: Right 31">
              <a:extLst>
                <a:ext uri="{FF2B5EF4-FFF2-40B4-BE49-F238E27FC236}">
                  <a16:creationId xmlns:a16="http://schemas.microsoft.com/office/drawing/2014/main" id="{D86B53A1-D5A6-40F9-AEA5-0D6797D1D26A}"/>
                </a:ext>
              </a:extLst>
            </p:cNvPr>
            <p:cNvSpPr/>
            <p:nvPr/>
          </p:nvSpPr>
          <p:spPr>
            <a:xfrm rot="16200000">
              <a:off x="3860018" y="2391411"/>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rrow: Right 32">
              <a:extLst>
                <a:ext uri="{FF2B5EF4-FFF2-40B4-BE49-F238E27FC236}">
                  <a16:creationId xmlns:a16="http://schemas.microsoft.com/office/drawing/2014/main" id="{027130AB-33CE-4EEF-B78F-E4D5E0B35A13}"/>
                </a:ext>
              </a:extLst>
            </p:cNvPr>
            <p:cNvSpPr/>
            <p:nvPr/>
          </p:nvSpPr>
          <p:spPr>
            <a:xfrm rot="10800000">
              <a:off x="4479143" y="2167428"/>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4098" name="Picture 2" descr="White Green Rounded Rectangle 20 Clip Art">
            <a:extLst>
              <a:ext uri="{FF2B5EF4-FFF2-40B4-BE49-F238E27FC236}">
                <a16:creationId xmlns:a16="http://schemas.microsoft.com/office/drawing/2014/main" id="{96FE3979-19C1-4D8D-8522-84CECE88BB0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6574" y="2200051"/>
            <a:ext cx="856441" cy="6651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rd Figure - King Clip Art">
            <a:extLst>
              <a:ext uri="{FF2B5EF4-FFF2-40B4-BE49-F238E27FC236}">
                <a16:creationId xmlns:a16="http://schemas.microsoft.com/office/drawing/2014/main" id="{3B548100-7031-42D8-8A12-FFEAF84C1A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7964" y="2993075"/>
            <a:ext cx="361869" cy="6977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3CFA86B-6EF7-4FE5-87E6-800CB32253E1}"/>
              </a:ext>
            </a:extLst>
          </p:cNvPr>
          <p:cNvPicPr>
            <a:picLocks noChangeAspect="1"/>
          </p:cNvPicPr>
          <p:nvPr/>
        </p:nvPicPr>
        <p:blipFill>
          <a:blip r:embed="rId10"/>
          <a:stretch>
            <a:fillRect/>
          </a:stretch>
        </p:blipFill>
        <p:spPr>
          <a:xfrm>
            <a:off x="2998732" y="4610244"/>
            <a:ext cx="492127" cy="665169"/>
          </a:xfrm>
          <a:prstGeom prst="rect">
            <a:avLst/>
          </a:prstGeom>
        </p:spPr>
      </p:pic>
      <p:pic>
        <p:nvPicPr>
          <p:cNvPr id="4102" name="Picture 6" descr="Crying Smiley Clip Art">
            <a:extLst>
              <a:ext uri="{FF2B5EF4-FFF2-40B4-BE49-F238E27FC236}">
                <a16:creationId xmlns:a16="http://schemas.microsoft.com/office/drawing/2014/main" id="{C780BC88-CEAF-47AE-B163-80012805A8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37176" y="3072694"/>
            <a:ext cx="585570" cy="585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48C16ED-4465-4DEE-B272-B3547013D2BE}"/>
              </a:ext>
            </a:extLst>
          </p:cNvPr>
          <p:cNvPicPr>
            <a:picLocks noChangeAspect="1"/>
          </p:cNvPicPr>
          <p:nvPr/>
        </p:nvPicPr>
        <p:blipFill>
          <a:blip r:embed="rId12"/>
          <a:stretch>
            <a:fillRect/>
          </a:stretch>
        </p:blipFill>
        <p:spPr>
          <a:xfrm>
            <a:off x="8903044" y="3812764"/>
            <a:ext cx="653834" cy="640069"/>
          </a:xfrm>
          <a:prstGeom prst="rect">
            <a:avLst/>
          </a:prstGeom>
        </p:spPr>
      </p:pic>
      <p:grpSp>
        <p:nvGrpSpPr>
          <p:cNvPr id="12" name="Group 11">
            <a:extLst>
              <a:ext uri="{FF2B5EF4-FFF2-40B4-BE49-F238E27FC236}">
                <a16:creationId xmlns:a16="http://schemas.microsoft.com/office/drawing/2014/main" id="{671DA0B6-3F21-47D9-B461-C75006A67104}"/>
              </a:ext>
            </a:extLst>
          </p:cNvPr>
          <p:cNvGrpSpPr/>
          <p:nvPr/>
        </p:nvGrpSpPr>
        <p:grpSpPr>
          <a:xfrm>
            <a:off x="2624622" y="3711886"/>
            <a:ext cx="1113222" cy="781862"/>
            <a:chOff x="2689974" y="3731485"/>
            <a:chExt cx="1113222" cy="781862"/>
          </a:xfrm>
        </p:grpSpPr>
        <p:pic>
          <p:nvPicPr>
            <p:cNvPr id="10" name="Picture 9">
              <a:extLst>
                <a:ext uri="{FF2B5EF4-FFF2-40B4-BE49-F238E27FC236}">
                  <a16:creationId xmlns:a16="http://schemas.microsoft.com/office/drawing/2014/main" id="{BBA5EE57-9507-4214-9EDB-D92C2FD026C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11" name="Arrow: Down 10">
              <a:extLst>
                <a:ext uri="{FF2B5EF4-FFF2-40B4-BE49-F238E27FC236}">
                  <a16:creationId xmlns:a16="http://schemas.microsoft.com/office/drawing/2014/main" id="{17F2F35F-6EB6-442C-B6ED-C25C81BAC083}"/>
                </a:ext>
              </a:extLst>
            </p:cNvPr>
            <p:cNvSpPr/>
            <p:nvPr/>
          </p:nvSpPr>
          <p:spPr>
            <a:xfrm rot="2343300">
              <a:off x="3605899" y="379058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3" name="Group 42">
            <a:extLst>
              <a:ext uri="{FF2B5EF4-FFF2-40B4-BE49-F238E27FC236}">
                <a16:creationId xmlns:a16="http://schemas.microsoft.com/office/drawing/2014/main" id="{6EFE822F-C6FD-41DA-9A27-5ED4AC80615B}"/>
              </a:ext>
            </a:extLst>
          </p:cNvPr>
          <p:cNvGrpSpPr/>
          <p:nvPr/>
        </p:nvGrpSpPr>
        <p:grpSpPr>
          <a:xfrm>
            <a:off x="8426616" y="4522488"/>
            <a:ext cx="1315011" cy="781862"/>
            <a:chOff x="2488185" y="3731485"/>
            <a:chExt cx="1315011" cy="781862"/>
          </a:xfrm>
        </p:grpSpPr>
        <p:pic>
          <p:nvPicPr>
            <p:cNvPr id="45" name="Picture 44">
              <a:extLst>
                <a:ext uri="{FF2B5EF4-FFF2-40B4-BE49-F238E27FC236}">
                  <a16:creationId xmlns:a16="http://schemas.microsoft.com/office/drawing/2014/main" id="{FAFF70CF-3E93-4472-B0C1-E649615AF2F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476" l="6355" r="93311">
                          <a14:foregroundMark x1="15385" y1="82381" x2="15385" y2="82381"/>
                          <a14:foregroundMark x1="8027" y1="75238" x2="8027" y2="75238"/>
                          <a14:foregroundMark x1="6355" y1="76190" x2="6355" y2="76190"/>
                          <a14:foregroundMark x1="25753" y1="82381" x2="25753" y2="82381"/>
                          <a14:foregroundMark x1="25084" y1="80952" x2="25084" y2="80952"/>
                          <a14:foregroundMark x1="90970" y1="60476" x2="90970" y2="60476"/>
                          <a14:foregroundMark x1="93645" y1="75238" x2="93645" y2="75238"/>
                          <a14:foregroundMark x1="41806" y1="45714" x2="41806" y2="45714"/>
                          <a14:foregroundMark x1="39130" y1="46667" x2="39130" y2="46667"/>
                          <a14:foregroundMark x1="39130" y1="88095" x2="39130" y2="88095"/>
                          <a14:foregroundMark x1="41806" y1="88095" x2="41806" y2="88095"/>
                          <a14:foregroundMark x1="47492" y1="88571" x2="47492" y2="88571"/>
                          <a14:foregroundMark x1="49498" y1="88571" x2="49498" y2="88571"/>
                          <a14:foregroundMark x1="51839" y1="89048" x2="51839" y2="89048"/>
                          <a14:foregroundMark x1="71237" y1="87619" x2="71237" y2="87619"/>
                          <a14:foregroundMark x1="74582" y1="88571" x2="74582" y2="88571"/>
                          <a14:foregroundMark x1="48161" y1="90476" x2="48161" y2="90476"/>
                        </a14:backgroundRemoval>
                      </a14:imgEffect>
                    </a14:imgLayer>
                  </a14:imgProps>
                </a:ext>
              </a:extLst>
            </a:blip>
            <a:stretch>
              <a:fillRect/>
            </a:stretch>
          </p:blipFill>
          <p:spPr>
            <a:xfrm>
              <a:off x="2689974" y="3731485"/>
              <a:ext cx="1113222" cy="781862"/>
            </a:xfrm>
            <a:prstGeom prst="rect">
              <a:avLst/>
            </a:prstGeom>
          </p:spPr>
        </p:pic>
        <p:sp>
          <p:nvSpPr>
            <p:cNvPr id="46" name="Arrow: Down 45">
              <a:extLst>
                <a:ext uri="{FF2B5EF4-FFF2-40B4-BE49-F238E27FC236}">
                  <a16:creationId xmlns:a16="http://schemas.microsoft.com/office/drawing/2014/main" id="{9FB27788-62DF-4C4B-A5A3-7C8E629DCF16}"/>
                </a:ext>
              </a:extLst>
            </p:cNvPr>
            <p:cNvSpPr/>
            <p:nvPr/>
          </p:nvSpPr>
          <p:spPr>
            <a:xfrm rot="17892963">
              <a:off x="2546651" y="4089030"/>
              <a:ext cx="133350" cy="25028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106" name="Picture 10" descr="Blue Rounded Rectangle With Number 30 Clip Art">
            <a:extLst>
              <a:ext uri="{FF2B5EF4-FFF2-40B4-BE49-F238E27FC236}">
                <a16:creationId xmlns:a16="http://schemas.microsoft.com/office/drawing/2014/main" id="{1C2AF8B7-AE16-416A-9398-951CCD28447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01740" y="5414256"/>
            <a:ext cx="856441" cy="6822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AF0435C-B2B9-444D-A039-294D48381D4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1225" y="2329439"/>
            <a:ext cx="599142" cy="599142"/>
          </a:xfrm>
          <a:prstGeom prst="rect">
            <a:avLst/>
          </a:prstGeom>
        </p:spPr>
      </p:pic>
      <p:pic>
        <p:nvPicPr>
          <p:cNvPr id="49" name="Picture 48">
            <a:extLst>
              <a:ext uri="{FF2B5EF4-FFF2-40B4-BE49-F238E27FC236}">
                <a16:creationId xmlns:a16="http://schemas.microsoft.com/office/drawing/2014/main" id="{F5402D47-AE9B-4832-9F77-1983355AF5A7}"/>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385" y="3057405"/>
            <a:ext cx="599142" cy="599142"/>
          </a:xfrm>
          <a:prstGeom prst="rect">
            <a:avLst/>
          </a:prstGeom>
        </p:spPr>
      </p:pic>
      <p:pic>
        <p:nvPicPr>
          <p:cNvPr id="50" name="Picture 49">
            <a:extLst>
              <a:ext uri="{FF2B5EF4-FFF2-40B4-BE49-F238E27FC236}">
                <a16:creationId xmlns:a16="http://schemas.microsoft.com/office/drawing/2014/main" id="{6411446C-25DA-4247-8F19-FA487C7430E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4385" y="3867030"/>
            <a:ext cx="599142" cy="599142"/>
          </a:xfrm>
          <a:prstGeom prst="rect">
            <a:avLst/>
          </a:prstGeom>
        </p:spPr>
      </p:pic>
      <p:pic>
        <p:nvPicPr>
          <p:cNvPr id="51" name="Picture 50">
            <a:extLst>
              <a:ext uri="{FF2B5EF4-FFF2-40B4-BE49-F238E27FC236}">
                <a16:creationId xmlns:a16="http://schemas.microsoft.com/office/drawing/2014/main" id="{91F0421E-F442-48D2-AAEF-80A061EEFBB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6506" y="4610244"/>
            <a:ext cx="599142" cy="599142"/>
          </a:xfrm>
          <a:prstGeom prst="rect">
            <a:avLst/>
          </a:prstGeom>
        </p:spPr>
      </p:pic>
      <p:pic>
        <p:nvPicPr>
          <p:cNvPr id="53" name="Picture 52">
            <a:extLst>
              <a:ext uri="{FF2B5EF4-FFF2-40B4-BE49-F238E27FC236}">
                <a16:creationId xmlns:a16="http://schemas.microsoft.com/office/drawing/2014/main" id="{2E61DFEB-96BB-4E06-86B1-8A9415D6459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5323" y="5435029"/>
            <a:ext cx="599142" cy="599142"/>
          </a:xfrm>
          <a:prstGeom prst="rect">
            <a:avLst/>
          </a:prstGeom>
        </p:spPr>
      </p:pic>
      <p:pic>
        <p:nvPicPr>
          <p:cNvPr id="54" name="Picture 53">
            <a:extLst>
              <a:ext uri="{FF2B5EF4-FFF2-40B4-BE49-F238E27FC236}">
                <a16:creationId xmlns:a16="http://schemas.microsoft.com/office/drawing/2014/main" id="{21306386-3A78-4E71-A7DF-47DB58C0A7FB}"/>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9550" y="2262102"/>
            <a:ext cx="599142" cy="599142"/>
          </a:xfrm>
          <a:prstGeom prst="rect">
            <a:avLst/>
          </a:prstGeom>
        </p:spPr>
      </p:pic>
      <p:pic>
        <p:nvPicPr>
          <p:cNvPr id="55" name="Picture 54">
            <a:extLst>
              <a:ext uri="{FF2B5EF4-FFF2-40B4-BE49-F238E27FC236}">
                <a16:creationId xmlns:a16="http://schemas.microsoft.com/office/drawing/2014/main" id="{2A5286B6-6DFD-4D24-9923-46C91147E1DD}"/>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9550" y="3042365"/>
            <a:ext cx="599142" cy="599142"/>
          </a:xfrm>
          <a:prstGeom prst="rect">
            <a:avLst/>
          </a:prstGeom>
        </p:spPr>
      </p:pic>
      <p:pic>
        <p:nvPicPr>
          <p:cNvPr id="57" name="Picture 56">
            <a:extLst>
              <a:ext uri="{FF2B5EF4-FFF2-40B4-BE49-F238E27FC236}">
                <a16:creationId xmlns:a16="http://schemas.microsoft.com/office/drawing/2014/main" id="{F7B199D1-42CA-45FC-9697-AFE939F55B89}"/>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6624" y="3812764"/>
            <a:ext cx="599142" cy="599142"/>
          </a:xfrm>
          <a:prstGeom prst="rect">
            <a:avLst/>
          </a:prstGeom>
        </p:spPr>
      </p:pic>
      <p:pic>
        <p:nvPicPr>
          <p:cNvPr id="58" name="Picture 57">
            <a:extLst>
              <a:ext uri="{FF2B5EF4-FFF2-40B4-BE49-F238E27FC236}">
                <a16:creationId xmlns:a16="http://schemas.microsoft.com/office/drawing/2014/main" id="{1346D5E5-ED29-4D54-9A93-C08901B6E4E2}"/>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9065" y="4643258"/>
            <a:ext cx="599142" cy="599142"/>
          </a:xfrm>
          <a:prstGeom prst="rect">
            <a:avLst/>
          </a:prstGeom>
        </p:spPr>
      </p:pic>
      <p:pic>
        <p:nvPicPr>
          <p:cNvPr id="59" name="Picture 58">
            <a:extLst>
              <a:ext uri="{FF2B5EF4-FFF2-40B4-BE49-F238E27FC236}">
                <a16:creationId xmlns:a16="http://schemas.microsoft.com/office/drawing/2014/main" id="{ACF48276-F1B1-4F1B-ABD0-7C3BE3B98889}"/>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7779" y="5435929"/>
            <a:ext cx="599142" cy="599142"/>
          </a:xfrm>
          <a:prstGeom prst="rect">
            <a:avLst/>
          </a:prstGeom>
        </p:spPr>
      </p:pic>
      <p:sp>
        <p:nvSpPr>
          <p:cNvPr id="96" name="TextBox 95">
            <a:hlinkClick r:id="" action="ppaction://noaction">
              <a:snd r:embed="rId17" name="23. zwanzik.wav"/>
            </a:hlinkClick>
            <a:extLst>
              <a:ext uri="{FF2B5EF4-FFF2-40B4-BE49-F238E27FC236}">
                <a16:creationId xmlns:a16="http://schemas.microsoft.com/office/drawing/2014/main" id="{B8B76B8C-B42C-45A0-95B0-F2D7E3F439C5}"/>
              </a:ext>
            </a:extLst>
          </p:cNvPr>
          <p:cNvSpPr txBox="1"/>
          <p:nvPr/>
        </p:nvSpPr>
        <p:spPr>
          <a:xfrm>
            <a:off x="59063" y="2385597"/>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 </a:t>
            </a:r>
          </a:p>
        </p:txBody>
      </p:sp>
      <p:sp>
        <p:nvSpPr>
          <p:cNvPr id="97" name="TextBox 96">
            <a:hlinkClick r:id="" action="ppaction://noaction">
              <a:snd r:embed="rId18" name="phonA konich.wav"/>
            </a:hlinkClick>
            <a:extLst>
              <a:ext uri="{FF2B5EF4-FFF2-40B4-BE49-F238E27FC236}">
                <a16:creationId xmlns:a16="http://schemas.microsoft.com/office/drawing/2014/main" id="{ECF3877A-C2ED-4C64-B94A-BAF9AF3D285F}"/>
              </a:ext>
            </a:extLst>
          </p:cNvPr>
          <p:cNvSpPr txBox="1"/>
          <p:nvPr/>
        </p:nvSpPr>
        <p:spPr>
          <a:xfrm>
            <a:off x="59063" y="3188707"/>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2 </a:t>
            </a:r>
          </a:p>
        </p:txBody>
      </p:sp>
      <p:sp>
        <p:nvSpPr>
          <p:cNvPr id="98" name="TextBox 97">
            <a:hlinkClick r:id="" action="ppaction://noaction">
              <a:snd r:embed="rId19" name="phonB riesich.wav"/>
            </a:hlinkClick>
            <a:extLst>
              <a:ext uri="{FF2B5EF4-FFF2-40B4-BE49-F238E27FC236}">
                <a16:creationId xmlns:a16="http://schemas.microsoft.com/office/drawing/2014/main" id="{2D4AB66E-F4F2-4045-B6B9-51B6146C08B8}"/>
              </a:ext>
            </a:extLst>
          </p:cNvPr>
          <p:cNvSpPr txBox="1"/>
          <p:nvPr/>
        </p:nvSpPr>
        <p:spPr>
          <a:xfrm>
            <a:off x="59063" y="3956648"/>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3 </a:t>
            </a:r>
          </a:p>
        </p:txBody>
      </p:sp>
      <p:sp>
        <p:nvSpPr>
          <p:cNvPr id="99" name="TextBox 98">
            <a:hlinkClick r:id="" action="ppaction://noaction">
              <a:snd r:embed="rId20" name="23. langweilik.wav"/>
            </a:hlinkClick>
            <a:extLst>
              <a:ext uri="{FF2B5EF4-FFF2-40B4-BE49-F238E27FC236}">
                <a16:creationId xmlns:a16="http://schemas.microsoft.com/office/drawing/2014/main" id="{D76466EA-57F0-4DA1-8B4E-E1CCA602F757}"/>
              </a:ext>
            </a:extLst>
          </p:cNvPr>
          <p:cNvSpPr txBox="1"/>
          <p:nvPr/>
        </p:nvSpPr>
        <p:spPr>
          <a:xfrm>
            <a:off x="59063" y="4748035"/>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4 </a:t>
            </a:r>
          </a:p>
        </p:txBody>
      </p:sp>
      <p:sp>
        <p:nvSpPr>
          <p:cNvPr id="100" name="TextBox 99">
            <a:hlinkClick r:id="" action="ppaction://noaction">
              <a:snd r:embed="rId21" name="22. billik.wav"/>
            </a:hlinkClick>
            <a:extLst>
              <a:ext uri="{FF2B5EF4-FFF2-40B4-BE49-F238E27FC236}">
                <a16:creationId xmlns:a16="http://schemas.microsoft.com/office/drawing/2014/main" id="{4CF8E6F7-A08F-407A-91A6-651A024F8E3C}"/>
              </a:ext>
            </a:extLst>
          </p:cNvPr>
          <p:cNvSpPr txBox="1"/>
          <p:nvPr/>
        </p:nvSpPr>
        <p:spPr>
          <a:xfrm>
            <a:off x="59063" y="5551145"/>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5 </a:t>
            </a:r>
          </a:p>
        </p:txBody>
      </p:sp>
      <p:sp>
        <p:nvSpPr>
          <p:cNvPr id="101" name="TextBox 100">
            <a:hlinkClick r:id="" action="ppaction://noaction">
              <a:snd r:embed="rId22" name="phonB vorsichtich.wav"/>
            </a:hlinkClick>
            <a:extLst>
              <a:ext uri="{FF2B5EF4-FFF2-40B4-BE49-F238E27FC236}">
                <a16:creationId xmlns:a16="http://schemas.microsoft.com/office/drawing/2014/main" id="{A8EC646C-5FD6-4A1C-9F89-0FE3471EE62D}"/>
              </a:ext>
            </a:extLst>
          </p:cNvPr>
          <p:cNvSpPr txBox="1"/>
          <p:nvPr/>
        </p:nvSpPr>
        <p:spPr>
          <a:xfrm>
            <a:off x="6041426" y="2380699"/>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6 </a:t>
            </a:r>
          </a:p>
        </p:txBody>
      </p:sp>
      <p:sp>
        <p:nvSpPr>
          <p:cNvPr id="102" name="TextBox 101">
            <a:hlinkClick r:id="" action="ppaction://noaction">
              <a:snd r:embed="rId23" name="phonB traurich.wav"/>
            </a:hlinkClick>
            <a:extLst>
              <a:ext uri="{FF2B5EF4-FFF2-40B4-BE49-F238E27FC236}">
                <a16:creationId xmlns:a16="http://schemas.microsoft.com/office/drawing/2014/main" id="{37514BEC-FF36-4CE2-A32D-DDC5E84E38DB}"/>
              </a:ext>
            </a:extLst>
          </p:cNvPr>
          <p:cNvSpPr txBox="1"/>
          <p:nvPr/>
        </p:nvSpPr>
        <p:spPr>
          <a:xfrm>
            <a:off x="6027656" y="3181003"/>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7 </a:t>
            </a:r>
          </a:p>
        </p:txBody>
      </p:sp>
      <p:sp>
        <p:nvSpPr>
          <p:cNvPr id="103" name="TextBox 102">
            <a:hlinkClick r:id="" action="ppaction://noaction">
              <a:snd r:embed="rId24" name="23. lustik.wav"/>
            </a:hlinkClick>
            <a:extLst>
              <a:ext uri="{FF2B5EF4-FFF2-40B4-BE49-F238E27FC236}">
                <a16:creationId xmlns:a16="http://schemas.microsoft.com/office/drawing/2014/main" id="{7E743EC3-07D7-4C54-AD92-1A13EFFCA57C}"/>
              </a:ext>
            </a:extLst>
          </p:cNvPr>
          <p:cNvSpPr txBox="1"/>
          <p:nvPr/>
        </p:nvSpPr>
        <p:spPr>
          <a:xfrm>
            <a:off x="6041426" y="3962632"/>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8 </a:t>
            </a:r>
          </a:p>
        </p:txBody>
      </p:sp>
      <p:sp>
        <p:nvSpPr>
          <p:cNvPr id="104" name="TextBox 103">
            <a:hlinkClick r:id="" action="ppaction://noaction">
              <a:snd r:embed="rId25" name="phonA winzich.wav"/>
            </a:hlinkClick>
            <a:extLst>
              <a:ext uri="{FF2B5EF4-FFF2-40B4-BE49-F238E27FC236}">
                <a16:creationId xmlns:a16="http://schemas.microsoft.com/office/drawing/2014/main" id="{C545DD21-6054-46E7-B994-C45E3ED70903}"/>
              </a:ext>
            </a:extLst>
          </p:cNvPr>
          <p:cNvSpPr txBox="1"/>
          <p:nvPr/>
        </p:nvSpPr>
        <p:spPr>
          <a:xfrm>
            <a:off x="6041426" y="4736312"/>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9 </a:t>
            </a:r>
          </a:p>
        </p:txBody>
      </p:sp>
      <p:sp>
        <p:nvSpPr>
          <p:cNvPr id="105" name="TextBox 104">
            <a:hlinkClick r:id="" action="ppaction://noaction">
              <a:snd r:embed="rId26" name="23. dreißik.wav"/>
            </a:hlinkClick>
            <a:extLst>
              <a:ext uri="{FF2B5EF4-FFF2-40B4-BE49-F238E27FC236}">
                <a16:creationId xmlns:a16="http://schemas.microsoft.com/office/drawing/2014/main" id="{77DF0AA8-1716-4933-BD17-02A707D03999}"/>
              </a:ext>
            </a:extLst>
          </p:cNvPr>
          <p:cNvSpPr txBox="1"/>
          <p:nvPr/>
        </p:nvSpPr>
        <p:spPr>
          <a:xfrm>
            <a:off x="6041426" y="5550124"/>
            <a:ext cx="396000" cy="360000"/>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10 </a:t>
            </a:r>
          </a:p>
        </p:txBody>
      </p:sp>
      <p:sp>
        <p:nvSpPr>
          <p:cNvPr id="107" name="Rounded Rectangle 11">
            <a:extLst>
              <a:ext uri="{FF2B5EF4-FFF2-40B4-BE49-F238E27FC236}">
                <a16:creationId xmlns:a16="http://schemas.microsoft.com/office/drawing/2014/main" id="{483D7EB9-C2AA-4190-98DE-925F861600E9}"/>
              </a:ext>
            </a:extLst>
          </p:cNvPr>
          <p:cNvSpPr/>
          <p:nvPr/>
        </p:nvSpPr>
        <p:spPr>
          <a:xfrm>
            <a:off x="9600249" y="247046"/>
            <a:ext cx="23570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009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Viel</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viele</a:t>
            </a:r>
            <a:r>
              <a:rPr lang="en-GB" sz="3600" b="1" dirty="0">
                <a:solidFill>
                  <a:schemeClr val="bg1"/>
                </a:solidFill>
              </a:rPr>
              <a:t>?</a:t>
            </a:r>
          </a:p>
        </p:txBody>
      </p:sp>
      <p:sp>
        <p:nvSpPr>
          <p:cNvPr id="88" name="TextBox 87">
            <a:extLst>
              <a:ext uri="{FF2B5EF4-FFF2-40B4-BE49-F238E27FC236}">
                <a16:creationId xmlns:a16="http://schemas.microsoft.com/office/drawing/2014/main" id="{0C04D1D1-A73F-443E-8B70-C7D066DD8FE7}"/>
              </a:ext>
            </a:extLst>
          </p:cNvPr>
          <p:cNvSpPr txBox="1"/>
          <p:nvPr/>
        </p:nvSpPr>
        <p:spPr>
          <a:xfrm>
            <a:off x="172995" y="1338441"/>
            <a:ext cx="1178433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chemeClr val="accent1">
                    <a:lumMod val="50000"/>
                  </a:schemeClr>
                </a:solidFill>
                <a:effectLst/>
                <a:uLnTx/>
                <a:uFillTx/>
                <a:latin typeface="Century Gothic" panose="020F0302020204030204"/>
              </a:rPr>
              <a:t>Viel</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rPr>
              <a:t> and </a:t>
            </a:r>
            <a:r>
              <a:rPr kumimoji="0" lang="en-GB" sz="2200" b="0" i="1" u="none" strike="noStrike" kern="1200" cap="none" spc="0" normalizeH="0" baseline="0" noProof="0" dirty="0" err="1">
                <a:ln>
                  <a:noFill/>
                </a:ln>
                <a:solidFill>
                  <a:schemeClr val="accent1">
                    <a:lumMod val="50000"/>
                  </a:schemeClr>
                </a:solidFill>
                <a:effectLst/>
                <a:uLnTx/>
                <a:uFillTx/>
                <a:latin typeface="Century Gothic" panose="020F0302020204030204"/>
              </a:rPr>
              <a:t>viele</a:t>
            </a:r>
            <a:r>
              <a:rPr kumimoji="0" lang="en-GB" sz="2200" b="0" i="1"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200" b="0" u="none" strike="noStrike" kern="1200" cap="none" spc="0" normalizeH="0" baseline="0" noProof="0" dirty="0">
                <a:ln>
                  <a:noFill/>
                </a:ln>
                <a:solidFill>
                  <a:schemeClr val="accent1">
                    <a:lumMod val="50000"/>
                  </a:schemeClr>
                </a:solidFill>
                <a:effectLst/>
                <a:uLnTx/>
                <a:uFillTx/>
                <a:latin typeface="Century Gothic" panose="020F0302020204030204"/>
              </a:rPr>
              <a:t>both mean ‘lots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i="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i="1" dirty="0" err="1">
                <a:solidFill>
                  <a:schemeClr val="accent1">
                    <a:lumMod val="50000"/>
                  </a:schemeClr>
                </a:solidFill>
                <a:latin typeface="Century Gothic" panose="020F0302020204030204"/>
              </a:rPr>
              <a:t>Viel</a:t>
            </a:r>
            <a:r>
              <a:rPr lang="en-GB" sz="2200" dirty="0">
                <a:solidFill>
                  <a:schemeClr val="accent1">
                    <a:lumMod val="50000"/>
                  </a:schemeClr>
                </a:solidFill>
                <a:latin typeface="Century Gothic" panose="020F0302020204030204"/>
              </a:rPr>
              <a:t> is used with </a:t>
            </a:r>
            <a:r>
              <a:rPr lang="en-GB" sz="2200" b="1" dirty="0">
                <a:solidFill>
                  <a:schemeClr val="accent1">
                    <a:lumMod val="50000"/>
                  </a:schemeClr>
                </a:solidFill>
                <a:latin typeface="Century Gothic" panose="020F0302020204030204"/>
              </a:rPr>
              <a:t>uncountable </a:t>
            </a:r>
            <a:r>
              <a:rPr lang="en-GB" sz="2200" dirty="0">
                <a:solidFill>
                  <a:schemeClr val="accent1">
                    <a:lumMod val="50000"/>
                  </a:schemeClr>
                </a:solidFill>
                <a:latin typeface="Century Gothic" panose="020F0302020204030204"/>
              </a:rPr>
              <a:t>nouns. </a:t>
            </a:r>
            <a:r>
              <a:rPr lang="en-GB" sz="2200" b="1" dirty="0">
                <a:solidFill>
                  <a:schemeClr val="accent1">
                    <a:lumMod val="50000"/>
                  </a:schemeClr>
                </a:solidFill>
                <a:latin typeface="Century Gothic" panose="020F0302020204030204"/>
              </a:rPr>
              <a:t>Uncountable</a:t>
            </a:r>
            <a:r>
              <a:rPr lang="en-GB" sz="2200" dirty="0">
                <a:solidFill>
                  <a:schemeClr val="accent1">
                    <a:lumMod val="50000"/>
                  </a:schemeClr>
                </a:solidFill>
                <a:latin typeface="Century Gothic" panose="020F0302020204030204"/>
              </a:rPr>
              <a:t> means you</a:t>
            </a:r>
            <a:r>
              <a:rPr lang="en-GB" sz="2200" b="1" dirty="0">
                <a:solidFill>
                  <a:schemeClr val="accent1">
                    <a:lumMod val="50000"/>
                  </a:schemeClr>
                </a:solidFill>
                <a:latin typeface="Century Gothic" panose="020F0302020204030204"/>
              </a:rPr>
              <a:t> can’t put a number </a:t>
            </a:r>
            <a:r>
              <a:rPr lang="en-GB" sz="2200" dirty="0">
                <a:solidFill>
                  <a:schemeClr val="accent1">
                    <a:lumMod val="50000"/>
                  </a:schemeClr>
                </a:solidFill>
                <a:latin typeface="Century Gothic" panose="020F0302020204030204"/>
              </a:rPr>
              <a:t>in front of it to make it </a:t>
            </a:r>
            <a:r>
              <a:rPr lang="en-GB" sz="2200" b="1" dirty="0">
                <a:solidFill>
                  <a:schemeClr val="accent1">
                    <a:lumMod val="50000"/>
                  </a:schemeClr>
                </a:solidFill>
                <a:latin typeface="Century Gothic" panose="020F0302020204030204"/>
              </a:rPr>
              <a:t>plural</a:t>
            </a:r>
            <a:r>
              <a:rPr lang="en-GB" sz="2200" dirty="0">
                <a:solidFill>
                  <a:schemeClr val="accent1">
                    <a:lumMod val="50000"/>
                  </a:schemeClr>
                </a:solidFill>
                <a:latin typeface="Century Gothic" panose="020F0302020204030204"/>
              </a:rPr>
              <a:t> (food, time, love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i="1" u="none" strike="noStrike" kern="1200" cap="none" spc="0" normalizeH="0" baseline="0" noProof="0" dirty="0">
              <a:ln>
                <a:noFill/>
              </a:ln>
              <a:solidFill>
                <a:schemeClr val="accent1">
                  <a:lumMod val="50000"/>
                </a:schemeClr>
              </a:solidFill>
              <a:effectLst/>
              <a:uLnTx/>
              <a:uFillTx/>
              <a:latin typeface="Century Gothic" panose="020F0302020204030204"/>
            </a:endParaRPr>
          </a:p>
          <a:p>
            <a:pPr>
              <a:defRPr/>
            </a:pPr>
            <a:r>
              <a:rPr lang="en-GB" sz="2200" i="1" dirty="0" err="1">
                <a:solidFill>
                  <a:schemeClr val="accent1">
                    <a:lumMod val="50000"/>
                  </a:schemeClr>
                </a:solidFill>
              </a:rPr>
              <a:t>Viele</a:t>
            </a:r>
            <a:r>
              <a:rPr lang="en-GB" sz="2200" dirty="0">
                <a:solidFill>
                  <a:schemeClr val="accent1">
                    <a:lumMod val="50000"/>
                  </a:schemeClr>
                </a:solidFill>
              </a:rPr>
              <a:t> is used with </a:t>
            </a:r>
            <a:r>
              <a:rPr lang="en-GB" sz="2200" b="1" dirty="0">
                <a:solidFill>
                  <a:schemeClr val="accent1">
                    <a:lumMod val="50000"/>
                  </a:schemeClr>
                </a:solidFill>
              </a:rPr>
              <a:t>countable </a:t>
            </a:r>
            <a:r>
              <a:rPr lang="en-GB" sz="2200" dirty="0">
                <a:solidFill>
                  <a:schemeClr val="accent1">
                    <a:lumMod val="50000"/>
                  </a:schemeClr>
                </a:solidFill>
              </a:rPr>
              <a:t>nouns. </a:t>
            </a:r>
            <a:r>
              <a:rPr lang="en-GB" sz="2200" b="1" dirty="0">
                <a:solidFill>
                  <a:schemeClr val="accent1">
                    <a:lumMod val="50000"/>
                  </a:schemeClr>
                </a:solidFill>
              </a:rPr>
              <a:t>Countable</a:t>
            </a:r>
            <a:r>
              <a:rPr lang="en-GB" sz="2200" dirty="0">
                <a:solidFill>
                  <a:schemeClr val="accent1">
                    <a:lumMod val="50000"/>
                  </a:schemeClr>
                </a:solidFill>
              </a:rPr>
              <a:t> </a:t>
            </a:r>
            <a:r>
              <a:rPr lang="en-GB" sz="2200" b="1" dirty="0">
                <a:solidFill>
                  <a:schemeClr val="accent1">
                    <a:lumMod val="50000"/>
                  </a:schemeClr>
                </a:solidFill>
              </a:rPr>
              <a:t>means </a:t>
            </a:r>
            <a:r>
              <a:rPr lang="en-GB" sz="2200" dirty="0">
                <a:solidFill>
                  <a:schemeClr val="accent1">
                    <a:lumMod val="50000"/>
                  </a:schemeClr>
                </a:solidFill>
              </a:rPr>
              <a:t>you</a:t>
            </a:r>
            <a:r>
              <a:rPr lang="en-GB" sz="2200" b="1" dirty="0">
                <a:solidFill>
                  <a:schemeClr val="accent1">
                    <a:lumMod val="50000"/>
                  </a:schemeClr>
                </a:solidFill>
              </a:rPr>
              <a:t> can put a number </a:t>
            </a:r>
            <a:r>
              <a:rPr lang="en-GB" sz="2200" dirty="0">
                <a:solidFill>
                  <a:schemeClr val="accent1">
                    <a:lumMod val="50000"/>
                  </a:schemeClr>
                </a:solidFill>
              </a:rPr>
              <a:t>in front of it to make it plural</a:t>
            </a:r>
            <a:r>
              <a:rPr lang="en-GB" sz="2200" b="1" dirty="0">
                <a:solidFill>
                  <a:schemeClr val="accent1">
                    <a:lumMod val="50000"/>
                  </a:schemeClr>
                </a:solidFill>
              </a:rPr>
              <a:t> </a:t>
            </a:r>
            <a:r>
              <a:rPr lang="en-GB" sz="2200" dirty="0">
                <a:solidFill>
                  <a:schemeClr val="accent1">
                    <a:lumMod val="50000"/>
                  </a:schemeClr>
                </a:solidFill>
              </a:rPr>
              <a:t>(</a:t>
            </a:r>
            <a:r>
              <a:rPr lang="en-GB" sz="2200" b="1" dirty="0">
                <a:solidFill>
                  <a:schemeClr val="accent1">
                    <a:lumMod val="50000"/>
                  </a:schemeClr>
                </a:solidFill>
              </a:rPr>
              <a:t>two </a:t>
            </a:r>
            <a:r>
              <a:rPr lang="en-GB" sz="2200" dirty="0">
                <a:solidFill>
                  <a:schemeClr val="accent1">
                    <a:lumMod val="50000"/>
                  </a:schemeClr>
                </a:solidFill>
              </a:rPr>
              <a:t>cat</a:t>
            </a:r>
            <a:r>
              <a:rPr lang="en-GB" sz="2200" b="1" dirty="0">
                <a:solidFill>
                  <a:schemeClr val="accent1">
                    <a:lumMod val="50000"/>
                  </a:schemeClr>
                </a:solidFill>
              </a:rPr>
              <a:t>s</a:t>
            </a:r>
            <a:r>
              <a:rPr lang="en-GB" sz="2200" dirty="0">
                <a:solidFill>
                  <a:schemeClr val="accent1">
                    <a:lumMod val="50000"/>
                  </a:schemeClr>
                </a:solidFill>
              </a:rPr>
              <a:t>, </a:t>
            </a:r>
            <a:r>
              <a:rPr lang="en-GB" sz="2200" b="1" dirty="0">
                <a:solidFill>
                  <a:schemeClr val="accent1">
                    <a:lumMod val="50000"/>
                  </a:schemeClr>
                </a:solidFill>
              </a:rPr>
              <a:t>three </a:t>
            </a:r>
            <a:r>
              <a:rPr lang="en-GB" sz="2200" dirty="0">
                <a:solidFill>
                  <a:schemeClr val="accent1">
                    <a:lumMod val="50000"/>
                  </a:schemeClr>
                </a:solidFill>
              </a:rPr>
              <a:t>table</a:t>
            </a:r>
            <a:r>
              <a:rPr lang="en-GB" sz="2200" b="1" dirty="0">
                <a:solidFill>
                  <a:schemeClr val="accent1">
                    <a:lumMod val="50000"/>
                  </a:schemeClr>
                </a:solidFill>
              </a:rPr>
              <a:t>s, four</a:t>
            </a:r>
            <a:r>
              <a:rPr lang="en-GB" sz="2200" dirty="0">
                <a:solidFill>
                  <a:schemeClr val="accent1">
                    <a:lumMod val="50000"/>
                  </a:schemeClr>
                </a:solidFill>
              </a:rPr>
              <a:t> carrot</a:t>
            </a:r>
            <a:r>
              <a:rPr lang="en-GB" sz="2200" b="1" dirty="0">
                <a:solidFill>
                  <a:schemeClr val="accent1">
                    <a:lumMod val="50000"/>
                  </a:schemeClr>
                </a:solidFill>
              </a:rPr>
              <a:t>s </a:t>
            </a:r>
            <a:r>
              <a:rPr lang="en-GB" sz="2200" dirty="0">
                <a:solidFill>
                  <a:schemeClr val="accent1">
                    <a:lumMod val="50000"/>
                  </a:schemeClr>
                </a:solidFill>
              </a:rPr>
              <a:t>…)</a:t>
            </a:r>
            <a:endParaRPr lang="en-GB" sz="2200" i="1"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i="1"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8" name="Picture 7" descr="A close up of a logo&#10;&#10;Description automatically generated">
            <a:extLst>
              <a:ext uri="{FF2B5EF4-FFF2-40B4-BE49-F238E27FC236}">
                <a16:creationId xmlns:a16="http://schemas.microsoft.com/office/drawing/2014/main" id="{520458AC-BB93-4CBF-BE94-3F3F58A78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4672" y="4211586"/>
            <a:ext cx="1799087" cy="1757569"/>
          </a:xfrm>
          <a:prstGeom prst="rect">
            <a:avLst/>
          </a:prstGeom>
        </p:spPr>
      </p:pic>
      <p:sp>
        <p:nvSpPr>
          <p:cNvPr id="9" name="Speech Bubble: Rectangle with Corners Rounded 8">
            <a:extLst>
              <a:ext uri="{FF2B5EF4-FFF2-40B4-BE49-F238E27FC236}">
                <a16:creationId xmlns:a16="http://schemas.microsoft.com/office/drawing/2014/main" id="{A0524D7A-00B8-4D15-8749-3E4B2587DD54}"/>
              </a:ext>
            </a:extLst>
          </p:cNvPr>
          <p:cNvSpPr/>
          <p:nvPr/>
        </p:nvSpPr>
        <p:spPr>
          <a:xfrm>
            <a:off x="2344857" y="4053386"/>
            <a:ext cx="4623558" cy="1915770"/>
          </a:xfrm>
          <a:prstGeom prst="wedgeRoundRectCallout">
            <a:avLst>
              <a:gd name="adj1" fmla="val -56127"/>
              <a:gd name="adj2" fmla="val 16194"/>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08708FC-02F9-4274-91F9-159A41E6CFA9}"/>
              </a:ext>
            </a:extLst>
          </p:cNvPr>
          <p:cNvSpPr txBox="1"/>
          <p:nvPr/>
        </p:nvSpPr>
        <p:spPr>
          <a:xfrm>
            <a:off x="2467687" y="4166463"/>
            <a:ext cx="4500728" cy="1631216"/>
          </a:xfrm>
          <a:prstGeom prst="rect">
            <a:avLst/>
          </a:prstGeom>
          <a:noFill/>
        </p:spPr>
        <p:txBody>
          <a:bodyPr wrap="square" rtlCol="0">
            <a:spAutoFit/>
          </a:bodyPr>
          <a:lstStyle/>
          <a:p>
            <a:r>
              <a:rPr lang="en-GB" sz="2000" dirty="0">
                <a:solidFill>
                  <a:schemeClr val="bg1"/>
                </a:solidFill>
              </a:rPr>
              <a:t>Ich </a:t>
            </a:r>
            <a:r>
              <a:rPr lang="en-GB" sz="2000" dirty="0" err="1">
                <a:solidFill>
                  <a:schemeClr val="bg1"/>
                </a:solidFill>
              </a:rPr>
              <a:t>habe</a:t>
            </a:r>
            <a:r>
              <a:rPr lang="en-GB" sz="2000" dirty="0">
                <a:solidFill>
                  <a:schemeClr val="bg1"/>
                </a:solidFill>
              </a:rPr>
              <a:t> </a:t>
            </a:r>
            <a:r>
              <a:rPr lang="en-GB" sz="2000" b="1" dirty="0" err="1">
                <a:solidFill>
                  <a:schemeClr val="bg1"/>
                </a:solidFill>
              </a:rPr>
              <a:t>viel</a:t>
            </a:r>
            <a:r>
              <a:rPr lang="en-GB" sz="2000" b="1" dirty="0">
                <a:solidFill>
                  <a:schemeClr val="bg1"/>
                </a:solidFill>
              </a:rPr>
              <a:t> </a:t>
            </a:r>
            <a:r>
              <a:rPr lang="en-GB" sz="2000" dirty="0">
                <a:solidFill>
                  <a:schemeClr val="bg1"/>
                </a:solidFill>
              </a:rPr>
              <a:t>Geld!</a:t>
            </a:r>
          </a:p>
          <a:p>
            <a:r>
              <a:rPr lang="en-GB" sz="2000" dirty="0">
                <a:solidFill>
                  <a:schemeClr val="bg1"/>
                </a:solidFill>
              </a:rPr>
              <a:t>Wolfgang hat </a:t>
            </a:r>
            <a:r>
              <a:rPr lang="en-GB" sz="2000" b="1" dirty="0" err="1">
                <a:solidFill>
                  <a:schemeClr val="bg1"/>
                </a:solidFill>
              </a:rPr>
              <a:t>nicht</a:t>
            </a:r>
            <a:r>
              <a:rPr lang="en-GB" sz="2000" b="1" dirty="0">
                <a:solidFill>
                  <a:schemeClr val="bg1"/>
                </a:solidFill>
              </a:rPr>
              <a:t> </a:t>
            </a:r>
            <a:r>
              <a:rPr lang="en-GB" sz="2000" b="1" dirty="0" err="1">
                <a:solidFill>
                  <a:schemeClr val="bg1"/>
                </a:solidFill>
              </a:rPr>
              <a:t>viel</a:t>
            </a:r>
            <a:r>
              <a:rPr lang="en-GB" sz="2000" dirty="0">
                <a:solidFill>
                  <a:schemeClr val="bg1"/>
                </a:solidFill>
              </a:rPr>
              <a:t> Geld.</a:t>
            </a:r>
          </a:p>
          <a:p>
            <a:endParaRPr lang="en-GB" sz="2000" dirty="0">
              <a:solidFill>
                <a:schemeClr val="bg1"/>
              </a:solidFill>
            </a:endParaRPr>
          </a:p>
          <a:p>
            <a:r>
              <a:rPr lang="en-GB" sz="2000" dirty="0">
                <a:solidFill>
                  <a:schemeClr val="bg1"/>
                </a:solidFill>
              </a:rPr>
              <a:t>Ich </a:t>
            </a:r>
            <a:r>
              <a:rPr lang="en-GB" sz="2000" dirty="0" err="1">
                <a:solidFill>
                  <a:schemeClr val="bg1"/>
                </a:solidFill>
              </a:rPr>
              <a:t>habe</a:t>
            </a:r>
            <a:r>
              <a:rPr lang="en-GB" sz="2000" dirty="0">
                <a:solidFill>
                  <a:schemeClr val="bg1"/>
                </a:solidFill>
              </a:rPr>
              <a:t> </a:t>
            </a:r>
            <a:r>
              <a:rPr lang="en-GB" sz="2000" b="1" dirty="0" err="1">
                <a:solidFill>
                  <a:schemeClr val="bg1"/>
                </a:solidFill>
              </a:rPr>
              <a:t>viele</a:t>
            </a:r>
            <a:r>
              <a:rPr lang="en-GB" sz="2000" dirty="0">
                <a:solidFill>
                  <a:schemeClr val="bg1"/>
                </a:solidFill>
              </a:rPr>
              <a:t> </a:t>
            </a:r>
            <a:r>
              <a:rPr lang="en-GB" sz="2000" dirty="0" err="1">
                <a:solidFill>
                  <a:schemeClr val="bg1"/>
                </a:solidFill>
              </a:rPr>
              <a:t>Ideen</a:t>
            </a:r>
            <a:r>
              <a:rPr lang="en-GB" sz="2000" dirty="0">
                <a:solidFill>
                  <a:schemeClr val="bg1"/>
                </a:solidFill>
              </a:rPr>
              <a:t>!</a:t>
            </a:r>
          </a:p>
          <a:p>
            <a:r>
              <a:rPr lang="en-GB" sz="2000" dirty="0">
                <a:solidFill>
                  <a:schemeClr val="bg1"/>
                </a:solidFill>
              </a:rPr>
              <a:t>Wolfgang hat </a:t>
            </a:r>
            <a:r>
              <a:rPr lang="en-GB" sz="2000" b="1" dirty="0" err="1">
                <a:solidFill>
                  <a:schemeClr val="bg1"/>
                </a:solidFill>
              </a:rPr>
              <a:t>nicht</a:t>
            </a:r>
            <a:r>
              <a:rPr lang="en-GB" sz="2000" b="1" dirty="0">
                <a:solidFill>
                  <a:schemeClr val="bg1"/>
                </a:solidFill>
              </a:rPr>
              <a:t> </a:t>
            </a:r>
            <a:r>
              <a:rPr lang="en-GB" sz="2000" dirty="0">
                <a:solidFill>
                  <a:schemeClr val="bg1"/>
                </a:solidFill>
              </a:rPr>
              <a:t>so</a:t>
            </a:r>
            <a:r>
              <a:rPr lang="en-GB" sz="2000" b="1" dirty="0">
                <a:solidFill>
                  <a:schemeClr val="bg1"/>
                </a:solidFill>
              </a:rPr>
              <a:t> </a:t>
            </a:r>
            <a:r>
              <a:rPr lang="en-GB" sz="2000" b="1" dirty="0" err="1">
                <a:solidFill>
                  <a:schemeClr val="bg1"/>
                </a:solidFill>
              </a:rPr>
              <a:t>viele</a:t>
            </a:r>
            <a:r>
              <a:rPr lang="en-GB" sz="2000" dirty="0">
                <a:solidFill>
                  <a:schemeClr val="bg1"/>
                </a:solidFill>
              </a:rPr>
              <a:t> </a:t>
            </a:r>
            <a:r>
              <a:rPr lang="en-GB" sz="2000" dirty="0" err="1">
                <a:solidFill>
                  <a:schemeClr val="bg1"/>
                </a:solidFill>
              </a:rPr>
              <a:t>Ideen</a:t>
            </a:r>
            <a:r>
              <a:rPr lang="en-GB" sz="2000" dirty="0">
                <a:solidFill>
                  <a:schemeClr val="bg1"/>
                </a:solidFill>
              </a:rPr>
              <a:t>.</a:t>
            </a:r>
          </a:p>
        </p:txBody>
      </p:sp>
      <p:sp>
        <p:nvSpPr>
          <p:cNvPr id="11" name="Speech Bubble: Rectangle with Corners Rounded 10">
            <a:extLst>
              <a:ext uri="{FF2B5EF4-FFF2-40B4-BE49-F238E27FC236}">
                <a16:creationId xmlns:a16="http://schemas.microsoft.com/office/drawing/2014/main" id="{5A8A8B94-3CCE-4210-84B8-12B47A564322}"/>
              </a:ext>
            </a:extLst>
          </p:cNvPr>
          <p:cNvSpPr/>
          <p:nvPr/>
        </p:nvSpPr>
        <p:spPr>
          <a:xfrm>
            <a:off x="7279513" y="4009899"/>
            <a:ext cx="4623558" cy="1915770"/>
          </a:xfrm>
          <a:prstGeom prst="wedgeRoundRectCallout">
            <a:avLst>
              <a:gd name="adj1" fmla="val -23490"/>
              <a:gd name="adj2" fmla="val 6321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a:t>
            </a:r>
            <a:r>
              <a:rPr lang="en-GB" sz="2000" b="1" dirty="0"/>
              <a:t>negative</a:t>
            </a:r>
            <a:r>
              <a:rPr lang="en-GB" sz="2000" dirty="0"/>
              <a:t> sentences:</a:t>
            </a:r>
          </a:p>
          <a:p>
            <a:pPr algn="ctr"/>
            <a:endParaRPr lang="en-GB" sz="2000" dirty="0"/>
          </a:p>
          <a:p>
            <a:pPr algn="ctr"/>
            <a:r>
              <a:rPr lang="en-GB" sz="2000" dirty="0"/>
              <a:t> </a:t>
            </a:r>
            <a:r>
              <a:rPr lang="en-GB" sz="2000" dirty="0" err="1"/>
              <a:t>nicht</a:t>
            </a:r>
            <a:r>
              <a:rPr lang="en-GB" sz="2000" dirty="0"/>
              <a:t> </a:t>
            </a:r>
            <a:r>
              <a:rPr lang="en-GB" sz="2000" dirty="0" err="1"/>
              <a:t>viel</a:t>
            </a:r>
            <a:r>
              <a:rPr lang="en-GB" sz="2000" dirty="0"/>
              <a:t> = not </a:t>
            </a:r>
            <a:r>
              <a:rPr lang="en-GB" sz="2000" b="1" dirty="0"/>
              <a:t>much</a:t>
            </a:r>
            <a:endParaRPr lang="en-GB" sz="2000" dirty="0"/>
          </a:p>
          <a:p>
            <a:pPr algn="ctr"/>
            <a:r>
              <a:rPr lang="en-GB" sz="2000" dirty="0" err="1"/>
              <a:t>nicht</a:t>
            </a:r>
            <a:r>
              <a:rPr lang="en-GB" sz="2000" dirty="0"/>
              <a:t> </a:t>
            </a:r>
            <a:r>
              <a:rPr lang="en-GB" sz="2000" dirty="0" err="1"/>
              <a:t>viel</a:t>
            </a:r>
            <a:r>
              <a:rPr lang="en-GB" sz="2000" b="1" dirty="0" err="1"/>
              <a:t>e</a:t>
            </a:r>
            <a:r>
              <a:rPr lang="en-GB" sz="2000" dirty="0"/>
              <a:t> = not </a:t>
            </a:r>
            <a:r>
              <a:rPr lang="en-GB" sz="2000" b="1" dirty="0"/>
              <a:t>many</a:t>
            </a:r>
            <a:endParaRPr lang="en-GB" sz="2000" dirty="0"/>
          </a:p>
        </p:txBody>
      </p:sp>
      <p:sp>
        <p:nvSpPr>
          <p:cNvPr id="12" name="Rectangle 11">
            <a:extLst>
              <a:ext uri="{FF2B5EF4-FFF2-40B4-BE49-F238E27FC236}">
                <a16:creationId xmlns:a16="http://schemas.microsoft.com/office/drawing/2014/main" id="{C5ECF6F4-EED2-43F1-B338-596522077DD3}"/>
              </a:ext>
            </a:extLst>
          </p:cNvPr>
          <p:cNvSpPr/>
          <p:nvPr/>
        </p:nvSpPr>
        <p:spPr>
          <a:xfrm>
            <a:off x="9717984" y="4967784"/>
            <a:ext cx="1528549" cy="30025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D56554D-C250-4AED-BF35-3991D6E2CDE2}"/>
              </a:ext>
            </a:extLst>
          </p:cNvPr>
          <p:cNvSpPr/>
          <p:nvPr/>
        </p:nvSpPr>
        <p:spPr>
          <a:xfrm>
            <a:off x="9736065" y="5296600"/>
            <a:ext cx="1657257" cy="501079"/>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91637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2" grpId="1" animBg="1"/>
      <p:bldP spid="29" grpId="0" animBg="1"/>
      <p:bldP spid="2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Viel</a:t>
            </a:r>
            <a:r>
              <a:rPr lang="en-GB" sz="3600" b="1" dirty="0">
                <a:solidFill>
                  <a:schemeClr val="bg1"/>
                </a:solidFill>
              </a:rPr>
              <a:t> </a:t>
            </a:r>
            <a:r>
              <a:rPr lang="en-GB" sz="3600" b="1" dirty="0" err="1">
                <a:solidFill>
                  <a:schemeClr val="bg1"/>
                </a:solidFill>
              </a:rPr>
              <a:t>oder</a:t>
            </a:r>
            <a:r>
              <a:rPr lang="en-GB" sz="3600" b="1" dirty="0">
                <a:solidFill>
                  <a:schemeClr val="bg1"/>
                </a:solidFill>
              </a:rPr>
              <a:t> </a:t>
            </a:r>
            <a:r>
              <a:rPr lang="en-GB" sz="3600" b="1" dirty="0" err="1">
                <a:solidFill>
                  <a:schemeClr val="bg1"/>
                </a:solidFill>
              </a:rPr>
              <a:t>viele</a:t>
            </a:r>
            <a:r>
              <a:rPr lang="en-GB" sz="3600" b="1" dirty="0">
                <a:solidFill>
                  <a:schemeClr val="bg1"/>
                </a:solidFill>
              </a:rPr>
              <a:t>?</a:t>
            </a:r>
          </a:p>
        </p:txBody>
      </p:sp>
      <p:sp>
        <p:nvSpPr>
          <p:cNvPr id="88" name="TextBox 87">
            <a:extLst>
              <a:ext uri="{FF2B5EF4-FFF2-40B4-BE49-F238E27FC236}">
                <a16:creationId xmlns:a16="http://schemas.microsoft.com/office/drawing/2014/main" id="{0C04D1D1-A73F-443E-8B70-C7D066DD8FE7}"/>
              </a:ext>
            </a:extLst>
          </p:cNvPr>
          <p:cNvSpPr txBox="1"/>
          <p:nvPr/>
        </p:nvSpPr>
        <p:spPr>
          <a:xfrm>
            <a:off x="172995" y="1338442"/>
            <a:ext cx="46193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F0302020204030204"/>
              </a:rPr>
              <a:t>Gibt</a:t>
            </a:r>
            <a:r>
              <a:rPr lang="en-GB" sz="2200" dirty="0">
                <a:solidFill>
                  <a:schemeClr val="accent1">
                    <a:lumMod val="50000"/>
                  </a:schemeClr>
                </a:solidFill>
                <a:latin typeface="Century Gothic" panose="020F0302020204030204"/>
              </a:rPr>
              <a:t> es </a:t>
            </a:r>
            <a:r>
              <a:rPr lang="en-GB" sz="2200" b="1" dirty="0" err="1">
                <a:solidFill>
                  <a:schemeClr val="accent1">
                    <a:lumMod val="50000"/>
                  </a:schemeClr>
                </a:solidFill>
                <a:latin typeface="Century Gothic" panose="020F0302020204030204"/>
              </a:rPr>
              <a:t>viel</a:t>
            </a:r>
            <a:r>
              <a:rPr lang="en-GB" sz="2200" b="1" dirty="0">
                <a:solidFill>
                  <a:schemeClr val="accent1">
                    <a:lumMod val="50000"/>
                  </a:schemeClr>
                </a:solidFill>
                <a:latin typeface="Century Gothic" panose="020F0302020204030204"/>
              </a:rPr>
              <a:t> </a:t>
            </a:r>
            <a:r>
              <a:rPr lang="en-GB" sz="2200" dirty="0" err="1">
                <a:solidFill>
                  <a:schemeClr val="accent1">
                    <a:lumMod val="50000"/>
                  </a:schemeClr>
                </a:solidFill>
                <a:latin typeface="Century Gothic" panose="020F0302020204030204"/>
              </a:rPr>
              <a:t>oder</a:t>
            </a:r>
            <a:r>
              <a:rPr lang="en-GB" sz="2200" dirty="0">
                <a:solidFill>
                  <a:schemeClr val="accent1">
                    <a:lumMod val="50000"/>
                  </a:schemeClr>
                </a:solidFill>
                <a:latin typeface="Century Gothic" panose="020F0302020204030204"/>
              </a:rPr>
              <a:t> </a:t>
            </a:r>
            <a:r>
              <a:rPr lang="en-GB" sz="2200" b="1" dirty="0" err="1">
                <a:solidFill>
                  <a:schemeClr val="accent1">
                    <a:lumMod val="50000"/>
                  </a:schemeClr>
                </a:solidFill>
                <a:latin typeface="Century Gothic" panose="020F0302020204030204"/>
              </a:rPr>
              <a:t>viele</a:t>
            </a:r>
            <a:r>
              <a:rPr lang="en-GB" sz="2200" dirty="0">
                <a:solidFill>
                  <a:schemeClr val="accent1">
                    <a:lumMod val="50000"/>
                  </a:schemeClr>
                </a:solidFill>
                <a:latin typeface="Century Gothic" panose="020F0302020204030204"/>
              </a:rPr>
              <a:t>?</a:t>
            </a:r>
          </a:p>
        </p:txBody>
      </p:sp>
      <p:sp>
        <p:nvSpPr>
          <p:cNvPr id="2" name="Speech Bubble: Rectangle with Corners Rounded 1">
            <a:extLst>
              <a:ext uri="{FF2B5EF4-FFF2-40B4-BE49-F238E27FC236}">
                <a16:creationId xmlns:a16="http://schemas.microsoft.com/office/drawing/2014/main" id="{419FADC9-22E2-4582-BDB7-F3A91715CDF3}"/>
              </a:ext>
            </a:extLst>
          </p:cNvPr>
          <p:cNvSpPr/>
          <p:nvPr/>
        </p:nvSpPr>
        <p:spPr>
          <a:xfrm>
            <a:off x="9157853" y="1001890"/>
            <a:ext cx="2799475" cy="2744171"/>
          </a:xfrm>
          <a:prstGeom prst="wedgeRoundRectCallout">
            <a:avLst>
              <a:gd name="adj1" fmla="val -20833"/>
              <a:gd name="adj2" fmla="val 58266"/>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Hint</a:t>
            </a:r>
          </a:p>
          <a:p>
            <a:pPr algn="ctr"/>
            <a:endParaRPr lang="en-GB" sz="2000" b="1" dirty="0"/>
          </a:p>
          <a:p>
            <a:pPr algn="ctr"/>
            <a:r>
              <a:rPr lang="en-GB" sz="2000" dirty="0"/>
              <a:t>To check whether a noun is </a:t>
            </a:r>
            <a:r>
              <a:rPr lang="en-GB" sz="2000" b="1" dirty="0"/>
              <a:t>countable</a:t>
            </a:r>
            <a:r>
              <a:rPr lang="en-GB" sz="2000" dirty="0"/>
              <a:t> or </a:t>
            </a:r>
            <a:r>
              <a:rPr lang="en-GB" sz="2000" b="1" dirty="0"/>
              <a:t>uncountable</a:t>
            </a:r>
            <a:r>
              <a:rPr lang="en-GB" sz="2000" dirty="0"/>
              <a:t>, try putting a </a:t>
            </a:r>
            <a:r>
              <a:rPr lang="en-GB" sz="2000" b="1" dirty="0"/>
              <a:t>number</a:t>
            </a:r>
            <a:r>
              <a:rPr lang="en-GB" sz="2000" dirty="0"/>
              <a:t> in front of the English word.</a:t>
            </a:r>
          </a:p>
        </p:txBody>
      </p:sp>
      <p:graphicFrame>
        <p:nvGraphicFramePr>
          <p:cNvPr id="7" name="Table 12">
            <a:extLst>
              <a:ext uri="{FF2B5EF4-FFF2-40B4-BE49-F238E27FC236}">
                <a16:creationId xmlns:a16="http://schemas.microsoft.com/office/drawing/2014/main" id="{BEDE3EEF-EE14-4FF7-835E-1EBCEECEF3DD}"/>
              </a:ext>
            </a:extLst>
          </p:cNvPr>
          <p:cNvGraphicFramePr>
            <a:graphicFrameLocks noGrp="1"/>
          </p:cNvGraphicFramePr>
          <p:nvPr>
            <p:extLst>
              <p:ext uri="{D42A27DB-BD31-4B8C-83A1-F6EECF244321}">
                <p14:modId xmlns:p14="http://schemas.microsoft.com/office/powerpoint/2010/main" val="683763663"/>
              </p:ext>
            </p:extLst>
          </p:nvPr>
        </p:nvGraphicFramePr>
        <p:xfrm>
          <a:off x="246230" y="2049136"/>
          <a:ext cx="4546108" cy="4057545"/>
        </p:xfrm>
        <a:graphic>
          <a:graphicData uri="http://schemas.openxmlformats.org/drawingml/2006/table">
            <a:tbl>
              <a:tblPr firstRow="1" bandRow="1">
                <a:tableStyleId>{5940675A-B579-460E-94D1-54222C63F5DA}</a:tableStyleId>
              </a:tblPr>
              <a:tblGrid>
                <a:gridCol w="2273054">
                  <a:extLst>
                    <a:ext uri="{9D8B030D-6E8A-4147-A177-3AD203B41FA5}">
                      <a16:colId xmlns:a16="http://schemas.microsoft.com/office/drawing/2014/main" val="2349495442"/>
                    </a:ext>
                  </a:extLst>
                </a:gridCol>
                <a:gridCol w="2273054">
                  <a:extLst>
                    <a:ext uri="{9D8B030D-6E8A-4147-A177-3AD203B41FA5}">
                      <a16:colId xmlns:a16="http://schemas.microsoft.com/office/drawing/2014/main" val="3283253055"/>
                    </a:ext>
                  </a:extLst>
                </a:gridCol>
              </a:tblGrid>
              <a:tr h="528811">
                <a:tc>
                  <a:txBody>
                    <a:bodyPr/>
                    <a:lstStyle/>
                    <a:p>
                      <a:pPr algn="ctr"/>
                      <a:r>
                        <a:rPr lang="en-GB" sz="2000" b="1" dirty="0" err="1">
                          <a:solidFill>
                            <a:schemeClr val="accent1">
                              <a:lumMod val="50000"/>
                            </a:schemeClr>
                          </a:solidFill>
                        </a:rPr>
                        <a:t>viel</a:t>
                      </a:r>
                      <a:endParaRPr lang="en-GB" sz="2000" b="0" dirty="0">
                        <a:solidFill>
                          <a:schemeClr val="accent1">
                            <a:lumMod val="50000"/>
                          </a:schemeClr>
                        </a:solidFill>
                      </a:endParaRPr>
                    </a:p>
                    <a:p>
                      <a:pPr algn="ctr"/>
                      <a:r>
                        <a:rPr lang="en-GB" sz="2000" b="0" dirty="0">
                          <a:solidFill>
                            <a:schemeClr val="accent1">
                              <a:lumMod val="50000"/>
                            </a:schemeClr>
                          </a:solidFill>
                        </a:rPr>
                        <a:t>(uncountable)</a:t>
                      </a:r>
                      <a:endParaRPr lang="en-GB" sz="2000" b="1" dirty="0">
                        <a:solidFill>
                          <a:schemeClr val="accent1">
                            <a:lumMod val="50000"/>
                          </a:schemeClr>
                        </a:solidFill>
                      </a:endParaRPr>
                    </a:p>
                  </a:txBody>
                  <a:tcPr/>
                </a:tc>
                <a:tc>
                  <a:txBody>
                    <a:bodyPr/>
                    <a:lstStyle/>
                    <a:p>
                      <a:pPr algn="ctr"/>
                      <a:r>
                        <a:rPr lang="en-GB" sz="2000" b="1" dirty="0" err="1">
                          <a:solidFill>
                            <a:schemeClr val="accent1">
                              <a:lumMod val="50000"/>
                            </a:schemeClr>
                          </a:solidFill>
                        </a:rPr>
                        <a:t>viele</a:t>
                      </a:r>
                      <a:endParaRPr lang="en-GB" sz="2000" b="0" dirty="0">
                        <a:solidFill>
                          <a:schemeClr val="accent1">
                            <a:lumMod val="50000"/>
                          </a:schemeClr>
                        </a:solidFill>
                      </a:endParaRPr>
                    </a:p>
                    <a:p>
                      <a:pPr algn="ctr"/>
                      <a:r>
                        <a:rPr lang="en-GB" sz="2000" b="0" dirty="0">
                          <a:solidFill>
                            <a:schemeClr val="accent1">
                              <a:lumMod val="50000"/>
                            </a:schemeClr>
                          </a:solidFill>
                        </a:rPr>
                        <a:t>(countable)</a:t>
                      </a:r>
                      <a:endParaRPr lang="en-GB" sz="2000" b="1" dirty="0">
                        <a:solidFill>
                          <a:schemeClr val="accent1">
                            <a:lumMod val="50000"/>
                          </a:schemeClr>
                        </a:solidFill>
                      </a:endParaRPr>
                    </a:p>
                  </a:txBody>
                  <a:tcPr/>
                </a:tc>
                <a:extLst>
                  <a:ext uri="{0D108BD9-81ED-4DB2-BD59-A6C34878D82A}">
                    <a16:rowId xmlns:a16="http://schemas.microsoft.com/office/drawing/2014/main" val="857782125"/>
                  </a:ext>
                </a:extLst>
              </a:tr>
              <a:tr h="335650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70058678"/>
                  </a:ext>
                </a:extLst>
              </a:tr>
            </a:tbl>
          </a:graphicData>
        </a:graphic>
      </p:graphicFrame>
      <p:sp>
        <p:nvSpPr>
          <p:cNvPr id="14" name="TextBox 13">
            <a:extLst>
              <a:ext uri="{FF2B5EF4-FFF2-40B4-BE49-F238E27FC236}">
                <a16:creationId xmlns:a16="http://schemas.microsoft.com/office/drawing/2014/main" id="{D21D7A8C-1A1D-4E04-8FC1-C58970612DB9}"/>
              </a:ext>
            </a:extLst>
          </p:cNvPr>
          <p:cNvSpPr txBox="1"/>
          <p:nvPr/>
        </p:nvSpPr>
        <p:spPr>
          <a:xfrm>
            <a:off x="6744728" y="1353823"/>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1">
                    <a:lumMod val="50000"/>
                  </a:schemeClr>
                </a:solidFill>
              </a:rPr>
              <a:t>Katzen</a:t>
            </a:r>
            <a:endParaRPr lang="en-GB" sz="2000" dirty="0">
              <a:solidFill>
                <a:schemeClr val="accent1">
                  <a:lumMod val="50000"/>
                </a:schemeClr>
              </a:solidFill>
            </a:endParaRPr>
          </a:p>
        </p:txBody>
      </p:sp>
      <p:pic>
        <p:nvPicPr>
          <p:cNvPr id="16" name="Picture 15" descr="A close up of a cats face&#10;&#10;Description automatically generated">
            <a:extLst>
              <a:ext uri="{FF2B5EF4-FFF2-40B4-BE49-F238E27FC236}">
                <a16:creationId xmlns:a16="http://schemas.microsoft.com/office/drawing/2014/main" id="{2B510DCE-3ACF-42F8-8C79-3A0F355A02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41717" y="772835"/>
            <a:ext cx="435633" cy="505450"/>
          </a:xfrm>
          <a:prstGeom prst="rect">
            <a:avLst/>
          </a:prstGeom>
        </p:spPr>
      </p:pic>
      <p:pic>
        <p:nvPicPr>
          <p:cNvPr id="19" name="Picture 18" descr="A close up of a cats face&#10;&#10;Description automatically generated">
            <a:extLst>
              <a:ext uri="{FF2B5EF4-FFF2-40B4-BE49-F238E27FC236}">
                <a16:creationId xmlns:a16="http://schemas.microsoft.com/office/drawing/2014/main" id="{1A2CA7A7-AA12-4D19-84DE-70441D4FCD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77350" y="772834"/>
            <a:ext cx="435634" cy="505451"/>
          </a:xfrm>
          <a:prstGeom prst="rect">
            <a:avLst/>
          </a:prstGeom>
        </p:spPr>
      </p:pic>
      <p:sp>
        <p:nvSpPr>
          <p:cNvPr id="21" name="TextBox 20">
            <a:extLst>
              <a:ext uri="{FF2B5EF4-FFF2-40B4-BE49-F238E27FC236}">
                <a16:creationId xmlns:a16="http://schemas.microsoft.com/office/drawing/2014/main" id="{14D40BD2-8AF2-4996-BF3C-997BD7DF4DBD}"/>
              </a:ext>
            </a:extLst>
          </p:cNvPr>
          <p:cNvSpPr txBox="1"/>
          <p:nvPr/>
        </p:nvSpPr>
        <p:spPr>
          <a:xfrm>
            <a:off x="7022460" y="3305222"/>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1">
                    <a:lumMod val="50000"/>
                  </a:schemeClr>
                </a:solidFill>
              </a:rPr>
              <a:t>Musik</a:t>
            </a:r>
            <a:endParaRPr lang="en-GB" sz="2000" dirty="0">
              <a:solidFill>
                <a:schemeClr val="accent1">
                  <a:lumMod val="50000"/>
                </a:schemeClr>
              </a:solidFill>
            </a:endParaRPr>
          </a:p>
        </p:txBody>
      </p:sp>
      <p:pic>
        <p:nvPicPr>
          <p:cNvPr id="6146" name="Picture 2" descr="Sixteenth Notes, Joined In A Pair Clip Art">
            <a:extLst>
              <a:ext uri="{FF2B5EF4-FFF2-40B4-BE49-F238E27FC236}">
                <a16:creationId xmlns:a16="http://schemas.microsoft.com/office/drawing/2014/main" id="{29192287-AB7C-43BB-A03B-94A5AA8AFB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1244" y="2602109"/>
            <a:ext cx="391508" cy="5730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4B3A5DB-664F-4FF2-9819-E95B620BE3E3}"/>
              </a:ext>
            </a:extLst>
          </p:cNvPr>
          <p:cNvSpPr txBox="1"/>
          <p:nvPr/>
        </p:nvSpPr>
        <p:spPr>
          <a:xfrm>
            <a:off x="5175761" y="2636805"/>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a:solidFill>
                  <a:schemeClr val="accent1">
                    <a:lumMod val="50000"/>
                  </a:schemeClr>
                </a:solidFill>
              </a:rPr>
              <a:t>Essen</a:t>
            </a:r>
          </a:p>
        </p:txBody>
      </p:sp>
      <p:pic>
        <p:nvPicPr>
          <p:cNvPr id="6148" name="Picture 4" descr="Thanksgiving Spread Clip Art">
            <a:extLst>
              <a:ext uri="{FF2B5EF4-FFF2-40B4-BE49-F238E27FC236}">
                <a16:creationId xmlns:a16="http://schemas.microsoft.com/office/drawing/2014/main" id="{3A509BB3-5C1C-4C96-B563-E6B6B63C11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7917" y="2121793"/>
            <a:ext cx="923784" cy="40954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2955E93-BECC-4884-A603-A4F6EA8E6E3D}"/>
              </a:ext>
            </a:extLst>
          </p:cNvPr>
          <p:cNvSpPr txBox="1"/>
          <p:nvPr/>
        </p:nvSpPr>
        <p:spPr>
          <a:xfrm>
            <a:off x="5175761" y="4267585"/>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1">
                    <a:lumMod val="50000"/>
                  </a:schemeClr>
                </a:solidFill>
              </a:rPr>
              <a:t>Leute</a:t>
            </a:r>
            <a:endParaRPr lang="en-GB" sz="2000" dirty="0">
              <a:solidFill>
                <a:schemeClr val="accent1">
                  <a:lumMod val="50000"/>
                </a:schemeClr>
              </a:solidFill>
            </a:endParaRPr>
          </a:p>
        </p:txBody>
      </p:sp>
      <p:grpSp>
        <p:nvGrpSpPr>
          <p:cNvPr id="22" name="Group 21">
            <a:extLst>
              <a:ext uri="{FF2B5EF4-FFF2-40B4-BE49-F238E27FC236}">
                <a16:creationId xmlns:a16="http://schemas.microsoft.com/office/drawing/2014/main" id="{D01A07E7-FFF0-4F1D-9663-9BAABFC1F2BF}"/>
              </a:ext>
            </a:extLst>
          </p:cNvPr>
          <p:cNvGrpSpPr/>
          <p:nvPr/>
        </p:nvGrpSpPr>
        <p:grpSpPr>
          <a:xfrm>
            <a:off x="5351106" y="3734718"/>
            <a:ext cx="1084796" cy="442594"/>
            <a:chOff x="5217747" y="3734268"/>
            <a:chExt cx="1084796" cy="442594"/>
          </a:xfrm>
        </p:grpSpPr>
        <p:pic>
          <p:nvPicPr>
            <p:cNvPr id="6150" name="Picture 6" descr="Man Door Sign Clip Art">
              <a:extLst>
                <a:ext uri="{FF2B5EF4-FFF2-40B4-BE49-F238E27FC236}">
                  <a16:creationId xmlns:a16="http://schemas.microsoft.com/office/drawing/2014/main" id="{E39D023C-FF71-4C52-968D-2A4E3D21CD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7747" y="3745612"/>
              <a:ext cx="197912" cy="42108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Man Door Sign Clip Art">
              <a:extLst>
                <a:ext uri="{FF2B5EF4-FFF2-40B4-BE49-F238E27FC236}">
                  <a16:creationId xmlns:a16="http://schemas.microsoft.com/office/drawing/2014/main" id="{0EDF67A0-7295-46B0-A7E9-EDC65599E8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9599" y="3734268"/>
              <a:ext cx="203244" cy="43243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oman Symbol Clip Art">
              <a:extLst>
                <a:ext uri="{FF2B5EF4-FFF2-40B4-BE49-F238E27FC236}">
                  <a16:creationId xmlns:a16="http://schemas.microsoft.com/office/drawing/2014/main" id="{E376F5D6-0FFD-4F0C-8721-2AE0163B43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0006" y="3745611"/>
              <a:ext cx="197912" cy="4210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Woman Symbol Clip Art">
              <a:extLst>
                <a:ext uri="{FF2B5EF4-FFF2-40B4-BE49-F238E27FC236}">
                  <a16:creationId xmlns:a16="http://schemas.microsoft.com/office/drawing/2014/main" id="{29479C02-D330-4D88-B7E8-E9B4363D43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4524" y="3734268"/>
              <a:ext cx="208019" cy="44259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7D331015-4327-44B2-9BCB-B17108FF042A}"/>
              </a:ext>
            </a:extLst>
          </p:cNvPr>
          <p:cNvSpPr txBox="1"/>
          <p:nvPr/>
        </p:nvSpPr>
        <p:spPr>
          <a:xfrm>
            <a:off x="6096000" y="5743344"/>
            <a:ext cx="1465244" cy="307777"/>
          </a:xfrm>
          <a:prstGeom prst="rect">
            <a:avLst/>
          </a:prstGeom>
          <a:noFill/>
          <a:ln>
            <a:solidFill>
              <a:schemeClr val="accent1">
                <a:lumMod val="50000"/>
              </a:schemeClr>
            </a:solidFill>
          </a:ln>
        </p:spPr>
        <p:txBody>
          <a:bodyPr wrap="square" lIns="0" tIns="0" rIns="0" bIns="0" rtlCol="0">
            <a:spAutoFit/>
          </a:bodyPr>
          <a:lstStyle/>
          <a:p>
            <a:pPr algn="ctr"/>
            <a:r>
              <a:rPr lang="en-GB" sz="2000" dirty="0" err="1">
                <a:solidFill>
                  <a:schemeClr val="accent1">
                    <a:lumMod val="50000"/>
                  </a:schemeClr>
                </a:solidFill>
              </a:rPr>
              <a:t>Fleisch</a:t>
            </a:r>
            <a:endParaRPr lang="en-GB" sz="2000" dirty="0">
              <a:solidFill>
                <a:schemeClr val="accent1">
                  <a:lumMod val="50000"/>
                </a:schemeClr>
              </a:solidFill>
            </a:endParaRPr>
          </a:p>
        </p:txBody>
      </p:sp>
      <p:pic>
        <p:nvPicPr>
          <p:cNvPr id="6154" name="Picture 10" descr="Whole Ham Clip Art">
            <a:extLst>
              <a:ext uri="{FF2B5EF4-FFF2-40B4-BE49-F238E27FC236}">
                <a16:creationId xmlns:a16="http://schemas.microsoft.com/office/drawing/2014/main" id="{4854E14E-E7AD-4627-A177-DFADE93E5E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1860" y="5208357"/>
            <a:ext cx="633523" cy="48147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266D1BD-631B-413B-905F-381D51FA7569}"/>
              </a:ext>
            </a:extLst>
          </p:cNvPr>
          <p:cNvSpPr txBox="1"/>
          <p:nvPr/>
        </p:nvSpPr>
        <p:spPr>
          <a:xfrm>
            <a:off x="8209972" y="5075480"/>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a:solidFill>
                  <a:schemeClr val="accent1">
                    <a:lumMod val="50000"/>
                  </a:schemeClr>
                </a:solidFill>
              </a:rPr>
              <a:t>Taschen</a:t>
            </a:r>
          </a:p>
        </p:txBody>
      </p:sp>
      <p:pic>
        <p:nvPicPr>
          <p:cNvPr id="6156" name="Picture 12" descr="Carryon Backpacks Bags Clip Art">
            <a:extLst>
              <a:ext uri="{FF2B5EF4-FFF2-40B4-BE49-F238E27FC236}">
                <a16:creationId xmlns:a16="http://schemas.microsoft.com/office/drawing/2014/main" id="{8427DB3B-5A4A-453A-9F8E-2B4693DFED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03429" y="4421473"/>
            <a:ext cx="678330" cy="569797"/>
          </a:xfrm>
          <a:prstGeom prst="rect">
            <a:avLst/>
          </a:prstGeom>
          <a:noFill/>
        </p:spPr>
      </p:pic>
      <p:sp>
        <p:nvSpPr>
          <p:cNvPr id="45" name="TextBox 44">
            <a:extLst>
              <a:ext uri="{FF2B5EF4-FFF2-40B4-BE49-F238E27FC236}">
                <a16:creationId xmlns:a16="http://schemas.microsoft.com/office/drawing/2014/main" id="{5C040545-074E-4393-AE56-223E66CE6351}"/>
              </a:ext>
            </a:extLst>
          </p:cNvPr>
          <p:cNvSpPr txBox="1"/>
          <p:nvPr/>
        </p:nvSpPr>
        <p:spPr>
          <a:xfrm>
            <a:off x="10249470" y="5594929"/>
            <a:ext cx="1465244" cy="307777"/>
          </a:xfrm>
          <a:prstGeom prst="rect">
            <a:avLst/>
          </a:prstGeom>
          <a:solidFill>
            <a:schemeClr val="bg1"/>
          </a:solidFill>
          <a:ln>
            <a:solidFill>
              <a:schemeClr val="accent1">
                <a:lumMod val="50000"/>
              </a:schemeClr>
            </a:solidFill>
          </a:ln>
        </p:spPr>
        <p:txBody>
          <a:bodyPr wrap="square" lIns="0" tIns="0" rIns="0" bIns="0" rtlCol="0">
            <a:spAutoFit/>
          </a:bodyPr>
          <a:lstStyle/>
          <a:p>
            <a:pPr algn="ctr"/>
            <a:r>
              <a:rPr lang="en-GB" sz="2000" dirty="0" err="1">
                <a:solidFill>
                  <a:schemeClr val="accent1">
                    <a:lumMod val="50000"/>
                  </a:schemeClr>
                </a:solidFill>
              </a:rPr>
              <a:t>Bücher</a:t>
            </a:r>
            <a:endParaRPr lang="en-GB" sz="2000" dirty="0">
              <a:solidFill>
                <a:schemeClr val="accent1">
                  <a:lumMod val="50000"/>
                </a:schemeClr>
              </a:solidFill>
            </a:endParaRPr>
          </a:p>
        </p:txBody>
      </p:sp>
      <p:pic>
        <p:nvPicPr>
          <p:cNvPr id="6158" name="Picture 14" descr="Stack Of Books Clip Art">
            <a:extLst>
              <a:ext uri="{FF2B5EF4-FFF2-40B4-BE49-F238E27FC236}">
                <a16:creationId xmlns:a16="http://schemas.microsoft.com/office/drawing/2014/main" id="{CDB548AD-88EA-4D77-BC08-21C694CF60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58675" y="4924370"/>
            <a:ext cx="749733" cy="569797"/>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859734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CCB1ED-5684-4ADA-93B6-4D87F6959177}"/>
              </a:ext>
            </a:extLst>
          </p:cNvPr>
          <p:cNvGraphicFramePr>
            <a:graphicFrameLocks noGrp="1"/>
          </p:cNvGraphicFramePr>
          <p:nvPr>
            <p:extLst>
              <p:ext uri="{D42A27DB-BD31-4B8C-83A1-F6EECF244321}">
                <p14:modId xmlns:p14="http://schemas.microsoft.com/office/powerpoint/2010/main" val="3162738830"/>
              </p:ext>
            </p:extLst>
          </p:nvPr>
        </p:nvGraphicFramePr>
        <p:xfrm>
          <a:off x="1700220" y="2036339"/>
          <a:ext cx="4070954" cy="4055604"/>
        </p:xfrm>
        <a:graphic>
          <a:graphicData uri="http://schemas.openxmlformats.org/drawingml/2006/table">
            <a:tbl>
              <a:tblPr firstRow="1" bandRow="1">
                <a:tableStyleId>{5940675A-B579-460E-94D1-54222C63F5DA}</a:tableStyleId>
              </a:tblPr>
              <a:tblGrid>
                <a:gridCol w="799116">
                  <a:extLst>
                    <a:ext uri="{9D8B030D-6E8A-4147-A177-3AD203B41FA5}">
                      <a16:colId xmlns:a16="http://schemas.microsoft.com/office/drawing/2014/main" val="927312402"/>
                    </a:ext>
                  </a:extLst>
                </a:gridCol>
                <a:gridCol w="1635919">
                  <a:extLst>
                    <a:ext uri="{9D8B030D-6E8A-4147-A177-3AD203B41FA5}">
                      <a16:colId xmlns:a16="http://schemas.microsoft.com/office/drawing/2014/main" val="3463407523"/>
                    </a:ext>
                  </a:extLst>
                </a:gridCol>
                <a:gridCol w="1635919">
                  <a:extLst>
                    <a:ext uri="{9D8B030D-6E8A-4147-A177-3AD203B41FA5}">
                      <a16:colId xmlns:a16="http://schemas.microsoft.com/office/drawing/2014/main" val="3353823923"/>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486009997"/>
                  </a:ext>
                </a:extLst>
              </a:tr>
              <a:tr h="675934">
                <a:tc>
                  <a:txBody>
                    <a:bodyPr/>
                    <a:lstStyle/>
                    <a:p>
                      <a:endParaRPr lang="en-GB"/>
                    </a:p>
                  </a:txBody>
                  <a:tcPr/>
                </a:tc>
                <a:tc>
                  <a:txBody>
                    <a:bodyPr/>
                    <a:lstStyle/>
                    <a:p>
                      <a:pPr lvl="0" algn="ctr"/>
                      <a:r>
                        <a:rPr lang="en-GB" sz="2400" dirty="0">
                          <a:solidFill>
                            <a:schemeClr val="accent1">
                              <a:lumMod val="50000"/>
                            </a:schemeClr>
                          </a:solidFill>
                        </a:rPr>
                        <a:t>Wasser</a:t>
                      </a:r>
                    </a:p>
                  </a:txBody>
                  <a:tcPr anchor="ctr"/>
                </a:tc>
                <a:tc>
                  <a:txBody>
                    <a:bodyPr/>
                    <a:lstStyle/>
                    <a:p>
                      <a:pPr lvl="0" algn="ctr"/>
                      <a:r>
                        <a:rPr lang="en-GB" sz="2400" dirty="0" err="1">
                          <a:solidFill>
                            <a:schemeClr val="accent1">
                              <a:lumMod val="50000"/>
                            </a:schemeClr>
                          </a:solidFill>
                        </a:rPr>
                        <a:t>Kirchen</a:t>
                      </a:r>
                      <a:endParaRPr lang="en-GB" sz="2400" dirty="0">
                        <a:solidFill>
                          <a:schemeClr val="accent1">
                            <a:lumMod val="50000"/>
                          </a:schemeClr>
                        </a:solidFill>
                      </a:endParaRPr>
                    </a:p>
                  </a:txBody>
                  <a:tcPr anchor="ctr"/>
                </a:tc>
                <a:extLst>
                  <a:ext uri="{0D108BD9-81ED-4DB2-BD59-A6C34878D82A}">
                    <a16:rowId xmlns:a16="http://schemas.microsoft.com/office/drawing/2014/main" val="3676884540"/>
                  </a:ext>
                </a:extLst>
              </a:tr>
              <a:tr h="675934">
                <a:tc>
                  <a:txBody>
                    <a:bodyPr/>
                    <a:lstStyle/>
                    <a:p>
                      <a:endParaRPr lang="en-GB"/>
                    </a:p>
                  </a:txBody>
                  <a:tcPr/>
                </a:tc>
                <a:tc>
                  <a:txBody>
                    <a:bodyPr/>
                    <a:lstStyle/>
                    <a:p>
                      <a:pPr lvl="0" algn="ctr"/>
                      <a:r>
                        <a:rPr lang="en-GB" sz="2400" dirty="0" err="1">
                          <a:solidFill>
                            <a:schemeClr val="accent1">
                              <a:lumMod val="50000"/>
                            </a:schemeClr>
                          </a:solidFill>
                        </a:rPr>
                        <a:t>Salz</a:t>
                      </a:r>
                      <a:endParaRPr lang="en-GB" sz="2400" dirty="0">
                        <a:solidFill>
                          <a:schemeClr val="accent1">
                            <a:lumMod val="50000"/>
                          </a:schemeClr>
                        </a:solidFill>
                      </a:endParaRPr>
                    </a:p>
                  </a:txBody>
                  <a:tcPr anchor="ctr"/>
                </a:tc>
                <a:tc>
                  <a:txBody>
                    <a:bodyPr/>
                    <a:lstStyle/>
                    <a:p>
                      <a:pPr lvl="0" algn="ctr"/>
                      <a:r>
                        <a:rPr lang="en-GB" sz="2400" dirty="0">
                          <a:solidFill>
                            <a:schemeClr val="accent1">
                              <a:lumMod val="50000"/>
                            </a:schemeClr>
                          </a:solidFill>
                        </a:rPr>
                        <a:t>Monster</a:t>
                      </a:r>
                    </a:p>
                  </a:txBody>
                  <a:tcPr anchor="ctr"/>
                </a:tc>
                <a:extLst>
                  <a:ext uri="{0D108BD9-81ED-4DB2-BD59-A6C34878D82A}">
                    <a16:rowId xmlns:a16="http://schemas.microsoft.com/office/drawing/2014/main" val="3411096200"/>
                  </a:ext>
                </a:extLst>
              </a:tr>
              <a:tr h="675934">
                <a:tc>
                  <a:txBody>
                    <a:bodyPr/>
                    <a:lstStyle/>
                    <a:p>
                      <a:endParaRPr lang="en-GB"/>
                    </a:p>
                  </a:txBody>
                  <a:tcPr/>
                </a:tc>
                <a:tc>
                  <a:txBody>
                    <a:bodyPr/>
                    <a:lstStyle/>
                    <a:p>
                      <a:pPr algn="ctr"/>
                      <a:r>
                        <a:rPr lang="en-GB" sz="2400" dirty="0" err="1">
                          <a:solidFill>
                            <a:schemeClr val="accent1">
                              <a:lumMod val="50000"/>
                            </a:schemeClr>
                          </a:solidFill>
                        </a:rPr>
                        <a:t>Tiere</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Wind</a:t>
                      </a:r>
                    </a:p>
                  </a:txBody>
                  <a:tcPr anchor="ctr"/>
                </a:tc>
                <a:extLst>
                  <a:ext uri="{0D108BD9-81ED-4DB2-BD59-A6C34878D82A}">
                    <a16:rowId xmlns:a16="http://schemas.microsoft.com/office/drawing/2014/main" val="2932675665"/>
                  </a:ext>
                </a:extLst>
              </a:tr>
              <a:tr h="67593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Museen</a:t>
                      </a:r>
                      <a:endParaRPr lang="en-GB" sz="2400" dirty="0">
                        <a:solidFill>
                          <a:schemeClr val="accent1">
                            <a:lumMod val="50000"/>
                          </a:schemeClr>
                        </a:solidFill>
                      </a:endParaRPr>
                    </a:p>
                  </a:txBody>
                  <a:tcPr anchor="ctr"/>
                </a:tc>
                <a:tc>
                  <a:txBody>
                    <a:bodyPr/>
                    <a:lstStyle/>
                    <a:p>
                      <a:pPr lvl="0" algn="ctr"/>
                      <a:r>
                        <a:rPr lang="en-GB" sz="2400" dirty="0" err="1">
                          <a:solidFill>
                            <a:schemeClr val="accent1">
                              <a:lumMod val="50000"/>
                            </a:schemeClr>
                          </a:solidFill>
                        </a:rPr>
                        <a:t>Musik</a:t>
                      </a:r>
                      <a:endParaRPr lang="en-GB" sz="2400" dirty="0">
                        <a:solidFill>
                          <a:schemeClr val="accent1">
                            <a:lumMod val="50000"/>
                          </a:schemeClr>
                        </a:solidFill>
                      </a:endParaRPr>
                    </a:p>
                  </a:txBody>
                  <a:tcPr anchor="ctr"/>
                </a:tc>
                <a:extLst>
                  <a:ext uri="{0D108BD9-81ED-4DB2-BD59-A6C34878D82A}">
                    <a16:rowId xmlns:a16="http://schemas.microsoft.com/office/drawing/2014/main" val="211570981"/>
                  </a:ext>
                </a:extLst>
              </a:tr>
              <a:tr h="675934">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Essen</a:t>
                      </a:r>
                    </a:p>
                  </a:txBody>
                  <a:tcPr anchor="ctr"/>
                </a:tc>
                <a:tc>
                  <a:txBody>
                    <a:bodyPr/>
                    <a:lstStyle/>
                    <a:p>
                      <a:pPr lvl="0" algn="ctr"/>
                      <a:r>
                        <a:rPr lang="en-GB" sz="2400" dirty="0" err="1">
                          <a:solidFill>
                            <a:schemeClr val="accent1">
                              <a:lumMod val="50000"/>
                            </a:schemeClr>
                          </a:solidFill>
                        </a:rPr>
                        <a:t>Kekse</a:t>
                      </a:r>
                      <a:endParaRPr lang="en-GB" sz="2400" dirty="0">
                        <a:solidFill>
                          <a:schemeClr val="accent1">
                            <a:lumMod val="50000"/>
                          </a:schemeClr>
                        </a:solidFill>
                      </a:endParaRPr>
                    </a:p>
                  </a:txBody>
                  <a:tcPr anchor="ctr"/>
                </a:tc>
                <a:extLst>
                  <a:ext uri="{0D108BD9-81ED-4DB2-BD59-A6C34878D82A}">
                    <a16:rowId xmlns:a16="http://schemas.microsoft.com/office/drawing/2014/main" val="357145082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pic>
        <p:nvPicPr>
          <p:cNvPr id="6" name="Picture 5" descr="A close up of a logo&#10;&#10;Description automatically generated">
            <a:extLst>
              <a:ext uri="{FF2B5EF4-FFF2-40B4-BE49-F238E27FC236}">
                <a16:creationId xmlns:a16="http://schemas.microsoft.com/office/drawing/2014/main" id="{FF715B7F-840C-4805-9996-BC77544DE7E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98408" y="4676092"/>
            <a:ext cx="1387228" cy="1415853"/>
          </a:xfrm>
          <a:prstGeom prst="rect">
            <a:avLst/>
          </a:prstGeom>
        </p:spPr>
      </p:pic>
      <p:sp>
        <p:nvSpPr>
          <p:cNvPr id="7" name="TextBox 6">
            <a:extLst>
              <a:ext uri="{FF2B5EF4-FFF2-40B4-BE49-F238E27FC236}">
                <a16:creationId xmlns:a16="http://schemas.microsoft.com/office/drawing/2014/main" id="{0142E4B5-0B7B-46DB-98F4-77BC2B50DFC4}"/>
              </a:ext>
            </a:extLst>
          </p:cNvPr>
          <p:cNvSpPr txBox="1"/>
          <p:nvPr/>
        </p:nvSpPr>
        <p:spPr>
          <a:xfrm>
            <a:off x="86498" y="1256158"/>
            <a:ext cx="10941386"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Alastair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redet</a:t>
            </a:r>
            <a:r>
              <a:rPr lang="en-GB" sz="2400" dirty="0">
                <a:solidFill>
                  <a:schemeClr val="accent1">
                    <a:lumMod val="50000"/>
                  </a:schemeClr>
                </a:solidFill>
              </a:rPr>
              <a:t> </a:t>
            </a:r>
            <a:r>
              <a:rPr lang="en-GB" sz="2400" dirty="0" err="1">
                <a:solidFill>
                  <a:schemeClr val="accent1">
                    <a:lumMod val="50000"/>
                  </a:schemeClr>
                </a:solidFill>
              </a:rPr>
              <a:t>über</a:t>
            </a:r>
            <a:r>
              <a:rPr lang="en-GB" sz="2400" dirty="0">
                <a:solidFill>
                  <a:schemeClr val="accent1">
                    <a:lumMod val="50000"/>
                  </a:schemeClr>
                </a:solidFill>
              </a:rPr>
              <a:t> </a:t>
            </a:r>
            <a:r>
              <a:rPr lang="en-GB" sz="2400" dirty="0" err="1">
                <a:solidFill>
                  <a:schemeClr val="accent1">
                    <a:lumMod val="50000"/>
                  </a:schemeClr>
                </a:solidFill>
              </a:rPr>
              <a:t>Schottland</a:t>
            </a:r>
            <a:r>
              <a:rPr lang="en-GB" sz="2400" dirty="0">
                <a:solidFill>
                  <a:schemeClr val="accent1">
                    <a:lumMod val="50000"/>
                  </a:schemeClr>
                </a:solidFill>
              </a:rPr>
              <a:t>. Was </a:t>
            </a:r>
            <a:r>
              <a:rPr lang="en-GB" sz="2400" dirty="0" err="1">
                <a:solidFill>
                  <a:schemeClr val="accent1">
                    <a:lumMod val="50000"/>
                  </a:schemeClr>
                </a:solidFill>
              </a:rPr>
              <a:t>gibt</a:t>
            </a:r>
            <a:r>
              <a:rPr lang="en-GB" sz="2400" dirty="0">
                <a:solidFill>
                  <a:schemeClr val="accent1">
                    <a:lumMod val="50000"/>
                  </a:schemeClr>
                </a:solidFill>
              </a:rPr>
              <a:t> es </a:t>
            </a:r>
            <a:r>
              <a:rPr lang="en-GB" sz="2400" dirty="0" err="1">
                <a:solidFill>
                  <a:schemeClr val="accent1">
                    <a:lumMod val="50000"/>
                  </a:schemeClr>
                </a:solidFill>
              </a:rPr>
              <a:t>dort</a:t>
            </a:r>
            <a:r>
              <a:rPr lang="en-GB" sz="2400" dirty="0">
                <a:solidFill>
                  <a:schemeClr val="accent1">
                    <a:lumMod val="50000"/>
                  </a:schemeClr>
                </a:solidFill>
              </a:rPr>
              <a:t>? Was </a:t>
            </a:r>
            <a:r>
              <a:rPr lang="en-GB" sz="2400" dirty="0" err="1">
                <a:solidFill>
                  <a:schemeClr val="accent1">
                    <a:lumMod val="50000"/>
                  </a:schemeClr>
                </a:solidFill>
              </a:rPr>
              <a:t>gibt</a:t>
            </a:r>
            <a:r>
              <a:rPr lang="en-GB" sz="2400" dirty="0">
                <a:solidFill>
                  <a:schemeClr val="accent1">
                    <a:lumMod val="50000"/>
                  </a:schemeClr>
                </a:solidFill>
              </a:rPr>
              <a:t> es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nicht</a:t>
            </a:r>
            <a:r>
              <a:rPr lang="en-GB" sz="2400" dirty="0">
                <a:solidFill>
                  <a:schemeClr val="accent1">
                    <a:lumMod val="50000"/>
                  </a:schemeClr>
                </a:solidFill>
              </a:rPr>
              <a:t>?</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graphicFrame>
        <p:nvGraphicFramePr>
          <p:cNvPr id="10" name="Table 10">
            <a:extLst>
              <a:ext uri="{FF2B5EF4-FFF2-40B4-BE49-F238E27FC236}">
                <a16:creationId xmlns:a16="http://schemas.microsoft.com/office/drawing/2014/main" id="{441995CA-8100-450C-8E9D-006797F1212C}"/>
              </a:ext>
            </a:extLst>
          </p:cNvPr>
          <p:cNvGraphicFramePr>
            <a:graphicFrameLocks noGrp="1"/>
          </p:cNvGraphicFramePr>
          <p:nvPr>
            <p:extLst>
              <p:ext uri="{D42A27DB-BD31-4B8C-83A1-F6EECF244321}">
                <p14:modId xmlns:p14="http://schemas.microsoft.com/office/powerpoint/2010/main" val="637563396"/>
              </p:ext>
            </p:extLst>
          </p:nvPr>
        </p:nvGraphicFramePr>
        <p:xfrm>
          <a:off x="6096000" y="2036339"/>
          <a:ext cx="4057045" cy="4055604"/>
        </p:xfrm>
        <a:graphic>
          <a:graphicData uri="http://schemas.openxmlformats.org/drawingml/2006/table">
            <a:tbl>
              <a:tblPr firstRow="1" bandRow="1">
                <a:tableStyleId>{5940675A-B579-460E-94D1-54222C63F5DA}</a:tableStyleId>
              </a:tblPr>
              <a:tblGrid>
                <a:gridCol w="842963">
                  <a:extLst>
                    <a:ext uri="{9D8B030D-6E8A-4147-A177-3AD203B41FA5}">
                      <a16:colId xmlns:a16="http://schemas.microsoft.com/office/drawing/2014/main" val="806050167"/>
                    </a:ext>
                  </a:extLst>
                </a:gridCol>
                <a:gridCol w="1607041">
                  <a:extLst>
                    <a:ext uri="{9D8B030D-6E8A-4147-A177-3AD203B41FA5}">
                      <a16:colId xmlns:a16="http://schemas.microsoft.com/office/drawing/2014/main" val="444539522"/>
                    </a:ext>
                  </a:extLst>
                </a:gridCol>
                <a:gridCol w="1607041">
                  <a:extLst>
                    <a:ext uri="{9D8B030D-6E8A-4147-A177-3AD203B41FA5}">
                      <a16:colId xmlns:a16="http://schemas.microsoft.com/office/drawing/2014/main" val="2964066778"/>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366824291"/>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Fleisch</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Steaks</a:t>
                      </a:r>
                    </a:p>
                  </a:txBody>
                  <a:tcPr anchor="ctr"/>
                </a:tc>
                <a:extLst>
                  <a:ext uri="{0D108BD9-81ED-4DB2-BD59-A6C34878D82A}">
                    <a16:rowId xmlns:a16="http://schemas.microsoft.com/office/drawing/2014/main" val="1047568477"/>
                  </a:ext>
                </a:extLst>
              </a:tr>
              <a:tr h="675934">
                <a:tc>
                  <a:txBody>
                    <a:bodyPr/>
                    <a:lstStyle/>
                    <a:p>
                      <a:pPr algn="ctr"/>
                      <a:endParaRPr lang="en-GB" sz="2000"/>
                    </a:p>
                  </a:txBody>
                  <a:tcPr/>
                </a:tc>
                <a:tc>
                  <a:txBody>
                    <a:bodyPr/>
                    <a:lstStyle/>
                    <a:p>
                      <a:pPr algn="ctr"/>
                      <a:r>
                        <a:rPr lang="en-GB" sz="2400" dirty="0" err="1">
                          <a:solidFill>
                            <a:schemeClr val="accent1">
                              <a:lumMod val="50000"/>
                            </a:schemeClr>
                          </a:solidFill>
                        </a:rPr>
                        <a:t>Tomaten</a:t>
                      </a:r>
                      <a:endParaRPr lang="en-GB" sz="2400" dirty="0">
                        <a:solidFill>
                          <a:schemeClr val="accent1">
                            <a:lumMod val="50000"/>
                          </a:schemeClr>
                        </a:solidFill>
                      </a:endParaRPr>
                    </a:p>
                  </a:txBody>
                  <a:tcPr anchor="ctr"/>
                </a:tc>
                <a:tc>
                  <a:txBody>
                    <a:bodyPr/>
                    <a:lstStyle/>
                    <a:p>
                      <a:pPr algn="ctr"/>
                      <a:r>
                        <a:rPr lang="en-GB" sz="2400" dirty="0" err="1">
                          <a:solidFill>
                            <a:schemeClr val="accent1">
                              <a:lumMod val="50000"/>
                            </a:schemeClr>
                          </a:solidFill>
                        </a:rPr>
                        <a:t>Obst</a:t>
                      </a:r>
                      <a:endParaRPr lang="en-GB" sz="2400" dirty="0">
                        <a:solidFill>
                          <a:schemeClr val="accent1">
                            <a:lumMod val="50000"/>
                          </a:schemeClr>
                        </a:solidFill>
                      </a:endParaRPr>
                    </a:p>
                  </a:txBody>
                  <a:tcPr anchor="ctr"/>
                </a:tc>
                <a:extLst>
                  <a:ext uri="{0D108BD9-81ED-4DB2-BD59-A6C34878D82A}">
                    <a16:rowId xmlns:a16="http://schemas.microsoft.com/office/drawing/2014/main" val="1164948193"/>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Städte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Kultur</a:t>
                      </a:r>
                    </a:p>
                  </a:txBody>
                  <a:tcPr anchor="ctr"/>
                </a:tc>
                <a:extLst>
                  <a:ext uri="{0D108BD9-81ED-4DB2-BD59-A6C34878D82A}">
                    <a16:rowId xmlns:a16="http://schemas.microsoft.com/office/drawing/2014/main" val="2843767118"/>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Leute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Arbeit</a:t>
                      </a:r>
                    </a:p>
                  </a:txBody>
                  <a:tcPr anchor="ctr"/>
                </a:tc>
                <a:extLst>
                  <a:ext uri="{0D108BD9-81ED-4DB2-BD59-A6C34878D82A}">
                    <a16:rowId xmlns:a16="http://schemas.microsoft.com/office/drawing/2014/main" val="3035885367"/>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Geld</a:t>
                      </a:r>
                    </a:p>
                  </a:txBody>
                  <a:tcPr anchor="ctr"/>
                </a:tc>
                <a:tc>
                  <a:txBody>
                    <a:bodyPr/>
                    <a:lstStyle/>
                    <a:p>
                      <a:pPr algn="ctr"/>
                      <a:r>
                        <a:rPr lang="en-GB" sz="2400" dirty="0">
                          <a:solidFill>
                            <a:schemeClr val="accent1">
                              <a:lumMod val="50000"/>
                            </a:schemeClr>
                          </a:solidFill>
                        </a:rPr>
                        <a:t>Autos</a:t>
                      </a:r>
                    </a:p>
                  </a:txBody>
                  <a:tcPr anchor="ctr"/>
                </a:tc>
                <a:extLst>
                  <a:ext uri="{0D108BD9-81ED-4DB2-BD59-A6C34878D82A}">
                    <a16:rowId xmlns:a16="http://schemas.microsoft.com/office/drawing/2014/main" val="975537670"/>
                  </a:ext>
                </a:extLst>
              </a:tr>
            </a:tbl>
          </a:graphicData>
        </a:graphic>
      </p:graphicFrame>
      <p:sp>
        <p:nvSpPr>
          <p:cNvPr id="14" name="Action Button: Custom 37">
            <a:hlinkClick r:id="" action="ppaction://noaction" highlightClick="1">
              <a:snd r:embed="rId6" name="26. 1. [beep].wav"/>
            </a:hlinkClick>
            <a:extLst>
              <a:ext uri="{FF2B5EF4-FFF2-40B4-BE49-F238E27FC236}">
                <a16:creationId xmlns:a16="http://schemas.microsoft.com/office/drawing/2014/main" id="{87682ED6-DD37-4BD1-89CF-6CDE705D738D}"/>
              </a:ext>
            </a:extLst>
          </p:cNvPr>
          <p:cNvSpPr/>
          <p:nvPr/>
        </p:nvSpPr>
        <p:spPr>
          <a:xfrm>
            <a:off x="1840820" y="2789881"/>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41">
            <a:hlinkClick r:id="" action="ppaction://noaction" highlightClick="1">
              <a:snd r:embed="rId7" name="26. 2. Im Wasser.wav"/>
            </a:hlinkClick>
            <a:extLst>
              <a:ext uri="{FF2B5EF4-FFF2-40B4-BE49-F238E27FC236}">
                <a16:creationId xmlns:a16="http://schemas.microsoft.com/office/drawing/2014/main" id="{592896C2-ACEA-455C-97EC-7B6F25246536}"/>
              </a:ext>
            </a:extLst>
          </p:cNvPr>
          <p:cNvSpPr/>
          <p:nvPr/>
        </p:nvSpPr>
        <p:spPr>
          <a:xfrm>
            <a:off x="1840820" y="3464194"/>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45">
            <a:hlinkClick r:id="" action="ppaction://noaction" highlightClick="1">
              <a:snd r:embed="rId8" name="26. 3. In den Highlands.wav"/>
            </a:hlinkClick>
            <a:extLst>
              <a:ext uri="{FF2B5EF4-FFF2-40B4-BE49-F238E27FC236}">
                <a16:creationId xmlns:a16="http://schemas.microsoft.com/office/drawing/2014/main" id="{4FC1E66B-5657-4B45-A22D-4394D11B792A}"/>
              </a:ext>
            </a:extLst>
          </p:cNvPr>
          <p:cNvSpPr/>
          <p:nvPr/>
        </p:nvSpPr>
        <p:spPr>
          <a:xfrm>
            <a:off x="1840820" y="4138507"/>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49">
            <a:hlinkClick r:id="" action="ppaction://noaction" highlightClick="1">
              <a:snd r:embed="rId9" name="26. 4. In Glasgow.wav"/>
            </a:hlinkClick>
            <a:extLst>
              <a:ext uri="{FF2B5EF4-FFF2-40B4-BE49-F238E27FC236}">
                <a16:creationId xmlns:a16="http://schemas.microsoft.com/office/drawing/2014/main" id="{71EBD3D2-0169-49A6-8E9F-FFB4FA68E6A2}"/>
              </a:ext>
            </a:extLst>
          </p:cNvPr>
          <p:cNvSpPr/>
          <p:nvPr/>
        </p:nvSpPr>
        <p:spPr>
          <a:xfrm>
            <a:off x="1840820" y="4812820"/>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53">
            <a:hlinkClick r:id="" action="ppaction://noaction" highlightClick="1">
              <a:snd r:embed="rId10" name="26. 5. Es gibt.wav"/>
            </a:hlinkClick>
            <a:extLst>
              <a:ext uri="{FF2B5EF4-FFF2-40B4-BE49-F238E27FC236}">
                <a16:creationId xmlns:a16="http://schemas.microsoft.com/office/drawing/2014/main" id="{C3557D58-9B03-496A-9410-AA5B94CCF3D9}"/>
              </a:ext>
            </a:extLst>
          </p:cNvPr>
          <p:cNvSpPr/>
          <p:nvPr/>
        </p:nvSpPr>
        <p:spPr>
          <a:xfrm>
            <a:off x="1840820" y="5487131"/>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7176" name="Picture 8" descr="Symbol Thumbs Up Clip Art">
            <a:extLst>
              <a:ext uri="{FF2B5EF4-FFF2-40B4-BE49-F238E27FC236}">
                <a16:creationId xmlns:a16="http://schemas.microsoft.com/office/drawing/2014/main" id="{73C7DBDD-4864-484C-ADCC-8CE89B0917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7417" y="2090706"/>
            <a:ext cx="393998" cy="550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ymbol Thumbs Up Clip Art">
            <a:extLst>
              <a:ext uri="{FF2B5EF4-FFF2-40B4-BE49-F238E27FC236}">
                <a16:creationId xmlns:a16="http://schemas.microsoft.com/office/drawing/2014/main" id="{CE11C358-D08C-408E-8563-B37EEDEE4F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8306310" y="2090706"/>
            <a:ext cx="393998" cy="550664"/>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37">
            <a:hlinkClick r:id="" action="ppaction://noaction" highlightClick="1">
              <a:snd r:embed="rId12" name="26. 6. Ich esse.wav"/>
            </a:hlinkClick>
            <a:extLst>
              <a:ext uri="{FF2B5EF4-FFF2-40B4-BE49-F238E27FC236}">
                <a16:creationId xmlns:a16="http://schemas.microsoft.com/office/drawing/2014/main" id="{BB49365C-C79E-47C7-A449-593A50879FE6}"/>
              </a:ext>
            </a:extLst>
          </p:cNvPr>
          <p:cNvSpPr/>
          <p:nvPr/>
        </p:nvSpPr>
        <p:spPr>
          <a:xfrm>
            <a:off x="6271271" y="2790186"/>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Action Button: Custom 41">
            <a:hlinkClick r:id="" action="ppaction://noaction" highlightClick="1">
              <a:snd r:embed="rId13" name="26. 7. Wir haben.wav"/>
            </a:hlinkClick>
            <a:extLst>
              <a:ext uri="{FF2B5EF4-FFF2-40B4-BE49-F238E27FC236}">
                <a16:creationId xmlns:a16="http://schemas.microsoft.com/office/drawing/2014/main" id="{2EE30BA0-610D-4BF1-9C7B-BF80A4ADAD06}"/>
              </a:ext>
            </a:extLst>
          </p:cNvPr>
          <p:cNvSpPr/>
          <p:nvPr/>
        </p:nvSpPr>
        <p:spPr>
          <a:xfrm>
            <a:off x="6271271" y="3464422"/>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Action Button: Custom 45">
            <a:hlinkClick r:id="" action="ppaction://noaction" highlightClick="1">
              <a:snd r:embed="rId14" name="26. 8. Es gibt nicht.wav"/>
            </a:hlinkClick>
            <a:extLst>
              <a:ext uri="{FF2B5EF4-FFF2-40B4-BE49-F238E27FC236}">
                <a16:creationId xmlns:a16="http://schemas.microsoft.com/office/drawing/2014/main" id="{9114A9D9-AA83-4674-B479-FE5944DCDCA2}"/>
              </a:ext>
            </a:extLst>
          </p:cNvPr>
          <p:cNvSpPr/>
          <p:nvPr/>
        </p:nvSpPr>
        <p:spPr>
          <a:xfrm>
            <a:off x="6271271" y="4138658"/>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Action Button: Custom 49">
            <a:hlinkClick r:id="" action="ppaction://noaction" highlightClick="1">
              <a:snd r:embed="rId15" name="26. 9. Dort.wav"/>
            </a:hlinkClick>
            <a:extLst>
              <a:ext uri="{FF2B5EF4-FFF2-40B4-BE49-F238E27FC236}">
                <a16:creationId xmlns:a16="http://schemas.microsoft.com/office/drawing/2014/main" id="{22CA7F77-52EB-4315-A77D-E0431BB8CCA5}"/>
              </a:ext>
            </a:extLst>
          </p:cNvPr>
          <p:cNvSpPr/>
          <p:nvPr/>
        </p:nvSpPr>
        <p:spPr>
          <a:xfrm>
            <a:off x="6271271" y="4812894"/>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7" name="Action Button: Custom 53">
            <a:hlinkClick r:id="" action="ppaction://noaction" highlightClick="1">
              <a:snd r:embed="rId16" name="26. 10. Die Leute.wav"/>
            </a:hlinkClick>
            <a:extLst>
              <a:ext uri="{FF2B5EF4-FFF2-40B4-BE49-F238E27FC236}">
                <a16:creationId xmlns:a16="http://schemas.microsoft.com/office/drawing/2014/main" id="{588D19AB-CB3A-49F8-AE5D-BFCAF0301BF4}"/>
              </a:ext>
            </a:extLst>
          </p:cNvPr>
          <p:cNvSpPr/>
          <p:nvPr/>
        </p:nvSpPr>
        <p:spPr>
          <a:xfrm>
            <a:off x="6271271" y="5487131"/>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34" name="Picture 33">
            <a:hlinkClick r:id="" action="ppaction://noaction">
              <a:snd r:embed="rId17" name="salz.wav"/>
            </a:hlinkClick>
            <a:extLst>
              <a:ext uri="{FF2B5EF4-FFF2-40B4-BE49-F238E27FC236}">
                <a16:creationId xmlns:a16="http://schemas.microsoft.com/office/drawing/2014/main" id="{A3168017-BD53-4B5D-908E-735C58460806}"/>
              </a:ext>
            </a:extLst>
          </p:cNvPr>
          <p:cNvPicPr>
            <a:picLocks noChangeAspect="1"/>
          </p:cNvPicPr>
          <p:nvPr/>
        </p:nvPicPr>
        <p:blipFill>
          <a:blip r:embed="rId18"/>
          <a:stretch>
            <a:fillRect/>
          </a:stretch>
        </p:blipFill>
        <p:spPr>
          <a:xfrm>
            <a:off x="2662446" y="3484552"/>
            <a:ext cx="320487" cy="497808"/>
          </a:xfrm>
          <a:prstGeom prst="rect">
            <a:avLst/>
          </a:prstGeom>
        </p:spPr>
      </p:pic>
      <p:sp>
        <p:nvSpPr>
          <p:cNvPr id="36" name="TextBox 35">
            <a:extLst>
              <a:ext uri="{FF2B5EF4-FFF2-40B4-BE49-F238E27FC236}">
                <a16:creationId xmlns:a16="http://schemas.microsoft.com/office/drawing/2014/main" id="{FA8F5C2F-9BD9-4A56-AE17-5D13B56AEC1B}"/>
              </a:ext>
            </a:extLst>
          </p:cNvPr>
          <p:cNvSpPr txBox="1"/>
          <p:nvPr/>
        </p:nvSpPr>
        <p:spPr>
          <a:xfrm>
            <a:off x="4331415" y="2790186"/>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28" name="Thought Bubble: Cloud 27">
            <a:extLst>
              <a:ext uri="{FF2B5EF4-FFF2-40B4-BE49-F238E27FC236}">
                <a16:creationId xmlns:a16="http://schemas.microsoft.com/office/drawing/2014/main" id="{842901C2-BFA6-4200-8E24-76ABA51FCC1F}"/>
              </a:ext>
            </a:extLst>
          </p:cNvPr>
          <p:cNvSpPr/>
          <p:nvPr/>
        </p:nvSpPr>
        <p:spPr>
          <a:xfrm>
            <a:off x="9993086" y="1988604"/>
            <a:ext cx="1995904" cy="1813817"/>
          </a:xfrm>
          <a:prstGeom prst="cloudCallout">
            <a:avLst>
              <a:gd name="adj1" fmla="val 1324"/>
              <a:gd name="adj2" fmla="val 90266"/>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1B2BC6AC-0D2F-41BF-AF50-2E2C167F65B7}"/>
              </a:ext>
            </a:extLst>
          </p:cNvPr>
          <p:cNvPicPr>
            <a:picLocks noChangeAspect="1"/>
          </p:cNvPicPr>
          <p:nvPr/>
        </p:nvPicPr>
        <p:blipFill>
          <a:blip r:embed="rId19"/>
          <a:stretch>
            <a:fillRect/>
          </a:stretch>
        </p:blipFill>
        <p:spPr>
          <a:xfrm>
            <a:off x="10501745" y="2318385"/>
            <a:ext cx="1019953" cy="1110615"/>
          </a:xfrm>
          <a:prstGeom prst="rect">
            <a:avLst/>
          </a:prstGeom>
        </p:spPr>
      </p:pic>
      <p:pic>
        <p:nvPicPr>
          <p:cNvPr id="8" name="Picture 7" descr="A close up of a logo&#10;&#10;Description automatically generated">
            <a:extLst>
              <a:ext uri="{FF2B5EF4-FFF2-40B4-BE49-F238E27FC236}">
                <a16:creationId xmlns:a16="http://schemas.microsoft.com/office/drawing/2014/main" id="{EFC41116-2492-42BD-9DDB-8ECC146BAB3E}"/>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flipH="1">
            <a:off x="173650" y="1959704"/>
            <a:ext cx="1162495" cy="1660354"/>
          </a:xfrm>
          <a:prstGeom prst="rect">
            <a:avLst/>
          </a:prstGeom>
        </p:spPr>
      </p:pic>
      <p:sp>
        <p:nvSpPr>
          <p:cNvPr id="3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01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CCB1ED-5684-4ADA-93B6-4D87F6959177}"/>
              </a:ext>
            </a:extLst>
          </p:cNvPr>
          <p:cNvGraphicFramePr>
            <a:graphicFrameLocks noGrp="1"/>
          </p:cNvGraphicFramePr>
          <p:nvPr>
            <p:extLst>
              <p:ext uri="{D42A27DB-BD31-4B8C-83A1-F6EECF244321}">
                <p14:modId xmlns:p14="http://schemas.microsoft.com/office/powerpoint/2010/main" val="1352007669"/>
              </p:ext>
            </p:extLst>
          </p:nvPr>
        </p:nvGraphicFramePr>
        <p:xfrm>
          <a:off x="1700220" y="2036339"/>
          <a:ext cx="4070954" cy="4055604"/>
        </p:xfrm>
        <a:graphic>
          <a:graphicData uri="http://schemas.openxmlformats.org/drawingml/2006/table">
            <a:tbl>
              <a:tblPr firstRow="1" bandRow="1">
                <a:tableStyleId>{5940675A-B579-460E-94D1-54222C63F5DA}</a:tableStyleId>
              </a:tblPr>
              <a:tblGrid>
                <a:gridCol w="799116">
                  <a:extLst>
                    <a:ext uri="{9D8B030D-6E8A-4147-A177-3AD203B41FA5}">
                      <a16:colId xmlns:a16="http://schemas.microsoft.com/office/drawing/2014/main" val="927312402"/>
                    </a:ext>
                  </a:extLst>
                </a:gridCol>
                <a:gridCol w="1635919">
                  <a:extLst>
                    <a:ext uri="{9D8B030D-6E8A-4147-A177-3AD203B41FA5}">
                      <a16:colId xmlns:a16="http://schemas.microsoft.com/office/drawing/2014/main" val="3463407523"/>
                    </a:ext>
                  </a:extLst>
                </a:gridCol>
                <a:gridCol w="1635919">
                  <a:extLst>
                    <a:ext uri="{9D8B030D-6E8A-4147-A177-3AD203B41FA5}">
                      <a16:colId xmlns:a16="http://schemas.microsoft.com/office/drawing/2014/main" val="3353823923"/>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486009997"/>
                  </a:ext>
                </a:extLst>
              </a:tr>
              <a:tr h="675934">
                <a:tc>
                  <a:txBody>
                    <a:bodyPr/>
                    <a:lstStyle/>
                    <a:p>
                      <a:endParaRPr lang="en-GB"/>
                    </a:p>
                  </a:txBody>
                  <a:tcPr/>
                </a:tc>
                <a:tc>
                  <a:txBody>
                    <a:bodyPr/>
                    <a:lstStyle/>
                    <a:p>
                      <a:pPr lvl="0" algn="ctr"/>
                      <a:r>
                        <a:rPr lang="en-GB" sz="2400" dirty="0">
                          <a:solidFill>
                            <a:schemeClr val="accent1">
                              <a:lumMod val="50000"/>
                            </a:schemeClr>
                          </a:solidFill>
                        </a:rPr>
                        <a:t>Wasser</a:t>
                      </a:r>
                    </a:p>
                  </a:txBody>
                  <a:tcPr anchor="ctr"/>
                </a:tc>
                <a:tc>
                  <a:txBody>
                    <a:bodyPr/>
                    <a:lstStyle/>
                    <a:p>
                      <a:pPr lvl="0" algn="ctr"/>
                      <a:r>
                        <a:rPr lang="en-GB" sz="2400" dirty="0" err="1">
                          <a:solidFill>
                            <a:schemeClr val="accent1">
                              <a:lumMod val="50000"/>
                            </a:schemeClr>
                          </a:solidFill>
                        </a:rPr>
                        <a:t>Kirchen</a:t>
                      </a:r>
                      <a:endParaRPr lang="en-GB" sz="2400" dirty="0">
                        <a:solidFill>
                          <a:schemeClr val="accent1">
                            <a:lumMod val="50000"/>
                          </a:schemeClr>
                        </a:solidFill>
                      </a:endParaRPr>
                    </a:p>
                  </a:txBody>
                  <a:tcPr anchor="ctr"/>
                </a:tc>
                <a:extLst>
                  <a:ext uri="{0D108BD9-81ED-4DB2-BD59-A6C34878D82A}">
                    <a16:rowId xmlns:a16="http://schemas.microsoft.com/office/drawing/2014/main" val="3676884540"/>
                  </a:ext>
                </a:extLst>
              </a:tr>
              <a:tr h="675934">
                <a:tc>
                  <a:txBody>
                    <a:bodyPr/>
                    <a:lstStyle/>
                    <a:p>
                      <a:endParaRPr lang="en-GB"/>
                    </a:p>
                  </a:txBody>
                  <a:tcPr/>
                </a:tc>
                <a:tc>
                  <a:txBody>
                    <a:bodyPr/>
                    <a:lstStyle/>
                    <a:p>
                      <a:pPr lvl="0" algn="ctr"/>
                      <a:r>
                        <a:rPr lang="en-GB" sz="2400" dirty="0" err="1">
                          <a:solidFill>
                            <a:schemeClr val="accent1">
                              <a:lumMod val="50000"/>
                            </a:schemeClr>
                          </a:solidFill>
                        </a:rPr>
                        <a:t>Salz</a:t>
                      </a:r>
                      <a:endParaRPr lang="en-GB" sz="2400" dirty="0">
                        <a:solidFill>
                          <a:schemeClr val="accent1">
                            <a:lumMod val="50000"/>
                          </a:schemeClr>
                        </a:solidFill>
                      </a:endParaRPr>
                    </a:p>
                  </a:txBody>
                  <a:tcPr anchor="ctr"/>
                </a:tc>
                <a:tc>
                  <a:txBody>
                    <a:bodyPr/>
                    <a:lstStyle/>
                    <a:p>
                      <a:pPr lvl="0" algn="ctr"/>
                      <a:r>
                        <a:rPr lang="en-GB" sz="2400" dirty="0">
                          <a:solidFill>
                            <a:schemeClr val="accent1">
                              <a:lumMod val="50000"/>
                            </a:schemeClr>
                          </a:solidFill>
                        </a:rPr>
                        <a:t>Monster</a:t>
                      </a:r>
                    </a:p>
                  </a:txBody>
                  <a:tcPr anchor="ctr"/>
                </a:tc>
                <a:extLst>
                  <a:ext uri="{0D108BD9-81ED-4DB2-BD59-A6C34878D82A}">
                    <a16:rowId xmlns:a16="http://schemas.microsoft.com/office/drawing/2014/main" val="3411096200"/>
                  </a:ext>
                </a:extLst>
              </a:tr>
              <a:tr h="675934">
                <a:tc>
                  <a:txBody>
                    <a:bodyPr/>
                    <a:lstStyle/>
                    <a:p>
                      <a:endParaRPr lang="en-GB"/>
                    </a:p>
                  </a:txBody>
                  <a:tcPr/>
                </a:tc>
                <a:tc>
                  <a:txBody>
                    <a:bodyPr/>
                    <a:lstStyle/>
                    <a:p>
                      <a:pPr algn="ctr"/>
                      <a:r>
                        <a:rPr lang="en-GB" sz="2400" dirty="0" err="1">
                          <a:solidFill>
                            <a:schemeClr val="accent1">
                              <a:lumMod val="50000"/>
                            </a:schemeClr>
                          </a:solidFill>
                        </a:rPr>
                        <a:t>Tiere</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Wind</a:t>
                      </a:r>
                    </a:p>
                  </a:txBody>
                  <a:tcPr anchor="ctr"/>
                </a:tc>
                <a:extLst>
                  <a:ext uri="{0D108BD9-81ED-4DB2-BD59-A6C34878D82A}">
                    <a16:rowId xmlns:a16="http://schemas.microsoft.com/office/drawing/2014/main" val="2932675665"/>
                  </a:ext>
                </a:extLst>
              </a:tr>
              <a:tr h="67593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Museen</a:t>
                      </a:r>
                      <a:endParaRPr lang="en-GB" sz="2400" dirty="0">
                        <a:solidFill>
                          <a:schemeClr val="accent1">
                            <a:lumMod val="50000"/>
                          </a:schemeClr>
                        </a:solidFill>
                      </a:endParaRPr>
                    </a:p>
                  </a:txBody>
                  <a:tcPr anchor="ctr"/>
                </a:tc>
                <a:tc>
                  <a:txBody>
                    <a:bodyPr/>
                    <a:lstStyle/>
                    <a:p>
                      <a:pPr lvl="0" algn="ctr"/>
                      <a:r>
                        <a:rPr lang="en-GB" sz="2400" dirty="0" err="1">
                          <a:solidFill>
                            <a:schemeClr val="accent1">
                              <a:lumMod val="50000"/>
                            </a:schemeClr>
                          </a:solidFill>
                        </a:rPr>
                        <a:t>Musik</a:t>
                      </a:r>
                      <a:endParaRPr lang="en-GB" sz="2400" dirty="0">
                        <a:solidFill>
                          <a:schemeClr val="accent1">
                            <a:lumMod val="50000"/>
                          </a:schemeClr>
                        </a:solidFill>
                      </a:endParaRPr>
                    </a:p>
                  </a:txBody>
                  <a:tcPr anchor="ctr"/>
                </a:tc>
                <a:extLst>
                  <a:ext uri="{0D108BD9-81ED-4DB2-BD59-A6C34878D82A}">
                    <a16:rowId xmlns:a16="http://schemas.microsoft.com/office/drawing/2014/main" val="211570981"/>
                  </a:ext>
                </a:extLst>
              </a:tr>
              <a:tr h="675934">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Essen</a:t>
                      </a:r>
                    </a:p>
                  </a:txBody>
                  <a:tcPr anchor="ctr"/>
                </a:tc>
                <a:tc>
                  <a:txBody>
                    <a:bodyPr/>
                    <a:lstStyle/>
                    <a:p>
                      <a:pPr lvl="0" algn="ctr"/>
                      <a:r>
                        <a:rPr lang="en-GB" sz="2400" dirty="0" err="1">
                          <a:solidFill>
                            <a:schemeClr val="accent1">
                              <a:lumMod val="50000"/>
                            </a:schemeClr>
                          </a:solidFill>
                        </a:rPr>
                        <a:t>Kekse</a:t>
                      </a:r>
                      <a:endParaRPr lang="en-GB" sz="2400" dirty="0">
                        <a:solidFill>
                          <a:schemeClr val="accent1">
                            <a:lumMod val="50000"/>
                          </a:schemeClr>
                        </a:solidFill>
                      </a:endParaRPr>
                    </a:p>
                  </a:txBody>
                  <a:tcPr anchor="ctr"/>
                </a:tc>
                <a:extLst>
                  <a:ext uri="{0D108BD9-81ED-4DB2-BD59-A6C34878D82A}">
                    <a16:rowId xmlns:a16="http://schemas.microsoft.com/office/drawing/2014/main" val="357145082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pic>
        <p:nvPicPr>
          <p:cNvPr id="6" name="Picture 5" descr="A close up of a logo&#10;&#10;Description automatically generated">
            <a:extLst>
              <a:ext uri="{FF2B5EF4-FFF2-40B4-BE49-F238E27FC236}">
                <a16:creationId xmlns:a16="http://schemas.microsoft.com/office/drawing/2014/main" id="{FF715B7F-840C-4805-9996-BC77544DE7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98408" y="4676092"/>
            <a:ext cx="1387228" cy="1415853"/>
          </a:xfrm>
          <a:prstGeom prst="rect">
            <a:avLst/>
          </a:prstGeom>
        </p:spPr>
      </p:pic>
      <p:sp>
        <p:nvSpPr>
          <p:cNvPr id="7" name="TextBox 6">
            <a:extLst>
              <a:ext uri="{FF2B5EF4-FFF2-40B4-BE49-F238E27FC236}">
                <a16:creationId xmlns:a16="http://schemas.microsoft.com/office/drawing/2014/main" id="{0142E4B5-0B7B-46DB-98F4-77BC2B50DFC4}"/>
              </a:ext>
            </a:extLst>
          </p:cNvPr>
          <p:cNvSpPr txBox="1"/>
          <p:nvPr/>
        </p:nvSpPr>
        <p:spPr>
          <a:xfrm>
            <a:off x="86498" y="1256158"/>
            <a:ext cx="10963420"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redet</a:t>
            </a:r>
            <a:r>
              <a:rPr lang="en-GB" sz="2400" dirty="0">
                <a:solidFill>
                  <a:srgbClr val="5B9BD5">
                    <a:lumMod val="50000"/>
                  </a:srgbClr>
                </a:solidFill>
              </a:rPr>
              <a:t> </a:t>
            </a:r>
            <a:r>
              <a:rPr lang="en-GB" sz="2400" dirty="0" err="1">
                <a:solidFill>
                  <a:srgbClr val="5B9BD5">
                    <a:lumMod val="50000"/>
                  </a:srgbClr>
                </a:solidFill>
              </a:rPr>
              <a:t>über</a:t>
            </a:r>
            <a:r>
              <a:rPr lang="en-GB" sz="2400" dirty="0">
                <a:solidFill>
                  <a:srgbClr val="5B9BD5">
                    <a:lumMod val="50000"/>
                  </a:srgbClr>
                </a:solidFill>
              </a:rPr>
              <a:t> </a:t>
            </a:r>
            <a:r>
              <a:rPr lang="en-GB" sz="2400" dirty="0" err="1">
                <a:solidFill>
                  <a:srgbClr val="5B9BD5">
                    <a:lumMod val="50000"/>
                  </a:srgbClr>
                </a:solidFill>
              </a:rPr>
              <a:t>Schottland</a:t>
            </a:r>
            <a:r>
              <a:rPr lang="en-GB" sz="2400" dirty="0">
                <a:solidFill>
                  <a:srgbClr val="5B9BD5">
                    <a:lumMod val="50000"/>
                  </a:srgbClr>
                </a:solidFill>
              </a:rPr>
              <a:t>. Was </a:t>
            </a:r>
            <a:r>
              <a:rPr lang="en-GB" sz="2400" dirty="0" err="1">
                <a:solidFill>
                  <a:srgbClr val="5B9BD5">
                    <a:lumMod val="50000"/>
                  </a:srgbClr>
                </a:solidFill>
              </a:rPr>
              <a:t>gibt</a:t>
            </a:r>
            <a:r>
              <a:rPr lang="en-GB" sz="2400" dirty="0">
                <a:solidFill>
                  <a:srgbClr val="5B9BD5">
                    <a:lumMod val="50000"/>
                  </a:srgbClr>
                </a:solidFill>
              </a:rPr>
              <a:t> es </a:t>
            </a:r>
            <a:r>
              <a:rPr lang="en-GB" sz="2400" dirty="0" err="1">
                <a:solidFill>
                  <a:srgbClr val="5B9BD5">
                    <a:lumMod val="50000"/>
                  </a:srgbClr>
                </a:solidFill>
              </a:rPr>
              <a:t>dort</a:t>
            </a:r>
            <a:r>
              <a:rPr lang="en-GB" sz="2400" dirty="0">
                <a:solidFill>
                  <a:srgbClr val="5B9BD5">
                    <a:lumMod val="50000"/>
                  </a:srgbClr>
                </a:solidFill>
              </a:rPr>
              <a:t>? Was </a:t>
            </a:r>
            <a:r>
              <a:rPr lang="en-GB" sz="2400" dirty="0" err="1">
                <a:solidFill>
                  <a:srgbClr val="5B9BD5">
                    <a:lumMod val="50000"/>
                  </a:srgbClr>
                </a:solidFill>
              </a:rPr>
              <a:t>gibt</a:t>
            </a:r>
            <a:r>
              <a:rPr lang="en-GB" sz="2400" dirty="0">
                <a:solidFill>
                  <a:srgbClr val="5B9BD5">
                    <a:lumMod val="50000"/>
                  </a:srgbClr>
                </a:solidFill>
              </a:rPr>
              <a:t> es </a:t>
            </a:r>
            <a:r>
              <a:rPr lang="en-GB" sz="2400" dirty="0" err="1">
                <a:solidFill>
                  <a:srgbClr val="5B9BD5">
                    <a:lumMod val="50000"/>
                  </a:srgbClr>
                </a:solidFill>
              </a:rPr>
              <a:t>dort</a:t>
            </a:r>
            <a:r>
              <a:rPr lang="en-GB" sz="2400" dirty="0">
                <a:solidFill>
                  <a:srgbClr val="5B9BD5">
                    <a:lumMod val="50000"/>
                  </a:srgbClr>
                </a:solidFill>
              </a:rPr>
              <a:t> </a:t>
            </a:r>
            <a:r>
              <a:rPr lang="en-GB" sz="2400" dirty="0" err="1">
                <a:solidFill>
                  <a:srgbClr val="5B9BD5">
                    <a:lumMod val="50000"/>
                  </a:srgbClr>
                </a:solidFill>
              </a:rPr>
              <a:t>nicht</a:t>
            </a:r>
            <a:r>
              <a:rPr lang="en-GB" sz="2400" dirty="0">
                <a:solidFill>
                  <a:srgbClr val="5B9BD5">
                    <a:lumMod val="50000"/>
                  </a:srgbClr>
                </a:solidFill>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aphicFrame>
        <p:nvGraphicFramePr>
          <p:cNvPr id="10" name="Table 10">
            <a:extLst>
              <a:ext uri="{FF2B5EF4-FFF2-40B4-BE49-F238E27FC236}">
                <a16:creationId xmlns:a16="http://schemas.microsoft.com/office/drawing/2014/main" id="{441995CA-8100-450C-8E9D-006797F1212C}"/>
              </a:ext>
            </a:extLst>
          </p:cNvPr>
          <p:cNvGraphicFramePr>
            <a:graphicFrameLocks noGrp="1"/>
          </p:cNvGraphicFramePr>
          <p:nvPr>
            <p:extLst>
              <p:ext uri="{D42A27DB-BD31-4B8C-83A1-F6EECF244321}">
                <p14:modId xmlns:p14="http://schemas.microsoft.com/office/powerpoint/2010/main" val="1417289008"/>
              </p:ext>
            </p:extLst>
          </p:nvPr>
        </p:nvGraphicFramePr>
        <p:xfrm>
          <a:off x="6096000" y="2036339"/>
          <a:ext cx="4057045" cy="4055604"/>
        </p:xfrm>
        <a:graphic>
          <a:graphicData uri="http://schemas.openxmlformats.org/drawingml/2006/table">
            <a:tbl>
              <a:tblPr firstRow="1" bandRow="1">
                <a:tableStyleId>{5940675A-B579-460E-94D1-54222C63F5DA}</a:tableStyleId>
              </a:tblPr>
              <a:tblGrid>
                <a:gridCol w="842963">
                  <a:extLst>
                    <a:ext uri="{9D8B030D-6E8A-4147-A177-3AD203B41FA5}">
                      <a16:colId xmlns:a16="http://schemas.microsoft.com/office/drawing/2014/main" val="806050167"/>
                    </a:ext>
                  </a:extLst>
                </a:gridCol>
                <a:gridCol w="1607041">
                  <a:extLst>
                    <a:ext uri="{9D8B030D-6E8A-4147-A177-3AD203B41FA5}">
                      <a16:colId xmlns:a16="http://schemas.microsoft.com/office/drawing/2014/main" val="444539522"/>
                    </a:ext>
                  </a:extLst>
                </a:gridCol>
                <a:gridCol w="1607041">
                  <a:extLst>
                    <a:ext uri="{9D8B030D-6E8A-4147-A177-3AD203B41FA5}">
                      <a16:colId xmlns:a16="http://schemas.microsoft.com/office/drawing/2014/main" val="2964066778"/>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366824291"/>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Fleisch</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Steaks</a:t>
                      </a:r>
                    </a:p>
                  </a:txBody>
                  <a:tcPr anchor="ctr"/>
                </a:tc>
                <a:extLst>
                  <a:ext uri="{0D108BD9-81ED-4DB2-BD59-A6C34878D82A}">
                    <a16:rowId xmlns:a16="http://schemas.microsoft.com/office/drawing/2014/main" val="1047568477"/>
                  </a:ext>
                </a:extLst>
              </a:tr>
              <a:tr h="675934">
                <a:tc>
                  <a:txBody>
                    <a:bodyPr/>
                    <a:lstStyle/>
                    <a:p>
                      <a:pPr algn="ctr"/>
                      <a:endParaRPr lang="en-GB" sz="2000"/>
                    </a:p>
                  </a:txBody>
                  <a:tcPr/>
                </a:tc>
                <a:tc>
                  <a:txBody>
                    <a:bodyPr/>
                    <a:lstStyle/>
                    <a:p>
                      <a:pPr algn="ctr"/>
                      <a:r>
                        <a:rPr lang="en-GB" sz="2400" dirty="0" err="1">
                          <a:solidFill>
                            <a:schemeClr val="accent1">
                              <a:lumMod val="50000"/>
                            </a:schemeClr>
                          </a:solidFill>
                        </a:rPr>
                        <a:t>Tomaten</a:t>
                      </a:r>
                      <a:endParaRPr lang="en-GB" sz="2400" dirty="0">
                        <a:solidFill>
                          <a:schemeClr val="accent1">
                            <a:lumMod val="50000"/>
                          </a:schemeClr>
                        </a:solidFill>
                      </a:endParaRPr>
                    </a:p>
                  </a:txBody>
                  <a:tcPr anchor="ctr"/>
                </a:tc>
                <a:tc>
                  <a:txBody>
                    <a:bodyPr/>
                    <a:lstStyle/>
                    <a:p>
                      <a:pPr algn="ctr"/>
                      <a:r>
                        <a:rPr lang="en-GB" sz="2400" dirty="0" err="1">
                          <a:solidFill>
                            <a:schemeClr val="accent1">
                              <a:lumMod val="50000"/>
                            </a:schemeClr>
                          </a:solidFill>
                        </a:rPr>
                        <a:t>Obst</a:t>
                      </a:r>
                      <a:endParaRPr lang="en-GB" sz="2400" dirty="0">
                        <a:solidFill>
                          <a:schemeClr val="accent1">
                            <a:lumMod val="50000"/>
                          </a:schemeClr>
                        </a:solidFill>
                      </a:endParaRPr>
                    </a:p>
                  </a:txBody>
                  <a:tcPr anchor="ctr"/>
                </a:tc>
                <a:extLst>
                  <a:ext uri="{0D108BD9-81ED-4DB2-BD59-A6C34878D82A}">
                    <a16:rowId xmlns:a16="http://schemas.microsoft.com/office/drawing/2014/main" val="1164948193"/>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Städte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Kultur</a:t>
                      </a:r>
                    </a:p>
                  </a:txBody>
                  <a:tcPr anchor="ctr"/>
                </a:tc>
                <a:extLst>
                  <a:ext uri="{0D108BD9-81ED-4DB2-BD59-A6C34878D82A}">
                    <a16:rowId xmlns:a16="http://schemas.microsoft.com/office/drawing/2014/main" val="2843767118"/>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Leute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Arbeit</a:t>
                      </a:r>
                    </a:p>
                  </a:txBody>
                  <a:tcPr anchor="ctr"/>
                </a:tc>
                <a:extLst>
                  <a:ext uri="{0D108BD9-81ED-4DB2-BD59-A6C34878D82A}">
                    <a16:rowId xmlns:a16="http://schemas.microsoft.com/office/drawing/2014/main" val="3035885367"/>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Autos</a:t>
                      </a:r>
                    </a:p>
                  </a:txBody>
                  <a:tcPr anchor="ctr"/>
                </a:tc>
                <a:tc>
                  <a:txBody>
                    <a:bodyPr/>
                    <a:lstStyle/>
                    <a:p>
                      <a:pPr algn="ctr"/>
                      <a:r>
                        <a:rPr lang="en-GB" sz="2400" dirty="0">
                          <a:solidFill>
                            <a:schemeClr val="accent1">
                              <a:lumMod val="50000"/>
                            </a:schemeClr>
                          </a:solidFill>
                        </a:rPr>
                        <a:t>Geld</a:t>
                      </a:r>
                    </a:p>
                  </a:txBody>
                  <a:tcPr anchor="ctr"/>
                </a:tc>
                <a:extLst>
                  <a:ext uri="{0D108BD9-81ED-4DB2-BD59-A6C34878D82A}">
                    <a16:rowId xmlns:a16="http://schemas.microsoft.com/office/drawing/2014/main" val="975537670"/>
                  </a:ext>
                </a:extLst>
              </a:tr>
            </a:tbl>
          </a:graphicData>
        </a:graphic>
      </p:graphicFrame>
      <p:sp>
        <p:nvSpPr>
          <p:cNvPr id="14" name="Action Button: Custom 37">
            <a:hlinkClick r:id="" action="ppaction://noaction" highlightClick="1">
              <a:snd r:embed="rId5" name="27. 1. In Schottland.wav"/>
            </a:hlinkClick>
            <a:extLst>
              <a:ext uri="{FF2B5EF4-FFF2-40B4-BE49-F238E27FC236}">
                <a16:creationId xmlns:a16="http://schemas.microsoft.com/office/drawing/2014/main" id="{87682ED6-DD37-4BD1-89CF-6CDE705D738D}"/>
              </a:ext>
            </a:extLst>
          </p:cNvPr>
          <p:cNvSpPr/>
          <p:nvPr/>
        </p:nvSpPr>
        <p:spPr>
          <a:xfrm>
            <a:off x="1861886" y="2790186"/>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41">
            <a:hlinkClick r:id="" action="ppaction://noaction" highlightClick="1">
              <a:snd r:embed="rId6" name="27. 2. Im Wasser.wav"/>
            </a:hlinkClick>
            <a:extLst>
              <a:ext uri="{FF2B5EF4-FFF2-40B4-BE49-F238E27FC236}">
                <a16:creationId xmlns:a16="http://schemas.microsoft.com/office/drawing/2014/main" id="{592896C2-ACEA-455C-97EC-7B6F25246536}"/>
              </a:ext>
            </a:extLst>
          </p:cNvPr>
          <p:cNvSpPr/>
          <p:nvPr/>
        </p:nvSpPr>
        <p:spPr>
          <a:xfrm>
            <a:off x="1861886" y="3464499"/>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45">
            <a:hlinkClick r:id="" action="ppaction://noaction" highlightClick="1">
              <a:snd r:embed="rId7" name="27. 3. In den Highlands.wav"/>
            </a:hlinkClick>
            <a:extLst>
              <a:ext uri="{FF2B5EF4-FFF2-40B4-BE49-F238E27FC236}">
                <a16:creationId xmlns:a16="http://schemas.microsoft.com/office/drawing/2014/main" id="{4FC1E66B-5657-4B45-A22D-4394D11B792A}"/>
              </a:ext>
            </a:extLst>
          </p:cNvPr>
          <p:cNvSpPr/>
          <p:nvPr/>
        </p:nvSpPr>
        <p:spPr>
          <a:xfrm>
            <a:off x="1861886" y="4138812"/>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49">
            <a:hlinkClick r:id="" action="ppaction://noaction" highlightClick="1">
              <a:snd r:embed="rId8" name="27. 4. In Glasgow.wav"/>
            </a:hlinkClick>
            <a:extLst>
              <a:ext uri="{FF2B5EF4-FFF2-40B4-BE49-F238E27FC236}">
                <a16:creationId xmlns:a16="http://schemas.microsoft.com/office/drawing/2014/main" id="{71EBD3D2-0169-49A6-8E9F-FFB4FA68E6A2}"/>
              </a:ext>
            </a:extLst>
          </p:cNvPr>
          <p:cNvSpPr/>
          <p:nvPr/>
        </p:nvSpPr>
        <p:spPr>
          <a:xfrm>
            <a:off x="1861886" y="4813125"/>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53">
            <a:hlinkClick r:id="" action="ppaction://noaction" highlightClick="1">
              <a:snd r:embed="rId9" name="27. 5. Es gibt.wav"/>
            </a:hlinkClick>
            <a:extLst>
              <a:ext uri="{FF2B5EF4-FFF2-40B4-BE49-F238E27FC236}">
                <a16:creationId xmlns:a16="http://schemas.microsoft.com/office/drawing/2014/main" id="{C3557D58-9B03-496A-9410-AA5B94CCF3D9}"/>
              </a:ext>
            </a:extLst>
          </p:cNvPr>
          <p:cNvSpPr/>
          <p:nvPr/>
        </p:nvSpPr>
        <p:spPr>
          <a:xfrm>
            <a:off x="1861886" y="5487436"/>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7176" name="Picture 8" descr="Symbol Thumbs Up Clip Art">
            <a:extLst>
              <a:ext uri="{FF2B5EF4-FFF2-40B4-BE49-F238E27FC236}">
                <a16:creationId xmlns:a16="http://schemas.microsoft.com/office/drawing/2014/main" id="{73C7DBDD-4864-484C-ADCC-8CE89B0917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7417" y="2090706"/>
            <a:ext cx="393998" cy="550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ymbol Thumbs Up Clip Art">
            <a:extLst>
              <a:ext uri="{FF2B5EF4-FFF2-40B4-BE49-F238E27FC236}">
                <a16:creationId xmlns:a16="http://schemas.microsoft.com/office/drawing/2014/main" id="{CE11C358-D08C-408E-8563-B37EEDEE4F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8306310" y="2090706"/>
            <a:ext cx="393998" cy="550664"/>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37">
            <a:hlinkClick r:id="" action="ppaction://noaction" highlightClick="1">
              <a:snd r:embed="rId11" name="27. 6. Ich esse.wav"/>
            </a:hlinkClick>
            <a:extLst>
              <a:ext uri="{FF2B5EF4-FFF2-40B4-BE49-F238E27FC236}">
                <a16:creationId xmlns:a16="http://schemas.microsoft.com/office/drawing/2014/main" id="{BB49365C-C79E-47C7-A449-593A50879FE6}"/>
              </a:ext>
            </a:extLst>
          </p:cNvPr>
          <p:cNvSpPr/>
          <p:nvPr/>
        </p:nvSpPr>
        <p:spPr>
          <a:xfrm>
            <a:off x="6269499" y="2790186"/>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Action Button: Custom 41">
            <a:hlinkClick r:id="" action="ppaction://noaction" highlightClick="1">
              <a:snd r:embed="rId12" name="27. 7. Wir haben.wav"/>
            </a:hlinkClick>
            <a:extLst>
              <a:ext uri="{FF2B5EF4-FFF2-40B4-BE49-F238E27FC236}">
                <a16:creationId xmlns:a16="http://schemas.microsoft.com/office/drawing/2014/main" id="{2EE30BA0-610D-4BF1-9C7B-BF80A4ADAD06}"/>
              </a:ext>
            </a:extLst>
          </p:cNvPr>
          <p:cNvSpPr/>
          <p:nvPr/>
        </p:nvSpPr>
        <p:spPr>
          <a:xfrm>
            <a:off x="6269499" y="3464422"/>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Action Button: Custom 45">
            <a:hlinkClick r:id="" action="ppaction://noaction" highlightClick="1">
              <a:snd r:embed="rId13" name="27. 8. Es gibt.wav"/>
            </a:hlinkClick>
            <a:extLst>
              <a:ext uri="{FF2B5EF4-FFF2-40B4-BE49-F238E27FC236}">
                <a16:creationId xmlns:a16="http://schemas.microsoft.com/office/drawing/2014/main" id="{9114A9D9-AA83-4674-B479-FE5944DCDCA2}"/>
              </a:ext>
            </a:extLst>
          </p:cNvPr>
          <p:cNvSpPr/>
          <p:nvPr/>
        </p:nvSpPr>
        <p:spPr>
          <a:xfrm>
            <a:off x="6269499" y="4138658"/>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Action Button: Custom 49">
            <a:hlinkClick r:id="" action="ppaction://noaction" highlightClick="1">
              <a:snd r:embed="rId14" name="27. 9. Dort.wav"/>
            </a:hlinkClick>
            <a:extLst>
              <a:ext uri="{FF2B5EF4-FFF2-40B4-BE49-F238E27FC236}">
                <a16:creationId xmlns:a16="http://schemas.microsoft.com/office/drawing/2014/main" id="{22CA7F77-52EB-4315-A77D-E0431BB8CCA5}"/>
              </a:ext>
            </a:extLst>
          </p:cNvPr>
          <p:cNvSpPr/>
          <p:nvPr/>
        </p:nvSpPr>
        <p:spPr>
          <a:xfrm>
            <a:off x="6269499" y="4812894"/>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7" name="Action Button: Custom 53">
            <a:hlinkClick r:id="" action="ppaction://noaction" highlightClick="1">
              <a:snd r:embed="rId15" name="27. 10. Die Leute.wav"/>
            </a:hlinkClick>
            <a:extLst>
              <a:ext uri="{FF2B5EF4-FFF2-40B4-BE49-F238E27FC236}">
                <a16:creationId xmlns:a16="http://schemas.microsoft.com/office/drawing/2014/main" id="{588D19AB-CB3A-49F8-AE5D-BFCAF0301BF4}"/>
              </a:ext>
            </a:extLst>
          </p:cNvPr>
          <p:cNvSpPr/>
          <p:nvPr/>
        </p:nvSpPr>
        <p:spPr>
          <a:xfrm>
            <a:off x="6269499" y="5487131"/>
            <a:ext cx="496800" cy="497808"/>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34" name="Picture 33">
            <a:hlinkClick r:id="" action="ppaction://noaction">
              <a:snd r:embed="rId16" name="salz.wav"/>
            </a:hlinkClick>
            <a:extLst>
              <a:ext uri="{FF2B5EF4-FFF2-40B4-BE49-F238E27FC236}">
                <a16:creationId xmlns:a16="http://schemas.microsoft.com/office/drawing/2014/main" id="{A3168017-BD53-4B5D-908E-735C58460806}"/>
              </a:ext>
            </a:extLst>
          </p:cNvPr>
          <p:cNvPicPr>
            <a:picLocks noChangeAspect="1"/>
          </p:cNvPicPr>
          <p:nvPr/>
        </p:nvPicPr>
        <p:blipFill>
          <a:blip r:embed="rId17"/>
          <a:stretch>
            <a:fillRect/>
          </a:stretch>
        </p:blipFill>
        <p:spPr>
          <a:xfrm>
            <a:off x="2662446" y="3484552"/>
            <a:ext cx="320487" cy="497808"/>
          </a:xfrm>
          <a:prstGeom prst="rect">
            <a:avLst/>
          </a:prstGeom>
        </p:spPr>
      </p:pic>
      <p:sp>
        <p:nvSpPr>
          <p:cNvPr id="2" name="TextBox 1">
            <a:extLst>
              <a:ext uri="{FF2B5EF4-FFF2-40B4-BE49-F238E27FC236}">
                <a16:creationId xmlns:a16="http://schemas.microsoft.com/office/drawing/2014/main" id="{7E84583F-85F2-44F1-88BF-5BFB0E7F0555}"/>
              </a:ext>
            </a:extLst>
          </p:cNvPr>
          <p:cNvSpPr txBox="1"/>
          <p:nvPr/>
        </p:nvSpPr>
        <p:spPr>
          <a:xfrm>
            <a:off x="4331415" y="2790186"/>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28" name="TextBox 27">
            <a:extLst>
              <a:ext uri="{FF2B5EF4-FFF2-40B4-BE49-F238E27FC236}">
                <a16:creationId xmlns:a16="http://schemas.microsoft.com/office/drawing/2014/main" id="{13AB96AE-A1EE-40ED-9741-6EFB1E4E2FA4}"/>
              </a:ext>
            </a:extLst>
          </p:cNvPr>
          <p:cNvSpPr txBox="1"/>
          <p:nvPr/>
        </p:nvSpPr>
        <p:spPr>
          <a:xfrm>
            <a:off x="2662446" y="3464422"/>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29" name="TextBox 28">
            <a:extLst>
              <a:ext uri="{FF2B5EF4-FFF2-40B4-BE49-F238E27FC236}">
                <a16:creationId xmlns:a16="http://schemas.microsoft.com/office/drawing/2014/main" id="{1684D569-1552-43C8-B044-57AC8FAF41E8}"/>
              </a:ext>
            </a:extLst>
          </p:cNvPr>
          <p:cNvSpPr txBox="1"/>
          <p:nvPr/>
        </p:nvSpPr>
        <p:spPr>
          <a:xfrm>
            <a:off x="4359644" y="4125428"/>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0" name="TextBox 29">
            <a:extLst>
              <a:ext uri="{FF2B5EF4-FFF2-40B4-BE49-F238E27FC236}">
                <a16:creationId xmlns:a16="http://schemas.microsoft.com/office/drawing/2014/main" id="{6CA95C9E-64CF-49B2-901B-2ED774DB52D2}"/>
              </a:ext>
            </a:extLst>
          </p:cNvPr>
          <p:cNvSpPr txBox="1"/>
          <p:nvPr/>
        </p:nvSpPr>
        <p:spPr>
          <a:xfrm>
            <a:off x="4359644" y="4812894"/>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C856DF40-30D2-485E-A4B2-1CE1D23B3CCD}"/>
              </a:ext>
            </a:extLst>
          </p:cNvPr>
          <p:cNvSpPr txBox="1"/>
          <p:nvPr/>
        </p:nvSpPr>
        <p:spPr>
          <a:xfrm>
            <a:off x="4359644" y="5434350"/>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2" name="TextBox 31">
            <a:extLst>
              <a:ext uri="{FF2B5EF4-FFF2-40B4-BE49-F238E27FC236}">
                <a16:creationId xmlns:a16="http://schemas.microsoft.com/office/drawing/2014/main" id="{33F04E2A-9882-4695-B0FA-486245658CD9}"/>
              </a:ext>
            </a:extLst>
          </p:cNvPr>
          <p:cNvSpPr txBox="1"/>
          <p:nvPr/>
        </p:nvSpPr>
        <p:spPr>
          <a:xfrm>
            <a:off x="8813115" y="2790186"/>
            <a:ext cx="1224258" cy="550664"/>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3" name="TextBox 32">
            <a:extLst>
              <a:ext uri="{FF2B5EF4-FFF2-40B4-BE49-F238E27FC236}">
                <a16:creationId xmlns:a16="http://schemas.microsoft.com/office/drawing/2014/main" id="{FC8AE046-C45F-479A-98A4-9E7BACFDCF3E}"/>
              </a:ext>
            </a:extLst>
          </p:cNvPr>
          <p:cNvSpPr txBox="1"/>
          <p:nvPr/>
        </p:nvSpPr>
        <p:spPr>
          <a:xfrm>
            <a:off x="7082052" y="3458124"/>
            <a:ext cx="1381406" cy="49780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58F2B673-C0C2-4F70-9C41-9038E7C3BDCB}"/>
              </a:ext>
            </a:extLst>
          </p:cNvPr>
          <p:cNvSpPr txBox="1"/>
          <p:nvPr/>
        </p:nvSpPr>
        <p:spPr>
          <a:xfrm>
            <a:off x="8655967" y="4137985"/>
            <a:ext cx="1381406" cy="49780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14D549C0-94D3-4668-925B-0E978861F27D}"/>
              </a:ext>
            </a:extLst>
          </p:cNvPr>
          <p:cNvSpPr txBox="1"/>
          <p:nvPr/>
        </p:nvSpPr>
        <p:spPr>
          <a:xfrm>
            <a:off x="8700308" y="4812894"/>
            <a:ext cx="1381406" cy="49780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9F8DF807-81D5-41B0-8A84-6F9D97F54591}"/>
              </a:ext>
            </a:extLst>
          </p:cNvPr>
          <p:cNvSpPr txBox="1"/>
          <p:nvPr/>
        </p:nvSpPr>
        <p:spPr>
          <a:xfrm>
            <a:off x="7129340" y="5544992"/>
            <a:ext cx="1381406" cy="497808"/>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38" name="Thought Bubble: Cloud 37">
            <a:extLst>
              <a:ext uri="{FF2B5EF4-FFF2-40B4-BE49-F238E27FC236}">
                <a16:creationId xmlns:a16="http://schemas.microsoft.com/office/drawing/2014/main" id="{04060E63-B748-4611-8B93-3C8348CE38E6}"/>
              </a:ext>
            </a:extLst>
          </p:cNvPr>
          <p:cNvSpPr/>
          <p:nvPr/>
        </p:nvSpPr>
        <p:spPr>
          <a:xfrm>
            <a:off x="9993086" y="1988604"/>
            <a:ext cx="1995904" cy="1813817"/>
          </a:xfrm>
          <a:prstGeom prst="cloudCallout">
            <a:avLst>
              <a:gd name="adj1" fmla="val 1324"/>
              <a:gd name="adj2" fmla="val 90266"/>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479D6298-6317-4AA9-8A78-9E7CCDF9294C}"/>
              </a:ext>
            </a:extLst>
          </p:cNvPr>
          <p:cNvPicPr>
            <a:picLocks noChangeAspect="1"/>
          </p:cNvPicPr>
          <p:nvPr/>
        </p:nvPicPr>
        <p:blipFill>
          <a:blip r:embed="rId18"/>
          <a:stretch>
            <a:fillRect/>
          </a:stretch>
        </p:blipFill>
        <p:spPr>
          <a:xfrm>
            <a:off x="10501745" y="2318385"/>
            <a:ext cx="1019953" cy="1110615"/>
          </a:xfrm>
          <a:prstGeom prst="rect">
            <a:avLst/>
          </a:prstGeom>
        </p:spPr>
      </p:pic>
      <p:pic>
        <p:nvPicPr>
          <p:cNvPr id="40" name="Picture 39" descr="A close up of a logo&#10;&#10;Description automatically generated">
            <a:extLst>
              <a:ext uri="{FF2B5EF4-FFF2-40B4-BE49-F238E27FC236}">
                <a16:creationId xmlns:a16="http://schemas.microsoft.com/office/drawing/2014/main" id="{0CF786F7-B5F2-4525-AAF1-8861DCDAA82C}"/>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flipH="1">
            <a:off x="173650" y="1959704"/>
            <a:ext cx="1162495" cy="1660354"/>
          </a:xfrm>
          <a:prstGeom prst="rect">
            <a:avLst/>
          </a:prstGeom>
        </p:spPr>
      </p:pic>
      <p:sp>
        <p:nvSpPr>
          <p:cNvPr id="4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374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P spid="31" grpId="0" animBg="1"/>
      <p:bldP spid="32" grpId="0" animBg="1"/>
      <p:bldP spid="33"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sp>
        <p:nvSpPr>
          <p:cNvPr id="2" name="TextBox 1">
            <a:extLst>
              <a:ext uri="{FF2B5EF4-FFF2-40B4-BE49-F238E27FC236}">
                <a16:creationId xmlns:a16="http://schemas.microsoft.com/office/drawing/2014/main" id="{68526A6D-A604-44D4-8125-88661C956D71}"/>
              </a:ext>
            </a:extLst>
          </p:cNvPr>
          <p:cNvSpPr txBox="1"/>
          <p:nvPr/>
        </p:nvSpPr>
        <p:spPr>
          <a:xfrm>
            <a:off x="169420" y="1220378"/>
            <a:ext cx="11416145" cy="1107996"/>
          </a:xfrm>
          <a:prstGeom prst="rect">
            <a:avLst/>
          </a:prstGeom>
          <a:noFill/>
        </p:spPr>
        <p:txBody>
          <a:bodyPr wrap="square" rtlCol="0">
            <a:spAutoFit/>
          </a:bodyPr>
          <a:lstStyle/>
          <a:p>
            <a:pPr>
              <a:lnSpc>
                <a:spcPct val="150000"/>
              </a:lnSpc>
            </a:pPr>
            <a:r>
              <a:rPr lang="en-GB" sz="2200" dirty="0">
                <a:solidFill>
                  <a:schemeClr val="accent1">
                    <a:lumMod val="50000"/>
                  </a:schemeClr>
                </a:solidFill>
              </a:rPr>
              <a:t>Mia </a:t>
            </a:r>
            <a:r>
              <a:rPr lang="en-GB" sz="2200" dirty="0" err="1">
                <a:solidFill>
                  <a:schemeClr val="accent1">
                    <a:lumMod val="50000"/>
                  </a:schemeClr>
                </a:solidFill>
              </a:rPr>
              <a:t>findet</a:t>
            </a:r>
            <a:r>
              <a:rPr lang="en-GB" sz="2200" dirty="0">
                <a:solidFill>
                  <a:schemeClr val="accent1">
                    <a:lumMod val="50000"/>
                  </a:schemeClr>
                </a:solidFill>
              </a:rPr>
              <a:t> </a:t>
            </a:r>
            <a:r>
              <a:rPr lang="en-GB" sz="2200" dirty="0" err="1">
                <a:solidFill>
                  <a:schemeClr val="accent1">
                    <a:lumMod val="50000"/>
                  </a:schemeClr>
                </a:solidFill>
              </a:rPr>
              <a:t>Schottland</a:t>
            </a:r>
            <a:r>
              <a:rPr lang="en-GB" sz="2200" dirty="0">
                <a:solidFill>
                  <a:schemeClr val="accent1">
                    <a:lumMod val="50000"/>
                  </a:schemeClr>
                </a:solidFill>
              </a:rPr>
              <a:t> toll! Was </a:t>
            </a:r>
            <a:r>
              <a:rPr lang="en-GB" sz="2200" dirty="0" err="1">
                <a:solidFill>
                  <a:schemeClr val="accent1">
                    <a:lumMod val="50000"/>
                  </a:schemeClr>
                </a:solidFill>
              </a:rPr>
              <a:t>sind</a:t>
            </a:r>
            <a:r>
              <a:rPr lang="en-GB" sz="2200" dirty="0">
                <a:solidFill>
                  <a:schemeClr val="accent1">
                    <a:lumMod val="50000"/>
                  </a:schemeClr>
                </a:solidFill>
              </a:rPr>
              <a:t> </a:t>
            </a:r>
            <a:r>
              <a:rPr lang="en-GB" sz="2200" dirty="0" err="1">
                <a:solidFill>
                  <a:schemeClr val="accent1">
                    <a:lumMod val="50000"/>
                  </a:schemeClr>
                </a:solidFill>
              </a:rPr>
              <a:t>ihre</a:t>
            </a:r>
            <a:r>
              <a:rPr lang="en-GB" sz="2200" dirty="0">
                <a:solidFill>
                  <a:schemeClr val="accent1">
                    <a:lumMod val="50000"/>
                  </a:schemeClr>
                </a:solidFill>
              </a:rPr>
              <a:t> </a:t>
            </a:r>
            <a:r>
              <a:rPr lang="en-GB" sz="2200" dirty="0" err="1">
                <a:solidFill>
                  <a:schemeClr val="accent1">
                    <a:lumMod val="50000"/>
                  </a:schemeClr>
                </a:solidFill>
              </a:rPr>
              <a:t>Gründe</a:t>
            </a:r>
            <a:r>
              <a:rPr lang="en-GB" sz="2200" dirty="0">
                <a:solidFill>
                  <a:schemeClr val="accent1">
                    <a:lumMod val="50000"/>
                  </a:schemeClr>
                </a:solidFill>
              </a:rPr>
              <a:t>?</a:t>
            </a:r>
          </a:p>
          <a:p>
            <a:pPr>
              <a:lnSpc>
                <a:spcPct val="150000"/>
              </a:lnSpc>
            </a:pPr>
            <a:r>
              <a:rPr lang="en-GB" sz="2200" dirty="0" err="1">
                <a:solidFill>
                  <a:schemeClr val="accent1">
                    <a:lumMod val="50000"/>
                  </a:schemeClr>
                </a:solidFill>
              </a:rPr>
              <a:t>Schreib</a:t>
            </a:r>
            <a:r>
              <a:rPr lang="en-GB" sz="2200" dirty="0">
                <a:solidFill>
                  <a:schemeClr val="accent1">
                    <a:lumMod val="50000"/>
                  </a:schemeClr>
                </a:solidFill>
              </a:rPr>
              <a:t> </a:t>
            </a:r>
            <a:r>
              <a:rPr lang="en-GB" sz="2200" b="1" dirty="0" err="1">
                <a:solidFill>
                  <a:schemeClr val="accent1">
                    <a:lumMod val="50000"/>
                  </a:schemeClr>
                </a:solidFill>
              </a:rPr>
              <a:t>drei</a:t>
            </a:r>
            <a:r>
              <a:rPr lang="en-GB" sz="2200" b="1" dirty="0">
                <a:solidFill>
                  <a:schemeClr val="accent1">
                    <a:lumMod val="50000"/>
                  </a:schemeClr>
                </a:solidFill>
              </a:rPr>
              <a:t> </a:t>
            </a:r>
            <a:r>
              <a:rPr lang="en-GB" sz="2200" dirty="0" err="1">
                <a:solidFill>
                  <a:schemeClr val="accent1">
                    <a:lumMod val="50000"/>
                  </a:schemeClr>
                </a:solidFill>
              </a:rPr>
              <a:t>Sätze</a:t>
            </a:r>
            <a:r>
              <a:rPr lang="en-GB" sz="2200" dirty="0">
                <a:solidFill>
                  <a:schemeClr val="accent1">
                    <a:lumMod val="50000"/>
                  </a:schemeClr>
                </a:solidFill>
              </a:rPr>
              <a:t> in </a:t>
            </a:r>
            <a:r>
              <a:rPr lang="en-GB" sz="2200" b="1" dirty="0">
                <a:solidFill>
                  <a:schemeClr val="accent1">
                    <a:lumMod val="50000"/>
                  </a:schemeClr>
                </a:solidFill>
              </a:rPr>
              <a:t>WO1</a:t>
            </a:r>
            <a:r>
              <a:rPr lang="en-GB" sz="2200" dirty="0">
                <a:solidFill>
                  <a:schemeClr val="accent1">
                    <a:lumMod val="50000"/>
                  </a:schemeClr>
                </a:solidFill>
              </a:rPr>
              <a:t> und </a:t>
            </a:r>
            <a:r>
              <a:rPr lang="en-GB" sz="2200" b="1" dirty="0" err="1">
                <a:solidFill>
                  <a:schemeClr val="accent1">
                    <a:lumMod val="50000"/>
                  </a:schemeClr>
                </a:solidFill>
              </a:rPr>
              <a:t>drei</a:t>
            </a:r>
            <a:r>
              <a:rPr lang="en-GB" sz="2200" b="1" dirty="0">
                <a:solidFill>
                  <a:schemeClr val="accent1">
                    <a:lumMod val="50000"/>
                  </a:schemeClr>
                </a:solidFill>
              </a:rPr>
              <a:t> </a:t>
            </a:r>
            <a:r>
              <a:rPr lang="en-GB" sz="2200" dirty="0" err="1">
                <a:solidFill>
                  <a:schemeClr val="accent1">
                    <a:lumMod val="50000"/>
                  </a:schemeClr>
                </a:solidFill>
              </a:rPr>
              <a:t>Sätze</a:t>
            </a:r>
            <a:r>
              <a:rPr lang="en-GB" sz="2200" dirty="0">
                <a:solidFill>
                  <a:schemeClr val="accent1">
                    <a:lumMod val="50000"/>
                  </a:schemeClr>
                </a:solidFill>
              </a:rPr>
              <a:t> in </a:t>
            </a:r>
            <a:r>
              <a:rPr lang="en-GB" sz="2200" b="1" dirty="0">
                <a:solidFill>
                  <a:schemeClr val="accent1">
                    <a:lumMod val="50000"/>
                  </a:schemeClr>
                </a:solidFill>
              </a:rPr>
              <a:t>WO2.</a:t>
            </a:r>
            <a:endParaRPr lang="en-GB" sz="2200" dirty="0">
              <a:solidFill>
                <a:schemeClr val="accent1">
                  <a:lumMod val="50000"/>
                </a:schemeClr>
              </a:solidFill>
            </a:endParaRPr>
          </a:p>
        </p:txBody>
      </p:sp>
      <p:pic>
        <p:nvPicPr>
          <p:cNvPr id="6" name="Picture 5"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8337" y="4608089"/>
            <a:ext cx="1387228" cy="1415853"/>
          </a:xfrm>
          <a:prstGeom prst="rect">
            <a:avLst/>
          </a:prstGeom>
        </p:spPr>
      </p:pic>
      <p:grpSp>
        <p:nvGrpSpPr>
          <p:cNvPr id="8" name="Group 7">
            <a:extLst>
              <a:ext uri="{FF2B5EF4-FFF2-40B4-BE49-F238E27FC236}">
                <a16:creationId xmlns:a16="http://schemas.microsoft.com/office/drawing/2014/main" id="{981479B8-2076-431A-BD1C-54A4EA7B89BE}"/>
              </a:ext>
            </a:extLst>
          </p:cNvPr>
          <p:cNvGrpSpPr/>
          <p:nvPr/>
        </p:nvGrpSpPr>
        <p:grpSpPr>
          <a:xfrm>
            <a:off x="786854" y="2490779"/>
            <a:ext cx="8056307" cy="3646501"/>
            <a:chOff x="2022684" y="1891609"/>
            <a:chExt cx="8498055" cy="4217650"/>
          </a:xfrm>
        </p:grpSpPr>
        <p:pic>
          <p:nvPicPr>
            <p:cNvPr id="9" name="Picture 8">
              <a:extLst>
                <a:ext uri="{FF2B5EF4-FFF2-40B4-BE49-F238E27FC236}">
                  <a16:creationId xmlns:a16="http://schemas.microsoft.com/office/drawing/2014/main" id="{6964C2EF-0319-4C3D-9503-B0B770E56CC7}"/>
                </a:ext>
              </a:extLst>
            </p:cNvPr>
            <p:cNvPicPr>
              <a:picLocks noChangeAspect="1"/>
            </p:cNvPicPr>
            <p:nvPr/>
          </p:nvPicPr>
          <p:blipFill>
            <a:blip r:embed="rId6"/>
            <a:stretch>
              <a:fillRect/>
            </a:stretch>
          </p:blipFill>
          <p:spPr>
            <a:xfrm rot="5400000">
              <a:off x="4162887" y="-248594"/>
              <a:ext cx="4217650" cy="8498055"/>
            </a:xfrm>
            <a:prstGeom prst="rect">
              <a:avLst/>
            </a:prstGeom>
          </p:spPr>
        </p:pic>
        <p:sp>
          <p:nvSpPr>
            <p:cNvPr id="10" name="TextBox 9">
              <a:extLst>
                <a:ext uri="{FF2B5EF4-FFF2-40B4-BE49-F238E27FC236}">
                  <a16:creationId xmlns:a16="http://schemas.microsoft.com/office/drawing/2014/main" id="{7FBC604C-2BE2-495A-BE84-28EAF3DDA57B}"/>
                </a:ext>
              </a:extLst>
            </p:cNvPr>
            <p:cNvSpPr txBox="1"/>
            <p:nvPr/>
          </p:nvSpPr>
          <p:spPr>
            <a:xfrm>
              <a:off x="3325357" y="2088606"/>
              <a:ext cx="5892708" cy="3631031"/>
            </a:xfrm>
            <a:prstGeom prst="rect">
              <a:avLst/>
            </a:prstGeom>
            <a:noFill/>
          </p:spPr>
          <p:txBody>
            <a:bodyPr wrap="square" rtlCol="0">
              <a:spAutoFit/>
            </a:bodyPr>
            <a:lstStyle/>
            <a:p>
              <a:r>
                <a:rPr lang="en-GB" sz="2200" dirty="0">
                  <a:solidFill>
                    <a:schemeClr val="accent1">
                      <a:lumMod val="50000"/>
                    </a:schemeClr>
                  </a:solidFill>
                </a:rPr>
                <a:t>Katja! </a:t>
              </a:r>
              <a:r>
                <a:rPr lang="en-GB" sz="2200" dirty="0" err="1">
                  <a:solidFill>
                    <a:schemeClr val="accent1">
                      <a:lumMod val="50000"/>
                    </a:schemeClr>
                  </a:solidFill>
                </a:rPr>
                <a:t>Können</a:t>
              </a:r>
              <a:r>
                <a:rPr lang="en-GB" sz="2200" dirty="0">
                  <a:solidFill>
                    <a:schemeClr val="accent1">
                      <a:lumMod val="50000"/>
                    </a:schemeClr>
                  </a:solidFill>
                </a:rPr>
                <a:t> </a:t>
              </a:r>
              <a:r>
                <a:rPr lang="en-GB" sz="2200" dirty="0" err="1">
                  <a:solidFill>
                    <a:schemeClr val="accent1">
                      <a:lumMod val="50000"/>
                    </a:schemeClr>
                  </a:solidFill>
                </a:rPr>
                <a:t>wir</a:t>
              </a:r>
              <a:r>
                <a:rPr lang="en-GB" sz="2200" dirty="0">
                  <a:solidFill>
                    <a:schemeClr val="accent1">
                      <a:lumMod val="50000"/>
                    </a:schemeClr>
                  </a:solidFill>
                </a:rPr>
                <a:t> </a:t>
              </a:r>
              <a:r>
                <a:rPr lang="en-GB" sz="2200" dirty="0" err="1">
                  <a:solidFill>
                    <a:schemeClr val="accent1">
                      <a:lumMod val="50000"/>
                    </a:schemeClr>
                  </a:solidFill>
                </a:rPr>
                <a:t>bitte</a:t>
              </a:r>
              <a:r>
                <a:rPr lang="en-GB" sz="2200" dirty="0">
                  <a:solidFill>
                    <a:schemeClr val="accent1">
                      <a:lumMod val="50000"/>
                    </a:schemeClr>
                  </a:solidFill>
                </a:rPr>
                <a:t>, </a:t>
              </a:r>
              <a:r>
                <a:rPr lang="en-GB" sz="2200" dirty="0" err="1">
                  <a:solidFill>
                    <a:schemeClr val="accent1">
                      <a:lumMod val="50000"/>
                    </a:schemeClr>
                  </a:solidFill>
                </a:rPr>
                <a:t>bitte</a:t>
              </a:r>
              <a:r>
                <a:rPr lang="en-GB" sz="2200" dirty="0">
                  <a:solidFill>
                    <a:schemeClr val="accent1">
                      <a:lumMod val="50000"/>
                    </a:schemeClr>
                  </a:solidFill>
                </a:rPr>
                <a:t>, </a:t>
              </a:r>
              <a:r>
                <a:rPr lang="en-GB" sz="2200" dirty="0" err="1">
                  <a:solidFill>
                    <a:schemeClr val="accent1">
                      <a:lumMod val="50000"/>
                    </a:schemeClr>
                  </a:solidFill>
                </a:rPr>
                <a:t>bitte</a:t>
              </a:r>
              <a:r>
                <a:rPr lang="en-GB" sz="2200" dirty="0">
                  <a:solidFill>
                    <a:schemeClr val="accent1">
                      <a:lumMod val="50000"/>
                    </a:schemeClr>
                  </a:solidFill>
                </a:rPr>
                <a:t>, den </a:t>
              </a:r>
              <a:r>
                <a:rPr lang="en-GB" sz="2200" dirty="0" err="1">
                  <a:solidFill>
                    <a:schemeClr val="accent1">
                      <a:lumMod val="50000"/>
                    </a:schemeClr>
                  </a:solidFill>
                </a:rPr>
                <a:t>Austausch</a:t>
              </a:r>
              <a:r>
                <a:rPr lang="en-GB" sz="2200" dirty="0">
                  <a:solidFill>
                    <a:schemeClr val="accent1">
                      <a:lumMod val="50000"/>
                    </a:schemeClr>
                  </a:solidFill>
                </a:rPr>
                <a:t> in </a:t>
              </a:r>
              <a:r>
                <a:rPr lang="en-GB" sz="2200" dirty="0" err="1">
                  <a:solidFill>
                    <a:schemeClr val="accent1">
                      <a:lumMod val="50000"/>
                    </a:schemeClr>
                  </a:solidFill>
                </a:rPr>
                <a:t>Schottland</a:t>
              </a:r>
              <a:r>
                <a:rPr lang="en-GB" sz="2200" dirty="0">
                  <a:solidFill>
                    <a:schemeClr val="accent1">
                      <a:lumMod val="50000"/>
                    </a:schemeClr>
                  </a:solidFill>
                </a:rPr>
                <a:t> </a:t>
              </a:r>
              <a:r>
                <a:rPr lang="en-GB" sz="2200" dirty="0" err="1">
                  <a:solidFill>
                    <a:schemeClr val="accent1">
                      <a:lumMod val="50000"/>
                    </a:schemeClr>
                  </a:solidFill>
                </a:rPr>
                <a:t>machen</a:t>
              </a:r>
              <a:r>
                <a:rPr lang="en-GB" sz="2200" dirty="0">
                  <a:solidFill>
                    <a:schemeClr val="accent1">
                      <a:lumMod val="50000"/>
                    </a:schemeClr>
                  </a:solidFill>
                </a:rPr>
                <a:t>?</a:t>
              </a:r>
            </a:p>
            <a:p>
              <a:endParaRPr lang="en-GB" sz="2200" dirty="0">
                <a:solidFill>
                  <a:schemeClr val="accent1">
                    <a:lumMod val="50000"/>
                  </a:schemeClr>
                </a:solidFill>
              </a:endParaRPr>
            </a:p>
            <a:p>
              <a:pPr marL="457200" indent="-457200">
                <a:buAutoNum type="arabicPeriod"/>
              </a:pPr>
              <a:r>
                <a:rPr lang="en-GB" sz="2200" dirty="0">
                  <a:solidFill>
                    <a:schemeClr val="accent1">
                      <a:lumMod val="50000"/>
                    </a:schemeClr>
                  </a:solidFill>
                </a:rPr>
                <a:t>In </a:t>
              </a:r>
              <a:r>
                <a:rPr lang="en-GB" sz="2200" dirty="0" err="1">
                  <a:solidFill>
                    <a:schemeClr val="accent1">
                      <a:lumMod val="50000"/>
                    </a:schemeClr>
                  </a:solidFill>
                </a:rPr>
                <a:t>Schottland</a:t>
              </a:r>
              <a:r>
                <a:rPr lang="en-GB" sz="2200" dirty="0">
                  <a:solidFill>
                    <a:schemeClr val="accent1">
                      <a:lumMod val="50000"/>
                    </a:schemeClr>
                  </a:solidFill>
                </a:rPr>
                <a:t> …</a:t>
              </a:r>
            </a:p>
            <a:p>
              <a:pPr marL="457200" indent="-457200">
                <a:buAutoNum type="arabicPeriod"/>
              </a:pPr>
              <a:r>
                <a:rPr lang="en-GB" sz="2200" dirty="0">
                  <a:solidFill>
                    <a:schemeClr val="accent1">
                      <a:lumMod val="50000"/>
                    </a:schemeClr>
                  </a:solidFill>
                </a:rPr>
                <a:t>Dort …</a:t>
              </a:r>
            </a:p>
            <a:p>
              <a:pPr marL="457200" indent="-457200">
                <a:buAutoNum type="arabicPeriod"/>
              </a:pPr>
              <a:r>
                <a:rPr lang="en-GB" sz="2200" dirty="0">
                  <a:solidFill>
                    <a:schemeClr val="accent1">
                      <a:lumMod val="50000"/>
                    </a:schemeClr>
                  </a:solidFill>
                </a:rPr>
                <a:t>In Glasgow …</a:t>
              </a:r>
            </a:p>
            <a:p>
              <a:pPr marL="457200" indent="-457200">
                <a:buAutoNum type="arabicPeriod"/>
              </a:pPr>
              <a:r>
                <a:rPr lang="en-GB" sz="2200" dirty="0">
                  <a:solidFill>
                    <a:schemeClr val="accent1">
                      <a:lumMod val="50000"/>
                    </a:schemeClr>
                  </a:solidFill>
                </a:rPr>
                <a:t>Die </a:t>
              </a:r>
              <a:r>
                <a:rPr lang="en-GB" sz="2200" dirty="0" err="1">
                  <a:solidFill>
                    <a:schemeClr val="accent1">
                      <a:lumMod val="50000"/>
                    </a:schemeClr>
                  </a:solidFill>
                </a:rPr>
                <a:t>Leute</a:t>
              </a:r>
              <a:r>
                <a:rPr lang="en-GB" sz="2200" dirty="0">
                  <a:solidFill>
                    <a:schemeClr val="accent1">
                      <a:lumMod val="50000"/>
                    </a:schemeClr>
                  </a:solidFill>
                </a:rPr>
                <a:t> …</a:t>
              </a:r>
            </a:p>
            <a:p>
              <a:pPr marL="457200" indent="-457200">
                <a:buAutoNum type="arabicPeriod"/>
              </a:pPr>
              <a:r>
                <a:rPr lang="en-GB" sz="2200" dirty="0">
                  <a:solidFill>
                    <a:schemeClr val="accent1">
                      <a:lumMod val="50000"/>
                    </a:schemeClr>
                  </a:solidFill>
                </a:rPr>
                <a:t>  </a:t>
              </a:r>
            </a:p>
            <a:p>
              <a:pPr marL="457200" indent="-457200">
                <a:buAutoNum type="arabicPeriod"/>
              </a:pPr>
              <a:r>
                <a:rPr lang="en-GB" sz="2200" dirty="0">
                  <a:solidFill>
                    <a:schemeClr val="accent1">
                      <a:lumMod val="50000"/>
                    </a:schemeClr>
                  </a:solidFill>
                </a:rPr>
                <a:t> </a:t>
              </a:r>
            </a:p>
          </p:txBody>
        </p:sp>
      </p:grpSp>
      <p:sp>
        <p:nvSpPr>
          <p:cNvPr id="11" name="Thought Bubble: Cloud 10">
            <a:extLst>
              <a:ext uri="{FF2B5EF4-FFF2-40B4-BE49-F238E27FC236}">
                <a16:creationId xmlns:a16="http://schemas.microsoft.com/office/drawing/2014/main" id="{0DF2AEE0-F73A-48B7-B25F-E51FA2FD26C3}"/>
              </a:ext>
            </a:extLst>
          </p:cNvPr>
          <p:cNvSpPr/>
          <p:nvPr/>
        </p:nvSpPr>
        <p:spPr>
          <a:xfrm>
            <a:off x="9993086" y="1988604"/>
            <a:ext cx="1995904" cy="1813817"/>
          </a:xfrm>
          <a:prstGeom prst="cloudCallout">
            <a:avLst>
              <a:gd name="adj1" fmla="val 1324"/>
              <a:gd name="adj2" fmla="val 90266"/>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1C0DF5A-4048-4055-B74E-304DAAF9FA63}"/>
              </a:ext>
            </a:extLst>
          </p:cNvPr>
          <p:cNvPicPr>
            <a:picLocks noChangeAspect="1"/>
          </p:cNvPicPr>
          <p:nvPr/>
        </p:nvPicPr>
        <p:blipFill>
          <a:blip r:embed="rId7"/>
          <a:stretch>
            <a:fillRect/>
          </a:stretch>
        </p:blipFill>
        <p:spPr>
          <a:xfrm>
            <a:off x="10501745" y="2318385"/>
            <a:ext cx="1019953" cy="1110615"/>
          </a:xfrm>
          <a:prstGeom prst="rect">
            <a:avLst/>
          </a:prstGeom>
        </p:spPr>
      </p:pic>
    </p:spTree>
    <p:extLst>
      <p:ext uri="{BB962C8B-B14F-4D97-AF65-F5344CB8AC3E}">
        <p14:creationId xmlns:p14="http://schemas.microsoft.com/office/powerpoint/2010/main" val="1765873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119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96000" cy="707849"/>
          </a:xfrm>
        </p:spPr>
        <p:txBody>
          <a:bodyPr>
            <a:noAutofit/>
          </a:bodyPr>
          <a:lstStyle/>
          <a:p>
            <a:r>
              <a:rPr lang="en-GB" sz="2600" b="1" dirty="0">
                <a:solidFill>
                  <a:schemeClr val="bg1"/>
                </a:solidFill>
              </a:rPr>
              <a:t>Adverbs of time and place – WO1</a:t>
            </a:r>
          </a:p>
        </p:txBody>
      </p:sp>
      <p:sp>
        <p:nvSpPr>
          <p:cNvPr id="2" name="TextBox 1"/>
          <p:cNvSpPr txBox="1"/>
          <p:nvPr/>
        </p:nvSpPr>
        <p:spPr>
          <a:xfrm>
            <a:off x="130647" y="1208175"/>
            <a:ext cx="1186929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But what if we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also</a:t>
            </a:r>
            <a:r>
              <a:rPr kumimoji="0" lang="en-GB" sz="20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want to say </a:t>
            </a:r>
            <a:r>
              <a:rPr kumimoji="0" lang="en-GB" sz="20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where</a:t>
            </a:r>
            <a:r>
              <a:rPr kumimoji="0" lang="en-GB" sz="20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Mia plays the </a:t>
            </a:r>
            <a:r>
              <a:rPr kumimoji="0" lang="en-GB" sz="200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clarine</a:t>
            </a:r>
            <a:r>
              <a:rPr lang="en-GB" sz="2000" dirty="0">
                <a:solidFill>
                  <a:schemeClr val="accent1">
                    <a:lumMod val="50000"/>
                  </a:schemeClr>
                </a:solidFill>
                <a:latin typeface="Century Gothic" panose="020F0302020204030204"/>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If you want to use both a </a:t>
            </a:r>
            <a:r>
              <a:rPr lang="en-GB" sz="2000" b="1" noProof="0" dirty="0">
                <a:solidFill>
                  <a:schemeClr val="accent1">
                    <a:lumMod val="50000"/>
                  </a:schemeClr>
                </a:solidFill>
                <a:latin typeface="Century Gothic" panose="020F0302020204030204"/>
              </a:rPr>
              <a:t>time adverb</a:t>
            </a:r>
            <a:r>
              <a:rPr lang="en-GB" sz="2000" noProof="0" dirty="0">
                <a:solidFill>
                  <a:schemeClr val="accent1">
                    <a:lumMod val="50000"/>
                  </a:schemeClr>
                </a:solidFill>
                <a:latin typeface="Century Gothic" panose="020F0302020204030204"/>
              </a:rPr>
              <a:t> and a </a:t>
            </a:r>
            <a:r>
              <a:rPr lang="en-GB" sz="2000" b="1" noProof="0" dirty="0">
                <a:solidFill>
                  <a:schemeClr val="accent1">
                    <a:lumMod val="50000"/>
                  </a:schemeClr>
                </a:solidFill>
                <a:latin typeface="Century Gothic" panose="020F0302020204030204"/>
              </a:rPr>
              <a:t>place adverb</a:t>
            </a:r>
            <a:r>
              <a:rPr lang="en-GB" sz="2000" noProof="0" dirty="0">
                <a:solidFill>
                  <a:schemeClr val="accent1">
                    <a:lumMod val="50000"/>
                  </a:schemeClr>
                </a:solidFill>
                <a:latin typeface="Century Gothic" panose="020F0302020204030204"/>
              </a:rPr>
              <a:t> in a sentence, the </a:t>
            </a:r>
            <a:r>
              <a:rPr lang="en-GB" sz="2000" b="1" dirty="0">
                <a:solidFill>
                  <a:schemeClr val="accent1">
                    <a:lumMod val="50000"/>
                  </a:schemeClr>
                </a:solidFill>
                <a:latin typeface="Century Gothic" panose="020F0302020204030204"/>
              </a:rPr>
              <a:t>time </a:t>
            </a:r>
            <a:r>
              <a:rPr lang="en-GB" sz="2000" dirty="0">
                <a:solidFill>
                  <a:schemeClr val="accent1">
                    <a:lumMod val="50000"/>
                  </a:schemeClr>
                </a:solidFill>
                <a:latin typeface="Century Gothic" panose="020F0302020204030204"/>
              </a:rPr>
              <a:t>comes </a:t>
            </a:r>
            <a:r>
              <a:rPr lang="en-GB" sz="2000" b="1" dirty="0">
                <a:solidFill>
                  <a:schemeClr val="accent1">
                    <a:lumMod val="50000"/>
                  </a:schemeClr>
                </a:solidFill>
                <a:latin typeface="Century Gothic" panose="020F0302020204030204"/>
              </a:rPr>
              <a:t>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noProof="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F0302020204030204"/>
              </a:rPr>
              <a:t>T.P. </a:t>
            </a:r>
            <a:r>
              <a:rPr lang="en-GB" sz="2000" dirty="0">
                <a:solidFill>
                  <a:schemeClr val="accent1">
                    <a:lumMod val="50000"/>
                  </a:schemeClr>
                </a:solidFill>
                <a:latin typeface="Century Gothic" panose="020F0302020204030204"/>
              </a:rPr>
              <a:t>– </a:t>
            </a:r>
            <a:r>
              <a:rPr lang="en-GB" sz="2000" b="1" dirty="0">
                <a:solidFill>
                  <a:schemeClr val="accent1">
                    <a:lumMod val="50000"/>
                  </a:schemeClr>
                </a:solidFill>
                <a:latin typeface="Century Gothic" panose="020F0302020204030204"/>
              </a:rPr>
              <a:t>t</a:t>
            </a:r>
            <a:r>
              <a:rPr lang="en-GB" sz="2000" dirty="0">
                <a:solidFill>
                  <a:schemeClr val="accent1">
                    <a:lumMod val="50000"/>
                  </a:schemeClr>
                </a:solidFill>
                <a:latin typeface="Century Gothic" panose="020F0302020204030204"/>
              </a:rPr>
              <a:t>ime, </a:t>
            </a:r>
            <a:r>
              <a:rPr lang="en-GB" sz="2000" b="1" dirty="0">
                <a:solidFill>
                  <a:schemeClr val="accent1">
                    <a:lumMod val="50000"/>
                  </a:schemeClr>
                </a:solidFill>
                <a:latin typeface="Century Gothic" panose="020F0302020204030204"/>
              </a:rPr>
              <a:t>p</a:t>
            </a:r>
            <a:r>
              <a:rPr lang="en-GB" sz="2000" dirty="0">
                <a:solidFill>
                  <a:schemeClr val="accent1">
                    <a:lumMod val="50000"/>
                  </a:schemeClr>
                </a:solidFill>
                <a:latin typeface="Century Gothic" panose="020F0302020204030204"/>
              </a:rPr>
              <a:t>lace</a:t>
            </a:r>
            <a:r>
              <a:rPr lang="en-GB" sz="2000" noProof="0" dirty="0">
                <a:solidFill>
                  <a:schemeClr val="accent1">
                    <a:lumMod val="50000"/>
                  </a:schemeClr>
                </a:solidFill>
                <a:latin typeface="Century Gothic" panose="020F0302020204030204"/>
              </a:rPr>
              <a:t> </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374995" y="1795888"/>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763363" y="1795888"/>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spielt</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6126894" y="1795888"/>
            <a:ext cx="1901593" cy="939167"/>
            <a:chOff x="6126894" y="1795888"/>
            <a:chExt cx="1901593"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F0302020204030204"/>
                </a:rPr>
                <a:t>TIME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dienstags</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D9099412-4B55-481C-B84A-77445AF19C61}"/>
              </a:ext>
            </a:extLst>
          </p:cNvPr>
          <p:cNvGrpSpPr/>
          <p:nvPr/>
        </p:nvGrpSpPr>
        <p:grpSpPr>
          <a:xfrm>
            <a:off x="8540097" y="1795886"/>
            <a:ext cx="1851922" cy="944684"/>
            <a:chOff x="8540097" y="1795886"/>
            <a:chExt cx="1851922" cy="944684"/>
          </a:xfrm>
        </p:grpSpPr>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OBJECT</a:t>
              </a:r>
            </a:p>
          </p:txBody>
        </p:sp>
        <p:sp>
          <p:nvSpPr>
            <p:cNvPr id="51" name="TextBox 50">
              <a:extLst>
                <a:ext uri="{FF2B5EF4-FFF2-40B4-BE49-F238E27FC236}">
                  <a16:creationId xmlns:a16="http://schemas.microsoft.com/office/drawing/2014/main" id="{7659C594-D542-407E-BD8B-2B66A9A5EB54}"/>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410131" y="3786148"/>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F0302020204030204"/>
                </a:rPr>
                <a:t>PLACE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Orchester</a:t>
              </a:r>
              <a:endPar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55" name="Group 54">
            <a:extLst>
              <a:ext uri="{FF2B5EF4-FFF2-40B4-BE49-F238E27FC236}">
                <a16:creationId xmlns:a16="http://schemas.microsoft.com/office/drawing/2014/main" id="{30AC9874-C80A-47F9-BFA4-9403923291FE}"/>
              </a:ext>
            </a:extLst>
          </p:cNvPr>
          <p:cNvGrpSpPr/>
          <p:nvPr/>
        </p:nvGrpSpPr>
        <p:grpSpPr>
          <a:xfrm>
            <a:off x="10442819" y="3861824"/>
            <a:ext cx="1435360" cy="1200329"/>
            <a:chOff x="10442819" y="2066093"/>
            <a:chExt cx="1435360" cy="1200329"/>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120158"/>
              <a:ext cx="374186" cy="1092200"/>
              <a:chOff x="10442819" y="2120158"/>
              <a:chExt cx="507524" cy="1092200"/>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120158"/>
                <a:ext cx="295031" cy="1092200"/>
                <a:chOff x="10595219" y="1873250"/>
                <a:chExt cx="295031" cy="1092200"/>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pic>
        <p:nvPicPr>
          <p:cNvPr id="2050" name="Picture 2" descr="Tent, Tribal, Teepee, Shelter, Tipi">
            <a:extLst>
              <a:ext uri="{FF2B5EF4-FFF2-40B4-BE49-F238E27FC236}">
                <a16:creationId xmlns:a16="http://schemas.microsoft.com/office/drawing/2014/main" id="{9836D9BA-9F33-4629-B413-827842BD2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1735" y="5597747"/>
            <a:ext cx="696660" cy="69666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4.07407E-6 L -0.10182 0.29028 " pathEditMode="relative" rAng="0" ptsTypes="AA">
                                      <p:cBhvr>
                                        <p:cTn id="14" dur="2000" fill="hold"/>
                                        <p:tgtEl>
                                          <p:spTgt spid="5"/>
                                        </p:tgtEl>
                                        <p:attrNameLst>
                                          <p:attrName>ppt_x</p:attrName>
                                          <p:attrName>ppt_y</p:attrName>
                                        </p:attrNameLst>
                                      </p:cBhvr>
                                      <p:rCtr x="-5091" y="1451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4.07407E-6 L -0.12839 0.29028 " pathEditMode="relative" rAng="0" ptsTypes="AA">
                                      <p:cBhvr>
                                        <p:cTn id="18" dur="2000" fill="hold"/>
                                        <p:tgtEl>
                                          <p:spTgt spid="6"/>
                                        </p:tgtEl>
                                        <p:attrNameLst>
                                          <p:attrName>ppt_x</p:attrName>
                                          <p:attrName>ppt_y</p:attrName>
                                        </p:attrNameLst>
                                      </p:cBhvr>
                                      <p:rCtr x="-6419" y="145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4.07407E-6 L -0.15195 0.29028 " pathEditMode="relative" rAng="0" ptsTypes="AA">
                                      <p:cBhvr>
                                        <p:cTn id="22" dur="2000" fill="hold"/>
                                        <p:tgtEl>
                                          <p:spTgt spid="7"/>
                                        </p:tgtEl>
                                        <p:attrNameLst>
                                          <p:attrName>ppt_x</p:attrName>
                                          <p:attrName>ppt_y</p:attrName>
                                        </p:attrNameLst>
                                      </p:cBhvr>
                                      <p:rCtr x="-7604" y="1451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29167E-6 4.44444E-6 L -2.29167E-6 0.29004 " pathEditMode="relative" rAng="0" ptsTypes="AA">
                                      <p:cBhvr>
                                        <p:cTn id="26" dur="2000" fill="hold"/>
                                        <p:tgtEl>
                                          <p:spTgt spid="8"/>
                                        </p:tgtEl>
                                        <p:attrNameLst>
                                          <p:attrName>ppt_x</p:attrName>
                                          <p:attrName>ppt_y</p:attrName>
                                        </p:attrNameLst>
                                      </p:cBhvr>
                                      <p:rCtr x="0" y="14491"/>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75DBE256-A497-49D7-9810-36570D564730}"/>
              </a:ext>
            </a:extLst>
          </p:cNvPr>
          <p:cNvGrpSpPr/>
          <p:nvPr/>
        </p:nvGrpSpPr>
        <p:grpSpPr>
          <a:xfrm>
            <a:off x="99153" y="5074104"/>
            <a:ext cx="1901593" cy="939167"/>
            <a:chOff x="6126894" y="1795888"/>
            <a:chExt cx="1901593" cy="939167"/>
          </a:xfrm>
        </p:grpSpPr>
        <p:sp>
          <p:nvSpPr>
            <p:cNvPr id="120" name="TextBox 119">
              <a:extLst>
                <a:ext uri="{FF2B5EF4-FFF2-40B4-BE49-F238E27FC236}">
                  <a16:creationId xmlns:a16="http://schemas.microsoft.com/office/drawing/2014/main" id="{A929EDC6-2AC6-4E35-B261-762DF12D2AB7}"/>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PLACE ADVERB</a:t>
              </a:r>
            </a:p>
          </p:txBody>
        </p:sp>
        <p:sp>
          <p:nvSpPr>
            <p:cNvPr id="121" name="TextBox 120">
              <a:extLst>
                <a:ext uri="{FF2B5EF4-FFF2-40B4-BE49-F238E27FC236}">
                  <a16:creationId xmlns:a16="http://schemas.microsoft.com/office/drawing/2014/main" id="{6A2A05DD-AB0D-41C4-904A-C391AEAC5E97}"/>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I</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sp>
        <p:nvSpPr>
          <p:cNvPr id="2" name="TextBox 1"/>
          <p:cNvSpPr txBox="1"/>
          <p:nvPr/>
        </p:nvSpPr>
        <p:spPr>
          <a:xfrm>
            <a:off x="99153" y="1208175"/>
            <a:ext cx="1190078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accent1">
                    <a:lumMod val="50000"/>
                  </a:schemeClr>
                </a:solidFill>
                <a:latin typeface="Century Gothic" panose="020F0302020204030204"/>
              </a:rPr>
              <a:t>You </a:t>
            </a:r>
            <a:r>
              <a:rPr lang="en-GB" sz="2000" dirty="0">
                <a:solidFill>
                  <a:schemeClr val="accent1">
                    <a:lumMod val="50000"/>
                  </a:schemeClr>
                </a:solidFill>
                <a:latin typeface="Century Gothic" panose="020F0302020204030204"/>
              </a:rPr>
              <a:t>can move </a:t>
            </a:r>
            <a:r>
              <a:rPr lang="en-GB" sz="2000" b="1" dirty="0">
                <a:solidFill>
                  <a:schemeClr val="accent1">
                    <a:lumMod val="50000"/>
                  </a:schemeClr>
                </a:solidFill>
                <a:latin typeface="Century Gothic" panose="020F0302020204030204"/>
              </a:rPr>
              <a:t>either</a:t>
            </a:r>
            <a:r>
              <a:rPr lang="en-GB" sz="2000" dirty="0">
                <a:solidFill>
                  <a:schemeClr val="accent1">
                    <a:lumMod val="50000"/>
                  </a:schemeClr>
                </a:solidFill>
                <a:latin typeface="Century Gothic" panose="020F0302020204030204"/>
              </a:rPr>
              <a:t> the </a:t>
            </a:r>
            <a:r>
              <a:rPr lang="en-GB" sz="2000" b="1" dirty="0">
                <a:solidFill>
                  <a:schemeClr val="accent1">
                    <a:lumMod val="50000"/>
                  </a:schemeClr>
                </a:solidFill>
                <a:latin typeface="Century Gothic" panose="020F0302020204030204"/>
              </a:rPr>
              <a:t>time </a:t>
            </a:r>
            <a:r>
              <a:rPr lang="en-GB" sz="2000" dirty="0">
                <a:solidFill>
                  <a:schemeClr val="accent1">
                    <a:lumMod val="50000"/>
                  </a:schemeClr>
                </a:solidFill>
                <a:latin typeface="Century Gothic" panose="020F0302020204030204"/>
              </a:rPr>
              <a:t>adverb </a:t>
            </a:r>
            <a:r>
              <a:rPr lang="en-GB" sz="2000" b="1" dirty="0">
                <a:solidFill>
                  <a:schemeClr val="accent1">
                    <a:lumMod val="50000"/>
                  </a:schemeClr>
                </a:solidFill>
                <a:latin typeface="Century Gothic" panose="020F0302020204030204"/>
              </a:rPr>
              <a:t>or </a:t>
            </a:r>
            <a:r>
              <a:rPr lang="en-GB" sz="2000" dirty="0">
                <a:solidFill>
                  <a:schemeClr val="accent1">
                    <a:lumMod val="50000"/>
                  </a:schemeClr>
                </a:solidFill>
                <a:latin typeface="Century Gothic" panose="020F0302020204030204"/>
              </a:rPr>
              <a:t>the </a:t>
            </a:r>
            <a:r>
              <a:rPr lang="en-GB" sz="2000" b="1" dirty="0">
                <a:solidFill>
                  <a:schemeClr val="accent1">
                    <a:lumMod val="50000"/>
                  </a:schemeClr>
                </a:solidFill>
                <a:latin typeface="Century Gothic" panose="020F0302020204030204"/>
              </a:rPr>
              <a:t>place adverb </a:t>
            </a:r>
            <a:r>
              <a:rPr lang="en-GB" sz="2000" dirty="0">
                <a:solidFill>
                  <a:schemeClr val="accent1">
                    <a:lumMod val="50000"/>
                  </a:schemeClr>
                </a:solidFill>
                <a:latin typeface="Century Gothic" panose="020F0302020204030204"/>
              </a:rPr>
              <a:t>to the start for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This triggers </a:t>
            </a:r>
            <a:r>
              <a:rPr lang="en-GB" sz="2000" b="1" dirty="0">
                <a:solidFill>
                  <a:schemeClr val="accent1">
                    <a:lumMod val="50000"/>
                  </a:schemeClr>
                </a:solidFill>
                <a:latin typeface="Century Gothic" panose="020F0302020204030204"/>
              </a:rPr>
              <a:t>word order 2.</a:t>
            </a:r>
            <a:r>
              <a:rPr lang="en-GB" sz="2000" dirty="0">
                <a:solidFill>
                  <a:schemeClr val="accent1">
                    <a:lumMod val="50000"/>
                  </a:schemeClr>
                </a:solidFill>
                <a:latin typeface="Century Gothic" panose="020F0302020204030204"/>
              </a:rPr>
              <a:t> The </a:t>
            </a:r>
            <a:r>
              <a:rPr lang="en-GB" sz="2000" b="1" dirty="0">
                <a:solidFill>
                  <a:schemeClr val="accent1">
                    <a:lumMod val="50000"/>
                  </a:schemeClr>
                </a:solidFill>
                <a:latin typeface="Century Gothic" panose="020F0302020204030204"/>
              </a:rPr>
              <a:t>subject</a:t>
            </a:r>
            <a:r>
              <a:rPr lang="en-GB" sz="2000" dirty="0">
                <a:solidFill>
                  <a:schemeClr val="accent1">
                    <a:lumMod val="50000"/>
                  </a:schemeClr>
                </a:solidFill>
                <a:latin typeface="Century Gothic" panose="020F0302020204030204"/>
              </a:rPr>
              <a:t> moves </a:t>
            </a:r>
            <a:r>
              <a:rPr lang="en-GB" sz="2000" b="1" dirty="0">
                <a:solidFill>
                  <a:schemeClr val="accent1">
                    <a:lumMod val="50000"/>
                  </a:schemeClr>
                </a:solidFill>
                <a:latin typeface="Century Gothic" panose="020F0302020204030204"/>
              </a:rPr>
              <a:t>after the verb</a:t>
            </a:r>
            <a:r>
              <a:rPr lang="en-GB" sz="2000" dirty="0">
                <a:solidFill>
                  <a:schemeClr val="accent1">
                    <a:lumMod val="50000"/>
                  </a:schemeClr>
                </a:solidFill>
                <a:latin typeface="Century Gothic" panose="020F0302020204030204"/>
              </a:rPr>
              <a:t> to make space for the </a:t>
            </a:r>
            <a:r>
              <a:rPr lang="en-GB" sz="2000" b="1" dirty="0">
                <a:solidFill>
                  <a:schemeClr val="accent1">
                    <a:lumMod val="50000"/>
                  </a:schemeClr>
                </a:solidFill>
                <a:latin typeface="Century Gothic" panose="020F0302020204030204"/>
              </a:rPr>
              <a:t>adverb.</a:t>
            </a:r>
            <a:endParaRPr lang="en-GB" sz="2000" dirty="0">
              <a:solidFill>
                <a:schemeClr val="accent1">
                  <a:lumMod val="50000"/>
                </a:schemeClr>
              </a:solidFill>
              <a:latin typeface="Century Gothic" panose="020F03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096000" cy="707849"/>
          </a:xfrm>
        </p:spPr>
        <p:txBody>
          <a:bodyPr>
            <a:noAutofit/>
          </a:bodyPr>
          <a:lstStyle/>
          <a:p>
            <a:r>
              <a:rPr lang="en-GB" sz="2600" b="1" dirty="0">
                <a:solidFill>
                  <a:schemeClr val="bg1"/>
                </a:solidFill>
              </a:rPr>
              <a:t>Adverbs of time and place – WO2</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386286" y="1515256"/>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24001" y="1376309"/>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2181811" y="1381826"/>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4239621" y="1381826"/>
            <a:ext cx="1901593" cy="939167"/>
            <a:chOff x="6126894" y="1795888"/>
            <a:chExt cx="1901593"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TIME 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dienstags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8" name="Group 7">
            <a:extLst>
              <a:ext uri="{FF2B5EF4-FFF2-40B4-BE49-F238E27FC236}">
                <a16:creationId xmlns:a16="http://schemas.microsoft.com/office/drawing/2014/main" id="{D9099412-4B55-481C-B84A-77445AF19C61}"/>
              </a:ext>
            </a:extLst>
          </p:cNvPr>
          <p:cNvGrpSpPr/>
          <p:nvPr/>
        </p:nvGrpSpPr>
        <p:grpSpPr>
          <a:xfrm>
            <a:off x="8454587" y="1376309"/>
            <a:ext cx="1851922" cy="944684"/>
            <a:chOff x="8540097" y="1795886"/>
            <a:chExt cx="1851922" cy="944684"/>
          </a:xfrm>
        </p:grpSpPr>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OBJECT</a:t>
              </a:r>
            </a:p>
          </p:txBody>
        </p:sp>
        <p:sp>
          <p:nvSpPr>
            <p:cNvPr id="51" name="TextBox 50">
              <a:extLst>
                <a:ext uri="{FF2B5EF4-FFF2-40B4-BE49-F238E27FC236}">
                  <a16:creationId xmlns:a16="http://schemas.microsoft.com/office/drawing/2014/main" id="{7659C594-D542-407E-BD8B-2B66A9A5EB54}"/>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347104" y="1376309"/>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1418937F-BE7C-4552-8948-BDD22340F4E9}"/>
              </a:ext>
            </a:extLst>
          </p:cNvPr>
          <p:cNvGrpSpPr/>
          <p:nvPr/>
        </p:nvGrpSpPr>
        <p:grpSpPr>
          <a:xfrm>
            <a:off x="4264448" y="3930547"/>
            <a:ext cx="1851920" cy="939167"/>
            <a:chOff x="1374995" y="1795888"/>
            <a:chExt cx="1851920" cy="939167"/>
          </a:xfrm>
        </p:grpSpPr>
        <p:sp>
          <p:nvSpPr>
            <p:cNvPr id="93" name="TextBox 92">
              <a:extLst>
                <a:ext uri="{FF2B5EF4-FFF2-40B4-BE49-F238E27FC236}">
                  <a16:creationId xmlns:a16="http://schemas.microsoft.com/office/drawing/2014/main" id="{CC9FABA9-AE9D-490C-A231-03BAF0821A1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a:t>
              </a:r>
            </a:p>
          </p:txBody>
        </p:sp>
        <p:sp>
          <p:nvSpPr>
            <p:cNvPr id="94" name="TextBox 93">
              <a:extLst>
                <a:ext uri="{FF2B5EF4-FFF2-40B4-BE49-F238E27FC236}">
                  <a16:creationId xmlns:a16="http://schemas.microsoft.com/office/drawing/2014/main" id="{0F10DF1B-B2DB-4A8A-8744-D72D27ACADD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grpSp>
      <p:grpSp>
        <p:nvGrpSpPr>
          <p:cNvPr id="95" name="Group 94">
            <a:extLst>
              <a:ext uri="{FF2B5EF4-FFF2-40B4-BE49-F238E27FC236}">
                <a16:creationId xmlns:a16="http://schemas.microsoft.com/office/drawing/2014/main" id="{B99AC305-885F-44A9-BDE8-55D8B5218992}"/>
              </a:ext>
            </a:extLst>
          </p:cNvPr>
          <p:cNvGrpSpPr/>
          <p:nvPr/>
        </p:nvGrpSpPr>
        <p:grpSpPr>
          <a:xfrm>
            <a:off x="2181806" y="3936371"/>
            <a:ext cx="1851920" cy="939167"/>
            <a:chOff x="3763363" y="1795888"/>
            <a:chExt cx="1851920" cy="939167"/>
          </a:xfrm>
        </p:grpSpPr>
        <p:sp>
          <p:nvSpPr>
            <p:cNvPr id="96" name="TextBox 95">
              <a:extLst>
                <a:ext uri="{FF2B5EF4-FFF2-40B4-BE49-F238E27FC236}">
                  <a16:creationId xmlns:a16="http://schemas.microsoft.com/office/drawing/2014/main" id="{91896E85-ABA0-48C8-B081-5F03D65B103F}"/>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28110BB3-C58C-4B94-86FA-BBFDCAB06DBB}"/>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01" name="Group 100">
            <a:extLst>
              <a:ext uri="{FF2B5EF4-FFF2-40B4-BE49-F238E27FC236}">
                <a16:creationId xmlns:a16="http://schemas.microsoft.com/office/drawing/2014/main" id="{6EA1E43B-F500-46EF-86DA-601C3FDB899F}"/>
              </a:ext>
            </a:extLst>
          </p:cNvPr>
          <p:cNvGrpSpPr/>
          <p:nvPr/>
        </p:nvGrpSpPr>
        <p:grpSpPr>
          <a:xfrm>
            <a:off x="8454582" y="3930854"/>
            <a:ext cx="1851922" cy="944684"/>
            <a:chOff x="8540097" y="1795886"/>
            <a:chExt cx="1851922" cy="944684"/>
          </a:xfrm>
        </p:grpSpPr>
        <p:sp>
          <p:nvSpPr>
            <p:cNvPr id="102" name="TextBox 101">
              <a:extLst>
                <a:ext uri="{FF2B5EF4-FFF2-40B4-BE49-F238E27FC236}">
                  <a16:creationId xmlns:a16="http://schemas.microsoft.com/office/drawing/2014/main" id="{FF9A2B86-7011-4013-B5B4-106682D8FFB2}"/>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lvl="0" algn="ctr">
                <a:defRPr/>
              </a:pPr>
              <a:r>
                <a:rPr lang="en-GB" sz="2000" b="1" dirty="0">
                  <a:solidFill>
                    <a:schemeClr val="accent1">
                      <a:lumMod val="50000"/>
                    </a:schemeClr>
                  </a:solidFill>
                </a:rPr>
                <a:t>OBJECT</a:t>
              </a:r>
            </a:p>
          </p:txBody>
        </p:sp>
        <p:sp>
          <p:nvSpPr>
            <p:cNvPr id="103" name="TextBox 102">
              <a:extLst>
                <a:ext uri="{FF2B5EF4-FFF2-40B4-BE49-F238E27FC236}">
                  <a16:creationId xmlns:a16="http://schemas.microsoft.com/office/drawing/2014/main" id="{DA28C519-59AD-45EF-9E61-B4D906B95A20}"/>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04" name="Group 103">
            <a:extLst>
              <a:ext uri="{FF2B5EF4-FFF2-40B4-BE49-F238E27FC236}">
                <a16:creationId xmlns:a16="http://schemas.microsoft.com/office/drawing/2014/main" id="{05211908-B658-4CE7-BD5D-0395B00279F3}"/>
              </a:ext>
            </a:extLst>
          </p:cNvPr>
          <p:cNvGrpSpPr/>
          <p:nvPr/>
        </p:nvGrpSpPr>
        <p:grpSpPr>
          <a:xfrm>
            <a:off x="6347099" y="3930854"/>
            <a:ext cx="1901593" cy="939167"/>
            <a:chOff x="6126894" y="1795888"/>
            <a:chExt cx="1901593" cy="939167"/>
          </a:xfrm>
        </p:grpSpPr>
        <p:sp>
          <p:nvSpPr>
            <p:cNvPr id="105" name="TextBox 104">
              <a:extLst>
                <a:ext uri="{FF2B5EF4-FFF2-40B4-BE49-F238E27FC236}">
                  <a16:creationId xmlns:a16="http://schemas.microsoft.com/office/drawing/2014/main" id="{16609489-8899-479F-91C3-E2C03EE80A9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PLACE ADVERB</a:t>
              </a:r>
            </a:p>
          </p:txBody>
        </p:sp>
        <p:sp>
          <p:nvSpPr>
            <p:cNvPr id="106" name="TextBox 105">
              <a:extLst>
                <a:ext uri="{FF2B5EF4-FFF2-40B4-BE49-F238E27FC236}">
                  <a16:creationId xmlns:a16="http://schemas.microsoft.com/office/drawing/2014/main" id="{7C9B8BBF-E0E1-45E0-9989-63D66FE0253F}"/>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Orchester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07" name="Group 106">
            <a:extLst>
              <a:ext uri="{FF2B5EF4-FFF2-40B4-BE49-F238E27FC236}">
                <a16:creationId xmlns:a16="http://schemas.microsoft.com/office/drawing/2014/main" id="{8A649C88-1A0F-4C74-BFA2-F59845E0E588}"/>
              </a:ext>
            </a:extLst>
          </p:cNvPr>
          <p:cNvGrpSpPr/>
          <p:nvPr/>
        </p:nvGrpSpPr>
        <p:grpSpPr>
          <a:xfrm>
            <a:off x="4264448" y="5078639"/>
            <a:ext cx="1851920" cy="939167"/>
            <a:chOff x="1374995" y="1795888"/>
            <a:chExt cx="1851920" cy="939167"/>
          </a:xfrm>
        </p:grpSpPr>
        <p:sp>
          <p:nvSpPr>
            <p:cNvPr id="108" name="TextBox 107">
              <a:extLst>
                <a:ext uri="{FF2B5EF4-FFF2-40B4-BE49-F238E27FC236}">
                  <a16:creationId xmlns:a16="http://schemas.microsoft.com/office/drawing/2014/main" id="{9A961C95-7E17-4E00-9FF9-6FFA85BC252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a:t>
              </a:r>
            </a:p>
          </p:txBody>
        </p:sp>
        <p:sp>
          <p:nvSpPr>
            <p:cNvPr id="109" name="TextBox 108">
              <a:extLst>
                <a:ext uri="{FF2B5EF4-FFF2-40B4-BE49-F238E27FC236}">
                  <a16:creationId xmlns:a16="http://schemas.microsoft.com/office/drawing/2014/main" id="{A6C21946-5663-4E9E-8A77-4E7D1B11210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a:t>
              </a:r>
            </a:p>
          </p:txBody>
        </p:sp>
      </p:grpSp>
      <p:grpSp>
        <p:nvGrpSpPr>
          <p:cNvPr id="110" name="Group 109">
            <a:extLst>
              <a:ext uri="{FF2B5EF4-FFF2-40B4-BE49-F238E27FC236}">
                <a16:creationId xmlns:a16="http://schemas.microsoft.com/office/drawing/2014/main" id="{B717AE2B-1EFF-4221-97DB-E96242D6928A}"/>
              </a:ext>
            </a:extLst>
          </p:cNvPr>
          <p:cNvGrpSpPr/>
          <p:nvPr/>
        </p:nvGrpSpPr>
        <p:grpSpPr>
          <a:xfrm>
            <a:off x="2181801" y="5084156"/>
            <a:ext cx="1851920" cy="939167"/>
            <a:chOff x="3763363" y="1795888"/>
            <a:chExt cx="1851920" cy="939167"/>
          </a:xfrm>
        </p:grpSpPr>
        <p:sp>
          <p:nvSpPr>
            <p:cNvPr id="111" name="TextBox 110">
              <a:extLst>
                <a:ext uri="{FF2B5EF4-FFF2-40B4-BE49-F238E27FC236}">
                  <a16:creationId xmlns:a16="http://schemas.microsoft.com/office/drawing/2014/main" id="{B7180011-A4D6-4D08-AA0D-C0DB0F9D7C61}"/>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a:t>
              </a:r>
            </a:p>
          </p:txBody>
        </p:sp>
        <p:sp>
          <p:nvSpPr>
            <p:cNvPr id="112" name="TextBox 111">
              <a:extLst>
                <a:ext uri="{FF2B5EF4-FFF2-40B4-BE49-F238E27FC236}">
                  <a16:creationId xmlns:a16="http://schemas.microsoft.com/office/drawing/2014/main" id="{11FFA622-07DF-4642-81C2-EDE1099B6A81}"/>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9A9F0070-B21B-4016-B41D-B64E79174C3C}"/>
              </a:ext>
            </a:extLst>
          </p:cNvPr>
          <p:cNvGrpSpPr/>
          <p:nvPr/>
        </p:nvGrpSpPr>
        <p:grpSpPr>
          <a:xfrm>
            <a:off x="6347099" y="5090816"/>
            <a:ext cx="1901593" cy="939167"/>
            <a:chOff x="6126894" y="1795888"/>
            <a:chExt cx="1901593" cy="939167"/>
          </a:xfrm>
        </p:grpSpPr>
        <p:sp>
          <p:nvSpPr>
            <p:cNvPr id="114" name="TextBox 113">
              <a:extLst>
                <a:ext uri="{FF2B5EF4-FFF2-40B4-BE49-F238E27FC236}">
                  <a16:creationId xmlns:a16="http://schemas.microsoft.com/office/drawing/2014/main" id="{73D55A02-F5EE-4B86-914D-9364AC527256}"/>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TIME ADVERB</a:t>
              </a:r>
            </a:p>
          </p:txBody>
        </p:sp>
        <p:sp>
          <p:nvSpPr>
            <p:cNvPr id="115" name="TextBox 114">
              <a:extLst>
                <a:ext uri="{FF2B5EF4-FFF2-40B4-BE49-F238E27FC236}">
                  <a16:creationId xmlns:a16="http://schemas.microsoft.com/office/drawing/2014/main" id="{E51EA705-4337-4B90-8F22-4F3EF38EE334}"/>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dienstags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16" name="Group 115">
            <a:extLst>
              <a:ext uri="{FF2B5EF4-FFF2-40B4-BE49-F238E27FC236}">
                <a16:creationId xmlns:a16="http://schemas.microsoft.com/office/drawing/2014/main" id="{860EE614-A6B9-4BDE-8DE5-647C7D2C9924}"/>
              </a:ext>
            </a:extLst>
          </p:cNvPr>
          <p:cNvGrpSpPr/>
          <p:nvPr/>
        </p:nvGrpSpPr>
        <p:grpSpPr>
          <a:xfrm>
            <a:off x="8454577" y="5078639"/>
            <a:ext cx="1851922" cy="944684"/>
            <a:chOff x="8540097" y="1795886"/>
            <a:chExt cx="1851922" cy="944684"/>
          </a:xfrm>
        </p:grpSpPr>
        <p:sp>
          <p:nvSpPr>
            <p:cNvPr id="117" name="TextBox 116">
              <a:extLst>
                <a:ext uri="{FF2B5EF4-FFF2-40B4-BE49-F238E27FC236}">
                  <a16:creationId xmlns:a16="http://schemas.microsoft.com/office/drawing/2014/main" id="{0D94A076-2924-4997-AD00-EB3DD71573DE}"/>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lvl="0" algn="ctr">
                <a:defRPr/>
              </a:pPr>
              <a:r>
                <a:rPr lang="en-GB" sz="2000" b="1" dirty="0">
                  <a:solidFill>
                    <a:schemeClr val="accent1">
                      <a:lumMod val="50000"/>
                    </a:schemeClr>
                  </a:solidFill>
                </a:rPr>
                <a:t>OBJECT</a:t>
              </a:r>
            </a:p>
          </p:txBody>
        </p:sp>
        <p:sp>
          <p:nvSpPr>
            <p:cNvPr id="118" name="TextBox 117">
              <a:extLst>
                <a:ext uri="{FF2B5EF4-FFF2-40B4-BE49-F238E27FC236}">
                  <a16:creationId xmlns:a16="http://schemas.microsoft.com/office/drawing/2014/main" id="{67325DFA-8C46-4DA8-B9A4-EF5664A4D2EE}"/>
                </a:ext>
              </a:extLst>
            </p:cNvPr>
            <p:cNvSpPr txBox="1"/>
            <p:nvPr/>
          </p:nvSpPr>
          <p:spPr>
            <a:xfrm>
              <a:off x="8540097" y="1795886"/>
              <a:ext cx="1851917"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Klarinette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grpSp>
        <p:nvGrpSpPr>
          <p:cNvPr id="122" name="Group 121">
            <a:extLst>
              <a:ext uri="{FF2B5EF4-FFF2-40B4-BE49-F238E27FC236}">
                <a16:creationId xmlns:a16="http://schemas.microsoft.com/office/drawing/2014/main" id="{782610BA-81D2-4580-93EE-2C3DECBE8DB4}"/>
              </a:ext>
            </a:extLst>
          </p:cNvPr>
          <p:cNvGrpSpPr/>
          <p:nvPr/>
        </p:nvGrpSpPr>
        <p:grpSpPr>
          <a:xfrm>
            <a:off x="10386286" y="4625221"/>
            <a:ext cx="1435360" cy="1200329"/>
            <a:chOff x="10442819" y="2066093"/>
            <a:chExt cx="1435360" cy="1200329"/>
          </a:xfrm>
        </p:grpSpPr>
        <p:grpSp>
          <p:nvGrpSpPr>
            <p:cNvPr id="123" name="Group 122">
              <a:extLst>
                <a:ext uri="{FF2B5EF4-FFF2-40B4-BE49-F238E27FC236}">
                  <a16:creationId xmlns:a16="http://schemas.microsoft.com/office/drawing/2014/main" id="{FA3F6C00-C216-4D75-8A5C-A542447DD38B}"/>
                </a:ext>
              </a:extLst>
            </p:cNvPr>
            <p:cNvGrpSpPr/>
            <p:nvPr/>
          </p:nvGrpSpPr>
          <p:grpSpPr>
            <a:xfrm>
              <a:off x="10442819" y="2120158"/>
              <a:ext cx="374186" cy="1092200"/>
              <a:chOff x="10442819" y="2120158"/>
              <a:chExt cx="507524" cy="1092200"/>
            </a:xfrm>
          </p:grpSpPr>
          <p:grpSp>
            <p:nvGrpSpPr>
              <p:cNvPr id="125" name="Group 124">
                <a:extLst>
                  <a:ext uri="{FF2B5EF4-FFF2-40B4-BE49-F238E27FC236}">
                    <a16:creationId xmlns:a16="http://schemas.microsoft.com/office/drawing/2014/main" id="{370B4C6C-FBD2-4372-B2F7-14D7EE0C402B}"/>
                  </a:ext>
                </a:extLst>
              </p:cNvPr>
              <p:cNvGrpSpPr/>
              <p:nvPr/>
            </p:nvGrpSpPr>
            <p:grpSpPr>
              <a:xfrm>
                <a:off x="10442819" y="2120158"/>
                <a:ext cx="295031" cy="1092200"/>
                <a:chOff x="10595219" y="1873250"/>
                <a:chExt cx="295031" cy="1092200"/>
              </a:xfrm>
            </p:grpSpPr>
            <p:cxnSp>
              <p:nvCxnSpPr>
                <p:cNvPr id="127" name="Straight Connector 126">
                  <a:extLst>
                    <a:ext uri="{FF2B5EF4-FFF2-40B4-BE49-F238E27FC236}">
                      <a16:creationId xmlns:a16="http://schemas.microsoft.com/office/drawing/2014/main" id="{25556982-B568-4648-86F8-87CC6E422E9F}"/>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77DF8A7-8C01-4426-9F8B-941F07F61CDC}"/>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EEE4FF-D12C-43CB-886A-DC3D2495ED97}"/>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a:extLst>
                  <a:ext uri="{FF2B5EF4-FFF2-40B4-BE49-F238E27FC236}">
                    <a16:creationId xmlns:a16="http://schemas.microsoft.com/office/drawing/2014/main" id="{7A0E1275-0E59-4407-AA0F-040BF2FF63FB}"/>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42375540-ACF5-49EE-A500-833CD68F9139}"/>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grpSp>
        <p:nvGrpSpPr>
          <p:cNvPr id="130" name="Group 129">
            <a:extLst>
              <a:ext uri="{FF2B5EF4-FFF2-40B4-BE49-F238E27FC236}">
                <a16:creationId xmlns:a16="http://schemas.microsoft.com/office/drawing/2014/main" id="{4E05E5F6-8D4A-44EB-A8C7-5B402147F5B9}"/>
              </a:ext>
            </a:extLst>
          </p:cNvPr>
          <p:cNvGrpSpPr/>
          <p:nvPr/>
        </p:nvGrpSpPr>
        <p:grpSpPr>
          <a:xfrm>
            <a:off x="99154" y="3930854"/>
            <a:ext cx="1901593" cy="939167"/>
            <a:chOff x="6126894" y="1795888"/>
            <a:chExt cx="1901593" cy="939167"/>
          </a:xfrm>
        </p:grpSpPr>
        <p:sp>
          <p:nvSpPr>
            <p:cNvPr id="131" name="TextBox 130">
              <a:extLst>
                <a:ext uri="{FF2B5EF4-FFF2-40B4-BE49-F238E27FC236}">
                  <a16:creationId xmlns:a16="http://schemas.microsoft.com/office/drawing/2014/main" id="{7DE7EC86-3D56-4BE5-8419-67DAEB9BA5B5}"/>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TIME ADVERB</a:t>
              </a:r>
            </a:p>
          </p:txBody>
        </p:sp>
        <p:sp>
          <p:nvSpPr>
            <p:cNvPr id="132" name="TextBox 131">
              <a:extLst>
                <a:ext uri="{FF2B5EF4-FFF2-40B4-BE49-F238E27FC236}">
                  <a16:creationId xmlns:a16="http://schemas.microsoft.com/office/drawing/2014/main" id="{4FE4BF03-344A-4641-9FBB-0AD5CBFCA41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D</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ienstags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grpSp>
      <p:sp>
        <p:nvSpPr>
          <p:cNvPr id="69"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4290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30"/>
                                        </p:tgtEl>
                                      </p:cBhvr>
                                    </p:animEffect>
                                    <p:animScale>
                                      <p:cBhvr>
                                        <p:cTn id="41" dur="250" autoRev="1" fill="hold"/>
                                        <p:tgtEl>
                                          <p:spTgt spid="130"/>
                                        </p:tgtEl>
                                      </p:cBhvr>
                                      <p:by x="105000" y="105000"/>
                                    </p:animScale>
                                  </p:childTnLst>
                                </p:cTn>
                              </p:par>
                              <p:par>
                                <p:cTn id="42" presetID="26" presetClass="emph" presetSubtype="0" fill="hold" nodeType="withEffect">
                                  <p:stCondLst>
                                    <p:cond delay="0"/>
                                  </p:stCondLst>
                                  <p:childTnLst>
                                    <p:animEffect transition="out" filter="fade">
                                      <p:cBhvr>
                                        <p:cTn id="43" dur="500" tmFilter="0, 0; .2, .5; .8, .5; 1, 0"/>
                                        <p:tgtEl>
                                          <p:spTgt spid="92"/>
                                        </p:tgtEl>
                                      </p:cBhvr>
                                    </p:animEffect>
                                    <p:animScale>
                                      <p:cBhvr>
                                        <p:cTn id="44" dur="250" autoRev="1" fill="hold"/>
                                        <p:tgtEl>
                                          <p:spTgt spid="9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19"/>
                                        </p:tgtEl>
                                      </p:cBhvr>
                                    </p:animEffect>
                                    <p:animScale>
                                      <p:cBhvr>
                                        <p:cTn id="61" dur="250" autoRev="1" fill="hold"/>
                                        <p:tgtEl>
                                          <p:spTgt spid="119"/>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07"/>
                                        </p:tgtEl>
                                      </p:cBhvr>
                                    </p:animEffect>
                                    <p:animScale>
                                      <p:cBhvr>
                                        <p:cTn id="64" dur="250" autoRev="1" fill="hold"/>
                                        <p:tgtEl>
                                          <p:spTgt spid="107"/>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Berlin?</a:t>
            </a:r>
          </a:p>
        </p:txBody>
      </p:sp>
      <p:sp>
        <p:nvSpPr>
          <p:cNvPr id="2" name="TextBox 1">
            <a:extLst>
              <a:ext uri="{FF2B5EF4-FFF2-40B4-BE49-F238E27FC236}">
                <a16:creationId xmlns:a16="http://schemas.microsoft.com/office/drawing/2014/main" id="{68526A6D-A604-44D4-8125-88661C956D71}"/>
              </a:ext>
            </a:extLst>
          </p:cNvPr>
          <p:cNvSpPr txBox="1"/>
          <p:nvPr/>
        </p:nvSpPr>
        <p:spPr>
          <a:xfrm>
            <a:off x="67789" y="1157127"/>
            <a:ext cx="6837103" cy="1015663"/>
          </a:xfrm>
          <a:prstGeom prst="rect">
            <a:avLst/>
          </a:prstGeom>
          <a:noFill/>
        </p:spPr>
        <p:txBody>
          <a:bodyPr wrap="square" rtlCol="0">
            <a:spAutoFit/>
          </a:bodyPr>
          <a:lstStyle/>
          <a:p>
            <a:pPr lvl="0">
              <a:lnSpc>
                <a:spcPct val="150000"/>
              </a:lnSpc>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Wolfgang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macht</a:t>
            </a:r>
            <a:r>
              <a:rPr lang="en-GB" sz="2000" dirty="0">
                <a:solidFill>
                  <a:schemeClr val="accent1">
                    <a:lumMod val="50000"/>
                  </a:schemeClr>
                </a:solidFill>
              </a:rPr>
              <a:t> </a:t>
            </a:r>
            <a:r>
              <a:rPr lang="en-GB" sz="2000" dirty="0" err="1">
                <a:solidFill>
                  <a:schemeClr val="accent1">
                    <a:lumMod val="50000"/>
                  </a:schemeClr>
                </a:solidFill>
              </a:rPr>
              <a:t>Pläne</a:t>
            </a:r>
            <a:r>
              <a:rPr lang="en-GB" sz="2000" dirty="0">
                <a:solidFill>
                  <a:schemeClr val="accent1">
                    <a:lumMod val="50000"/>
                  </a:schemeClr>
                </a:solidFill>
              </a:rPr>
              <a:t> </a:t>
            </a:r>
            <a:r>
              <a:rPr lang="en-GB" sz="2000" dirty="0" err="1">
                <a:solidFill>
                  <a:schemeClr val="accent1">
                    <a:lumMod val="50000"/>
                  </a:schemeClr>
                </a:solidFill>
              </a:rPr>
              <a:t>für</a:t>
            </a:r>
            <a:r>
              <a:rPr lang="en-GB" sz="2000" dirty="0">
                <a:solidFill>
                  <a:schemeClr val="accent1">
                    <a:lumMod val="50000"/>
                  </a:schemeClr>
                </a:solidFill>
              </a:rPr>
              <a:t> </a:t>
            </a:r>
            <a:r>
              <a:rPr lang="en-GB" sz="2000" dirty="0" err="1">
                <a:solidFill>
                  <a:schemeClr val="accent1">
                    <a:lumMod val="50000"/>
                  </a:schemeClr>
                </a:solidFill>
              </a:rPr>
              <a:t>Alastairs</a:t>
            </a:r>
            <a:r>
              <a:rPr lang="en-GB" sz="2000" dirty="0">
                <a:solidFill>
                  <a:schemeClr val="accent1">
                    <a:lumMod val="50000"/>
                  </a:schemeClr>
                </a:solidFill>
              </a:rPr>
              <a:t> </a:t>
            </a:r>
            <a:r>
              <a:rPr lang="en-GB" sz="2000" dirty="0" err="1">
                <a:solidFill>
                  <a:schemeClr val="accent1">
                    <a:lumMod val="50000"/>
                  </a:schemeClr>
                </a:solidFill>
              </a:rPr>
              <a:t>Woche</a:t>
            </a:r>
            <a:r>
              <a:rPr lang="en-GB" sz="2000" dirty="0">
                <a:solidFill>
                  <a:schemeClr val="accent1">
                    <a:lumMod val="50000"/>
                  </a:schemeClr>
                </a:solidFill>
              </a:rPr>
              <a:t> in Berlin.</a:t>
            </a:r>
          </a:p>
          <a:p>
            <a:pPr lvl="0">
              <a:lnSpc>
                <a:spcPct val="150000"/>
              </a:lnSpc>
            </a:pPr>
            <a:r>
              <a:rPr lang="en-GB" sz="2000" dirty="0">
                <a:solidFill>
                  <a:schemeClr val="accent1">
                    <a:lumMod val="50000"/>
                  </a:schemeClr>
                </a:solidFill>
              </a:rPr>
              <a:t>Was </a:t>
            </a:r>
            <a:r>
              <a:rPr lang="en-GB" sz="2000" dirty="0" err="1">
                <a:solidFill>
                  <a:schemeClr val="accent1">
                    <a:lumMod val="50000"/>
                  </a:schemeClr>
                </a:solidFill>
              </a:rPr>
              <a:t>sagt</a:t>
            </a:r>
            <a:r>
              <a:rPr lang="en-GB" sz="2000" dirty="0">
                <a:solidFill>
                  <a:schemeClr val="accent1">
                    <a:lumMod val="50000"/>
                  </a:schemeClr>
                </a:solidFill>
              </a:rPr>
              <a:t> </a:t>
            </a:r>
            <a:r>
              <a:rPr lang="en-GB" sz="2000" dirty="0" err="1">
                <a:solidFill>
                  <a:schemeClr val="accent1">
                    <a:lumMod val="50000"/>
                  </a:schemeClr>
                </a:solidFill>
              </a:rPr>
              <a:t>er</a:t>
            </a:r>
            <a:r>
              <a:rPr lang="en-GB" sz="2000" dirty="0">
                <a:solidFill>
                  <a:schemeClr val="accent1">
                    <a:lumMod val="50000"/>
                  </a:schemeClr>
                </a:solidFill>
              </a:rPr>
              <a:t>? </a:t>
            </a:r>
            <a:r>
              <a:rPr lang="en-GB" sz="2000" dirty="0" err="1">
                <a:solidFill>
                  <a:schemeClr val="accent1">
                    <a:lumMod val="50000"/>
                  </a:schemeClr>
                </a:solidFill>
              </a:rPr>
              <a:t>Schreib</a:t>
            </a:r>
            <a:r>
              <a:rPr lang="en-GB" sz="2000" dirty="0">
                <a:solidFill>
                  <a:schemeClr val="accent1">
                    <a:lumMod val="50000"/>
                  </a:schemeClr>
                </a:solidFill>
              </a:rPr>
              <a:t>  </a:t>
            </a:r>
            <a:r>
              <a:rPr lang="en-GB" sz="2000" b="1" dirty="0">
                <a:solidFill>
                  <a:schemeClr val="accent1">
                    <a:lumMod val="50000"/>
                  </a:schemeClr>
                </a:solidFill>
              </a:rPr>
              <a:t>T </a:t>
            </a:r>
            <a:r>
              <a:rPr lang="en-GB" sz="2000" dirty="0">
                <a:solidFill>
                  <a:schemeClr val="accent1">
                    <a:lumMod val="50000"/>
                  </a:schemeClr>
                </a:solidFill>
              </a:rPr>
              <a:t>(Tag), </a:t>
            </a:r>
            <a:r>
              <a:rPr lang="en-GB" sz="2000" b="1" dirty="0">
                <a:solidFill>
                  <a:schemeClr val="accent1">
                    <a:lumMod val="50000"/>
                  </a:schemeClr>
                </a:solidFill>
              </a:rPr>
              <a:t>V</a:t>
            </a:r>
            <a:r>
              <a:rPr lang="en-GB" sz="2000" dirty="0">
                <a:solidFill>
                  <a:schemeClr val="accent1">
                    <a:lumMod val="50000"/>
                  </a:schemeClr>
                </a:solidFill>
              </a:rPr>
              <a:t> (Verb) </a:t>
            </a:r>
            <a:r>
              <a:rPr lang="en-GB" sz="2000" dirty="0" err="1">
                <a:solidFill>
                  <a:schemeClr val="accent1">
                    <a:lumMod val="50000"/>
                  </a:schemeClr>
                </a:solidFill>
              </a:rPr>
              <a:t>oder</a:t>
            </a:r>
            <a:r>
              <a:rPr lang="en-GB" sz="2000" dirty="0">
                <a:solidFill>
                  <a:schemeClr val="accent1">
                    <a:lumMod val="50000"/>
                  </a:schemeClr>
                </a:solidFill>
              </a:rPr>
              <a:t> </a:t>
            </a:r>
            <a:r>
              <a:rPr lang="en-GB" sz="2000" b="1" dirty="0">
                <a:solidFill>
                  <a:schemeClr val="accent1">
                    <a:lumMod val="50000"/>
                  </a:schemeClr>
                </a:solidFill>
              </a:rPr>
              <a:t>O</a:t>
            </a:r>
            <a:r>
              <a:rPr lang="en-GB" sz="2000" dirty="0">
                <a:solidFill>
                  <a:schemeClr val="accent1">
                    <a:lumMod val="50000"/>
                  </a:schemeClr>
                </a:solidFill>
              </a:rPr>
              <a:t> (Ort).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7" name="Speech Bubble: Rectangle with Corners Rounded 6">
            <a:extLst>
              <a:ext uri="{FF2B5EF4-FFF2-40B4-BE49-F238E27FC236}">
                <a16:creationId xmlns:a16="http://schemas.microsoft.com/office/drawing/2014/main" id="{19AEBEA2-40A0-4E56-A8C4-2695BA99BED6}"/>
              </a:ext>
            </a:extLst>
          </p:cNvPr>
          <p:cNvSpPr/>
          <p:nvPr/>
        </p:nvSpPr>
        <p:spPr>
          <a:xfrm>
            <a:off x="2233402" y="2408339"/>
            <a:ext cx="8566609" cy="3479294"/>
          </a:xfrm>
          <a:prstGeom prst="wedgeRoundRectCallout">
            <a:avLst>
              <a:gd name="adj1" fmla="val -54584"/>
              <a:gd name="adj2" fmla="val -23741"/>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0C98CEB-B460-4F09-B9FD-493F8EBA8786}"/>
              </a:ext>
            </a:extLst>
          </p:cNvPr>
          <p:cNvSpPr txBox="1"/>
          <p:nvPr/>
        </p:nvSpPr>
        <p:spPr>
          <a:xfrm>
            <a:off x="2650598" y="2460152"/>
            <a:ext cx="8306509" cy="3323987"/>
          </a:xfrm>
          <a:prstGeom prst="rect">
            <a:avLst/>
          </a:prstGeom>
          <a:noFill/>
        </p:spPr>
        <p:txBody>
          <a:bodyPr wrap="square" rtlCol="0">
            <a:spAutoFit/>
          </a:bodyPr>
          <a:lstStyle/>
          <a:p>
            <a:pPr>
              <a:lnSpc>
                <a:spcPct val="150000"/>
              </a:lnSpc>
            </a:pPr>
            <a:r>
              <a:rPr lang="en-GB" sz="2000" dirty="0">
                <a:solidFill>
                  <a:schemeClr val="accent1">
                    <a:lumMod val="50000"/>
                  </a:schemeClr>
                </a:solidFill>
              </a:rPr>
              <a:t>1. </a:t>
            </a:r>
            <a:r>
              <a:rPr lang="en-GB" sz="2000" b="1" dirty="0">
                <a:solidFill>
                  <a:schemeClr val="accent1">
                    <a:lumMod val="50000"/>
                  </a:schemeClr>
                </a:solidFill>
              </a:rPr>
              <a:t>Am Montag </a:t>
            </a:r>
            <a:r>
              <a:rPr lang="en-GB" sz="2000" dirty="0" err="1">
                <a:solidFill>
                  <a:schemeClr val="accent1">
                    <a:lumMod val="50000"/>
                  </a:schemeClr>
                </a:solidFill>
              </a:rPr>
              <a:t>lernen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b="1" dirty="0">
                <a:solidFill>
                  <a:schemeClr val="accent1">
                    <a:lumMod val="50000"/>
                  </a:schemeClr>
                </a:solidFill>
              </a:rPr>
              <a:t>in der Schule </a:t>
            </a:r>
            <a:r>
              <a:rPr lang="en-GB" sz="2000" dirty="0">
                <a:solidFill>
                  <a:schemeClr val="accent1">
                    <a:lumMod val="50000"/>
                  </a:schemeClr>
                </a:solidFill>
              </a:rPr>
              <a:t>Deutsch.   </a:t>
            </a:r>
          </a:p>
          <a:p>
            <a:pPr>
              <a:lnSpc>
                <a:spcPct val="150000"/>
              </a:lnSpc>
            </a:pPr>
            <a:r>
              <a:rPr lang="en-GB" sz="2000" dirty="0">
                <a:solidFill>
                  <a:schemeClr val="accent1">
                    <a:lumMod val="50000"/>
                  </a:schemeClr>
                </a:solidFill>
              </a:rPr>
              <a:t>2.</a:t>
            </a:r>
            <a:r>
              <a:rPr lang="en-GB" sz="2000" b="1"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gehen</a:t>
            </a:r>
            <a:r>
              <a:rPr lang="en-GB" sz="2000" dirty="0">
                <a:solidFill>
                  <a:schemeClr val="accent1">
                    <a:lumMod val="50000"/>
                  </a:schemeClr>
                </a:solidFill>
              </a:rPr>
              <a:t> </a:t>
            </a:r>
            <a:r>
              <a:rPr lang="en-GB" sz="2000" b="1" dirty="0">
                <a:solidFill>
                  <a:schemeClr val="accent1">
                    <a:lumMod val="50000"/>
                  </a:schemeClr>
                </a:solidFill>
              </a:rPr>
              <a:t>am </a:t>
            </a:r>
            <a:r>
              <a:rPr lang="en-GB" sz="2000" b="1" dirty="0" err="1">
                <a:solidFill>
                  <a:schemeClr val="accent1">
                    <a:lumMod val="50000"/>
                  </a:schemeClr>
                </a:solidFill>
              </a:rPr>
              <a:t>Dienstag</a:t>
            </a:r>
            <a:r>
              <a:rPr lang="en-GB" sz="2000" b="1" dirty="0">
                <a:solidFill>
                  <a:schemeClr val="accent1">
                    <a:lumMod val="50000"/>
                  </a:schemeClr>
                </a:solidFill>
              </a:rPr>
              <a:t> am </a:t>
            </a:r>
            <a:r>
              <a:rPr lang="en-GB" sz="2000" b="1" dirty="0" err="1">
                <a:solidFill>
                  <a:schemeClr val="accent1">
                    <a:lumMod val="50000"/>
                  </a:schemeClr>
                </a:solidFill>
              </a:rPr>
              <a:t>Tiergarten</a:t>
            </a:r>
            <a:r>
              <a:rPr lang="en-GB" sz="2000" b="1" dirty="0">
                <a:solidFill>
                  <a:schemeClr val="accent1">
                    <a:lumMod val="50000"/>
                  </a:schemeClr>
                </a:solidFill>
              </a:rPr>
              <a:t> </a:t>
            </a:r>
            <a:r>
              <a:rPr lang="en-GB" sz="2000" dirty="0">
                <a:solidFill>
                  <a:schemeClr val="accent1">
                    <a:lumMod val="50000"/>
                  </a:schemeClr>
                </a:solidFill>
              </a:rPr>
              <a:t>in den Zoo.</a:t>
            </a:r>
          </a:p>
          <a:p>
            <a:pPr>
              <a:lnSpc>
                <a:spcPct val="150000"/>
              </a:lnSpc>
            </a:pPr>
            <a:r>
              <a:rPr lang="en-GB" sz="2000" dirty="0">
                <a:solidFill>
                  <a:schemeClr val="accent1">
                    <a:lumMod val="50000"/>
                  </a:schemeClr>
                </a:solidFill>
              </a:rPr>
              <a:t>3. </a:t>
            </a:r>
            <a:r>
              <a:rPr lang="en-GB" sz="2000" b="1" dirty="0">
                <a:solidFill>
                  <a:schemeClr val="accent1">
                    <a:lumMod val="50000"/>
                  </a:schemeClr>
                </a:solidFill>
              </a:rPr>
              <a:t>Am </a:t>
            </a:r>
            <a:r>
              <a:rPr lang="en-GB" sz="2000" b="1" dirty="0" err="1">
                <a:solidFill>
                  <a:schemeClr val="accent1">
                    <a:lumMod val="50000"/>
                  </a:schemeClr>
                </a:solidFill>
              </a:rPr>
              <a:t>Alexanderplatz</a:t>
            </a:r>
            <a:r>
              <a:rPr lang="en-GB" sz="2000" b="1" dirty="0">
                <a:solidFill>
                  <a:schemeClr val="accent1">
                    <a:lumMod val="50000"/>
                  </a:schemeClr>
                </a:solidFill>
              </a:rPr>
              <a:t> </a:t>
            </a:r>
            <a:r>
              <a:rPr lang="en-GB" sz="2000" dirty="0" err="1">
                <a:solidFill>
                  <a:schemeClr val="accent1">
                    <a:lumMod val="50000"/>
                  </a:schemeClr>
                </a:solidFill>
              </a:rPr>
              <a:t>sehen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b="1" dirty="0">
                <a:solidFill>
                  <a:schemeClr val="accent1">
                    <a:lumMod val="50000"/>
                  </a:schemeClr>
                </a:solidFill>
              </a:rPr>
              <a:t>am </a:t>
            </a:r>
            <a:r>
              <a:rPr lang="en-GB" sz="2000" b="1" dirty="0" err="1">
                <a:solidFill>
                  <a:schemeClr val="accent1">
                    <a:lumMod val="50000"/>
                  </a:schemeClr>
                </a:solidFill>
              </a:rPr>
              <a:t>Mittwoch</a:t>
            </a:r>
            <a:r>
              <a:rPr lang="en-GB" sz="2000" dirty="0">
                <a:solidFill>
                  <a:schemeClr val="accent1">
                    <a:lumMod val="50000"/>
                  </a:schemeClr>
                </a:solidFill>
              </a:rPr>
              <a:t> den </a:t>
            </a:r>
            <a:r>
              <a:rPr lang="en-GB" sz="2000" dirty="0" err="1">
                <a:solidFill>
                  <a:schemeClr val="accent1">
                    <a:lumMod val="50000"/>
                  </a:schemeClr>
                </a:solidFill>
              </a:rPr>
              <a:t>Fernsehturm</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4. </a:t>
            </a:r>
            <a:r>
              <a:rPr lang="en-GB" sz="2000" dirty="0" err="1">
                <a:solidFill>
                  <a:schemeClr val="accent1">
                    <a:lumMod val="50000"/>
                  </a:schemeClr>
                </a:solidFill>
              </a:rPr>
              <a:t>Wir</a:t>
            </a:r>
            <a:r>
              <a:rPr lang="en-GB" sz="2000" dirty="0">
                <a:solidFill>
                  <a:schemeClr val="accent1">
                    <a:lumMod val="50000"/>
                  </a:schemeClr>
                </a:solidFill>
              </a:rPr>
              <a:t> </a:t>
            </a:r>
            <a:r>
              <a:rPr lang="en-GB" sz="2000" dirty="0" err="1">
                <a:solidFill>
                  <a:schemeClr val="accent1">
                    <a:lumMod val="50000"/>
                  </a:schemeClr>
                </a:solidFill>
              </a:rPr>
              <a:t>bleiben</a:t>
            </a:r>
            <a:r>
              <a:rPr lang="en-GB" sz="2000" dirty="0">
                <a:solidFill>
                  <a:schemeClr val="accent1">
                    <a:lumMod val="50000"/>
                  </a:schemeClr>
                </a:solidFill>
              </a:rPr>
              <a:t> </a:t>
            </a:r>
            <a:r>
              <a:rPr lang="en-GB" sz="2000" b="1" dirty="0">
                <a:solidFill>
                  <a:schemeClr val="accent1">
                    <a:lumMod val="50000"/>
                  </a:schemeClr>
                </a:solidFill>
              </a:rPr>
              <a:t>am </a:t>
            </a:r>
            <a:r>
              <a:rPr lang="en-GB" sz="2000" b="1" dirty="0" err="1">
                <a:solidFill>
                  <a:schemeClr val="accent1">
                    <a:lumMod val="50000"/>
                  </a:schemeClr>
                </a:solidFill>
              </a:rPr>
              <a:t>Donnerstag</a:t>
            </a:r>
            <a:r>
              <a:rPr lang="en-GB" sz="2000" b="1" dirty="0">
                <a:solidFill>
                  <a:schemeClr val="accent1">
                    <a:lumMod val="50000"/>
                  </a:schemeClr>
                </a:solidFill>
              </a:rPr>
              <a:t> </a:t>
            </a:r>
            <a:r>
              <a:rPr lang="en-GB" sz="2000" b="1" dirty="0" err="1">
                <a:solidFill>
                  <a:schemeClr val="accent1">
                    <a:lumMod val="50000"/>
                  </a:schemeClr>
                </a:solidFill>
              </a:rPr>
              <a:t>zu</a:t>
            </a:r>
            <a:r>
              <a:rPr lang="en-GB" sz="2000" b="1" dirty="0">
                <a:solidFill>
                  <a:schemeClr val="accent1">
                    <a:lumMod val="50000"/>
                  </a:schemeClr>
                </a:solidFill>
              </a:rPr>
              <a:t> </a:t>
            </a:r>
            <a:r>
              <a:rPr lang="en-GB" sz="2000" b="1" dirty="0" err="1">
                <a:solidFill>
                  <a:schemeClr val="accent1">
                    <a:lumMod val="50000"/>
                  </a:schemeClr>
                </a:solidFill>
              </a:rPr>
              <a:t>Hause</a:t>
            </a:r>
            <a:r>
              <a:rPr lang="en-GB" sz="2000" b="1" dirty="0">
                <a:solidFill>
                  <a:schemeClr val="accent1">
                    <a:lumMod val="50000"/>
                  </a:schemeClr>
                </a:solidFill>
              </a:rPr>
              <a:t> </a:t>
            </a:r>
            <a:r>
              <a:rPr lang="en-GB" sz="2000" dirty="0">
                <a:solidFill>
                  <a:schemeClr val="accent1">
                    <a:lumMod val="50000"/>
                  </a:schemeClr>
                </a:solidFill>
              </a:rPr>
              <a:t>und </a:t>
            </a:r>
            <a:r>
              <a:rPr lang="en-GB" sz="2000" dirty="0" err="1">
                <a:solidFill>
                  <a:schemeClr val="accent1">
                    <a:lumMod val="50000"/>
                  </a:schemeClr>
                </a:solidFill>
              </a:rPr>
              <a:t>chillen</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5.</a:t>
            </a:r>
            <a:r>
              <a:rPr lang="en-GB" sz="2000" b="1" dirty="0">
                <a:solidFill>
                  <a:schemeClr val="accent1">
                    <a:lumMod val="50000"/>
                  </a:schemeClr>
                </a:solidFill>
              </a:rPr>
              <a:t> Am Freitag </a:t>
            </a:r>
            <a:r>
              <a:rPr lang="en-GB" sz="2000" dirty="0" err="1">
                <a:solidFill>
                  <a:schemeClr val="accent1">
                    <a:lumMod val="50000"/>
                  </a:schemeClr>
                </a:solidFill>
              </a:rPr>
              <a:t>gibt</a:t>
            </a:r>
            <a:r>
              <a:rPr lang="en-GB" sz="2000" dirty="0">
                <a:solidFill>
                  <a:schemeClr val="accent1">
                    <a:lumMod val="50000"/>
                  </a:schemeClr>
                </a:solidFill>
              </a:rPr>
              <a:t> es </a:t>
            </a:r>
            <a:r>
              <a:rPr lang="en-GB" sz="2000" b="1" dirty="0">
                <a:solidFill>
                  <a:schemeClr val="accent1">
                    <a:lumMod val="50000"/>
                  </a:schemeClr>
                </a:solidFill>
              </a:rPr>
              <a:t>in der </a:t>
            </a:r>
            <a:r>
              <a:rPr lang="en-GB" sz="2000" b="1" dirty="0" err="1">
                <a:solidFill>
                  <a:schemeClr val="accent1">
                    <a:lumMod val="50000"/>
                  </a:schemeClr>
                </a:solidFill>
              </a:rPr>
              <a:t>Philharmonie</a:t>
            </a:r>
            <a:r>
              <a:rPr lang="en-GB" sz="2000" b="1" dirty="0">
                <a:solidFill>
                  <a:schemeClr val="accent1">
                    <a:lumMod val="50000"/>
                  </a:schemeClr>
                </a:solidFill>
              </a:rPr>
              <a:t> </a:t>
            </a:r>
            <a:r>
              <a:rPr lang="en-GB" sz="2000" dirty="0" err="1">
                <a:solidFill>
                  <a:schemeClr val="accent1">
                    <a:lumMod val="50000"/>
                  </a:schemeClr>
                </a:solidFill>
              </a:rPr>
              <a:t>ein</a:t>
            </a:r>
            <a:r>
              <a:rPr lang="en-GB" sz="2000" dirty="0">
                <a:solidFill>
                  <a:schemeClr val="accent1">
                    <a:lumMod val="50000"/>
                  </a:schemeClr>
                </a:solidFill>
              </a:rPr>
              <a:t> </a:t>
            </a:r>
            <a:r>
              <a:rPr lang="en-GB" sz="2000" dirty="0" err="1">
                <a:solidFill>
                  <a:schemeClr val="accent1">
                    <a:lumMod val="50000"/>
                  </a:schemeClr>
                </a:solidFill>
              </a:rPr>
              <a:t>Konzert</a:t>
            </a:r>
            <a:r>
              <a:rPr lang="en-GB" sz="2000" dirty="0">
                <a:solidFill>
                  <a:schemeClr val="accent1">
                    <a:lumMod val="50000"/>
                  </a:schemeClr>
                </a:solidFill>
              </a:rPr>
              <a:t>.</a:t>
            </a:r>
          </a:p>
          <a:p>
            <a:pPr>
              <a:lnSpc>
                <a:spcPct val="150000"/>
              </a:lnSpc>
            </a:pPr>
            <a:r>
              <a:rPr lang="en-GB" sz="2000" dirty="0">
                <a:solidFill>
                  <a:schemeClr val="accent1">
                    <a:lumMod val="50000"/>
                  </a:schemeClr>
                </a:solidFill>
              </a:rPr>
              <a:t>6.</a:t>
            </a:r>
            <a:r>
              <a:rPr lang="en-GB" sz="2000" b="1" dirty="0">
                <a:solidFill>
                  <a:schemeClr val="accent1">
                    <a:lumMod val="50000"/>
                  </a:schemeClr>
                </a:solidFill>
              </a:rPr>
              <a:t> </a:t>
            </a:r>
            <a:r>
              <a:rPr lang="en-GB" sz="2000" b="1" dirty="0" err="1">
                <a:solidFill>
                  <a:schemeClr val="accent1">
                    <a:lumMod val="50000"/>
                  </a:schemeClr>
                </a:solidFill>
              </a:rPr>
              <a:t>Im</a:t>
            </a:r>
            <a:r>
              <a:rPr lang="en-GB" sz="2000" b="1" dirty="0">
                <a:solidFill>
                  <a:schemeClr val="accent1">
                    <a:lumMod val="50000"/>
                  </a:schemeClr>
                </a:solidFill>
              </a:rPr>
              <a:t> Restaurant</a:t>
            </a:r>
            <a:r>
              <a:rPr lang="en-GB" sz="2000" dirty="0">
                <a:solidFill>
                  <a:schemeClr val="accent1">
                    <a:lumMod val="50000"/>
                  </a:schemeClr>
                </a:solidFill>
              </a:rPr>
              <a:t> </a:t>
            </a:r>
            <a:r>
              <a:rPr lang="en-GB" sz="2000" dirty="0" err="1">
                <a:solidFill>
                  <a:schemeClr val="accent1">
                    <a:lumMod val="50000"/>
                  </a:schemeClr>
                </a:solidFill>
              </a:rPr>
              <a:t>essen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b="1" dirty="0">
                <a:solidFill>
                  <a:schemeClr val="accent1">
                    <a:lumMod val="50000"/>
                  </a:schemeClr>
                </a:solidFill>
              </a:rPr>
              <a:t>am </a:t>
            </a:r>
            <a:r>
              <a:rPr lang="en-GB" sz="2000" b="1" dirty="0" err="1">
                <a:solidFill>
                  <a:schemeClr val="accent1">
                    <a:lumMod val="50000"/>
                  </a:schemeClr>
                </a:solidFill>
              </a:rPr>
              <a:t>Samstag</a:t>
            </a:r>
            <a:r>
              <a:rPr lang="en-GB" sz="2000" b="1" dirty="0">
                <a:solidFill>
                  <a:schemeClr val="accent1">
                    <a:lumMod val="50000"/>
                  </a:schemeClr>
                </a:solidFill>
              </a:rPr>
              <a:t> </a:t>
            </a:r>
            <a:r>
              <a:rPr lang="en-GB" sz="2000" dirty="0">
                <a:solidFill>
                  <a:schemeClr val="accent1">
                    <a:lumMod val="50000"/>
                  </a:schemeClr>
                </a:solidFill>
              </a:rPr>
              <a:t>Currywurst.</a:t>
            </a:r>
            <a:endParaRPr lang="en-GB" sz="2000" b="1" dirty="0">
              <a:solidFill>
                <a:schemeClr val="accent1">
                  <a:lumMod val="50000"/>
                </a:schemeClr>
              </a:solidFill>
            </a:endParaRPr>
          </a:p>
          <a:p>
            <a:pPr>
              <a:lnSpc>
                <a:spcPct val="150000"/>
              </a:lnSpc>
            </a:pPr>
            <a:r>
              <a:rPr lang="en-GB" sz="2000" dirty="0">
                <a:solidFill>
                  <a:schemeClr val="accent1">
                    <a:lumMod val="50000"/>
                  </a:schemeClr>
                </a:solidFill>
              </a:rPr>
              <a:t>7. </a:t>
            </a:r>
            <a:r>
              <a:rPr lang="en-GB" sz="2000" b="1" dirty="0">
                <a:solidFill>
                  <a:schemeClr val="accent1">
                    <a:lumMod val="50000"/>
                  </a:schemeClr>
                </a:solidFill>
              </a:rPr>
              <a:t>In der Stadt</a:t>
            </a:r>
            <a:r>
              <a:rPr lang="en-GB" sz="2000" dirty="0">
                <a:solidFill>
                  <a:schemeClr val="accent1">
                    <a:lumMod val="50000"/>
                  </a:schemeClr>
                </a:solidFill>
              </a:rPr>
              <a:t> </a:t>
            </a:r>
            <a:r>
              <a:rPr lang="en-GB" sz="2000" dirty="0" err="1">
                <a:solidFill>
                  <a:schemeClr val="accent1">
                    <a:lumMod val="50000"/>
                  </a:schemeClr>
                </a:solidFill>
              </a:rPr>
              <a:t>suchen</a:t>
            </a:r>
            <a:r>
              <a:rPr lang="en-GB" sz="2000" dirty="0">
                <a:solidFill>
                  <a:schemeClr val="accent1">
                    <a:lumMod val="50000"/>
                  </a:schemeClr>
                </a:solidFill>
              </a:rPr>
              <a:t> </a:t>
            </a:r>
            <a:r>
              <a:rPr lang="en-GB" sz="2000" dirty="0" err="1">
                <a:solidFill>
                  <a:schemeClr val="accent1">
                    <a:lumMod val="50000"/>
                  </a:schemeClr>
                </a:solidFill>
              </a:rPr>
              <a:t>wir</a:t>
            </a:r>
            <a:r>
              <a:rPr lang="en-GB" sz="2000" dirty="0">
                <a:solidFill>
                  <a:schemeClr val="accent1">
                    <a:lumMod val="50000"/>
                  </a:schemeClr>
                </a:solidFill>
              </a:rPr>
              <a:t> </a:t>
            </a:r>
            <a:r>
              <a:rPr lang="en-GB" sz="2000" b="1" dirty="0">
                <a:solidFill>
                  <a:schemeClr val="accent1">
                    <a:lumMod val="50000"/>
                  </a:schemeClr>
                </a:solidFill>
              </a:rPr>
              <a:t>am Sonntag </a:t>
            </a:r>
            <a:r>
              <a:rPr lang="en-GB" sz="2000" dirty="0">
                <a:solidFill>
                  <a:schemeClr val="accent1">
                    <a:lumMod val="50000"/>
                  </a:schemeClr>
                </a:solidFill>
              </a:rPr>
              <a:t>Souvenirs.</a:t>
            </a:r>
          </a:p>
        </p:txBody>
      </p:sp>
      <p:pic>
        <p:nvPicPr>
          <p:cNvPr id="2052" name="Picture 4">
            <a:extLst>
              <a:ext uri="{FF2B5EF4-FFF2-40B4-BE49-F238E27FC236}">
                <a16:creationId xmlns:a16="http://schemas.microsoft.com/office/drawing/2014/main" id="{DB2F770E-0FC1-461D-B16B-AB35EE8BB2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1745" y="967618"/>
            <a:ext cx="1447545" cy="24613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FAC2DB0-C38C-480D-8118-75612C69AA25}"/>
              </a:ext>
            </a:extLst>
          </p:cNvPr>
          <p:cNvSpPr txBox="1"/>
          <p:nvPr/>
        </p:nvSpPr>
        <p:spPr>
          <a:xfrm>
            <a:off x="9055859" y="1986195"/>
            <a:ext cx="1729032" cy="707886"/>
          </a:xfrm>
          <a:prstGeom prst="rect">
            <a:avLst/>
          </a:prstGeom>
          <a:solidFill>
            <a:schemeClr val="bg1"/>
          </a:solidFill>
          <a:ln>
            <a:solidFill>
              <a:srgbClr val="DAA520"/>
            </a:solidFill>
          </a:ln>
        </p:spPr>
        <p:txBody>
          <a:bodyPr wrap="square" rtlCol="0">
            <a:spAutoFit/>
          </a:bodyPr>
          <a:lstStyle/>
          <a:p>
            <a:pPr algn="ctr"/>
            <a:r>
              <a:rPr lang="en-GB" sz="2000" dirty="0">
                <a:solidFill>
                  <a:schemeClr val="accent1">
                    <a:lumMod val="50000"/>
                  </a:schemeClr>
                </a:solidFill>
              </a:rPr>
              <a:t>der Berliner </a:t>
            </a:r>
            <a:r>
              <a:rPr lang="en-GB" sz="2000" dirty="0" err="1">
                <a:solidFill>
                  <a:schemeClr val="accent1">
                    <a:lumMod val="50000"/>
                  </a:schemeClr>
                </a:solidFill>
              </a:rPr>
              <a:t>Fernsehturm</a:t>
            </a:r>
            <a:endParaRPr lang="en-GB" sz="2000" dirty="0">
              <a:solidFill>
                <a:schemeClr val="accent1">
                  <a:lumMod val="50000"/>
                </a:schemeClr>
              </a:solidFill>
            </a:endParaRPr>
          </a:p>
        </p:txBody>
      </p:sp>
      <p:pic>
        <p:nvPicPr>
          <p:cNvPr id="2054" name="Picture 6" descr="Snack, Currywurst, Eat, Fast Food">
            <a:extLst>
              <a:ext uri="{FF2B5EF4-FFF2-40B4-BE49-F238E27FC236}">
                <a16:creationId xmlns:a16="http://schemas.microsoft.com/office/drawing/2014/main" id="{046F6DA9-D031-4FB9-888A-C400B6DF44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4999" y="637307"/>
            <a:ext cx="2328180" cy="1124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B2270ED-85EA-4D38-A7A3-58E50B6A4710}"/>
              </a:ext>
            </a:extLst>
          </p:cNvPr>
          <p:cNvSpPr txBox="1"/>
          <p:nvPr/>
        </p:nvSpPr>
        <p:spPr>
          <a:xfrm>
            <a:off x="8356861" y="657056"/>
            <a:ext cx="1587223" cy="400110"/>
          </a:xfrm>
          <a:prstGeom prst="rect">
            <a:avLst/>
          </a:prstGeom>
          <a:solidFill>
            <a:schemeClr val="bg1"/>
          </a:solidFill>
          <a:ln>
            <a:solidFill>
              <a:srgbClr val="DAA520"/>
            </a:solidFill>
          </a:ln>
        </p:spPr>
        <p:txBody>
          <a:bodyPr wrap="square" rtlCol="0">
            <a:spAutoFit/>
          </a:bodyPr>
          <a:lstStyle/>
          <a:p>
            <a:pPr algn="ctr"/>
            <a:r>
              <a:rPr lang="en-GB" sz="2000" dirty="0">
                <a:solidFill>
                  <a:schemeClr val="accent1">
                    <a:lumMod val="50000"/>
                  </a:schemeClr>
                </a:solidFill>
              </a:rPr>
              <a:t>Currywurst</a:t>
            </a:r>
          </a:p>
        </p:txBody>
      </p:sp>
      <p:sp>
        <p:nvSpPr>
          <p:cNvPr id="17" name="TextBox 16">
            <a:extLst>
              <a:ext uri="{FF2B5EF4-FFF2-40B4-BE49-F238E27FC236}">
                <a16:creationId xmlns:a16="http://schemas.microsoft.com/office/drawing/2014/main" id="{9E778F4E-B90E-4E23-8B8A-37284DEE091E}"/>
              </a:ext>
            </a:extLst>
          </p:cNvPr>
          <p:cNvSpPr txBox="1"/>
          <p:nvPr/>
        </p:nvSpPr>
        <p:spPr>
          <a:xfrm>
            <a:off x="3033462" y="2622314"/>
            <a:ext cx="1435100"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a:t>
            </a:r>
          </a:p>
        </p:txBody>
      </p:sp>
      <p:sp>
        <p:nvSpPr>
          <p:cNvPr id="23" name="TextBox 22">
            <a:extLst>
              <a:ext uri="{FF2B5EF4-FFF2-40B4-BE49-F238E27FC236}">
                <a16:creationId xmlns:a16="http://schemas.microsoft.com/office/drawing/2014/main" id="{F834E031-F58B-4A23-BB75-52D3C1902BBA}"/>
              </a:ext>
            </a:extLst>
          </p:cNvPr>
          <p:cNvSpPr txBox="1"/>
          <p:nvPr/>
        </p:nvSpPr>
        <p:spPr>
          <a:xfrm>
            <a:off x="4504238" y="2620708"/>
            <a:ext cx="830226" cy="307778"/>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2</a:t>
            </a:r>
          </a:p>
        </p:txBody>
      </p:sp>
      <p:sp>
        <p:nvSpPr>
          <p:cNvPr id="24" name="TextBox 23">
            <a:extLst>
              <a:ext uri="{FF2B5EF4-FFF2-40B4-BE49-F238E27FC236}">
                <a16:creationId xmlns:a16="http://schemas.microsoft.com/office/drawing/2014/main" id="{FA31CDC6-A832-42E3-AF31-080BC3B54B2E}"/>
              </a:ext>
            </a:extLst>
          </p:cNvPr>
          <p:cNvSpPr txBox="1"/>
          <p:nvPr/>
        </p:nvSpPr>
        <p:spPr>
          <a:xfrm>
            <a:off x="4313570" y="3060088"/>
            <a:ext cx="1602264"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3</a:t>
            </a:r>
          </a:p>
        </p:txBody>
      </p:sp>
      <p:sp>
        <p:nvSpPr>
          <p:cNvPr id="25" name="TextBox 24">
            <a:extLst>
              <a:ext uri="{FF2B5EF4-FFF2-40B4-BE49-F238E27FC236}">
                <a16:creationId xmlns:a16="http://schemas.microsoft.com/office/drawing/2014/main" id="{C91C210B-4DA2-4626-A03B-0AF4FB287A07}"/>
              </a:ext>
            </a:extLst>
          </p:cNvPr>
          <p:cNvSpPr txBox="1"/>
          <p:nvPr/>
        </p:nvSpPr>
        <p:spPr>
          <a:xfrm>
            <a:off x="5964819" y="3060087"/>
            <a:ext cx="1679720"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4</a:t>
            </a:r>
          </a:p>
        </p:txBody>
      </p:sp>
      <p:sp>
        <p:nvSpPr>
          <p:cNvPr id="26" name="TextBox 25">
            <a:extLst>
              <a:ext uri="{FF2B5EF4-FFF2-40B4-BE49-F238E27FC236}">
                <a16:creationId xmlns:a16="http://schemas.microsoft.com/office/drawing/2014/main" id="{0C8A9DFE-74E3-45FE-B3BA-AC93F05582C9}"/>
              </a:ext>
            </a:extLst>
          </p:cNvPr>
          <p:cNvSpPr txBox="1"/>
          <p:nvPr/>
        </p:nvSpPr>
        <p:spPr>
          <a:xfrm>
            <a:off x="5447172" y="3497861"/>
            <a:ext cx="761290"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5</a:t>
            </a:r>
          </a:p>
        </p:txBody>
      </p:sp>
      <p:sp>
        <p:nvSpPr>
          <p:cNvPr id="27" name="TextBox 26">
            <a:extLst>
              <a:ext uri="{FF2B5EF4-FFF2-40B4-BE49-F238E27FC236}">
                <a16:creationId xmlns:a16="http://schemas.microsoft.com/office/drawing/2014/main" id="{6E0EC09F-2EDA-4295-80B4-9696F68D99A2}"/>
              </a:ext>
            </a:extLst>
          </p:cNvPr>
          <p:cNvSpPr txBox="1"/>
          <p:nvPr/>
        </p:nvSpPr>
        <p:spPr>
          <a:xfrm>
            <a:off x="6673699" y="3495015"/>
            <a:ext cx="1618540"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6</a:t>
            </a:r>
          </a:p>
        </p:txBody>
      </p:sp>
      <p:pic>
        <p:nvPicPr>
          <p:cNvPr id="2050" name="Picture 2">
            <a:extLst>
              <a:ext uri="{FF2B5EF4-FFF2-40B4-BE49-F238E27FC236}">
                <a16:creationId xmlns:a16="http://schemas.microsoft.com/office/drawing/2014/main" id="{57837875-F2FE-499A-98AA-C87A4AABA8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3179" y="4132053"/>
            <a:ext cx="2673087" cy="19205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EF37AAB-836D-4CA3-BB97-5D88ED41A941}"/>
              </a:ext>
            </a:extLst>
          </p:cNvPr>
          <p:cNvSpPr txBox="1"/>
          <p:nvPr/>
        </p:nvSpPr>
        <p:spPr>
          <a:xfrm>
            <a:off x="9926990" y="5901575"/>
            <a:ext cx="1556944" cy="404153"/>
          </a:xfrm>
          <a:prstGeom prst="rect">
            <a:avLst/>
          </a:prstGeom>
          <a:solidFill>
            <a:schemeClr val="bg1"/>
          </a:solidFill>
          <a:ln>
            <a:solidFill>
              <a:srgbClr val="DAA520"/>
            </a:solidFill>
          </a:ln>
        </p:spPr>
        <p:txBody>
          <a:bodyPr wrap="square" rtlCol="0">
            <a:spAutoFit/>
          </a:bodyPr>
          <a:lstStyle/>
          <a:p>
            <a:pPr algn="ctr"/>
            <a:r>
              <a:rPr lang="en-GB" sz="2000" dirty="0" err="1">
                <a:solidFill>
                  <a:schemeClr val="accent1">
                    <a:lumMod val="50000"/>
                  </a:schemeClr>
                </a:solidFill>
              </a:rPr>
              <a:t>Tiergarten</a:t>
            </a:r>
            <a:endParaRPr lang="en-GB" sz="2000" dirty="0">
              <a:solidFill>
                <a:schemeClr val="accent1">
                  <a:lumMod val="50000"/>
                </a:schemeClr>
              </a:solidFill>
            </a:endParaRPr>
          </a:p>
        </p:txBody>
      </p:sp>
      <p:pic>
        <p:nvPicPr>
          <p:cNvPr id="10" name="Picture 4">
            <a:extLst>
              <a:ext uri="{FF2B5EF4-FFF2-40B4-BE49-F238E27FC236}">
                <a16:creationId xmlns:a16="http://schemas.microsoft.com/office/drawing/2014/main" id="{F0BAC90F-CEAB-47D8-802C-75A1BDC2E0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352" y="4055054"/>
            <a:ext cx="2209229" cy="1766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ACBB7E3-B81E-42A5-AF72-86846B1A4A0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632218" y="2435819"/>
            <a:ext cx="1229386" cy="1257317"/>
          </a:xfrm>
          <a:prstGeom prst="rect">
            <a:avLst/>
          </a:prstGeom>
        </p:spPr>
      </p:pic>
      <p:sp>
        <p:nvSpPr>
          <p:cNvPr id="28" name="TextBox 27">
            <a:extLst>
              <a:ext uri="{FF2B5EF4-FFF2-40B4-BE49-F238E27FC236}">
                <a16:creationId xmlns:a16="http://schemas.microsoft.com/office/drawing/2014/main" id="{A2A6127D-D138-4470-8F5A-F4B54CDCAA81}"/>
              </a:ext>
            </a:extLst>
          </p:cNvPr>
          <p:cNvSpPr txBox="1"/>
          <p:nvPr/>
        </p:nvSpPr>
        <p:spPr>
          <a:xfrm>
            <a:off x="381163" y="5553128"/>
            <a:ext cx="1935803" cy="707886"/>
          </a:xfrm>
          <a:prstGeom prst="rect">
            <a:avLst/>
          </a:prstGeom>
          <a:solidFill>
            <a:schemeClr val="bg1"/>
          </a:solidFill>
          <a:ln>
            <a:solidFill>
              <a:srgbClr val="DAA520"/>
            </a:solidFill>
          </a:ln>
        </p:spPr>
        <p:txBody>
          <a:bodyPr wrap="square" rtlCol="0">
            <a:spAutoFit/>
          </a:bodyPr>
          <a:lstStyle/>
          <a:p>
            <a:pPr algn="ctr"/>
            <a:r>
              <a:rPr lang="en-GB" sz="2000" dirty="0">
                <a:solidFill>
                  <a:schemeClr val="accent1">
                    <a:lumMod val="50000"/>
                  </a:schemeClr>
                </a:solidFill>
              </a:rPr>
              <a:t>die Berliner </a:t>
            </a:r>
            <a:r>
              <a:rPr lang="en-GB" sz="2000" dirty="0" err="1">
                <a:solidFill>
                  <a:schemeClr val="accent1">
                    <a:lumMod val="50000"/>
                  </a:schemeClr>
                </a:solidFill>
              </a:rPr>
              <a:t>Philharmonie</a:t>
            </a:r>
            <a:endParaRPr lang="en-GB" sz="2000" dirty="0">
              <a:solidFill>
                <a:schemeClr val="accent1">
                  <a:lumMod val="50000"/>
                </a:schemeClr>
              </a:solidFill>
            </a:endParaRPr>
          </a:p>
        </p:txBody>
      </p:sp>
      <p:sp>
        <p:nvSpPr>
          <p:cNvPr id="29" name="TextBox 28">
            <a:extLst>
              <a:ext uri="{FF2B5EF4-FFF2-40B4-BE49-F238E27FC236}">
                <a16:creationId xmlns:a16="http://schemas.microsoft.com/office/drawing/2014/main" id="{9F4322E4-071E-49DE-B217-493219D249B3}"/>
              </a:ext>
            </a:extLst>
          </p:cNvPr>
          <p:cNvSpPr txBox="1"/>
          <p:nvPr/>
        </p:nvSpPr>
        <p:spPr>
          <a:xfrm>
            <a:off x="4468562" y="3972464"/>
            <a:ext cx="1880118"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7</a:t>
            </a:r>
          </a:p>
        </p:txBody>
      </p:sp>
      <p:sp>
        <p:nvSpPr>
          <p:cNvPr id="30" name="TextBox 29">
            <a:extLst>
              <a:ext uri="{FF2B5EF4-FFF2-40B4-BE49-F238E27FC236}">
                <a16:creationId xmlns:a16="http://schemas.microsoft.com/office/drawing/2014/main" id="{CCC8FFED-9BE4-4843-8275-0E24049CABDA}"/>
              </a:ext>
            </a:extLst>
          </p:cNvPr>
          <p:cNvSpPr txBox="1"/>
          <p:nvPr/>
        </p:nvSpPr>
        <p:spPr>
          <a:xfrm>
            <a:off x="6416984" y="3972463"/>
            <a:ext cx="1155508"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8</a:t>
            </a:r>
          </a:p>
        </p:txBody>
      </p:sp>
      <p:sp>
        <p:nvSpPr>
          <p:cNvPr id="31" name="TextBox 30">
            <a:extLst>
              <a:ext uri="{FF2B5EF4-FFF2-40B4-BE49-F238E27FC236}">
                <a16:creationId xmlns:a16="http://schemas.microsoft.com/office/drawing/2014/main" id="{5DCFF204-C223-4E84-9FC4-A3B42B11C9F1}"/>
              </a:ext>
            </a:extLst>
          </p:cNvPr>
          <p:cNvSpPr txBox="1"/>
          <p:nvPr/>
        </p:nvSpPr>
        <p:spPr>
          <a:xfrm>
            <a:off x="3006145" y="4411331"/>
            <a:ext cx="1374035"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9</a:t>
            </a:r>
          </a:p>
        </p:txBody>
      </p:sp>
      <p:sp>
        <p:nvSpPr>
          <p:cNvPr id="32" name="TextBox 31">
            <a:extLst>
              <a:ext uri="{FF2B5EF4-FFF2-40B4-BE49-F238E27FC236}">
                <a16:creationId xmlns:a16="http://schemas.microsoft.com/office/drawing/2014/main" id="{3AE0893C-9659-41FD-A67E-B41D60C7D0F5}"/>
              </a:ext>
            </a:extLst>
          </p:cNvPr>
          <p:cNvSpPr txBox="1"/>
          <p:nvPr/>
        </p:nvSpPr>
        <p:spPr>
          <a:xfrm>
            <a:off x="4439525" y="4411330"/>
            <a:ext cx="499455"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10</a:t>
            </a:r>
          </a:p>
        </p:txBody>
      </p:sp>
      <p:sp>
        <p:nvSpPr>
          <p:cNvPr id="33" name="TextBox 32">
            <a:extLst>
              <a:ext uri="{FF2B5EF4-FFF2-40B4-BE49-F238E27FC236}">
                <a16:creationId xmlns:a16="http://schemas.microsoft.com/office/drawing/2014/main" id="{292DEC51-E752-43D4-B215-0A1281FC1C43}"/>
              </a:ext>
            </a:extLst>
          </p:cNvPr>
          <p:cNvSpPr txBox="1"/>
          <p:nvPr/>
        </p:nvSpPr>
        <p:spPr>
          <a:xfrm>
            <a:off x="4760326" y="4901312"/>
            <a:ext cx="686846"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11</a:t>
            </a:r>
          </a:p>
        </p:txBody>
      </p:sp>
      <p:sp>
        <p:nvSpPr>
          <p:cNvPr id="34" name="TextBox 33">
            <a:extLst>
              <a:ext uri="{FF2B5EF4-FFF2-40B4-BE49-F238E27FC236}">
                <a16:creationId xmlns:a16="http://schemas.microsoft.com/office/drawing/2014/main" id="{101E6C77-33A6-421D-93E2-070E402457A9}"/>
              </a:ext>
            </a:extLst>
          </p:cNvPr>
          <p:cNvSpPr txBox="1"/>
          <p:nvPr/>
        </p:nvSpPr>
        <p:spPr>
          <a:xfrm>
            <a:off x="5917374" y="4901312"/>
            <a:ext cx="1531848"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12</a:t>
            </a:r>
          </a:p>
        </p:txBody>
      </p:sp>
      <p:sp>
        <p:nvSpPr>
          <p:cNvPr id="35" name="TextBox 34">
            <a:extLst>
              <a:ext uri="{FF2B5EF4-FFF2-40B4-BE49-F238E27FC236}">
                <a16:creationId xmlns:a16="http://schemas.microsoft.com/office/drawing/2014/main" id="{CC3A6D81-4637-4523-8D64-F4A7D1283115}"/>
              </a:ext>
            </a:extLst>
          </p:cNvPr>
          <p:cNvSpPr txBox="1"/>
          <p:nvPr/>
        </p:nvSpPr>
        <p:spPr>
          <a:xfrm>
            <a:off x="5850428" y="5363947"/>
            <a:ext cx="1508401"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14</a:t>
            </a:r>
          </a:p>
        </p:txBody>
      </p:sp>
      <p:sp>
        <p:nvSpPr>
          <p:cNvPr id="36" name="TextBox 35">
            <a:extLst>
              <a:ext uri="{FF2B5EF4-FFF2-40B4-BE49-F238E27FC236}">
                <a16:creationId xmlns:a16="http://schemas.microsoft.com/office/drawing/2014/main" id="{0D901F4D-7FD9-4E08-957C-382782498F61}"/>
              </a:ext>
            </a:extLst>
          </p:cNvPr>
          <p:cNvSpPr txBox="1"/>
          <p:nvPr/>
        </p:nvSpPr>
        <p:spPr>
          <a:xfrm>
            <a:off x="4468562" y="5363947"/>
            <a:ext cx="933968" cy="307777"/>
          </a:xfrm>
          <a:prstGeom prst="rect">
            <a:avLst/>
          </a:prstGeom>
          <a:solidFill>
            <a:srgbClr val="DAA521"/>
          </a:solidFill>
          <a:ln>
            <a:solidFill>
              <a:schemeClr val="accent1">
                <a:lumMod val="50000"/>
              </a:schemeClr>
            </a:solidFill>
          </a:ln>
        </p:spPr>
        <p:txBody>
          <a:bodyPr wrap="square" tIns="0" bIns="0" rtlCol="0">
            <a:spAutoFit/>
          </a:bodyPr>
          <a:lstStyle/>
          <a:p>
            <a:pPr algn="ctr"/>
            <a:r>
              <a:rPr lang="en-GB" sz="2000" b="1" dirty="0">
                <a:solidFill>
                  <a:schemeClr val="accent1">
                    <a:lumMod val="50000"/>
                  </a:schemeClr>
                </a:solidFill>
              </a:rPr>
              <a:t>13</a:t>
            </a:r>
          </a:p>
        </p:txBody>
      </p:sp>
      <p:sp>
        <p:nvSpPr>
          <p:cNvPr id="41"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7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6" name="TextBox 5">
            <a:extLst>
              <a:ext uri="{FF2B5EF4-FFF2-40B4-BE49-F238E27FC236}">
                <a16:creationId xmlns:a16="http://schemas.microsoft.com/office/drawing/2014/main" id="{7B5A6EDD-C7D6-4FAA-B2E7-A23DE2576D2A}"/>
              </a:ext>
            </a:extLst>
          </p:cNvPr>
          <p:cNvSpPr txBox="1"/>
          <p:nvPr/>
        </p:nvSpPr>
        <p:spPr>
          <a:xfrm>
            <a:off x="254689" y="1406534"/>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SUBJECT</a:t>
            </a:r>
          </a:p>
        </p:txBody>
      </p:sp>
      <p:sp>
        <p:nvSpPr>
          <p:cNvPr id="7" name="TextBox 6">
            <a:extLst>
              <a:ext uri="{FF2B5EF4-FFF2-40B4-BE49-F238E27FC236}">
                <a16:creationId xmlns:a16="http://schemas.microsoft.com/office/drawing/2014/main" id="{F1029687-C43B-4C2B-AF25-B3E2CBCBCAA3}"/>
              </a:ext>
            </a:extLst>
          </p:cNvPr>
          <p:cNvSpPr txBox="1"/>
          <p:nvPr/>
        </p:nvSpPr>
        <p:spPr>
          <a:xfrm>
            <a:off x="2712364" y="1406534"/>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VERB</a:t>
            </a:r>
          </a:p>
        </p:txBody>
      </p:sp>
      <p:sp>
        <p:nvSpPr>
          <p:cNvPr id="8" name="TextBox 7">
            <a:extLst>
              <a:ext uri="{FF2B5EF4-FFF2-40B4-BE49-F238E27FC236}">
                <a16:creationId xmlns:a16="http://schemas.microsoft.com/office/drawing/2014/main" id="{4EBE3C0E-D93B-4090-AE80-7F9E27CFF00F}"/>
              </a:ext>
            </a:extLst>
          </p:cNvPr>
          <p:cNvSpPr txBox="1"/>
          <p:nvPr/>
        </p:nvSpPr>
        <p:spPr>
          <a:xfrm>
            <a:off x="5170039" y="1406534"/>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TIME ADVERB</a:t>
            </a:r>
          </a:p>
        </p:txBody>
      </p:sp>
      <p:sp>
        <p:nvSpPr>
          <p:cNvPr id="9" name="TextBox 8">
            <a:extLst>
              <a:ext uri="{FF2B5EF4-FFF2-40B4-BE49-F238E27FC236}">
                <a16:creationId xmlns:a16="http://schemas.microsoft.com/office/drawing/2014/main" id="{5E851EB8-4B73-449B-9CBF-9B0B395A6CC8}"/>
              </a:ext>
            </a:extLst>
          </p:cNvPr>
          <p:cNvSpPr txBox="1"/>
          <p:nvPr/>
        </p:nvSpPr>
        <p:spPr>
          <a:xfrm>
            <a:off x="7627714" y="1421463"/>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PLACE ADVERB</a:t>
            </a:r>
          </a:p>
        </p:txBody>
      </p:sp>
      <p:sp>
        <p:nvSpPr>
          <p:cNvPr id="10" name="TextBox 9">
            <a:extLst>
              <a:ext uri="{FF2B5EF4-FFF2-40B4-BE49-F238E27FC236}">
                <a16:creationId xmlns:a16="http://schemas.microsoft.com/office/drawing/2014/main" id="{96892B07-5675-45B6-B99D-FC6C18A912F4}"/>
              </a:ext>
            </a:extLst>
          </p:cNvPr>
          <p:cNvSpPr txBox="1"/>
          <p:nvPr/>
        </p:nvSpPr>
        <p:spPr>
          <a:xfrm>
            <a:off x="10085391" y="1406534"/>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OBJECT</a:t>
            </a:r>
          </a:p>
        </p:txBody>
      </p:sp>
      <p:sp>
        <p:nvSpPr>
          <p:cNvPr id="11" name="TextBox 10">
            <a:extLst>
              <a:ext uri="{FF2B5EF4-FFF2-40B4-BE49-F238E27FC236}">
                <a16:creationId xmlns:a16="http://schemas.microsoft.com/office/drawing/2014/main" id="{4AAE0B16-4239-4D53-BB2B-86CDB3E0FB46}"/>
              </a:ext>
            </a:extLst>
          </p:cNvPr>
          <p:cNvSpPr txBox="1"/>
          <p:nvPr/>
        </p:nvSpPr>
        <p:spPr>
          <a:xfrm>
            <a:off x="254689" y="1954425"/>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E392FF7D-7ED8-4EA6-B2B6-EE8EAFF8FE1E}"/>
              </a:ext>
            </a:extLst>
          </p:cNvPr>
          <p:cNvSpPr txBox="1"/>
          <p:nvPr/>
        </p:nvSpPr>
        <p:spPr>
          <a:xfrm>
            <a:off x="2712364" y="1954425"/>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spielen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E831597-A8C2-43B7-8059-E30E1BDB6808}"/>
              </a:ext>
            </a:extLst>
          </p:cNvPr>
          <p:cNvSpPr txBox="1"/>
          <p:nvPr/>
        </p:nvSpPr>
        <p:spPr>
          <a:xfrm>
            <a:off x="5170039" y="1954425"/>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am Montag </a:t>
            </a:r>
          </a:p>
        </p:txBody>
      </p:sp>
      <p:sp>
        <p:nvSpPr>
          <p:cNvPr id="14" name="TextBox 13">
            <a:extLst>
              <a:ext uri="{FF2B5EF4-FFF2-40B4-BE49-F238E27FC236}">
                <a16:creationId xmlns:a16="http://schemas.microsoft.com/office/drawing/2014/main" id="{DAF279F8-57A9-4B5F-B61C-17AB38C103BB}"/>
              </a:ext>
            </a:extLst>
          </p:cNvPr>
          <p:cNvSpPr txBox="1"/>
          <p:nvPr/>
        </p:nvSpPr>
        <p:spPr>
          <a:xfrm>
            <a:off x="7627714" y="1969354"/>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in der Schweiz</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024B877-A8B4-453C-A887-75A0E4534642}"/>
              </a:ext>
            </a:extLst>
          </p:cNvPr>
          <p:cNvSpPr txBox="1"/>
          <p:nvPr/>
        </p:nvSpPr>
        <p:spPr>
          <a:xfrm>
            <a:off x="10085391" y="1954425"/>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einen</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Hut</a:t>
            </a:r>
          </a:p>
        </p:txBody>
      </p:sp>
      <p:sp>
        <p:nvSpPr>
          <p:cNvPr id="26" name="TextBox 25">
            <a:extLst>
              <a:ext uri="{FF2B5EF4-FFF2-40B4-BE49-F238E27FC236}">
                <a16:creationId xmlns:a16="http://schemas.microsoft.com/office/drawing/2014/main" id="{42F1D1DE-3834-4544-971E-CD44D6E8E437}"/>
              </a:ext>
            </a:extLst>
          </p:cNvPr>
          <p:cNvSpPr txBox="1"/>
          <p:nvPr/>
        </p:nvSpPr>
        <p:spPr>
          <a:xfrm>
            <a:off x="254689" y="2502316"/>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du</a:t>
            </a:r>
          </a:p>
        </p:txBody>
      </p:sp>
      <p:sp>
        <p:nvSpPr>
          <p:cNvPr id="27" name="TextBox 26">
            <a:extLst>
              <a:ext uri="{FF2B5EF4-FFF2-40B4-BE49-F238E27FC236}">
                <a16:creationId xmlns:a16="http://schemas.microsoft.com/office/drawing/2014/main" id="{CC561584-CACE-401E-92D1-2E15E22D82F1}"/>
              </a:ext>
            </a:extLst>
          </p:cNvPr>
          <p:cNvSpPr txBox="1"/>
          <p:nvPr/>
        </p:nvSpPr>
        <p:spPr>
          <a:xfrm>
            <a:off x="2712365" y="2502316"/>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essen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49E7836-CBFC-4BB0-A34D-E9CF79279391}"/>
              </a:ext>
            </a:extLst>
          </p:cNvPr>
          <p:cNvSpPr txBox="1"/>
          <p:nvPr/>
        </p:nvSpPr>
        <p:spPr>
          <a:xfrm>
            <a:off x="5170041" y="2502316"/>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nie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ADECCDC-F5ED-4F31-826A-333711FBCE0C}"/>
              </a:ext>
            </a:extLst>
          </p:cNvPr>
          <p:cNvSpPr txBox="1"/>
          <p:nvPr/>
        </p:nvSpPr>
        <p:spPr>
          <a:xfrm>
            <a:off x="7627717" y="2517245"/>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der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Bibliothek</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66DDF9D-53C2-44D5-9790-1665F1A35720}"/>
              </a:ext>
            </a:extLst>
          </p:cNvPr>
          <p:cNvSpPr txBox="1"/>
          <p:nvPr/>
        </p:nvSpPr>
        <p:spPr>
          <a:xfrm>
            <a:off x="10085391" y="2502316"/>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das Auto</a:t>
            </a:r>
          </a:p>
        </p:txBody>
      </p:sp>
      <p:sp>
        <p:nvSpPr>
          <p:cNvPr id="31" name="TextBox 30">
            <a:extLst>
              <a:ext uri="{FF2B5EF4-FFF2-40B4-BE49-F238E27FC236}">
                <a16:creationId xmlns:a16="http://schemas.microsoft.com/office/drawing/2014/main" id="{1606CB8B-53AA-4883-A37F-6FD93F992777}"/>
              </a:ext>
            </a:extLst>
          </p:cNvPr>
          <p:cNvSpPr txBox="1"/>
          <p:nvPr/>
        </p:nvSpPr>
        <p:spPr>
          <a:xfrm>
            <a:off x="254689" y="3050207"/>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er</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A3DA5E-0D80-4040-BD8F-5F7A9E2AD78D}"/>
              </a:ext>
            </a:extLst>
          </p:cNvPr>
          <p:cNvSpPr txBox="1"/>
          <p:nvPr/>
        </p:nvSpPr>
        <p:spPr>
          <a:xfrm>
            <a:off x="2712365" y="3050207"/>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suchen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2BDDC9F-13F7-4CE1-8AB9-0962F34A0AE1}"/>
              </a:ext>
            </a:extLst>
          </p:cNvPr>
          <p:cNvSpPr txBox="1"/>
          <p:nvPr/>
        </p:nvSpPr>
        <p:spPr>
          <a:xfrm>
            <a:off x="5170041" y="3050207"/>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immer</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B2AB43F-F851-470E-A8F0-89F5CD946617}"/>
              </a:ext>
            </a:extLst>
          </p:cNvPr>
          <p:cNvSpPr txBox="1"/>
          <p:nvPr/>
        </p:nvSpPr>
        <p:spPr>
          <a:xfrm>
            <a:off x="7627717" y="3065136"/>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Theater</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6DBEB3B0-DEBE-4653-A763-E952FBCE173A}"/>
              </a:ext>
            </a:extLst>
          </p:cNvPr>
          <p:cNvSpPr txBox="1"/>
          <p:nvPr/>
        </p:nvSpPr>
        <p:spPr>
          <a:xfrm>
            <a:off x="10085391" y="3050207"/>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eine</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Hose</a:t>
            </a:r>
          </a:p>
        </p:txBody>
      </p:sp>
      <p:sp>
        <p:nvSpPr>
          <p:cNvPr id="36" name="TextBox 35">
            <a:extLst>
              <a:ext uri="{FF2B5EF4-FFF2-40B4-BE49-F238E27FC236}">
                <a16:creationId xmlns:a16="http://schemas.microsoft.com/office/drawing/2014/main" id="{49FB2CDC-DB4B-4019-B5AB-D6B6EC1162E7}"/>
              </a:ext>
            </a:extLst>
          </p:cNvPr>
          <p:cNvSpPr txBox="1"/>
          <p:nvPr/>
        </p:nvSpPr>
        <p:spPr>
          <a:xfrm>
            <a:off x="254689" y="3598098"/>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6331C01-60D0-410B-A4EA-71428E0F3C1A}"/>
              </a:ext>
            </a:extLst>
          </p:cNvPr>
          <p:cNvSpPr txBox="1"/>
          <p:nvPr/>
        </p:nvSpPr>
        <p:spPr>
          <a:xfrm>
            <a:off x="2712365" y="3598098"/>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sehen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331B2A1-7D12-4544-A561-9A953EAA889D}"/>
              </a:ext>
            </a:extLst>
          </p:cNvPr>
          <p:cNvSpPr txBox="1"/>
          <p:nvPr/>
        </p:nvSpPr>
        <p:spPr>
          <a:xfrm>
            <a:off x="5170041" y="3598098"/>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jeden</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Tag</a:t>
            </a:r>
          </a:p>
        </p:txBody>
      </p:sp>
      <p:sp>
        <p:nvSpPr>
          <p:cNvPr id="39" name="TextBox 38">
            <a:extLst>
              <a:ext uri="{FF2B5EF4-FFF2-40B4-BE49-F238E27FC236}">
                <a16:creationId xmlns:a16="http://schemas.microsoft.com/office/drawing/2014/main" id="{4BFFB93C-0D49-452E-8034-E3A47111F27A}"/>
              </a:ext>
            </a:extLst>
          </p:cNvPr>
          <p:cNvSpPr txBox="1"/>
          <p:nvPr/>
        </p:nvSpPr>
        <p:spPr>
          <a:xfrm>
            <a:off x="7627717" y="3613027"/>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Zug</a:t>
            </a:r>
          </a:p>
        </p:txBody>
      </p:sp>
      <p:sp>
        <p:nvSpPr>
          <p:cNvPr id="40" name="TextBox 39">
            <a:extLst>
              <a:ext uri="{FF2B5EF4-FFF2-40B4-BE49-F238E27FC236}">
                <a16:creationId xmlns:a16="http://schemas.microsoft.com/office/drawing/2014/main" id="{BD4D4310-F9C2-4251-B7C7-7D909B2086D8}"/>
              </a:ext>
            </a:extLst>
          </p:cNvPr>
          <p:cNvSpPr txBox="1"/>
          <p:nvPr/>
        </p:nvSpPr>
        <p:spPr>
          <a:xfrm>
            <a:off x="10085391" y="3598098"/>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einen</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Hund</a:t>
            </a:r>
          </a:p>
        </p:txBody>
      </p:sp>
      <p:sp>
        <p:nvSpPr>
          <p:cNvPr id="41" name="TextBox 40">
            <a:extLst>
              <a:ext uri="{FF2B5EF4-FFF2-40B4-BE49-F238E27FC236}">
                <a16:creationId xmlns:a16="http://schemas.microsoft.com/office/drawing/2014/main" id="{EFD00D88-3A9A-45AE-94DF-A6AF01D619DA}"/>
              </a:ext>
            </a:extLst>
          </p:cNvPr>
          <p:cNvSpPr txBox="1"/>
          <p:nvPr/>
        </p:nvSpPr>
        <p:spPr>
          <a:xfrm>
            <a:off x="254689" y="4145989"/>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Katze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17D5D837-B14A-4F92-8470-2CA6A3E8E1A5}"/>
              </a:ext>
            </a:extLst>
          </p:cNvPr>
          <p:cNvSpPr txBox="1"/>
          <p:nvPr/>
        </p:nvSpPr>
        <p:spPr>
          <a:xfrm>
            <a:off x="2712365" y="4145989"/>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hören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5EBE61BE-14A1-47AC-8259-744B53CBE378}"/>
              </a:ext>
            </a:extLst>
          </p:cNvPr>
          <p:cNvSpPr txBox="1"/>
          <p:nvPr/>
        </p:nvSpPr>
        <p:spPr>
          <a:xfrm>
            <a:off x="5170041" y="4145989"/>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manchmal</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2A70725-67A6-41E9-B895-4ADC99EDF570}"/>
              </a:ext>
            </a:extLst>
          </p:cNvPr>
          <p:cNvSpPr txBox="1"/>
          <p:nvPr/>
        </p:nvSpPr>
        <p:spPr>
          <a:xfrm>
            <a:off x="7627717" y="4160918"/>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der Stadt</a:t>
            </a:r>
          </a:p>
        </p:txBody>
      </p:sp>
      <p:sp>
        <p:nvSpPr>
          <p:cNvPr id="45" name="TextBox 44">
            <a:extLst>
              <a:ext uri="{FF2B5EF4-FFF2-40B4-BE49-F238E27FC236}">
                <a16:creationId xmlns:a16="http://schemas.microsoft.com/office/drawing/2014/main" id="{4DF77F86-B78A-4E75-9F6B-AB7FF78D802B}"/>
              </a:ext>
            </a:extLst>
          </p:cNvPr>
          <p:cNvSpPr txBox="1"/>
          <p:nvPr/>
        </p:nvSpPr>
        <p:spPr>
          <a:xfrm>
            <a:off x="10085391" y="4145989"/>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Gitarre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7DA721B2-77E3-4872-A9F6-476B5A96699A}"/>
              </a:ext>
            </a:extLst>
          </p:cNvPr>
          <p:cNvSpPr txBox="1"/>
          <p:nvPr/>
        </p:nvSpPr>
        <p:spPr>
          <a:xfrm>
            <a:off x="254689" y="4693880"/>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wir</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CA625DA-36CD-4AB3-B676-2B7C30205361}"/>
              </a:ext>
            </a:extLst>
          </p:cNvPr>
          <p:cNvSpPr txBox="1"/>
          <p:nvPr/>
        </p:nvSpPr>
        <p:spPr>
          <a:xfrm>
            <a:off x="2712365" y="4693880"/>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bekommen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18C71EB-0AE1-44BF-933B-B4DC88B06955}"/>
              </a:ext>
            </a:extLst>
          </p:cNvPr>
          <p:cNvSpPr txBox="1"/>
          <p:nvPr/>
        </p:nvSpPr>
        <p:spPr>
          <a:xfrm>
            <a:off x="5170041" y="4693880"/>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samstags</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FDCFCEA-48B0-4F8C-B687-8866A8EBE76B}"/>
              </a:ext>
            </a:extLst>
          </p:cNvPr>
          <p:cNvSpPr txBox="1"/>
          <p:nvPr/>
        </p:nvSpPr>
        <p:spPr>
          <a:xfrm>
            <a:off x="7627717" y="4708809"/>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zu</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Hause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41AAFCED-951D-4CD7-873E-55B99AF59D8E}"/>
              </a:ext>
            </a:extLst>
          </p:cNvPr>
          <p:cNvSpPr txBox="1"/>
          <p:nvPr/>
        </p:nvSpPr>
        <p:spPr>
          <a:xfrm>
            <a:off x="10085391" y="4693880"/>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Musik</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DAD472F-4454-45A2-AAD3-6D2B5B1BE6EE}"/>
              </a:ext>
            </a:extLst>
          </p:cNvPr>
          <p:cNvSpPr txBox="1"/>
          <p:nvPr/>
        </p:nvSpPr>
        <p:spPr>
          <a:xfrm>
            <a:off x="254689" y="5241771"/>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sie (plural)</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34C3774A-E98A-4AD2-8E8D-AE30E62957F1}"/>
              </a:ext>
            </a:extLst>
          </p:cNvPr>
          <p:cNvSpPr txBox="1"/>
          <p:nvPr/>
        </p:nvSpPr>
        <p:spPr>
          <a:xfrm>
            <a:off x="2712365" y="5241771"/>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putzen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D41B85F-49E4-4838-89CF-4908E2DA3E2F}"/>
              </a:ext>
            </a:extLst>
          </p:cNvPr>
          <p:cNvSpPr txBox="1"/>
          <p:nvPr/>
        </p:nvSpPr>
        <p:spPr>
          <a:xfrm>
            <a:off x="5170041" y="5241771"/>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oft</a:t>
            </a:r>
          </a:p>
        </p:txBody>
      </p:sp>
      <p:sp>
        <p:nvSpPr>
          <p:cNvPr id="54" name="TextBox 53">
            <a:extLst>
              <a:ext uri="{FF2B5EF4-FFF2-40B4-BE49-F238E27FC236}">
                <a16:creationId xmlns:a16="http://schemas.microsoft.com/office/drawing/2014/main" id="{1FA198A2-AE41-45A4-AE05-E07D5CE4C89D}"/>
              </a:ext>
            </a:extLst>
          </p:cNvPr>
          <p:cNvSpPr txBox="1"/>
          <p:nvPr/>
        </p:nvSpPr>
        <p:spPr>
          <a:xfrm>
            <a:off x="7627717" y="5256700"/>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a:t>
            </a:r>
            <a:r>
              <a:rPr kumimoji="0" lang="en-GB" sz="18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m </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Garten</a:t>
            </a:r>
          </a:p>
        </p:txBody>
      </p:sp>
      <p:sp>
        <p:nvSpPr>
          <p:cNvPr id="55" name="TextBox 54">
            <a:extLst>
              <a:ext uri="{FF2B5EF4-FFF2-40B4-BE49-F238E27FC236}">
                <a16:creationId xmlns:a16="http://schemas.microsoft.com/office/drawing/2014/main" id="{C42941A0-BEBB-46C9-A474-D4ADFD90AF2D}"/>
              </a:ext>
            </a:extLst>
          </p:cNvPr>
          <p:cNvSpPr txBox="1"/>
          <p:nvPr/>
        </p:nvSpPr>
        <p:spPr>
          <a:xfrm>
            <a:off x="10085391" y="5241771"/>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ein</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Butterbrot</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C6643F5-06F4-42ED-B5C3-260E19E58F0B}"/>
              </a:ext>
            </a:extLst>
          </p:cNvPr>
          <p:cNvSpPr txBox="1"/>
          <p:nvPr/>
        </p:nvSpPr>
        <p:spPr>
          <a:xfrm>
            <a:off x="254689" y="5789663"/>
            <a:ext cx="1851920" cy="369332"/>
          </a:xfrm>
          <a:prstGeom prst="rect">
            <a:avLst/>
          </a:prstGeom>
          <a:solidFill>
            <a:srgbClr val="DAA52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Tiere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5F6CEBA7-7036-425D-88F2-08746B547910}"/>
              </a:ext>
            </a:extLst>
          </p:cNvPr>
          <p:cNvSpPr txBox="1"/>
          <p:nvPr/>
        </p:nvSpPr>
        <p:spPr>
          <a:xfrm>
            <a:off x="2712365" y="5789663"/>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tragen</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FFAAABDB-F896-4A54-89FC-7210F58257CB}"/>
              </a:ext>
            </a:extLst>
          </p:cNvPr>
          <p:cNvSpPr txBox="1"/>
          <p:nvPr/>
        </p:nvSpPr>
        <p:spPr>
          <a:xfrm>
            <a:off x="5170041" y="5789663"/>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jede</a:t>
            </a: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Woche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5D6970E-5279-4B22-AA4F-29706D5D8BEF}"/>
              </a:ext>
            </a:extLst>
          </p:cNvPr>
          <p:cNvSpPr txBox="1"/>
          <p:nvPr/>
        </p:nvSpPr>
        <p:spPr>
          <a:xfrm>
            <a:off x="7627717" y="5804592"/>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auf der Party</a:t>
            </a:r>
          </a:p>
        </p:txBody>
      </p:sp>
      <p:sp>
        <p:nvSpPr>
          <p:cNvPr id="60" name="TextBox 59">
            <a:extLst>
              <a:ext uri="{FF2B5EF4-FFF2-40B4-BE49-F238E27FC236}">
                <a16:creationId xmlns:a16="http://schemas.microsoft.com/office/drawing/2014/main" id="{04E3D844-6C5B-4514-86EE-A832FA40B721}"/>
              </a:ext>
            </a:extLst>
          </p:cNvPr>
          <p:cNvSpPr txBox="1"/>
          <p:nvPr/>
        </p:nvSpPr>
        <p:spPr>
          <a:xfrm>
            <a:off x="10085391" y="5789663"/>
            <a:ext cx="1851920" cy="369332"/>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Kekse</a:t>
            </a:r>
            <a:endParaRPr kumimoji="0" lang="en-GB" sz="18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5CBCDBCC-6EA5-4E30-A33B-BF1FED4C0402}"/>
              </a:ext>
            </a:extLst>
          </p:cNvPr>
          <p:cNvSpPr txBox="1"/>
          <p:nvPr/>
        </p:nvSpPr>
        <p:spPr>
          <a:xfrm>
            <a:off x="626301" y="1421463"/>
            <a:ext cx="1252603" cy="276999"/>
          </a:xfrm>
          <a:prstGeom prst="rect">
            <a:avLst/>
          </a:prstGeom>
          <a:solidFill>
            <a:srgbClr val="DAA52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6B89244-12CD-4005-9B9E-23DFC7487EE0}"/>
              </a:ext>
            </a:extLst>
          </p:cNvPr>
          <p:cNvSpPr txBox="1"/>
          <p:nvPr/>
        </p:nvSpPr>
        <p:spPr>
          <a:xfrm>
            <a:off x="3012022" y="1452700"/>
            <a:ext cx="1252603" cy="276999"/>
          </a:xfrm>
          <a:prstGeom prst="rect">
            <a:avLst/>
          </a:prstGeom>
          <a:solidFill>
            <a:schemeClr val="accent1">
              <a:lumMod val="60000"/>
              <a:lumOff val="4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BBA1F8F-FEFB-4F52-BEF3-8B36A7752890}"/>
              </a:ext>
            </a:extLst>
          </p:cNvPr>
          <p:cNvSpPr txBox="1"/>
          <p:nvPr/>
        </p:nvSpPr>
        <p:spPr>
          <a:xfrm>
            <a:off x="5211944" y="1452700"/>
            <a:ext cx="1714949" cy="276999"/>
          </a:xfrm>
          <a:prstGeom prst="rect">
            <a:avLst/>
          </a:prstGeom>
          <a:solidFill>
            <a:schemeClr val="accent6">
              <a:lumMod val="40000"/>
              <a:lumOff val="6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E60B8BBF-9775-479C-B9FE-AA0E84FCE8D8}"/>
              </a:ext>
            </a:extLst>
          </p:cNvPr>
          <p:cNvSpPr txBox="1"/>
          <p:nvPr/>
        </p:nvSpPr>
        <p:spPr>
          <a:xfrm>
            <a:off x="7645807" y="1452700"/>
            <a:ext cx="1802993" cy="276999"/>
          </a:xfrm>
          <a:prstGeom prst="rect">
            <a:avLst/>
          </a:prstGeom>
          <a:solidFill>
            <a:schemeClr val="accent4">
              <a:lumMod val="20000"/>
              <a:lumOff val="8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7CE257B-53B9-4D07-80FE-C343E40313CA}"/>
              </a:ext>
            </a:extLst>
          </p:cNvPr>
          <p:cNvSpPr txBox="1"/>
          <p:nvPr/>
        </p:nvSpPr>
        <p:spPr>
          <a:xfrm>
            <a:off x="10109854" y="1429616"/>
            <a:ext cx="1802993" cy="276999"/>
          </a:xfrm>
          <a:prstGeom prst="rect">
            <a:avLst/>
          </a:prstGeom>
          <a:solidFill>
            <a:srgbClr val="FBC1F7"/>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6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76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6" name="Action Button: Custom 37">
            <a:hlinkClick r:id="" action="ppaction://noaction" highlightClick="1">
              <a:snd r:embed="rId5" name="33. 1. Die Katze.wav"/>
            </a:hlinkClick>
            <a:extLst>
              <a:ext uri="{FF2B5EF4-FFF2-40B4-BE49-F238E27FC236}">
                <a16:creationId xmlns:a16="http://schemas.microsoft.com/office/drawing/2014/main" id="{8075A5B5-052D-4351-81C5-558E1A603B96}"/>
              </a:ext>
            </a:extLst>
          </p:cNvPr>
          <p:cNvSpPr/>
          <p:nvPr/>
        </p:nvSpPr>
        <p:spPr>
          <a:xfrm>
            <a:off x="234000" y="1302102"/>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41">
            <a:hlinkClick r:id="" action="ppaction://noaction" highlightClick="1">
              <a:snd r:embed="rId6" name="33. 2. Oft.wav"/>
            </a:hlinkClick>
            <a:extLst>
              <a:ext uri="{FF2B5EF4-FFF2-40B4-BE49-F238E27FC236}">
                <a16:creationId xmlns:a16="http://schemas.microsoft.com/office/drawing/2014/main" id="{EB641499-A52A-4AC4-B9DD-5A6587116D2D}"/>
              </a:ext>
            </a:extLst>
          </p:cNvPr>
          <p:cNvSpPr/>
          <p:nvPr/>
        </p:nvSpPr>
        <p:spPr>
          <a:xfrm>
            <a:off x="234000" y="1940749"/>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45">
            <a:hlinkClick r:id="" action="ppaction://noaction" highlightClick="1">
              <a:snd r:embed="rId7" name="33. 3. Am Montag.wav"/>
            </a:hlinkClick>
            <a:extLst>
              <a:ext uri="{FF2B5EF4-FFF2-40B4-BE49-F238E27FC236}">
                <a16:creationId xmlns:a16="http://schemas.microsoft.com/office/drawing/2014/main" id="{DA973FBF-2EC9-4C79-9D05-57874E2EC78C}"/>
              </a:ext>
            </a:extLst>
          </p:cNvPr>
          <p:cNvSpPr/>
          <p:nvPr/>
        </p:nvSpPr>
        <p:spPr>
          <a:xfrm>
            <a:off x="234000" y="2579396"/>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49">
            <a:hlinkClick r:id="" action="ppaction://noaction" highlightClick="1">
              <a:snd r:embed="rId8" name="33. 4. Samstags.wav"/>
            </a:hlinkClick>
            <a:extLst>
              <a:ext uri="{FF2B5EF4-FFF2-40B4-BE49-F238E27FC236}">
                <a16:creationId xmlns:a16="http://schemas.microsoft.com/office/drawing/2014/main" id="{8DB97D9D-1D1C-4F21-AB83-6832A62E28FE}"/>
              </a:ext>
            </a:extLst>
          </p:cNvPr>
          <p:cNvSpPr/>
          <p:nvPr/>
        </p:nvSpPr>
        <p:spPr>
          <a:xfrm>
            <a:off x="234000" y="3218043"/>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9" name="33. 5. Manchmal.wav"/>
            </a:hlinkClick>
            <a:extLst>
              <a:ext uri="{FF2B5EF4-FFF2-40B4-BE49-F238E27FC236}">
                <a16:creationId xmlns:a16="http://schemas.microsoft.com/office/drawing/2014/main" id="{21B7F389-3CED-4E4B-A072-9D0E6D04D0BF}"/>
              </a:ext>
            </a:extLst>
          </p:cNvPr>
          <p:cNvSpPr/>
          <p:nvPr/>
        </p:nvSpPr>
        <p:spPr>
          <a:xfrm>
            <a:off x="234000" y="3856690"/>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10" name="33. 6. Jeden Tag.wav"/>
            </a:hlinkClick>
            <a:extLst>
              <a:ext uri="{FF2B5EF4-FFF2-40B4-BE49-F238E27FC236}">
                <a16:creationId xmlns:a16="http://schemas.microsoft.com/office/drawing/2014/main" id="{90112191-F018-4FDE-9830-55A5F4FF461D}"/>
              </a:ext>
            </a:extLst>
          </p:cNvPr>
          <p:cNvSpPr/>
          <p:nvPr/>
        </p:nvSpPr>
        <p:spPr>
          <a:xfrm>
            <a:off x="234000" y="4495337"/>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11" name="33. 7. Im Zug.wav"/>
            </a:hlinkClick>
            <a:extLst>
              <a:ext uri="{FF2B5EF4-FFF2-40B4-BE49-F238E27FC236}">
                <a16:creationId xmlns:a16="http://schemas.microsoft.com/office/drawing/2014/main" id="{23A42F32-409A-4FAC-883F-86DE2E39DD6A}"/>
              </a:ext>
            </a:extLst>
          </p:cNvPr>
          <p:cNvSpPr/>
          <p:nvPr/>
        </p:nvSpPr>
        <p:spPr>
          <a:xfrm>
            <a:off x="234000" y="5133984"/>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2" name="33. 8. In der Schweiz.wav"/>
            </a:hlinkClick>
            <a:extLst>
              <a:ext uri="{FF2B5EF4-FFF2-40B4-BE49-F238E27FC236}">
                <a16:creationId xmlns:a16="http://schemas.microsoft.com/office/drawing/2014/main" id="{C46C921D-F3DA-4E97-BCEF-C50B5CB884A0}"/>
              </a:ext>
            </a:extLst>
          </p:cNvPr>
          <p:cNvSpPr/>
          <p:nvPr/>
        </p:nvSpPr>
        <p:spPr>
          <a:xfrm>
            <a:off x="234000" y="5772631"/>
            <a:ext cx="496800" cy="468000"/>
          </a:xfrm>
          <a:prstGeom prst="actionButtonBlank">
            <a:avLst/>
          </a:prstGeom>
          <a:solidFill>
            <a:srgbClr val="115076"/>
          </a:solidFill>
          <a:ln w="127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 name="TextBox 1">
            <a:extLst>
              <a:ext uri="{FF2B5EF4-FFF2-40B4-BE49-F238E27FC236}">
                <a16:creationId xmlns:a16="http://schemas.microsoft.com/office/drawing/2014/main" id="{C78CEA98-D676-492A-B794-538EB4B4444F}"/>
              </a:ext>
            </a:extLst>
          </p:cNvPr>
          <p:cNvSpPr txBox="1"/>
          <p:nvPr/>
        </p:nvSpPr>
        <p:spPr>
          <a:xfrm>
            <a:off x="7766461" y="1123517"/>
            <a:ext cx="4190865" cy="2554545"/>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komisch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ctr" defTabSz="914400" rtl="0" eaLnBrk="1" fontAlgn="auto" latinLnBrk="0" hangingPunct="1">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Look at your notes. Would</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it sound better to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in English?</a:t>
            </a:r>
          </a:p>
        </p:txBody>
      </p:sp>
      <p:pic>
        <p:nvPicPr>
          <p:cNvPr id="22" name="Picture 21" descr="A close up of a logo&#10;&#10;Description automatically generated">
            <a:extLst>
              <a:ext uri="{FF2B5EF4-FFF2-40B4-BE49-F238E27FC236}">
                <a16:creationId xmlns:a16="http://schemas.microsoft.com/office/drawing/2014/main" id="{492547FB-35E9-4A58-82F1-EB7B22C14E8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864C61E7-2CD7-4D77-933C-CB245033BAAE}"/>
              </a:ext>
            </a:extLst>
          </p:cNvPr>
          <p:cNvSpPr/>
          <p:nvPr/>
        </p:nvSpPr>
        <p:spPr>
          <a:xfrm rot="698896">
            <a:off x="9368564" y="4157514"/>
            <a:ext cx="1201195" cy="1043927"/>
          </a:xfrm>
          <a:prstGeom prst="cloudCallout">
            <a:avLst>
              <a:gd name="adj1" fmla="val 69248"/>
              <a:gd name="adj2" fmla="val 22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E6BEB9C3-6D87-4193-BCFB-A390B7D72CFF}"/>
              </a:ext>
            </a:extLst>
          </p:cNvPr>
          <p:cNvSpPr/>
          <p:nvPr/>
        </p:nvSpPr>
        <p:spPr>
          <a:xfrm>
            <a:off x="8753200" y="4143009"/>
            <a:ext cx="3204127" cy="2086551"/>
          </a:xfrm>
          <a:prstGeom prst="wedgeRoundRectCallout">
            <a:avLst>
              <a:gd name="adj1" fmla="val -58029"/>
              <a:gd name="adj2" fmla="val -24119"/>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The position of adverbs is different in English! </a:t>
            </a:r>
            <a:r>
              <a:rPr lang="en-GB" sz="2000" b="1" dirty="0">
                <a:solidFill>
                  <a:prstClr val="white"/>
                </a:solidFill>
              </a:rPr>
              <a:t>Time adverbs</a:t>
            </a:r>
            <a:r>
              <a:rPr lang="en-GB" sz="2000" dirty="0">
                <a:solidFill>
                  <a:prstClr val="white"/>
                </a:solidFill>
              </a:rPr>
              <a:t> are often the </a:t>
            </a:r>
            <a:r>
              <a:rPr lang="en-GB" sz="2000" b="1" dirty="0">
                <a:solidFill>
                  <a:prstClr val="white"/>
                </a:solidFill>
              </a:rPr>
              <a:t>last</a:t>
            </a:r>
            <a:r>
              <a:rPr lang="en-GB" sz="2000" dirty="0">
                <a:solidFill>
                  <a:prstClr val="white"/>
                </a:solidFill>
              </a:rPr>
              <a:t> idea in the sentence.</a:t>
            </a:r>
          </a:p>
        </p:txBody>
      </p:sp>
      <p:sp>
        <p:nvSpPr>
          <p:cNvPr id="34" name="TextBox 33">
            <a:extLst>
              <a:ext uri="{FF2B5EF4-FFF2-40B4-BE49-F238E27FC236}">
                <a16:creationId xmlns:a16="http://schemas.microsoft.com/office/drawing/2014/main" id="{919642C9-6F44-42FF-9510-AA5BB903FB48}"/>
              </a:ext>
            </a:extLst>
          </p:cNvPr>
          <p:cNvSpPr txBox="1"/>
          <p:nvPr/>
        </p:nvSpPr>
        <p:spPr>
          <a:xfrm>
            <a:off x="904126" y="133922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 cat always listens to music in the library.</a:t>
            </a:r>
          </a:p>
        </p:txBody>
      </p:sp>
      <p:sp>
        <p:nvSpPr>
          <p:cNvPr id="35" name="TextBox 34">
            <a:extLst>
              <a:ext uri="{FF2B5EF4-FFF2-40B4-BE49-F238E27FC236}">
                <a16:creationId xmlns:a16="http://schemas.microsoft.com/office/drawing/2014/main" id="{8E68BC4D-B8E0-4FAE-8103-FA645AB54F00}"/>
              </a:ext>
            </a:extLst>
          </p:cNvPr>
          <p:cNvSpPr txBox="1"/>
          <p:nvPr/>
        </p:nvSpPr>
        <p:spPr>
          <a:xfrm>
            <a:off x="904126" y="580975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 animals in Switzerland often receive/get biscuits!</a:t>
            </a:r>
          </a:p>
        </p:txBody>
      </p:sp>
      <p:sp>
        <p:nvSpPr>
          <p:cNvPr id="36" name="TextBox 35">
            <a:extLst>
              <a:ext uri="{FF2B5EF4-FFF2-40B4-BE49-F238E27FC236}">
                <a16:creationId xmlns:a16="http://schemas.microsoft.com/office/drawing/2014/main" id="{1BBB486F-AD2A-4D39-A06E-57FFE7AA573C}"/>
              </a:ext>
            </a:extLst>
          </p:cNvPr>
          <p:cNvSpPr txBox="1"/>
          <p:nvPr/>
        </p:nvSpPr>
        <p:spPr>
          <a:xfrm>
            <a:off x="904125" y="197787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He often looks for a hat in town.</a:t>
            </a:r>
          </a:p>
        </p:txBody>
      </p:sp>
      <p:sp>
        <p:nvSpPr>
          <p:cNvPr id="37" name="TextBox 36">
            <a:extLst>
              <a:ext uri="{FF2B5EF4-FFF2-40B4-BE49-F238E27FC236}">
                <a16:creationId xmlns:a16="http://schemas.microsoft.com/office/drawing/2014/main" id="{5121C5CC-0508-4219-930B-FD1034D5B9A1}"/>
              </a:ext>
            </a:extLst>
          </p:cNvPr>
          <p:cNvSpPr txBox="1"/>
          <p:nvPr/>
        </p:nvSpPr>
        <p:spPr>
          <a:xfrm>
            <a:off x="904124" y="2616522"/>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I’m eating a sandwich in the theatre on Monday.</a:t>
            </a:r>
          </a:p>
        </p:txBody>
      </p:sp>
      <p:sp>
        <p:nvSpPr>
          <p:cNvPr id="38" name="TextBox 37">
            <a:extLst>
              <a:ext uri="{FF2B5EF4-FFF2-40B4-BE49-F238E27FC236}">
                <a16:creationId xmlns:a16="http://schemas.microsoft.com/office/drawing/2014/main" id="{DE0F13AC-FDB1-49D2-AC81-1A66F9D86B5B}"/>
              </a:ext>
            </a:extLst>
          </p:cNvPr>
          <p:cNvSpPr txBox="1"/>
          <p:nvPr/>
        </p:nvSpPr>
        <p:spPr>
          <a:xfrm>
            <a:off x="904123" y="3255169"/>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You never wear trousers at home on Saturday</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5AE4B6EC-74E6-4977-821D-51B4D3C1E865}"/>
              </a:ext>
            </a:extLst>
          </p:cNvPr>
          <p:cNvSpPr txBox="1"/>
          <p:nvPr/>
        </p:nvSpPr>
        <p:spPr>
          <a:xfrm>
            <a:off x="904122" y="3893816"/>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We sometimes see a dog at the party!</a:t>
            </a:r>
          </a:p>
        </p:txBody>
      </p:sp>
      <p:sp>
        <p:nvSpPr>
          <p:cNvPr id="40" name="TextBox 39">
            <a:extLst>
              <a:ext uri="{FF2B5EF4-FFF2-40B4-BE49-F238E27FC236}">
                <a16:creationId xmlns:a16="http://schemas.microsoft.com/office/drawing/2014/main" id="{D3D56DCF-F5C8-4381-B9BB-7630DB57691A}"/>
              </a:ext>
            </a:extLst>
          </p:cNvPr>
          <p:cNvSpPr txBox="1"/>
          <p:nvPr/>
        </p:nvSpPr>
        <p:spPr>
          <a:xfrm>
            <a:off x="904122" y="4532463"/>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They clean the car in the garden every day.</a:t>
            </a:r>
          </a:p>
        </p:txBody>
      </p:sp>
      <p:sp>
        <p:nvSpPr>
          <p:cNvPr id="41" name="TextBox 40">
            <a:extLst>
              <a:ext uri="{FF2B5EF4-FFF2-40B4-BE49-F238E27FC236}">
                <a16:creationId xmlns:a16="http://schemas.microsoft.com/office/drawing/2014/main" id="{CC7E48E0-A498-49FE-8C0D-9B457177DF41}"/>
              </a:ext>
            </a:extLst>
          </p:cNvPr>
          <p:cNvSpPr txBox="1"/>
          <p:nvPr/>
        </p:nvSpPr>
        <p:spPr>
          <a:xfrm>
            <a:off x="904121" y="5171110"/>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She plays the guitar in the train every week.</a:t>
            </a:r>
          </a:p>
        </p:txBody>
      </p:sp>
      <p:sp>
        <p:nvSpPr>
          <p:cNvPr id="42" name="TextBox 41">
            <a:extLst>
              <a:ext uri="{FF2B5EF4-FFF2-40B4-BE49-F238E27FC236}">
                <a16:creationId xmlns:a16="http://schemas.microsoft.com/office/drawing/2014/main" id="{7C343D68-CD41-465A-8475-28D1A819D567}"/>
              </a:ext>
            </a:extLst>
          </p:cNvPr>
          <p:cNvSpPr txBox="1"/>
          <p:nvPr/>
        </p:nvSpPr>
        <p:spPr>
          <a:xfrm>
            <a:off x="955496" y="1402528"/>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3" name="TextBox 42">
            <a:extLst>
              <a:ext uri="{FF2B5EF4-FFF2-40B4-BE49-F238E27FC236}">
                <a16:creationId xmlns:a16="http://schemas.microsoft.com/office/drawing/2014/main" id="{5CBB7BF4-E184-43CF-BEBE-A0A320AC22C5}"/>
              </a:ext>
            </a:extLst>
          </p:cNvPr>
          <p:cNvSpPr txBox="1"/>
          <p:nvPr/>
        </p:nvSpPr>
        <p:spPr>
          <a:xfrm>
            <a:off x="954000" y="2046847"/>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4" name="TextBox 43">
            <a:extLst>
              <a:ext uri="{FF2B5EF4-FFF2-40B4-BE49-F238E27FC236}">
                <a16:creationId xmlns:a16="http://schemas.microsoft.com/office/drawing/2014/main" id="{C9009EC4-1582-4BB5-BACC-E91DD35CFB36}"/>
              </a:ext>
            </a:extLst>
          </p:cNvPr>
          <p:cNvSpPr txBox="1"/>
          <p:nvPr/>
        </p:nvSpPr>
        <p:spPr>
          <a:xfrm>
            <a:off x="954000" y="2691166"/>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5" name="TextBox 44">
            <a:extLst>
              <a:ext uri="{FF2B5EF4-FFF2-40B4-BE49-F238E27FC236}">
                <a16:creationId xmlns:a16="http://schemas.microsoft.com/office/drawing/2014/main" id="{C93EBF70-9FBD-42C5-BFE8-B0160114982B}"/>
              </a:ext>
            </a:extLst>
          </p:cNvPr>
          <p:cNvSpPr txBox="1"/>
          <p:nvPr/>
        </p:nvSpPr>
        <p:spPr>
          <a:xfrm>
            <a:off x="954000" y="3335485"/>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6" name="TextBox 45">
            <a:extLst>
              <a:ext uri="{FF2B5EF4-FFF2-40B4-BE49-F238E27FC236}">
                <a16:creationId xmlns:a16="http://schemas.microsoft.com/office/drawing/2014/main" id="{D4282B5C-2C0B-4717-9B25-2E3C6193A544}"/>
              </a:ext>
            </a:extLst>
          </p:cNvPr>
          <p:cNvSpPr txBox="1"/>
          <p:nvPr/>
        </p:nvSpPr>
        <p:spPr>
          <a:xfrm>
            <a:off x="954000" y="3979804"/>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7" name="TextBox 46">
            <a:extLst>
              <a:ext uri="{FF2B5EF4-FFF2-40B4-BE49-F238E27FC236}">
                <a16:creationId xmlns:a16="http://schemas.microsoft.com/office/drawing/2014/main" id="{250FB3AB-F48E-410F-9399-59E4477528BB}"/>
              </a:ext>
            </a:extLst>
          </p:cNvPr>
          <p:cNvSpPr txBox="1"/>
          <p:nvPr/>
        </p:nvSpPr>
        <p:spPr>
          <a:xfrm>
            <a:off x="954000" y="4624123"/>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8" name="TextBox 47">
            <a:extLst>
              <a:ext uri="{FF2B5EF4-FFF2-40B4-BE49-F238E27FC236}">
                <a16:creationId xmlns:a16="http://schemas.microsoft.com/office/drawing/2014/main" id="{C4F9C689-D0F0-4534-8DDC-A80D7E45FB11}"/>
              </a:ext>
            </a:extLst>
          </p:cNvPr>
          <p:cNvSpPr txBox="1"/>
          <p:nvPr/>
        </p:nvSpPr>
        <p:spPr>
          <a:xfrm>
            <a:off x="954000" y="5268442"/>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9" name="TextBox 48">
            <a:extLst>
              <a:ext uri="{FF2B5EF4-FFF2-40B4-BE49-F238E27FC236}">
                <a16:creationId xmlns:a16="http://schemas.microsoft.com/office/drawing/2014/main" id="{71B88826-F345-43EC-9FDA-1EE5D060E129}"/>
              </a:ext>
            </a:extLst>
          </p:cNvPr>
          <p:cNvSpPr txBox="1"/>
          <p:nvPr/>
        </p:nvSpPr>
        <p:spPr>
          <a:xfrm>
            <a:off x="954000" y="5912758"/>
            <a:ext cx="6575469"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51"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19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6" name="TextBox 5">
            <a:extLst>
              <a:ext uri="{FF2B5EF4-FFF2-40B4-BE49-F238E27FC236}">
                <a16:creationId xmlns:a16="http://schemas.microsoft.com/office/drawing/2014/main" id="{7B5A6EDD-C7D6-4FAA-B2E7-A23DE2576D2A}"/>
              </a:ext>
            </a:extLst>
          </p:cNvPr>
          <p:cNvSpPr txBox="1"/>
          <p:nvPr/>
        </p:nvSpPr>
        <p:spPr>
          <a:xfrm>
            <a:off x="1497862" y="1406534"/>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7" name="TextBox 6">
            <a:extLst>
              <a:ext uri="{FF2B5EF4-FFF2-40B4-BE49-F238E27FC236}">
                <a16:creationId xmlns:a16="http://schemas.microsoft.com/office/drawing/2014/main" id="{F1029687-C43B-4C2B-AF25-B3E2CBCBCAA3}"/>
              </a:ext>
            </a:extLst>
          </p:cNvPr>
          <p:cNvSpPr txBox="1"/>
          <p:nvPr/>
        </p:nvSpPr>
        <p:spPr>
          <a:xfrm>
            <a:off x="3955537" y="1406534"/>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8" name="TextBox 7">
            <a:extLst>
              <a:ext uri="{FF2B5EF4-FFF2-40B4-BE49-F238E27FC236}">
                <a16:creationId xmlns:a16="http://schemas.microsoft.com/office/drawing/2014/main" id="{4EBE3C0E-D93B-4090-AE80-7F9E27CFF00F}"/>
              </a:ext>
            </a:extLst>
          </p:cNvPr>
          <p:cNvSpPr txBox="1"/>
          <p:nvPr/>
        </p:nvSpPr>
        <p:spPr>
          <a:xfrm>
            <a:off x="6413212" y="1406534"/>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ADVERB</a:t>
            </a:r>
          </a:p>
        </p:txBody>
      </p:sp>
      <p:sp>
        <p:nvSpPr>
          <p:cNvPr id="9" name="TextBox 8">
            <a:extLst>
              <a:ext uri="{FF2B5EF4-FFF2-40B4-BE49-F238E27FC236}">
                <a16:creationId xmlns:a16="http://schemas.microsoft.com/office/drawing/2014/main" id="{5E851EB8-4B73-449B-9CBF-9B0B395A6CC8}"/>
              </a:ext>
            </a:extLst>
          </p:cNvPr>
          <p:cNvSpPr txBox="1"/>
          <p:nvPr/>
        </p:nvSpPr>
        <p:spPr>
          <a:xfrm>
            <a:off x="8870887" y="1421463"/>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1" name="TextBox 10">
            <a:extLst>
              <a:ext uri="{FF2B5EF4-FFF2-40B4-BE49-F238E27FC236}">
                <a16:creationId xmlns:a16="http://schemas.microsoft.com/office/drawing/2014/main" id="{4AAE0B16-4239-4D53-BB2B-86CDB3E0FB46}"/>
              </a:ext>
            </a:extLst>
          </p:cNvPr>
          <p:cNvSpPr txBox="1"/>
          <p:nvPr/>
        </p:nvSpPr>
        <p:spPr>
          <a:xfrm>
            <a:off x="1497862" y="1954425"/>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2" name="TextBox 11">
            <a:extLst>
              <a:ext uri="{FF2B5EF4-FFF2-40B4-BE49-F238E27FC236}">
                <a16:creationId xmlns:a16="http://schemas.microsoft.com/office/drawing/2014/main" id="{E392FF7D-7ED8-4EA6-B2B6-EE8EAFF8FE1E}"/>
              </a:ext>
            </a:extLst>
          </p:cNvPr>
          <p:cNvSpPr txBox="1"/>
          <p:nvPr/>
        </p:nvSpPr>
        <p:spPr>
          <a:xfrm>
            <a:off x="3955537" y="1954425"/>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E831597-A8C2-43B7-8059-E30E1BDB6808}"/>
              </a:ext>
            </a:extLst>
          </p:cNvPr>
          <p:cNvSpPr txBox="1"/>
          <p:nvPr/>
        </p:nvSpPr>
        <p:spPr>
          <a:xfrm>
            <a:off x="6413212" y="1954425"/>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Montag </a:t>
            </a:r>
          </a:p>
        </p:txBody>
      </p:sp>
      <p:sp>
        <p:nvSpPr>
          <p:cNvPr id="14" name="TextBox 13">
            <a:extLst>
              <a:ext uri="{FF2B5EF4-FFF2-40B4-BE49-F238E27FC236}">
                <a16:creationId xmlns:a16="http://schemas.microsoft.com/office/drawing/2014/main" id="{DAF279F8-57A9-4B5F-B61C-17AB38C103BB}"/>
              </a:ext>
            </a:extLst>
          </p:cNvPr>
          <p:cNvSpPr txBox="1"/>
          <p:nvPr/>
        </p:nvSpPr>
        <p:spPr>
          <a:xfrm>
            <a:off x="8870887" y="1969354"/>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Schweiz</a:t>
            </a:r>
          </a:p>
        </p:txBody>
      </p:sp>
      <p:sp>
        <p:nvSpPr>
          <p:cNvPr id="26" name="TextBox 25">
            <a:extLst>
              <a:ext uri="{FF2B5EF4-FFF2-40B4-BE49-F238E27FC236}">
                <a16:creationId xmlns:a16="http://schemas.microsoft.com/office/drawing/2014/main" id="{42F1D1DE-3834-4544-971E-CD44D6E8E437}"/>
              </a:ext>
            </a:extLst>
          </p:cNvPr>
          <p:cNvSpPr txBox="1"/>
          <p:nvPr/>
        </p:nvSpPr>
        <p:spPr>
          <a:xfrm>
            <a:off x="1497862" y="2502316"/>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27" name="TextBox 26">
            <a:extLst>
              <a:ext uri="{FF2B5EF4-FFF2-40B4-BE49-F238E27FC236}">
                <a16:creationId xmlns:a16="http://schemas.microsoft.com/office/drawing/2014/main" id="{CC561584-CACE-401E-92D1-2E15E22D82F1}"/>
              </a:ext>
            </a:extLst>
          </p:cNvPr>
          <p:cNvSpPr txBox="1"/>
          <p:nvPr/>
        </p:nvSpPr>
        <p:spPr>
          <a:xfrm>
            <a:off x="3955538" y="2502316"/>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49E7836-CBFC-4BB0-A34D-E9CF79279391}"/>
              </a:ext>
            </a:extLst>
          </p:cNvPr>
          <p:cNvSpPr txBox="1"/>
          <p:nvPr/>
        </p:nvSpPr>
        <p:spPr>
          <a:xfrm>
            <a:off x="6413214" y="2502316"/>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ADECCDC-F5ED-4F31-826A-333711FBCE0C}"/>
              </a:ext>
            </a:extLst>
          </p:cNvPr>
          <p:cNvSpPr txBox="1"/>
          <p:nvPr/>
        </p:nvSpPr>
        <p:spPr>
          <a:xfrm>
            <a:off x="8870890" y="2517245"/>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Bibliothek</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606CB8B-53AA-4883-A37F-6FD93F992777}"/>
              </a:ext>
            </a:extLst>
          </p:cNvPr>
          <p:cNvSpPr txBox="1"/>
          <p:nvPr/>
        </p:nvSpPr>
        <p:spPr>
          <a:xfrm>
            <a:off x="1497862" y="3050207"/>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A3DA5E-0D80-4040-BD8F-5F7A9E2AD78D}"/>
              </a:ext>
            </a:extLst>
          </p:cNvPr>
          <p:cNvSpPr txBox="1"/>
          <p:nvPr/>
        </p:nvSpPr>
        <p:spPr>
          <a:xfrm>
            <a:off x="3955538" y="3050207"/>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2BDDC9F-13F7-4CE1-8AB9-0962F34A0AE1}"/>
              </a:ext>
            </a:extLst>
          </p:cNvPr>
          <p:cNvSpPr txBox="1"/>
          <p:nvPr/>
        </p:nvSpPr>
        <p:spPr>
          <a:xfrm>
            <a:off x="6413214" y="3050207"/>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B2AB43F-F851-470E-A8F0-89F5CD946617}"/>
              </a:ext>
            </a:extLst>
          </p:cNvPr>
          <p:cNvSpPr txBox="1"/>
          <p:nvPr/>
        </p:nvSpPr>
        <p:spPr>
          <a:xfrm>
            <a:off x="8870890" y="3065136"/>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49FB2CDC-DB4B-4019-B5AB-D6B6EC1162E7}"/>
              </a:ext>
            </a:extLst>
          </p:cNvPr>
          <p:cNvSpPr txBox="1"/>
          <p:nvPr/>
        </p:nvSpPr>
        <p:spPr>
          <a:xfrm>
            <a:off x="1497862" y="3598098"/>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6331C01-60D0-410B-A4EA-71428E0F3C1A}"/>
              </a:ext>
            </a:extLst>
          </p:cNvPr>
          <p:cNvSpPr txBox="1"/>
          <p:nvPr/>
        </p:nvSpPr>
        <p:spPr>
          <a:xfrm>
            <a:off x="3955538" y="3598098"/>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tanzen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331B2A1-7D12-4544-A561-9A953EAA889D}"/>
              </a:ext>
            </a:extLst>
          </p:cNvPr>
          <p:cNvSpPr txBox="1"/>
          <p:nvPr/>
        </p:nvSpPr>
        <p:spPr>
          <a:xfrm>
            <a:off x="6413214" y="3598098"/>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a:t>
            </a:r>
          </a:p>
        </p:txBody>
      </p:sp>
      <p:sp>
        <p:nvSpPr>
          <p:cNvPr id="39" name="TextBox 38">
            <a:extLst>
              <a:ext uri="{FF2B5EF4-FFF2-40B4-BE49-F238E27FC236}">
                <a16:creationId xmlns:a16="http://schemas.microsoft.com/office/drawing/2014/main" id="{4BFFB93C-0D49-452E-8034-E3A47111F27A}"/>
              </a:ext>
            </a:extLst>
          </p:cNvPr>
          <p:cNvSpPr txBox="1"/>
          <p:nvPr/>
        </p:nvSpPr>
        <p:spPr>
          <a:xfrm>
            <a:off x="8870890" y="3613027"/>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41" name="TextBox 40">
            <a:extLst>
              <a:ext uri="{FF2B5EF4-FFF2-40B4-BE49-F238E27FC236}">
                <a16:creationId xmlns:a16="http://schemas.microsoft.com/office/drawing/2014/main" id="{EFD00D88-3A9A-45AE-94DF-A6AF01D619DA}"/>
              </a:ext>
            </a:extLst>
          </p:cNvPr>
          <p:cNvSpPr txBox="1"/>
          <p:nvPr/>
        </p:nvSpPr>
        <p:spPr>
          <a:xfrm>
            <a:off x="1497862" y="4145989"/>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Katze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17D5D837-B14A-4F92-8470-2CA6A3E8E1A5}"/>
              </a:ext>
            </a:extLst>
          </p:cNvPr>
          <p:cNvSpPr txBox="1"/>
          <p:nvPr/>
        </p:nvSpPr>
        <p:spPr>
          <a:xfrm>
            <a:off x="3955538" y="4145989"/>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5EBE61BE-14A1-47AC-8259-744B53CBE378}"/>
              </a:ext>
            </a:extLst>
          </p:cNvPr>
          <p:cNvSpPr txBox="1"/>
          <p:nvPr/>
        </p:nvSpPr>
        <p:spPr>
          <a:xfrm>
            <a:off x="6413214" y="4145989"/>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manchmal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F2A70725-67A6-41E9-B895-4ADC99EDF570}"/>
              </a:ext>
            </a:extLst>
          </p:cNvPr>
          <p:cNvSpPr txBox="1"/>
          <p:nvPr/>
        </p:nvSpPr>
        <p:spPr>
          <a:xfrm>
            <a:off x="8870890" y="4160918"/>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die Stadt</a:t>
            </a:r>
          </a:p>
        </p:txBody>
      </p:sp>
      <p:sp>
        <p:nvSpPr>
          <p:cNvPr id="46" name="TextBox 45">
            <a:extLst>
              <a:ext uri="{FF2B5EF4-FFF2-40B4-BE49-F238E27FC236}">
                <a16:creationId xmlns:a16="http://schemas.microsoft.com/office/drawing/2014/main" id="{7DA721B2-77E3-4872-A9F6-476B5A96699A}"/>
              </a:ext>
            </a:extLst>
          </p:cNvPr>
          <p:cNvSpPr txBox="1"/>
          <p:nvPr/>
        </p:nvSpPr>
        <p:spPr>
          <a:xfrm>
            <a:off x="1497862" y="4693880"/>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2CA625DA-36CD-4AB3-B676-2B7C30205361}"/>
              </a:ext>
            </a:extLst>
          </p:cNvPr>
          <p:cNvSpPr txBox="1"/>
          <p:nvPr/>
        </p:nvSpPr>
        <p:spPr>
          <a:xfrm>
            <a:off x="3955538" y="4693880"/>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bleiben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C18C71EB-0AE1-44BF-933B-B4DC88B06955}"/>
              </a:ext>
            </a:extLst>
          </p:cNvPr>
          <p:cNvSpPr txBox="1"/>
          <p:nvPr/>
        </p:nvSpPr>
        <p:spPr>
          <a:xfrm>
            <a:off x="6413214" y="4693880"/>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samstags</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7FDCFCEA-48B0-4F8C-B687-8866A8EBE76B}"/>
              </a:ext>
            </a:extLst>
          </p:cNvPr>
          <p:cNvSpPr txBox="1"/>
          <p:nvPr/>
        </p:nvSpPr>
        <p:spPr>
          <a:xfrm>
            <a:off x="8870890" y="4708809"/>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DAD472F-4454-45A2-AAD3-6D2B5B1BE6EE}"/>
              </a:ext>
            </a:extLst>
          </p:cNvPr>
          <p:cNvSpPr txBox="1"/>
          <p:nvPr/>
        </p:nvSpPr>
        <p:spPr>
          <a:xfrm>
            <a:off x="1497862" y="5241771"/>
            <a:ext cx="1851920" cy="369332"/>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sie (plural)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34C3774A-E98A-4AD2-8E8D-AE30E62957F1}"/>
              </a:ext>
            </a:extLst>
          </p:cNvPr>
          <p:cNvSpPr txBox="1"/>
          <p:nvPr/>
        </p:nvSpPr>
        <p:spPr>
          <a:xfrm>
            <a:off x="3955538" y="5241771"/>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springen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D41B85F-49E4-4838-89CF-4908E2DA3E2F}"/>
              </a:ext>
            </a:extLst>
          </p:cNvPr>
          <p:cNvSpPr txBox="1"/>
          <p:nvPr/>
        </p:nvSpPr>
        <p:spPr>
          <a:xfrm>
            <a:off x="6413214" y="5241771"/>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oft</a:t>
            </a:r>
          </a:p>
        </p:txBody>
      </p:sp>
      <p:sp>
        <p:nvSpPr>
          <p:cNvPr id="54" name="TextBox 53">
            <a:extLst>
              <a:ext uri="{FF2B5EF4-FFF2-40B4-BE49-F238E27FC236}">
                <a16:creationId xmlns:a16="http://schemas.microsoft.com/office/drawing/2014/main" id="{1FA198A2-AE41-45A4-AE05-E07D5CE4C89D}"/>
              </a:ext>
            </a:extLst>
          </p:cNvPr>
          <p:cNvSpPr txBox="1"/>
          <p:nvPr/>
        </p:nvSpPr>
        <p:spPr>
          <a:xfrm>
            <a:off x="8870890" y="5256700"/>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6C6643F5-06F4-42ED-B5C3-260E19E58F0B}"/>
              </a:ext>
            </a:extLst>
          </p:cNvPr>
          <p:cNvSpPr txBox="1"/>
          <p:nvPr/>
        </p:nvSpPr>
        <p:spPr>
          <a:xfrm>
            <a:off x="1497862" y="5789663"/>
            <a:ext cx="1851920" cy="369332"/>
          </a:xfrm>
          <a:prstGeom prst="rect">
            <a:avLst/>
          </a:prstGeom>
          <a:solidFill>
            <a:srgbClr val="DAA52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Tiere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5F6CEBA7-7036-425D-88F2-08746B547910}"/>
              </a:ext>
            </a:extLst>
          </p:cNvPr>
          <p:cNvSpPr txBox="1"/>
          <p:nvPr/>
        </p:nvSpPr>
        <p:spPr>
          <a:xfrm>
            <a:off x="3955538" y="5789663"/>
            <a:ext cx="1851920" cy="369332"/>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FFAAABDB-F896-4A54-89FC-7210F58257CB}"/>
              </a:ext>
            </a:extLst>
          </p:cNvPr>
          <p:cNvSpPr txBox="1"/>
          <p:nvPr/>
        </p:nvSpPr>
        <p:spPr>
          <a:xfrm>
            <a:off x="6413214" y="5789663"/>
            <a:ext cx="1851920" cy="369332"/>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5D6970E-5279-4B22-AA4F-29706D5D8BEF}"/>
              </a:ext>
            </a:extLst>
          </p:cNvPr>
          <p:cNvSpPr txBox="1"/>
          <p:nvPr/>
        </p:nvSpPr>
        <p:spPr>
          <a:xfrm>
            <a:off x="8870890" y="5804592"/>
            <a:ext cx="1851920" cy="369332"/>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der Party</a:t>
            </a:r>
          </a:p>
        </p:txBody>
      </p:sp>
      <p:sp>
        <p:nvSpPr>
          <p:cNvPr id="61" name="TextBox 60">
            <a:extLst>
              <a:ext uri="{FF2B5EF4-FFF2-40B4-BE49-F238E27FC236}">
                <a16:creationId xmlns:a16="http://schemas.microsoft.com/office/drawing/2014/main" id="{5CBCDBCC-6EA5-4E30-A33B-BF1FED4C0402}"/>
              </a:ext>
            </a:extLst>
          </p:cNvPr>
          <p:cNvSpPr txBox="1"/>
          <p:nvPr/>
        </p:nvSpPr>
        <p:spPr>
          <a:xfrm>
            <a:off x="1869474" y="1421463"/>
            <a:ext cx="1252603" cy="276999"/>
          </a:xfrm>
          <a:prstGeom prst="rect">
            <a:avLst/>
          </a:prstGeom>
          <a:solidFill>
            <a:srgbClr val="DAA52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6B89244-12CD-4005-9B9E-23DFC7487EE0}"/>
              </a:ext>
            </a:extLst>
          </p:cNvPr>
          <p:cNvSpPr txBox="1"/>
          <p:nvPr/>
        </p:nvSpPr>
        <p:spPr>
          <a:xfrm>
            <a:off x="4255195" y="1452700"/>
            <a:ext cx="1252603" cy="276999"/>
          </a:xfrm>
          <a:prstGeom prst="rect">
            <a:avLst/>
          </a:prstGeom>
          <a:solidFill>
            <a:schemeClr val="accent1">
              <a:lumMod val="60000"/>
              <a:lumOff val="4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EBBA1F8F-FEFB-4F52-BEF3-8B36A7752890}"/>
              </a:ext>
            </a:extLst>
          </p:cNvPr>
          <p:cNvSpPr txBox="1"/>
          <p:nvPr/>
        </p:nvSpPr>
        <p:spPr>
          <a:xfrm>
            <a:off x="6455117" y="1452700"/>
            <a:ext cx="1714949" cy="276999"/>
          </a:xfrm>
          <a:prstGeom prst="rect">
            <a:avLst/>
          </a:prstGeom>
          <a:solidFill>
            <a:schemeClr val="accent6">
              <a:lumMod val="40000"/>
              <a:lumOff val="6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E60B8BBF-9775-479C-B9FE-AA0E84FCE8D8}"/>
              </a:ext>
            </a:extLst>
          </p:cNvPr>
          <p:cNvSpPr txBox="1"/>
          <p:nvPr/>
        </p:nvSpPr>
        <p:spPr>
          <a:xfrm>
            <a:off x="8888980" y="1452700"/>
            <a:ext cx="1802993" cy="276999"/>
          </a:xfrm>
          <a:prstGeom prst="rect">
            <a:avLst/>
          </a:prstGeom>
          <a:solidFill>
            <a:schemeClr val="accent4">
              <a:lumMod val="20000"/>
              <a:lumOff val="80000"/>
            </a:schemeClr>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3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6" name="Action Button: Custom 37">
            <a:hlinkClick r:id="" action="ppaction://noaction" highlightClick="1">
              <a:snd r:embed="rId5" name="ich springe oft.wav"/>
            </a:hlinkClick>
            <a:extLst>
              <a:ext uri="{FF2B5EF4-FFF2-40B4-BE49-F238E27FC236}">
                <a16:creationId xmlns:a16="http://schemas.microsoft.com/office/drawing/2014/main" id="{7882C47C-AA04-41D9-AC15-937513285AB4}"/>
              </a:ext>
            </a:extLst>
          </p:cNvPr>
          <p:cNvSpPr/>
          <p:nvPr/>
        </p:nvSpPr>
        <p:spPr>
          <a:xfrm>
            <a:off x="234673" y="1290379"/>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41">
            <a:hlinkClick r:id="" action="ppaction://noaction" highlightClick="1">
              <a:snd r:embed="rId6" name="35. 2. Du schwimmst.wav"/>
            </a:hlinkClick>
            <a:extLst>
              <a:ext uri="{FF2B5EF4-FFF2-40B4-BE49-F238E27FC236}">
                <a16:creationId xmlns:a16="http://schemas.microsoft.com/office/drawing/2014/main" id="{B7CD06E0-0881-42CF-BA7C-91B865190BB4}"/>
              </a:ext>
            </a:extLst>
          </p:cNvPr>
          <p:cNvSpPr/>
          <p:nvPr/>
        </p:nvSpPr>
        <p:spPr>
          <a:xfrm>
            <a:off x="234673" y="192902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45">
            <a:hlinkClick r:id="" action="ppaction://noaction" highlightClick="1">
              <a:snd r:embed="rId7" name="35. 3. Samstags.wav"/>
            </a:hlinkClick>
            <a:extLst>
              <a:ext uri="{FF2B5EF4-FFF2-40B4-BE49-F238E27FC236}">
                <a16:creationId xmlns:a16="http://schemas.microsoft.com/office/drawing/2014/main" id="{E72565A6-77D7-4E4C-B791-9CF838BC77DC}"/>
              </a:ext>
            </a:extLst>
          </p:cNvPr>
          <p:cNvSpPr/>
          <p:nvPr/>
        </p:nvSpPr>
        <p:spPr>
          <a:xfrm>
            <a:off x="234673" y="2567673"/>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49">
            <a:hlinkClick r:id="" action="ppaction://noaction" highlightClick="1">
              <a:snd r:embed="rId8" name="35. 4. Am Montag.wav"/>
            </a:hlinkClick>
            <a:extLst>
              <a:ext uri="{FF2B5EF4-FFF2-40B4-BE49-F238E27FC236}">
                <a16:creationId xmlns:a16="http://schemas.microsoft.com/office/drawing/2014/main" id="{83324CFD-7DBF-4398-A8AA-CEF67A3CD991}"/>
              </a:ext>
            </a:extLst>
          </p:cNvPr>
          <p:cNvSpPr/>
          <p:nvPr/>
        </p:nvSpPr>
        <p:spPr>
          <a:xfrm>
            <a:off x="234673" y="3206320"/>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9" name="35. 5. Manchmal.wav"/>
            </a:hlinkClick>
            <a:extLst>
              <a:ext uri="{FF2B5EF4-FFF2-40B4-BE49-F238E27FC236}">
                <a16:creationId xmlns:a16="http://schemas.microsoft.com/office/drawing/2014/main" id="{4959F375-B663-48BB-BA6D-94B40647917F}"/>
              </a:ext>
            </a:extLst>
          </p:cNvPr>
          <p:cNvSpPr/>
          <p:nvPr/>
        </p:nvSpPr>
        <p:spPr>
          <a:xfrm>
            <a:off x="234673" y="3844967"/>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10" name="35. 6. Zu Hause.wav"/>
            </a:hlinkClick>
            <a:extLst>
              <a:ext uri="{FF2B5EF4-FFF2-40B4-BE49-F238E27FC236}">
                <a16:creationId xmlns:a16="http://schemas.microsoft.com/office/drawing/2014/main" id="{FDE69016-FD67-410C-AE1C-5D28CB20405E}"/>
              </a:ext>
            </a:extLst>
          </p:cNvPr>
          <p:cNvSpPr/>
          <p:nvPr/>
        </p:nvSpPr>
        <p:spPr>
          <a:xfrm>
            <a:off x="234673" y="448361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11" name="35. 7. In die Schweiz.wav"/>
            </a:hlinkClick>
            <a:extLst>
              <a:ext uri="{FF2B5EF4-FFF2-40B4-BE49-F238E27FC236}">
                <a16:creationId xmlns:a16="http://schemas.microsoft.com/office/drawing/2014/main" id="{E71FEAF7-D7FD-4056-867E-912FC9CB7B89}"/>
              </a:ext>
            </a:extLst>
          </p:cNvPr>
          <p:cNvSpPr/>
          <p:nvPr/>
        </p:nvSpPr>
        <p:spPr>
          <a:xfrm>
            <a:off x="234673" y="512226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2" name="35. 8. Im Zug.wav"/>
            </a:hlinkClick>
            <a:extLst>
              <a:ext uri="{FF2B5EF4-FFF2-40B4-BE49-F238E27FC236}">
                <a16:creationId xmlns:a16="http://schemas.microsoft.com/office/drawing/2014/main" id="{CA714F06-18C6-4CF3-A12B-A3E03D649753}"/>
              </a:ext>
            </a:extLst>
          </p:cNvPr>
          <p:cNvSpPr/>
          <p:nvPr/>
        </p:nvSpPr>
        <p:spPr>
          <a:xfrm>
            <a:off x="234673" y="576090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3" name="Picture 22" descr="A close up of a logo&#10;&#10;Description automatically generated">
            <a:extLst>
              <a:ext uri="{FF2B5EF4-FFF2-40B4-BE49-F238E27FC236}">
                <a16:creationId xmlns:a16="http://schemas.microsoft.com/office/drawing/2014/main" id="{17E78CD6-26DA-4188-A26A-A26FE4C5E8A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E70322DA-598A-4F3D-9C1E-93DA6CB6E0C9}"/>
              </a:ext>
            </a:extLst>
          </p:cNvPr>
          <p:cNvSpPr/>
          <p:nvPr/>
        </p:nvSpPr>
        <p:spPr>
          <a:xfrm rot="698896">
            <a:off x="9368564" y="4157514"/>
            <a:ext cx="1201195" cy="1043927"/>
          </a:xfrm>
          <a:prstGeom prst="cloudCallout">
            <a:avLst>
              <a:gd name="adj1" fmla="val 69248"/>
              <a:gd name="adj2" fmla="val 22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20D7EA15-7E8E-41D1-9A14-6788A1833267}"/>
              </a:ext>
            </a:extLst>
          </p:cNvPr>
          <p:cNvSpPr/>
          <p:nvPr/>
        </p:nvSpPr>
        <p:spPr>
          <a:xfrm>
            <a:off x="8753200" y="4143009"/>
            <a:ext cx="3204127" cy="2086551"/>
          </a:xfrm>
          <a:prstGeom prst="wedgeRoundRectCallout">
            <a:avLst>
              <a:gd name="adj1" fmla="val -58029"/>
              <a:gd name="adj2" fmla="val -24119"/>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position of adverbs is different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adverbs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are often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idea in the sentence.</a:t>
            </a:r>
          </a:p>
        </p:txBody>
      </p:sp>
      <p:sp>
        <p:nvSpPr>
          <p:cNvPr id="34" name="TextBox 33">
            <a:extLst>
              <a:ext uri="{FF2B5EF4-FFF2-40B4-BE49-F238E27FC236}">
                <a16:creationId xmlns:a16="http://schemas.microsoft.com/office/drawing/2014/main" id="{1C425176-8820-4F54-9590-D77C6B3F4E77}"/>
              </a:ext>
            </a:extLst>
          </p:cNvPr>
          <p:cNvSpPr txBox="1"/>
          <p:nvPr/>
        </p:nvSpPr>
        <p:spPr>
          <a:xfrm>
            <a:off x="904126" y="1339228"/>
            <a:ext cx="8198777" cy="400110"/>
          </a:xfrm>
          <a:prstGeom prst="rect">
            <a:avLst/>
          </a:prstGeom>
          <a:noFill/>
        </p:spPr>
        <p:txBody>
          <a:bodyPr wrap="square" rtlCol="0">
            <a:spAutoFit/>
          </a:bodyPr>
          <a:lstStyle/>
          <a:p>
            <a:r>
              <a:rPr lang="en-GB" sz="2000" dirty="0">
                <a:solidFill>
                  <a:schemeClr val="accent5">
                    <a:lumMod val="50000"/>
                  </a:schemeClr>
                </a:solidFill>
              </a:rPr>
              <a:t>I jump into the library every day!</a:t>
            </a:r>
          </a:p>
        </p:txBody>
      </p:sp>
      <p:sp>
        <p:nvSpPr>
          <p:cNvPr id="35" name="TextBox 34">
            <a:extLst>
              <a:ext uri="{FF2B5EF4-FFF2-40B4-BE49-F238E27FC236}">
                <a16:creationId xmlns:a16="http://schemas.microsoft.com/office/drawing/2014/main" id="{7A4B4A5D-FD5A-4B90-9FAC-683DE8D29EF8}"/>
              </a:ext>
            </a:extLst>
          </p:cNvPr>
          <p:cNvSpPr txBox="1"/>
          <p:nvPr/>
        </p:nvSpPr>
        <p:spPr>
          <a:xfrm>
            <a:off x="904126" y="5809757"/>
            <a:ext cx="8198777" cy="400110"/>
          </a:xfrm>
          <a:prstGeom prst="rect">
            <a:avLst/>
          </a:prstGeom>
          <a:noFill/>
        </p:spPr>
        <p:txBody>
          <a:bodyPr wrap="square" rtlCol="0">
            <a:spAutoFit/>
          </a:bodyPr>
          <a:lstStyle/>
          <a:p>
            <a:r>
              <a:rPr lang="en-GB" sz="2000" dirty="0">
                <a:solidFill>
                  <a:schemeClr val="accent5">
                    <a:lumMod val="50000"/>
                  </a:schemeClr>
                </a:solidFill>
              </a:rPr>
              <a:t>They never speak in the train.</a:t>
            </a:r>
          </a:p>
        </p:txBody>
      </p:sp>
      <p:sp>
        <p:nvSpPr>
          <p:cNvPr id="36" name="TextBox 35">
            <a:extLst>
              <a:ext uri="{FF2B5EF4-FFF2-40B4-BE49-F238E27FC236}">
                <a16:creationId xmlns:a16="http://schemas.microsoft.com/office/drawing/2014/main" id="{203340C9-B314-4377-878D-2229A188086E}"/>
              </a:ext>
            </a:extLst>
          </p:cNvPr>
          <p:cNvSpPr txBox="1"/>
          <p:nvPr/>
        </p:nvSpPr>
        <p:spPr>
          <a:xfrm>
            <a:off x="904125" y="1977875"/>
            <a:ext cx="8198777" cy="400110"/>
          </a:xfrm>
          <a:prstGeom prst="rect">
            <a:avLst/>
          </a:prstGeom>
          <a:noFill/>
        </p:spPr>
        <p:txBody>
          <a:bodyPr wrap="square" rtlCol="0">
            <a:spAutoFit/>
          </a:bodyPr>
          <a:lstStyle/>
          <a:p>
            <a:r>
              <a:rPr lang="en-GB" sz="2000" dirty="0">
                <a:solidFill>
                  <a:schemeClr val="accent5">
                    <a:lumMod val="50000"/>
                  </a:schemeClr>
                </a:solidFill>
              </a:rPr>
              <a:t>You swim to Scotland every day!</a:t>
            </a:r>
          </a:p>
        </p:txBody>
      </p:sp>
      <p:sp>
        <p:nvSpPr>
          <p:cNvPr id="37" name="TextBox 36">
            <a:extLst>
              <a:ext uri="{FF2B5EF4-FFF2-40B4-BE49-F238E27FC236}">
                <a16:creationId xmlns:a16="http://schemas.microsoft.com/office/drawing/2014/main" id="{15E83663-EE2D-4491-A566-38CADFB64037}"/>
              </a:ext>
            </a:extLst>
          </p:cNvPr>
          <p:cNvSpPr txBox="1"/>
          <p:nvPr/>
        </p:nvSpPr>
        <p:spPr>
          <a:xfrm>
            <a:off x="904124" y="2616522"/>
            <a:ext cx="8198777" cy="400110"/>
          </a:xfrm>
          <a:prstGeom prst="rect">
            <a:avLst/>
          </a:prstGeom>
          <a:noFill/>
        </p:spPr>
        <p:txBody>
          <a:bodyPr wrap="square" rtlCol="0">
            <a:spAutoFit/>
          </a:bodyPr>
          <a:lstStyle/>
          <a:p>
            <a:r>
              <a:rPr lang="en-GB" sz="2000" dirty="0">
                <a:solidFill>
                  <a:schemeClr val="accent5">
                    <a:lumMod val="50000"/>
                  </a:schemeClr>
                </a:solidFill>
              </a:rPr>
              <a:t>The cat sleeps in the theatre on Saturday</a:t>
            </a:r>
            <a:r>
              <a:rPr lang="en-GB" sz="2000" b="1" dirty="0">
                <a:solidFill>
                  <a:schemeClr val="accent5">
                    <a:lumMod val="50000"/>
                  </a:schemeClr>
                </a:solidFill>
              </a:rPr>
              <a:t>s</a:t>
            </a:r>
            <a:r>
              <a:rPr lang="en-GB" sz="2000" dirty="0">
                <a:solidFill>
                  <a:schemeClr val="accent5">
                    <a:lumMod val="50000"/>
                  </a:schemeClr>
                </a:solidFill>
              </a:rPr>
              <a:t>.</a:t>
            </a:r>
          </a:p>
        </p:txBody>
      </p:sp>
      <p:sp>
        <p:nvSpPr>
          <p:cNvPr id="38" name="TextBox 37">
            <a:extLst>
              <a:ext uri="{FF2B5EF4-FFF2-40B4-BE49-F238E27FC236}">
                <a16:creationId xmlns:a16="http://schemas.microsoft.com/office/drawing/2014/main" id="{0B975938-2080-4F07-A3F4-8B21432D7E2F}"/>
              </a:ext>
            </a:extLst>
          </p:cNvPr>
          <p:cNvSpPr txBox="1"/>
          <p:nvPr/>
        </p:nvSpPr>
        <p:spPr>
          <a:xfrm>
            <a:off x="904123" y="3255169"/>
            <a:ext cx="8198777" cy="400110"/>
          </a:xfrm>
          <a:prstGeom prst="rect">
            <a:avLst/>
          </a:prstGeom>
          <a:noFill/>
        </p:spPr>
        <p:txBody>
          <a:bodyPr wrap="square" rtlCol="0">
            <a:spAutoFit/>
          </a:bodyPr>
          <a:lstStyle/>
          <a:p>
            <a:r>
              <a:rPr lang="en-GB" sz="2000" dirty="0">
                <a:solidFill>
                  <a:schemeClr val="accent5">
                    <a:lumMod val="50000"/>
                  </a:schemeClr>
                </a:solidFill>
              </a:rPr>
              <a:t>The animals are dancing at the party on Monday.</a:t>
            </a:r>
          </a:p>
        </p:txBody>
      </p:sp>
      <p:sp>
        <p:nvSpPr>
          <p:cNvPr id="39" name="TextBox 38">
            <a:extLst>
              <a:ext uri="{FF2B5EF4-FFF2-40B4-BE49-F238E27FC236}">
                <a16:creationId xmlns:a16="http://schemas.microsoft.com/office/drawing/2014/main" id="{73DACD76-DCAF-48B2-879F-01113DC4A591}"/>
              </a:ext>
            </a:extLst>
          </p:cNvPr>
          <p:cNvSpPr txBox="1"/>
          <p:nvPr/>
        </p:nvSpPr>
        <p:spPr>
          <a:xfrm>
            <a:off x="904122" y="3893816"/>
            <a:ext cx="8198777" cy="400110"/>
          </a:xfrm>
          <a:prstGeom prst="rect">
            <a:avLst/>
          </a:prstGeom>
          <a:noFill/>
        </p:spPr>
        <p:txBody>
          <a:bodyPr wrap="square" rtlCol="0">
            <a:spAutoFit/>
          </a:bodyPr>
          <a:lstStyle/>
          <a:p>
            <a:r>
              <a:rPr lang="en-GB" sz="2000" dirty="0">
                <a:solidFill>
                  <a:schemeClr val="accent5">
                    <a:lumMod val="50000"/>
                  </a:schemeClr>
                </a:solidFill>
              </a:rPr>
              <a:t>He sometimes goes to school …</a:t>
            </a:r>
          </a:p>
        </p:txBody>
      </p:sp>
      <p:sp>
        <p:nvSpPr>
          <p:cNvPr id="40" name="TextBox 39">
            <a:extLst>
              <a:ext uri="{FF2B5EF4-FFF2-40B4-BE49-F238E27FC236}">
                <a16:creationId xmlns:a16="http://schemas.microsoft.com/office/drawing/2014/main" id="{67B9370C-9F0A-4D9E-AC0C-E7B076C845CE}"/>
              </a:ext>
            </a:extLst>
          </p:cNvPr>
          <p:cNvSpPr txBox="1"/>
          <p:nvPr/>
        </p:nvSpPr>
        <p:spPr>
          <a:xfrm>
            <a:off x="904122" y="4532463"/>
            <a:ext cx="8198777" cy="400110"/>
          </a:xfrm>
          <a:prstGeom prst="rect">
            <a:avLst/>
          </a:prstGeom>
          <a:noFill/>
        </p:spPr>
        <p:txBody>
          <a:bodyPr wrap="square" rtlCol="0">
            <a:spAutoFit/>
          </a:bodyPr>
          <a:lstStyle/>
          <a:p>
            <a:r>
              <a:rPr lang="en-GB" sz="2000" dirty="0">
                <a:solidFill>
                  <a:schemeClr val="accent5">
                    <a:lumMod val="50000"/>
                  </a:schemeClr>
                </a:solidFill>
              </a:rPr>
              <a:t>She always stays at home!</a:t>
            </a:r>
          </a:p>
        </p:txBody>
      </p:sp>
      <p:sp>
        <p:nvSpPr>
          <p:cNvPr id="41" name="TextBox 40">
            <a:extLst>
              <a:ext uri="{FF2B5EF4-FFF2-40B4-BE49-F238E27FC236}">
                <a16:creationId xmlns:a16="http://schemas.microsoft.com/office/drawing/2014/main" id="{9621856D-1E8D-44AF-9CF9-87FF6A4027ED}"/>
              </a:ext>
            </a:extLst>
          </p:cNvPr>
          <p:cNvSpPr txBox="1"/>
          <p:nvPr/>
        </p:nvSpPr>
        <p:spPr>
          <a:xfrm>
            <a:off x="904121" y="5171110"/>
            <a:ext cx="8198777" cy="400110"/>
          </a:xfrm>
          <a:prstGeom prst="rect">
            <a:avLst/>
          </a:prstGeom>
          <a:noFill/>
        </p:spPr>
        <p:txBody>
          <a:bodyPr wrap="square" rtlCol="0">
            <a:spAutoFit/>
          </a:bodyPr>
          <a:lstStyle/>
          <a:p>
            <a:r>
              <a:rPr lang="en-GB" sz="2000" dirty="0">
                <a:solidFill>
                  <a:schemeClr val="accent5">
                    <a:lumMod val="50000"/>
                  </a:schemeClr>
                </a:solidFill>
              </a:rPr>
              <a:t>We go to Switzerland every week.</a:t>
            </a:r>
          </a:p>
        </p:txBody>
      </p:sp>
      <p:sp>
        <p:nvSpPr>
          <p:cNvPr id="42" name="TextBox 41">
            <a:extLst>
              <a:ext uri="{FF2B5EF4-FFF2-40B4-BE49-F238E27FC236}">
                <a16:creationId xmlns:a16="http://schemas.microsoft.com/office/drawing/2014/main" id="{657D6084-D425-44A3-A11A-9334293911E0}"/>
              </a:ext>
            </a:extLst>
          </p:cNvPr>
          <p:cNvSpPr txBox="1"/>
          <p:nvPr/>
        </p:nvSpPr>
        <p:spPr>
          <a:xfrm>
            <a:off x="955496" y="1402528"/>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3" name="TextBox 42">
            <a:extLst>
              <a:ext uri="{FF2B5EF4-FFF2-40B4-BE49-F238E27FC236}">
                <a16:creationId xmlns:a16="http://schemas.microsoft.com/office/drawing/2014/main" id="{70D14425-BFE3-4DDA-AE89-86CA3DD12912}"/>
              </a:ext>
            </a:extLst>
          </p:cNvPr>
          <p:cNvSpPr txBox="1"/>
          <p:nvPr/>
        </p:nvSpPr>
        <p:spPr>
          <a:xfrm>
            <a:off x="954000" y="2046847"/>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4" name="TextBox 43">
            <a:extLst>
              <a:ext uri="{FF2B5EF4-FFF2-40B4-BE49-F238E27FC236}">
                <a16:creationId xmlns:a16="http://schemas.microsoft.com/office/drawing/2014/main" id="{7D3E4D4F-4155-4CC0-8ADD-33B3F50F21F7}"/>
              </a:ext>
            </a:extLst>
          </p:cNvPr>
          <p:cNvSpPr txBox="1"/>
          <p:nvPr/>
        </p:nvSpPr>
        <p:spPr>
          <a:xfrm>
            <a:off x="954000" y="2691166"/>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5" name="TextBox 44">
            <a:extLst>
              <a:ext uri="{FF2B5EF4-FFF2-40B4-BE49-F238E27FC236}">
                <a16:creationId xmlns:a16="http://schemas.microsoft.com/office/drawing/2014/main" id="{649733B0-D0B8-4C2A-BB5D-7FA387D63256}"/>
              </a:ext>
            </a:extLst>
          </p:cNvPr>
          <p:cNvSpPr txBox="1"/>
          <p:nvPr/>
        </p:nvSpPr>
        <p:spPr>
          <a:xfrm>
            <a:off x="954000" y="3335485"/>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6" name="TextBox 45">
            <a:extLst>
              <a:ext uri="{FF2B5EF4-FFF2-40B4-BE49-F238E27FC236}">
                <a16:creationId xmlns:a16="http://schemas.microsoft.com/office/drawing/2014/main" id="{AF989DE4-B4E0-4209-8EDB-F6507A78E0FA}"/>
              </a:ext>
            </a:extLst>
          </p:cNvPr>
          <p:cNvSpPr txBox="1"/>
          <p:nvPr/>
        </p:nvSpPr>
        <p:spPr>
          <a:xfrm>
            <a:off x="954000" y="3979804"/>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7" name="TextBox 46">
            <a:extLst>
              <a:ext uri="{FF2B5EF4-FFF2-40B4-BE49-F238E27FC236}">
                <a16:creationId xmlns:a16="http://schemas.microsoft.com/office/drawing/2014/main" id="{D84565C3-23B6-43B8-A6C3-A3E2A89D47FD}"/>
              </a:ext>
            </a:extLst>
          </p:cNvPr>
          <p:cNvSpPr txBox="1"/>
          <p:nvPr/>
        </p:nvSpPr>
        <p:spPr>
          <a:xfrm>
            <a:off x="954000" y="4624123"/>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8" name="TextBox 47">
            <a:extLst>
              <a:ext uri="{FF2B5EF4-FFF2-40B4-BE49-F238E27FC236}">
                <a16:creationId xmlns:a16="http://schemas.microsoft.com/office/drawing/2014/main" id="{A1CFE573-B027-40ED-AB37-9270E0FCE42B}"/>
              </a:ext>
            </a:extLst>
          </p:cNvPr>
          <p:cNvSpPr txBox="1"/>
          <p:nvPr/>
        </p:nvSpPr>
        <p:spPr>
          <a:xfrm>
            <a:off x="954000" y="5268442"/>
            <a:ext cx="6396937"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49" name="TextBox 48">
            <a:extLst>
              <a:ext uri="{FF2B5EF4-FFF2-40B4-BE49-F238E27FC236}">
                <a16:creationId xmlns:a16="http://schemas.microsoft.com/office/drawing/2014/main" id="{7567CD6B-B8BF-4403-9DCF-A020C22B60B9}"/>
              </a:ext>
            </a:extLst>
          </p:cNvPr>
          <p:cNvSpPr txBox="1"/>
          <p:nvPr/>
        </p:nvSpPr>
        <p:spPr>
          <a:xfrm>
            <a:off x="954000" y="5912758"/>
            <a:ext cx="6575469"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________________________________________________</a:t>
            </a:r>
          </a:p>
        </p:txBody>
      </p:sp>
      <p:sp>
        <p:nvSpPr>
          <p:cNvPr id="50" name="TextBox 49">
            <a:extLst>
              <a:ext uri="{FF2B5EF4-FFF2-40B4-BE49-F238E27FC236}">
                <a16:creationId xmlns:a16="http://schemas.microsoft.com/office/drawing/2014/main" id="{2C8339C1-9F9F-41B8-B72D-6A6DC4655AC8}"/>
              </a:ext>
            </a:extLst>
          </p:cNvPr>
          <p:cNvSpPr txBox="1"/>
          <p:nvPr/>
        </p:nvSpPr>
        <p:spPr>
          <a:xfrm>
            <a:off x="7766461" y="1123517"/>
            <a:ext cx="4190865" cy="2554545"/>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ziemlich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lang="en-GB" sz="2000" dirty="0">
                <a:solidFill>
                  <a:srgbClr val="4472C4">
                    <a:lumMod val="50000"/>
                  </a:srgbClr>
                </a:solidFill>
                <a:latin typeface="Century Gothic" panose="020F0302020204030204"/>
              </a:rPr>
              <a:t>Look at your notes. Would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 sound better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210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3941"/>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4772" y="1401598"/>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3.2 Week 1)</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FD018947-22A0-4633-8CE3-B8A7905767CD}"/>
              </a:ext>
            </a:extLst>
          </p:cNvPr>
          <p:cNvSpPr txBox="1"/>
          <p:nvPr/>
        </p:nvSpPr>
        <p:spPr>
          <a:xfrm>
            <a:off x="202938" y="2407936"/>
            <a:ext cx="11530150" cy="1569660"/>
          </a:xfrm>
          <a:prstGeom prst="rect">
            <a:avLst/>
          </a:prstGeom>
          <a:noFill/>
        </p:spPr>
        <p:txBody>
          <a:bodyPr wrap="square" rtlCol="0">
            <a:spAutoFit/>
          </a:bodyPr>
          <a:lstStyle/>
          <a:p>
            <a:pPr lvl="0">
              <a:defRPr/>
            </a:pPr>
            <a:r>
              <a:rPr lang="en-GB" sz="2400" dirty="0">
                <a:solidFill>
                  <a:srgbClr val="115076"/>
                </a:solidFill>
                <a:latin typeface="Century Gothic" panose="020B0502020202020204" pitchFamily="34" charset="0"/>
                <a:hlinkClick r:id="rId6"/>
              </a:rPr>
              <a:t>Quizlet link: Term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3.1 Mashup</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Follow the link above to practise all vocabulary learned in Year 7 so far!</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4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5EF5-78D3-B741-AA4E-DF88B107D5B5}"/>
              </a:ext>
            </a:extLst>
          </p:cNvPr>
          <p:cNvSpPr>
            <a:spLocks noGrp="1"/>
          </p:cNvSpPr>
          <p:nvPr>
            <p:ph type="title"/>
          </p:nvPr>
        </p:nvSpPr>
        <p:spPr>
          <a:xfrm>
            <a:off x="4557418" y="-10893"/>
            <a:ext cx="3007190" cy="1769511"/>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
        <p:nvSpPr>
          <p:cNvPr id="3" name="TextBox 2"/>
          <p:cNvSpPr txBox="1"/>
          <p:nvPr/>
        </p:nvSpPr>
        <p:spPr>
          <a:xfrm>
            <a:off x="4812381" y="5712218"/>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[difficulty]</a:t>
            </a:r>
          </a:p>
        </p:txBody>
      </p:sp>
      <p:sp>
        <p:nvSpPr>
          <p:cNvPr id="11" name="TextBox 10"/>
          <p:cNvSpPr txBox="1"/>
          <p:nvPr/>
        </p:nvSpPr>
        <p:spPr>
          <a:xfrm>
            <a:off x="803350" y="43753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[ready, finished]</a:t>
            </a:r>
          </a:p>
        </p:txBody>
      </p:sp>
      <p:sp>
        <p:nvSpPr>
          <p:cNvPr id="12" name="TextBox 11"/>
          <p:cNvSpPr txBox="1"/>
          <p:nvPr/>
        </p:nvSpPr>
        <p:spPr>
          <a:xfrm>
            <a:off x="8894345" y="1843309"/>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[important]</a:t>
            </a:r>
          </a:p>
        </p:txBody>
      </p:sp>
      <p:sp>
        <p:nvSpPr>
          <p:cNvPr id="13" name="TextBox 12"/>
          <p:cNvSpPr txBox="1"/>
          <p:nvPr/>
        </p:nvSpPr>
        <p:spPr>
          <a:xfrm>
            <a:off x="855800" y="17749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[necessary]</a:t>
            </a:r>
          </a:p>
        </p:txBody>
      </p:sp>
      <p:sp>
        <p:nvSpPr>
          <p:cNvPr id="14" name="TextBox 13"/>
          <p:cNvSpPr txBox="1"/>
          <p:nvPr/>
        </p:nvSpPr>
        <p:spPr>
          <a:xfrm>
            <a:off x="8860383" y="4973527"/>
            <a:ext cx="2867285"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[little / not very much]</a:t>
            </a:r>
          </a:p>
        </p:txBody>
      </p:sp>
    </p:spTree>
    <p:extLst>
      <p:ext uri="{BB962C8B-B14F-4D97-AF65-F5344CB8AC3E}">
        <p14:creationId xmlns:p14="http://schemas.microsoft.com/office/powerpoint/2010/main" val="161461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notwend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icht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wicht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7" name="fertig.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ertig.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Schwierigkei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Schwierigkei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weni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8E3A-C2EE-CD46-9FE0-C93597523245}"/>
              </a:ext>
            </a:extLst>
          </p:cNvPr>
          <p:cNvSpPr>
            <a:spLocks noGrp="1"/>
          </p:cNvSpPr>
          <p:nvPr>
            <p:ph type="title"/>
          </p:nvPr>
        </p:nvSpPr>
        <p:spPr>
          <a:xfrm>
            <a:off x="4831382" y="32658"/>
            <a:ext cx="2463919" cy="1699970"/>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8236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icht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fert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chwierigkei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CD87-6DC5-5943-8DDF-5C2675D1C301}"/>
              </a:ext>
            </a:extLst>
          </p:cNvPr>
          <p:cNvSpPr>
            <a:spLocks noGrp="1"/>
          </p:cNvSpPr>
          <p:nvPr>
            <p:ph type="title"/>
          </p:nvPr>
        </p:nvSpPr>
        <p:spPr>
          <a:xfrm>
            <a:off x="4584366" y="0"/>
            <a:ext cx="2957951" cy="1767642"/>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17171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88" name="TextBox 87">
            <a:extLst>
              <a:ext uri="{FF2B5EF4-FFF2-40B4-BE49-F238E27FC236}">
                <a16:creationId xmlns:a16="http://schemas.microsoft.com/office/drawing/2014/main" id="{0C04D1D1-A73F-443E-8B70-C7D066DD8FE7}"/>
              </a:ext>
            </a:extLst>
          </p:cNvPr>
          <p:cNvSpPr txBox="1"/>
          <p:nvPr/>
        </p:nvSpPr>
        <p:spPr>
          <a:xfrm>
            <a:off x="188707" y="1391025"/>
            <a:ext cx="10222059" cy="461665"/>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Es </a:t>
            </a:r>
            <a:r>
              <a:rPr lang="en-GB" sz="2400" dirty="0" err="1">
                <a:solidFill>
                  <a:schemeClr val="accent1">
                    <a:lumMod val="50000"/>
                  </a:schemeClr>
                </a:solidFill>
                <a:latin typeface="Century Gothic" panose="020F0302020204030204"/>
              </a:rPr>
              <a:t>gibt</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viele</a:t>
            </a:r>
            <a:r>
              <a:rPr lang="en-GB" sz="2400" dirty="0">
                <a:solidFill>
                  <a:schemeClr val="accent1">
                    <a:lumMod val="50000"/>
                  </a:schemeClr>
                </a:solidFill>
                <a:latin typeface="Century Gothic" panose="020F0302020204030204"/>
              </a:rPr>
              <a:t> </a:t>
            </a:r>
            <a:r>
              <a:rPr lang="en-GB" sz="2400" dirty="0" err="1">
                <a:solidFill>
                  <a:schemeClr val="accent1">
                    <a:lumMod val="50000"/>
                  </a:schemeClr>
                </a:solidFill>
                <a:latin typeface="Century Gothic" panose="020F0302020204030204"/>
              </a:rPr>
              <a:t>Dialekte</a:t>
            </a:r>
            <a:r>
              <a:rPr lang="en-GB" sz="2400" dirty="0">
                <a:solidFill>
                  <a:schemeClr val="accent1">
                    <a:lumMod val="50000"/>
                  </a:schemeClr>
                </a:solidFill>
                <a:latin typeface="Century Gothic" panose="020F0302020204030204"/>
              </a:rPr>
              <a:t> </a:t>
            </a:r>
            <a:r>
              <a:rPr lang="en-GB" sz="2400" dirty="0">
                <a:solidFill>
                  <a:schemeClr val="accent1">
                    <a:lumMod val="50000"/>
                  </a:schemeClr>
                </a:solidFill>
              </a:rPr>
              <a:t>in Deutschland, </a:t>
            </a:r>
            <a:r>
              <a:rPr lang="en-GB" sz="2400" dirty="0" err="1">
                <a:solidFill>
                  <a:schemeClr val="accent1">
                    <a:lumMod val="50000"/>
                  </a:schemeClr>
                </a:solidFill>
              </a:rPr>
              <a:t>Österreich</a:t>
            </a:r>
            <a:r>
              <a:rPr lang="en-GB" sz="2400" dirty="0">
                <a:solidFill>
                  <a:schemeClr val="accent1">
                    <a:lumMod val="50000"/>
                  </a:schemeClr>
                </a:solidFill>
              </a:rPr>
              <a:t> und der Schweiz!</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982689" y="2112285"/>
            <a:ext cx="3056137" cy="3737999"/>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4188000" y="3108663"/>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BB59CFA-0D8B-45A4-A79A-11C822D3F077}"/>
              </a:ext>
            </a:extLst>
          </p:cNvPr>
          <p:cNvSpPr txBox="1"/>
          <p:nvPr/>
        </p:nvSpPr>
        <p:spPr>
          <a:xfrm>
            <a:off x="4879123" y="3533441"/>
            <a:ext cx="550844" cy="430887"/>
          </a:xfrm>
          <a:prstGeom prst="rect">
            <a:avLst/>
          </a:prstGeom>
          <a:noFill/>
        </p:spPr>
        <p:txBody>
          <a:bodyPr wrap="square" rtlCol="0">
            <a:spAutoFit/>
          </a:bodyPr>
          <a:lstStyle/>
          <a:p>
            <a:pPr algn="ctr"/>
            <a:r>
              <a:rPr lang="en-GB" sz="2200" b="1" dirty="0">
                <a:solidFill>
                  <a:schemeClr val="accent1">
                    <a:lumMod val="50000"/>
                  </a:schemeClr>
                </a:solidFill>
              </a:rPr>
              <a:t>D</a:t>
            </a:r>
          </a:p>
        </p:txBody>
      </p:sp>
      <p:sp>
        <p:nvSpPr>
          <p:cNvPr id="33" name="TextBox 32">
            <a:extLst>
              <a:ext uri="{FF2B5EF4-FFF2-40B4-BE49-F238E27FC236}">
                <a16:creationId xmlns:a16="http://schemas.microsoft.com/office/drawing/2014/main" id="{0E65F419-E0E4-4B40-AB81-4B91EC2EFE35}"/>
              </a:ext>
            </a:extLst>
          </p:cNvPr>
          <p:cNvSpPr txBox="1"/>
          <p:nvPr/>
        </p:nvSpPr>
        <p:spPr>
          <a:xfrm>
            <a:off x="4451249" y="5149233"/>
            <a:ext cx="550844" cy="430887"/>
          </a:xfrm>
          <a:prstGeom prst="rect">
            <a:avLst/>
          </a:prstGeom>
          <a:noFill/>
        </p:spPr>
        <p:txBody>
          <a:bodyPr wrap="square" rtlCol="0">
            <a:spAutoFit/>
          </a:bodyPr>
          <a:lstStyle/>
          <a:p>
            <a:pPr algn="ctr"/>
            <a:r>
              <a:rPr lang="en-GB" sz="2200" b="1" dirty="0">
                <a:solidFill>
                  <a:schemeClr val="accent1">
                    <a:lumMod val="50000"/>
                  </a:schemeClr>
                </a:solidFill>
              </a:rPr>
              <a:t>S</a:t>
            </a:r>
          </a:p>
        </p:txBody>
      </p:sp>
      <p:sp>
        <p:nvSpPr>
          <p:cNvPr id="34" name="TextBox 33">
            <a:extLst>
              <a:ext uri="{FF2B5EF4-FFF2-40B4-BE49-F238E27FC236}">
                <a16:creationId xmlns:a16="http://schemas.microsoft.com/office/drawing/2014/main" id="{102F86EB-FC64-4D91-B4FE-CC374B92CDB9}"/>
              </a:ext>
            </a:extLst>
          </p:cNvPr>
          <p:cNvSpPr txBox="1"/>
          <p:nvPr/>
        </p:nvSpPr>
        <p:spPr>
          <a:xfrm>
            <a:off x="6063872" y="4816382"/>
            <a:ext cx="550844" cy="430887"/>
          </a:xfrm>
          <a:prstGeom prst="rect">
            <a:avLst/>
          </a:prstGeom>
          <a:noFill/>
        </p:spPr>
        <p:txBody>
          <a:bodyPr wrap="square" rtlCol="0">
            <a:spAutoFit/>
          </a:bodyPr>
          <a:lstStyle/>
          <a:p>
            <a:pPr algn="ctr"/>
            <a:r>
              <a:rPr lang="en-GB" sz="2200" b="1" dirty="0">
                <a:solidFill>
                  <a:schemeClr val="accent1">
                    <a:lumMod val="50000"/>
                  </a:schemeClr>
                </a:solidFill>
              </a:rPr>
              <a:t>Ö</a:t>
            </a:r>
          </a:p>
        </p:txBody>
      </p:sp>
      <p:sp>
        <p:nvSpPr>
          <p:cNvPr id="36" name="TextBox 35">
            <a:extLst>
              <a:ext uri="{FF2B5EF4-FFF2-40B4-BE49-F238E27FC236}">
                <a16:creationId xmlns:a16="http://schemas.microsoft.com/office/drawing/2014/main" id="{5D944729-9DF4-497D-A9F9-7666C6B9643F}"/>
              </a:ext>
            </a:extLst>
          </p:cNvPr>
          <p:cNvSpPr txBox="1"/>
          <p:nvPr/>
        </p:nvSpPr>
        <p:spPr>
          <a:xfrm>
            <a:off x="188707" y="2193375"/>
            <a:ext cx="3440538" cy="830997"/>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In </a:t>
            </a:r>
            <a:r>
              <a:rPr lang="en-GB" sz="2400" b="1" dirty="0" err="1">
                <a:solidFill>
                  <a:schemeClr val="accent1">
                    <a:lumMod val="50000"/>
                  </a:schemeClr>
                </a:solidFill>
                <a:latin typeface="Century Gothic" panose="020F0302020204030204"/>
              </a:rPr>
              <a:t>Norddeutschland</a:t>
            </a:r>
            <a:r>
              <a:rPr lang="en-GB" sz="2400" b="1" dirty="0">
                <a:solidFill>
                  <a:schemeClr val="accent1">
                    <a:lumMod val="50000"/>
                  </a:schemeClr>
                </a:solidFill>
                <a:latin typeface="Century Gothic" panose="020F0302020204030204"/>
              </a:rPr>
              <a:t> </a:t>
            </a:r>
          </a:p>
          <a:p>
            <a:pPr lvl="0"/>
            <a:r>
              <a:rPr lang="en-GB" sz="2400" dirty="0" err="1">
                <a:solidFill>
                  <a:schemeClr val="accent1">
                    <a:lumMod val="50000"/>
                  </a:schemeClr>
                </a:solidFill>
              </a:rPr>
              <a:t>sagt</a:t>
            </a:r>
            <a:r>
              <a:rPr lang="en-GB" sz="2400" dirty="0">
                <a:solidFill>
                  <a:schemeClr val="accent1">
                    <a:lumMod val="50000"/>
                  </a:schemeClr>
                </a:solidFill>
              </a:rPr>
              <a:t> man:</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F9D1A1D4-776A-4B53-BBE3-9B6123DF09C5}"/>
              </a:ext>
            </a:extLst>
          </p:cNvPr>
          <p:cNvSpPr txBox="1"/>
          <p:nvPr/>
        </p:nvSpPr>
        <p:spPr>
          <a:xfrm>
            <a:off x="1012091" y="3226397"/>
            <a:ext cx="2780156" cy="492443"/>
          </a:xfrm>
          <a:prstGeom prst="rect">
            <a:avLst/>
          </a:prstGeom>
          <a:noFill/>
        </p:spPr>
        <p:txBody>
          <a:bodyPr wrap="square" rtlCol="0">
            <a:spAutoFit/>
          </a:bodyPr>
          <a:lstStyle/>
          <a:p>
            <a:r>
              <a:rPr lang="en-GB" sz="2600" dirty="0">
                <a:solidFill>
                  <a:schemeClr val="accent1">
                    <a:lumMod val="50000"/>
                  </a:schemeClr>
                </a:solidFill>
              </a:rPr>
              <a:t>-</a:t>
            </a:r>
            <a:r>
              <a:rPr lang="en-GB" sz="2600" dirty="0" err="1">
                <a:solidFill>
                  <a:schemeClr val="accent1">
                    <a:lumMod val="50000"/>
                  </a:schemeClr>
                </a:solidFill>
              </a:rPr>
              <a:t>ig</a:t>
            </a:r>
            <a:r>
              <a:rPr lang="en-GB" sz="2600" dirty="0">
                <a:solidFill>
                  <a:schemeClr val="accent1">
                    <a:lumMod val="50000"/>
                  </a:schemeClr>
                </a:solidFill>
              </a:rPr>
              <a:t>    </a:t>
            </a:r>
            <a:r>
              <a:rPr lang="en-GB" sz="2600" dirty="0" err="1">
                <a:solidFill>
                  <a:schemeClr val="accent1">
                    <a:lumMod val="50000"/>
                  </a:schemeClr>
                </a:solidFill>
              </a:rPr>
              <a:t>wie</a:t>
            </a:r>
            <a:r>
              <a:rPr lang="en-GB" sz="2600" dirty="0">
                <a:solidFill>
                  <a:schemeClr val="accent1">
                    <a:lumMod val="50000"/>
                  </a:schemeClr>
                </a:solidFill>
              </a:rPr>
              <a:t> [ich]</a:t>
            </a:r>
          </a:p>
        </p:txBody>
      </p:sp>
      <p:sp>
        <p:nvSpPr>
          <p:cNvPr id="46" name="TextBox 45">
            <a:extLst>
              <a:ext uri="{FF2B5EF4-FFF2-40B4-BE49-F238E27FC236}">
                <a16:creationId xmlns:a16="http://schemas.microsoft.com/office/drawing/2014/main" id="{864409D5-FA21-4035-8179-42787F54F26D}"/>
              </a:ext>
            </a:extLst>
          </p:cNvPr>
          <p:cNvSpPr txBox="1"/>
          <p:nvPr/>
        </p:nvSpPr>
        <p:spPr>
          <a:xfrm>
            <a:off x="1012091" y="4289647"/>
            <a:ext cx="2780156" cy="492443"/>
          </a:xfrm>
          <a:prstGeom prst="rect">
            <a:avLst/>
          </a:prstGeom>
          <a:noFill/>
        </p:spPr>
        <p:txBody>
          <a:bodyPr wrap="square" rtlCol="0">
            <a:spAutoFit/>
          </a:bodyPr>
          <a:lstStyle/>
          <a:p>
            <a:r>
              <a:rPr lang="en-GB" sz="2600" dirty="0" err="1">
                <a:solidFill>
                  <a:schemeClr val="accent1">
                    <a:lumMod val="50000"/>
                  </a:schemeClr>
                </a:solidFill>
              </a:rPr>
              <a:t>wichtig</a:t>
            </a:r>
            <a:endParaRPr lang="en-GB" sz="2600" dirty="0">
              <a:solidFill>
                <a:schemeClr val="accent1">
                  <a:lumMod val="50000"/>
                </a:schemeClr>
              </a:solidFill>
            </a:endParaRPr>
          </a:p>
        </p:txBody>
      </p:sp>
      <p:sp>
        <p:nvSpPr>
          <p:cNvPr id="49" name="TextBox 48">
            <a:extLst>
              <a:ext uri="{FF2B5EF4-FFF2-40B4-BE49-F238E27FC236}">
                <a16:creationId xmlns:a16="http://schemas.microsoft.com/office/drawing/2014/main" id="{525FAB76-3357-49C6-86E5-3066586CB58B}"/>
              </a:ext>
            </a:extLst>
          </p:cNvPr>
          <p:cNvSpPr txBox="1"/>
          <p:nvPr/>
        </p:nvSpPr>
        <p:spPr>
          <a:xfrm>
            <a:off x="1012091" y="4872243"/>
            <a:ext cx="2780156" cy="492443"/>
          </a:xfrm>
          <a:prstGeom prst="rect">
            <a:avLst/>
          </a:prstGeom>
          <a:noFill/>
        </p:spPr>
        <p:txBody>
          <a:bodyPr wrap="square" rtlCol="0">
            <a:spAutoFit/>
          </a:bodyPr>
          <a:lstStyle/>
          <a:p>
            <a:r>
              <a:rPr lang="en-GB" sz="2600" dirty="0" err="1">
                <a:solidFill>
                  <a:schemeClr val="accent1">
                    <a:lumMod val="50000"/>
                  </a:schemeClr>
                </a:solidFill>
              </a:rPr>
              <a:t>fertig</a:t>
            </a:r>
            <a:endParaRPr lang="en-GB" sz="2600" dirty="0">
              <a:solidFill>
                <a:schemeClr val="accent1">
                  <a:lumMod val="50000"/>
                </a:schemeClr>
              </a:solidFill>
            </a:endParaRPr>
          </a:p>
        </p:txBody>
      </p:sp>
      <p:sp>
        <p:nvSpPr>
          <p:cNvPr id="51" name="TextBox 50">
            <a:extLst>
              <a:ext uri="{FF2B5EF4-FFF2-40B4-BE49-F238E27FC236}">
                <a16:creationId xmlns:a16="http://schemas.microsoft.com/office/drawing/2014/main" id="{A840109A-1E03-4B62-9749-C20FD1721A7D}"/>
              </a:ext>
            </a:extLst>
          </p:cNvPr>
          <p:cNvSpPr txBox="1"/>
          <p:nvPr/>
        </p:nvSpPr>
        <p:spPr>
          <a:xfrm>
            <a:off x="1012091" y="5454839"/>
            <a:ext cx="1944698" cy="492443"/>
          </a:xfrm>
          <a:prstGeom prst="rect">
            <a:avLst/>
          </a:prstGeom>
          <a:noFill/>
        </p:spPr>
        <p:txBody>
          <a:bodyPr wrap="square" rtlCol="0">
            <a:spAutoFit/>
          </a:bodyPr>
          <a:lstStyle/>
          <a:p>
            <a:r>
              <a:rPr lang="en-GB" sz="2600" dirty="0" err="1">
                <a:solidFill>
                  <a:schemeClr val="accent1">
                    <a:lumMod val="50000"/>
                  </a:schemeClr>
                </a:solidFill>
              </a:rPr>
              <a:t>wenig</a:t>
            </a:r>
            <a:endParaRPr lang="en-GB" sz="2600" dirty="0">
              <a:solidFill>
                <a:schemeClr val="accent1">
                  <a:lumMod val="50000"/>
                </a:schemeClr>
              </a:solidFill>
            </a:endParaRPr>
          </a:p>
        </p:txBody>
      </p:sp>
      <p:sp>
        <p:nvSpPr>
          <p:cNvPr id="65" name="TextBox 64">
            <a:extLst>
              <a:ext uri="{FF2B5EF4-FFF2-40B4-BE49-F238E27FC236}">
                <a16:creationId xmlns:a16="http://schemas.microsoft.com/office/drawing/2014/main" id="{CC82F5F1-480C-49D8-8E60-71C24D85E708}"/>
              </a:ext>
            </a:extLst>
          </p:cNvPr>
          <p:cNvSpPr txBox="1"/>
          <p:nvPr/>
        </p:nvSpPr>
        <p:spPr>
          <a:xfrm>
            <a:off x="7300283" y="2194497"/>
            <a:ext cx="4657044" cy="830997"/>
          </a:xfrm>
          <a:prstGeom prst="rect">
            <a:avLst/>
          </a:prstGeom>
          <a:noFill/>
        </p:spPr>
        <p:txBody>
          <a:bodyPr wrap="square" rtlCol="0">
            <a:spAutoFit/>
          </a:bodyPr>
          <a:lstStyle/>
          <a:p>
            <a:pPr lvl="0"/>
            <a:r>
              <a:rPr lang="en-GB" sz="2400" dirty="0">
                <a:solidFill>
                  <a:schemeClr val="accent1">
                    <a:lumMod val="50000"/>
                  </a:schemeClr>
                </a:solidFill>
                <a:latin typeface="Century Gothic" panose="020F0302020204030204"/>
              </a:rPr>
              <a:t>In </a:t>
            </a:r>
            <a:r>
              <a:rPr lang="en-GB" sz="2400" b="1" dirty="0" err="1">
                <a:solidFill>
                  <a:schemeClr val="accent1">
                    <a:lumMod val="50000"/>
                  </a:schemeClr>
                </a:solidFill>
              </a:rPr>
              <a:t>Süddeutschland</a:t>
            </a:r>
            <a:r>
              <a:rPr lang="en-GB" sz="2400" b="1" dirty="0">
                <a:solidFill>
                  <a:schemeClr val="accent1">
                    <a:lumMod val="50000"/>
                  </a:schemeClr>
                </a:solidFill>
              </a:rPr>
              <a:t>, </a:t>
            </a:r>
            <a:r>
              <a:rPr lang="en-GB" sz="2400" b="1" dirty="0" err="1">
                <a:solidFill>
                  <a:schemeClr val="accent1">
                    <a:lumMod val="50000"/>
                  </a:schemeClr>
                </a:solidFill>
              </a:rPr>
              <a:t>Österreich</a:t>
            </a:r>
            <a:r>
              <a:rPr lang="en-GB" sz="2400" dirty="0">
                <a:solidFill>
                  <a:schemeClr val="accent1">
                    <a:lumMod val="50000"/>
                  </a:schemeClr>
                </a:solidFill>
              </a:rPr>
              <a:t> und der </a:t>
            </a:r>
            <a:r>
              <a:rPr lang="en-GB" sz="2400" b="1" dirty="0">
                <a:solidFill>
                  <a:schemeClr val="accent1">
                    <a:lumMod val="50000"/>
                  </a:schemeClr>
                </a:solidFill>
              </a:rPr>
              <a:t>Schweiz </a:t>
            </a:r>
            <a:r>
              <a:rPr lang="en-GB" sz="2400" dirty="0" err="1">
                <a:solidFill>
                  <a:schemeClr val="accent1">
                    <a:lumMod val="50000"/>
                  </a:schemeClr>
                </a:solidFill>
              </a:rPr>
              <a:t>sagt</a:t>
            </a:r>
            <a:r>
              <a:rPr lang="en-GB" sz="2400" dirty="0">
                <a:solidFill>
                  <a:schemeClr val="accent1">
                    <a:lumMod val="50000"/>
                  </a:schemeClr>
                </a:solidFill>
              </a:rPr>
              <a:t> man:</a:t>
            </a:r>
            <a:endPar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66" name="TextBox 65">
            <a:extLst>
              <a:ext uri="{FF2B5EF4-FFF2-40B4-BE49-F238E27FC236}">
                <a16:creationId xmlns:a16="http://schemas.microsoft.com/office/drawing/2014/main" id="{0CAE0E8B-321F-4D32-82FD-2BC351BF62FF}"/>
              </a:ext>
            </a:extLst>
          </p:cNvPr>
          <p:cNvSpPr txBox="1"/>
          <p:nvPr/>
        </p:nvSpPr>
        <p:spPr>
          <a:xfrm>
            <a:off x="8160389" y="3222002"/>
            <a:ext cx="2780156" cy="492443"/>
          </a:xfrm>
          <a:prstGeom prst="rect">
            <a:avLst/>
          </a:prstGeom>
          <a:noFill/>
        </p:spPr>
        <p:txBody>
          <a:bodyPr wrap="square" rtlCol="0">
            <a:spAutoFit/>
          </a:bodyPr>
          <a:lstStyle/>
          <a:p>
            <a:r>
              <a:rPr lang="en-GB" sz="2600" dirty="0">
                <a:solidFill>
                  <a:schemeClr val="accent1">
                    <a:lumMod val="50000"/>
                  </a:schemeClr>
                </a:solidFill>
              </a:rPr>
              <a:t>-</a:t>
            </a:r>
            <a:r>
              <a:rPr lang="en-GB" sz="2600" dirty="0" err="1">
                <a:solidFill>
                  <a:schemeClr val="accent1">
                    <a:lumMod val="50000"/>
                  </a:schemeClr>
                </a:solidFill>
              </a:rPr>
              <a:t>ig</a:t>
            </a:r>
            <a:r>
              <a:rPr lang="en-GB" sz="2600" dirty="0">
                <a:solidFill>
                  <a:schemeClr val="accent1">
                    <a:lumMod val="50000"/>
                  </a:schemeClr>
                </a:solidFill>
              </a:rPr>
              <a:t>    </a:t>
            </a:r>
            <a:r>
              <a:rPr lang="en-GB" sz="2600" dirty="0" err="1">
                <a:solidFill>
                  <a:schemeClr val="accent1">
                    <a:lumMod val="50000"/>
                  </a:schemeClr>
                </a:solidFill>
              </a:rPr>
              <a:t>wie</a:t>
            </a:r>
            <a:r>
              <a:rPr lang="en-GB" sz="2600" dirty="0">
                <a:solidFill>
                  <a:schemeClr val="accent1">
                    <a:lumMod val="50000"/>
                  </a:schemeClr>
                </a:solidFill>
              </a:rPr>
              <a:t> [</a:t>
            </a:r>
            <a:r>
              <a:rPr lang="en-GB" sz="2600" dirty="0" err="1">
                <a:solidFill>
                  <a:schemeClr val="accent1">
                    <a:lumMod val="50000"/>
                  </a:schemeClr>
                </a:solidFill>
              </a:rPr>
              <a:t>ik</a:t>
            </a:r>
            <a:r>
              <a:rPr lang="en-GB" sz="2600" dirty="0">
                <a:solidFill>
                  <a:schemeClr val="accent1">
                    <a:lumMod val="50000"/>
                  </a:schemeClr>
                </a:solidFill>
              </a:rPr>
              <a:t>]</a:t>
            </a:r>
          </a:p>
        </p:txBody>
      </p:sp>
      <p:sp>
        <p:nvSpPr>
          <p:cNvPr id="68" name="TextBox 67">
            <a:extLst>
              <a:ext uri="{FF2B5EF4-FFF2-40B4-BE49-F238E27FC236}">
                <a16:creationId xmlns:a16="http://schemas.microsoft.com/office/drawing/2014/main" id="{F5B8CF22-A9FF-4009-9EC3-D024C953DE40}"/>
              </a:ext>
            </a:extLst>
          </p:cNvPr>
          <p:cNvSpPr txBox="1"/>
          <p:nvPr/>
        </p:nvSpPr>
        <p:spPr>
          <a:xfrm>
            <a:off x="8160389" y="4285252"/>
            <a:ext cx="2780156" cy="492443"/>
          </a:xfrm>
          <a:prstGeom prst="rect">
            <a:avLst/>
          </a:prstGeom>
          <a:noFill/>
        </p:spPr>
        <p:txBody>
          <a:bodyPr wrap="square" rtlCol="0">
            <a:spAutoFit/>
          </a:bodyPr>
          <a:lstStyle/>
          <a:p>
            <a:r>
              <a:rPr lang="en-GB" sz="2600" dirty="0" err="1">
                <a:solidFill>
                  <a:schemeClr val="accent1">
                    <a:lumMod val="50000"/>
                  </a:schemeClr>
                </a:solidFill>
              </a:rPr>
              <a:t>wichtig</a:t>
            </a:r>
            <a:endParaRPr lang="en-GB" sz="2600" dirty="0">
              <a:solidFill>
                <a:schemeClr val="accent1">
                  <a:lumMod val="50000"/>
                </a:schemeClr>
              </a:solidFill>
            </a:endParaRPr>
          </a:p>
        </p:txBody>
      </p:sp>
      <p:sp>
        <p:nvSpPr>
          <p:cNvPr id="70" name="TextBox 69">
            <a:extLst>
              <a:ext uri="{FF2B5EF4-FFF2-40B4-BE49-F238E27FC236}">
                <a16:creationId xmlns:a16="http://schemas.microsoft.com/office/drawing/2014/main" id="{B8D952DF-7EDA-4E6B-BAE2-B705BF47AB36}"/>
              </a:ext>
            </a:extLst>
          </p:cNvPr>
          <p:cNvSpPr txBox="1"/>
          <p:nvPr/>
        </p:nvSpPr>
        <p:spPr>
          <a:xfrm>
            <a:off x="8160389" y="4867848"/>
            <a:ext cx="2780156" cy="492443"/>
          </a:xfrm>
          <a:prstGeom prst="rect">
            <a:avLst/>
          </a:prstGeom>
          <a:noFill/>
        </p:spPr>
        <p:txBody>
          <a:bodyPr wrap="square" rtlCol="0">
            <a:spAutoFit/>
          </a:bodyPr>
          <a:lstStyle/>
          <a:p>
            <a:r>
              <a:rPr lang="en-GB" sz="2600" dirty="0" err="1">
                <a:solidFill>
                  <a:schemeClr val="accent1">
                    <a:lumMod val="50000"/>
                  </a:schemeClr>
                </a:solidFill>
              </a:rPr>
              <a:t>fertig</a:t>
            </a:r>
            <a:endParaRPr lang="en-GB" sz="2600" dirty="0">
              <a:solidFill>
                <a:schemeClr val="accent1">
                  <a:lumMod val="50000"/>
                </a:schemeClr>
              </a:solidFill>
            </a:endParaRPr>
          </a:p>
        </p:txBody>
      </p:sp>
      <p:sp>
        <p:nvSpPr>
          <p:cNvPr id="72" name="TextBox 71">
            <a:extLst>
              <a:ext uri="{FF2B5EF4-FFF2-40B4-BE49-F238E27FC236}">
                <a16:creationId xmlns:a16="http://schemas.microsoft.com/office/drawing/2014/main" id="{186687EF-FE71-4CF6-A78C-03FC6A5EE5A5}"/>
              </a:ext>
            </a:extLst>
          </p:cNvPr>
          <p:cNvSpPr txBox="1"/>
          <p:nvPr/>
        </p:nvSpPr>
        <p:spPr>
          <a:xfrm>
            <a:off x="8160389" y="5450444"/>
            <a:ext cx="2780156" cy="492443"/>
          </a:xfrm>
          <a:prstGeom prst="rect">
            <a:avLst/>
          </a:prstGeom>
          <a:noFill/>
        </p:spPr>
        <p:txBody>
          <a:bodyPr wrap="square" rtlCol="0">
            <a:spAutoFit/>
          </a:bodyPr>
          <a:lstStyle/>
          <a:p>
            <a:r>
              <a:rPr lang="en-GB" sz="2600" dirty="0" err="1">
                <a:solidFill>
                  <a:schemeClr val="accent1">
                    <a:lumMod val="50000"/>
                  </a:schemeClr>
                </a:solidFill>
              </a:rPr>
              <a:t>wenig</a:t>
            </a:r>
            <a:endParaRPr lang="en-GB" sz="2600" dirty="0">
              <a:solidFill>
                <a:schemeClr val="accent1">
                  <a:lumMod val="50000"/>
                </a:schemeClr>
              </a:solidFill>
            </a:endParaRPr>
          </a:p>
        </p:txBody>
      </p:sp>
      <p:grpSp>
        <p:nvGrpSpPr>
          <p:cNvPr id="11" name="Group 10">
            <a:extLst>
              <a:ext uri="{FF2B5EF4-FFF2-40B4-BE49-F238E27FC236}">
                <a16:creationId xmlns:a16="http://schemas.microsoft.com/office/drawing/2014/main" id="{9D0914FE-4774-466E-AD2B-D01E3CCC1614}"/>
              </a:ext>
            </a:extLst>
          </p:cNvPr>
          <p:cNvGrpSpPr/>
          <p:nvPr/>
        </p:nvGrpSpPr>
        <p:grpSpPr>
          <a:xfrm>
            <a:off x="4039277" y="4244074"/>
            <a:ext cx="2825845" cy="1506620"/>
            <a:chOff x="4039277" y="4244074"/>
            <a:chExt cx="2825845" cy="1506620"/>
          </a:xfrm>
        </p:grpSpPr>
        <p:sp>
          <p:nvSpPr>
            <p:cNvPr id="74" name="Arrow: Right 73">
              <a:extLst>
                <a:ext uri="{FF2B5EF4-FFF2-40B4-BE49-F238E27FC236}">
                  <a16:creationId xmlns:a16="http://schemas.microsoft.com/office/drawing/2014/main" id="{88CD5C75-B3B1-4437-A3F7-D5182030748C}"/>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Arrow: Right 74">
              <a:extLst>
                <a:ext uri="{FF2B5EF4-FFF2-40B4-BE49-F238E27FC236}">
                  <a16:creationId xmlns:a16="http://schemas.microsoft.com/office/drawing/2014/main" id="{432B3708-16C1-4919-9066-504E9D1DE873}"/>
                </a:ext>
              </a:extLst>
            </p:cNvPr>
            <p:cNvSpPr/>
            <p:nvPr/>
          </p:nvSpPr>
          <p:spPr>
            <a:xfrm rot="13500000">
              <a:off x="6482198" y="529662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Arrow: Right 75">
              <a:extLst>
                <a:ext uri="{FF2B5EF4-FFF2-40B4-BE49-F238E27FC236}">
                  <a16:creationId xmlns:a16="http://schemas.microsoft.com/office/drawing/2014/main" id="{8468C2F0-48C8-4EB5-A3D4-3A740EC0C46D}"/>
                </a:ext>
              </a:extLst>
            </p:cNvPr>
            <p:cNvSpPr/>
            <p:nvPr/>
          </p:nvSpPr>
          <p:spPr>
            <a:xfrm rot="19479099">
              <a:off x="4039277" y="5511342"/>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5" name="Action Button: Custom 37">
            <a:hlinkClick r:id="" action="ppaction://noaction" highlightClick="1">
              <a:snd r:embed="rId7" name="-ig.wav"/>
            </a:hlinkClick>
            <a:extLst>
              <a:ext uri="{FF2B5EF4-FFF2-40B4-BE49-F238E27FC236}">
                <a16:creationId xmlns:a16="http://schemas.microsoft.com/office/drawing/2014/main" id="{FA6E14B4-6862-46F8-8005-E84E427B11E8}"/>
              </a:ext>
            </a:extLst>
          </p:cNvPr>
          <p:cNvSpPr/>
          <p:nvPr/>
        </p:nvSpPr>
        <p:spPr>
          <a:xfrm>
            <a:off x="381581" y="3293458"/>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7" name="Action Button: Custom 41">
            <a:hlinkClick r:id="" action="ppaction://noaction" highlightClick="1">
              <a:snd r:embed="rId8" name="wichtig.wav"/>
            </a:hlinkClick>
            <a:extLst>
              <a:ext uri="{FF2B5EF4-FFF2-40B4-BE49-F238E27FC236}">
                <a16:creationId xmlns:a16="http://schemas.microsoft.com/office/drawing/2014/main" id="{900606E9-BCD4-48DB-B61B-FEE2E27BF487}"/>
              </a:ext>
            </a:extLst>
          </p:cNvPr>
          <p:cNvSpPr/>
          <p:nvPr/>
        </p:nvSpPr>
        <p:spPr>
          <a:xfrm>
            <a:off x="381581" y="4308847"/>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38" name="Action Button: Custom 45">
            <a:hlinkClick r:id="" action="ppaction://noaction" highlightClick="1">
              <a:snd r:embed="rId9" name="fertig.wav"/>
            </a:hlinkClick>
            <a:extLst>
              <a:ext uri="{FF2B5EF4-FFF2-40B4-BE49-F238E27FC236}">
                <a16:creationId xmlns:a16="http://schemas.microsoft.com/office/drawing/2014/main" id="{8B29C185-2517-4F54-84E7-74885029075C}"/>
              </a:ext>
            </a:extLst>
          </p:cNvPr>
          <p:cNvSpPr/>
          <p:nvPr/>
        </p:nvSpPr>
        <p:spPr>
          <a:xfrm>
            <a:off x="381581" y="4886351"/>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9" name="Action Button: Custom 49">
            <a:hlinkClick r:id="" action="ppaction://noaction" highlightClick="1">
              <a:snd r:embed="rId10" name="wenig.wav"/>
            </a:hlinkClick>
            <a:extLst>
              <a:ext uri="{FF2B5EF4-FFF2-40B4-BE49-F238E27FC236}">
                <a16:creationId xmlns:a16="http://schemas.microsoft.com/office/drawing/2014/main" id="{B23A0813-0E42-4385-A262-A9EDF90B279A}"/>
              </a:ext>
            </a:extLst>
          </p:cNvPr>
          <p:cNvSpPr/>
          <p:nvPr/>
        </p:nvSpPr>
        <p:spPr>
          <a:xfrm>
            <a:off x="381581" y="5463855"/>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3" name="Action Button: Custom 37">
            <a:hlinkClick r:id="" action="ppaction://noaction" highlightClick="1">
              <a:snd r:embed="rId11" name="8. -ik Süd.wav"/>
            </a:hlinkClick>
            <a:extLst>
              <a:ext uri="{FF2B5EF4-FFF2-40B4-BE49-F238E27FC236}">
                <a16:creationId xmlns:a16="http://schemas.microsoft.com/office/drawing/2014/main" id="{FA6E14B4-6862-46F8-8005-E84E427B11E8}"/>
              </a:ext>
            </a:extLst>
          </p:cNvPr>
          <p:cNvSpPr/>
          <p:nvPr/>
        </p:nvSpPr>
        <p:spPr>
          <a:xfrm>
            <a:off x="7520309" y="3270167"/>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4" name="Action Button: Custom 41">
            <a:hlinkClick r:id="" action="ppaction://noaction" highlightClick="1">
              <a:snd r:embed="rId12" name="8. wichtik.wav"/>
            </a:hlinkClick>
            <a:extLst>
              <a:ext uri="{FF2B5EF4-FFF2-40B4-BE49-F238E27FC236}">
                <a16:creationId xmlns:a16="http://schemas.microsoft.com/office/drawing/2014/main" id="{900606E9-BCD4-48DB-B61B-FEE2E27BF487}"/>
              </a:ext>
            </a:extLst>
          </p:cNvPr>
          <p:cNvSpPr/>
          <p:nvPr/>
        </p:nvSpPr>
        <p:spPr>
          <a:xfrm>
            <a:off x="7520309" y="4323154"/>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5">
            <a:hlinkClick r:id="" action="ppaction://noaction" highlightClick="1">
              <a:snd r:embed="rId13" name="8. fertik.wav"/>
            </a:hlinkClick>
            <a:extLst>
              <a:ext uri="{FF2B5EF4-FFF2-40B4-BE49-F238E27FC236}">
                <a16:creationId xmlns:a16="http://schemas.microsoft.com/office/drawing/2014/main" id="{8B29C185-2517-4F54-84E7-74885029075C}"/>
              </a:ext>
            </a:extLst>
          </p:cNvPr>
          <p:cNvSpPr/>
          <p:nvPr/>
        </p:nvSpPr>
        <p:spPr>
          <a:xfrm>
            <a:off x="7520309" y="4900658"/>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8" name="Action Button: Custom 49">
            <a:hlinkClick r:id="" action="ppaction://noaction" highlightClick="1">
              <a:snd r:embed="rId14" name="8. wenik.wav"/>
            </a:hlinkClick>
            <a:extLst>
              <a:ext uri="{FF2B5EF4-FFF2-40B4-BE49-F238E27FC236}">
                <a16:creationId xmlns:a16="http://schemas.microsoft.com/office/drawing/2014/main" id="{B23A0813-0E42-4385-A262-A9EDF90B279A}"/>
              </a:ext>
            </a:extLst>
          </p:cNvPr>
          <p:cNvSpPr/>
          <p:nvPr/>
        </p:nvSpPr>
        <p:spPr>
          <a:xfrm>
            <a:off x="7520309" y="5478162"/>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99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6" grpId="0"/>
      <p:bldP spid="10" grpId="0"/>
      <p:bldP spid="46" grpId="0"/>
      <p:bldP spid="49" grpId="0"/>
      <p:bldP spid="51" grpId="0"/>
      <p:bldP spid="65" grpId="0"/>
      <p:bldP spid="66" grpId="0"/>
      <p:bldP spid="68" grpId="0"/>
      <p:bldP spid="70"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Wo </a:t>
            </a:r>
            <a:r>
              <a:rPr lang="en-GB" sz="3600" b="1" dirty="0" err="1">
                <a:solidFill>
                  <a:schemeClr val="bg1"/>
                </a:solidFill>
              </a:rPr>
              <a:t>wohnen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graphicFrame>
        <p:nvGraphicFramePr>
          <p:cNvPr id="39" name="Table 38">
            <a:extLst>
              <a:ext uri="{FF2B5EF4-FFF2-40B4-BE49-F238E27FC236}">
                <a16:creationId xmlns:a16="http://schemas.microsoft.com/office/drawing/2014/main" id="{6806D6C0-D9E8-46D5-8A09-0FD3BC001139}"/>
              </a:ext>
            </a:extLst>
          </p:cNvPr>
          <p:cNvGraphicFramePr>
            <a:graphicFrameLocks noGrp="1"/>
          </p:cNvGraphicFramePr>
          <p:nvPr>
            <p:extLst>
              <p:ext uri="{D42A27DB-BD31-4B8C-83A1-F6EECF244321}">
                <p14:modId xmlns:p14="http://schemas.microsoft.com/office/powerpoint/2010/main" val="2704983639"/>
              </p:ext>
            </p:extLst>
          </p:nvPr>
        </p:nvGraphicFramePr>
        <p:xfrm>
          <a:off x="1769144" y="1894395"/>
          <a:ext cx="8743112" cy="4163844"/>
        </p:xfrm>
        <a:graphic>
          <a:graphicData uri="http://schemas.openxmlformats.org/drawingml/2006/table">
            <a:tbl>
              <a:tblPr firstRow="1" bandRow="1"/>
              <a:tblGrid>
                <a:gridCol w="714696">
                  <a:extLst>
                    <a:ext uri="{9D8B030D-6E8A-4147-A177-3AD203B41FA5}">
                      <a16:colId xmlns:a16="http://schemas.microsoft.com/office/drawing/2014/main" val="3648045215"/>
                    </a:ext>
                  </a:extLst>
                </a:gridCol>
                <a:gridCol w="4014208">
                  <a:extLst>
                    <a:ext uri="{9D8B030D-6E8A-4147-A177-3AD203B41FA5}">
                      <a16:colId xmlns:a16="http://schemas.microsoft.com/office/drawing/2014/main" val="2602992058"/>
                    </a:ext>
                  </a:extLst>
                </a:gridCol>
                <a:gridCol w="4014208">
                  <a:extLst>
                    <a:ext uri="{9D8B030D-6E8A-4147-A177-3AD203B41FA5}">
                      <a16:colId xmlns:a16="http://schemas.microsoft.com/office/drawing/2014/main" val="815285107"/>
                    </a:ext>
                  </a:extLst>
                </a:gridCol>
              </a:tblGrid>
              <a:tr h="577134">
                <a:tc>
                  <a:txBody>
                    <a:bodyPr/>
                    <a:lstStyle/>
                    <a:p>
                      <a:pPr algn="ctr"/>
                      <a:endParaRPr lang="en-GB" sz="2000" dirty="0">
                        <a:solidFill>
                          <a:schemeClr val="accent1">
                            <a:lumMod val="50000"/>
                          </a:schemeClr>
                        </a:solidFill>
                        <a:latin typeface="Century Gothic" panose="020B0502020202020204" pitchFamily="34" charset="0"/>
                      </a:endParaRPr>
                    </a:p>
                  </a:txBody>
                  <a:tcPr/>
                </a:tc>
                <a:tc>
                  <a:txBody>
                    <a:bodyPr/>
                    <a:lstStyle/>
                    <a:p>
                      <a:pPr algn="ctr"/>
                      <a:r>
                        <a:rPr lang="en-GB" sz="2000" b="0" i="0" dirty="0">
                          <a:solidFill>
                            <a:schemeClr val="accent1">
                              <a:lumMod val="50000"/>
                            </a:schemeClr>
                          </a:solidFill>
                          <a:latin typeface="Century Gothic" panose="020B0502020202020204" pitchFamily="34" charset="0"/>
                        </a:rPr>
                        <a:t>in </a:t>
                      </a:r>
                      <a:r>
                        <a:rPr lang="en-GB" sz="2000" b="0" i="0" dirty="0" err="1">
                          <a:solidFill>
                            <a:schemeClr val="accent1">
                              <a:lumMod val="50000"/>
                            </a:schemeClr>
                          </a:solidFill>
                          <a:latin typeface="Century Gothic" panose="020B0502020202020204" pitchFamily="34" charset="0"/>
                        </a:rPr>
                        <a:t>Norddeutschland</a:t>
                      </a:r>
                      <a:endParaRPr lang="en-GB" sz="2000" b="0" i="0" dirty="0">
                        <a:solidFill>
                          <a:schemeClr val="accent1">
                            <a:lumMod val="50000"/>
                          </a:schemeClr>
                        </a:solidFill>
                        <a:latin typeface="Century Gothic" panose="020B0502020202020204" pitchFamily="34" charset="0"/>
                      </a:endParaRPr>
                    </a:p>
                  </a:txBody>
                  <a:tcPr/>
                </a:tc>
                <a:tc>
                  <a:txBody>
                    <a:bodyPr/>
                    <a:lstStyle/>
                    <a:p>
                      <a:pPr algn="ctr"/>
                      <a:r>
                        <a:rPr lang="en-GB" sz="2000" b="0" i="0" dirty="0">
                          <a:solidFill>
                            <a:schemeClr val="accent1">
                              <a:lumMod val="50000"/>
                            </a:schemeClr>
                          </a:solidFill>
                          <a:latin typeface="Century Gothic" panose="020B0502020202020204" pitchFamily="34" charset="0"/>
                        </a:rPr>
                        <a:t>in </a:t>
                      </a:r>
                      <a:r>
                        <a:rPr lang="en-GB" sz="2000" b="0" i="0" dirty="0" err="1">
                          <a:solidFill>
                            <a:schemeClr val="accent1">
                              <a:lumMod val="50000"/>
                            </a:schemeClr>
                          </a:solidFill>
                          <a:latin typeface="Century Gothic" panose="020B0502020202020204" pitchFamily="34" charset="0"/>
                        </a:rPr>
                        <a:t>Süddeutschland</a:t>
                      </a:r>
                      <a:r>
                        <a:rPr lang="en-GB" sz="2000" b="0" i="0" dirty="0">
                          <a:solidFill>
                            <a:schemeClr val="accent1">
                              <a:lumMod val="50000"/>
                            </a:schemeClr>
                          </a:solidFill>
                          <a:latin typeface="Century Gothic" panose="020B0502020202020204" pitchFamily="34" charset="0"/>
                        </a:rPr>
                        <a:t>, in </a:t>
                      </a:r>
                      <a:r>
                        <a:rPr lang="en-GB" sz="2000" b="0" i="0" dirty="0" err="1">
                          <a:solidFill>
                            <a:schemeClr val="accent1">
                              <a:lumMod val="50000"/>
                            </a:schemeClr>
                          </a:solidFill>
                          <a:latin typeface="Century Gothic" panose="020B0502020202020204" pitchFamily="34" charset="0"/>
                        </a:rPr>
                        <a:t>Österreich</a:t>
                      </a:r>
                      <a:r>
                        <a:rPr lang="en-GB" sz="2000" b="0" i="0" dirty="0">
                          <a:solidFill>
                            <a:schemeClr val="accent1">
                              <a:lumMod val="50000"/>
                            </a:schemeClr>
                          </a:solidFill>
                          <a:latin typeface="Century Gothic" panose="020B0502020202020204" pitchFamily="34" charset="0"/>
                        </a:rPr>
                        <a:t> </a:t>
                      </a:r>
                      <a:r>
                        <a:rPr lang="en-GB" sz="2000" b="0" i="0" dirty="0" err="1">
                          <a:solidFill>
                            <a:schemeClr val="accent1">
                              <a:lumMod val="50000"/>
                            </a:schemeClr>
                          </a:solidFill>
                          <a:latin typeface="Century Gothic" panose="020B0502020202020204" pitchFamily="34" charset="0"/>
                        </a:rPr>
                        <a:t>oder</a:t>
                      </a:r>
                      <a:r>
                        <a:rPr lang="en-GB" sz="2000" b="0" i="0" dirty="0">
                          <a:solidFill>
                            <a:schemeClr val="accent1">
                              <a:lumMod val="50000"/>
                            </a:schemeClr>
                          </a:solidFill>
                          <a:latin typeface="Century Gothic" panose="020B0502020202020204" pitchFamily="34" charset="0"/>
                        </a:rPr>
                        <a:t> in der Schweiz</a:t>
                      </a: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sp>
        <p:nvSpPr>
          <p:cNvPr id="40" name="Action Button: Custom 37">
            <a:hlinkClick r:id="" action="ppaction://noaction" highlightClick="1">
              <a:snd r:embed="rId5" name="9. wichtik.wav"/>
            </a:hlinkClick>
            <a:extLst>
              <a:ext uri="{FF2B5EF4-FFF2-40B4-BE49-F238E27FC236}">
                <a16:creationId xmlns:a16="http://schemas.microsoft.com/office/drawing/2014/main" id="{FA6E14B4-6862-46F8-8005-E84E427B11E8}"/>
              </a:ext>
            </a:extLst>
          </p:cNvPr>
          <p:cNvSpPr/>
          <p:nvPr/>
        </p:nvSpPr>
        <p:spPr>
          <a:xfrm>
            <a:off x="1884598" y="2637852"/>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4" name="Action Button: Custom 41">
            <a:hlinkClick r:id="" action="ppaction://noaction" highlightClick="1">
              <a:snd r:embed="rId6" name="wenich.wav"/>
            </a:hlinkClick>
            <a:extLst>
              <a:ext uri="{FF2B5EF4-FFF2-40B4-BE49-F238E27FC236}">
                <a16:creationId xmlns:a16="http://schemas.microsoft.com/office/drawing/2014/main" id="{900606E9-BCD4-48DB-B61B-FEE2E27BF487}"/>
              </a:ext>
            </a:extLst>
          </p:cNvPr>
          <p:cNvSpPr/>
          <p:nvPr/>
        </p:nvSpPr>
        <p:spPr>
          <a:xfrm>
            <a:off x="1884598" y="3215356"/>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8" name="Action Button: Custom 45">
            <a:hlinkClick r:id="" action="ppaction://noaction" highlightClick="1">
              <a:snd r:embed="rId7" name="notwendich.wav"/>
            </a:hlinkClick>
            <a:extLst>
              <a:ext uri="{FF2B5EF4-FFF2-40B4-BE49-F238E27FC236}">
                <a16:creationId xmlns:a16="http://schemas.microsoft.com/office/drawing/2014/main" id="{8B29C185-2517-4F54-84E7-74885029075C}"/>
              </a:ext>
            </a:extLst>
          </p:cNvPr>
          <p:cNvSpPr/>
          <p:nvPr/>
        </p:nvSpPr>
        <p:spPr>
          <a:xfrm>
            <a:off x="1884598" y="3792860"/>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52" name="Action Button: Custom 49">
            <a:hlinkClick r:id="" action="ppaction://noaction" highlightClick="1">
              <a:snd r:embed="rId8" name="9. Schwierikkeit [hard].wav"/>
            </a:hlinkClick>
            <a:extLst>
              <a:ext uri="{FF2B5EF4-FFF2-40B4-BE49-F238E27FC236}">
                <a16:creationId xmlns:a16="http://schemas.microsoft.com/office/drawing/2014/main" id="{B23A0813-0E42-4385-A262-A9EDF90B279A}"/>
              </a:ext>
            </a:extLst>
          </p:cNvPr>
          <p:cNvSpPr/>
          <p:nvPr/>
        </p:nvSpPr>
        <p:spPr>
          <a:xfrm>
            <a:off x="1884598" y="4370364"/>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56" name="Action Button: Custom 53">
            <a:hlinkClick r:id="" action="ppaction://noaction" highlightClick="1">
              <a:snd r:embed="rId9" name="richtich.wav"/>
            </a:hlinkClick>
            <a:extLst>
              <a:ext uri="{FF2B5EF4-FFF2-40B4-BE49-F238E27FC236}">
                <a16:creationId xmlns:a16="http://schemas.microsoft.com/office/drawing/2014/main" id="{96172DB8-2023-4A93-AF34-CE3E0C058E8E}"/>
              </a:ext>
            </a:extLst>
          </p:cNvPr>
          <p:cNvSpPr/>
          <p:nvPr/>
        </p:nvSpPr>
        <p:spPr>
          <a:xfrm>
            <a:off x="1884598" y="4947868"/>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60" name="Action Button: Custom 57">
            <a:hlinkClick r:id="" action="ppaction://noaction" highlightClick="1">
              <a:snd r:embed="rId10" name="9. fertik.wav"/>
            </a:hlinkClick>
            <a:extLst>
              <a:ext uri="{FF2B5EF4-FFF2-40B4-BE49-F238E27FC236}">
                <a16:creationId xmlns:a16="http://schemas.microsoft.com/office/drawing/2014/main" id="{4E9C0D35-7F09-4019-9130-81374A39F554}"/>
              </a:ext>
            </a:extLst>
          </p:cNvPr>
          <p:cNvSpPr/>
          <p:nvPr/>
        </p:nvSpPr>
        <p:spPr>
          <a:xfrm>
            <a:off x="1888170" y="5525371"/>
            <a:ext cx="453788" cy="452927"/>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grpSp>
        <p:nvGrpSpPr>
          <p:cNvPr id="81" name="Group 80">
            <a:extLst>
              <a:ext uri="{FF2B5EF4-FFF2-40B4-BE49-F238E27FC236}">
                <a16:creationId xmlns:a16="http://schemas.microsoft.com/office/drawing/2014/main" id="{07D6F0F7-01D7-4CBD-A233-99FDD1ED5046}"/>
              </a:ext>
            </a:extLst>
          </p:cNvPr>
          <p:cNvGrpSpPr/>
          <p:nvPr/>
        </p:nvGrpSpPr>
        <p:grpSpPr>
          <a:xfrm>
            <a:off x="5401689" y="4472824"/>
            <a:ext cx="1340014" cy="1694379"/>
            <a:chOff x="1561070" y="1379387"/>
            <a:chExt cx="958354" cy="1130778"/>
          </a:xfrm>
        </p:grpSpPr>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8"/>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1629271" y="1653697"/>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8" name="TextBox 87">
            <a:extLst>
              <a:ext uri="{FF2B5EF4-FFF2-40B4-BE49-F238E27FC236}">
                <a16:creationId xmlns:a16="http://schemas.microsoft.com/office/drawing/2014/main" id="{0C04D1D1-A73F-443E-8B70-C7D066DD8FE7}"/>
              </a:ext>
            </a:extLst>
          </p:cNvPr>
          <p:cNvSpPr txBox="1"/>
          <p:nvPr/>
        </p:nvSpPr>
        <p:spPr>
          <a:xfrm>
            <a:off x="172995" y="1242305"/>
            <a:ext cx="10222059" cy="461665"/>
          </a:xfrm>
          <a:prstGeom prst="rect">
            <a:avLst/>
          </a:prstGeom>
          <a:noFill/>
        </p:spPr>
        <p:txBody>
          <a:bodyPr wrap="square" rtlCol="0">
            <a:spAutoFit/>
          </a:bodyPr>
          <a:lstStyle/>
          <a:p>
            <a:r>
              <a:rPr lang="en-GB" sz="2400" dirty="0" err="1">
                <a:solidFill>
                  <a:schemeClr val="accent1">
                    <a:lumMod val="50000"/>
                  </a:schemeClr>
                </a:solidFill>
              </a:rPr>
              <a:t>Zuhören</a:t>
            </a:r>
            <a:r>
              <a:rPr lang="en-GB" sz="2400" dirty="0">
                <a:solidFill>
                  <a:schemeClr val="accent1">
                    <a:lumMod val="50000"/>
                  </a:schemeClr>
                </a:solidFill>
              </a:rPr>
              <a:t>! Wo </a:t>
            </a:r>
            <a:r>
              <a:rPr lang="en-GB" sz="2400" dirty="0" err="1">
                <a:solidFill>
                  <a:schemeClr val="accent1">
                    <a:lumMod val="50000"/>
                  </a:schemeClr>
                </a:solidFill>
              </a:rPr>
              <a:t>wohnen</a:t>
            </a:r>
            <a:r>
              <a:rPr lang="en-GB" sz="2400" dirty="0">
                <a:solidFill>
                  <a:schemeClr val="accent1">
                    <a:lumMod val="50000"/>
                  </a:schemeClr>
                </a:solidFill>
              </a:rPr>
              <a:t> die </a:t>
            </a:r>
            <a:r>
              <a:rPr lang="en-GB" sz="2400" dirty="0" err="1">
                <a:solidFill>
                  <a:schemeClr val="accent1">
                    <a:lumMod val="50000"/>
                  </a:schemeClr>
                </a:solidFill>
              </a:rPr>
              <a:t>Leute</a:t>
            </a:r>
            <a:r>
              <a:rPr lang="en-GB" sz="2400" dirty="0">
                <a:solidFill>
                  <a:schemeClr val="accent1">
                    <a:lumMod val="50000"/>
                  </a:schemeClr>
                </a:solidFill>
              </a:rPr>
              <a:t>?</a:t>
            </a:r>
          </a:p>
        </p:txBody>
      </p:sp>
      <p:pic>
        <p:nvPicPr>
          <p:cNvPr id="21" name="Picture 20">
            <a:extLst>
              <a:ext uri="{FF2B5EF4-FFF2-40B4-BE49-F238E27FC236}">
                <a16:creationId xmlns:a16="http://schemas.microsoft.com/office/drawing/2014/main" id="{BDC31422-686C-46A9-A2F3-449FF4D6DC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45966" y="2674166"/>
            <a:ext cx="434811" cy="452927"/>
          </a:xfrm>
          <a:prstGeom prst="rect">
            <a:avLst/>
          </a:prstGeom>
        </p:spPr>
      </p:pic>
      <p:pic>
        <p:nvPicPr>
          <p:cNvPr id="22" name="Picture 21">
            <a:extLst>
              <a:ext uri="{FF2B5EF4-FFF2-40B4-BE49-F238E27FC236}">
                <a16:creationId xmlns:a16="http://schemas.microsoft.com/office/drawing/2014/main" id="{3C4EAD41-2904-4D99-96AE-14DEAC976E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0104" y="3266185"/>
            <a:ext cx="434811" cy="452927"/>
          </a:xfrm>
          <a:prstGeom prst="rect">
            <a:avLst/>
          </a:prstGeom>
        </p:spPr>
      </p:pic>
      <p:pic>
        <p:nvPicPr>
          <p:cNvPr id="23" name="Picture 22">
            <a:extLst>
              <a:ext uri="{FF2B5EF4-FFF2-40B4-BE49-F238E27FC236}">
                <a16:creationId xmlns:a16="http://schemas.microsoft.com/office/drawing/2014/main" id="{3D704FA4-789D-4A4E-9850-861F6F1927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0106" y="3814325"/>
            <a:ext cx="434811" cy="452927"/>
          </a:xfrm>
          <a:prstGeom prst="rect">
            <a:avLst/>
          </a:prstGeom>
        </p:spPr>
      </p:pic>
      <p:pic>
        <p:nvPicPr>
          <p:cNvPr id="24" name="Picture 23">
            <a:extLst>
              <a:ext uri="{FF2B5EF4-FFF2-40B4-BE49-F238E27FC236}">
                <a16:creationId xmlns:a16="http://schemas.microsoft.com/office/drawing/2014/main" id="{95C101B4-6EA7-462A-BD80-6ABD8FB616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45966" y="4388678"/>
            <a:ext cx="434811" cy="452927"/>
          </a:xfrm>
          <a:prstGeom prst="rect">
            <a:avLst/>
          </a:prstGeom>
        </p:spPr>
      </p:pic>
      <p:pic>
        <p:nvPicPr>
          <p:cNvPr id="25" name="Picture 24">
            <a:extLst>
              <a:ext uri="{FF2B5EF4-FFF2-40B4-BE49-F238E27FC236}">
                <a16:creationId xmlns:a16="http://schemas.microsoft.com/office/drawing/2014/main" id="{7B45E583-AFC2-4278-A7A4-4443BADCFF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0106" y="4976196"/>
            <a:ext cx="434811" cy="452927"/>
          </a:xfrm>
          <a:prstGeom prst="rect">
            <a:avLst/>
          </a:prstGeom>
        </p:spPr>
      </p:pic>
      <p:pic>
        <p:nvPicPr>
          <p:cNvPr id="26" name="Picture 25">
            <a:extLst>
              <a:ext uri="{FF2B5EF4-FFF2-40B4-BE49-F238E27FC236}">
                <a16:creationId xmlns:a16="http://schemas.microsoft.com/office/drawing/2014/main" id="{3E24E22C-C8E0-425D-95C8-D548B8D91A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45965" y="5525371"/>
            <a:ext cx="434811" cy="452927"/>
          </a:xfrm>
          <a:prstGeom prst="rect">
            <a:avLst/>
          </a:prstGeom>
        </p:spPr>
      </p:pic>
      <p:grpSp>
        <p:nvGrpSpPr>
          <p:cNvPr id="2" name="Group 1">
            <a:extLst>
              <a:ext uri="{FF2B5EF4-FFF2-40B4-BE49-F238E27FC236}">
                <a16:creationId xmlns:a16="http://schemas.microsoft.com/office/drawing/2014/main" id="{2133CE34-14C3-4C8F-803D-2616EFDEC95F}"/>
              </a:ext>
            </a:extLst>
          </p:cNvPr>
          <p:cNvGrpSpPr/>
          <p:nvPr/>
        </p:nvGrpSpPr>
        <p:grpSpPr>
          <a:xfrm>
            <a:off x="9438556" y="4472825"/>
            <a:ext cx="1360196" cy="1744938"/>
            <a:chOff x="9438556" y="4472825"/>
            <a:chExt cx="1360196" cy="1744938"/>
          </a:xfrm>
        </p:grpSpPr>
        <p:grpSp>
          <p:nvGrpSpPr>
            <p:cNvPr id="27" name="Group 26">
              <a:extLst>
                <a:ext uri="{FF2B5EF4-FFF2-40B4-BE49-F238E27FC236}">
                  <a16:creationId xmlns:a16="http://schemas.microsoft.com/office/drawing/2014/main" id="{C2A319A3-D571-40A9-971A-41782BBCC2A3}"/>
                </a:ext>
              </a:extLst>
            </p:cNvPr>
            <p:cNvGrpSpPr/>
            <p:nvPr/>
          </p:nvGrpSpPr>
          <p:grpSpPr>
            <a:xfrm>
              <a:off x="9438556" y="4472825"/>
              <a:ext cx="1340013" cy="1694378"/>
              <a:chOff x="1561070" y="1379387"/>
              <a:chExt cx="958354" cy="1130777"/>
            </a:xfrm>
          </p:grpSpPr>
          <p:pic>
            <p:nvPicPr>
              <p:cNvPr id="28" name="Picture 27" descr="A picture containing text, map&#10;&#10;Description automatically generated">
                <a:extLst>
                  <a:ext uri="{FF2B5EF4-FFF2-40B4-BE49-F238E27FC236}">
                    <a16:creationId xmlns:a16="http://schemas.microsoft.com/office/drawing/2014/main" id="{CFD3016B-C9EB-4932-A5F6-8585020A3C7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1561070" y="1379387"/>
                <a:ext cx="958354" cy="1130777"/>
              </a:xfrm>
              <a:prstGeom prst="rect">
                <a:avLst/>
              </a:prstGeom>
            </p:spPr>
          </p:pic>
          <p:sp>
            <p:nvSpPr>
              <p:cNvPr id="29" name="Arrow: Right 28">
                <a:extLst>
                  <a:ext uri="{FF2B5EF4-FFF2-40B4-BE49-F238E27FC236}">
                    <a16:creationId xmlns:a16="http://schemas.microsoft.com/office/drawing/2014/main" id="{5AA53342-5785-4485-B471-961EF64262AF}"/>
                  </a:ext>
                </a:extLst>
              </p:cNvPr>
              <p:cNvSpPr/>
              <p:nvPr/>
            </p:nvSpPr>
            <p:spPr>
              <a:xfrm>
                <a:off x="1664015" y="2140799"/>
                <a:ext cx="165100" cy="7240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6" name="Arrow: Right 85">
              <a:extLst>
                <a:ext uri="{FF2B5EF4-FFF2-40B4-BE49-F238E27FC236}">
                  <a16:creationId xmlns:a16="http://schemas.microsoft.com/office/drawing/2014/main" id="{6DE87963-2968-48C4-9FA7-C53C188E9420}"/>
                </a:ext>
              </a:extLst>
            </p:cNvPr>
            <p:cNvSpPr/>
            <p:nvPr/>
          </p:nvSpPr>
          <p:spPr>
            <a:xfrm rot="10800000">
              <a:off x="10567902" y="5773299"/>
              <a:ext cx="230850" cy="103626"/>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Arrow: Right 84">
              <a:extLst>
                <a:ext uri="{FF2B5EF4-FFF2-40B4-BE49-F238E27FC236}">
                  <a16:creationId xmlns:a16="http://schemas.microsoft.com/office/drawing/2014/main" id="{1E450FD4-90BF-4DA3-82DA-C0E715C9FE31}"/>
                </a:ext>
              </a:extLst>
            </p:cNvPr>
            <p:cNvSpPr/>
            <p:nvPr/>
          </p:nvSpPr>
          <p:spPr>
            <a:xfrm rot="16200000">
              <a:off x="9644583" y="6048998"/>
              <a:ext cx="236289" cy="101241"/>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Speech Bubble: Rectangle with Corners Rounded 29">
            <a:extLst>
              <a:ext uri="{FF2B5EF4-FFF2-40B4-BE49-F238E27FC236}">
                <a16:creationId xmlns:a16="http://schemas.microsoft.com/office/drawing/2014/main" id="{736A9939-DE23-4131-AE95-708CBBED7CB0}"/>
              </a:ext>
            </a:extLst>
          </p:cNvPr>
          <p:cNvSpPr/>
          <p:nvPr/>
        </p:nvSpPr>
        <p:spPr>
          <a:xfrm>
            <a:off x="7078225" y="255537"/>
            <a:ext cx="3405102" cy="1311344"/>
          </a:xfrm>
          <a:prstGeom prst="wedgeRoundRectCallout">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 </a:t>
            </a:r>
            <a:br>
              <a:rPr lang="en-GB" b="1" dirty="0"/>
            </a:br>
            <a:r>
              <a:rPr lang="en-GB" dirty="0"/>
              <a:t>The –</a:t>
            </a:r>
            <a:r>
              <a:rPr lang="en-GB" dirty="0" err="1"/>
              <a:t>ig</a:t>
            </a:r>
            <a:r>
              <a:rPr lang="en-GB" dirty="0"/>
              <a:t> SSC is normally found at the </a:t>
            </a:r>
            <a:r>
              <a:rPr lang="en-GB" b="1" dirty="0"/>
              <a:t>end </a:t>
            </a:r>
            <a:r>
              <a:rPr lang="en-GB" dirty="0"/>
              <a:t>of words (exception: </a:t>
            </a:r>
            <a:r>
              <a:rPr lang="en-GB" i="1" dirty="0" err="1"/>
              <a:t>Schwier</a:t>
            </a:r>
            <a:r>
              <a:rPr lang="en-GB" b="1" i="1" dirty="0" err="1"/>
              <a:t>ig</a:t>
            </a:r>
            <a:r>
              <a:rPr lang="en-GB" i="1" dirty="0" err="1"/>
              <a:t>keit</a:t>
            </a:r>
            <a:r>
              <a:rPr lang="en-GB" dirty="0"/>
              <a:t>)</a:t>
            </a:r>
            <a:endParaRPr lang="en-GB" b="1" dirty="0"/>
          </a:p>
        </p:txBody>
      </p:sp>
      <p:sp>
        <p:nvSpPr>
          <p:cNvPr id="3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41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3406</TotalTime>
  <Words>8637</Words>
  <Application>Microsoft Macintosh PowerPoint</Application>
  <PresentationFormat>Widescreen</PresentationFormat>
  <Paragraphs>1279</Paragraphs>
  <Slides>37</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Century Gothic</vt:lpstr>
      <vt:lpstr>Courier New</vt:lpstr>
      <vt:lpstr>1_Office Theme</vt:lpstr>
      <vt:lpstr>3_Office Theme</vt:lpstr>
      <vt:lpstr>4_Office Theme</vt:lpstr>
      <vt:lpstr>Saying what there is in different places </vt:lpstr>
      <vt:lpstr>-ig </vt:lpstr>
      <vt:lpstr>-ig </vt:lpstr>
      <vt:lpstr>-ig </vt:lpstr>
      <vt:lpstr>-ig</vt:lpstr>
      <vt:lpstr>-ig</vt:lpstr>
      <vt:lpstr>-ig</vt:lpstr>
      <vt:lpstr>Phonetik</vt:lpstr>
      <vt:lpstr>Wo wohnen sie?</vt:lpstr>
      <vt:lpstr>Codewörter (1/4)</vt:lpstr>
      <vt:lpstr>Codewörter</vt:lpstr>
      <vt:lpstr>Codewörter</vt:lpstr>
      <vt:lpstr>Codewörter</vt:lpstr>
      <vt:lpstr>Gehen oder fahren?</vt:lpstr>
      <vt:lpstr>Gehen, fahren oder sein?</vt:lpstr>
      <vt:lpstr>Lokaladverbien</vt:lpstr>
      <vt:lpstr>Adverbs of place – word order 2</vt:lpstr>
      <vt:lpstr>Alastair reist nach Berlin!</vt:lpstr>
      <vt:lpstr>Alastair reist nach Berlin!</vt:lpstr>
      <vt:lpstr>Saying what there is in different places </vt:lpstr>
      <vt:lpstr>Phonetik - Partner(in) A </vt:lpstr>
      <vt:lpstr>Phonetik - Partner(in) B </vt:lpstr>
      <vt:lpstr>Phonetik - Partner(in) A </vt:lpstr>
      <vt:lpstr>Phonetik - Partner(in) B </vt:lpstr>
      <vt:lpstr>Viel oder viele?</vt:lpstr>
      <vt:lpstr>Viel oder viele?</vt:lpstr>
      <vt:lpstr>Was gibt es in Schottland?</vt:lpstr>
      <vt:lpstr>Was gibt es in Schottland?</vt:lpstr>
      <vt:lpstr>Was gibt es in Schottland?</vt:lpstr>
      <vt:lpstr>Adverbs of time and place – WO1</vt:lpstr>
      <vt:lpstr>Adverbs of time and place – WO2</vt:lpstr>
      <vt:lpstr>Was gibt es in Berlin?</vt:lpstr>
      <vt:lpstr>Wer, was, wo und wann?</vt:lpstr>
      <vt:lpstr>Wer, was, wo und wann?</vt:lpstr>
      <vt:lpstr>Wer, was, wo und wann?</vt:lpstr>
      <vt:lpstr>Wer, was, wo und wann?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natalie.finlayson@york.ac.uk</dc:creator>
  <cp:lastModifiedBy>Mary Richardson</cp:lastModifiedBy>
  <cp:revision>201</cp:revision>
  <dcterms:created xsi:type="dcterms:W3CDTF">2020-04-25T23:28:34Z</dcterms:created>
  <dcterms:modified xsi:type="dcterms:W3CDTF">2021-12-20T12:17:08Z</dcterms:modified>
</cp:coreProperties>
</file>