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3"/>
  </p:notesMasterIdLst>
  <p:sldIdLst>
    <p:sldId id="283" r:id="rId4"/>
    <p:sldId id="264" r:id="rId5"/>
    <p:sldId id="296" r:id="rId6"/>
    <p:sldId id="276" r:id="rId7"/>
    <p:sldId id="300" r:id="rId8"/>
    <p:sldId id="265" r:id="rId9"/>
    <p:sldId id="298" r:id="rId10"/>
    <p:sldId id="277" r:id="rId11"/>
    <p:sldId id="30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 Marsden" initials="EM" lastIdx="15" clrIdx="0">
    <p:extLst>
      <p:ext uri="{19B8F6BF-5375-455C-9EA6-DF929625EA0E}">
        <p15:presenceInfo xmlns:p15="http://schemas.microsoft.com/office/powerpoint/2012/main" userId="Emma Marsden" providerId="None"/>
      </p:ext>
    </p:extLst>
  </p:cmAuthor>
  <p:cmAuthor id="2" name="Natalie Finlayson" initials="NF" lastIdx="1" clrIdx="1">
    <p:extLst>
      <p:ext uri="{19B8F6BF-5375-455C-9EA6-DF929625EA0E}">
        <p15:presenceInfo xmlns:p15="http://schemas.microsoft.com/office/powerpoint/2012/main" userId="S::Natalie.Finlayson@glasgow.ac.uk::fffa9436-0c20-47f6-a103-b85039ead72e" providerId="AD"/>
      </p:ext>
    </p:extLst>
  </p:cmAuthor>
  <p:cmAuthor id="3" name="Stephen Owen" initials="SO" lastIdx="13" clrIdx="2">
    <p:extLst>
      <p:ext uri="{19B8F6BF-5375-455C-9EA6-DF929625EA0E}">
        <p15:presenceInfo xmlns:p15="http://schemas.microsoft.com/office/powerpoint/2012/main" userId="Stephen Ow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F00"/>
    <a:srgbClr val="105076"/>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64492" autoAdjust="0"/>
  </p:normalViewPr>
  <p:slideViewPr>
    <p:cSldViewPr snapToGrid="0">
      <p:cViewPr varScale="1">
        <p:scale>
          <a:sx n="79" d="100"/>
          <a:sy n="79" d="100"/>
        </p:scale>
        <p:origin x="728" y="192"/>
      </p:cViewPr>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70244-FCD1-461C-A73B-AD6DF66BA447}" type="datetimeFigureOut">
              <a:rPr lang="en-GB" smtClean="0"/>
              <a:t>09/02/2020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8E1776-69C2-4E12-A70F-79050CFBB1DD}" type="slidenum">
              <a:rPr lang="en-GB" smtClean="0"/>
              <a:t>‹#›</a:t>
            </a:fld>
            <a:endParaRPr lang="en-GB"/>
          </a:p>
        </p:txBody>
      </p:sp>
    </p:spTree>
    <p:extLst>
      <p:ext uri="{BB962C8B-B14F-4D97-AF65-F5344CB8AC3E}">
        <p14:creationId xmlns:p14="http://schemas.microsoft.com/office/powerpoint/2010/main" val="2612718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Phonics learning aims for Term 1.1, Week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tx1"/>
                </a:solidFill>
                <a:effectLst/>
                <a:latin typeface="+mn-lt"/>
                <a:ea typeface="+mn-ea"/>
                <a:cs typeface="+mn-cs"/>
              </a:rPr>
              <a:t>‘</a:t>
            </a:r>
            <a:r>
              <a:rPr lang="en-GB" sz="1200" b="0" i="0" u="none" strike="noStrike" kern="1200" dirty="0" err="1">
                <a:solidFill>
                  <a:schemeClr val="tx1"/>
                </a:solidFill>
                <a:effectLst/>
                <a:latin typeface="+mn-lt"/>
                <a:ea typeface="+mn-ea"/>
                <a:cs typeface="+mn-cs"/>
              </a:rPr>
              <a:t>en</a:t>
            </a:r>
            <a:r>
              <a:rPr lang="en-GB" sz="1200" b="0" i="0" u="none" strike="noStrike" kern="1200" dirty="0">
                <a:solidFill>
                  <a:schemeClr val="tx1"/>
                </a:solidFill>
                <a:effectLst/>
                <a:latin typeface="+mn-lt"/>
                <a:ea typeface="+mn-ea"/>
                <a:cs typeface="+mn-cs"/>
              </a:rPr>
              <a:t>/an’; ’on’</a:t>
            </a:r>
            <a:endParaRPr lang="en-GB" sz="1200" b="0" i="0" u="none" strike="noStrike" kern="1200" baseline="0" dirty="0">
              <a:solidFill>
                <a:schemeClr val="tx1"/>
              </a:solidFill>
              <a:effectLst/>
              <a:latin typeface="+mn-lt"/>
              <a:ea typeface="+mn-ea"/>
              <a:cs typeface="+mn-cs"/>
            </a:endParaRPr>
          </a:p>
          <a:p>
            <a:pPr marL="0" indent="0">
              <a:buFontTx/>
              <a:buNone/>
            </a:pPr>
            <a:r>
              <a:rPr lang="en-GB" sz="1200" b="0" i="0" u="none" strike="noStrike" kern="1200" dirty="0">
                <a:solidFill>
                  <a:schemeClr val="tx1"/>
                </a:solidFill>
                <a:effectLst/>
                <a:latin typeface="+mn-lt"/>
                <a:ea typeface="+mn-ea"/>
                <a:cs typeface="+mn-cs"/>
              </a:rPr>
              <a:t>‘</a:t>
            </a:r>
            <a:endParaRPr lang="en-GB" sz="1200" b="0" i="0" u="none" strike="noStrike" kern="1200" baseline="0" dirty="0">
              <a:solidFill>
                <a:schemeClr val="tx1"/>
              </a:solidFill>
              <a:effectLst/>
              <a:latin typeface="+mn-lt"/>
              <a:ea typeface="+mn-ea"/>
              <a:cs typeface="+mn-cs"/>
            </a:endParaRPr>
          </a:p>
          <a:p>
            <a:pPr marL="0" indent="0">
              <a:buFontTx/>
              <a:buNone/>
            </a:pPr>
            <a:r>
              <a:rPr lang="en-GB" dirty="0"/>
              <a:t>All pictures selected are available</a:t>
            </a:r>
            <a:r>
              <a:rPr lang="en-GB" baseline="0" dirty="0"/>
              <a:t> under a Creative Commons license; no attribution required.</a:t>
            </a:r>
            <a:br>
              <a:rPr lang="en-GB" baseline="0" dirty="0"/>
            </a:b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3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en</a:t>
            </a:r>
            <a:r>
              <a:rPr lang="en-GB" b="1" baseline="0" dirty="0"/>
              <a:t>/an’ </a:t>
            </a:r>
            <a:r>
              <a:rPr lang="en-GB" baseline="0" dirty="0"/>
              <a:t>and then present and practise the pronunciation of the </a:t>
            </a:r>
            <a:r>
              <a:rPr lang="en-GB" b="1" baseline="0" dirty="0"/>
              <a:t>source word ‘enfant’.</a:t>
            </a:r>
          </a:p>
          <a:p>
            <a:r>
              <a:rPr lang="en-GB" dirty="0"/>
              <a:t>A possible gesture for this </a:t>
            </a:r>
            <a:r>
              <a:rPr lang="en-GB" b="1" dirty="0"/>
              <a:t>source</a:t>
            </a:r>
            <a:r>
              <a:rPr lang="en-GB" dirty="0"/>
              <a:t> word</a:t>
            </a:r>
            <a:r>
              <a:rPr lang="en-GB" baseline="0" dirty="0"/>
              <a:t> </a:t>
            </a:r>
            <a:r>
              <a:rPr lang="en-GB" dirty="0"/>
              <a:t>would be to mime patting a child on the head/back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80761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a:t>
            </a:r>
            <a:r>
              <a:rPr lang="en-GB" b="1" baseline="0" dirty="0" err="1"/>
              <a:t>en</a:t>
            </a:r>
            <a:r>
              <a:rPr lang="en-GB" b="1" baseline="0" dirty="0"/>
              <a:t>/an’ </a:t>
            </a:r>
            <a:r>
              <a:rPr lang="en-GB" baseline="0" dirty="0"/>
              <a:t>and then present and practise the pronunciation of the </a:t>
            </a:r>
            <a:r>
              <a:rPr lang="en-GB" b="1" baseline="0" dirty="0"/>
              <a:t>source word ‘enfant’.</a:t>
            </a:r>
          </a:p>
          <a:p>
            <a:r>
              <a:rPr lang="en-GB" dirty="0"/>
              <a:t>A possible gesture for this </a:t>
            </a:r>
            <a:r>
              <a:rPr lang="en-GB" b="1" dirty="0"/>
              <a:t>source</a:t>
            </a:r>
            <a:r>
              <a:rPr lang="en-GB" dirty="0"/>
              <a:t> word</a:t>
            </a:r>
            <a:r>
              <a:rPr lang="en-GB" baseline="0" dirty="0"/>
              <a:t> </a:t>
            </a:r>
            <a:r>
              <a:rPr lang="en-GB" dirty="0"/>
              <a:t>would be to mime patting a child on the head/back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873115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‘EN/AN’ </a:t>
            </a:r>
            <a:r>
              <a:rPr lang="en-GB" baseline="0" dirty="0"/>
              <a:t>and then the </a:t>
            </a:r>
            <a:r>
              <a:rPr lang="en-GB" b="1" baseline="0" dirty="0"/>
              <a:t>source</a:t>
            </a:r>
            <a:r>
              <a:rPr lang="en-GB" baseline="0" dirty="0"/>
              <a:t> word ‘</a:t>
            </a:r>
            <a:r>
              <a:rPr lang="en-GB" b="1" baseline="0" dirty="0"/>
              <a:t>enfant</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a:p>
          <a:p>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grand </a:t>
            </a:r>
            <a:r>
              <a:rPr lang="en-GB" baseline="0" dirty="0"/>
              <a:t>[59]; </a:t>
            </a:r>
            <a:r>
              <a:rPr lang="en-GB" b="1" baseline="0" dirty="0" err="1"/>
              <a:t>quand</a:t>
            </a:r>
            <a:r>
              <a:rPr lang="en-GB" b="1" baseline="0" dirty="0"/>
              <a:t> </a:t>
            </a:r>
            <a:r>
              <a:rPr lang="en-GB" b="0" baseline="0" dirty="0"/>
              <a:t>[119]</a:t>
            </a:r>
            <a:r>
              <a:rPr lang="en-GB" baseline="0" dirty="0"/>
              <a:t> </a:t>
            </a:r>
            <a:r>
              <a:rPr lang="en-GB" b="1" baseline="0" dirty="0" err="1"/>
              <a:t>penser</a:t>
            </a:r>
            <a:r>
              <a:rPr lang="en-GB" b="1" baseline="0" dirty="0"/>
              <a:t> </a:t>
            </a:r>
            <a:r>
              <a:rPr lang="en-GB" baseline="0" dirty="0"/>
              <a:t>[116]; </a:t>
            </a:r>
            <a:r>
              <a:rPr lang="en-GB" b="1" baseline="0" dirty="0" err="1"/>
              <a:t>prendre</a:t>
            </a:r>
            <a:r>
              <a:rPr lang="en-GB" baseline="0" dirty="0"/>
              <a:t>[43]; </a:t>
            </a:r>
            <a:r>
              <a:rPr lang="en-GB" b="1" baseline="0" dirty="0"/>
              <a:t>encore </a:t>
            </a:r>
            <a:r>
              <a:rPr lang="en-GB" baseline="0" dirty="0"/>
              <a:t>[51]; </a:t>
            </a:r>
            <a:r>
              <a:rPr lang="en-GB" b="1" baseline="0" dirty="0"/>
              <a:t>enfant </a:t>
            </a:r>
            <a:r>
              <a:rPr lang="en-GB" baseline="0" dirty="0"/>
              <a:t>[126].</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6696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‘EN/AN’ </a:t>
            </a:r>
            <a:r>
              <a:rPr lang="en-GB" baseline="0" dirty="0"/>
              <a:t>and then the </a:t>
            </a:r>
            <a:r>
              <a:rPr lang="en-GB" b="1" baseline="0" dirty="0"/>
              <a:t>source</a:t>
            </a:r>
            <a:r>
              <a:rPr lang="en-GB" baseline="0" dirty="0"/>
              <a:t> word ‘</a:t>
            </a:r>
            <a:r>
              <a:rPr lang="en-GB" b="1" baseline="0" dirty="0"/>
              <a:t>enfant</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endParaRPr lang="en-GB" baseline="0" dirty="0"/>
          </a:p>
          <a:p>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a:t>grand </a:t>
            </a:r>
            <a:r>
              <a:rPr lang="en-GB" baseline="0" dirty="0"/>
              <a:t>[59]; </a:t>
            </a:r>
            <a:r>
              <a:rPr lang="en-GB" b="1" baseline="0" dirty="0" err="1"/>
              <a:t>quand</a:t>
            </a:r>
            <a:r>
              <a:rPr lang="en-GB" b="1" baseline="0" dirty="0"/>
              <a:t> </a:t>
            </a:r>
            <a:r>
              <a:rPr lang="en-GB" b="0" baseline="0" dirty="0"/>
              <a:t>[119]</a:t>
            </a:r>
            <a:r>
              <a:rPr lang="en-GB" baseline="0" dirty="0"/>
              <a:t> </a:t>
            </a:r>
            <a:r>
              <a:rPr lang="en-GB" b="1" baseline="0" dirty="0" err="1"/>
              <a:t>penser</a:t>
            </a:r>
            <a:r>
              <a:rPr lang="en-GB" b="1" baseline="0" dirty="0"/>
              <a:t> </a:t>
            </a:r>
            <a:r>
              <a:rPr lang="en-GB" baseline="0" dirty="0"/>
              <a:t>[116]; </a:t>
            </a:r>
            <a:r>
              <a:rPr lang="en-GB" b="1" baseline="0" dirty="0" err="1"/>
              <a:t>prendre</a:t>
            </a:r>
            <a:r>
              <a:rPr lang="en-GB" baseline="0" dirty="0"/>
              <a:t>[43]; </a:t>
            </a:r>
            <a:r>
              <a:rPr lang="en-GB" b="1" baseline="0" dirty="0"/>
              <a:t>encore </a:t>
            </a:r>
            <a:r>
              <a:rPr lang="en-GB" baseline="0" dirty="0"/>
              <a:t>[51]; </a:t>
            </a:r>
            <a:r>
              <a:rPr lang="en-GB" b="1" baseline="0" dirty="0"/>
              <a:t>enfant </a:t>
            </a:r>
            <a:r>
              <a:rPr lang="en-GB" baseline="0" dirty="0"/>
              <a:t>[126].</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B59E2-4D50-4B14-BF39-82B610062CD8}"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089141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‘on’ </a:t>
            </a:r>
            <a:r>
              <a:rPr lang="en-GB" baseline="0" dirty="0"/>
              <a:t>and then present and practise the pronunciation of the </a:t>
            </a:r>
            <a:r>
              <a:rPr lang="en-GB" b="1" baseline="0" dirty="0"/>
              <a:t>source word ‘non’.</a:t>
            </a:r>
          </a:p>
          <a:p>
            <a:r>
              <a:rPr lang="en-GB" dirty="0"/>
              <a:t>A possible gesture for this </a:t>
            </a:r>
            <a:r>
              <a:rPr lang="en-GB" b="1" dirty="0"/>
              <a:t>source</a:t>
            </a:r>
            <a:r>
              <a:rPr lang="en-GB" dirty="0"/>
              <a:t> word</a:t>
            </a:r>
            <a:r>
              <a:rPr lang="en-GB" baseline="0" dirty="0"/>
              <a:t> </a:t>
            </a:r>
            <a:r>
              <a:rPr lang="en-GB" dirty="0"/>
              <a:t>would be to shake ones head</a:t>
            </a:r>
            <a:r>
              <a:rPr lang="en-GB" baseline="0" dirty="0"/>
              <a:t> whilst waggling one’s index finger, to indicate ‘no!’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93484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Introduce</a:t>
            </a:r>
            <a:r>
              <a:rPr lang="en-GB" baseline="0" dirty="0"/>
              <a:t> and elicit the pronunciation of the individual </a:t>
            </a:r>
            <a:r>
              <a:rPr lang="en-GB" b="1" baseline="0" dirty="0"/>
              <a:t>SSC ‘on’ </a:t>
            </a:r>
            <a:r>
              <a:rPr lang="en-GB" baseline="0" dirty="0"/>
              <a:t>and then present and practise the pronunciation of the </a:t>
            </a:r>
            <a:r>
              <a:rPr lang="en-GB" b="1" baseline="0" dirty="0"/>
              <a:t>source word ‘non’.</a:t>
            </a:r>
          </a:p>
          <a:p>
            <a:r>
              <a:rPr lang="en-GB" dirty="0"/>
              <a:t>A possible gesture for this </a:t>
            </a:r>
            <a:r>
              <a:rPr lang="en-GB" b="1" dirty="0"/>
              <a:t>source</a:t>
            </a:r>
            <a:r>
              <a:rPr lang="en-GB" dirty="0"/>
              <a:t> word</a:t>
            </a:r>
            <a:r>
              <a:rPr lang="en-GB" baseline="0" dirty="0"/>
              <a:t> </a:t>
            </a:r>
            <a:r>
              <a:rPr lang="en-GB" dirty="0"/>
              <a:t>would be to shake ones head</a:t>
            </a:r>
            <a:r>
              <a:rPr lang="en-GB" baseline="0" dirty="0"/>
              <a:t> whilst waggling one’s index finger, to indicate ‘no!’</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29676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‘ON’ </a:t>
            </a:r>
            <a:r>
              <a:rPr lang="en-GB" baseline="0" dirty="0"/>
              <a:t>and then the </a:t>
            </a:r>
            <a:r>
              <a:rPr lang="en-GB" b="1" baseline="0" dirty="0"/>
              <a:t>source</a:t>
            </a:r>
            <a:r>
              <a:rPr lang="en-GB" baseline="0" dirty="0"/>
              <a:t> word </a:t>
            </a:r>
            <a:r>
              <a:rPr lang="en-GB" b="1" baseline="0" dirty="0"/>
              <a:t>‘Non</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onze</a:t>
            </a:r>
            <a:r>
              <a:rPr lang="en-GB" baseline="0" dirty="0"/>
              <a:t> [2447]; </a:t>
            </a:r>
            <a:r>
              <a:rPr lang="en-GB" b="1" baseline="0" dirty="0"/>
              <a:t>continuer </a:t>
            </a:r>
            <a:r>
              <a:rPr lang="en-GB" b="0" baseline="0" dirty="0"/>
              <a:t>[113]</a:t>
            </a:r>
            <a:r>
              <a:rPr lang="en-GB" baseline="0" dirty="0"/>
              <a:t> </a:t>
            </a:r>
            <a:r>
              <a:rPr lang="en-GB" b="1" baseline="0" dirty="0"/>
              <a:t>monde</a:t>
            </a:r>
            <a:r>
              <a:rPr lang="en-GB" baseline="0" dirty="0"/>
              <a:t> [77]; </a:t>
            </a:r>
            <a:r>
              <a:rPr lang="en-GB" b="1" baseline="0" dirty="0" err="1"/>
              <a:t>montrer</a:t>
            </a:r>
            <a:r>
              <a:rPr lang="en-GB" baseline="0" dirty="0"/>
              <a:t> [108]; </a:t>
            </a:r>
            <a:r>
              <a:rPr lang="en-GB" b="1" baseline="0" dirty="0"/>
              <a:t>au fond</a:t>
            </a:r>
            <a:r>
              <a:rPr lang="en-GB" baseline="0" dirty="0"/>
              <a:t> [553]; </a:t>
            </a:r>
            <a:r>
              <a:rPr lang="en-GB" b="1" baseline="0" dirty="0"/>
              <a:t>non </a:t>
            </a:r>
            <a:r>
              <a:rPr lang="en-GB" baseline="0" dirty="0"/>
              <a:t>[72].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8</a:t>
            </a:fld>
            <a:endParaRPr lang="en-GB" dirty="0"/>
          </a:p>
        </p:txBody>
      </p:sp>
    </p:spTree>
    <p:extLst>
      <p:ext uri="{BB962C8B-B14F-4D97-AF65-F5344CB8AC3E}">
        <p14:creationId xmlns:p14="http://schemas.microsoft.com/office/powerpoint/2010/main" val="405744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a:t>
            </a:r>
            <a:r>
              <a:rPr lang="en-GB" baseline="0" dirty="0"/>
              <a:t> and elicit the pronunciation of the </a:t>
            </a:r>
            <a:r>
              <a:rPr lang="en-GB" b="1" baseline="0" dirty="0"/>
              <a:t>individual SSC ‘ON’ </a:t>
            </a:r>
            <a:r>
              <a:rPr lang="en-GB" baseline="0" dirty="0"/>
              <a:t>and then the </a:t>
            </a:r>
            <a:r>
              <a:rPr lang="en-GB" b="1" baseline="0" dirty="0"/>
              <a:t>source</a:t>
            </a:r>
            <a:r>
              <a:rPr lang="en-GB" baseline="0" dirty="0"/>
              <a:t> word </a:t>
            </a:r>
            <a:r>
              <a:rPr lang="en-GB" b="1" baseline="0" dirty="0"/>
              <a:t>‘Non</a:t>
            </a:r>
            <a:r>
              <a:rPr lang="en-GB" baseline="0" dirty="0"/>
              <a:t>’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words(e.g. initial, 2</a:t>
            </a:r>
            <a:r>
              <a:rPr lang="en-GB" baseline="30000" dirty="0"/>
              <a:t>nd</a:t>
            </a:r>
            <a:r>
              <a:rPr lang="en-GB" baseline="0" dirty="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Word frequency rankings (1 is the most common word in French): </a:t>
            </a:r>
            <a:br>
              <a:rPr lang="en-GB" baseline="0" dirty="0"/>
            </a:br>
            <a:r>
              <a:rPr lang="en-GB" b="1" baseline="0" dirty="0" err="1"/>
              <a:t>onze</a:t>
            </a:r>
            <a:r>
              <a:rPr lang="en-GB" baseline="0" dirty="0"/>
              <a:t> [2447]; </a:t>
            </a:r>
            <a:r>
              <a:rPr lang="en-GB" b="1" baseline="0" dirty="0"/>
              <a:t>continuer </a:t>
            </a:r>
            <a:r>
              <a:rPr lang="en-GB" b="0" baseline="0" dirty="0"/>
              <a:t>[113]</a:t>
            </a:r>
            <a:r>
              <a:rPr lang="en-GB" baseline="0" dirty="0"/>
              <a:t> </a:t>
            </a:r>
            <a:r>
              <a:rPr lang="en-GB" b="1" baseline="0" dirty="0"/>
              <a:t>monde</a:t>
            </a:r>
            <a:r>
              <a:rPr lang="en-GB" baseline="0" dirty="0"/>
              <a:t> [77]; </a:t>
            </a:r>
            <a:r>
              <a:rPr lang="en-GB" b="1" baseline="0" dirty="0" err="1"/>
              <a:t>montrer</a:t>
            </a:r>
            <a:r>
              <a:rPr lang="en-GB" baseline="0" dirty="0"/>
              <a:t> [108]; </a:t>
            </a:r>
            <a:r>
              <a:rPr lang="en-GB" b="1" baseline="0" dirty="0"/>
              <a:t>au fond</a:t>
            </a:r>
            <a:r>
              <a:rPr lang="en-GB" baseline="0" dirty="0"/>
              <a:t> [553]; </a:t>
            </a:r>
            <a:r>
              <a:rPr lang="en-GB" b="1" baseline="0" dirty="0"/>
              <a:t>non </a:t>
            </a:r>
            <a:r>
              <a:rPr lang="en-GB" baseline="0" dirty="0"/>
              <a:t>[72].</a:t>
            </a:r>
            <a:br>
              <a:rPr lang="en-GB" baseline="0" dirty="0"/>
            </a:br>
            <a:r>
              <a:rPr lang="de-DE" sz="1200" b="0" i="0" kern="1200" dirty="0">
                <a:solidFill>
                  <a:schemeClr val="tx1"/>
                </a:solidFill>
                <a:effectLst/>
                <a:latin typeface="Century Gothic" panose="020B0502020202020204" pitchFamily="34" charset="0"/>
                <a:ea typeface="+mn-ea"/>
                <a:cs typeface="+mn-cs"/>
              </a:rPr>
              <a:t>Source: </a:t>
            </a:r>
            <a:r>
              <a:rPr lang="en-GB" sz="1200" kern="1200" dirty="0" err="1">
                <a:solidFill>
                  <a:schemeClr val="tx1"/>
                </a:solidFill>
                <a:effectLst/>
                <a:latin typeface="Century Gothic" panose="020B0502020202020204" pitchFamily="34" charset="0"/>
                <a:ea typeface="+mn-ea"/>
                <a:cs typeface="+mn-cs"/>
              </a:rPr>
              <a:t>Londsale</a:t>
            </a:r>
            <a:r>
              <a:rPr lang="en-GB" sz="1200" kern="1200" dirty="0">
                <a:solidFill>
                  <a:schemeClr val="tx1"/>
                </a:solidFill>
                <a:effectLst/>
                <a:latin typeface="Century Gothic" panose="020B0502020202020204" pitchFamily="34" charset="0"/>
                <a:ea typeface="+mn-ea"/>
                <a:cs typeface="+mn-cs"/>
              </a:rPr>
              <a:t>, D., &amp; Le Bras, Y.  (2009). </a:t>
            </a:r>
            <a:r>
              <a:rPr lang="en-GB" sz="1200" i="1" kern="1200" dirty="0">
                <a:solidFill>
                  <a:schemeClr val="tx1"/>
                </a:solidFill>
                <a:effectLst/>
                <a:latin typeface="Century Gothic" panose="020B0502020202020204" pitchFamily="34" charset="0"/>
                <a:ea typeface="+mn-ea"/>
                <a:cs typeface="+mn-cs"/>
              </a:rPr>
              <a:t>A Frequency Dictionary of French: Core vocabulary for learners </a:t>
            </a:r>
            <a:r>
              <a:rPr lang="en-GB" sz="1200" kern="1200" dirty="0">
                <a:solidFill>
                  <a:schemeClr val="tx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fld id="{041B59E2-4D50-4B14-BF39-82B610062CD8}" type="slidenum">
              <a:rPr lang="en-GB" smtClean="0"/>
              <a:pPr/>
              <a:t>9</a:t>
            </a:fld>
            <a:endParaRPr lang="en-GB" dirty="0"/>
          </a:p>
        </p:txBody>
      </p:sp>
    </p:spTree>
    <p:extLst>
      <p:ext uri="{BB962C8B-B14F-4D97-AF65-F5344CB8AC3E}">
        <p14:creationId xmlns:p14="http://schemas.microsoft.com/office/powerpoint/2010/main" val="89442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272397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48779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8381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73638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5396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48439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3594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570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232127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08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93345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4391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900790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5285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1365127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8498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55877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4081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62829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8887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912518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9305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75687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23155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42798442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5068525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t>09/02/2020</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t>‹#›</a:t>
            </a:fld>
            <a:endParaRPr lang="en-GB"/>
          </a:p>
        </p:txBody>
      </p:sp>
    </p:spTree>
    <p:extLst>
      <p:ext uri="{BB962C8B-B14F-4D97-AF65-F5344CB8AC3E}">
        <p14:creationId xmlns:p14="http://schemas.microsoft.com/office/powerpoint/2010/main" val="22859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239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4624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3329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022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5582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09/02/2020</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50183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562753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634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366162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9.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7.png"/><Relationship Id="rId5" Type="http://schemas.openxmlformats.org/officeDocument/2006/relationships/audio" Target="../media/audio3.wav"/><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12.png"/><Relationship Id="rId4" Type="http://schemas.openxmlformats.org/officeDocument/2006/relationships/audio" Target="../media/audio9.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audio" Target="../media/audio9.wav"/></Relationships>
</file>

<file path=ppt/slides/_rels/slide8.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12"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audio" Target="../media/audio11.wav"/><Relationship Id="rId11" Type="http://schemas.openxmlformats.org/officeDocument/2006/relationships/image" Target="../media/image14.png"/><Relationship Id="rId5" Type="http://schemas.openxmlformats.org/officeDocument/2006/relationships/audio" Target="../media/audio10.wav"/><Relationship Id="rId10" Type="http://schemas.openxmlformats.org/officeDocument/2006/relationships/image" Target="../media/image13.png"/><Relationship Id="rId4" Type="http://schemas.openxmlformats.org/officeDocument/2006/relationships/audio" Target="../media/audio9.wav"/><Relationship Id="rId9" Type="http://schemas.openxmlformats.org/officeDocument/2006/relationships/audio" Target="../media/audio14.wav"/></Relationships>
</file>

<file path=ppt/slides/_rels/slide9.xml.rels><?xml version="1.0" encoding="UTF-8" standalone="yes"?>
<Relationships xmlns="http://schemas.openxmlformats.org/package/2006/relationships"><Relationship Id="rId8" Type="http://schemas.openxmlformats.org/officeDocument/2006/relationships/audio" Target="../media/audio13.wav"/><Relationship Id="rId3" Type="http://schemas.openxmlformats.org/officeDocument/2006/relationships/audio" Target="../media/audio8.wav"/><Relationship Id="rId7" Type="http://schemas.openxmlformats.org/officeDocument/2006/relationships/audio" Target="../media/audio12.wav"/><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audio" Target="../media/audio11.wav"/><Relationship Id="rId5" Type="http://schemas.openxmlformats.org/officeDocument/2006/relationships/audio" Target="../media/audio10.wav"/><Relationship Id="rId4" Type="http://schemas.openxmlformats.org/officeDocument/2006/relationships/audio" Target="../media/audio9.wav"/><Relationship Id="rId9" Type="http://schemas.openxmlformats.org/officeDocument/2006/relationships/audio" Target="../media/audio14.wav"/></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grpSp>
        <p:nvGrpSpPr>
          <p:cNvPr id="3" name="Group 2">
            <a:extLst>
              <a:ext uri="{FF2B5EF4-FFF2-40B4-BE49-F238E27FC236}">
                <a16:creationId xmlns:a16="http://schemas.microsoft.com/office/drawing/2014/main" id="{67C98102-8B67-464D-9A7A-7FBF0D46B95E}"/>
              </a:ext>
            </a:extLst>
          </p:cNvPr>
          <p:cNvGrpSpPr/>
          <p:nvPr/>
        </p:nvGrpSpPr>
        <p:grpSpPr>
          <a:xfrm>
            <a:off x="178969" y="4974112"/>
            <a:ext cx="5791386" cy="1883888"/>
            <a:chOff x="-204" y="5828736"/>
            <a:chExt cx="5791386" cy="1267777"/>
          </a:xfrm>
        </p:grpSpPr>
        <p:sp>
          <p:nvSpPr>
            <p:cNvPr id="16" name="Title 3">
              <a:extLst>
                <a:ext uri="{FF2B5EF4-FFF2-40B4-BE49-F238E27FC236}">
                  <a16:creationId xmlns:a16="http://schemas.microsoft.com/office/drawing/2014/main" id="{7B424077-B2D5-46AA-BDA8-6FF15DA500E8}"/>
                </a:ext>
              </a:extLst>
            </p:cNvPr>
            <p:cNvSpPr txBox="1">
              <a:spLocks/>
            </p:cNvSpPr>
            <p:nvPr/>
          </p:nvSpPr>
          <p:spPr>
            <a:xfrm>
              <a:off x="6210" y="58287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2200" b="1" dirty="0">
                  <a:solidFill>
                    <a:prstClr val="white"/>
                  </a:solidFill>
                  <a:latin typeface="Century Gothic" panose="020B0502020202020204" pitchFamily="34" charset="0"/>
                </a:rPr>
                <a:t>Year 7 French </a:t>
              </a:r>
            </a:p>
            <a:p>
              <a:r>
                <a:rPr lang="en-GB" sz="2200" dirty="0">
                  <a:solidFill>
                    <a:prstClr val="white"/>
                  </a:solidFill>
                  <a:latin typeface="Century Gothic" panose="020B0502020202020204" pitchFamily="34" charset="0"/>
                </a:rPr>
                <a:t>Term 1.1 - Week 6</a:t>
              </a:r>
              <a:endParaRPr lang="en-GB" sz="1600" dirty="0">
                <a:solidFill>
                  <a:prstClr val="white"/>
                </a:solidFill>
                <a:latin typeface="Century Gothic" panose="020B0502020202020204" pitchFamily="34" charset="0"/>
              </a:endParaRPr>
            </a:p>
            <a:p>
              <a:endParaRPr lang="en-GB" sz="2200" dirty="0">
                <a:solidFill>
                  <a:prstClr val="white"/>
                </a:solidFill>
                <a:latin typeface="Century Gothic" panose="020B0502020202020204" pitchFamily="34" charset="0"/>
              </a:endParaRPr>
            </a:p>
          </p:txBody>
        </p:sp>
        <p:sp>
          <p:nvSpPr>
            <p:cNvPr id="17" name="Title 3">
              <a:extLst>
                <a:ext uri="{FF2B5EF4-FFF2-40B4-BE49-F238E27FC236}">
                  <a16:creationId xmlns:a16="http://schemas.microsoft.com/office/drawing/2014/main" id="{C0508B9B-5891-4D3C-9F6E-ECDA43B43AC2}"/>
                </a:ext>
              </a:extLst>
            </p:cNvPr>
            <p:cNvSpPr txBox="1">
              <a:spLocks/>
            </p:cNvSpPr>
            <p:nvPr/>
          </p:nvSpPr>
          <p:spPr>
            <a:xfrm>
              <a:off x="-204" y="6247200"/>
              <a:ext cx="578497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Stephen Owen / Rachel Hawkes</a:t>
              </a:r>
            </a:p>
            <a:p>
              <a:endParaRPr lang="en-GB" sz="1600" dirty="0">
                <a:solidFill>
                  <a:prstClr val="white"/>
                </a:solidFill>
                <a:latin typeface="Century Gothic" panose="020B0502020202020204" pitchFamily="34" charset="0"/>
              </a:endParaRPr>
            </a:p>
            <a:p>
              <a:r>
                <a:rPr lang="en-GB" sz="1600" dirty="0">
                  <a:solidFill>
                    <a:prstClr val="white"/>
                  </a:solidFill>
                  <a:latin typeface="Century Gothic" panose="020B0502020202020204" pitchFamily="34" charset="0"/>
                </a:rPr>
                <a:t>Date updated: 09/02/20</a:t>
              </a:r>
            </a:p>
          </p:txBody>
        </p:sp>
      </p:grpSp>
      <p:sp>
        <p:nvSpPr>
          <p:cNvPr id="6" name="Title 5">
            <a:extLst>
              <a:ext uri="{FF2B5EF4-FFF2-40B4-BE49-F238E27FC236}">
                <a16:creationId xmlns:a16="http://schemas.microsoft.com/office/drawing/2014/main" id="{47C6B03B-2A17-1F48-842D-A8D004470D19}"/>
              </a:ext>
            </a:extLst>
          </p:cNvPr>
          <p:cNvSpPr>
            <a:spLocks noGrp="1"/>
          </p:cNvSpPr>
          <p:nvPr>
            <p:ph type="title"/>
          </p:nvPr>
        </p:nvSpPr>
        <p:spPr>
          <a:xfrm>
            <a:off x="185383" y="1796722"/>
            <a:ext cx="2508831" cy="1325563"/>
          </a:xfrm>
        </p:spPr>
        <p:txBody>
          <a:bodyPr>
            <a:normAutofit/>
          </a:bodyPr>
          <a:lstStyle/>
          <a:p>
            <a:r>
              <a:rPr lang="en-GB" sz="4000" b="1" dirty="0">
                <a:solidFill>
                  <a:prstClr val="white"/>
                </a:solidFill>
              </a:rPr>
              <a:t>Phonics</a:t>
            </a:r>
            <a:endParaRPr lang="en-US" sz="4000" dirty="0"/>
          </a:p>
        </p:txBody>
      </p:sp>
    </p:spTree>
    <p:extLst>
      <p:ext uri="{BB962C8B-B14F-4D97-AF65-F5344CB8AC3E}">
        <p14:creationId xmlns:p14="http://schemas.microsoft.com/office/powerpoint/2010/main" val="45670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44152D-A70E-D640-891E-8CC4AC821868}"/>
              </a:ext>
            </a:extLst>
          </p:cNvPr>
          <p:cNvSpPr>
            <a:spLocks noGrp="1"/>
          </p:cNvSpPr>
          <p:nvPr>
            <p:ph type="title"/>
          </p:nvPr>
        </p:nvSpPr>
        <p:spPr>
          <a:xfrm>
            <a:off x="100291" y="-233436"/>
            <a:ext cx="10515600" cy="1325563"/>
          </a:xfrm>
        </p:spPr>
        <p:txBody>
          <a:bodyPr/>
          <a:lstStyle/>
          <a:p>
            <a:pPr lvl="0">
              <a:lnSpc>
                <a:spcPct val="100000"/>
              </a:lnSpc>
              <a:spcBef>
                <a:spcPts val="0"/>
              </a:spcBef>
            </a:pPr>
            <a:r>
              <a:rPr lang="en-GB" sz="12000" b="1" dirty="0" err="1">
                <a:solidFill>
                  <a:srgbClr val="1F4E79"/>
                </a:solidFill>
                <a:latin typeface="Century Gothic" panose="020B0502020202020204" pitchFamily="34" charset="0"/>
                <a:ea typeface="+mn-ea"/>
                <a:cs typeface="Calibri" panose="020F0502020204030204" pitchFamily="34" charset="0"/>
              </a:rPr>
              <a:t>en</a:t>
            </a:r>
            <a:r>
              <a:rPr lang="en-GB" sz="12000" b="1" dirty="0">
                <a:solidFill>
                  <a:srgbClr val="1F4E79"/>
                </a:solidFill>
                <a:latin typeface="Century Gothic" panose="020B0502020202020204" pitchFamily="34" charset="0"/>
                <a:ea typeface="+mn-ea"/>
                <a:cs typeface="Calibri" panose="020F0502020204030204" pitchFamily="34" charset="0"/>
              </a:rPr>
              <a:t>/an</a:t>
            </a:r>
            <a:br>
              <a:rPr lang="en-GB" sz="12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4" name="Picture 3" descr="a small child"/>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0364" y="447477"/>
            <a:ext cx="2649185" cy="4229298"/>
          </a:xfrm>
          <a:prstGeom prst="rect">
            <a:avLst/>
          </a:prstGeom>
        </p:spPr>
      </p:pic>
      <p:sp>
        <p:nvSpPr>
          <p:cNvPr id="3" name="TextBox 2"/>
          <p:cNvSpPr txBox="1"/>
          <p:nvPr/>
        </p:nvSpPr>
        <p:spPr>
          <a:xfrm>
            <a:off x="2229956" y="4359623"/>
            <a:ext cx="76132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f</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a:t>
            </a:r>
          </a:p>
        </p:txBody>
      </p:sp>
      <p:sp>
        <p:nvSpPr>
          <p:cNvPr id="5" name="TextBox 4"/>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350076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a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enfant.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enf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B32F98-AD80-034A-BB8B-7CE1F1DFF048}"/>
              </a:ext>
            </a:extLst>
          </p:cNvPr>
          <p:cNvSpPr>
            <a:spLocks noGrp="1"/>
          </p:cNvSpPr>
          <p:nvPr>
            <p:ph type="title"/>
          </p:nvPr>
        </p:nvSpPr>
        <p:spPr>
          <a:xfrm>
            <a:off x="100291" y="-233436"/>
            <a:ext cx="10515600" cy="1325563"/>
          </a:xfrm>
        </p:spPr>
        <p:txBody>
          <a:bodyPr/>
          <a:lstStyle/>
          <a:p>
            <a:pPr lvl="0">
              <a:lnSpc>
                <a:spcPct val="100000"/>
              </a:lnSpc>
              <a:spcBef>
                <a:spcPts val="0"/>
              </a:spcBef>
            </a:pPr>
            <a:r>
              <a:rPr lang="en-GB" sz="12000" b="1" dirty="0" err="1">
                <a:solidFill>
                  <a:srgbClr val="1F4E79"/>
                </a:solidFill>
                <a:latin typeface="Century Gothic" panose="020B0502020202020204" pitchFamily="34" charset="0"/>
                <a:ea typeface="+mn-ea"/>
                <a:cs typeface="Calibri" panose="020F0502020204030204" pitchFamily="34" charset="0"/>
              </a:rPr>
              <a:t>en</a:t>
            </a:r>
            <a:r>
              <a:rPr lang="en-GB" sz="12000" b="1" dirty="0">
                <a:solidFill>
                  <a:srgbClr val="1F4E79"/>
                </a:solidFill>
                <a:latin typeface="Century Gothic" panose="020B0502020202020204" pitchFamily="34" charset="0"/>
                <a:ea typeface="+mn-ea"/>
                <a:cs typeface="Calibri" panose="020F0502020204030204" pitchFamily="34" charset="0"/>
              </a:rPr>
              <a:t>/an</a:t>
            </a:r>
            <a:br>
              <a:rPr lang="en-GB" sz="12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2289373" y="1891995"/>
            <a:ext cx="76132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Calibri" panose="020F0502020204030204" pitchFamily="34" charset="0"/>
              </a:rPr>
              <a:t> </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en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f</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an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t</a:t>
            </a:r>
          </a:p>
        </p:txBody>
      </p:sp>
      <p:sp>
        <p:nvSpPr>
          <p:cNvPr id="5" name="TextBox 4"/>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257775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enf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5138" y="298012"/>
            <a:ext cx="10515600" cy="1325563"/>
          </a:xfrm>
        </p:spPr>
        <p:txBody>
          <a:bodyPr>
            <a:normAutofit fontScale="90000"/>
          </a:bodyPr>
          <a:lstStyle/>
          <a:p>
            <a:pPr algn="ctr"/>
            <a:r>
              <a:rPr lang="en-GB" sz="13300" b="1" dirty="0" err="1">
                <a:solidFill>
                  <a:srgbClr val="115076"/>
                </a:solidFill>
                <a:cs typeface="Calibri" panose="020F0502020204030204" pitchFamily="34" charset="0"/>
              </a:rPr>
              <a:t>en</a:t>
            </a:r>
            <a:r>
              <a:rPr lang="en-GB" sz="13300" b="1" dirty="0">
                <a:solidFill>
                  <a:srgbClr val="115076"/>
                </a:solidFill>
                <a:cs typeface="Calibri" panose="020F0502020204030204" pitchFamily="34" charset="0"/>
              </a:rPr>
              <a:t>/an</a:t>
            </a:r>
            <a:br>
              <a:rPr lang="en-GB" sz="9600" b="1" dirty="0">
                <a:solidFill>
                  <a:srgbClr val="115076"/>
                </a:solidFill>
                <a:cs typeface="Calibri" panose="020F0502020204030204" pitchFamily="34" charset="0"/>
              </a:rPr>
            </a:br>
            <a:endParaRPr lang="en-GB" dirty="0"/>
          </a:p>
        </p:txBody>
      </p:sp>
      <p:sp>
        <p:nvSpPr>
          <p:cNvPr id="7" name="Rounded Rectangle 6" descr="rectangle"/>
          <p:cNvSpPr/>
          <p:nvPr/>
        </p:nvSpPr>
        <p:spPr>
          <a:xfrm>
            <a:off x="4606528" y="1362391"/>
            <a:ext cx="2903478" cy="298201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8" name="Picture 27" descr="small chil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50979" y="1605396"/>
            <a:ext cx="1090041" cy="1740198"/>
          </a:xfrm>
          <a:prstGeom prst="rect">
            <a:avLst/>
          </a:prstGeom>
        </p:spPr>
      </p:pic>
      <p:sp>
        <p:nvSpPr>
          <p:cNvPr id="3" name="TextBox 2"/>
          <p:cNvSpPr txBox="1"/>
          <p:nvPr/>
        </p:nvSpPr>
        <p:spPr>
          <a:xfrm>
            <a:off x="4753339" y="3242343"/>
            <a:ext cx="27566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p>
        </p:txBody>
      </p:sp>
      <p:sp>
        <p:nvSpPr>
          <p:cNvPr id="6" name="TextBox 5"/>
          <p:cNvSpPr txBox="1"/>
          <p:nvPr/>
        </p:nvSpPr>
        <p:spPr>
          <a:xfrm>
            <a:off x="837073" y="451542"/>
            <a:ext cx="25849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grpSp>
        <p:nvGrpSpPr>
          <p:cNvPr id="22" name="Group 21" descr="tall boy and small boy with an arrow pointing to the tall boy"/>
          <p:cNvGrpSpPr/>
          <p:nvPr/>
        </p:nvGrpSpPr>
        <p:grpSpPr>
          <a:xfrm>
            <a:off x="1208907" y="1362391"/>
            <a:ext cx="1667202" cy="1953518"/>
            <a:chOff x="12297240" y="3985624"/>
            <a:chExt cx="1667202" cy="1953518"/>
          </a:xfrm>
        </p:grpSpPr>
        <p:pic>
          <p:nvPicPr>
            <p:cNvPr id="23" name="Picture 22" descr="tall boy and small boy with an arrow pointing to the tall boy"/>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297240" y="3985624"/>
              <a:ext cx="976759" cy="1953518"/>
            </a:xfrm>
            <a:prstGeom prst="rect">
              <a:avLst/>
            </a:prstGeom>
          </p:spPr>
        </p:pic>
        <p:pic>
          <p:nvPicPr>
            <p:cNvPr id="24" name="Picture 23" descr="small boy"/>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121604" y="4674695"/>
              <a:ext cx="626474" cy="1252948"/>
            </a:xfrm>
            <a:prstGeom prst="rect">
              <a:avLst/>
            </a:prstGeom>
          </p:spPr>
        </p:pic>
        <p:sp>
          <p:nvSpPr>
            <p:cNvPr id="25" name="Down Arrow 24"/>
            <p:cNvSpPr/>
            <p:nvPr/>
          </p:nvSpPr>
          <p:spPr>
            <a:xfrm rot="16200000" flipV="1">
              <a:off x="13373782" y="3931972"/>
              <a:ext cx="409638" cy="771682"/>
            </a:xfrm>
            <a:prstGeom prst="downArrow">
              <a:avLst/>
            </a:prstGeom>
            <a:solidFill>
              <a:srgbClr val="E65D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sp>
        <p:nvSpPr>
          <p:cNvPr id="5" name="TextBox 4"/>
          <p:cNvSpPr txBox="1"/>
          <p:nvPr/>
        </p:nvSpPr>
        <p:spPr>
          <a:xfrm>
            <a:off x="871932" y="3621609"/>
            <a:ext cx="29563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pic>
        <p:nvPicPr>
          <p:cNvPr id="29" name="Picture 28" descr="person questioning things"/>
          <p:cNvPicPr>
            <a:picLocks noChangeAspect="1"/>
          </p:cNvPicPr>
          <p:nvPr/>
        </p:nvPicPr>
        <p:blipFill>
          <a:blip r:embed="rId1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847506" y="4587548"/>
            <a:ext cx="1084390" cy="1450738"/>
          </a:xfrm>
          <a:prstGeom prst="rect">
            <a:avLst/>
          </a:prstGeom>
        </p:spPr>
      </p:pic>
      <p:sp>
        <p:nvSpPr>
          <p:cNvPr id="15" name="TextBox 14"/>
          <p:cNvSpPr txBox="1"/>
          <p:nvPr/>
        </p:nvSpPr>
        <p:spPr>
          <a:xfrm>
            <a:off x="3881821" y="4656506"/>
            <a:ext cx="44769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27" name="Rectangle 26"/>
          <p:cNvSpPr/>
          <p:nvPr/>
        </p:nvSpPr>
        <p:spPr>
          <a:xfrm>
            <a:off x="5045070" y="5538133"/>
            <a:ext cx="21018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[to take]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a:off x="8220785" y="430059"/>
            <a:ext cx="38152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r>
              <a:rPr kumimoji="0" lang="en-GB" sz="6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pic>
        <p:nvPicPr>
          <p:cNvPr id="26" name="Picture 25" descr="clock with no arrows"/>
          <p:cNvPicPr>
            <a:picLocks noChangeAspect="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9296549" y="1674250"/>
            <a:ext cx="1112108" cy="1112108"/>
          </a:xfrm>
          <a:prstGeom prst="rect">
            <a:avLst/>
          </a:prstGeom>
          <a:effectLst>
            <a:outerShdw blurRad="50800" dist="38100" dir="5400000" algn="t" rotWithShape="0">
              <a:prstClr val="black">
                <a:alpha val="40000"/>
              </a:prstClr>
            </a:outerShdw>
          </a:effectLst>
        </p:spPr>
      </p:pic>
      <p:sp>
        <p:nvSpPr>
          <p:cNvPr id="13" name="TextBox 12" descr="question mark"/>
          <p:cNvSpPr txBox="1"/>
          <p:nvPr/>
        </p:nvSpPr>
        <p:spPr>
          <a:xfrm>
            <a:off x="10408657" y="1625586"/>
            <a:ext cx="75674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F66400"/>
                </a:solidFill>
                <a:effectLst/>
                <a:uLnTx/>
                <a:uFillTx/>
                <a:latin typeface="Century Gothic" panose="020B0502020202020204" pitchFamily="34" charset="0"/>
                <a:ea typeface="+mn-ea"/>
                <a:cs typeface="Calibri" panose="020F0502020204030204" pitchFamily="34" charset="0"/>
              </a:rPr>
              <a:t>?</a:t>
            </a:r>
          </a:p>
        </p:txBody>
      </p:sp>
      <p:sp>
        <p:nvSpPr>
          <p:cNvPr id="20" name="TextBox 19"/>
          <p:cNvSpPr txBox="1"/>
          <p:nvPr/>
        </p:nvSpPr>
        <p:spPr>
          <a:xfrm>
            <a:off x="8150257" y="3574135"/>
            <a:ext cx="38152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core</a:t>
            </a:r>
          </a:p>
        </p:txBody>
      </p:sp>
      <p:pic>
        <p:nvPicPr>
          <p:cNvPr id="2" name="Picture 1" descr="repeat arrow"/>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761004">
            <a:off x="9381799" y="4536353"/>
            <a:ext cx="1402522" cy="1404473"/>
          </a:xfrm>
          <a:prstGeom prst="rect">
            <a:avLst/>
          </a:prstGeom>
        </p:spPr>
      </p:pic>
      <p:sp>
        <p:nvSpPr>
          <p:cNvPr id="19" name="TextBox 18"/>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7420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a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subTnLst>
                                    <p:audio>
                                      <p:cMediaNode>
                                        <p:cTn display="0" masterRel="sameClick">
                                          <p:stCondLst>
                                            <p:cond evt="begin" delay="0">
                                              <p:tn val="13"/>
                                            </p:cond>
                                          </p:stCondLst>
                                          <p:endCondLst>
                                            <p:cond evt="onStopAudio" delay="0">
                                              <p:tgtEl>
                                                <p:sldTgt/>
                                              </p:tgtEl>
                                            </p:cond>
                                          </p:endCondLst>
                                        </p:cTn>
                                        <p:tgtEl>
                                          <p:sndTgt r:embed="rId4" name="enfant.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5" name="grand.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subTnLst>
                                    <p:audio>
                                      <p:cMediaNode>
                                        <p:cTn display="0" masterRel="sameClick">
                                          <p:stCondLst>
                                            <p:cond evt="begin" delay="0">
                                              <p:tn val="31"/>
                                            </p:cond>
                                          </p:stCondLst>
                                          <p:endCondLst>
                                            <p:cond evt="onStopAudio" delay="0">
                                              <p:tgtEl>
                                                <p:sldTgt/>
                                              </p:tgtEl>
                                            </p:cond>
                                          </p:endCondLst>
                                        </p:cTn>
                                        <p:tgtEl>
                                          <p:sndTgt r:embed="rId6" name="quand.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subTnLst>
                                    <p:audio>
                                      <p:cMediaNode>
                                        <p:cTn display="0" masterRel="sameClick">
                                          <p:stCondLst>
                                            <p:cond evt="begin" delay="0">
                                              <p:tn val="44"/>
                                            </p:cond>
                                          </p:stCondLst>
                                          <p:endCondLst>
                                            <p:cond evt="onStopAudio" delay="0">
                                              <p:tgtEl>
                                                <p:sldTgt/>
                                              </p:tgtEl>
                                            </p:cond>
                                          </p:endCondLst>
                                        </p:cTn>
                                        <p:tgtEl>
                                          <p:sndTgt r:embed="rId7" name="penser.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prendre.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subTnLst>
                                    <p:audio>
                                      <p:cMediaNode>
                                        <p:cTn display="0" masterRel="sameClick">
                                          <p:stCondLst>
                                            <p:cond evt="begin" delay="0">
                                              <p:tn val="64"/>
                                            </p:cond>
                                          </p:stCondLst>
                                          <p:endCondLst>
                                            <p:cond evt="onStopAudio" delay="0">
                                              <p:tgtEl>
                                                <p:sldTgt/>
                                              </p:tgtEl>
                                            </p:cond>
                                          </p:endCondLst>
                                        </p:cTn>
                                        <p:tgtEl>
                                          <p:sndTgt r:embed="rId9" name="encore.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fade">
                                      <p:cBhvr>
                                        <p:cTn id="7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3" grpId="0"/>
      <p:bldP spid="6" grpId="0"/>
      <p:bldP spid="5" grpId="0"/>
      <p:bldP spid="15" grpId="0"/>
      <p:bldP spid="27" grpId="0"/>
      <p:bldP spid="17" grpId="0"/>
      <p:bldP spid="1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138" y="282702"/>
            <a:ext cx="10515600" cy="1325563"/>
          </a:xfrm>
        </p:spPr>
        <p:txBody>
          <a:bodyPr>
            <a:normAutofit fontScale="90000"/>
          </a:bodyPr>
          <a:lstStyle/>
          <a:p>
            <a:pPr algn="ctr"/>
            <a:r>
              <a:rPr lang="en-GB" sz="13300" b="1" dirty="0" err="1">
                <a:solidFill>
                  <a:srgbClr val="115076"/>
                </a:solidFill>
                <a:cs typeface="Calibri" panose="020F0502020204030204" pitchFamily="34" charset="0"/>
              </a:rPr>
              <a:t>en</a:t>
            </a:r>
            <a:r>
              <a:rPr lang="en-GB" sz="13300" b="1" dirty="0">
                <a:solidFill>
                  <a:srgbClr val="115076"/>
                </a:solidFill>
                <a:cs typeface="Calibri" panose="020F0502020204030204" pitchFamily="34" charset="0"/>
              </a:rPr>
              <a:t>/an</a:t>
            </a:r>
            <a:br>
              <a:rPr lang="en-GB" sz="9600" b="1" dirty="0">
                <a:solidFill>
                  <a:srgbClr val="115076"/>
                </a:solidFill>
                <a:cs typeface="Calibri" panose="020F0502020204030204" pitchFamily="34" charset="0"/>
              </a:rPr>
            </a:br>
            <a:endParaRPr lang="en-GB" dirty="0"/>
          </a:p>
        </p:txBody>
      </p:sp>
      <p:sp>
        <p:nvSpPr>
          <p:cNvPr id="7" name="Rounded Rectangle 6" descr="rectangle"/>
          <p:cNvSpPr/>
          <p:nvPr/>
        </p:nvSpPr>
        <p:spPr>
          <a:xfrm>
            <a:off x="4606528" y="1362391"/>
            <a:ext cx="2903478" cy="2982016"/>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 name="TextBox 2"/>
          <p:cNvSpPr txBox="1"/>
          <p:nvPr/>
        </p:nvSpPr>
        <p:spPr>
          <a:xfrm>
            <a:off x="4753339" y="3242343"/>
            <a:ext cx="275666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f</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t</a:t>
            </a:r>
          </a:p>
        </p:txBody>
      </p:sp>
      <p:sp>
        <p:nvSpPr>
          <p:cNvPr id="6" name="TextBox 5"/>
          <p:cNvSpPr txBox="1"/>
          <p:nvPr/>
        </p:nvSpPr>
        <p:spPr>
          <a:xfrm>
            <a:off x="837073" y="451542"/>
            <a:ext cx="258493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gr</a:t>
            </a: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d</a:t>
            </a:r>
          </a:p>
        </p:txBody>
      </p:sp>
      <p:sp>
        <p:nvSpPr>
          <p:cNvPr id="5" name="TextBox 4"/>
          <p:cNvSpPr txBox="1"/>
          <p:nvPr/>
        </p:nvSpPr>
        <p:spPr>
          <a:xfrm>
            <a:off x="871932" y="3621609"/>
            <a:ext cx="295631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ser</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5" name="TextBox 14"/>
          <p:cNvSpPr txBox="1"/>
          <p:nvPr/>
        </p:nvSpPr>
        <p:spPr>
          <a:xfrm>
            <a:off x="3881821" y="4656506"/>
            <a:ext cx="447698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pr</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dre</a:t>
            </a:r>
            <a:endPar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endParaRPr>
          </a:p>
        </p:txBody>
      </p:sp>
      <p:sp>
        <p:nvSpPr>
          <p:cNvPr id="17" name="TextBox 16"/>
          <p:cNvSpPr txBox="1"/>
          <p:nvPr/>
        </p:nvSpPr>
        <p:spPr>
          <a:xfrm>
            <a:off x="8220785" y="430059"/>
            <a:ext cx="3815255"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qu</a:t>
            </a:r>
            <a:r>
              <a:rPr kumimoji="0" lang="en-GB" sz="6000" b="0" i="0" u="none" strike="noStrike" kern="1200" cap="none" spc="0" normalizeH="0" baseline="0" noProof="0" dirty="0" err="1">
                <a:ln>
                  <a:noFill/>
                </a:ln>
                <a:solidFill>
                  <a:srgbClr val="E65D00"/>
                </a:solidFill>
                <a:effectLst/>
                <a:uLnTx/>
                <a:uFillTx/>
                <a:latin typeface="Century Gothic" panose="020B0502020202020204" pitchFamily="34" charset="0"/>
                <a:ea typeface="+mn-ea"/>
                <a:cs typeface="Calibri" panose="020F0502020204030204" pitchFamily="34" charset="0"/>
              </a:rPr>
              <a:t>an</a:t>
            </a:r>
            <a:r>
              <a:rPr kumimoji="0" lang="en-GB" sz="6000" b="0" i="0" u="none" strike="noStrike" kern="1200" cap="none" spc="0" normalizeH="0" baseline="0" noProof="0" dirty="0" err="1">
                <a:ln>
                  <a:noFill/>
                </a:ln>
                <a:solidFill>
                  <a:srgbClr val="115076"/>
                </a:solidFill>
                <a:effectLst/>
                <a:uLnTx/>
                <a:uFillTx/>
                <a:latin typeface="Century Gothic" panose="020B0502020202020204" pitchFamily="34" charset="0"/>
                <a:ea typeface="+mn-ea"/>
                <a:cs typeface="Calibri" panose="020F0502020204030204" pitchFamily="34" charset="0"/>
              </a:rPr>
              <a:t>d</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 </a:t>
            </a:r>
            <a:r>
              <a:rPr kumimoji="0" lang="en-GB" sz="6600" b="0" i="0" u="none" strike="noStrike" kern="1200" cap="none" spc="0" normalizeH="0" baseline="0" noProof="0" dirty="0">
                <a:ln>
                  <a:noFill/>
                </a:ln>
                <a:solidFill>
                  <a:srgbClr val="115076"/>
                </a:solidFill>
                <a:effectLst/>
                <a:uLnTx/>
                <a:uFillTx/>
                <a:latin typeface="Calibri" panose="020F0502020204030204" pitchFamily="34" charset="0"/>
                <a:ea typeface="+mn-ea"/>
                <a:cs typeface="Calibri" panose="020F0502020204030204" pitchFamily="34" charset="0"/>
              </a:rPr>
              <a:t>?</a:t>
            </a:r>
          </a:p>
        </p:txBody>
      </p:sp>
      <p:sp>
        <p:nvSpPr>
          <p:cNvPr id="20" name="TextBox 19"/>
          <p:cNvSpPr txBox="1"/>
          <p:nvPr/>
        </p:nvSpPr>
        <p:spPr>
          <a:xfrm>
            <a:off x="8150257" y="3574135"/>
            <a:ext cx="381525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65D00"/>
                </a:solidFill>
                <a:effectLst/>
                <a:uLnTx/>
                <a:uFillTx/>
                <a:latin typeface="Century Gothic" panose="020B0502020202020204" pitchFamily="34" charset="0"/>
                <a:ea typeface="+mn-ea"/>
                <a:cs typeface="Calibri" panose="020F0502020204030204" pitchFamily="34" charset="0"/>
              </a:rPr>
              <a:t>en</a:t>
            </a:r>
            <a:r>
              <a:rPr kumimoji="0" lang="en-GB" sz="6000" b="0" i="0" u="none" strike="noStrike" kern="1200" cap="none" spc="0" normalizeH="0" baseline="0" noProof="0" dirty="0">
                <a:ln>
                  <a:noFill/>
                </a:ln>
                <a:solidFill>
                  <a:srgbClr val="115076"/>
                </a:solidFill>
                <a:effectLst/>
                <a:uLnTx/>
                <a:uFillTx/>
                <a:latin typeface="Century Gothic" panose="020B0502020202020204" pitchFamily="34" charset="0"/>
                <a:ea typeface="+mn-ea"/>
                <a:cs typeface="Calibri" panose="020F0502020204030204" pitchFamily="34" charset="0"/>
              </a:rPr>
              <a:t>core</a:t>
            </a:r>
          </a:p>
        </p:txBody>
      </p:sp>
      <p:sp>
        <p:nvSpPr>
          <p:cNvPr id="19" name="TextBox 18"/>
          <p:cNvSpPr txBox="1"/>
          <p:nvPr/>
        </p:nvSpPr>
        <p:spPr>
          <a:xfrm>
            <a:off x="7014437" y="6489683"/>
            <a:ext cx="306862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29850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n.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subTnLst>
                                    <p:audio>
                                      <p:cMediaNode>
                                        <p:cTn display="0" masterRel="sameClick">
                                          <p:stCondLst>
                                            <p:cond evt="begin" delay="0">
                                              <p:tn val="8"/>
                                            </p:cond>
                                          </p:stCondLst>
                                          <p:endCondLst>
                                            <p:cond evt="onStopAudio" delay="0">
                                              <p:tgtEl>
                                                <p:sldTgt/>
                                              </p:tgtEl>
                                            </p:cond>
                                          </p:endCondLst>
                                        </p:cTn>
                                        <p:tgtEl>
                                          <p:sndTgt r:embed="rId4" name="enfant.wav"/>
                                        </p:tgtEl>
                                      </p:cMediaNode>
                                    </p:audio>
                                  </p:sub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subTnLst>
                                    <p:audio>
                                      <p:cMediaNode>
                                        <p:cTn display="0" masterRel="sameClick">
                                          <p:stCondLst>
                                            <p:cond evt="begin" delay="0">
                                              <p:tn val="16"/>
                                            </p:cond>
                                          </p:stCondLst>
                                          <p:endCondLst>
                                            <p:cond evt="onStopAudio" delay="0">
                                              <p:tgtEl>
                                                <p:sldTgt/>
                                              </p:tgtEl>
                                            </p:cond>
                                          </p:endCondLst>
                                        </p:cTn>
                                        <p:tgtEl>
                                          <p:sndTgt r:embed="rId5" name="grand.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subTnLst>
                                    <p:audio>
                                      <p:cMediaNode>
                                        <p:cTn display="0" masterRel="sameClick">
                                          <p:stCondLst>
                                            <p:cond evt="begin" delay="0">
                                              <p:tn val="21"/>
                                            </p:cond>
                                          </p:stCondLst>
                                          <p:endCondLst>
                                            <p:cond evt="onStopAudio" delay="0">
                                              <p:tgtEl>
                                                <p:sldTgt/>
                                              </p:tgtEl>
                                            </p:cond>
                                          </p:endCondLst>
                                        </p:cTn>
                                        <p:tgtEl>
                                          <p:sndTgt r:embed="rId6" name="quand.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subTnLst>
                                    <p:audio>
                                      <p:cMediaNode>
                                        <p:cTn display="0" masterRel="sameClick">
                                          <p:stCondLst>
                                            <p:cond evt="begin" delay="0">
                                              <p:tn val="26"/>
                                            </p:cond>
                                          </p:stCondLst>
                                          <p:endCondLst>
                                            <p:cond evt="onStopAudio" delay="0">
                                              <p:tgtEl>
                                                <p:sldTgt/>
                                              </p:tgtEl>
                                            </p:cond>
                                          </p:endCondLst>
                                        </p:cTn>
                                        <p:tgtEl>
                                          <p:sndTgt r:embed="rId7" name="penser.wav"/>
                                        </p:tgtEl>
                                      </p:cMediaNode>
                                    </p:audio>
                                  </p:sub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subTnLst>
                                    <p:audio>
                                      <p:cMediaNode>
                                        <p:cTn display="0" masterRel="sameClick">
                                          <p:stCondLst>
                                            <p:cond evt="begin" delay="0">
                                              <p:tn val="31"/>
                                            </p:cond>
                                          </p:stCondLst>
                                          <p:endCondLst>
                                            <p:cond evt="onStopAudio" delay="0">
                                              <p:tgtEl>
                                                <p:sldTgt/>
                                              </p:tgtEl>
                                            </p:cond>
                                          </p:endCondLst>
                                        </p:cTn>
                                        <p:tgtEl>
                                          <p:sndTgt r:embed="rId8" name="prendre.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subTnLst>
                                    <p:audio>
                                      <p:cMediaNode>
                                        <p:cTn display="0" masterRel="sameClick">
                                          <p:stCondLst>
                                            <p:cond evt="begin" delay="0">
                                              <p:tn val="36"/>
                                            </p:cond>
                                          </p:stCondLst>
                                          <p:endCondLst>
                                            <p:cond evt="onStopAudio" delay="0">
                                              <p:tgtEl>
                                                <p:sldTgt/>
                                              </p:tgtEl>
                                            </p:cond>
                                          </p:endCondLst>
                                        </p:cTn>
                                        <p:tgtEl>
                                          <p:sndTgt r:embed="rId9" name="encor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3" grpId="0"/>
      <p:bldP spid="6" grpId="0"/>
      <p:bldP spid="5" grpId="0"/>
      <p:bldP spid="15" grpId="0"/>
      <p:bldP spid="17"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36B857-30DF-C748-BA5B-B99AA3FABCDD}"/>
              </a:ext>
            </a:extLst>
          </p:cNvPr>
          <p:cNvSpPr>
            <a:spLocks noGrp="1"/>
          </p:cNvSpPr>
          <p:nvPr>
            <p:ph type="title"/>
          </p:nvPr>
        </p:nvSpPr>
        <p:spPr>
          <a:xfrm>
            <a:off x="84557" y="-1026284"/>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on</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pic>
        <p:nvPicPr>
          <p:cNvPr id="6146" name="Picture 2" descr="a forbidden sign"/>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90185" y="1436433"/>
            <a:ext cx="3011629" cy="30116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8915" y="4376300"/>
            <a:ext cx="53341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p>
        </p:txBody>
      </p:sp>
      <p:sp>
        <p:nvSpPr>
          <p:cNvPr id="5" name="TextBox 4"/>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175095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gtEl>
                                        <p:attrNameLst>
                                          <p:attrName>style.visibility</p:attrName>
                                        </p:attrNameLst>
                                      </p:cBhvr>
                                      <p:to>
                                        <p:strVal val="visible"/>
                                      </p:to>
                                    </p:set>
                                    <p:animEffect transition="in" filter="fade">
                                      <p:cBhvr>
                                        <p:cTn id="17" dur="500"/>
                                        <p:tgtEl>
                                          <p:spTgt spid="6146"/>
                                        </p:tgtEl>
                                      </p:cBhvr>
                                    </p:animEffect>
                                  </p:childTnLst>
                                  <p:subTnLst>
                                    <p:audio>
                                      <p:cMediaNode>
                                        <p:cTn display="0" masterRel="sameClick">
                                          <p:stCondLst>
                                            <p:cond evt="begin" delay="0">
                                              <p:tn val="15"/>
                                            </p:cond>
                                          </p:stCondLst>
                                          <p:endCondLst>
                                            <p:cond evt="onStopAudio" delay="0">
                                              <p:tgtEl>
                                                <p:sldTgt/>
                                              </p:tgtEl>
                                            </p:cond>
                                          </p:endCondLst>
                                        </p:cTn>
                                        <p:tgtEl>
                                          <p:sndTgt r:embed="rId4" name="n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C40602-E7EA-0C4F-ABAF-3753BB2DDE60}"/>
              </a:ext>
            </a:extLst>
          </p:cNvPr>
          <p:cNvSpPr>
            <a:spLocks noGrp="1"/>
          </p:cNvSpPr>
          <p:nvPr>
            <p:ph type="title"/>
          </p:nvPr>
        </p:nvSpPr>
        <p:spPr>
          <a:xfrm>
            <a:off x="84557" y="-1026284"/>
            <a:ext cx="10515600" cy="1325563"/>
          </a:xfrm>
        </p:spPr>
        <p:txBody>
          <a:bodyPr/>
          <a:lstStyle/>
          <a:p>
            <a:pPr lvl="0">
              <a:lnSpc>
                <a:spcPct val="100000"/>
              </a:lnSpc>
              <a:spcBef>
                <a:spcPts val="0"/>
              </a:spcBef>
            </a:pPr>
            <a:r>
              <a:rPr lang="en-GB" sz="24000" b="1" dirty="0">
                <a:solidFill>
                  <a:srgbClr val="1F4E79"/>
                </a:solidFill>
                <a:latin typeface="Century Gothic" panose="020B0502020202020204" pitchFamily="34" charset="0"/>
                <a:ea typeface="+mn-ea"/>
                <a:cs typeface="Calibri" panose="020F0502020204030204" pitchFamily="34" charset="0"/>
              </a:rPr>
              <a:t>on</a:t>
            </a:r>
            <a:br>
              <a:rPr lang="en-GB" sz="24000" b="1" dirty="0">
                <a:solidFill>
                  <a:srgbClr val="1F4E79"/>
                </a:solidFill>
                <a:latin typeface="Century Gothic" panose="020B0502020202020204" pitchFamily="34" charset="0"/>
                <a:ea typeface="+mn-ea"/>
                <a:cs typeface="Calibri" panose="020F0502020204030204" pitchFamily="34" charset="0"/>
              </a:rPr>
            </a:br>
            <a:endParaRPr lang="en-US" dirty="0"/>
          </a:p>
        </p:txBody>
      </p:sp>
      <p:sp>
        <p:nvSpPr>
          <p:cNvPr id="3" name="TextBox 2"/>
          <p:cNvSpPr txBox="1"/>
          <p:nvPr/>
        </p:nvSpPr>
        <p:spPr>
          <a:xfrm>
            <a:off x="3327967" y="1933724"/>
            <a:ext cx="533417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n</a:t>
            </a:r>
            <a:r>
              <a:rPr kumimoji="0" lang="en-GB" sz="12000" b="1" i="0" u="none" strike="noStrike" kern="1200" cap="none" spc="0" normalizeH="0" baseline="0" noProof="0" dirty="0">
                <a:ln>
                  <a:noFill/>
                </a:ln>
                <a:solidFill>
                  <a:srgbClr val="FA6500"/>
                </a:solidFill>
                <a:effectLst/>
                <a:uLnTx/>
                <a:uFillTx/>
                <a:latin typeface="Century Gothic" panose="020B0502020202020204" pitchFamily="34" charset="0"/>
                <a:ea typeface="+mn-ea"/>
                <a:cs typeface="Calibri" panose="020F0502020204030204" pitchFamily="34" charset="0"/>
              </a:rPr>
              <a:t>on</a:t>
            </a:r>
            <a:r>
              <a:rPr kumimoji="0" lang="en-GB" sz="12000" b="0" i="0" u="none" strike="noStrike" kern="1200" cap="none" spc="0" normalizeH="0" baseline="0" noProof="0" dirty="0">
                <a:ln>
                  <a:noFill/>
                </a:ln>
                <a:solidFill>
                  <a:srgbClr val="1F4E79"/>
                </a:solidFill>
                <a:effectLst/>
                <a:uLnTx/>
                <a:uFillTx/>
                <a:latin typeface="Century Gothic" panose="020B0502020202020204" pitchFamily="34" charset="0"/>
                <a:ea typeface="+mn-ea"/>
                <a:cs typeface="Calibri" panose="020F0502020204030204" pitchFamily="34" charset="0"/>
              </a:rPr>
              <a:t>!</a:t>
            </a:r>
          </a:p>
        </p:txBody>
      </p:sp>
      <p:sp>
        <p:nvSpPr>
          <p:cNvPr id="5" name="TextBox 4"/>
          <p:cNvSpPr txBox="1"/>
          <p:nvPr/>
        </p:nvSpPr>
        <p:spPr>
          <a:xfrm>
            <a:off x="6937513" y="6474410"/>
            <a:ext cx="344924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Stephen Owen / Rachel Hawkes</a:t>
            </a:r>
          </a:p>
        </p:txBody>
      </p:sp>
    </p:spTree>
    <p:extLst>
      <p:ext uri="{BB962C8B-B14F-4D97-AF65-F5344CB8AC3E}">
        <p14:creationId xmlns:p14="http://schemas.microsoft.com/office/powerpoint/2010/main" val="4047346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51029" y="313450"/>
            <a:ext cx="10515600" cy="1325563"/>
          </a:xfrm>
        </p:spPr>
        <p:txBody>
          <a:bodyPr>
            <a:normAutofit fontScale="90000"/>
          </a:bodyPr>
          <a:lstStyle/>
          <a:p>
            <a:pPr algn="ctr"/>
            <a:r>
              <a:rPr lang="en-GB" sz="13300" b="1" dirty="0">
                <a:solidFill>
                  <a:srgbClr val="115076"/>
                </a:solidFill>
                <a:cs typeface="Calibri" panose="020F0502020204030204" pitchFamily="34" charset="0"/>
              </a:rPr>
              <a:t>on</a:t>
            </a:r>
            <a:br>
              <a:rPr lang="en-GB" sz="9600" b="1" dirty="0">
                <a:solidFill>
                  <a:srgbClr val="115076"/>
                </a:solidFill>
                <a:cs typeface="Calibri" panose="020F0502020204030204" pitchFamily="34" charset="0"/>
              </a:rPr>
            </a:br>
            <a:endParaRPr lang="en-GB" dirty="0"/>
          </a:p>
        </p:txBody>
      </p:sp>
      <p:sp>
        <p:nvSpPr>
          <p:cNvPr id="19" name="Rounded Rectangle 18" descr="rectangle"/>
          <p:cNvSpPr/>
          <p:nvPr/>
        </p:nvSpPr>
        <p:spPr>
          <a:xfrm>
            <a:off x="4884420" y="1739584"/>
            <a:ext cx="2423160" cy="2569779"/>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pic>
        <p:nvPicPr>
          <p:cNvPr id="18" name="Picture 2" descr="forbidden sign"/>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5424946" y="1945862"/>
            <a:ext cx="1343992" cy="134399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5001114" y="3213952"/>
            <a:ext cx="221543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a:t>
            </a:r>
          </a:p>
        </p:txBody>
      </p:sp>
      <p:sp>
        <p:nvSpPr>
          <p:cNvPr id="20" name="TextBox 19"/>
          <p:cNvSpPr txBox="1"/>
          <p:nvPr/>
        </p:nvSpPr>
        <p:spPr>
          <a:xfrm>
            <a:off x="388542" y="431407"/>
            <a:ext cx="3704897"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on</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pic>
        <p:nvPicPr>
          <p:cNvPr id="2" name="Picture 1" descr="the number elev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17238" y="1474816"/>
            <a:ext cx="1647506" cy="1444314"/>
          </a:xfrm>
          <a:prstGeom prst="rect">
            <a:avLst/>
          </a:prstGeom>
          <a:effectLst>
            <a:outerShdw blurRad="50800" dist="38100" dir="5400000" algn="t" rotWithShape="0">
              <a:prstClr val="black">
                <a:alpha val="40000"/>
              </a:prstClr>
            </a:outerShdw>
          </a:effectLst>
        </p:spPr>
      </p:pic>
      <p:sp>
        <p:nvSpPr>
          <p:cNvPr id="23" name="TextBox 22"/>
          <p:cNvSpPr txBox="1"/>
          <p:nvPr/>
        </p:nvSpPr>
        <p:spPr>
          <a:xfrm>
            <a:off x="819551" y="3573537"/>
            <a:ext cx="370489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de</a:t>
            </a:r>
          </a:p>
        </p:txBody>
      </p:sp>
      <p:pic>
        <p:nvPicPr>
          <p:cNvPr id="14" name="Picture 13" descr="the globe"/>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04635" y="4470483"/>
            <a:ext cx="1808976" cy="1688378"/>
          </a:xfrm>
          <a:prstGeom prst="rect">
            <a:avLst/>
          </a:prstGeom>
        </p:spPr>
      </p:pic>
      <p:sp>
        <p:nvSpPr>
          <p:cNvPr id="21" name="TextBox 20"/>
          <p:cNvSpPr txBox="1"/>
          <p:nvPr/>
        </p:nvSpPr>
        <p:spPr>
          <a:xfrm>
            <a:off x="4256381" y="4523779"/>
            <a:ext cx="3704897"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on</a:t>
            </a:r>
            <a:r>
              <a:rPr lang="en-GB" sz="6000" dirty="0" err="1">
                <a:solidFill>
                  <a:srgbClr val="115076"/>
                </a:solidFill>
                <a:latin typeface="Century Gothic" panose="020B0502020202020204" pitchFamily="34" charset="0"/>
                <a:cs typeface="Calibri" panose="020F0502020204030204" pitchFamily="34" charset="0"/>
              </a:rPr>
              <a:t>trer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4" name="Rectangle 3"/>
          <p:cNvSpPr/>
          <p:nvPr/>
        </p:nvSpPr>
        <p:spPr>
          <a:xfrm>
            <a:off x="5040229" y="5420198"/>
            <a:ext cx="2015295" cy="584775"/>
          </a:xfrm>
          <a:prstGeom prst="rect">
            <a:avLst/>
          </a:prstGeom>
        </p:spPr>
        <p:txBody>
          <a:bodyPr wrap="none">
            <a:spAutoFit/>
          </a:bodyPr>
          <a:lstStyle/>
          <a:p>
            <a:pPr algn="ctr"/>
            <a:r>
              <a:rPr lang="en-GB" sz="3200" dirty="0">
                <a:solidFill>
                  <a:srgbClr val="115076"/>
                </a:solidFill>
                <a:latin typeface="Century Gothic" panose="020B0502020202020204" pitchFamily="34" charset="0"/>
                <a:cs typeface="Calibri" panose="020F0502020204030204" pitchFamily="34" charset="0"/>
              </a:rPr>
              <a:t>[to show]</a:t>
            </a:r>
          </a:p>
        </p:txBody>
      </p:sp>
      <p:sp>
        <p:nvSpPr>
          <p:cNvPr id="26" name="TextBox 25"/>
          <p:cNvSpPr txBox="1"/>
          <p:nvPr/>
        </p:nvSpPr>
        <p:spPr>
          <a:xfrm>
            <a:off x="7251333" y="431407"/>
            <a:ext cx="532665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tinuer</a:t>
            </a:r>
          </a:p>
        </p:txBody>
      </p:sp>
      <p:sp>
        <p:nvSpPr>
          <p:cNvPr id="5" name="Rectangle 4"/>
          <p:cNvSpPr/>
          <p:nvPr/>
        </p:nvSpPr>
        <p:spPr>
          <a:xfrm>
            <a:off x="8368404" y="1263692"/>
            <a:ext cx="3092513" cy="646331"/>
          </a:xfrm>
          <a:prstGeom prst="rect">
            <a:avLst/>
          </a:prstGeom>
        </p:spPr>
        <p:txBody>
          <a:bodyPr wrap="none">
            <a:spAutoFit/>
          </a:bodyPr>
          <a:lstStyle/>
          <a:p>
            <a:pPr lvl="0" algn="ctr"/>
            <a:r>
              <a:rPr lang="en-GB" sz="3600" dirty="0">
                <a:solidFill>
                  <a:srgbClr val="115076"/>
                </a:solidFill>
                <a:latin typeface="Century Gothic" panose="020B0502020202020204" pitchFamily="34" charset="0"/>
                <a:cs typeface="Calibri" panose="020F0502020204030204" pitchFamily="34" charset="0"/>
              </a:rPr>
              <a:t>[to continue]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2" name="TextBox 21"/>
          <p:cNvSpPr txBox="1"/>
          <p:nvPr/>
        </p:nvSpPr>
        <p:spPr>
          <a:xfrm>
            <a:off x="8422499" y="3573538"/>
            <a:ext cx="370489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au</a:t>
            </a:r>
            <a:r>
              <a:rPr lang="en-GB" sz="6000" dirty="0">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d</a:t>
            </a:r>
          </a:p>
        </p:txBody>
      </p:sp>
      <p:sp>
        <p:nvSpPr>
          <p:cNvPr id="3" name="Rectangle 2"/>
          <p:cNvSpPr/>
          <p:nvPr/>
        </p:nvSpPr>
        <p:spPr>
          <a:xfrm>
            <a:off x="8422499" y="4470483"/>
            <a:ext cx="3137397" cy="646331"/>
          </a:xfrm>
          <a:prstGeom prst="rect">
            <a:avLst/>
          </a:prstGeom>
        </p:spPr>
        <p:txBody>
          <a:bodyPr wrap="none">
            <a:spAutoFit/>
          </a:bodyPr>
          <a:lstStyle/>
          <a:p>
            <a:pPr lvl="0"/>
            <a:r>
              <a:rPr lang="en-GB" sz="3600" dirty="0">
                <a:solidFill>
                  <a:srgbClr val="115076"/>
                </a:solidFill>
                <a:latin typeface="Century Gothic" panose="020B0502020202020204" pitchFamily="34" charset="0"/>
                <a:cs typeface="Calibri" panose="020F0502020204030204" pitchFamily="34" charset="0"/>
              </a:rPr>
              <a:t>[at the back]</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3" name="TextBox 12"/>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2179996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subTnLst>
                                    <p:audio>
                                      <p:cMediaNode>
                                        <p:cTn display="0" masterRel="sameClick">
                                          <p:stCondLst>
                                            <p:cond evt="begin" delay="0">
                                              <p:tn val="21"/>
                                            </p:cond>
                                          </p:stCondLst>
                                          <p:endCondLst>
                                            <p:cond evt="onStopAudio" delay="0">
                                              <p:tgtEl>
                                                <p:sldTgt/>
                                              </p:tgtEl>
                                            </p:cond>
                                          </p:endCondLst>
                                        </p:cTn>
                                        <p:tgtEl>
                                          <p:sndTgt r:embed="rId5" name="onze.wav"/>
                                        </p:tgtEl>
                                      </p:cMediaNode>
                                    </p:audio>
                                  </p:sub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subTnLst>
                                    <p:audio>
                                      <p:cMediaNode>
                                        <p:cTn display="0" masterRel="sameClick">
                                          <p:stCondLst>
                                            <p:cond evt="begin" delay="0">
                                              <p:tn val="31"/>
                                            </p:cond>
                                          </p:stCondLst>
                                          <p:endCondLst>
                                            <p:cond evt="onStopAudio" delay="0">
                                              <p:tgtEl>
                                                <p:sldTgt/>
                                              </p:tgtEl>
                                            </p:cond>
                                          </p:endCondLst>
                                        </p:cTn>
                                        <p:tgtEl>
                                          <p:sndTgt r:embed="rId6" name="continuer.wav"/>
                                        </p:tgtEl>
                                      </p:cMediaNode>
                                    </p:audio>
                                  </p:sub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7" name="monde_on.wav"/>
                                        </p:tgtEl>
                                      </p:cMediaNode>
                                    </p:audio>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subTnLst>
                                    <p:audio>
                                      <p:cMediaNode>
                                        <p:cTn display="0" masterRel="sameClick">
                                          <p:stCondLst>
                                            <p:cond evt="begin" delay="0">
                                              <p:tn val="51"/>
                                            </p:cond>
                                          </p:stCondLst>
                                          <p:endCondLst>
                                            <p:cond evt="onStopAudio" delay="0">
                                              <p:tgtEl>
                                                <p:sldTgt/>
                                              </p:tgtEl>
                                            </p:cond>
                                          </p:endCondLst>
                                        </p:cTn>
                                        <p:tgtEl>
                                          <p:sndTgt r:embed="rId8" name="montrer.wav"/>
                                        </p:tgtEl>
                                      </p:cMediaNode>
                                    </p:audio>
                                  </p:sub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subTnLst>
                                    <p:audio>
                                      <p:cMediaNode>
                                        <p:cTn display="0" masterRel="sameClick">
                                          <p:stCondLst>
                                            <p:cond evt="begin" delay="0">
                                              <p:tn val="61"/>
                                            </p:cond>
                                          </p:stCondLst>
                                          <p:endCondLst>
                                            <p:cond evt="onStopAudio" delay="0">
                                              <p:tgtEl>
                                                <p:sldTgt/>
                                              </p:tgtEl>
                                            </p:cond>
                                          </p:endCondLst>
                                        </p:cTn>
                                        <p:tgtEl>
                                          <p:sndTgt r:embed="rId9" name="au_fond.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17" grpId="0"/>
      <p:bldP spid="20" grpId="0"/>
      <p:bldP spid="23" grpId="0"/>
      <p:bldP spid="21" grpId="0"/>
      <p:bldP spid="4" grpId="0"/>
      <p:bldP spid="26" grpId="0"/>
      <p:bldP spid="5" grpId="0"/>
      <p:bldP spid="2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029" y="46838"/>
            <a:ext cx="10515600" cy="1325563"/>
          </a:xfrm>
        </p:spPr>
        <p:txBody>
          <a:bodyPr>
            <a:noAutofit/>
          </a:bodyPr>
          <a:lstStyle/>
          <a:p>
            <a:pPr algn="ctr"/>
            <a:r>
              <a:rPr lang="en-GB" sz="12000" b="1" dirty="0">
                <a:solidFill>
                  <a:srgbClr val="115076"/>
                </a:solidFill>
                <a:cs typeface="Calibri" panose="020F0502020204030204" pitchFamily="34" charset="0"/>
              </a:rPr>
              <a:t>on</a:t>
            </a:r>
          </a:p>
        </p:txBody>
      </p:sp>
      <p:sp>
        <p:nvSpPr>
          <p:cNvPr id="19" name="Rounded Rectangle 18" descr="rectangle"/>
          <p:cNvSpPr/>
          <p:nvPr/>
        </p:nvSpPr>
        <p:spPr>
          <a:xfrm>
            <a:off x="4884420" y="1739584"/>
            <a:ext cx="2423160" cy="2569779"/>
          </a:xfrm>
          <a:prstGeom prst="roundRect">
            <a:avLst/>
          </a:prstGeom>
          <a:no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17" name="TextBox 16"/>
          <p:cNvSpPr txBox="1"/>
          <p:nvPr/>
        </p:nvSpPr>
        <p:spPr>
          <a:xfrm>
            <a:off x="5001114" y="3213952"/>
            <a:ext cx="2215432"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n</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a:t>
            </a:r>
          </a:p>
        </p:txBody>
      </p:sp>
      <p:sp>
        <p:nvSpPr>
          <p:cNvPr id="20" name="TextBox 19"/>
          <p:cNvSpPr txBox="1"/>
          <p:nvPr/>
        </p:nvSpPr>
        <p:spPr>
          <a:xfrm>
            <a:off x="388542" y="431407"/>
            <a:ext cx="3704897" cy="1015663"/>
          </a:xfrm>
          <a:prstGeom prst="rect">
            <a:avLst/>
          </a:prstGeom>
          <a:noFill/>
        </p:spPr>
        <p:txBody>
          <a:bodyPr wrap="square" rtlCol="0">
            <a:spAutoFit/>
          </a:bodyPr>
          <a:lstStyle/>
          <a:p>
            <a:pPr algn="ctr"/>
            <a:r>
              <a:rPr lang="en-GB" sz="6000" dirty="0" err="1">
                <a:solidFill>
                  <a:srgbClr val="E65D00"/>
                </a:solidFill>
                <a:latin typeface="Century Gothic" panose="020B0502020202020204" pitchFamily="34" charset="0"/>
                <a:cs typeface="Calibri" panose="020F0502020204030204" pitchFamily="34" charset="0"/>
              </a:rPr>
              <a:t>on</a:t>
            </a:r>
            <a:r>
              <a:rPr lang="en-GB" sz="6000" dirty="0" err="1">
                <a:solidFill>
                  <a:srgbClr val="115076"/>
                </a:solidFill>
                <a:latin typeface="Century Gothic" panose="020B0502020202020204" pitchFamily="34" charset="0"/>
                <a:cs typeface="Calibri" panose="020F0502020204030204" pitchFamily="34" charset="0"/>
              </a:rPr>
              <a:t>ze</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3" name="TextBox 22"/>
          <p:cNvSpPr txBox="1"/>
          <p:nvPr/>
        </p:nvSpPr>
        <p:spPr>
          <a:xfrm>
            <a:off x="819551" y="3573537"/>
            <a:ext cx="370489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m</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de</a:t>
            </a:r>
          </a:p>
        </p:txBody>
      </p:sp>
      <p:sp>
        <p:nvSpPr>
          <p:cNvPr id="21" name="TextBox 20"/>
          <p:cNvSpPr txBox="1"/>
          <p:nvPr/>
        </p:nvSpPr>
        <p:spPr>
          <a:xfrm>
            <a:off x="4256381" y="4523779"/>
            <a:ext cx="3704897" cy="1015663"/>
          </a:xfrm>
          <a:prstGeom prst="rect">
            <a:avLst/>
          </a:prstGeom>
          <a:noFill/>
        </p:spPr>
        <p:txBody>
          <a:bodyPr wrap="square" rtlCol="0">
            <a:spAutoFit/>
          </a:bodyPr>
          <a:lstStyle/>
          <a:p>
            <a:pPr algn="ctr"/>
            <a:r>
              <a:rPr lang="en-GB" sz="6000" dirty="0" err="1">
                <a:solidFill>
                  <a:srgbClr val="115076"/>
                </a:solidFill>
                <a:latin typeface="Century Gothic" panose="020B0502020202020204" pitchFamily="34" charset="0"/>
                <a:cs typeface="Calibri" panose="020F0502020204030204" pitchFamily="34" charset="0"/>
              </a:rPr>
              <a:t>m</a:t>
            </a:r>
            <a:r>
              <a:rPr lang="en-GB" sz="6000" dirty="0" err="1">
                <a:solidFill>
                  <a:srgbClr val="E65D00"/>
                </a:solidFill>
                <a:latin typeface="Century Gothic" panose="020B0502020202020204" pitchFamily="34" charset="0"/>
                <a:cs typeface="Calibri" panose="020F0502020204030204" pitchFamily="34" charset="0"/>
              </a:rPr>
              <a:t>on</a:t>
            </a:r>
            <a:r>
              <a:rPr lang="en-GB" sz="6000" dirty="0" err="1">
                <a:solidFill>
                  <a:srgbClr val="115076"/>
                </a:solidFill>
                <a:latin typeface="Century Gothic" panose="020B0502020202020204" pitchFamily="34" charset="0"/>
                <a:cs typeface="Calibri" panose="020F0502020204030204" pitchFamily="34" charset="0"/>
              </a:rPr>
              <a:t>trer</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6" name="TextBox 25"/>
          <p:cNvSpPr txBox="1"/>
          <p:nvPr/>
        </p:nvSpPr>
        <p:spPr>
          <a:xfrm>
            <a:off x="7251333" y="431407"/>
            <a:ext cx="5326657"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c</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tinuer</a:t>
            </a:r>
          </a:p>
        </p:txBody>
      </p:sp>
      <p:sp>
        <p:nvSpPr>
          <p:cNvPr id="22" name="TextBox 21"/>
          <p:cNvSpPr txBox="1"/>
          <p:nvPr/>
        </p:nvSpPr>
        <p:spPr>
          <a:xfrm>
            <a:off x="8422499" y="3573538"/>
            <a:ext cx="3704897" cy="1015663"/>
          </a:xfrm>
          <a:prstGeom prst="rect">
            <a:avLst/>
          </a:prstGeom>
          <a:noFill/>
        </p:spPr>
        <p:txBody>
          <a:bodyPr wrap="square" rtlCol="0">
            <a:spAutoFit/>
          </a:bodyPr>
          <a:lstStyle/>
          <a:p>
            <a:r>
              <a:rPr lang="en-GB" sz="6000" dirty="0">
                <a:solidFill>
                  <a:srgbClr val="115076"/>
                </a:solidFill>
                <a:latin typeface="Century Gothic" panose="020B0502020202020204" pitchFamily="34" charset="0"/>
                <a:cs typeface="Calibri" panose="020F0502020204030204" pitchFamily="34" charset="0"/>
              </a:rPr>
              <a:t>au</a:t>
            </a:r>
            <a:r>
              <a:rPr lang="en-GB" sz="6000" dirty="0">
                <a:latin typeface="Century Gothic" panose="020B0502020202020204" pitchFamily="34" charset="0"/>
                <a:cs typeface="Calibri" panose="020F0502020204030204" pitchFamily="34" charset="0"/>
              </a:rPr>
              <a:t> </a:t>
            </a: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E65D00"/>
                </a:solidFill>
                <a:latin typeface="Century Gothic" panose="020B0502020202020204" pitchFamily="34" charset="0"/>
                <a:cs typeface="Calibri" panose="020F0502020204030204" pitchFamily="34" charset="0"/>
              </a:rPr>
              <a:t>on</a:t>
            </a:r>
            <a:r>
              <a:rPr lang="en-GB" sz="6000" dirty="0">
                <a:solidFill>
                  <a:srgbClr val="115076"/>
                </a:solidFill>
                <a:latin typeface="Century Gothic" panose="020B0502020202020204" pitchFamily="34" charset="0"/>
                <a:cs typeface="Calibri" panose="020F0502020204030204" pitchFamily="34" charset="0"/>
              </a:rPr>
              <a:t>d</a:t>
            </a:r>
          </a:p>
        </p:txBody>
      </p:sp>
      <p:sp>
        <p:nvSpPr>
          <p:cNvPr id="13" name="TextBox 12"/>
          <p:cNvSpPr txBox="1"/>
          <p:nvPr/>
        </p:nvSpPr>
        <p:spPr>
          <a:xfrm>
            <a:off x="7014437" y="6489683"/>
            <a:ext cx="3068623"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Tree>
    <p:extLst>
      <p:ext uri="{BB962C8B-B14F-4D97-AF65-F5344CB8AC3E}">
        <p14:creationId xmlns:p14="http://schemas.microsoft.com/office/powerpoint/2010/main" val="331720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on.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subTnLst>
                                    <p:audio>
                                      <p:cMediaNode>
                                        <p:cTn display="0" masterRel="sameClick">
                                          <p:stCondLst>
                                            <p:cond evt="begin" delay="0">
                                              <p:tn val="10"/>
                                            </p:cond>
                                          </p:stCondLst>
                                          <p:endCondLst>
                                            <p:cond evt="onStopAudio" delay="0">
                                              <p:tgtEl>
                                                <p:sldTgt/>
                                              </p:tgtEl>
                                            </p:cond>
                                          </p:endCondLst>
                                        </p:cTn>
                                        <p:tgtEl>
                                          <p:sndTgt r:embed="rId4" name="non.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5" name="onz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subTnLst>
                                    <p:audio>
                                      <p:cMediaNode>
                                        <p:cTn display="0" masterRel="sameClick">
                                          <p:stCondLst>
                                            <p:cond evt="begin" delay="0">
                                              <p:tn val="23"/>
                                            </p:cond>
                                          </p:stCondLst>
                                          <p:endCondLst>
                                            <p:cond evt="onStopAudio" delay="0">
                                              <p:tgtEl>
                                                <p:sldTgt/>
                                              </p:tgtEl>
                                            </p:cond>
                                          </p:endCondLst>
                                        </p:cTn>
                                        <p:tgtEl>
                                          <p:sndTgt r:embed="rId6" name="continuer.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subTnLst>
                                    <p:audio>
                                      <p:cMediaNode>
                                        <p:cTn display="0" masterRel="sameClick">
                                          <p:stCondLst>
                                            <p:cond evt="begin" delay="0">
                                              <p:tn val="28"/>
                                            </p:cond>
                                          </p:stCondLst>
                                          <p:endCondLst>
                                            <p:cond evt="onStopAudio" delay="0">
                                              <p:tgtEl>
                                                <p:sldTgt/>
                                              </p:tgtEl>
                                            </p:cond>
                                          </p:endCondLst>
                                        </p:cTn>
                                        <p:tgtEl>
                                          <p:sndTgt r:embed="rId7" name="monde_o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subTnLst>
                                    <p:audio>
                                      <p:cMediaNode>
                                        <p:cTn display="0" masterRel="sameClick">
                                          <p:stCondLst>
                                            <p:cond evt="begin" delay="0">
                                              <p:tn val="33"/>
                                            </p:cond>
                                          </p:stCondLst>
                                          <p:endCondLst>
                                            <p:cond evt="onStopAudio" delay="0">
                                              <p:tgtEl>
                                                <p:sldTgt/>
                                              </p:tgtEl>
                                            </p:cond>
                                          </p:endCondLst>
                                        </p:cTn>
                                        <p:tgtEl>
                                          <p:sndTgt r:embed="rId8" name="montrer.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subTnLst>
                                    <p:audio>
                                      <p:cMediaNode>
                                        <p:cTn display="0" masterRel="sameClick">
                                          <p:stCondLst>
                                            <p:cond evt="begin" delay="0">
                                              <p:tn val="38"/>
                                            </p:cond>
                                          </p:stCondLst>
                                          <p:endCondLst>
                                            <p:cond evt="onStopAudio" delay="0">
                                              <p:tgtEl>
                                                <p:sldTgt/>
                                              </p:tgtEl>
                                            </p:cond>
                                          </p:endCondLst>
                                        </p:cTn>
                                        <p:tgtEl>
                                          <p:sndTgt r:embed="rId9" name="au_fo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animBg="1"/>
      <p:bldP spid="17" grpId="0"/>
      <p:bldP spid="20" grpId="0"/>
      <p:bldP spid="23" grpId="0"/>
      <p:bldP spid="21" grpId="0"/>
      <p:bldP spid="26" grpId="0"/>
      <p:bldP spid="22"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NCELP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 Theme" id="{4C2BE813-E61A-3747-9A86-4627A18065B5}" vid="{CF4FE9D7-7BAB-7346-97A2-D95A5D9884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482</Words>
  <Application>Microsoft Macintosh PowerPoint</Application>
  <PresentationFormat>Widescreen</PresentationFormat>
  <Paragraphs>89</Paragraphs>
  <Slides>9</Slides>
  <Notes>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9</vt:i4>
      </vt:variant>
    </vt:vector>
  </HeadingPairs>
  <TitlesOfParts>
    <vt:vector size="16" baseType="lpstr">
      <vt:lpstr>Arial</vt:lpstr>
      <vt:lpstr>Calibri</vt:lpstr>
      <vt:lpstr>Century Gothic</vt:lpstr>
      <vt:lpstr>Tw Cen MT</vt:lpstr>
      <vt:lpstr>1_Office Theme</vt:lpstr>
      <vt:lpstr>2_Office Theme</vt:lpstr>
      <vt:lpstr>NCELP Theme</vt:lpstr>
      <vt:lpstr>Phonics</vt:lpstr>
      <vt:lpstr>en/an </vt:lpstr>
      <vt:lpstr>en/an </vt:lpstr>
      <vt:lpstr>en/an </vt:lpstr>
      <vt:lpstr>en/an </vt:lpstr>
      <vt:lpstr>on </vt:lpstr>
      <vt:lpstr>on </vt:lpstr>
      <vt:lpstr>on </vt:lpstr>
      <vt:lpstr>on</vt:lpstr>
    </vt:vector>
  </TitlesOfParts>
  <Company>University of York</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Finlayson</dc:creator>
  <cp:lastModifiedBy>Helen Thomas</cp:lastModifiedBy>
  <cp:revision>323</cp:revision>
  <dcterms:created xsi:type="dcterms:W3CDTF">2019-10-14T11:05:21Z</dcterms:created>
  <dcterms:modified xsi:type="dcterms:W3CDTF">2020-02-09T21:49:18Z</dcterms:modified>
</cp:coreProperties>
</file>