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164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1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111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95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3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2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0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7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0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8478" y="189826"/>
          <a:ext cx="11581450" cy="6116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6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62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23394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3394"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9632606" y="255256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creer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999704" y="3141952"/>
            <a:ext cx="2303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7338" y="314195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9540" y="1924582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7174" y="192458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puede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52195" y="689752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tiene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4608" y="52972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estar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6916" y="116572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 [location, state]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8385" y="630483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está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63288" y="56379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| being [location, state]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0419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21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7297" y="6356823"/>
            <a:ext cx="5956419" cy="3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25 most common </a:t>
            </a:r>
            <a:r>
              <a:rPr lang="en-US" altLang="zh-CN">
                <a:solidFill>
                  <a:schemeClr val="bg1"/>
                </a:solidFill>
                <a:latin typeface="Century Gothic" panose="020B0502020202020204" pitchFamily="34" charset="0"/>
              </a:rPr>
              <a:t>Spanish</a:t>
            </a:r>
            <a:r>
              <a:rPr lang="en-GB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Century Gothic" panose="020B0502020202020204" pitchFamily="34" charset="0"/>
              </a:rPr>
              <a:t>verbs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8475" y="10036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00" y="116572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6019" y="68975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6020" y="580886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| being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74290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7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9572" y="10036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tener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2195" y="1165722"/>
            <a:ext cx="2324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59571" y="563794"/>
            <a:ext cx="23288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| having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82923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92101" y="10036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92099" y="68975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hace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106719" y="123309"/>
            <a:ext cx="596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26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621287" y="10036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decir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35070" y="689752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dice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557899" y="1314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31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17574" y="114890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does | makes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7574" y="56406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do, to make |doing, making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423399" y="1165722"/>
            <a:ext cx="2730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says | tells 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23751" y="58088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say, tell |saying, telling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73350" y="1889413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95763" y="1335196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58071" y="240055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84443" y="179862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see | seeing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90438" y="1366313"/>
            <a:ext cx="584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38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9630" y="133519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poder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5855" y="240055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 able | can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7175" y="1815716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 able | can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37780" y="1349379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32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80727" y="133519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73350" y="2400552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goes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80726" y="1857239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go | going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04078" y="13663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33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133519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13254" y="192458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102984" y="1371817"/>
            <a:ext cx="584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42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642442" y="1309795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656225" y="1890714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sabe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555608" y="13663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44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38729" y="238373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gives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38729" y="179889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give | giving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644906" y="240055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knows (how)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535023" y="1815716"/>
            <a:ext cx="2496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know (how) | knowing (how)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09136" y="4376782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habla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6770" y="4376782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deja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63514" y="3154131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pasa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85927" y="2622904"/>
            <a:ext cx="231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deber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48235" y="361792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has to | must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974607" y="301599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have to, must | having to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11738" y="2583987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71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9794" y="255256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querer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6019" y="361792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wants | loves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57339" y="3068711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want, love | wanting, loving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5609" y="258368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44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70891" y="2516941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pasar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00358" y="3665422"/>
            <a:ext cx="24830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9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happens | goes through | spends time</a:t>
            </a:r>
            <a:endParaRPr lang="en-GB" sz="9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670890" y="3038984"/>
            <a:ext cx="2328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9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happen, to pass, to spend time |happening, passing, spending time</a:t>
            </a:r>
            <a:endParaRPr lang="en-GB" sz="9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445230" y="2595406"/>
            <a:ext cx="601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68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03420" y="252881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llegar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303418" y="314195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llega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085385" y="2589187"/>
            <a:ext cx="62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75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646389" y="3130229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cree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415145" y="2583683"/>
            <a:ext cx="59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83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28893" y="3636725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arrives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328893" y="3051889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arrive | arriving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635070" y="3643323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believes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635070" y="306695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believe | believing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672946" y="4365059"/>
            <a:ext cx="2324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parece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95359" y="3787396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hablar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869390" y="4852752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speaks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984039" y="4250824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speak | speaking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921170" y="38185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90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69226" y="3787396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dejar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67174" y="4852752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leaves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66771" y="4303085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leave | leaving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156315" y="3801579"/>
            <a:ext cx="63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86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680323" y="3787396"/>
            <a:ext cx="230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parecer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684669" y="4869686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seems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680322" y="4309439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seem | seeming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52979" y="3801579"/>
            <a:ext cx="57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89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312852" y="3787396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poner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12850" y="4376782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pone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233716" y="3824017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91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642038" y="3739896"/>
            <a:ext cx="2308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seguir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55821" y="4341157"/>
            <a:ext cx="229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sigue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555204" y="3818513"/>
            <a:ext cx="45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99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350048" y="4835930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puts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338325" y="4251094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put | putting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656225" y="485275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continues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644502" y="426791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continue | continuing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999704" y="5572811"/>
            <a:ext cx="230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piensa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57338" y="5584534"/>
            <a:ext cx="230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lleva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663514" y="5549365"/>
            <a:ext cx="2324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encuentra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985927" y="4995148"/>
            <a:ext cx="231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pensar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48235" y="6060504"/>
            <a:ext cx="26134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thinks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974607" y="5493745"/>
            <a:ext cx="23542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think | thinking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798522" y="5026265"/>
            <a:ext cx="6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105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59794" y="4995148"/>
            <a:ext cx="2311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llevar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46019" y="6060504"/>
            <a:ext cx="2324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wears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57339" y="5475668"/>
            <a:ext cx="2313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wear | wearing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145323" y="5026265"/>
            <a:ext cx="593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101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635722" y="5053763"/>
            <a:ext cx="2303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encontrar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663514" y="6060504"/>
            <a:ext cx="23248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finds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70890" y="5517191"/>
            <a:ext cx="2328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find | finding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468143" y="5002667"/>
            <a:ext cx="5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102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303420" y="4995148"/>
            <a:ext cx="230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volver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7303418" y="5584534"/>
            <a:ext cx="232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vuelve</a:t>
            </a:r>
            <a:endParaRPr lang="en-GB" sz="36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081318" y="5031769"/>
            <a:ext cx="595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112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607107" y="5059394"/>
            <a:ext cx="2308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llamar</a:t>
            </a:r>
            <a:endParaRPr lang="en-GB" sz="3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646389" y="5584534"/>
            <a:ext cx="2294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llama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1410504" y="5026265"/>
            <a:ext cx="58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EA5F00"/>
                </a:solidFill>
                <a:latin typeface="Century Gothic" panose="020B0502020202020204" pitchFamily="34" charset="0"/>
              </a:rPr>
              <a:t>122</a:t>
            </a:r>
            <a:endParaRPr lang="en-GB" dirty="0">
              <a:solidFill>
                <a:srgbClr val="EA5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328893" y="6043682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returns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328893" y="5458846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return | returning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9576498" y="6060504"/>
            <a:ext cx="24155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calls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9635070" y="5475668"/>
            <a:ext cx="23061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to call | calling</a:t>
            </a:r>
            <a:endParaRPr lang="en-GB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962167" y="6643098"/>
            <a:ext cx="7837012" cy="23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3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zh-CN" altLang="en-US" sz="930" i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HK" sz="930" i="1" dirty="0">
                <a:solidFill>
                  <a:schemeClr val="bg1"/>
                </a:solidFill>
                <a:latin typeface="Century Gothic" panose="020B0502020202020204" pitchFamily="34" charset="0"/>
              </a:rPr>
              <a:t>Davies, M, &amp; Davies, K.H. (2018). A Frequency Dictionary of Spanish: Core Vocabulary for Learners. Routledge</a:t>
            </a:r>
            <a:endParaRPr lang="en-GB" sz="93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2027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298</Words>
  <Application>Microsoft Office PowerPoint</Application>
  <PresentationFormat>Widescreen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华文仿宋</vt:lpstr>
      <vt:lpstr>Arial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15</cp:revision>
  <dcterms:created xsi:type="dcterms:W3CDTF">2019-03-24T08:33:13Z</dcterms:created>
  <dcterms:modified xsi:type="dcterms:W3CDTF">2019-04-20T05:11:50Z</dcterms:modified>
</cp:coreProperties>
</file>