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4" r:id="rId2"/>
    <p:sldId id="705" r:id="rId3"/>
    <p:sldId id="647" r:id="rId4"/>
    <p:sldId id="759" r:id="rId5"/>
    <p:sldId id="646" r:id="rId6"/>
    <p:sldId id="648" r:id="rId7"/>
    <p:sldId id="736" r:id="rId8"/>
    <p:sldId id="749" r:id="rId9"/>
    <p:sldId id="748" r:id="rId10"/>
    <p:sldId id="750" r:id="rId11"/>
    <p:sldId id="74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2720" autoAdjust="0"/>
  </p:normalViewPr>
  <p:slideViewPr>
    <p:cSldViewPr snapToGrid="0">
      <p:cViewPr varScale="1">
        <p:scale>
          <a:sx n="65" d="100"/>
          <a:sy n="65" d="100"/>
        </p:scale>
        <p:origin x="24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899AA-6A5A-4708-AF96-8A72D3F48F82}"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ED403-027D-4702-B299-1104AC3C122D}" type="slidenum">
              <a:rPr lang="en-GB" smtClean="0"/>
              <a:t>‹#›</a:t>
            </a:fld>
            <a:endParaRPr lang="en-GB"/>
          </a:p>
        </p:txBody>
      </p:sp>
    </p:spTree>
    <p:extLst>
      <p:ext uri="{BB962C8B-B14F-4D97-AF65-F5344CB8AC3E}">
        <p14:creationId xmlns:p14="http://schemas.microsoft.com/office/powerpoint/2010/main" val="288368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u-dresden.de/tu-dresden/organisation/ressourcen/dateien/Gleichstellungsbeauftragte/Unsere-Themen/geschlechtergerechte-sprache/Anlage-AG-Sprache-SKGDM-15-01.20?lang=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F+H</a:t>
            </a:r>
            <a:br>
              <a:rPr lang="en-GB" sz="1200" b="1" dirty="0"/>
            </a:br>
            <a:r>
              <a:rPr lang="en-GB" sz="1200" b="1" dirty="0"/>
              <a:t>Timing: </a:t>
            </a:r>
            <a:r>
              <a:rPr lang="en-GB" sz="1200" b="0" dirty="0"/>
              <a:t>5 minutes</a:t>
            </a:r>
            <a:br>
              <a:rPr lang="en-GB" sz="1200" dirty="0"/>
            </a:br>
            <a:br>
              <a:rPr lang="en-GB" sz="1200" b="1" dirty="0"/>
            </a:br>
            <a:r>
              <a:rPr lang="en-GB" sz="1200" b="1" dirty="0"/>
              <a:t>Aim: </a:t>
            </a:r>
            <a:r>
              <a:rPr lang="en-GB" sz="1200" b="0" dirty="0"/>
              <a:t>to practise irregular past participles and their infinitives. </a:t>
            </a:r>
            <a:br>
              <a:rPr lang="en-GB" sz="1200" dirty="0"/>
            </a:br>
            <a:br>
              <a:rPr lang="en-GB" sz="1200" dirty="0"/>
            </a:br>
            <a:r>
              <a:rPr lang="en-GB" sz="1200" b="1" dirty="0"/>
              <a:t>Procedure:</a:t>
            </a:r>
          </a:p>
          <a:p>
            <a:pPr marL="0" indent="0">
              <a:buNone/>
            </a:pPr>
            <a:r>
              <a:rPr lang="en-GB" sz="1200" dirty="0"/>
              <a:t>1. Click on the audio buttons to hear a past participle. All participles in this exercise are in this week’s vocabulary, so students should already be familiar with their meanings. </a:t>
            </a:r>
          </a:p>
          <a:p>
            <a:pPr marL="0" indent="0">
              <a:buNone/>
            </a:pPr>
            <a:r>
              <a:rPr lang="en-GB" sz="1200" dirty="0"/>
              <a:t>2. Students listen to the participle and note the infinitive on the right it refers to. </a:t>
            </a:r>
          </a:p>
          <a:p>
            <a:pPr marL="0" indent="0">
              <a:buNone/>
            </a:pPr>
            <a:r>
              <a:rPr lang="en-GB" sz="1200" dirty="0"/>
              <a:t>3. Click to reveal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br>
              <a:rPr lang="en-GB" dirty="0"/>
            </a:b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1. getan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2. gebracht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3. gedacht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4. gezogen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5. gewusst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6. genannt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76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bring together this week’s main grammar (perfect/imperfect tenses) and vocabulary in a writing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Students write five sentences about colonialism in Namibia.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Foundation students should write their sentences in the perfect tense. Higher students should use the imperfect.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Students must use the minimum number of words from each box at the bottom of the slide. Foundation students look at the numbers in the yellow circles (i.e., 3 from box 1 and 2 from box 2) and Higher students look at the numbers in the grey circles (i.e., 1 from the 2</a:t>
            </a:r>
            <a:r>
              <a:rPr lang="en-GB" b="0" baseline="30000" dirty="0"/>
              <a:t>nd</a:t>
            </a:r>
            <a:r>
              <a:rPr lang="en-GB" b="0" dirty="0"/>
              <a:t> gold box, 1 from the first grey box, and 3 from the 2</a:t>
            </a:r>
            <a:r>
              <a:rPr lang="en-GB" b="0" baseline="30000" dirty="0"/>
              <a:t>nd</a:t>
            </a:r>
            <a:r>
              <a:rPr lang="en-GB" b="0" dirty="0"/>
              <a:t> grey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Kolonie</a:t>
            </a:r>
            <a:r>
              <a:rPr lang="en-GB" baseline="0" dirty="0"/>
              <a:t> [&gt;5000] </a:t>
            </a:r>
            <a:r>
              <a:rPr lang="en-GB" baseline="0" dirty="0" err="1"/>
              <a:t>kolonial</a:t>
            </a:r>
            <a:r>
              <a:rPr lang="en-GB" baseline="0" dirty="0"/>
              <a:t> [&gt;5000] Gold [2413]</a:t>
            </a:r>
            <a:br>
              <a:rPr lang="en-GB" baseline="0" dirty="0"/>
            </a:br>
            <a:r>
              <a:rPr lang="en-GB" i="1" dirty="0"/>
              <a:t>Source:  Jones, R.L. &amp; </a:t>
            </a:r>
            <a:r>
              <a:rPr lang="en-GB" i="1" dirty="0" err="1"/>
              <a:t>Tschirner</a:t>
            </a:r>
            <a:r>
              <a:rPr lang="en-GB" i="1" dirty="0"/>
              <a:t>, E. (2019). A frequency dictionary of German: core vocabulary for learners. Routledge</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10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Foundation</a:t>
            </a:r>
          </a:p>
          <a:p>
            <a:r>
              <a:rPr lang="en-GB" b="1" dirty="0"/>
              <a:t>Timing: </a:t>
            </a:r>
            <a:r>
              <a:rPr lang="en-GB" b="0" dirty="0"/>
              <a:t>5 minutes</a:t>
            </a:r>
          </a:p>
          <a:p>
            <a:endParaRPr lang="en-GB" b="0" dirty="0"/>
          </a:p>
          <a:p>
            <a:r>
              <a:rPr lang="en-GB" b="1" dirty="0"/>
              <a:t>Aim: </a:t>
            </a:r>
            <a:r>
              <a:rPr lang="en-GB" b="0" dirty="0"/>
              <a:t>to revise some of this week’s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getan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2. gebracht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3. gedacht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4. gezogen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5. gewusst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6. genannt</a:t>
            </a:r>
            <a:endParaRPr lang="en-GB" b="0" dirty="0"/>
          </a:p>
          <a:p>
            <a:r>
              <a:rPr lang="en-GB" b="1" dirty="0"/>
              <a:t>Note: </a:t>
            </a:r>
            <a:r>
              <a:rPr lang="en-GB" b="0" dirty="0"/>
              <a:t>In mixed-tier classes this activity can be used as a handout for foundation students while higher students complete the vocab exercise on the previous slide.</a:t>
            </a:r>
          </a:p>
          <a:p>
            <a:endParaRPr lang="en-GB" b="0" dirty="0"/>
          </a:p>
          <a:p>
            <a:r>
              <a:rPr lang="en-GB" b="1" dirty="0"/>
              <a:t>Procedure: </a:t>
            </a:r>
          </a:p>
          <a:p>
            <a:pPr marL="228600" indent="-228600">
              <a:buAutoNum type="arabicPeriod"/>
            </a:pPr>
            <a:r>
              <a:rPr lang="en-GB" b="0" dirty="0"/>
              <a:t>Students translate the past participles into German.</a:t>
            </a:r>
          </a:p>
          <a:p>
            <a:pPr marL="228600" indent="-228600">
              <a:buAutoNum type="arabicPeriod"/>
            </a:pPr>
            <a:r>
              <a:rPr lang="en-GB" b="0" dirty="0"/>
              <a:t>Click to reveal answers.</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62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8 minutes (2 slides)</a:t>
            </a:r>
            <a:br>
              <a:rPr lang="en-GB" sz="1200" dirty="0"/>
            </a:br>
            <a:br>
              <a:rPr lang="en-GB" sz="1200" b="1" dirty="0"/>
            </a:br>
            <a:r>
              <a:rPr lang="en-GB" sz="1200" b="1" dirty="0"/>
              <a:t>Aim: </a:t>
            </a:r>
            <a:r>
              <a:rPr lang="en-GB" sz="1200" b="0" dirty="0"/>
              <a:t>to practise listening to and speaking soft and hard [</a:t>
            </a:r>
            <a:r>
              <a:rPr lang="en-GB" sz="1200" b="0" dirty="0" err="1"/>
              <a:t>ch</a:t>
            </a:r>
            <a:r>
              <a:rPr lang="en-GB" sz="1200" b="0" dirty="0"/>
              <a:t>].</a:t>
            </a:r>
            <a:br>
              <a:rPr lang="en-GB" sz="1200" dirty="0"/>
            </a:br>
            <a:br>
              <a:rPr lang="en-GB" sz="1200" dirty="0"/>
            </a:br>
            <a:r>
              <a:rPr lang="en-GB" sz="1200"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Students read the first paragraph of each slide to themselves for background knowledge.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Students work in pairs. Student B turns away from the board. Click to revel the yellow box. Student A reads the text to student B, paying particular attention to their pronunciation of the words in bold. Student B notes down any words they hear that contain [</a:t>
            </a:r>
            <a:r>
              <a:rPr lang="en-GB" sz="1200" b="0" dirty="0" err="1"/>
              <a:t>ch</a:t>
            </a:r>
            <a:r>
              <a:rPr lang="en-GB" sz="1200" b="0" dirty="0"/>
              <a:t>] and whether it is soft or hard. Student B then turns back to face the board to check their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Click the gold text box to hear the text pronounced.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Click to reveal the following slide. Students repeat steps one and two, but swap roles for step two.  </a:t>
            </a:r>
          </a:p>
          <a:p>
            <a:endParaRPr lang="en-GB" dirty="0"/>
          </a:p>
          <a:p>
            <a:r>
              <a:rPr lang="en-GB" dirty="0"/>
              <a:t>Angela Merkel: By © </a:t>
            </a:r>
            <a:r>
              <a:rPr lang="en-GB" dirty="0" err="1"/>
              <a:t>Raimond</a:t>
            </a:r>
            <a:r>
              <a:rPr lang="en-GB" dirty="0"/>
              <a:t> </a:t>
            </a:r>
            <a:r>
              <a:rPr lang="en-GB" dirty="0" err="1"/>
              <a:t>Spekking</a:t>
            </a:r>
            <a:r>
              <a:rPr lang="en-GB" dirty="0"/>
              <a:t> / CC BY-SA 4.0 (via Wikimedia Commons), CC BY-SA 4.0, https://commons.wikimedia.org/w/index.php?curid=96378820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Syrer</a:t>
            </a:r>
            <a:r>
              <a:rPr lang="en-GB" baseline="0" dirty="0"/>
              <a:t> [4860] </a:t>
            </a:r>
            <a:r>
              <a:rPr lang="en-GB" sz="1200" dirty="0" err="1"/>
              <a:t>Flüchtling</a:t>
            </a:r>
            <a:r>
              <a:rPr lang="en-GB" baseline="0" dirty="0"/>
              <a:t> [410]</a:t>
            </a:r>
            <a:br>
              <a:rPr lang="en-GB" baseline="0" dirty="0"/>
            </a:br>
            <a:r>
              <a:rPr lang="en-GB" i="1" dirty="0"/>
              <a:t>Source:  Jones, R.L. &amp; </a:t>
            </a:r>
            <a:r>
              <a:rPr lang="en-GB" i="1" dirty="0" err="1"/>
              <a:t>Tschirner</a:t>
            </a:r>
            <a:r>
              <a:rPr lang="en-GB" i="1" dirty="0"/>
              <a:t>, E. (2019). A frequency dictionary of German: core vocabulary for learners. Routledge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69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1" dirty="0"/>
            </a:br>
            <a:r>
              <a:rPr lang="en-GB" sz="1200" b="1" dirty="0"/>
              <a:t>Aim: </a:t>
            </a:r>
            <a:r>
              <a:rPr lang="en-GB" sz="1200" b="0" dirty="0"/>
              <a:t>to quickly recap the two English translations of the German perfect tense.</a:t>
            </a:r>
            <a:br>
              <a:rPr lang="en-GB" sz="1200" dirty="0"/>
            </a:br>
            <a:br>
              <a:rPr lang="en-GB" sz="1200" dirty="0"/>
            </a:br>
            <a:r>
              <a:rPr lang="en-GB" sz="1200" b="1" dirty="0"/>
              <a:t>Procedure:</a:t>
            </a:r>
          </a:p>
          <a:p>
            <a:pPr marL="228600" indent="-228600">
              <a:buAutoNum type="arabicPeriod"/>
            </a:pPr>
            <a:r>
              <a:rPr lang="en-GB" dirty="0"/>
              <a:t>Students read the quick reminder.</a:t>
            </a:r>
          </a:p>
          <a:p>
            <a:pPr marL="228600" indent="-228600">
              <a:buAutoNum type="arabicPeriod"/>
            </a:pPr>
            <a:r>
              <a:rPr lang="en-GB" dirty="0"/>
              <a:t>Ask students to suggest translations for the two German sentences, chorally.</a:t>
            </a:r>
          </a:p>
          <a:p>
            <a:pPr marL="228600" indent="-228600">
              <a:buAutoNum type="arabicPeriod"/>
            </a:pPr>
            <a:r>
              <a:rPr lang="en-GB" dirty="0"/>
              <a:t>Click to reveal the answers and callouts explaining why each translation has been 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65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1" dirty="0"/>
            </a:br>
            <a:r>
              <a:rPr lang="en-GB" sz="1200" b="1" dirty="0"/>
              <a:t>Aim: </a:t>
            </a:r>
            <a:r>
              <a:rPr lang="en-GB" sz="1200" b="0" dirty="0"/>
              <a:t>to practise the two English translations of the German perfect tense.</a:t>
            </a:r>
            <a:br>
              <a:rPr lang="en-GB" sz="1200" dirty="0"/>
            </a:br>
            <a:br>
              <a:rPr lang="en-GB" sz="1200" dirty="0"/>
            </a:br>
            <a:r>
              <a:rPr lang="en-GB" sz="1200" b="1" dirty="0"/>
              <a:t>Procedure:</a:t>
            </a:r>
          </a:p>
          <a:p>
            <a:pPr marL="228600" indent="-228600">
              <a:buAutoNum type="arabicPeriod"/>
            </a:pPr>
            <a:r>
              <a:rPr lang="en-GB" dirty="0"/>
              <a:t>Click to reveal the first sentence. Students chorally translate the sentence to English and then decide whether they have translated the sentence as ‘did’ or ‘have done’. </a:t>
            </a:r>
          </a:p>
          <a:p>
            <a:pPr marL="228600" indent="-228600">
              <a:buAutoNum type="arabicPeriod"/>
            </a:pPr>
            <a:r>
              <a:rPr lang="en-GB" dirty="0"/>
              <a:t>Click to reveal the answer.</a:t>
            </a:r>
          </a:p>
          <a:p>
            <a:pPr marL="228600" indent="-228600">
              <a:buAutoNum type="arabicPeriod"/>
            </a:pPr>
            <a:r>
              <a:rPr lang="en-GB" dirty="0"/>
              <a:t>Click to reveal the next sentence and repeat steps one and two.</a:t>
            </a:r>
          </a:p>
          <a:p>
            <a:pPr marL="0" indent="0">
              <a:buNone/>
            </a:pPr>
            <a:endParaRPr lang="en-GB" dirty="0"/>
          </a:p>
          <a:p>
            <a:pPr marL="0" indent="0">
              <a:buNone/>
            </a:pPr>
            <a:r>
              <a:rPr lang="en-GB" b="1" dirty="0"/>
              <a:t>Note</a:t>
            </a:r>
            <a:r>
              <a:rPr lang="en-GB" dirty="0"/>
              <a:t>:</a:t>
            </a:r>
            <a:br>
              <a:rPr lang="en-GB" dirty="0"/>
            </a:br>
            <a:r>
              <a:rPr lang="en-GB" dirty="0"/>
              <a:t>We begin with the sentences that have adverbial time phrases that strongly suggest the correct English tense.</a:t>
            </a:r>
            <a:br>
              <a:rPr lang="en-GB" dirty="0"/>
            </a:br>
            <a:r>
              <a:rPr lang="en-GB" dirty="0"/>
              <a:t>The final three sentences have no time indicator, and students need prompting to consider / refer back to the context for a ‘best fit’.</a:t>
            </a:r>
            <a:br>
              <a:rPr lang="en-GB" dirty="0"/>
            </a:br>
            <a:r>
              <a:rPr lang="en-GB" dirty="0"/>
              <a:t>Without a time phrase, either translation is usually possible:</a:t>
            </a:r>
          </a:p>
          <a:p>
            <a:pPr marL="0" indent="0">
              <a:buNone/>
            </a:pPr>
            <a:r>
              <a:rPr lang="en-GB" dirty="0"/>
              <a:t>1. Wie </a:t>
            </a:r>
            <a:r>
              <a:rPr lang="en-GB" dirty="0" err="1"/>
              <a:t>viele</a:t>
            </a:r>
            <a:r>
              <a:rPr lang="en-GB" dirty="0"/>
              <a:t> </a:t>
            </a:r>
            <a:r>
              <a:rPr lang="en-GB" dirty="0" err="1"/>
              <a:t>Syrer</a:t>
            </a:r>
            <a:r>
              <a:rPr lang="en-GB" dirty="0"/>
              <a:t> hat </a:t>
            </a:r>
            <a:r>
              <a:rPr lang="en-GB" dirty="0" err="1"/>
              <a:t>sie</a:t>
            </a:r>
            <a:r>
              <a:rPr lang="en-GB" dirty="0"/>
              <a:t> </a:t>
            </a:r>
            <a:r>
              <a:rPr lang="en-GB" dirty="0" err="1"/>
              <a:t>Gefahr</a:t>
            </a:r>
            <a:r>
              <a:rPr lang="en-GB" dirty="0"/>
              <a:t>, auch </a:t>
            </a:r>
            <a:r>
              <a:rPr lang="en-GB" dirty="0" err="1"/>
              <a:t>Angriffe</a:t>
            </a:r>
            <a:r>
              <a:rPr lang="en-GB" dirty="0"/>
              <a:t>, </a:t>
            </a:r>
            <a:r>
              <a:rPr lang="en-GB" dirty="0" err="1"/>
              <a:t>erlebt</a:t>
            </a:r>
            <a:r>
              <a:rPr lang="en-GB" dirty="0"/>
              <a:t>. (Like many Syrians, she (has) experienced danger, even/also attacks).  The choice here depends on whether we choose to emphasise that this happened but is completely over (simple past) or whether it is still something that has an ongoing effect on her life (present perfect).</a:t>
            </a:r>
            <a:br>
              <a:rPr lang="en-GB" dirty="0"/>
            </a:br>
            <a:r>
              <a:rPr lang="en-GB" dirty="0"/>
              <a:t>2. Aber in Berlin hat </a:t>
            </a:r>
            <a:r>
              <a:rPr lang="en-GB" dirty="0" err="1"/>
              <a:t>sie</a:t>
            </a:r>
            <a:r>
              <a:rPr lang="en-GB" dirty="0"/>
              <a:t> </a:t>
            </a:r>
            <a:r>
              <a:rPr lang="en-GB" dirty="0" err="1"/>
              <a:t>immer</a:t>
            </a:r>
            <a:r>
              <a:rPr lang="en-GB" dirty="0"/>
              <a:t> in </a:t>
            </a:r>
            <a:r>
              <a:rPr lang="en-GB" dirty="0" err="1"/>
              <a:t>Sicherheit</a:t>
            </a:r>
            <a:r>
              <a:rPr lang="en-GB" dirty="0"/>
              <a:t> </a:t>
            </a:r>
            <a:r>
              <a:rPr lang="en-GB" dirty="0" err="1"/>
              <a:t>gelebt</a:t>
            </a:r>
            <a:r>
              <a:rPr lang="en-GB" dirty="0"/>
              <a:t>. (But in Berlin she (has) always lived in safety).  If this were the biography of someone who had either since died or moved to a different city now, then we would prefer the simple past here, but given that she is still living in Berlin now, we prefer the present perfect.</a:t>
            </a:r>
            <a:br>
              <a:rPr lang="en-GB" dirty="0"/>
            </a:br>
            <a:r>
              <a:rPr lang="en-GB" dirty="0"/>
              <a:t>3. </a:t>
            </a:r>
            <a:r>
              <a:rPr lang="en-GB" dirty="0" err="1"/>
              <a:t>Wir</a:t>
            </a:r>
            <a:r>
              <a:rPr lang="en-GB" dirty="0"/>
              <a:t> </a:t>
            </a:r>
            <a:r>
              <a:rPr lang="en-GB" dirty="0" err="1"/>
              <a:t>schaffen</a:t>
            </a:r>
            <a:r>
              <a:rPr lang="en-GB" dirty="0"/>
              <a:t> das!, hat </a:t>
            </a:r>
            <a:r>
              <a:rPr lang="en-GB" dirty="0" err="1"/>
              <a:t>sie</a:t>
            </a:r>
            <a:r>
              <a:rPr lang="en-GB" dirty="0"/>
              <a:t> </a:t>
            </a:r>
            <a:r>
              <a:rPr lang="en-GB" dirty="0" err="1"/>
              <a:t>gesagt</a:t>
            </a:r>
            <a:r>
              <a:rPr lang="en-GB" dirty="0"/>
              <a:t> and </a:t>
            </a:r>
            <a:r>
              <a:rPr lang="en-GB" dirty="0" err="1"/>
              <a:t>gedacht</a:t>
            </a:r>
            <a:r>
              <a:rPr lang="en-GB" dirty="0"/>
              <a:t>.  (Even without a time phrase here, the fact that it is an utterance – we’ll do this! – suggests that it was said once and thought once, so we prefer the simple past here.  However, in a different context, and the addition of ‘</a:t>
            </a:r>
            <a:r>
              <a:rPr lang="en-GB" dirty="0" err="1"/>
              <a:t>immer</a:t>
            </a:r>
            <a:r>
              <a:rPr lang="en-GB" dirty="0"/>
              <a:t>’ it would be possible to translate it ‘’We’ll do this!” she has always said and thought.</a:t>
            </a: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35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Aim: </a:t>
            </a:r>
            <a:r>
              <a:rPr lang="en-GB" sz="1200" b="0" dirty="0"/>
              <a:t>to practise vocabulary, irregular past participles, the perfect tense with </a:t>
            </a:r>
            <a:r>
              <a:rPr lang="en-GB" sz="1200" b="0" dirty="0" err="1"/>
              <a:t>haben</a:t>
            </a:r>
            <a:r>
              <a:rPr lang="en-GB" sz="1200" b="0" dirty="0"/>
              <a:t>, and to contrast the perfect tense with the present tense.</a:t>
            </a:r>
            <a:br>
              <a:rPr lang="en-GB" sz="1200" dirty="0"/>
            </a:br>
            <a:br>
              <a:rPr lang="en-GB" sz="1200" dirty="0"/>
            </a:br>
            <a:r>
              <a:rPr lang="en-GB" sz="1200" b="1" dirty="0"/>
              <a:t>Procedure:</a:t>
            </a:r>
          </a:p>
          <a:p>
            <a:pPr marL="228600" indent="-228600">
              <a:buAutoNum type="arabicPeriod"/>
            </a:pPr>
            <a:r>
              <a:rPr lang="en-GB" dirty="0"/>
              <a:t>Explain the task. Firas </a:t>
            </a:r>
            <a:r>
              <a:rPr lang="en-GB" dirty="0" err="1"/>
              <a:t>Alshater</a:t>
            </a:r>
            <a:r>
              <a:rPr lang="en-GB" dirty="0"/>
              <a:t> is a Syrian who has made a career out of his national identity in Germany. </a:t>
            </a:r>
          </a:p>
          <a:p>
            <a:pPr marL="228600" indent="-228600">
              <a:buAutoNum type="arabicPeriod"/>
            </a:pPr>
            <a:r>
              <a:rPr lang="en-GB" dirty="0"/>
              <a:t>Students must use the infinitives at the bottom of the slide to fill in the gaps in the text. They will need to conjugate the verbs either in the present tense or the perfect tense, depending on the presence of an auxiliary in the sentence. They will need to use their knowledge of vocabulary to decide where each verb should go.</a:t>
            </a:r>
          </a:p>
          <a:p>
            <a:pPr marL="228600" indent="-228600">
              <a:buAutoNum type="arabicPeriod"/>
            </a:pPr>
            <a:r>
              <a:rPr lang="en-GB" dirty="0"/>
              <a:t>Click to reveal the answers.</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Note: </a:t>
            </a:r>
            <a:r>
              <a:rPr lang="en-GB" sz="1200" b="0" dirty="0"/>
              <a:t>The following slide is a continuation of this exercise and would make a good homework task.</a:t>
            </a:r>
            <a:endParaRPr lang="en-GB" sz="1200" b="1" dirty="0"/>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sz="1200" dirty="0" err="1"/>
              <a:t>Flüchtling</a:t>
            </a:r>
            <a:r>
              <a:rPr lang="en-GB" baseline="0" dirty="0"/>
              <a:t> [410] </a:t>
            </a:r>
            <a:r>
              <a:rPr lang="en-GB" baseline="0" dirty="0" err="1"/>
              <a:t>Syrier</a:t>
            </a:r>
            <a:r>
              <a:rPr lang="en-GB" baseline="0" dirty="0"/>
              <a:t> [&gt;5000] </a:t>
            </a:r>
            <a:r>
              <a:rPr lang="en-GB" sz="1200" dirty="0" err="1"/>
              <a:t>Gefängnis</a:t>
            </a:r>
            <a:r>
              <a:rPr lang="en-GB" baseline="0" dirty="0"/>
              <a:t> [2523]</a:t>
            </a:r>
            <a:br>
              <a:rPr lang="en-GB" baseline="0" dirty="0"/>
            </a:br>
            <a:r>
              <a:rPr lang="en-GB" i="1" dirty="0"/>
              <a:t>Source:  Jones, R.L. &amp; </a:t>
            </a:r>
            <a:r>
              <a:rPr lang="en-GB" i="1" dirty="0" err="1"/>
              <a:t>Tschirner</a:t>
            </a:r>
            <a:r>
              <a:rPr lang="en-GB" i="1" dirty="0"/>
              <a:t>, E. (2019). A frequency dictionary of German: core vocabulary for learners. Routledge </a:t>
            </a: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86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12 </a:t>
            </a:r>
            <a:r>
              <a:rPr lang="en-GB" dirty="0"/>
              <a:t>minutes (4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t>
            </a:r>
            <a:r>
              <a:rPr lang="en-GB" b="0" dirty="0" err="1"/>
              <a:t>hatte</a:t>
            </a:r>
            <a:r>
              <a:rPr lang="en-GB" b="0" dirty="0"/>
              <a:t>, war, gab and irregular past participles in the perfect tense.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if teaching a mixed ability class, this exercise can be completed as a handout while the board is used to teach higher grammar and exercises.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Students read the information on Kim </a:t>
            </a:r>
            <a:r>
              <a:rPr lang="en-GB" dirty="0" err="1"/>
              <a:t>Petras</a:t>
            </a:r>
            <a:r>
              <a:rPr lang="en-GB" dirty="0"/>
              <a:t> and Andreas Krieger.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They then write the text on the right in the perfect tense, changing the verbs in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If doing this exercise on the board, click to reveal the two answer slides. Or if the board is being used for higher students, give students the answers as handouts.</a:t>
            </a:r>
          </a:p>
          <a:p>
            <a:endParaRPr lang="en-GB" dirty="0"/>
          </a:p>
          <a:p>
            <a:endParaRPr lang="en-GB" dirty="0"/>
          </a:p>
          <a:p>
            <a:r>
              <a:rPr lang="en-GB" b="1" dirty="0"/>
              <a:t>Note</a:t>
            </a:r>
            <a:r>
              <a:rPr lang="en-GB" dirty="0"/>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Trans-Frau or trans Frau. Whilst using Trans- as a prefix is considered correct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Duden</a:t>
            </a:r>
            <a:r>
              <a:rPr lang="en-US" sz="1800" dirty="0">
                <a:effectLst/>
                <a:latin typeface="Calibri" panose="020F0502020204030204" pitchFamily="34" charset="0"/>
                <a:ea typeface="Calibri" panose="020F0502020204030204" pitchFamily="34" charset="0"/>
                <a:cs typeface="Times New Roman" panose="02020603050405020304" pitchFamily="18" charset="0"/>
              </a:rPr>
              <a:t>, some in the LGBTQ+ community are expressing a preference for the adjective form because it is independent of the central identity as a woman. Here a glossary on current LGBTQ+ language in Germany: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https://tu-dresden.de/tu-dresden/organisation/ressourcen/dateien/Gleichstellungsbeauftragte/Unsere-Themen/geschlechtergerechte-sprache/Anlage-AG-Sprache-SKGDM-15-01.20?lang=de</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none" dirty="0">
                <a:solidFill>
                  <a:srgbClr val="0563C1"/>
                </a:solidFill>
                <a:effectLst/>
                <a:latin typeface="Calibri" panose="020F0502020204030204" pitchFamily="34" charset="0"/>
                <a:cs typeface="Times New Roman" panose="02020603050405020304" pitchFamily="18" charset="0"/>
              </a:rPr>
              <a:t>We have therefore opted for trans Frau and trans </a:t>
            </a:r>
            <a:r>
              <a:rPr lang="en-US" sz="1800" u="none" dirty="0" err="1">
                <a:solidFill>
                  <a:srgbClr val="0563C1"/>
                </a:solidFill>
                <a:effectLst/>
                <a:latin typeface="Calibri" panose="020F0502020204030204" pitchFamily="34" charset="0"/>
                <a:cs typeface="Times New Roman" panose="02020603050405020304" pitchFamily="18" charset="0"/>
              </a:rPr>
              <a:t>Sängerin</a:t>
            </a:r>
            <a:r>
              <a:rPr lang="en-US" sz="1800" u="none" dirty="0">
                <a:solidFill>
                  <a:srgbClr val="0563C1"/>
                </a:solidFill>
                <a:effectLst/>
                <a:latin typeface="Calibri" panose="020F0502020204030204" pitchFamily="34" charset="0"/>
                <a:cs typeface="Times New Roman" panose="02020603050405020304" pitchFamily="18" charset="0"/>
              </a:rPr>
              <a:t> in this text, on the basis that both prefix and adjective will be readily understood by students, and because it will be of interest to students to have an example of language change.</a:t>
            </a:r>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7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77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837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239966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706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94533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377846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734538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421718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86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8218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4363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21089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93281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05607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1200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18565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2550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5EC1FA-BFE8-0725-D748-61F427160C04}"/>
              </a:ext>
            </a:extLst>
          </p:cNvPr>
          <p:cNvSpPr>
            <a:spLocks noGrp="1"/>
          </p:cNvSpPr>
          <p:nvPr>
            <p:ph type="title"/>
          </p:nvPr>
        </p:nvSpPr>
        <p:spPr>
          <a:xfrm>
            <a:off x="0" y="213557"/>
            <a:ext cx="5585254" cy="647577"/>
          </a:xfrm>
        </p:spPr>
        <p:txBody>
          <a:bodyPr>
            <a:normAutofit/>
          </a:bodyPr>
          <a:lstStyle/>
          <a:p>
            <a:r>
              <a:rPr lang="en-GB" dirty="0"/>
              <a:t>Irregular Past Participles</a:t>
            </a:r>
          </a:p>
        </p:txBody>
      </p:sp>
      <p:sp>
        <p:nvSpPr>
          <p:cNvPr id="11" name="Rectangle: Rounded Corners 10">
            <a:extLst>
              <a:ext uri="{FF2B5EF4-FFF2-40B4-BE49-F238E27FC236}">
                <a16:creationId xmlns:a16="http://schemas.microsoft.com/office/drawing/2014/main" id="{FEC32A29-9564-3C0F-240C-656EB80267FC}"/>
              </a:ext>
            </a:extLst>
          </p:cNvPr>
          <p:cNvSpPr/>
          <p:nvPr/>
        </p:nvSpPr>
        <p:spPr>
          <a:xfrm>
            <a:off x="11140592" y="121485"/>
            <a:ext cx="963827" cy="407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1EA9AE51-0E52-DAE7-3204-B45FDAB65584}"/>
              </a:ext>
            </a:extLst>
          </p:cNvPr>
          <p:cNvSpPr/>
          <p:nvPr/>
        </p:nvSpPr>
        <p:spPr>
          <a:xfrm>
            <a:off x="9377130" y="173458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denken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5F5760B8-B709-F00C-2BA6-3BB8E5BAF7AE}"/>
              </a:ext>
            </a:extLst>
          </p:cNvPr>
          <p:cNvSpPr/>
          <p:nvPr/>
        </p:nvSpPr>
        <p:spPr>
          <a:xfrm>
            <a:off x="9377124" y="248139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nennen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52BF2C67-C272-2BCD-5405-C1F1F283B87B}"/>
              </a:ext>
            </a:extLst>
          </p:cNvPr>
          <p:cNvSpPr/>
          <p:nvPr/>
        </p:nvSpPr>
        <p:spPr>
          <a:xfrm>
            <a:off x="9377124" y="322820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tun</a:t>
            </a:r>
          </a:p>
        </p:txBody>
      </p:sp>
      <p:sp>
        <p:nvSpPr>
          <p:cNvPr id="15" name="Rectangle: Rounded Corners 14">
            <a:extLst>
              <a:ext uri="{FF2B5EF4-FFF2-40B4-BE49-F238E27FC236}">
                <a16:creationId xmlns:a16="http://schemas.microsoft.com/office/drawing/2014/main" id="{2A0C71DA-8E7D-B8D3-0FD7-69ACC3510421}"/>
              </a:ext>
            </a:extLst>
          </p:cNvPr>
          <p:cNvSpPr/>
          <p:nvPr/>
        </p:nvSpPr>
        <p:spPr>
          <a:xfrm>
            <a:off x="9377124" y="397501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wissen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6" name="Rectangle: Rounded Corners 15">
            <a:extLst>
              <a:ext uri="{FF2B5EF4-FFF2-40B4-BE49-F238E27FC236}">
                <a16:creationId xmlns:a16="http://schemas.microsoft.com/office/drawing/2014/main" id="{EC8424C9-7B6A-7BDE-3E37-C63D763B488D}"/>
              </a:ext>
            </a:extLst>
          </p:cNvPr>
          <p:cNvSpPr/>
          <p:nvPr/>
        </p:nvSpPr>
        <p:spPr>
          <a:xfrm>
            <a:off x="9377124" y="472182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ziehen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7" name="Rectangle: Rounded Corners 16">
            <a:extLst>
              <a:ext uri="{FF2B5EF4-FFF2-40B4-BE49-F238E27FC236}">
                <a16:creationId xmlns:a16="http://schemas.microsoft.com/office/drawing/2014/main" id="{102F34EC-7629-189E-03EE-6C08CAA45584}"/>
              </a:ext>
            </a:extLst>
          </p:cNvPr>
          <p:cNvSpPr/>
          <p:nvPr/>
        </p:nvSpPr>
        <p:spPr>
          <a:xfrm>
            <a:off x="9377124" y="5468632"/>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bringen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0243C518-C539-AB61-DC70-A811DCCFC534}"/>
              </a:ext>
            </a:extLst>
          </p:cNvPr>
          <p:cNvSpPr txBox="1"/>
          <p:nvPr/>
        </p:nvSpPr>
        <p:spPr>
          <a:xfrm>
            <a:off x="98854" y="844960"/>
            <a:ext cx="115236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As you know, the past participles of some verbs do not follow a pattern. Listen to the following past participles. What is their infinitive version?</a:t>
            </a:r>
          </a:p>
        </p:txBody>
      </p:sp>
      <p:sp>
        <p:nvSpPr>
          <p:cNvPr id="8" name="Action Button: Custom 16">
            <a:hlinkClick r:id="" action="ppaction://noaction" highlightClick="1">
              <a:snd r:embed="rId3" name="10.1.1.6 L1 Slide 3 1.wav"/>
            </a:hlinkClick>
            <a:extLst>
              <a:ext uri="{FF2B5EF4-FFF2-40B4-BE49-F238E27FC236}">
                <a16:creationId xmlns:a16="http://schemas.microsoft.com/office/drawing/2014/main" id="{B332734D-95A1-2849-A130-E87AD5283792}"/>
              </a:ext>
            </a:extLst>
          </p:cNvPr>
          <p:cNvSpPr/>
          <p:nvPr/>
        </p:nvSpPr>
        <p:spPr>
          <a:xfrm>
            <a:off x="617564" y="1930400"/>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a:t>
            </a:r>
          </a:p>
        </p:txBody>
      </p:sp>
      <p:sp>
        <p:nvSpPr>
          <p:cNvPr id="34" name="Action Button: Custom 16">
            <a:hlinkClick r:id="" action="ppaction://noaction" highlightClick="1">
              <a:snd r:embed="rId4" name="10.1.1.6 L1 Slide 3 2.wav"/>
            </a:hlinkClick>
            <a:extLst>
              <a:ext uri="{FF2B5EF4-FFF2-40B4-BE49-F238E27FC236}">
                <a16:creationId xmlns:a16="http://schemas.microsoft.com/office/drawing/2014/main" id="{951528F1-7027-A61E-A0DF-DE2D1DBC9F91}"/>
              </a:ext>
            </a:extLst>
          </p:cNvPr>
          <p:cNvSpPr/>
          <p:nvPr/>
        </p:nvSpPr>
        <p:spPr>
          <a:xfrm>
            <a:off x="617564" y="2635997"/>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2</a:t>
            </a:r>
          </a:p>
        </p:txBody>
      </p:sp>
      <p:sp>
        <p:nvSpPr>
          <p:cNvPr id="35" name="Action Button: Custom 16">
            <a:hlinkClick r:id="" action="ppaction://noaction" highlightClick="1">
              <a:snd r:embed="rId5" name="10.1.1.6 L1 Slide 3 3.wav"/>
            </a:hlinkClick>
            <a:extLst>
              <a:ext uri="{FF2B5EF4-FFF2-40B4-BE49-F238E27FC236}">
                <a16:creationId xmlns:a16="http://schemas.microsoft.com/office/drawing/2014/main" id="{A0B2BF94-C5A5-9D5A-96E6-CAE1144A0A44}"/>
              </a:ext>
            </a:extLst>
          </p:cNvPr>
          <p:cNvSpPr/>
          <p:nvPr/>
        </p:nvSpPr>
        <p:spPr>
          <a:xfrm>
            <a:off x="617564" y="3352367"/>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3</a:t>
            </a:r>
          </a:p>
        </p:txBody>
      </p:sp>
      <p:sp>
        <p:nvSpPr>
          <p:cNvPr id="36" name="Action Button: Custom 16">
            <a:hlinkClick r:id="" action="ppaction://noaction" highlightClick="1">
              <a:snd r:embed="rId6" name="10.1.1.6 L1 Slide 3 4.wav"/>
            </a:hlinkClick>
            <a:extLst>
              <a:ext uri="{FF2B5EF4-FFF2-40B4-BE49-F238E27FC236}">
                <a16:creationId xmlns:a16="http://schemas.microsoft.com/office/drawing/2014/main" id="{F869188B-97E5-6ED3-2637-BC74A34DF9B2}"/>
              </a:ext>
            </a:extLst>
          </p:cNvPr>
          <p:cNvSpPr/>
          <p:nvPr/>
        </p:nvSpPr>
        <p:spPr>
          <a:xfrm>
            <a:off x="617564" y="406979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4</a:t>
            </a:r>
          </a:p>
        </p:txBody>
      </p:sp>
      <p:sp>
        <p:nvSpPr>
          <p:cNvPr id="37" name="Action Button: Custom 16">
            <a:hlinkClick r:id="" action="ppaction://noaction" highlightClick="1">
              <a:snd r:embed="rId7" name="10.1.1.6 L1 Slide 3 5.wav"/>
            </a:hlinkClick>
            <a:extLst>
              <a:ext uri="{FF2B5EF4-FFF2-40B4-BE49-F238E27FC236}">
                <a16:creationId xmlns:a16="http://schemas.microsoft.com/office/drawing/2014/main" id="{A683ED25-C4A2-84A9-65AD-6A217CF20F83}"/>
              </a:ext>
            </a:extLst>
          </p:cNvPr>
          <p:cNvSpPr/>
          <p:nvPr/>
        </p:nvSpPr>
        <p:spPr>
          <a:xfrm>
            <a:off x="617564" y="4775393"/>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5</a:t>
            </a:r>
          </a:p>
        </p:txBody>
      </p:sp>
      <p:sp>
        <p:nvSpPr>
          <p:cNvPr id="38" name="Action Button: Custom 16">
            <a:hlinkClick r:id="" action="ppaction://noaction" highlightClick="1">
              <a:snd r:embed="rId8" name="10.1.1.6 L1 Slide 3 6.wav"/>
            </a:hlinkClick>
            <a:extLst>
              <a:ext uri="{FF2B5EF4-FFF2-40B4-BE49-F238E27FC236}">
                <a16:creationId xmlns:a16="http://schemas.microsoft.com/office/drawing/2014/main" id="{B57DA472-24C8-D76E-4BE3-497D491DA228}"/>
              </a:ext>
            </a:extLst>
          </p:cNvPr>
          <p:cNvSpPr/>
          <p:nvPr/>
        </p:nvSpPr>
        <p:spPr>
          <a:xfrm>
            <a:off x="617564" y="5518169"/>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6</a:t>
            </a:r>
          </a:p>
        </p:txBody>
      </p:sp>
    </p:spTree>
    <p:extLst>
      <p:ext uri="{BB962C8B-B14F-4D97-AF65-F5344CB8AC3E}">
        <p14:creationId xmlns:p14="http://schemas.microsoft.com/office/powerpoint/2010/main" val="34465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406 -0.00648 L -0.60443 -0.21204 " pathEditMode="relative" rAng="0" ptsTypes="AA">
                                      <p:cBhvr>
                                        <p:cTn id="6" dur="2000" fill="hold"/>
                                        <p:tgtEl>
                                          <p:spTgt spid="14"/>
                                        </p:tgtEl>
                                        <p:attrNameLst>
                                          <p:attrName>ppt_x</p:attrName>
                                          <p:attrName>ppt_y</p:attrName>
                                        </p:attrNameLst>
                                      </p:cBhvr>
                                      <p:rCtr x="-30924" y="-102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1406 0.00556 L -0.60443 -0.42986 " pathEditMode="relative" rAng="0" ptsTypes="AA">
                                      <p:cBhvr>
                                        <p:cTn id="10" dur="2000" fill="hold"/>
                                        <p:tgtEl>
                                          <p:spTgt spid="17"/>
                                        </p:tgtEl>
                                        <p:attrNameLst>
                                          <p:attrName>ppt_x</p:attrName>
                                          <p:attrName>ppt_y</p:attrName>
                                        </p:attrNameLst>
                                      </p:cBhvr>
                                      <p:rCtr x="-30924" y="-2178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1875 0.00023 L -0.60443 0.21759 " pathEditMode="relative" rAng="0" ptsTypes="AA">
                                      <p:cBhvr>
                                        <p:cTn id="14" dur="2000" fill="hold"/>
                                        <p:tgtEl>
                                          <p:spTgt spid="12"/>
                                        </p:tgtEl>
                                        <p:attrNameLst>
                                          <p:attrName>ppt_x</p:attrName>
                                          <p:attrName>ppt_y</p:attrName>
                                        </p:attrNameLst>
                                      </p:cBhvr>
                                      <p:rCtr x="-31159" y="108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1328 -3.7037E-6 L -0.6043 -0.10833 " pathEditMode="relative" rAng="0" ptsTypes="AA">
                                      <p:cBhvr>
                                        <p:cTn id="18" dur="2000" fill="hold"/>
                                        <p:tgtEl>
                                          <p:spTgt spid="16"/>
                                        </p:tgtEl>
                                        <p:attrNameLst>
                                          <p:attrName>ppt_x</p:attrName>
                                          <p:attrName>ppt_y</p:attrName>
                                        </p:attrNameLst>
                                      </p:cBhvr>
                                      <p:rCtr x="-30885" y="-541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1133 4.07407E-6 L -0.60443 0.10902 " pathEditMode="relative" rAng="0" ptsTypes="AA">
                                      <p:cBhvr>
                                        <p:cTn id="22" dur="2000" fill="hold"/>
                                        <p:tgtEl>
                                          <p:spTgt spid="15"/>
                                        </p:tgtEl>
                                        <p:attrNameLst>
                                          <p:attrName>ppt_x</p:attrName>
                                          <p:attrName>ppt_y</p:attrName>
                                        </p:attrNameLst>
                                      </p:cBhvr>
                                      <p:rCtr x="-30794" y="54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1289 0.00162 L -0.60377 0.43681 " pathEditMode="relative" rAng="0" ptsTypes="AA">
                                      <p:cBhvr>
                                        <p:cTn id="26" dur="2000" fill="hold"/>
                                        <p:tgtEl>
                                          <p:spTgt spid="13"/>
                                        </p:tgtEl>
                                        <p:attrNameLst>
                                          <p:attrName>ppt_x</p:attrName>
                                          <p:attrName>ppt_y</p:attrName>
                                        </p:attrNameLst>
                                      </p:cBhvr>
                                      <p:rCtr x="-30833" y="2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6946900" cy="647577"/>
          </a:xfrm>
        </p:spPr>
        <p:txBody>
          <a:bodyPr>
            <a:normAutofit/>
          </a:bodyPr>
          <a:lstStyle/>
          <a:p>
            <a:r>
              <a:rPr lang="en-GB" dirty="0"/>
              <a:t>Andreas Krieger – </a:t>
            </a:r>
            <a:r>
              <a:rPr lang="en-GB" dirty="0" err="1"/>
              <a:t>Antworten</a:t>
            </a:r>
            <a:endParaRPr lang="en-GB" dirty="0"/>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412670" y="132397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Speech Bubble: Rectangle with Corners Rounded 56">
            <a:extLst>
              <a:ext uri="{FF2B5EF4-FFF2-40B4-BE49-F238E27FC236}">
                <a16:creationId xmlns:a16="http://schemas.microsoft.com/office/drawing/2014/main" id="{21AC326D-A2F1-1ED3-DDF8-EC0772773AAC}"/>
              </a:ext>
            </a:extLst>
          </p:cNvPr>
          <p:cNvSpPr/>
          <p:nvPr/>
        </p:nvSpPr>
        <p:spPr>
          <a:xfrm rot="5400000">
            <a:off x="683766" y="965122"/>
            <a:ext cx="5035650" cy="5674935"/>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828845" y="1517734"/>
            <a:ext cx="4691009"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525050"/>
                </a:solidFill>
                <a:effectLst/>
                <a:uLnTx/>
                <a:uFillTx/>
                <a:latin typeface="Century Gothic"/>
                <a:ea typeface="+mn-ea"/>
                <a:cs typeface="+mn-cs"/>
              </a:rPr>
              <a:t>Andreas Krieger ist 1965 in Ost-Berlin als Heidi Krieger zur Welt gekommen. Was wissen wir über diesen transMann?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706137" y="5709510"/>
            <a:ext cx="337887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Bundesarchiv</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Bild 183-1986-0826-036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Thieme</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Wolfgang / CC-BY-SA 3.0, CC BY-SA 3.0 de,</a:t>
            </a: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sp>
        <p:nvSpPr>
          <p:cNvPr id="29" name="Rectangle: Rounded Corners 59">
            <a:extLst>
              <a:ext uri="{FF2B5EF4-FFF2-40B4-BE49-F238E27FC236}">
                <a16:creationId xmlns:a16="http://schemas.microsoft.com/office/drawing/2014/main" id="{DDC72E02-A177-9D6A-0DA3-8707D4BB49E6}"/>
              </a:ext>
            </a:extLst>
          </p:cNvPr>
          <p:cNvSpPr/>
          <p:nvPr/>
        </p:nvSpPr>
        <p:spPr>
          <a:xfrm>
            <a:off x="6218985" y="131445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413126" y="1661744"/>
            <a:ext cx="510729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Als 13-Jährige*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Heidi Krieger sehr stark und gut im 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In der DDR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man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gedacht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Heidi ist noch besser, wenn sie noch stärker 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Heidi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nicht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ihre Trainer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Testosteron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gegeben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Aber dann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sie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gesehen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Körper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kein Frauenkörper mehr.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weh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getan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wollte</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Geschlecht* selbst entscheiden.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hatte</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viele Probleme als Frau.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sich wie ein Mann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gefühlt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1997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hatte</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Krieger eine Operation und man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ihn Andreas 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genannt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5" name="Speech Bubble: Rectangle with Corners Rounded 56">
            <a:extLst>
              <a:ext uri="{FF2B5EF4-FFF2-40B4-BE49-F238E27FC236}">
                <a16:creationId xmlns:a16="http://schemas.microsoft.com/office/drawing/2014/main" id="{7398576C-A1B5-4505-CAA9-E175C0256359}"/>
              </a:ext>
            </a:extLst>
          </p:cNvPr>
          <p:cNvSpPr/>
          <p:nvPr/>
        </p:nvSpPr>
        <p:spPr>
          <a:xfrm rot="5400000">
            <a:off x="6484376" y="947936"/>
            <a:ext cx="5035651" cy="5674935"/>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pic>
        <p:nvPicPr>
          <p:cNvPr id="4" name="Picture 3" descr="A picture containing track and field, person, outdoor, person&#10;&#10;Description automatically generated">
            <a:extLst>
              <a:ext uri="{FF2B5EF4-FFF2-40B4-BE49-F238E27FC236}">
                <a16:creationId xmlns:a16="http://schemas.microsoft.com/office/drawing/2014/main" id="{B2D1E7F6-F2A8-972D-E910-64AB1E859E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73" y="2854794"/>
            <a:ext cx="1954492" cy="2718441"/>
          </a:xfrm>
          <a:prstGeom prst="rect">
            <a:avLst/>
          </a:prstGeom>
          <a:noFill/>
          <a:ln>
            <a:noFill/>
          </a:ln>
        </p:spPr>
      </p:pic>
      <p:sp>
        <p:nvSpPr>
          <p:cNvPr id="9" name="Speech Bubble: Rectangle with Corners Rounded 8">
            <a:extLst>
              <a:ext uri="{FF2B5EF4-FFF2-40B4-BE49-F238E27FC236}">
                <a16:creationId xmlns:a16="http://schemas.microsoft.com/office/drawing/2014/main" id="{40703C50-C205-4304-501A-503F962DF1E4}"/>
              </a:ext>
            </a:extLst>
          </p:cNvPr>
          <p:cNvSpPr/>
          <p:nvPr/>
        </p:nvSpPr>
        <p:spPr>
          <a:xfrm>
            <a:off x="2714921" y="2808939"/>
            <a:ext cx="3346902" cy="2810153"/>
          </a:xfrm>
          <a:prstGeom prst="wedgeRoundRectCallout">
            <a:avLst>
              <a:gd name="adj1" fmla="val 69483"/>
              <a:gd name="adj2" fmla="val -2965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We could also say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ihre</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Trainer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gaben</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ihr</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Testosteron</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but in the perfect tense it is more common to use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es gab</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to mean ‘</a:t>
            </a:r>
            <a:r>
              <a:rPr kumimoji="0" lang="en-GB" sz="2000" b="0" i="1" u="none" strike="noStrike" kern="1200" cap="none" spc="0" normalizeH="0" baseline="0" noProof="0" dirty="0">
                <a:ln>
                  <a:noFill/>
                </a:ln>
                <a:solidFill>
                  <a:srgbClr val="3D3C3C"/>
                </a:solidFill>
                <a:effectLst/>
                <a:uLnTx/>
                <a:uFillTx/>
                <a:latin typeface="Century Gothic"/>
                <a:ea typeface="+mn-ea"/>
                <a:cs typeface="+mn-cs"/>
              </a:rPr>
              <a:t>there was’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and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haben</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gegeben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to mean </a:t>
            </a:r>
            <a:r>
              <a:rPr kumimoji="0" lang="en-GB" sz="2000" b="0" i="1" u="none" strike="noStrike" kern="1200" cap="none" spc="0" normalizeH="0" baseline="0" noProof="0" dirty="0">
                <a:ln>
                  <a:noFill/>
                </a:ln>
                <a:solidFill>
                  <a:srgbClr val="3D3C3C"/>
                </a:solidFill>
                <a:effectLst/>
                <a:uLnTx/>
                <a:uFillTx/>
                <a:latin typeface="Century Gothic"/>
                <a:ea typeface="+mn-ea"/>
                <a:cs typeface="+mn-cs"/>
              </a:rPr>
              <a:t>‘they gave’.</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p>
        </p:txBody>
      </p:sp>
      <p:sp>
        <p:nvSpPr>
          <p:cNvPr id="3" name="Rectangle: Rounded Corners 6">
            <a:extLst>
              <a:ext uri="{FF2B5EF4-FFF2-40B4-BE49-F238E27FC236}">
                <a16:creationId xmlns:a16="http://schemas.microsoft.com/office/drawing/2014/main" id="{54B3D9E1-A27A-D84E-95FE-74C49A7F9C43}"/>
              </a:ext>
            </a:extLst>
          </p:cNvPr>
          <p:cNvSpPr/>
          <p:nvPr/>
        </p:nvSpPr>
        <p:spPr>
          <a:xfrm>
            <a:off x="7366244" y="98394"/>
            <a:ext cx="3201065" cy="5356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jährig</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year-old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4">
                    <a:lumMod val="20000"/>
                    <a:lumOff val="80000"/>
                  </a:schemeClr>
                </a:solidFill>
                <a:latin typeface="Century Gothic"/>
              </a:rPr>
              <a:t>*das </a:t>
            </a:r>
            <a:r>
              <a:rPr lang="en-GB" dirty="0" err="1">
                <a:solidFill>
                  <a:schemeClr val="accent4">
                    <a:lumMod val="20000"/>
                    <a:lumOff val="80000"/>
                  </a:schemeClr>
                </a:solidFill>
                <a:latin typeface="Century Gothic"/>
              </a:rPr>
              <a:t>Geschlecht</a:t>
            </a:r>
            <a:r>
              <a:rPr lang="en-GB" dirty="0">
                <a:solidFill>
                  <a:schemeClr val="accent4">
                    <a:lumMod val="20000"/>
                    <a:lumOff val="80000"/>
                  </a:schemeClr>
                </a:solidFill>
                <a:latin typeface="Century Gothic"/>
              </a:rPr>
              <a:t> – gender</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373691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465B-F7AC-2D6E-5BA0-18299080EE36}"/>
              </a:ext>
            </a:extLst>
          </p:cNvPr>
          <p:cNvSpPr>
            <a:spLocks noGrp="1"/>
          </p:cNvSpPr>
          <p:nvPr>
            <p:ph type="title"/>
          </p:nvPr>
        </p:nvSpPr>
        <p:spPr>
          <a:xfrm>
            <a:off x="0" y="213557"/>
            <a:ext cx="2149434" cy="647577"/>
          </a:xfrm>
        </p:spPr>
        <p:txBody>
          <a:bodyPr/>
          <a:lstStyle/>
          <a:p>
            <a:r>
              <a:rPr lang="en-GB" dirty="0"/>
              <a:t>Namibia</a:t>
            </a:r>
          </a:p>
        </p:txBody>
      </p:sp>
      <p:sp>
        <p:nvSpPr>
          <p:cNvPr id="3" name="Text Placeholder 2">
            <a:extLst>
              <a:ext uri="{FF2B5EF4-FFF2-40B4-BE49-F238E27FC236}">
                <a16:creationId xmlns:a16="http://schemas.microsoft.com/office/drawing/2014/main" id="{8707EC0A-A093-9A5D-056F-8D0B986B36D4}"/>
              </a:ext>
            </a:extLst>
          </p:cNvPr>
          <p:cNvSpPr>
            <a:spLocks noGrp="1"/>
          </p:cNvSpPr>
          <p:nvPr>
            <p:ph type="body" sz="quarter" idx="10"/>
          </p:nvPr>
        </p:nvSpPr>
        <p:spPr>
          <a:xfrm>
            <a:off x="2234776" y="174665"/>
            <a:ext cx="8319512" cy="1308533"/>
          </a:xfrm>
        </p:spPr>
        <p:txBody>
          <a:bodyPr>
            <a:normAutofit/>
          </a:bodyPr>
          <a:lstStyle/>
          <a:p>
            <a:r>
              <a:rPr lang="en-GB" dirty="0"/>
              <a:t>Using the information you have just learned, and the pictures and text boxes below as prompts, write </a:t>
            </a:r>
            <a:br>
              <a:rPr lang="en-GB" dirty="0"/>
            </a:br>
            <a:r>
              <a:rPr lang="en-GB" dirty="0"/>
              <a:t>five sentences about colonialism in Namibia.</a:t>
            </a:r>
          </a:p>
        </p:txBody>
      </p:sp>
      <p:pic>
        <p:nvPicPr>
          <p:cNvPr id="1026" name="Picture 2" descr="Free vector graphics of To speak">
            <a:extLst>
              <a:ext uri="{FF2B5EF4-FFF2-40B4-BE49-F238E27FC236}">
                <a16:creationId xmlns:a16="http://schemas.microsoft.com/office/drawing/2014/main" id="{876BD0E8-D822-2D03-CFF0-D98B8841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100" y="1670151"/>
            <a:ext cx="1701247" cy="1550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Bullions">
            <a:extLst>
              <a:ext uri="{FF2B5EF4-FFF2-40B4-BE49-F238E27FC236}">
                <a16:creationId xmlns:a16="http://schemas.microsoft.com/office/drawing/2014/main" id="{114038C9-5A14-740E-C65B-A70AA8624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497" y="1689570"/>
            <a:ext cx="2286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21742F-9215-C318-8E69-68508849DF32}"/>
              </a:ext>
            </a:extLst>
          </p:cNvPr>
          <p:cNvSpPr/>
          <p:nvPr/>
        </p:nvSpPr>
        <p:spPr>
          <a:xfrm>
            <a:off x="171163" y="5016181"/>
            <a:ext cx="2933316" cy="1244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denken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nennen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tun,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wissen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ziehen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sein,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bringen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084D6A01-BB8A-AE31-3A3D-E0E42510DB68}"/>
              </a:ext>
            </a:extLst>
          </p:cNvPr>
          <p:cNvSpPr/>
          <p:nvPr/>
        </p:nvSpPr>
        <p:spPr>
          <a:xfrm>
            <a:off x="8538497" y="5016181"/>
            <a:ext cx="3482340" cy="12442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denken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entscheiden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lassen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legen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ziehen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bringen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beginnen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gehen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kommen</a:t>
            </a:r>
            <a:endParaRPr kumimoji="0" lang="en-GB" sz="20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93E8FD61-46FD-FB6F-0F4B-508E4AB0DF82}"/>
              </a:ext>
            </a:extLst>
          </p:cNvPr>
          <p:cNvSpPr/>
          <p:nvPr/>
        </p:nvSpPr>
        <p:spPr>
          <a:xfrm>
            <a:off x="3383374" y="5017770"/>
            <a:ext cx="2396740" cy="1244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Land, Afrika,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Kanzler</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Situation, Ort,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Aktion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71792B37-922D-EF53-E51D-82612434C2C2}"/>
              </a:ext>
            </a:extLst>
          </p:cNvPr>
          <p:cNvSpPr/>
          <p:nvPr/>
        </p:nvSpPr>
        <p:spPr>
          <a:xfrm>
            <a:off x="6059009" y="5017769"/>
            <a:ext cx="2200592" cy="124428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gerecht</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Angriff, Sorge</a:t>
            </a:r>
          </a:p>
        </p:txBody>
      </p:sp>
      <p:sp>
        <p:nvSpPr>
          <p:cNvPr id="14" name="Oval 13">
            <a:extLst>
              <a:ext uri="{FF2B5EF4-FFF2-40B4-BE49-F238E27FC236}">
                <a16:creationId xmlns:a16="http://schemas.microsoft.com/office/drawing/2014/main" id="{F245DF62-B677-EB4A-C73B-50644FAB5AD9}"/>
              </a:ext>
            </a:extLst>
          </p:cNvPr>
          <p:cNvSpPr/>
          <p:nvPr/>
        </p:nvSpPr>
        <p:spPr>
          <a:xfrm>
            <a:off x="77245" y="4878262"/>
            <a:ext cx="392747" cy="38703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3</a:t>
            </a:r>
          </a:p>
        </p:txBody>
      </p:sp>
      <p:sp>
        <p:nvSpPr>
          <p:cNvPr id="15" name="Oval 14">
            <a:extLst>
              <a:ext uri="{FF2B5EF4-FFF2-40B4-BE49-F238E27FC236}">
                <a16:creationId xmlns:a16="http://schemas.microsoft.com/office/drawing/2014/main" id="{040CDCCD-BB0D-CE29-A34D-B318AB4A9C91}"/>
              </a:ext>
            </a:extLst>
          </p:cNvPr>
          <p:cNvSpPr/>
          <p:nvPr/>
        </p:nvSpPr>
        <p:spPr>
          <a:xfrm>
            <a:off x="3260757" y="4878261"/>
            <a:ext cx="392747" cy="38703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2</a:t>
            </a:r>
          </a:p>
        </p:txBody>
      </p:sp>
      <p:sp>
        <p:nvSpPr>
          <p:cNvPr id="16" name="Oval 15">
            <a:extLst>
              <a:ext uri="{FF2B5EF4-FFF2-40B4-BE49-F238E27FC236}">
                <a16:creationId xmlns:a16="http://schemas.microsoft.com/office/drawing/2014/main" id="{7FBC29D6-6D5D-694C-1944-390FA75DA054}"/>
              </a:ext>
            </a:extLst>
          </p:cNvPr>
          <p:cNvSpPr/>
          <p:nvPr/>
        </p:nvSpPr>
        <p:spPr>
          <a:xfrm>
            <a:off x="5502497" y="4822665"/>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1</a:t>
            </a:r>
          </a:p>
        </p:txBody>
      </p:sp>
      <p:sp>
        <p:nvSpPr>
          <p:cNvPr id="17" name="Oval 16">
            <a:extLst>
              <a:ext uri="{FF2B5EF4-FFF2-40B4-BE49-F238E27FC236}">
                <a16:creationId xmlns:a16="http://schemas.microsoft.com/office/drawing/2014/main" id="{9E20C0E2-BC9C-7691-A849-878E46CF2806}"/>
              </a:ext>
            </a:extLst>
          </p:cNvPr>
          <p:cNvSpPr/>
          <p:nvPr/>
        </p:nvSpPr>
        <p:spPr>
          <a:xfrm>
            <a:off x="8012113" y="4822664"/>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1</a:t>
            </a:r>
          </a:p>
        </p:txBody>
      </p:sp>
      <p:sp>
        <p:nvSpPr>
          <p:cNvPr id="18" name="Oval 17">
            <a:extLst>
              <a:ext uri="{FF2B5EF4-FFF2-40B4-BE49-F238E27FC236}">
                <a16:creationId xmlns:a16="http://schemas.microsoft.com/office/drawing/2014/main" id="{66B8EF92-6A70-EEE1-2112-6F5AB9126474}"/>
              </a:ext>
            </a:extLst>
          </p:cNvPr>
          <p:cNvSpPr/>
          <p:nvPr/>
        </p:nvSpPr>
        <p:spPr>
          <a:xfrm>
            <a:off x="11748392" y="4822663"/>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3</a:t>
            </a:r>
          </a:p>
        </p:txBody>
      </p:sp>
      <p:sp>
        <p:nvSpPr>
          <p:cNvPr id="19" name="Rectangle: Rounded Corners 18">
            <a:extLst>
              <a:ext uri="{FF2B5EF4-FFF2-40B4-BE49-F238E27FC236}">
                <a16:creationId xmlns:a16="http://schemas.microsoft.com/office/drawing/2014/main" id="{5D07EEBC-A9D3-0351-2003-701AAEE2AF8D}"/>
              </a:ext>
            </a:extLst>
          </p:cNvPr>
          <p:cNvSpPr/>
          <p:nvPr/>
        </p:nvSpPr>
        <p:spPr>
          <a:xfrm>
            <a:off x="9483634" y="670040"/>
            <a:ext cx="2537203" cy="11087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D3C3C"/>
                </a:solidFill>
                <a:effectLst/>
                <a:uLnTx/>
                <a:uFillTx/>
                <a:latin typeface="Century Gothic"/>
                <a:ea typeface="+mn-ea"/>
                <a:cs typeface="+mn-cs"/>
              </a:rPr>
              <a:t>Some useful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die </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Kolonie</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colony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kolonial</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colonial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das Gold – gold</a:t>
            </a:r>
          </a:p>
        </p:txBody>
      </p:sp>
      <p:sp>
        <p:nvSpPr>
          <p:cNvPr id="20" name="TextBox 19">
            <a:extLst>
              <a:ext uri="{FF2B5EF4-FFF2-40B4-BE49-F238E27FC236}">
                <a16:creationId xmlns:a16="http://schemas.microsoft.com/office/drawing/2014/main" id="{EA5B2D82-D586-BE79-3454-99C0A47C5531}"/>
              </a:ext>
            </a:extLst>
          </p:cNvPr>
          <p:cNvSpPr txBox="1"/>
          <p:nvPr/>
        </p:nvSpPr>
        <p:spPr>
          <a:xfrm>
            <a:off x="7904285" y="1710356"/>
            <a:ext cx="20459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C00">
                    <a:lumMod val="75000"/>
                  </a:srgbClr>
                </a:solidFill>
                <a:effectLst/>
                <a:uLnTx/>
                <a:uFillTx/>
                <a:latin typeface="Century Gothic"/>
                <a:ea typeface="+mn-ea"/>
                <a:cs typeface="+mn-cs"/>
              </a:rPr>
              <a:t>1884 - 1915</a:t>
            </a:r>
          </a:p>
        </p:txBody>
      </p:sp>
      <p:pic>
        <p:nvPicPr>
          <p:cNvPr id="1030" name="Picture 6" descr="Free vector graphics of Town">
            <a:extLst>
              <a:ext uri="{FF2B5EF4-FFF2-40B4-BE49-F238E27FC236}">
                <a16:creationId xmlns:a16="http://schemas.microsoft.com/office/drawing/2014/main" id="{B2222FC2-DAD4-0640-64A7-F3893737C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4860" y="3083851"/>
            <a:ext cx="2725807" cy="14367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Ship">
            <a:extLst>
              <a:ext uri="{FF2B5EF4-FFF2-40B4-BE49-F238E27FC236}">
                <a16:creationId xmlns:a16="http://schemas.microsoft.com/office/drawing/2014/main" id="{485FA90A-9E62-F6F0-C941-5F86460136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76" y="3159364"/>
            <a:ext cx="2715081" cy="14339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vector graphics of Grave">
            <a:extLst>
              <a:ext uri="{FF2B5EF4-FFF2-40B4-BE49-F238E27FC236}">
                <a16:creationId xmlns:a16="http://schemas.microsoft.com/office/drawing/2014/main" id="{8E1E28D2-DDB1-9F7C-B225-DADF8568F4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2958" y="3159364"/>
            <a:ext cx="1529545" cy="14703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ector graphics of Namibia">
            <a:extLst>
              <a:ext uri="{FF2B5EF4-FFF2-40B4-BE49-F238E27FC236}">
                <a16:creationId xmlns:a16="http://schemas.microsoft.com/office/drawing/2014/main" id="{4F8694A2-ABAE-1EBF-AB03-ECC22BB0D3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532" y="3184229"/>
            <a:ext cx="1529545" cy="14882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vector graphics of Germany flag">
            <a:extLst>
              <a:ext uri="{FF2B5EF4-FFF2-40B4-BE49-F238E27FC236}">
                <a16:creationId xmlns:a16="http://schemas.microsoft.com/office/drawing/2014/main" id="{31FE80E8-281B-6365-49C1-8E26188DC5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3928" y="4192825"/>
            <a:ext cx="924852" cy="5549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B441EE39-5E98-D2CD-EBD0-A15E34B5C404}"/>
              </a:ext>
            </a:extLst>
          </p:cNvPr>
          <p:cNvSpPr/>
          <p:nvPr/>
        </p:nvSpPr>
        <p:spPr>
          <a:xfrm>
            <a:off x="10704488" y="163006"/>
            <a:ext cx="1316349" cy="3870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271938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BEB3-5F9E-24C2-20B4-E6DB23EC01BE}"/>
              </a:ext>
            </a:extLst>
          </p:cNvPr>
          <p:cNvSpPr>
            <a:spLocks noGrp="1"/>
          </p:cNvSpPr>
          <p:nvPr>
            <p:ph type="title"/>
          </p:nvPr>
        </p:nvSpPr>
        <p:spPr>
          <a:xfrm>
            <a:off x="0" y="241451"/>
            <a:ext cx="5683171" cy="647577"/>
          </a:xfrm>
        </p:spPr>
        <p:txBody>
          <a:bodyPr>
            <a:normAutofit/>
          </a:bodyPr>
          <a:lstStyle/>
          <a:p>
            <a:r>
              <a:rPr lang="en-GB" dirty="0"/>
              <a:t>Irregular Past Participles</a:t>
            </a:r>
          </a:p>
        </p:txBody>
      </p:sp>
      <p:sp>
        <p:nvSpPr>
          <p:cNvPr id="5" name="Rectangle: Rounded Corners 16">
            <a:extLst>
              <a:ext uri="{FF2B5EF4-FFF2-40B4-BE49-F238E27FC236}">
                <a16:creationId xmlns:a16="http://schemas.microsoft.com/office/drawing/2014/main" id="{A151EB33-D95E-7275-30E1-F1FEB5EFDDA7}"/>
              </a:ext>
            </a:extLst>
          </p:cNvPr>
          <p:cNvSpPr/>
          <p:nvPr/>
        </p:nvSpPr>
        <p:spPr>
          <a:xfrm>
            <a:off x="3579924" y="2688709"/>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3D3C3C"/>
                </a:solidFill>
                <a:effectLst/>
                <a:uLnTx/>
                <a:uFillTx/>
                <a:latin typeface="Century Gothic"/>
                <a:ea typeface="+mn-ea"/>
                <a:cs typeface="+mn-cs"/>
              </a:rPr>
              <a:t>did</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Rectangle: Rounded Corners 16">
            <a:extLst>
              <a:ext uri="{FF2B5EF4-FFF2-40B4-BE49-F238E27FC236}">
                <a16:creationId xmlns:a16="http://schemas.microsoft.com/office/drawing/2014/main" id="{788871D3-0940-FBB5-CEF7-9AC944A0BEB9}"/>
              </a:ext>
            </a:extLst>
          </p:cNvPr>
          <p:cNvSpPr/>
          <p:nvPr/>
        </p:nvSpPr>
        <p:spPr>
          <a:xfrm>
            <a:off x="3579924" y="3922191"/>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brought</a:t>
            </a:r>
          </a:p>
        </p:txBody>
      </p:sp>
      <p:sp>
        <p:nvSpPr>
          <p:cNvPr id="7" name="Rectangle: Rounded Corners 16">
            <a:extLst>
              <a:ext uri="{FF2B5EF4-FFF2-40B4-BE49-F238E27FC236}">
                <a16:creationId xmlns:a16="http://schemas.microsoft.com/office/drawing/2014/main" id="{23730CC2-FEF5-97F5-FB39-5BE930D72CDF}"/>
              </a:ext>
            </a:extLst>
          </p:cNvPr>
          <p:cNvSpPr/>
          <p:nvPr/>
        </p:nvSpPr>
        <p:spPr>
          <a:xfrm>
            <a:off x="3579924" y="5100442"/>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thought</a:t>
            </a:r>
          </a:p>
        </p:txBody>
      </p:sp>
      <p:sp>
        <p:nvSpPr>
          <p:cNvPr id="9" name="Rectangle: Rounded Corners 16">
            <a:hlinkClick r:id="" action="ppaction://noaction">
              <a:snd r:embed="rId3" name="10.1.1.6 L1 Slide 3 1.wav"/>
            </a:hlinkClick>
            <a:extLst>
              <a:ext uri="{FF2B5EF4-FFF2-40B4-BE49-F238E27FC236}">
                <a16:creationId xmlns:a16="http://schemas.microsoft.com/office/drawing/2014/main" id="{A76B67BD-1A04-C779-F8AE-9A4D71EC6575}"/>
              </a:ext>
            </a:extLst>
          </p:cNvPr>
          <p:cNvSpPr/>
          <p:nvPr/>
        </p:nvSpPr>
        <p:spPr>
          <a:xfrm>
            <a:off x="1508352" y="2688709"/>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getan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16">
            <a:hlinkClick r:id="" action="ppaction://noaction">
              <a:snd r:embed="rId4" name="10.1.1.6 L1 Slide 3 2.wav"/>
            </a:hlinkClick>
            <a:extLst>
              <a:ext uri="{FF2B5EF4-FFF2-40B4-BE49-F238E27FC236}">
                <a16:creationId xmlns:a16="http://schemas.microsoft.com/office/drawing/2014/main" id="{6ED8B04B-0C8D-8CE4-A584-BD4BC04F8F9F}"/>
              </a:ext>
            </a:extLst>
          </p:cNvPr>
          <p:cNvSpPr/>
          <p:nvPr/>
        </p:nvSpPr>
        <p:spPr>
          <a:xfrm>
            <a:off x="1508352" y="3894576"/>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gebracht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6">
            <a:hlinkClick r:id="" action="ppaction://noaction">
              <a:snd r:embed="rId5" name="10.1.1.6 L1 Slide 3 3.wav"/>
            </a:hlinkClick>
            <a:extLst>
              <a:ext uri="{FF2B5EF4-FFF2-40B4-BE49-F238E27FC236}">
                <a16:creationId xmlns:a16="http://schemas.microsoft.com/office/drawing/2014/main" id="{91639720-E7D8-338A-D7D8-210F9717424D}"/>
              </a:ext>
            </a:extLst>
          </p:cNvPr>
          <p:cNvSpPr/>
          <p:nvPr/>
        </p:nvSpPr>
        <p:spPr>
          <a:xfrm>
            <a:off x="1508352" y="510044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gedacht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6">
            <a:extLst>
              <a:ext uri="{FF2B5EF4-FFF2-40B4-BE49-F238E27FC236}">
                <a16:creationId xmlns:a16="http://schemas.microsoft.com/office/drawing/2014/main" id="{0C2421AC-952F-95D7-9D31-160C052A3558}"/>
              </a:ext>
            </a:extLst>
          </p:cNvPr>
          <p:cNvSpPr/>
          <p:nvPr/>
        </p:nvSpPr>
        <p:spPr>
          <a:xfrm>
            <a:off x="8612077" y="2688709"/>
            <a:ext cx="1866608" cy="740291"/>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pulled, moved</a:t>
            </a:r>
          </a:p>
        </p:txBody>
      </p:sp>
      <p:sp>
        <p:nvSpPr>
          <p:cNvPr id="14" name="Rectangle: Rounded Corners 16">
            <a:extLst>
              <a:ext uri="{FF2B5EF4-FFF2-40B4-BE49-F238E27FC236}">
                <a16:creationId xmlns:a16="http://schemas.microsoft.com/office/drawing/2014/main" id="{61D683EA-5331-EA8B-4C0E-03AC04158885}"/>
              </a:ext>
            </a:extLst>
          </p:cNvPr>
          <p:cNvSpPr/>
          <p:nvPr/>
        </p:nvSpPr>
        <p:spPr>
          <a:xfrm>
            <a:off x="8612077" y="3894575"/>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knew</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Rectangle: Rounded Corners 16">
            <a:extLst>
              <a:ext uri="{FF2B5EF4-FFF2-40B4-BE49-F238E27FC236}">
                <a16:creationId xmlns:a16="http://schemas.microsoft.com/office/drawing/2014/main" id="{24EE8F29-A30C-507B-D02D-07CFF64FD107}"/>
              </a:ext>
            </a:extLst>
          </p:cNvPr>
          <p:cNvSpPr/>
          <p:nvPr/>
        </p:nvSpPr>
        <p:spPr>
          <a:xfrm>
            <a:off x="8612077" y="5100442"/>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named</a:t>
            </a:r>
          </a:p>
        </p:txBody>
      </p:sp>
      <p:sp>
        <p:nvSpPr>
          <p:cNvPr id="17" name="Rectangle: Rounded Corners 16">
            <a:hlinkClick r:id="" action="ppaction://noaction">
              <a:snd r:embed="rId6" name="10.1.1.6 L1 Slide 3 4.wav"/>
            </a:hlinkClick>
            <a:extLst>
              <a:ext uri="{FF2B5EF4-FFF2-40B4-BE49-F238E27FC236}">
                <a16:creationId xmlns:a16="http://schemas.microsoft.com/office/drawing/2014/main" id="{8C74B6A3-15B0-B8AA-DBC8-3FCCC079D718}"/>
              </a:ext>
            </a:extLst>
          </p:cNvPr>
          <p:cNvSpPr/>
          <p:nvPr/>
        </p:nvSpPr>
        <p:spPr>
          <a:xfrm>
            <a:off x="6540505" y="2688709"/>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gezogen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Rectangle: Rounded Corners 16">
            <a:hlinkClick r:id="" action="ppaction://noaction">
              <a:snd r:embed="rId7" name="10.1.1.6 L1 Slide 3 5.wav"/>
            </a:hlinkClick>
            <a:extLst>
              <a:ext uri="{FF2B5EF4-FFF2-40B4-BE49-F238E27FC236}">
                <a16:creationId xmlns:a16="http://schemas.microsoft.com/office/drawing/2014/main" id="{E69A3B83-0860-BEE8-46FC-C57150A784FC}"/>
              </a:ext>
            </a:extLst>
          </p:cNvPr>
          <p:cNvSpPr/>
          <p:nvPr/>
        </p:nvSpPr>
        <p:spPr>
          <a:xfrm>
            <a:off x="6540505" y="3894576"/>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gewusst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9" name="Rectangle: Rounded Corners 16">
            <a:hlinkClick r:id="" action="ppaction://noaction">
              <a:snd r:embed="rId8" name="10.1.1.6 L1 Slide 3 6.wav"/>
            </a:hlinkClick>
            <a:extLst>
              <a:ext uri="{FF2B5EF4-FFF2-40B4-BE49-F238E27FC236}">
                <a16:creationId xmlns:a16="http://schemas.microsoft.com/office/drawing/2014/main" id="{BD11F863-E44D-079F-B92C-3D8E0C9E6E42}"/>
              </a:ext>
            </a:extLst>
          </p:cNvPr>
          <p:cNvSpPr/>
          <p:nvPr/>
        </p:nvSpPr>
        <p:spPr>
          <a:xfrm>
            <a:off x="6540505" y="510044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genannt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2AD1F2BE-82E4-B647-F82F-64CEDF408408}"/>
              </a:ext>
            </a:extLst>
          </p:cNvPr>
          <p:cNvSpPr txBox="1"/>
          <p:nvPr/>
        </p:nvSpPr>
        <p:spPr>
          <a:xfrm>
            <a:off x="278378" y="1121473"/>
            <a:ext cx="108095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Wie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heißt</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das auf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Englisch</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2" name="Rectangle: Rounded Corners 21">
            <a:extLst>
              <a:ext uri="{FF2B5EF4-FFF2-40B4-BE49-F238E27FC236}">
                <a16:creationId xmlns:a16="http://schemas.microsoft.com/office/drawing/2014/main" id="{F48DD594-6325-9155-9672-1814B1B7E494}"/>
              </a:ext>
            </a:extLst>
          </p:cNvPr>
          <p:cNvSpPr/>
          <p:nvPr/>
        </p:nvSpPr>
        <p:spPr>
          <a:xfrm>
            <a:off x="10304191" y="240633"/>
            <a:ext cx="1567543" cy="4152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übersetzen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16282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96D8-1D72-0B89-C370-F204D90B5FBF}"/>
              </a:ext>
            </a:extLst>
          </p:cNvPr>
          <p:cNvSpPr>
            <a:spLocks noGrp="1"/>
          </p:cNvSpPr>
          <p:nvPr>
            <p:ph type="title"/>
          </p:nvPr>
        </p:nvSpPr>
        <p:spPr>
          <a:xfrm>
            <a:off x="0" y="213557"/>
            <a:ext cx="5049078" cy="647577"/>
          </a:xfrm>
        </p:spPr>
        <p:txBody>
          <a:bodyPr/>
          <a:lstStyle/>
          <a:p>
            <a:r>
              <a:rPr lang="en-GB" dirty="0" err="1"/>
              <a:t>Syrer</a:t>
            </a:r>
            <a:r>
              <a:rPr lang="en-GB" dirty="0"/>
              <a:t>* in Deutschland</a:t>
            </a:r>
          </a:p>
        </p:txBody>
      </p:sp>
      <p:sp>
        <p:nvSpPr>
          <p:cNvPr id="3" name="Text Placeholder 2">
            <a:extLst>
              <a:ext uri="{FF2B5EF4-FFF2-40B4-BE49-F238E27FC236}">
                <a16:creationId xmlns:a16="http://schemas.microsoft.com/office/drawing/2014/main" id="{F9016336-7B58-2F89-A066-2A26C9B8DA13}"/>
              </a:ext>
            </a:extLst>
          </p:cNvPr>
          <p:cNvSpPr>
            <a:spLocks noGrp="1"/>
          </p:cNvSpPr>
          <p:nvPr>
            <p:ph type="body" sz="quarter" idx="10"/>
          </p:nvPr>
        </p:nvSpPr>
        <p:spPr>
          <a:xfrm>
            <a:off x="267046" y="1287590"/>
            <a:ext cx="7697511" cy="1028630"/>
          </a:xfrm>
        </p:spPr>
        <p:txBody>
          <a:bodyPr>
            <a:normAutofit lnSpcReduction="10000"/>
          </a:bodyPr>
          <a:lstStyle/>
          <a:p>
            <a:r>
              <a:rPr lang="de-DE" dirty="0"/>
              <a:t>In den letzten Jahren haben viele Menschen Syrien verlassen. Damals war Angela Merkel Kanzlerin von Deutschland. </a:t>
            </a:r>
          </a:p>
          <a:p>
            <a:endParaRPr lang="en-GB" dirty="0"/>
          </a:p>
        </p:txBody>
      </p:sp>
      <p:sp>
        <p:nvSpPr>
          <p:cNvPr id="7" name="Rectangle: Rounded Corners 6">
            <a:extLst>
              <a:ext uri="{FF2B5EF4-FFF2-40B4-BE49-F238E27FC236}">
                <a16:creationId xmlns:a16="http://schemas.microsoft.com/office/drawing/2014/main" id="{7E41369F-0B73-F5BE-8885-CD99C3A31C19}"/>
              </a:ext>
            </a:extLst>
          </p:cNvPr>
          <p:cNvSpPr/>
          <p:nvPr/>
        </p:nvSpPr>
        <p:spPr>
          <a:xfrm>
            <a:off x="439324" y="2495042"/>
            <a:ext cx="7525233" cy="32343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Sie wollte den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Flüchtlingen*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helfen, also hat sie 2015 sie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nach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Deutschland eingeladen. „Wir schaffen das!”, hat sie gesagt und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gedacht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Und ihre Idee war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gerecht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Viele Menschen haben Deutschland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erreicht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Die Situation war nicht immer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einfach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aber man hat es geschafft. </a:t>
            </a:r>
          </a:p>
        </p:txBody>
      </p:sp>
      <p:sp>
        <p:nvSpPr>
          <p:cNvPr id="8" name="Rectangle: Rounded Corners 7">
            <a:extLst>
              <a:ext uri="{FF2B5EF4-FFF2-40B4-BE49-F238E27FC236}">
                <a16:creationId xmlns:a16="http://schemas.microsoft.com/office/drawing/2014/main" id="{34087393-3712-56A1-8DE0-99214C45FB5E}"/>
              </a:ext>
            </a:extLst>
          </p:cNvPr>
          <p:cNvSpPr/>
          <p:nvPr/>
        </p:nvSpPr>
        <p:spPr>
          <a:xfrm>
            <a:off x="4941439" y="213557"/>
            <a:ext cx="3101008" cy="7981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Syrer</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 Syrians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Flüchtlinge</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 refugees</a:t>
            </a:r>
          </a:p>
        </p:txBody>
      </p:sp>
      <p:sp>
        <p:nvSpPr>
          <p:cNvPr id="9" name="Rectangle: Rounded Corners 8">
            <a:extLst>
              <a:ext uri="{FF2B5EF4-FFF2-40B4-BE49-F238E27FC236}">
                <a16:creationId xmlns:a16="http://schemas.microsoft.com/office/drawing/2014/main" id="{1B8DC5D6-7B1E-73FF-3384-6216DD6142D1}"/>
              </a:ext>
            </a:extLst>
          </p:cNvPr>
          <p:cNvSpPr/>
          <p:nvPr/>
        </p:nvSpPr>
        <p:spPr>
          <a:xfrm>
            <a:off x="9037983" y="213557"/>
            <a:ext cx="2743200" cy="4225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3" name="Picture 12" descr="A picture containing person, indoor, wall, red&#10;&#10;Description automatically generated">
            <a:extLst>
              <a:ext uri="{FF2B5EF4-FFF2-40B4-BE49-F238E27FC236}">
                <a16:creationId xmlns:a16="http://schemas.microsoft.com/office/drawing/2014/main" id="{74D98A2C-3547-43C0-2BA7-6582284F8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10" y="1249731"/>
            <a:ext cx="3368666" cy="4709276"/>
          </a:xfrm>
          <a:prstGeom prst="rect">
            <a:avLst/>
          </a:prstGeom>
        </p:spPr>
      </p:pic>
      <p:pic>
        <p:nvPicPr>
          <p:cNvPr id="5" name="10.1.1.6 L1 Slide 6.mp3">
            <a:hlinkClick r:id="" action="ppaction://media"/>
            <a:extLst>
              <a:ext uri="{FF2B5EF4-FFF2-40B4-BE49-F238E27FC236}">
                <a16:creationId xmlns:a16="http://schemas.microsoft.com/office/drawing/2014/main" id="{33BFA178-33CB-8745-9D24-9A8EBFE6FC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33815" y="198944"/>
            <a:ext cx="812800" cy="812800"/>
          </a:xfrm>
          <a:prstGeom prst="rect">
            <a:avLst/>
          </a:prstGeom>
        </p:spPr>
      </p:pic>
    </p:spTree>
    <p:extLst>
      <p:ext uri="{BB962C8B-B14F-4D97-AF65-F5344CB8AC3E}">
        <p14:creationId xmlns:p14="http://schemas.microsoft.com/office/powerpoint/2010/main" val="350805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A5A6-08EF-830B-CB53-A7F670F46AA9}"/>
              </a:ext>
            </a:extLst>
          </p:cNvPr>
          <p:cNvSpPr>
            <a:spLocks noGrp="1"/>
          </p:cNvSpPr>
          <p:nvPr>
            <p:ph type="title"/>
          </p:nvPr>
        </p:nvSpPr>
        <p:spPr>
          <a:xfrm>
            <a:off x="-1" y="213557"/>
            <a:ext cx="5916059" cy="647577"/>
          </a:xfrm>
        </p:spPr>
        <p:txBody>
          <a:bodyPr>
            <a:normAutofit/>
          </a:bodyPr>
          <a:lstStyle/>
          <a:p>
            <a:r>
              <a:rPr lang="en-GB" dirty="0"/>
              <a:t>Perfect tense translations</a:t>
            </a:r>
          </a:p>
        </p:txBody>
      </p:sp>
      <p:sp>
        <p:nvSpPr>
          <p:cNvPr id="4" name="Rectangle: Rounded Corners 3">
            <a:extLst>
              <a:ext uri="{FF2B5EF4-FFF2-40B4-BE49-F238E27FC236}">
                <a16:creationId xmlns:a16="http://schemas.microsoft.com/office/drawing/2014/main" id="{CBF47FA9-9D88-DA11-E388-8A7C157F3F62}"/>
              </a:ext>
            </a:extLst>
          </p:cNvPr>
          <p:cNvSpPr/>
          <p:nvPr/>
        </p:nvSpPr>
        <p:spPr>
          <a:xfrm>
            <a:off x="185579" y="3493907"/>
            <a:ext cx="9538615" cy="47142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In den letzten Jahren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haben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viele Menschen Syrien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verlassen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86D55194-BAD9-10D8-CDC9-03EA9367DB29}"/>
              </a:ext>
            </a:extLst>
          </p:cNvPr>
          <p:cNvSpPr/>
          <p:nvPr/>
        </p:nvSpPr>
        <p:spPr>
          <a:xfrm>
            <a:off x="179950" y="4755272"/>
            <a:ext cx="8932551" cy="42473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2015 Angela Merkel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hat </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sie nach Deutschland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eingeladen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270B4237-2661-0C10-4CB3-8793B8912225}"/>
              </a:ext>
            </a:extLst>
          </p:cNvPr>
          <p:cNvSpPr txBox="1"/>
          <p:nvPr/>
        </p:nvSpPr>
        <p:spPr>
          <a:xfrm>
            <a:off x="173856" y="4014054"/>
            <a:ext cx="96251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525050"/>
                </a:solidFill>
                <a:effectLst/>
                <a:uLnTx/>
                <a:uFillTx/>
                <a:latin typeface="Century Gothic"/>
                <a:ea typeface="+mn-ea"/>
                <a:cs typeface="+mn-cs"/>
              </a:rPr>
              <a:t>In the last (few) years many people </a:t>
            </a:r>
            <a:r>
              <a:rPr kumimoji="0" lang="en-GB" sz="2400" b="1" i="1" u="none" strike="noStrike" kern="1200" cap="none" spc="0" normalizeH="0" baseline="0" noProof="0" dirty="0">
                <a:ln>
                  <a:noFill/>
                </a:ln>
                <a:solidFill>
                  <a:srgbClr val="525050"/>
                </a:solidFill>
                <a:effectLst/>
                <a:uLnTx/>
                <a:uFillTx/>
                <a:latin typeface="Century Gothic"/>
                <a:ea typeface="+mn-ea"/>
                <a:cs typeface="+mn-cs"/>
              </a:rPr>
              <a:t>have left </a:t>
            </a:r>
            <a:r>
              <a:rPr kumimoji="0" lang="en-GB" sz="2400" b="0" i="1" u="none" strike="noStrike" kern="1200" cap="none" spc="0" normalizeH="0" baseline="0" noProof="0" dirty="0">
                <a:ln>
                  <a:noFill/>
                </a:ln>
                <a:solidFill>
                  <a:srgbClr val="525050"/>
                </a:solidFill>
                <a:effectLst/>
                <a:uLnTx/>
                <a:uFillTx/>
                <a:latin typeface="Century Gothic"/>
                <a:ea typeface="+mn-ea"/>
                <a:cs typeface="+mn-cs"/>
              </a:rPr>
              <a:t>Syria.</a:t>
            </a:r>
          </a:p>
        </p:txBody>
      </p:sp>
      <p:sp>
        <p:nvSpPr>
          <p:cNvPr id="7" name="TextBox 6">
            <a:extLst>
              <a:ext uri="{FF2B5EF4-FFF2-40B4-BE49-F238E27FC236}">
                <a16:creationId xmlns:a16="http://schemas.microsoft.com/office/drawing/2014/main" id="{0EAB0170-73B7-1ACD-9709-9820EA47494C}"/>
              </a:ext>
            </a:extLst>
          </p:cNvPr>
          <p:cNvSpPr txBox="1"/>
          <p:nvPr/>
        </p:nvSpPr>
        <p:spPr>
          <a:xfrm>
            <a:off x="151529" y="5199714"/>
            <a:ext cx="74914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525050"/>
                </a:solidFill>
                <a:effectLst/>
                <a:uLnTx/>
                <a:uFillTx/>
                <a:latin typeface="Century Gothic"/>
                <a:ea typeface="+mn-ea"/>
                <a:cs typeface="+mn-cs"/>
              </a:rPr>
              <a:t>In 2015 Angela Merkel </a:t>
            </a:r>
            <a:r>
              <a:rPr kumimoji="0" lang="en-GB" sz="2400" b="1" i="1" u="none" strike="noStrike" kern="1200" cap="none" spc="0" normalizeH="0" baseline="0" noProof="0" dirty="0">
                <a:ln>
                  <a:noFill/>
                </a:ln>
                <a:solidFill>
                  <a:srgbClr val="525050"/>
                </a:solidFill>
                <a:effectLst/>
                <a:uLnTx/>
                <a:uFillTx/>
                <a:latin typeface="Century Gothic"/>
                <a:ea typeface="+mn-ea"/>
                <a:cs typeface="+mn-cs"/>
              </a:rPr>
              <a:t>invited</a:t>
            </a:r>
            <a:r>
              <a:rPr kumimoji="0" lang="en-GB" sz="2400" b="0" i="1" u="none" strike="noStrike" kern="1200" cap="none" spc="0" normalizeH="0" baseline="0" noProof="0" dirty="0">
                <a:ln>
                  <a:noFill/>
                </a:ln>
                <a:solidFill>
                  <a:srgbClr val="525050"/>
                </a:solidFill>
                <a:effectLst/>
                <a:uLnTx/>
                <a:uFillTx/>
                <a:latin typeface="Century Gothic"/>
                <a:ea typeface="+mn-ea"/>
                <a:cs typeface="+mn-cs"/>
              </a:rPr>
              <a:t> them to Germany.</a:t>
            </a:r>
          </a:p>
        </p:txBody>
      </p:sp>
      <p:sp>
        <p:nvSpPr>
          <p:cNvPr id="9" name="Speech Bubble: Rectangle with Corners Rounded 8">
            <a:extLst>
              <a:ext uri="{FF2B5EF4-FFF2-40B4-BE49-F238E27FC236}">
                <a16:creationId xmlns:a16="http://schemas.microsoft.com/office/drawing/2014/main" id="{9B372909-0ACF-2BF5-1DCD-9C456FDE2766}"/>
              </a:ext>
            </a:extLst>
          </p:cNvPr>
          <p:cNvSpPr/>
          <p:nvPr/>
        </p:nvSpPr>
        <p:spPr>
          <a:xfrm>
            <a:off x="9479822" y="4196065"/>
            <a:ext cx="2706355" cy="1992675"/>
          </a:xfrm>
          <a:prstGeom prst="wedgeRoundRectCallout">
            <a:avLst>
              <a:gd name="adj1" fmla="val -81274"/>
              <a:gd name="adj2" fmla="val 1812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rgbClr val="3D3C3C"/>
                </a:solidFill>
              </a:rPr>
              <a:t>The</a:t>
            </a:r>
            <a:r>
              <a:rPr lang="en-GB" sz="2000" b="1" dirty="0">
                <a:solidFill>
                  <a:srgbClr val="3D3C3C"/>
                </a:solidFill>
              </a:rPr>
              <a:t> time phrase </a:t>
            </a:r>
            <a:r>
              <a:rPr lang="en-GB" sz="2000" i="1" dirty="0">
                <a:solidFill>
                  <a:srgbClr val="3D3C3C"/>
                </a:solidFill>
              </a:rPr>
              <a:t>(in 2015)</a:t>
            </a:r>
            <a:r>
              <a:rPr lang="en-GB" sz="2000" b="1" dirty="0">
                <a:solidFill>
                  <a:srgbClr val="3D3C3C"/>
                </a:solidFill>
              </a:rPr>
              <a:t> </a:t>
            </a:r>
            <a:r>
              <a:rPr lang="en-GB" sz="2000" dirty="0">
                <a:solidFill>
                  <a:srgbClr val="3D3C3C"/>
                </a:solidFill>
              </a:rPr>
              <a:t>emphasises the completion and prompts us to use the ‘did’ (simple past).</a:t>
            </a:r>
            <a:endParaRPr kumimoji="0" lang="en-GB" sz="2000" b="0" i="0" u="none" strike="noStrike" kern="1200" cap="none" spc="0" normalizeH="0" baseline="0" noProof="0" dirty="0">
              <a:ln>
                <a:noFill/>
              </a:ln>
              <a:solidFill>
                <a:srgbClr val="3D3C3C"/>
              </a:solidFill>
              <a:effectLst/>
              <a:uLnTx/>
              <a:uFillTx/>
              <a:latin typeface="Century Gothic"/>
            </a:endParaRPr>
          </a:p>
        </p:txBody>
      </p:sp>
      <p:sp>
        <p:nvSpPr>
          <p:cNvPr id="11" name="TextBox 10">
            <a:extLst>
              <a:ext uri="{FF2B5EF4-FFF2-40B4-BE49-F238E27FC236}">
                <a16:creationId xmlns:a16="http://schemas.microsoft.com/office/drawing/2014/main" id="{2270DF5C-C29D-4CD0-B9BF-BFF81C5AFCE8}"/>
              </a:ext>
            </a:extLst>
          </p:cNvPr>
          <p:cNvSpPr txBox="1"/>
          <p:nvPr/>
        </p:nvSpPr>
        <p:spPr>
          <a:xfrm>
            <a:off x="173856" y="1015908"/>
            <a:ext cx="11622181"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Remember! Use the German perfect tense for actions completed in the past. </a:t>
            </a:r>
            <a:endParaRPr lang="en-GB" dirty="0"/>
          </a:p>
        </p:txBody>
      </p:sp>
      <p:sp>
        <p:nvSpPr>
          <p:cNvPr id="13" name="TextBox 12">
            <a:extLst>
              <a:ext uri="{FF2B5EF4-FFF2-40B4-BE49-F238E27FC236}">
                <a16:creationId xmlns:a16="http://schemas.microsoft.com/office/drawing/2014/main" id="{A4551C1C-0A41-4A78-BBE2-2166B89B9B9A}"/>
              </a:ext>
            </a:extLst>
          </p:cNvPr>
          <p:cNvSpPr txBox="1"/>
          <p:nvPr/>
        </p:nvSpPr>
        <p:spPr>
          <a:xfrm>
            <a:off x="151529" y="1754643"/>
            <a:ext cx="12040471"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English translates it in two ways:</a:t>
            </a:r>
          </a:p>
        </p:txBody>
      </p:sp>
      <p:sp>
        <p:nvSpPr>
          <p:cNvPr id="15" name="TextBox 14">
            <a:extLst>
              <a:ext uri="{FF2B5EF4-FFF2-40B4-BE49-F238E27FC236}">
                <a16:creationId xmlns:a16="http://schemas.microsoft.com/office/drawing/2014/main" id="{822130FC-E91A-4871-BB07-12D2B26ACFF2}"/>
              </a:ext>
            </a:extLst>
          </p:cNvPr>
          <p:cNvSpPr txBox="1"/>
          <p:nvPr/>
        </p:nvSpPr>
        <p:spPr>
          <a:xfrm>
            <a:off x="173856" y="2271940"/>
            <a:ext cx="11878343" cy="461665"/>
          </a:xfrm>
          <a:prstGeom prst="rect">
            <a:avLst/>
          </a:prstGeom>
          <a:noFill/>
        </p:spPr>
        <p:txBody>
          <a:bodyPr wrap="square">
            <a:spAutoFit/>
          </a:bodyPr>
          <a:lstStyle/>
          <a:p>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 did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(emphasises the completion of a past action)</a:t>
            </a:r>
            <a:endParaRPr lang="en-GB" dirty="0"/>
          </a:p>
        </p:txBody>
      </p:sp>
      <p:sp>
        <p:nvSpPr>
          <p:cNvPr id="17" name="TextBox 16">
            <a:extLst>
              <a:ext uri="{FF2B5EF4-FFF2-40B4-BE49-F238E27FC236}">
                <a16:creationId xmlns:a16="http://schemas.microsoft.com/office/drawing/2014/main" id="{99F4192D-E92F-4097-B83F-2120A2F4ABD4}"/>
              </a:ext>
            </a:extLst>
          </p:cNvPr>
          <p:cNvSpPr txBox="1"/>
          <p:nvPr/>
        </p:nvSpPr>
        <p:spPr>
          <a:xfrm>
            <a:off x="151529" y="2835705"/>
            <a:ext cx="11878342" cy="461665"/>
          </a:xfrm>
          <a:prstGeom prst="rect">
            <a:avLst/>
          </a:prstGeom>
          <a:noFill/>
        </p:spPr>
        <p:txBody>
          <a:bodyPr wrap="square">
            <a:spAutoFit/>
          </a:bodyPr>
          <a:lstStyle/>
          <a:p>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 have done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lang="en-GB" sz="2400" dirty="0">
                <a:solidFill>
                  <a:srgbClr val="525050"/>
                </a:solidFill>
                <a:latin typeface="Century Gothic" panose="020B0502020202020204" pitchFamily="34" charset="0"/>
              </a:rPr>
              <a:t>emphasises the ongoing effect of a past action)</a:t>
            </a:r>
            <a:endParaRPr lang="en-GB" dirty="0"/>
          </a:p>
        </p:txBody>
      </p:sp>
      <p:sp>
        <p:nvSpPr>
          <p:cNvPr id="8" name="Speech Bubble: Rectangle with Corners Rounded 7">
            <a:extLst>
              <a:ext uri="{FF2B5EF4-FFF2-40B4-BE49-F238E27FC236}">
                <a16:creationId xmlns:a16="http://schemas.microsoft.com/office/drawing/2014/main" id="{4F0E0C32-BF45-744E-CA87-95805A86FEEC}"/>
              </a:ext>
            </a:extLst>
          </p:cNvPr>
          <p:cNvSpPr/>
          <p:nvPr/>
        </p:nvSpPr>
        <p:spPr>
          <a:xfrm>
            <a:off x="9479823" y="1455867"/>
            <a:ext cx="2706354" cy="1626217"/>
          </a:xfrm>
          <a:prstGeom prst="wedgeRoundRectCallout">
            <a:avLst>
              <a:gd name="adj1" fmla="val -48713"/>
              <a:gd name="adj2" fmla="val 6723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Here, the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time phrase</a:t>
            </a:r>
            <a:r>
              <a:rPr kumimoji="0" lang="en-GB" sz="2000" b="1" i="0" u="none" strike="noStrike" kern="1200" cap="none" spc="0" normalizeH="0" noProof="0" dirty="0">
                <a:ln>
                  <a:noFill/>
                </a:ln>
                <a:solidFill>
                  <a:srgbClr val="3D3C3C"/>
                </a:solidFill>
                <a:effectLst/>
                <a:uLnTx/>
                <a:uFillTx/>
                <a:latin typeface="Century Gothic"/>
                <a:ea typeface="+mn-ea"/>
                <a:cs typeface="+mn-cs"/>
              </a:rPr>
              <a:t> </a:t>
            </a:r>
            <a:r>
              <a:rPr kumimoji="0" lang="en-GB" sz="2000" b="0" i="0" u="none" strike="noStrike" kern="1200" cap="none" spc="0" normalizeH="0" noProof="0" dirty="0">
                <a:ln>
                  <a:noFill/>
                </a:ln>
                <a:solidFill>
                  <a:srgbClr val="3D3C3C"/>
                </a:solidFill>
                <a:effectLst/>
                <a:uLnTx/>
                <a:uFillTx/>
                <a:latin typeface="Century Gothic"/>
                <a:ea typeface="+mn-ea"/>
                <a:cs typeface="+mn-cs"/>
              </a:rPr>
              <a:t>prompts us to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use the ‘have done’ translation.</a:t>
            </a:r>
          </a:p>
        </p:txBody>
      </p:sp>
      <p:cxnSp>
        <p:nvCxnSpPr>
          <p:cNvPr id="21" name="Straight Connector 20">
            <a:extLst>
              <a:ext uri="{FF2B5EF4-FFF2-40B4-BE49-F238E27FC236}">
                <a16:creationId xmlns:a16="http://schemas.microsoft.com/office/drawing/2014/main" id="{563F6A24-3BC6-4D10-8AD9-5A9C730CD018}"/>
              </a:ext>
            </a:extLst>
          </p:cNvPr>
          <p:cNvCxnSpPr/>
          <p:nvPr/>
        </p:nvCxnSpPr>
        <p:spPr>
          <a:xfrm>
            <a:off x="269630" y="4381518"/>
            <a:ext cx="3106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F69774-F214-40E2-AC5B-32D95989029B}"/>
              </a:ext>
            </a:extLst>
          </p:cNvPr>
          <p:cNvCxnSpPr>
            <a:cxnSpLocks/>
          </p:cNvCxnSpPr>
          <p:nvPr/>
        </p:nvCxnSpPr>
        <p:spPr>
          <a:xfrm>
            <a:off x="185579" y="5565068"/>
            <a:ext cx="1033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63C80B1C-E425-49CE-BD1A-6F21EE58C5F1}"/>
              </a:ext>
            </a:extLst>
          </p:cNvPr>
          <p:cNvSpPr/>
          <p:nvPr/>
        </p:nvSpPr>
        <p:spPr>
          <a:xfrm>
            <a:off x="185579" y="5746439"/>
            <a:ext cx="8707889" cy="424732"/>
          </a:xfrm>
          <a:prstGeom prst="wedgeRoundRectCallout">
            <a:avLst>
              <a:gd name="adj1" fmla="val -49023"/>
              <a:gd name="adj2" fmla="val 1812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rgbClr val="3D3C3C"/>
                </a:solidFill>
              </a:rPr>
              <a:t>If there is no time phrase, use the translation that best fits the context.</a:t>
            </a:r>
            <a:endParaRPr kumimoji="0" lang="en-GB" sz="2000" b="0" i="0" u="none" strike="noStrike" kern="1200" cap="none" spc="0" normalizeH="0" baseline="0" noProof="0" dirty="0">
              <a:ln>
                <a:noFill/>
              </a:ln>
              <a:solidFill>
                <a:srgbClr val="3D3C3C"/>
              </a:solidFill>
              <a:effectLst/>
              <a:uLnTx/>
              <a:uFillTx/>
              <a:latin typeface="Century Gothic"/>
            </a:endParaRPr>
          </a:p>
        </p:txBody>
      </p:sp>
    </p:spTree>
    <p:extLst>
      <p:ext uri="{BB962C8B-B14F-4D97-AF65-F5344CB8AC3E}">
        <p14:creationId xmlns:p14="http://schemas.microsoft.com/office/powerpoint/2010/main" val="215757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animBg="1"/>
      <p:bldP spid="11" grpId="0"/>
      <p:bldP spid="13" grpId="0"/>
      <p:bldP spid="15" grpId="0"/>
      <p:bldP spid="17" grpId="0"/>
      <p:bldP spid="8"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98AC7B7-65DE-C6A6-1CA1-94E4FB88D131}"/>
              </a:ext>
            </a:extLst>
          </p:cNvPr>
          <p:cNvSpPr/>
          <p:nvPr/>
        </p:nvSpPr>
        <p:spPr>
          <a:xfrm>
            <a:off x="4250202" y="3083853"/>
            <a:ext cx="3520929" cy="13718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„Wir schaffen das!”, hat sie gesagt und gedacht.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0778BE69-5122-EE4C-0735-BCB87D7BB384}"/>
              </a:ext>
            </a:extLst>
          </p:cNvPr>
          <p:cNvSpPr>
            <a:spLocks noGrp="1"/>
          </p:cNvSpPr>
          <p:nvPr>
            <p:ph type="title"/>
          </p:nvPr>
        </p:nvSpPr>
        <p:spPr>
          <a:xfrm>
            <a:off x="0" y="213557"/>
            <a:ext cx="4916557" cy="647577"/>
          </a:xfrm>
        </p:spPr>
        <p:txBody>
          <a:bodyPr>
            <a:normAutofit/>
          </a:bodyPr>
          <a:lstStyle/>
          <a:p>
            <a:r>
              <a:rPr lang="en-GB" dirty="0" err="1"/>
              <a:t>Syrer</a:t>
            </a:r>
            <a:r>
              <a:rPr lang="en-GB" dirty="0"/>
              <a:t> in Deutschland</a:t>
            </a:r>
          </a:p>
        </p:txBody>
      </p:sp>
      <p:sp>
        <p:nvSpPr>
          <p:cNvPr id="3" name="Text Placeholder 2">
            <a:extLst>
              <a:ext uri="{FF2B5EF4-FFF2-40B4-BE49-F238E27FC236}">
                <a16:creationId xmlns:a16="http://schemas.microsoft.com/office/drawing/2014/main" id="{759823DB-B395-D469-559C-27C27FDBAC6C}"/>
              </a:ext>
            </a:extLst>
          </p:cNvPr>
          <p:cNvSpPr>
            <a:spLocks noGrp="1"/>
          </p:cNvSpPr>
          <p:nvPr>
            <p:ph type="body" sz="quarter" idx="10"/>
          </p:nvPr>
        </p:nvSpPr>
        <p:spPr>
          <a:xfrm>
            <a:off x="131450" y="959731"/>
            <a:ext cx="11298549" cy="866957"/>
          </a:xfrm>
        </p:spPr>
        <p:txBody>
          <a:bodyPr>
            <a:normAutofit/>
          </a:bodyPr>
          <a:lstStyle/>
          <a:p>
            <a:r>
              <a:rPr lang="en-GB" dirty="0"/>
              <a:t>Lies die </a:t>
            </a:r>
            <a:r>
              <a:rPr lang="en-GB" dirty="0" err="1"/>
              <a:t>Sätze</a:t>
            </a:r>
            <a:r>
              <a:rPr lang="en-GB" dirty="0"/>
              <a:t> </a:t>
            </a:r>
            <a:r>
              <a:rPr lang="en-GB" dirty="0" err="1"/>
              <a:t>noch</a:t>
            </a:r>
            <a:r>
              <a:rPr lang="en-GB" dirty="0"/>
              <a:t> </a:t>
            </a:r>
            <a:r>
              <a:rPr lang="en-GB" dirty="0" err="1"/>
              <a:t>einmal</a:t>
            </a:r>
            <a:r>
              <a:rPr lang="en-GB" dirty="0"/>
              <a:t>. </a:t>
            </a:r>
            <a:r>
              <a:rPr lang="en-GB" dirty="0" err="1"/>
              <a:t>Ist</a:t>
            </a:r>
            <a:r>
              <a:rPr lang="en-GB" dirty="0"/>
              <a:t> es ‘did’ </a:t>
            </a:r>
            <a:r>
              <a:rPr lang="en-GB" dirty="0" err="1"/>
              <a:t>oder</a:t>
            </a:r>
            <a:r>
              <a:rPr lang="en-GB" dirty="0"/>
              <a:t> ‘have done’ auf </a:t>
            </a:r>
            <a:r>
              <a:rPr lang="en-GB" dirty="0" err="1"/>
              <a:t>Englisch</a:t>
            </a:r>
            <a:r>
              <a:rPr lang="en-GB" dirty="0"/>
              <a:t>?</a:t>
            </a:r>
          </a:p>
        </p:txBody>
      </p:sp>
      <p:sp>
        <p:nvSpPr>
          <p:cNvPr id="4" name="Rectangle: Rounded Corners 3">
            <a:extLst>
              <a:ext uri="{FF2B5EF4-FFF2-40B4-BE49-F238E27FC236}">
                <a16:creationId xmlns:a16="http://schemas.microsoft.com/office/drawing/2014/main" id="{A6D1754A-8758-B32D-7E75-74E31C3EC17C}"/>
              </a:ext>
            </a:extLst>
          </p:cNvPr>
          <p:cNvSpPr/>
          <p:nvPr/>
        </p:nvSpPr>
        <p:spPr>
          <a:xfrm>
            <a:off x="11022904" y="213557"/>
            <a:ext cx="864296" cy="4127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4FE4A266-BC98-1DB4-367E-F8D3EE1E3BAE}"/>
              </a:ext>
            </a:extLst>
          </p:cNvPr>
          <p:cNvSpPr/>
          <p:nvPr/>
        </p:nvSpPr>
        <p:spPr>
          <a:xfrm>
            <a:off x="4516476" y="2844787"/>
            <a:ext cx="3098286" cy="17031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Aber in Berlin hat sie immer in Sicherheit gelebt.</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0">
            <a:extLst>
              <a:ext uri="{FF2B5EF4-FFF2-40B4-BE49-F238E27FC236}">
                <a16:creationId xmlns:a16="http://schemas.microsoft.com/office/drawing/2014/main" id="{97D9311A-1DFC-11D3-217D-1C7274EFE492}"/>
              </a:ext>
            </a:extLst>
          </p:cNvPr>
          <p:cNvSpPr/>
          <p:nvPr/>
        </p:nvSpPr>
        <p:spPr>
          <a:xfrm>
            <a:off x="4312086" y="3155944"/>
            <a:ext cx="3265453" cy="12732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Wie viele Syrer hat sie Gefahr, auch Angriffe, erlebt.</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id="{0AF39A49-85E5-0B10-3C4C-260919D9E2FF}"/>
              </a:ext>
            </a:extLst>
          </p:cNvPr>
          <p:cNvSpPr/>
          <p:nvPr/>
        </p:nvSpPr>
        <p:spPr>
          <a:xfrm>
            <a:off x="4472739" y="2941017"/>
            <a:ext cx="3042112" cy="15312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Jetzt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hat sie gelernt, Berlin zu mögen.</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A42F090F-AA7F-FDF8-C726-23BB0BF00879}"/>
              </a:ext>
            </a:extLst>
          </p:cNvPr>
          <p:cNvSpPr/>
          <p:nvPr/>
        </p:nvSpPr>
        <p:spPr>
          <a:xfrm>
            <a:off x="4372828" y="3050036"/>
            <a:ext cx="3042112" cy="14850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Zuerst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hat sie versucht, Berlin nicht zu mögen.</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BF5BEFC1-CC4B-6949-0660-D1CB45F0CEA7}"/>
              </a:ext>
            </a:extLst>
          </p:cNvPr>
          <p:cNvSpPr/>
          <p:nvPr/>
        </p:nvSpPr>
        <p:spPr>
          <a:xfrm>
            <a:off x="4520444" y="2990756"/>
            <a:ext cx="3042112" cy="13563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2015</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ist sie nach Berlin gereist.</a:t>
            </a:r>
            <a:endParaRPr kumimoji="0" lang="en-GB" sz="1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25B8F0E6-0EFC-B8A6-ACA5-1952B03D2D30}"/>
              </a:ext>
            </a:extLst>
          </p:cNvPr>
          <p:cNvSpPr/>
          <p:nvPr/>
        </p:nvSpPr>
        <p:spPr>
          <a:xfrm>
            <a:off x="4525720" y="3070134"/>
            <a:ext cx="3022838" cy="1252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Vor dem Krieg </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hat sie in Homs gewohnt.</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5" name="Picture 14">
            <a:extLst>
              <a:ext uri="{FF2B5EF4-FFF2-40B4-BE49-F238E27FC236}">
                <a16:creationId xmlns:a16="http://schemas.microsoft.com/office/drawing/2014/main" id="{42838A2F-E410-3616-2DD1-210EAFBFC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884823"/>
            <a:ext cx="3173193" cy="3623031"/>
          </a:xfrm>
          <a:prstGeom prst="rect">
            <a:avLst/>
          </a:prstGeom>
        </p:spPr>
      </p:pic>
      <p:sp>
        <p:nvSpPr>
          <p:cNvPr id="13" name="Rectangle: Rounded Corners 12">
            <a:extLst>
              <a:ext uri="{FF2B5EF4-FFF2-40B4-BE49-F238E27FC236}">
                <a16:creationId xmlns:a16="http://schemas.microsoft.com/office/drawing/2014/main" id="{E7FE9A0A-8C56-F756-E215-CA2F9F1955DA}"/>
              </a:ext>
            </a:extLst>
          </p:cNvPr>
          <p:cNvSpPr/>
          <p:nvPr/>
        </p:nvSpPr>
        <p:spPr>
          <a:xfrm>
            <a:off x="854241" y="4300518"/>
            <a:ext cx="1176238" cy="5757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entury Gothic"/>
                <a:ea typeface="+mn-ea"/>
                <a:cs typeface="+mn-cs"/>
              </a:rPr>
              <a:t>did</a:t>
            </a:r>
            <a:endParaRPr kumimoji="0" lang="en-GB"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16" name="Picture 15">
            <a:extLst>
              <a:ext uri="{FF2B5EF4-FFF2-40B4-BE49-F238E27FC236}">
                <a16:creationId xmlns:a16="http://schemas.microsoft.com/office/drawing/2014/main" id="{78F025AF-75D6-9FF7-C861-5788D4893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78241" y="1552620"/>
            <a:ext cx="3265453" cy="3766915"/>
          </a:xfrm>
          <a:prstGeom prst="rect">
            <a:avLst/>
          </a:prstGeom>
        </p:spPr>
      </p:pic>
      <p:sp>
        <p:nvSpPr>
          <p:cNvPr id="14" name="Rectangle: Rounded Corners 13">
            <a:extLst>
              <a:ext uri="{FF2B5EF4-FFF2-40B4-BE49-F238E27FC236}">
                <a16:creationId xmlns:a16="http://schemas.microsoft.com/office/drawing/2014/main" id="{255794D6-D2FC-5231-652D-8AD09578CF8F}"/>
              </a:ext>
            </a:extLst>
          </p:cNvPr>
          <p:cNvSpPr/>
          <p:nvPr/>
        </p:nvSpPr>
        <p:spPr>
          <a:xfrm>
            <a:off x="10053470" y="4069949"/>
            <a:ext cx="1401582" cy="8669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entury Gothic"/>
                <a:ea typeface="+mn-ea"/>
                <a:cs typeface="+mn-cs"/>
              </a:rPr>
              <a:t>have done</a:t>
            </a:r>
            <a:endParaRPr kumimoji="0" lang="en-GB"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8977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91667E-6 -3.7037E-6 L -0.6694 -0.01851 " pathEditMode="relative" rAng="0" ptsTypes="AA">
                                      <p:cBhvr>
                                        <p:cTn id="10" dur="2000" fill="hold"/>
                                        <p:tgtEl>
                                          <p:spTgt spid="8"/>
                                        </p:tgtEl>
                                        <p:attrNameLst>
                                          <p:attrName>ppt_x</p:attrName>
                                          <p:attrName>ppt_y</p:attrName>
                                        </p:attrNameLst>
                                      </p:cBhvr>
                                      <p:rCtr x="-33477" y="-92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2.29167E-6 1.11111E-6 L -0.70195 -0.01412 " pathEditMode="relative" rAng="0" ptsTypes="AA">
                                      <p:cBhvr>
                                        <p:cTn id="18" dur="2000" fill="hold"/>
                                        <p:tgtEl>
                                          <p:spTgt spid="7"/>
                                        </p:tgtEl>
                                        <p:attrNameLst>
                                          <p:attrName>ppt_x</p:attrName>
                                          <p:attrName>ppt_y</p:attrName>
                                        </p:attrNameLst>
                                      </p:cBhvr>
                                      <p:rCtr x="-35104" y="-71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54167E-6 7.40741E-7 L -0.65429 -0.02454 " pathEditMode="relative" rAng="0" ptsTypes="AA">
                                      <p:cBhvr>
                                        <p:cTn id="26" dur="2000" fill="hold"/>
                                        <p:tgtEl>
                                          <p:spTgt spid="9"/>
                                        </p:tgtEl>
                                        <p:attrNameLst>
                                          <p:attrName>ppt_x</p:attrName>
                                          <p:attrName>ppt_y</p:attrName>
                                        </p:attrNameLst>
                                      </p:cBhvr>
                                      <p:rCtr x="-32721" y="-1227"/>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54167E-6 7.40741E-7 L 0.71067 -0.0044 " pathEditMode="relative" rAng="0" ptsTypes="AA">
                                      <p:cBhvr>
                                        <p:cTn id="34" dur="2000" fill="hold"/>
                                        <p:tgtEl>
                                          <p:spTgt spid="10"/>
                                        </p:tgtEl>
                                        <p:attrNameLst>
                                          <p:attrName>ppt_x</p:attrName>
                                          <p:attrName>ppt_y</p:attrName>
                                        </p:attrNameLst>
                                      </p:cBhvr>
                                      <p:rCtr x="35534" y="-231"/>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5.55112E-17 7.40741E-7 L 0.72122 -0.00741 " pathEditMode="relative" rAng="0" ptsTypes="AA">
                                      <p:cBhvr>
                                        <p:cTn id="42" dur="2000" fill="hold"/>
                                        <p:tgtEl>
                                          <p:spTgt spid="11"/>
                                        </p:tgtEl>
                                        <p:attrNameLst>
                                          <p:attrName>ppt_x</p:attrName>
                                          <p:attrName>ppt_y</p:attrName>
                                        </p:attrNameLst>
                                      </p:cBhvr>
                                      <p:rCtr x="36055" y="-37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0.00039 0.00092 L 0.75664 -0.00162 " pathEditMode="relative" rAng="0" ptsTypes="AA">
                                      <p:cBhvr>
                                        <p:cTn id="50" dur="2000" fill="hold"/>
                                        <p:tgtEl>
                                          <p:spTgt spid="12"/>
                                        </p:tgtEl>
                                        <p:attrNameLst>
                                          <p:attrName>ppt_x</p:attrName>
                                          <p:attrName>ppt_y</p:attrName>
                                        </p:attrNameLst>
                                      </p:cBhvr>
                                      <p:rCtr x="37813" y="-139"/>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1.25E-6 1.48148E-6 L -0.68985 0.00254 " pathEditMode="relative" rAng="0" ptsTypes="AA">
                                      <p:cBhvr>
                                        <p:cTn id="58" dur="2000" fill="hold"/>
                                        <p:tgtEl>
                                          <p:spTgt spid="5"/>
                                        </p:tgtEl>
                                        <p:attrNameLst>
                                          <p:attrName>ppt_x</p:attrName>
                                          <p:attrName>ppt_y</p:attrName>
                                        </p:attrNameLst>
                                      </p:cBhvr>
                                      <p:rCtr x="-34492"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1" grpId="0" animBg="1"/>
      <p:bldP spid="11" grpId="1" animBg="1"/>
      <p:bldP spid="10" grpId="0" animBg="1"/>
      <p:bldP spid="10" grpId="1" animBg="1"/>
      <p:bldP spid="9" grpId="0" animBg="1"/>
      <p:bldP spid="9" grpId="1" animBg="1"/>
      <p:bldP spid="8" grpId="0" animBg="1"/>
      <p:bldP spid="8"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8E48-AEA2-FA6B-97A6-F9EE423AFF5F}"/>
              </a:ext>
            </a:extLst>
          </p:cNvPr>
          <p:cNvSpPr>
            <a:spLocks noGrp="1"/>
          </p:cNvSpPr>
          <p:nvPr>
            <p:ph type="title"/>
          </p:nvPr>
        </p:nvSpPr>
        <p:spPr>
          <a:xfrm>
            <a:off x="0" y="213557"/>
            <a:ext cx="3353693" cy="647577"/>
          </a:xfrm>
        </p:spPr>
        <p:txBody>
          <a:bodyPr/>
          <a:lstStyle/>
          <a:p>
            <a:r>
              <a:rPr lang="en-GB" dirty="0"/>
              <a:t>Firas </a:t>
            </a:r>
            <a:r>
              <a:rPr lang="en-GB" dirty="0" err="1"/>
              <a:t>Alshater</a:t>
            </a:r>
            <a:endParaRPr lang="en-GB" dirty="0"/>
          </a:p>
        </p:txBody>
      </p:sp>
      <p:sp>
        <p:nvSpPr>
          <p:cNvPr id="3" name="Text Placeholder 2">
            <a:extLst>
              <a:ext uri="{FF2B5EF4-FFF2-40B4-BE49-F238E27FC236}">
                <a16:creationId xmlns:a16="http://schemas.microsoft.com/office/drawing/2014/main" id="{6A4BEA25-917C-958E-ECA8-41509EA9E457}"/>
              </a:ext>
            </a:extLst>
          </p:cNvPr>
          <p:cNvSpPr>
            <a:spLocks noGrp="1"/>
          </p:cNvSpPr>
          <p:nvPr>
            <p:ph type="body" sz="quarter" idx="10"/>
          </p:nvPr>
        </p:nvSpPr>
        <p:spPr>
          <a:xfrm>
            <a:off x="230894" y="931749"/>
            <a:ext cx="11927274" cy="890200"/>
          </a:xfrm>
        </p:spPr>
        <p:txBody>
          <a:bodyPr>
            <a:normAutofit/>
          </a:bodyPr>
          <a:lstStyle/>
          <a:p>
            <a:r>
              <a:rPr lang="en-GB" dirty="0"/>
              <a:t>Firas </a:t>
            </a:r>
            <a:r>
              <a:rPr lang="en-GB" dirty="0" err="1"/>
              <a:t>Alshater</a:t>
            </a:r>
            <a:r>
              <a:rPr lang="en-GB" dirty="0"/>
              <a:t> </a:t>
            </a:r>
            <a:r>
              <a:rPr lang="en-GB" dirty="0" err="1"/>
              <a:t>ist</a:t>
            </a:r>
            <a:r>
              <a:rPr lang="en-GB" dirty="0"/>
              <a: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Syrier. Lies seine Geschichte und schreib die richtigen Verben auf. </a:t>
            </a:r>
            <a:endParaRPr lang="en-GB" dirty="0"/>
          </a:p>
        </p:txBody>
      </p:sp>
      <p:sp>
        <p:nvSpPr>
          <p:cNvPr id="7" name="Rectangle: Rounded Corners 6">
            <a:extLst>
              <a:ext uri="{FF2B5EF4-FFF2-40B4-BE49-F238E27FC236}">
                <a16:creationId xmlns:a16="http://schemas.microsoft.com/office/drawing/2014/main" id="{3E6E66A3-C985-7B27-8094-5E5AC17F5E22}"/>
              </a:ext>
            </a:extLst>
          </p:cNvPr>
          <p:cNvSpPr/>
          <p:nvPr/>
        </p:nvSpPr>
        <p:spPr>
          <a:xfrm>
            <a:off x="304800" y="5844207"/>
            <a:ext cx="1217198"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lieben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46A14BBF-198A-2704-8F07-9A255BF2B536}"/>
              </a:ext>
            </a:extLst>
          </p:cNvPr>
          <p:cNvSpPr/>
          <p:nvPr/>
        </p:nvSpPr>
        <p:spPr>
          <a:xfrm>
            <a:off x="9330083" y="5844207"/>
            <a:ext cx="1278838"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leben</a:t>
            </a:r>
          </a:p>
        </p:txBody>
      </p:sp>
      <p:sp>
        <p:nvSpPr>
          <p:cNvPr id="9" name="Rectangle: Rounded Corners 8">
            <a:extLst>
              <a:ext uri="{FF2B5EF4-FFF2-40B4-BE49-F238E27FC236}">
                <a16:creationId xmlns:a16="http://schemas.microsoft.com/office/drawing/2014/main" id="{EFC1267B-E4B3-54E7-7D2D-65D99CB00ECB}"/>
              </a:ext>
            </a:extLst>
          </p:cNvPr>
          <p:cNvSpPr/>
          <p:nvPr/>
        </p:nvSpPr>
        <p:spPr>
          <a:xfrm>
            <a:off x="7593602" y="5844207"/>
            <a:ext cx="1641267"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machen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id="{E365B1A6-074A-5698-2037-935CAEDD9378}"/>
              </a:ext>
            </a:extLst>
          </p:cNvPr>
          <p:cNvSpPr/>
          <p:nvPr/>
        </p:nvSpPr>
        <p:spPr>
          <a:xfrm>
            <a:off x="1617212" y="5844207"/>
            <a:ext cx="1641267"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studieren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0">
            <a:extLst>
              <a:ext uri="{FF2B5EF4-FFF2-40B4-BE49-F238E27FC236}">
                <a16:creationId xmlns:a16="http://schemas.microsoft.com/office/drawing/2014/main" id="{C376A2E2-2EFC-3F26-CE9D-3E5D8FA7CE2D}"/>
              </a:ext>
            </a:extLst>
          </p:cNvPr>
          <p:cNvSpPr/>
          <p:nvPr/>
        </p:nvSpPr>
        <p:spPr>
          <a:xfrm>
            <a:off x="4807252" y="5844207"/>
            <a:ext cx="1358345"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denken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3115CFF7-E3C1-D52A-5018-361098F7785A}"/>
              </a:ext>
            </a:extLst>
          </p:cNvPr>
          <p:cNvSpPr/>
          <p:nvPr/>
        </p:nvSpPr>
        <p:spPr>
          <a:xfrm>
            <a:off x="10704132" y="5844207"/>
            <a:ext cx="1217199"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wissen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EB0A50D7-4521-64FB-A934-2D9E4312C87F}"/>
              </a:ext>
            </a:extLst>
          </p:cNvPr>
          <p:cNvSpPr/>
          <p:nvPr/>
        </p:nvSpPr>
        <p:spPr>
          <a:xfrm>
            <a:off x="3353693" y="5844207"/>
            <a:ext cx="1358345"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kaufen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E009978C-8AE2-290D-117F-30F873230889}"/>
              </a:ext>
            </a:extLst>
          </p:cNvPr>
          <p:cNvSpPr/>
          <p:nvPr/>
        </p:nvSpPr>
        <p:spPr>
          <a:xfrm>
            <a:off x="6260811" y="5844207"/>
            <a:ext cx="1237577"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ziehen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E6F2D341-6404-3D65-32B8-137C0B3FC811}"/>
              </a:ext>
            </a:extLst>
          </p:cNvPr>
          <p:cNvSpPr txBox="1"/>
          <p:nvPr/>
        </p:nvSpPr>
        <p:spPr>
          <a:xfrm>
            <a:off x="329425" y="1835131"/>
            <a:ext cx="11730212" cy="378565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Firas Alshater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lebt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in Berlin, wo er Filme macht. Firas ist Syrier* und junge Deutsche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lieben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ihn. Firas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kumimoji="0" lang="de-DE" sz="2400" b="0" i="0" u="none" strike="noStrike" kern="1200" cap="none" spc="0" normalizeH="0" baseline="0" noProof="0" dirty="0" err="1">
                <a:ln>
                  <a:noFill/>
                </a:ln>
                <a:solidFill>
                  <a:srgbClr val="525050"/>
                </a:solidFill>
                <a:effectLst/>
                <a:uLnTx/>
                <a:uFillTx/>
                <a:latin typeface="Century Gothic"/>
                <a:ea typeface="+mn-ea"/>
                <a:cs typeface="+mn-cs"/>
              </a:rPr>
              <a:t>Youtube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-Comedy durch die Augen von einem politischen Flüchtling*.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In seiner Heimatstadt, Damaskus, hat Firas einige Jahre lang Theater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studiert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dann hat er sein eigenes Filmunternehmen entwickelt. Firas hat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gedacht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er kann seine politischen Meinungen durch Film aussprechen. Er hat zum Beispiel den Diktator Baschar al-Assad gefilmt. Firas hat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wie gefährlich das war.  Die Folge? Firas musste einige Monate im Gefängnis* verbringen. Seine Familie hat oft seine Freiheit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gekauft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Bis 2013. Dann hat ein Projekt ihn nach Deutschland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gezogen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6" name="Rectangle: Rounded Corners 15">
            <a:extLst>
              <a:ext uri="{FF2B5EF4-FFF2-40B4-BE49-F238E27FC236}">
                <a16:creationId xmlns:a16="http://schemas.microsoft.com/office/drawing/2014/main" id="{2810BC4C-058E-F835-5CB0-CCD9C3DE8C07}"/>
              </a:ext>
            </a:extLst>
          </p:cNvPr>
          <p:cNvSpPr/>
          <p:nvPr/>
        </p:nvSpPr>
        <p:spPr>
          <a:xfrm>
            <a:off x="9932670" y="83797"/>
            <a:ext cx="2109932" cy="3545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r>
              <a:rPr lang="en-GB" dirty="0">
                <a:solidFill>
                  <a:srgbClr val="3D3C3C"/>
                </a:solidFill>
                <a:latin typeface="Century Gothic"/>
              </a:rPr>
              <a:t> / </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4" name="Rectangle: Rounded Corners 3">
            <a:extLst>
              <a:ext uri="{FF2B5EF4-FFF2-40B4-BE49-F238E27FC236}">
                <a16:creationId xmlns:a16="http://schemas.microsoft.com/office/drawing/2014/main" id="{73DE69A2-65A9-D026-34E1-AC2B8931685E}"/>
              </a:ext>
            </a:extLst>
          </p:cNvPr>
          <p:cNvSpPr/>
          <p:nvPr/>
        </p:nvSpPr>
        <p:spPr>
          <a:xfrm>
            <a:off x="4823921" y="528067"/>
            <a:ext cx="7235716" cy="3545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Syrier</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Syrian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Flüchtling</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refugee |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Gefängnis</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prison</a:t>
            </a:r>
          </a:p>
        </p:txBody>
      </p:sp>
      <p:sp>
        <p:nvSpPr>
          <p:cNvPr id="20" name="Rectangle: Rounded Corners 19">
            <a:extLst>
              <a:ext uri="{FF2B5EF4-FFF2-40B4-BE49-F238E27FC236}">
                <a16:creationId xmlns:a16="http://schemas.microsoft.com/office/drawing/2014/main" id="{893A960E-4795-85D9-7252-4D29A5B692C9}"/>
              </a:ext>
            </a:extLst>
          </p:cNvPr>
          <p:cNvSpPr/>
          <p:nvPr/>
        </p:nvSpPr>
        <p:spPr>
          <a:xfrm>
            <a:off x="2343230" y="1888089"/>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1._______</a:t>
            </a:r>
          </a:p>
        </p:txBody>
      </p:sp>
      <p:sp>
        <p:nvSpPr>
          <p:cNvPr id="21" name="Rectangle: Rounded Corners 20">
            <a:extLst>
              <a:ext uri="{FF2B5EF4-FFF2-40B4-BE49-F238E27FC236}">
                <a16:creationId xmlns:a16="http://schemas.microsoft.com/office/drawing/2014/main" id="{40BAFA03-BA6F-3AEB-098F-4153FAA8309F}"/>
              </a:ext>
            </a:extLst>
          </p:cNvPr>
          <p:cNvSpPr/>
          <p:nvPr/>
        </p:nvSpPr>
        <p:spPr>
          <a:xfrm>
            <a:off x="1810926" y="2294194"/>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srgbClr val="3D3C3C"/>
                </a:solidFill>
              </a:rPr>
              <a:t>2._______</a:t>
            </a:r>
          </a:p>
        </p:txBody>
      </p:sp>
      <p:sp>
        <p:nvSpPr>
          <p:cNvPr id="22" name="Rectangle: Rounded Corners 21">
            <a:extLst>
              <a:ext uri="{FF2B5EF4-FFF2-40B4-BE49-F238E27FC236}">
                <a16:creationId xmlns:a16="http://schemas.microsoft.com/office/drawing/2014/main" id="{717E8B5E-3C18-56F1-D16D-61CFD919C29D}"/>
              </a:ext>
            </a:extLst>
          </p:cNvPr>
          <p:cNvSpPr/>
          <p:nvPr/>
        </p:nvSpPr>
        <p:spPr>
          <a:xfrm>
            <a:off x="4427746" y="2294484"/>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3._______</a:t>
            </a:r>
          </a:p>
        </p:txBody>
      </p:sp>
      <p:sp>
        <p:nvSpPr>
          <p:cNvPr id="23" name="Rectangle: Rounded Corners 22">
            <a:extLst>
              <a:ext uri="{FF2B5EF4-FFF2-40B4-BE49-F238E27FC236}">
                <a16:creationId xmlns:a16="http://schemas.microsoft.com/office/drawing/2014/main" id="{DBACD2B2-1D94-6B60-474B-28154D3EA85E}"/>
              </a:ext>
            </a:extLst>
          </p:cNvPr>
          <p:cNvSpPr/>
          <p:nvPr/>
        </p:nvSpPr>
        <p:spPr>
          <a:xfrm>
            <a:off x="10427289" y="3017888"/>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3D3C3C"/>
                </a:solidFill>
                <a:latin typeface="Century Gothic"/>
              </a:rPr>
              <a:t>4._______</a:t>
            </a:r>
            <a:endParaRPr kumimoji="0" lang="en-GB" sz="2000" b="1" i="0" u="none" strike="noStrike" kern="1200" cap="none" spc="0" normalizeH="0" baseline="0" noProof="0" dirty="0">
              <a:ln>
                <a:noFill/>
              </a:ln>
              <a:solidFill>
                <a:srgbClr val="3D3C3C"/>
              </a:solidFill>
              <a:effectLst/>
              <a:uLnTx/>
              <a:uFillTx/>
              <a:latin typeface="Century Gothic"/>
            </a:endParaRPr>
          </a:p>
        </p:txBody>
      </p:sp>
      <p:sp>
        <p:nvSpPr>
          <p:cNvPr id="24" name="Rectangle: Rounded Corners 23">
            <a:extLst>
              <a:ext uri="{FF2B5EF4-FFF2-40B4-BE49-F238E27FC236}">
                <a16:creationId xmlns:a16="http://schemas.microsoft.com/office/drawing/2014/main" id="{AD25CEB6-90C9-EE0D-CBA7-FB0B1DD40148}"/>
              </a:ext>
            </a:extLst>
          </p:cNvPr>
          <p:cNvSpPr/>
          <p:nvPr/>
        </p:nvSpPr>
        <p:spPr>
          <a:xfrm>
            <a:off x="9772650" y="3380000"/>
            <a:ext cx="1263171"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5._____</a:t>
            </a:r>
          </a:p>
        </p:txBody>
      </p:sp>
      <p:sp>
        <p:nvSpPr>
          <p:cNvPr id="25" name="Rectangle: Rounded Corners 24">
            <a:extLst>
              <a:ext uri="{FF2B5EF4-FFF2-40B4-BE49-F238E27FC236}">
                <a16:creationId xmlns:a16="http://schemas.microsoft.com/office/drawing/2014/main" id="{A7C7CE41-A08E-E84D-3BBF-2022497EB773}"/>
              </a:ext>
            </a:extLst>
          </p:cNvPr>
          <p:cNvSpPr/>
          <p:nvPr/>
        </p:nvSpPr>
        <p:spPr>
          <a:xfrm>
            <a:off x="7376007" y="4115841"/>
            <a:ext cx="1207924"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6.______</a:t>
            </a:r>
          </a:p>
        </p:txBody>
      </p:sp>
      <p:sp>
        <p:nvSpPr>
          <p:cNvPr id="26" name="Rectangle: Rounded Corners 25">
            <a:extLst>
              <a:ext uri="{FF2B5EF4-FFF2-40B4-BE49-F238E27FC236}">
                <a16:creationId xmlns:a16="http://schemas.microsoft.com/office/drawing/2014/main" id="{BA621639-8E93-5EF9-8DDA-1F341B42EA32}"/>
              </a:ext>
            </a:extLst>
          </p:cNvPr>
          <p:cNvSpPr/>
          <p:nvPr/>
        </p:nvSpPr>
        <p:spPr>
          <a:xfrm>
            <a:off x="4494995" y="4845921"/>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7._______</a:t>
            </a:r>
          </a:p>
        </p:txBody>
      </p:sp>
      <p:sp>
        <p:nvSpPr>
          <p:cNvPr id="27" name="Rectangle: Rounded Corners 26">
            <a:extLst>
              <a:ext uri="{FF2B5EF4-FFF2-40B4-BE49-F238E27FC236}">
                <a16:creationId xmlns:a16="http://schemas.microsoft.com/office/drawing/2014/main" id="{CF0A882D-78F1-42D7-2265-4F348DA043FB}"/>
              </a:ext>
            </a:extLst>
          </p:cNvPr>
          <p:cNvSpPr/>
          <p:nvPr/>
        </p:nvSpPr>
        <p:spPr>
          <a:xfrm>
            <a:off x="2343231" y="5227392"/>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8. ______</a:t>
            </a:r>
          </a:p>
        </p:txBody>
      </p:sp>
    </p:spTree>
    <p:extLst>
      <p:ext uri="{BB962C8B-B14F-4D97-AF65-F5344CB8AC3E}">
        <p14:creationId xmlns:p14="http://schemas.microsoft.com/office/powerpoint/2010/main" val="29664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2000" fill="hold"/>
                                        <p:tgtEl>
                                          <p:spTgt spid="8"/>
                                        </p:tgtEl>
                                        <p:attrNameLst>
                                          <p:attrName>fillcolor</p:attrName>
                                        </p:attrNameLst>
                                      </p:cBhvr>
                                      <p:to>
                                        <a:srgbClr val="D8D8D8"/>
                                      </p:to>
                                    </p:animClr>
                                    <p:set>
                                      <p:cBhvr>
                                        <p:cTn id="9" dur="2000" fill="hold"/>
                                        <p:tgtEl>
                                          <p:spTgt spid="8"/>
                                        </p:tgtEl>
                                        <p:attrNameLst>
                                          <p:attrName>fill.type</p:attrName>
                                        </p:attrNameLst>
                                      </p:cBhvr>
                                      <p:to>
                                        <p:strVal val="solid"/>
                                      </p:to>
                                    </p:set>
                                    <p:set>
                                      <p:cBhvr>
                                        <p:cTn id="10" dur="2000" fill="hold"/>
                                        <p:tgtEl>
                                          <p:spTgt spid="8"/>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mph" presetSubtype="2" fill="hold" nodeType="withEffect">
                                  <p:stCondLst>
                                    <p:cond delay="0"/>
                                  </p:stCondLst>
                                  <p:childTnLst>
                                    <p:animClr clrSpc="rgb" dir="cw">
                                      <p:cBhvr>
                                        <p:cTn id="16" dur="2000" fill="hold"/>
                                        <p:tgtEl>
                                          <p:spTgt spid="7"/>
                                        </p:tgtEl>
                                        <p:attrNameLst>
                                          <p:attrName>fillcolor</p:attrName>
                                        </p:attrNameLst>
                                      </p:cBhvr>
                                      <p:to>
                                        <a:srgbClr val="D8D8D8"/>
                                      </p:to>
                                    </p:animClr>
                                    <p:set>
                                      <p:cBhvr>
                                        <p:cTn id="17" dur="2000" fill="hold"/>
                                        <p:tgtEl>
                                          <p:spTgt spid="7"/>
                                        </p:tgtEl>
                                        <p:attrNameLst>
                                          <p:attrName>fill.type</p:attrName>
                                        </p:attrNameLst>
                                      </p:cBhvr>
                                      <p:to>
                                        <p:strVal val="solid"/>
                                      </p:to>
                                    </p:set>
                                    <p:set>
                                      <p:cBhvr>
                                        <p:cTn id="18" dur="2000" fill="hold"/>
                                        <p:tgtEl>
                                          <p:spTgt spid="7"/>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mph" presetSubtype="2" fill="hold" nodeType="withEffect">
                                  <p:stCondLst>
                                    <p:cond delay="0"/>
                                  </p:stCondLst>
                                  <p:childTnLst>
                                    <p:animClr clrSpc="rgb" dir="cw">
                                      <p:cBhvr>
                                        <p:cTn id="24" dur="2000" fill="hold"/>
                                        <p:tgtEl>
                                          <p:spTgt spid="9"/>
                                        </p:tgtEl>
                                        <p:attrNameLst>
                                          <p:attrName>fillcolor</p:attrName>
                                        </p:attrNameLst>
                                      </p:cBhvr>
                                      <p:to>
                                        <a:srgbClr val="D8D8D8"/>
                                      </p:to>
                                    </p:animClr>
                                    <p:set>
                                      <p:cBhvr>
                                        <p:cTn id="25" dur="2000" fill="hold"/>
                                        <p:tgtEl>
                                          <p:spTgt spid="9"/>
                                        </p:tgtEl>
                                        <p:attrNameLst>
                                          <p:attrName>fill.type</p:attrName>
                                        </p:attrNameLst>
                                      </p:cBhvr>
                                      <p:to>
                                        <p:strVal val="solid"/>
                                      </p:to>
                                    </p:set>
                                    <p:set>
                                      <p:cBhvr>
                                        <p:cTn id="26" dur="2000" fill="hold"/>
                                        <p:tgtEl>
                                          <p:spTgt spid="9"/>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mph" presetSubtype="2" fill="hold" nodeType="withEffect">
                                  <p:stCondLst>
                                    <p:cond delay="0"/>
                                  </p:stCondLst>
                                  <p:childTnLst>
                                    <p:animClr clrSpc="rgb" dir="cw">
                                      <p:cBhvr>
                                        <p:cTn id="32" dur="2000" fill="hold"/>
                                        <p:tgtEl>
                                          <p:spTgt spid="10"/>
                                        </p:tgtEl>
                                        <p:attrNameLst>
                                          <p:attrName>fillcolor</p:attrName>
                                        </p:attrNameLst>
                                      </p:cBhvr>
                                      <p:to>
                                        <a:srgbClr val="D8D8D8"/>
                                      </p:to>
                                    </p:animClr>
                                    <p:set>
                                      <p:cBhvr>
                                        <p:cTn id="33" dur="2000" fill="hold"/>
                                        <p:tgtEl>
                                          <p:spTgt spid="10"/>
                                        </p:tgtEl>
                                        <p:attrNameLst>
                                          <p:attrName>fill.type</p:attrName>
                                        </p:attrNameLst>
                                      </p:cBhvr>
                                      <p:to>
                                        <p:strVal val="solid"/>
                                      </p:to>
                                    </p:set>
                                    <p:set>
                                      <p:cBhvr>
                                        <p:cTn id="34" dur="2000" fill="hold"/>
                                        <p:tgtEl>
                                          <p:spTgt spid="10"/>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mph" presetSubtype="2" fill="hold" nodeType="withEffect">
                                  <p:stCondLst>
                                    <p:cond delay="0"/>
                                  </p:stCondLst>
                                  <p:childTnLst>
                                    <p:animClr clrSpc="rgb" dir="cw">
                                      <p:cBhvr>
                                        <p:cTn id="40" dur="2000" fill="hold"/>
                                        <p:tgtEl>
                                          <p:spTgt spid="11"/>
                                        </p:tgtEl>
                                        <p:attrNameLst>
                                          <p:attrName>fillcolor</p:attrName>
                                        </p:attrNameLst>
                                      </p:cBhvr>
                                      <p:to>
                                        <a:srgbClr val="D8D8D8"/>
                                      </p:to>
                                    </p:animClr>
                                    <p:set>
                                      <p:cBhvr>
                                        <p:cTn id="41" dur="2000" fill="hold"/>
                                        <p:tgtEl>
                                          <p:spTgt spid="11"/>
                                        </p:tgtEl>
                                        <p:attrNameLst>
                                          <p:attrName>fill.type</p:attrName>
                                        </p:attrNameLst>
                                      </p:cBhvr>
                                      <p:to>
                                        <p:strVal val="solid"/>
                                      </p:to>
                                    </p:set>
                                    <p:set>
                                      <p:cBhvr>
                                        <p:cTn id="42" dur="2000" fill="hold"/>
                                        <p:tgtEl>
                                          <p:spTgt spid="1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mph" presetSubtype="2" fill="hold" nodeType="withEffect">
                                  <p:stCondLst>
                                    <p:cond delay="0"/>
                                  </p:stCondLst>
                                  <p:childTnLst>
                                    <p:animClr clrSpc="rgb" dir="cw">
                                      <p:cBhvr>
                                        <p:cTn id="48" dur="2000" fill="hold"/>
                                        <p:tgtEl>
                                          <p:spTgt spid="12"/>
                                        </p:tgtEl>
                                        <p:attrNameLst>
                                          <p:attrName>fillcolor</p:attrName>
                                        </p:attrNameLst>
                                      </p:cBhvr>
                                      <p:to>
                                        <a:srgbClr val="D8D8D8"/>
                                      </p:to>
                                    </p:animClr>
                                    <p:set>
                                      <p:cBhvr>
                                        <p:cTn id="49" dur="2000" fill="hold"/>
                                        <p:tgtEl>
                                          <p:spTgt spid="12"/>
                                        </p:tgtEl>
                                        <p:attrNameLst>
                                          <p:attrName>fill.type</p:attrName>
                                        </p:attrNameLst>
                                      </p:cBhvr>
                                      <p:to>
                                        <p:strVal val="solid"/>
                                      </p:to>
                                    </p:set>
                                    <p:set>
                                      <p:cBhvr>
                                        <p:cTn id="50" dur="2000" fill="hold"/>
                                        <p:tgtEl>
                                          <p:spTgt spid="12"/>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mph" presetSubtype="2" fill="hold" nodeType="withEffect">
                                  <p:stCondLst>
                                    <p:cond delay="0"/>
                                  </p:stCondLst>
                                  <p:childTnLst>
                                    <p:animClr clrSpc="rgb" dir="cw">
                                      <p:cBhvr>
                                        <p:cTn id="56" dur="2000" fill="hold"/>
                                        <p:tgtEl>
                                          <p:spTgt spid="13"/>
                                        </p:tgtEl>
                                        <p:attrNameLst>
                                          <p:attrName>fillcolor</p:attrName>
                                        </p:attrNameLst>
                                      </p:cBhvr>
                                      <p:to>
                                        <a:srgbClr val="D8D8D8"/>
                                      </p:to>
                                    </p:animClr>
                                    <p:set>
                                      <p:cBhvr>
                                        <p:cTn id="57" dur="2000" fill="hold"/>
                                        <p:tgtEl>
                                          <p:spTgt spid="13"/>
                                        </p:tgtEl>
                                        <p:attrNameLst>
                                          <p:attrName>fill.type</p:attrName>
                                        </p:attrNameLst>
                                      </p:cBhvr>
                                      <p:to>
                                        <p:strVal val="solid"/>
                                      </p:to>
                                    </p:set>
                                    <p:set>
                                      <p:cBhvr>
                                        <p:cTn id="58" dur="2000" fill="hold"/>
                                        <p:tgtEl>
                                          <p:spTgt spid="13"/>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2000" fill="hold"/>
                                        <p:tgtEl>
                                          <p:spTgt spid="14"/>
                                        </p:tgtEl>
                                        <p:attrNameLst>
                                          <p:attrName>fillcolor</p:attrName>
                                        </p:attrNameLst>
                                      </p:cBhvr>
                                      <p:to>
                                        <a:srgbClr val="D8D8D8"/>
                                      </p:to>
                                    </p:animClr>
                                    <p:set>
                                      <p:cBhvr>
                                        <p:cTn id="65" dur="2000" fill="hold"/>
                                        <p:tgtEl>
                                          <p:spTgt spid="14"/>
                                        </p:tgtEl>
                                        <p:attrNameLst>
                                          <p:attrName>fill.type</p:attrName>
                                        </p:attrNameLst>
                                      </p:cBhvr>
                                      <p:to>
                                        <p:strVal val="solid"/>
                                      </p:to>
                                    </p:set>
                                    <p:set>
                                      <p:cBhvr>
                                        <p:cTn id="66"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2505413" cy="647577"/>
          </a:xfrm>
        </p:spPr>
        <p:txBody>
          <a:bodyPr/>
          <a:lstStyle/>
          <a:p>
            <a:r>
              <a:rPr lang="en-GB" dirty="0"/>
              <a:t>Kim </a:t>
            </a:r>
            <a:r>
              <a:rPr lang="en-GB" dirty="0" err="1"/>
              <a:t>Petras</a:t>
            </a:r>
            <a:endParaRPr lang="en-GB" dirty="0"/>
          </a:p>
        </p:txBody>
      </p:sp>
      <p:sp>
        <p:nvSpPr>
          <p:cNvPr id="3" name="Text Placeholder 2">
            <a:extLst>
              <a:ext uri="{FF2B5EF4-FFF2-40B4-BE49-F238E27FC236}">
                <a16:creationId xmlns:a16="http://schemas.microsoft.com/office/drawing/2014/main" id="{9DA388B4-9E3C-A316-01AD-FB0A8409F156}"/>
              </a:ext>
            </a:extLst>
          </p:cNvPr>
          <p:cNvSpPr>
            <a:spLocks noGrp="1"/>
          </p:cNvSpPr>
          <p:nvPr>
            <p:ph type="body" sz="quarter" idx="10"/>
          </p:nvPr>
        </p:nvSpPr>
        <p:spPr>
          <a:xfrm>
            <a:off x="2608191" y="113433"/>
            <a:ext cx="7805809" cy="787026"/>
          </a:xfrm>
        </p:spPr>
        <p:txBody>
          <a:bodyPr>
            <a:normAutofit/>
          </a:bodyPr>
          <a:lstStyle/>
          <a:p>
            <a:r>
              <a:rPr lang="en-GB" dirty="0"/>
              <a:t>Read the texts and write them in the perfect tense, changing the words in bold.</a:t>
            </a:r>
          </a:p>
          <a:p>
            <a:endParaRPr lang="en-GB" dirty="0"/>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412670" y="978346"/>
            <a:ext cx="5563891" cy="5293755"/>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987432" y="1294301"/>
            <a:ext cx="4617953"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Kennt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ihr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das Lied „I don’t want it at all”? 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von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Petras</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eine deutsche </a:t>
            </a:r>
            <a:r>
              <a:rPr lang="en-GB" sz="2000" kern="0" dirty="0">
                <a:solidFill>
                  <a:srgbClr val="525050"/>
                </a:solidFill>
                <a:latin typeface="Century Gothic"/>
              </a:rPr>
              <a:t>trans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Sängerin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die in Los Angeles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lebt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Was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wissen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über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diese</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trans Frau?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786586" y="5862471"/>
            <a:ext cx="30196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Nokia621 -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Eigenes</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Werk</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CC BY-SA 4.0,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pic>
        <p:nvPicPr>
          <p:cNvPr id="28" name="Picture 27" descr="Kim Petras - Wikipedia">
            <a:extLst>
              <a:ext uri="{FF2B5EF4-FFF2-40B4-BE49-F238E27FC236}">
                <a16:creationId xmlns:a16="http://schemas.microsoft.com/office/drawing/2014/main" id="{1B0CFC2E-1EE1-3DF4-CB4A-BD5802DB3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076" y="3052093"/>
            <a:ext cx="1970824" cy="2606788"/>
          </a:xfrm>
          <a:prstGeom prst="rect">
            <a:avLst/>
          </a:prstGeom>
          <a:noFill/>
          <a:ln>
            <a:noFill/>
          </a:ln>
        </p:spPr>
      </p:pic>
      <p:sp>
        <p:nvSpPr>
          <p:cNvPr id="29" name="Rectangle: Rounded Corners 59">
            <a:extLst>
              <a:ext uri="{FF2B5EF4-FFF2-40B4-BE49-F238E27FC236}">
                <a16:creationId xmlns:a16="http://schemas.microsoft.com/office/drawing/2014/main" id="{DDC72E02-A177-9D6A-0DA3-8707D4BB49E6}"/>
              </a:ext>
            </a:extLst>
          </p:cNvPr>
          <p:cNvSpPr/>
          <p:nvPr/>
        </p:nvSpPr>
        <p:spPr>
          <a:xfrm>
            <a:off x="6218985" y="968826"/>
            <a:ext cx="5563891" cy="5293755"/>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348995" y="1172414"/>
            <a:ext cx="5566398" cy="52937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junges Kind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schon, dass sie kein Junge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Kims Mutter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hilft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wenn Kim alt genug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Viele Ärzte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nennen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und die Mutter verrückt*.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In der Schule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es nicht einfach für Kim.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Es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gibt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Jahre, die für Kim sogar sehr schlecht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sind</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zieht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sich in die Welt der Popmusik zurück.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2005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bringt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Stern-TV Kim in die Öffentlichkeit*.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trans Frau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macht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Musik in Amerika, denn Deutschland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findet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ihre Musik ˵zu Pop”.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59">
            <a:extLst>
              <a:ext uri="{FF2B5EF4-FFF2-40B4-BE49-F238E27FC236}">
                <a16:creationId xmlns:a16="http://schemas.microsoft.com/office/drawing/2014/main" id="{9A0435E4-8E6D-4142-A51C-9310D4E89AEC}"/>
              </a:ext>
            </a:extLst>
          </p:cNvPr>
          <p:cNvSpPr/>
          <p:nvPr/>
        </p:nvSpPr>
        <p:spPr>
          <a:xfrm>
            <a:off x="6170099" y="900459"/>
            <a:ext cx="5668416" cy="5420479"/>
          </a:xfrm>
          <a:prstGeom prst="roundRect">
            <a:avLst/>
          </a:prstGeom>
          <a:noFill/>
          <a:ln w="762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Rectangle: Rounded Corners 59">
            <a:extLst>
              <a:ext uri="{FF2B5EF4-FFF2-40B4-BE49-F238E27FC236}">
                <a16:creationId xmlns:a16="http://schemas.microsoft.com/office/drawing/2014/main" id="{089EB028-A7E3-4442-B677-EE3379EFF453}"/>
              </a:ext>
            </a:extLst>
          </p:cNvPr>
          <p:cNvSpPr/>
          <p:nvPr/>
        </p:nvSpPr>
        <p:spPr>
          <a:xfrm>
            <a:off x="363549" y="909984"/>
            <a:ext cx="5668416" cy="5420479"/>
          </a:xfrm>
          <a:prstGeom prst="roundRect">
            <a:avLst/>
          </a:prstGeom>
          <a:noFill/>
          <a:ln w="762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6" name="Rectangle: Rounded Corners 6">
            <a:extLst>
              <a:ext uri="{FF2B5EF4-FFF2-40B4-BE49-F238E27FC236}">
                <a16:creationId xmlns:a16="http://schemas.microsoft.com/office/drawing/2014/main" id="{34DE84E6-40D4-4FE4-94DF-D4110FA0CCB1}"/>
              </a:ext>
            </a:extLst>
          </p:cNvPr>
          <p:cNvSpPr/>
          <p:nvPr/>
        </p:nvSpPr>
        <p:spPr>
          <a:xfrm>
            <a:off x="4470592" y="6336133"/>
            <a:ext cx="3245258" cy="4941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verrückt</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mad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4">
                    <a:lumMod val="20000"/>
                    <a:lumOff val="80000"/>
                  </a:schemeClr>
                </a:solidFill>
                <a:latin typeface="Century Gothic"/>
              </a:rPr>
              <a:t>*die </a:t>
            </a:r>
            <a:r>
              <a:rPr lang="en-GB" dirty="0" err="1">
                <a:solidFill>
                  <a:schemeClr val="accent4">
                    <a:lumMod val="20000"/>
                    <a:lumOff val="80000"/>
                  </a:schemeClr>
                </a:solidFill>
                <a:latin typeface="Century Gothic"/>
              </a:rPr>
              <a:t>Öffentlichkeit</a:t>
            </a:r>
            <a:r>
              <a:rPr lang="en-GB" dirty="0">
                <a:solidFill>
                  <a:schemeClr val="accent4">
                    <a:lumMod val="20000"/>
                    <a:lumOff val="80000"/>
                  </a:schemeClr>
                </a:solidFill>
                <a:latin typeface="Century Gothic"/>
              </a:rPr>
              <a:t> – public</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369731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3862347" cy="647577"/>
          </a:xfrm>
        </p:spPr>
        <p:txBody>
          <a:bodyPr>
            <a:normAutofit/>
          </a:bodyPr>
          <a:lstStyle/>
          <a:p>
            <a:r>
              <a:rPr lang="en-GB" dirty="0"/>
              <a:t>Andreas Krieger</a:t>
            </a:r>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279320" y="107366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Speech Bubble: Rectangle with Corners Rounded 56">
            <a:extLst>
              <a:ext uri="{FF2B5EF4-FFF2-40B4-BE49-F238E27FC236}">
                <a16:creationId xmlns:a16="http://schemas.microsoft.com/office/drawing/2014/main" id="{21AC326D-A2F1-1ED3-DDF8-EC0772773AAC}"/>
              </a:ext>
            </a:extLst>
          </p:cNvPr>
          <p:cNvSpPr/>
          <p:nvPr/>
        </p:nvSpPr>
        <p:spPr>
          <a:xfrm rot="5400000">
            <a:off x="532916" y="713765"/>
            <a:ext cx="5052811" cy="5674337"/>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713816" y="1155983"/>
            <a:ext cx="4691009"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525050"/>
                </a:solidFill>
                <a:effectLst/>
                <a:uLnTx/>
                <a:uFillTx/>
                <a:latin typeface="Century Gothic"/>
                <a:ea typeface="+mn-ea"/>
                <a:cs typeface="+mn-cs"/>
              </a:rPr>
              <a:t>Andreas Krieger ist 1965 in Ost-Berlin als Heidi Krieger zur Welt gekommen. Was wissen wir über diesen </a:t>
            </a:r>
            <a:r>
              <a:rPr lang="de-DE" sz="2000" kern="0" dirty="0">
                <a:solidFill>
                  <a:srgbClr val="525050"/>
                </a:solidFill>
                <a:latin typeface="Century Gothic"/>
              </a:rPr>
              <a:t>trans </a:t>
            </a:r>
            <a:r>
              <a:rPr kumimoji="0" lang="de-DE" sz="2000" b="0" i="0" u="none" strike="noStrike" kern="0" cap="none" spc="0" normalizeH="0" baseline="0" noProof="0" dirty="0">
                <a:ln>
                  <a:noFill/>
                </a:ln>
                <a:solidFill>
                  <a:srgbClr val="525050"/>
                </a:solidFill>
                <a:effectLst/>
                <a:uLnTx/>
                <a:uFillTx/>
                <a:latin typeface="Century Gothic"/>
                <a:ea typeface="+mn-ea"/>
                <a:cs typeface="+mn-cs"/>
              </a:rPr>
              <a:t>Mann?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572787" y="5459200"/>
            <a:ext cx="337887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Bundesarchiv</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Bild 183-1986-0826-036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Thieme</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Wolfgang / CC-BY-SA 3.0, CC BY-SA 3.0 de,</a:t>
            </a: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sp>
        <p:nvSpPr>
          <p:cNvPr id="29" name="Rectangle: Rounded Corners 59">
            <a:extLst>
              <a:ext uri="{FF2B5EF4-FFF2-40B4-BE49-F238E27FC236}">
                <a16:creationId xmlns:a16="http://schemas.microsoft.com/office/drawing/2014/main" id="{DDC72E02-A177-9D6A-0DA3-8707D4BB49E6}"/>
              </a:ext>
            </a:extLst>
          </p:cNvPr>
          <p:cNvSpPr/>
          <p:nvPr/>
        </p:nvSpPr>
        <p:spPr>
          <a:xfrm>
            <a:off x="6085635" y="106414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245131" y="1432319"/>
            <a:ext cx="510729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Als 13-Jährige*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Heidi Krieger sehr stark </a:t>
            </a:r>
            <a:r>
              <a:rPr lang="de-DE" dirty="0">
                <a:solidFill>
                  <a:srgbClr val="525050"/>
                </a:solidFill>
                <a:latin typeface="Century Gothic"/>
              </a:rPr>
              <a:t>und gut im</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In der DDR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denkt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man: Heidi ist noch besser, wenn sie noch stärker 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Heidi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nicht: ihre Trainer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geben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Testosteron.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Aber dann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sieht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sie: ihr Körper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kein Frauenkörper mehr.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tut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weh. 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will</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Geschlecht* selbst entscheiden.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viele Probleme als Frau.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fühlt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sich wie ein Mann.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1997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Krieger eine Operation und man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nennt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ihn Andreas Krieger.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5" name="Speech Bubble: Rectangle with Corners Rounded 56">
            <a:extLst>
              <a:ext uri="{FF2B5EF4-FFF2-40B4-BE49-F238E27FC236}">
                <a16:creationId xmlns:a16="http://schemas.microsoft.com/office/drawing/2014/main" id="{7398576C-A1B5-4505-CAA9-E175C0256359}"/>
              </a:ext>
            </a:extLst>
          </p:cNvPr>
          <p:cNvSpPr/>
          <p:nvPr/>
        </p:nvSpPr>
        <p:spPr>
          <a:xfrm rot="5400000">
            <a:off x="6333894" y="713765"/>
            <a:ext cx="5052811" cy="5674336"/>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pic>
        <p:nvPicPr>
          <p:cNvPr id="4" name="Picture 3" descr="A picture containing track and field, person, outdoor, person&#10;&#10;Description automatically generated">
            <a:extLst>
              <a:ext uri="{FF2B5EF4-FFF2-40B4-BE49-F238E27FC236}">
                <a16:creationId xmlns:a16="http://schemas.microsoft.com/office/drawing/2014/main" id="{B2D1E7F6-F2A8-972D-E910-64AB1E859E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6799" y="2547935"/>
            <a:ext cx="1954492" cy="2718441"/>
          </a:xfrm>
          <a:prstGeom prst="rect">
            <a:avLst/>
          </a:prstGeom>
          <a:noFill/>
          <a:ln>
            <a:noFill/>
          </a:ln>
        </p:spPr>
      </p:pic>
      <p:sp>
        <p:nvSpPr>
          <p:cNvPr id="3" name="Speech Bubble: Rectangle with Corners Rounded 2">
            <a:extLst>
              <a:ext uri="{FF2B5EF4-FFF2-40B4-BE49-F238E27FC236}">
                <a16:creationId xmlns:a16="http://schemas.microsoft.com/office/drawing/2014/main" id="{62F306BF-C28F-0C2B-FA00-D9FCB2173D25}"/>
              </a:ext>
            </a:extLst>
          </p:cNvPr>
          <p:cNvSpPr/>
          <p:nvPr/>
        </p:nvSpPr>
        <p:spPr>
          <a:xfrm>
            <a:off x="345329" y="1155983"/>
            <a:ext cx="5427982" cy="4746338"/>
          </a:xfrm>
          <a:prstGeom prst="wedgeRoundRectCallout">
            <a:avLst>
              <a:gd name="adj1" fmla="val -1089"/>
              <a:gd name="adj2" fmla="val -3911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22222"/>
                </a:solidFill>
                <a:effectLst/>
                <a:uLnTx/>
                <a:uFillTx/>
                <a:latin typeface="Century Gothic"/>
                <a:ea typeface="+mn-ea"/>
                <a:cs typeface="+mn-cs"/>
              </a:rPr>
              <a:t>In the GDR, you were soon “noticed” if you were good at athletics. There were training schools sponsored by the STASI, which prepared children for the Olympics and fed them “vitamins”. These “vitamins” were testosterone and girls who received these had 37 times more male hormones than an average woman. It was a classified plan, and 15,000 East German athletes were unknowingly doped.</a:t>
            </a:r>
          </a:p>
        </p:txBody>
      </p:sp>
      <p:sp>
        <p:nvSpPr>
          <p:cNvPr id="5" name="Rectangle: Rounded Corners 6">
            <a:extLst>
              <a:ext uri="{FF2B5EF4-FFF2-40B4-BE49-F238E27FC236}">
                <a16:creationId xmlns:a16="http://schemas.microsoft.com/office/drawing/2014/main" id="{0C70997D-A5BF-98FB-7E6A-1390D5E1022A}"/>
              </a:ext>
            </a:extLst>
          </p:cNvPr>
          <p:cNvSpPr/>
          <p:nvPr/>
        </p:nvSpPr>
        <p:spPr>
          <a:xfrm>
            <a:off x="6967763" y="107445"/>
            <a:ext cx="3555332" cy="71779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jährig</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year-old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4">
                    <a:lumMod val="20000"/>
                    <a:lumOff val="80000"/>
                  </a:schemeClr>
                </a:solidFill>
                <a:latin typeface="Century Gothic"/>
              </a:rPr>
              <a:t>*das </a:t>
            </a:r>
            <a:r>
              <a:rPr lang="en-GB" sz="2000" dirty="0" err="1">
                <a:solidFill>
                  <a:schemeClr val="accent4">
                    <a:lumMod val="20000"/>
                    <a:lumOff val="80000"/>
                  </a:schemeClr>
                </a:solidFill>
                <a:latin typeface="Century Gothic"/>
              </a:rPr>
              <a:t>Geschlecht</a:t>
            </a:r>
            <a:r>
              <a:rPr lang="en-GB" sz="2000" dirty="0">
                <a:solidFill>
                  <a:schemeClr val="accent4">
                    <a:lumMod val="20000"/>
                    <a:lumOff val="80000"/>
                  </a:schemeClr>
                </a:solidFill>
                <a:latin typeface="Century Gothic"/>
              </a:rPr>
              <a:t> – gender</a:t>
            </a:r>
            <a:endPar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35298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5422900" cy="647577"/>
          </a:xfrm>
        </p:spPr>
        <p:txBody>
          <a:bodyPr/>
          <a:lstStyle/>
          <a:p>
            <a:r>
              <a:rPr lang="en-GB" dirty="0"/>
              <a:t>Kim </a:t>
            </a:r>
            <a:r>
              <a:rPr lang="en-GB" dirty="0" err="1"/>
              <a:t>Petras</a:t>
            </a:r>
            <a:r>
              <a:rPr lang="en-GB" dirty="0"/>
              <a:t> – </a:t>
            </a:r>
            <a:r>
              <a:rPr lang="en-GB" dirty="0" err="1"/>
              <a:t>Antworten</a:t>
            </a:r>
            <a:endParaRPr lang="en-GB" dirty="0"/>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392574" y="967632"/>
            <a:ext cx="5563891" cy="5321734"/>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Speech Bubble: Rectangle with Corners Rounded 56">
            <a:extLst>
              <a:ext uri="{FF2B5EF4-FFF2-40B4-BE49-F238E27FC236}">
                <a16:creationId xmlns:a16="http://schemas.microsoft.com/office/drawing/2014/main" id="{21AC326D-A2F1-1ED3-DDF8-EC0772773AAC}"/>
              </a:ext>
            </a:extLst>
          </p:cNvPr>
          <p:cNvSpPr/>
          <p:nvPr/>
        </p:nvSpPr>
        <p:spPr>
          <a:xfrm rot="5400000">
            <a:off x="485752" y="794687"/>
            <a:ext cx="5382026" cy="5674346"/>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987432" y="1294301"/>
            <a:ext cx="4617953"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Kennt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ihr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das Lied „I don’t want it at all”? 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von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Petras</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eine deutsche </a:t>
            </a:r>
            <a:r>
              <a:rPr lang="en-GB" sz="2000" kern="0" dirty="0">
                <a:solidFill>
                  <a:srgbClr val="525050"/>
                </a:solidFill>
                <a:latin typeface="Century Gothic"/>
              </a:rPr>
              <a:t>trans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Sängerin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die in Los Angeles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lebt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Was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wissen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über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diese</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trans Frau?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786586" y="5862471"/>
            <a:ext cx="30196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Nokia621 -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Eigenes</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Werk</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CC BY-SA 4.0,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pic>
        <p:nvPicPr>
          <p:cNvPr id="28" name="Picture 27" descr="Kim Petras - Wikipedia">
            <a:extLst>
              <a:ext uri="{FF2B5EF4-FFF2-40B4-BE49-F238E27FC236}">
                <a16:creationId xmlns:a16="http://schemas.microsoft.com/office/drawing/2014/main" id="{1B0CFC2E-1EE1-3DF4-CB4A-BD5802DB3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253" y="2988013"/>
            <a:ext cx="1932724" cy="2556394"/>
          </a:xfrm>
          <a:prstGeom prst="rect">
            <a:avLst/>
          </a:prstGeom>
          <a:noFill/>
          <a:ln>
            <a:noFill/>
          </a:ln>
        </p:spPr>
      </p:pic>
      <p:sp>
        <p:nvSpPr>
          <p:cNvPr id="29" name="Rectangle: Rounded Corners 59">
            <a:extLst>
              <a:ext uri="{FF2B5EF4-FFF2-40B4-BE49-F238E27FC236}">
                <a16:creationId xmlns:a16="http://schemas.microsoft.com/office/drawing/2014/main" id="{DDC72E02-A177-9D6A-0DA3-8707D4BB49E6}"/>
              </a:ext>
            </a:extLst>
          </p:cNvPr>
          <p:cNvSpPr/>
          <p:nvPr/>
        </p:nvSpPr>
        <p:spPr>
          <a:xfrm>
            <a:off x="6218985" y="918000"/>
            <a:ext cx="5776542" cy="53820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457679" y="1045491"/>
            <a:ext cx="5295797" cy="56015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junges Kind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schon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dass sie kein Junge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Kims Mutter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geholfen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als Kim alt genug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Viele Ärzte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und die Mutter verrückt*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genannt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In der Schule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es nicht einfach für Kim.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Es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gab</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Jahre, die für Kim sogar sehr schlecht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sich in die Welt der Popmusik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zurückgezogen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2005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Stern-TV Kim in die Öffentlichkeit*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gebracht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trans Frau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Musik in Amerika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gemacht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denn Deutschland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ihre Musik ˵zu Pop”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gefunden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5" name="Speech Bubble: Rectangle with Corners Rounded 56">
            <a:extLst>
              <a:ext uri="{FF2B5EF4-FFF2-40B4-BE49-F238E27FC236}">
                <a16:creationId xmlns:a16="http://schemas.microsoft.com/office/drawing/2014/main" id="{7398576C-A1B5-4505-CAA9-E175C0256359}"/>
              </a:ext>
            </a:extLst>
          </p:cNvPr>
          <p:cNvSpPr/>
          <p:nvPr/>
        </p:nvSpPr>
        <p:spPr>
          <a:xfrm rot="5400000">
            <a:off x="6364320" y="658849"/>
            <a:ext cx="5482518" cy="5887092"/>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3" name="Rectangle: Rounded Corners 6">
            <a:extLst>
              <a:ext uri="{FF2B5EF4-FFF2-40B4-BE49-F238E27FC236}">
                <a16:creationId xmlns:a16="http://schemas.microsoft.com/office/drawing/2014/main" id="{F4828BEA-C01E-17AA-4A25-3BF495075639}"/>
              </a:ext>
            </a:extLst>
          </p:cNvPr>
          <p:cNvSpPr/>
          <p:nvPr/>
        </p:nvSpPr>
        <p:spPr>
          <a:xfrm>
            <a:off x="7307498" y="80518"/>
            <a:ext cx="3245258" cy="5703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verrückt</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mad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4">
                    <a:lumMod val="20000"/>
                    <a:lumOff val="80000"/>
                  </a:schemeClr>
                </a:solidFill>
                <a:latin typeface="Century Gothic"/>
              </a:rPr>
              <a:t>*die </a:t>
            </a:r>
            <a:r>
              <a:rPr lang="en-GB" dirty="0" err="1">
                <a:solidFill>
                  <a:schemeClr val="accent4">
                    <a:lumMod val="20000"/>
                    <a:lumOff val="80000"/>
                  </a:schemeClr>
                </a:solidFill>
                <a:latin typeface="Century Gothic"/>
              </a:rPr>
              <a:t>Öffentlichkeit</a:t>
            </a:r>
            <a:r>
              <a:rPr lang="en-GB" dirty="0">
                <a:solidFill>
                  <a:schemeClr val="accent4">
                    <a:lumMod val="20000"/>
                    <a:lumOff val="80000"/>
                  </a:schemeClr>
                </a:solidFill>
                <a:latin typeface="Century Gothic"/>
              </a:rPr>
              <a:t> – public</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1248348230"/>
      </p:ext>
    </p:extLst>
  </p:cSld>
  <p:clrMapOvr>
    <a:masterClrMapping/>
  </p:clrMapOvr>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2954</Words>
  <Application>Microsoft Macintosh PowerPoint</Application>
  <PresentationFormat>Widescreen</PresentationFormat>
  <Paragraphs>262</Paragraphs>
  <Slides>11</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NCELP_German_2022</vt:lpstr>
      <vt:lpstr>Irregular Past Participles</vt:lpstr>
      <vt:lpstr>Irregular Past Participles</vt:lpstr>
      <vt:lpstr>Syrer* in Deutschland</vt:lpstr>
      <vt:lpstr>Perfect tense translations</vt:lpstr>
      <vt:lpstr>Syrer in Deutschland</vt:lpstr>
      <vt:lpstr>Firas Alshater</vt:lpstr>
      <vt:lpstr>Kim Petras</vt:lpstr>
      <vt:lpstr>Andreas Krieger</vt:lpstr>
      <vt:lpstr>Kim Petras – Antworten</vt:lpstr>
      <vt:lpstr>Andreas Krieger – Antworten</vt:lpstr>
      <vt:lpstr>Namibia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Moss</dc:creator>
  <cp:lastModifiedBy>Mary Richardson</cp:lastModifiedBy>
  <cp:revision>41</cp:revision>
  <dcterms:created xsi:type="dcterms:W3CDTF">2022-11-29T14:51:36Z</dcterms:created>
  <dcterms:modified xsi:type="dcterms:W3CDTF">2023-02-28T15:45:00Z</dcterms:modified>
</cp:coreProperties>
</file>