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1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5099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30/03/2020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5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30/03/2020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0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506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45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8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5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4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30/03/2020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3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30/03/2020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5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30/03/2020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3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D434C6-D515-6C48-BE5E-A82403C2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33" y="15859"/>
            <a:ext cx="10515600" cy="348209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</a:rPr>
              <a:t>Spanish Y7 scheme of work overview</a:t>
            </a:r>
            <a:endParaRPr lang="en-US" sz="1600" dirty="0"/>
          </a:p>
        </p:txBody>
      </p:sp>
      <p:graphicFrame>
        <p:nvGraphicFramePr>
          <p:cNvPr id="4" name="Table 3" descr="showing the context, grammar, phonics and vocabularly covered in year 7 Spanish terms 1.1 and 1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00685"/>
              </p:ext>
            </p:extLst>
          </p:nvPr>
        </p:nvGraphicFramePr>
        <p:xfrm>
          <a:off x="194733" y="364068"/>
          <a:ext cx="11802533" cy="598555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1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05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9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1.1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places and location.</a:t>
                      </a: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someone is like at the moment.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someone is like in general.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people have.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people do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ESTAR </a:t>
                      </a:r>
                      <a:r>
                        <a:rPr lang="en-GB" sz="105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(t</a:t>
                      </a:r>
                      <a:r>
                        <a:rPr lang="en-GB" sz="105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 be, being) - location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and mood,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1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SER</a:t>
                      </a:r>
                      <a:r>
                        <a:rPr lang="en-GB" sz="105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(to be, being) - general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characteristics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TENER </a:t>
                      </a:r>
                      <a:r>
                        <a:rPr lang="en-GB" sz="105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(t</a:t>
                      </a:r>
                      <a:r>
                        <a:rPr lang="en-GB" sz="105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 have, having) 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Indefinite articles, singular and plural nouns </a:t>
                      </a: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Adjectives - gender and agreement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Yes/no questions with raised intonation</a:t>
                      </a: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AR verbs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the present</a:t>
                      </a:r>
                    </a:p>
                    <a:p>
                      <a:pPr marL="447675" marR="0" lvl="1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Learn sounds for vowels in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Spanish  a, e, </a:t>
                      </a:r>
                      <a:r>
                        <a:rPr lang="en-GB" sz="105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o , </a:t>
                      </a:r>
                      <a:r>
                        <a:rPr lang="en-GB" sz="105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9388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Contrast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‘l ‘and ‘ll’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Learn 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hard ‘ca/co/cu’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aseline="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Learn 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‘cu’ + vowel ‘cue/</a:t>
                      </a:r>
                      <a:r>
                        <a:rPr lang="en-GB" sz="1050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/cui’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Learn 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soft ‘</a:t>
                      </a:r>
                      <a:r>
                        <a:rPr lang="en-GB" sz="1050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/ci’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Learning what it means to know a word from recognition, to pronunciation, spelling and using the word in a sentence.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High-frequency vocabulary relevant to given context.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Mixed word class vocabulary sets (average 10 words per week) on QUIZLET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for each week of the </a:t>
                      </a:r>
                      <a:r>
                        <a:rPr lang="en-GB" sz="1050" u="none" strike="noStrike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Y7 course.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2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1.2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people do and don't do. </a:t>
                      </a:r>
                    </a:p>
                    <a:p>
                      <a:pPr marL="27305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Numbers (1 to 12) and talking about more than one thing 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there is around you and describing it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the location of things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a place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Giving and wanting (festive season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family)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‘no’ to make a verb negative 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HAY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(vs ‘</a:t>
                      </a: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TIENE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’)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son</a:t>
                      </a:r>
                      <a:r>
                        <a:rPr lang="en-GB" sz="1050" b="1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[SER]</a:t>
                      </a: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adjective </a:t>
                      </a: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number, agreement with -s in relation to the verb</a:t>
                      </a: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Singular definite </a:t>
                      </a: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articles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el &amp; </a:t>
                      </a: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definite </a:t>
                      </a: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articles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los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&amp; las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DAR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(to give, giving)</a:t>
                      </a:r>
                      <a:b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doy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das, da (plus noun)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Modal verb </a:t>
                      </a:r>
                      <a:r>
                        <a:rPr lang="en-GB" sz="1050" b="1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 </a:t>
                      </a:r>
                      <a:r>
                        <a:rPr lang="en-GB" sz="1050" b="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(to want, wanting)</a:t>
                      </a:r>
                      <a:br>
                        <a:rPr lang="en-GB" sz="1050" b="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quiero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quieres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quiere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(plus noun)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Concentrate on pronunciation of ‘z’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SSC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‘que</a:t>
                      </a: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SSC </a:t>
                      </a: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‘qui’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hard ‘</a:t>
                      </a:r>
                      <a:r>
                        <a:rPr lang="en-GB" sz="105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ga</a:t>
                      </a:r>
                      <a:r>
                        <a:rPr lang="en-GB" sz="105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/go/</a:t>
                      </a:r>
                      <a:r>
                        <a:rPr lang="en-GB" sz="105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gu</a:t>
                      </a:r>
                      <a:r>
                        <a:rPr lang="en-GB" sz="105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Learn soft ‘</a:t>
                      </a:r>
                      <a:r>
                        <a:rPr lang="en-GB" sz="105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ge</a:t>
                      </a:r>
                      <a:r>
                        <a:rPr lang="en-GB" sz="105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/</a:t>
                      </a:r>
                      <a:r>
                        <a:rPr lang="en-GB" sz="105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gi</a:t>
                      </a:r>
                      <a:r>
                        <a:rPr lang="en-GB" sz="105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Learn ‘j’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 SSC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‘n’ and ‘ñ’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Consolidation and extension of vocabulary relevant to the given contexts. 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Revisiting of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verbs, nouns and adjectives in relation to locations and family members. 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38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showing the context, grammar, phonics and vocabularly covered in year 7 Spanish terms 2.1 and 2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030386"/>
              </p:ext>
            </p:extLst>
          </p:nvPr>
        </p:nvGraphicFramePr>
        <p:xfrm>
          <a:off x="194733" y="439493"/>
          <a:ext cx="11802533" cy="56176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72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66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41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05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3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2.1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family</a:t>
                      </a: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some natural wonders of the Spanish-speaking world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Asking and answering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questions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Adjective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agreement (-o, -a, number)</a:t>
                      </a: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tenemos</a:t>
                      </a:r>
                      <a:r>
                        <a:rPr lang="en-GB" sz="105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b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tienen</a:t>
                      </a:r>
                      <a:r>
                        <a:rPr lang="en-GB" sz="105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5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TENER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Adjective position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WH questions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HACER</a:t>
                      </a:r>
                      <a:r>
                        <a:rPr lang="en-GB" sz="105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(to do, make)</a:t>
                      </a:r>
                      <a:br>
                        <a:rPr lang="en-GB" sz="105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3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 SSC ‘v’ and ‘b’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 SSC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‘r’ and ‘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rr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Silent ‘h’</a:t>
                      </a:r>
                    </a:p>
                    <a:p>
                      <a:pPr marL="174625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‘a’ and ‘o’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‘e’ and ‘I’</a:t>
                      </a:r>
                    </a:p>
                    <a:p>
                      <a:pPr marL="174625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4625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‘u’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knowledge through work with a challenging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Revisiting essential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in new contexts (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son, hay, 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tiene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tienen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está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location)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Question words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2.2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what you do with others (rural life)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about what people </a:t>
                      </a:r>
                      <a:r>
                        <a:rPr lang="en-GB" sz="1050" b="0" i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Contrasting what people </a:t>
                      </a:r>
                      <a:r>
                        <a:rPr lang="en-GB" sz="1050" b="0" i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must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i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 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</a:t>
                      </a:r>
                      <a:r>
                        <a:rPr lang="en-GB" sz="1050" b="0" i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want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 do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Places and locations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people are like today vs in 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general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05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AR verbs </a:t>
                      </a:r>
                      <a:r>
                        <a:rPr lang="en-GB" sz="105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plural, -</a:t>
                      </a:r>
                      <a:r>
                        <a:rPr lang="en-GB" sz="1050" b="0" u="none" strike="noStrike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amos</a:t>
                      </a:r>
                      <a:r>
                        <a:rPr lang="en-GB" sz="105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Modal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 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PODER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(can, to be able to) + 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infinitive (positive/negative statements, yes/no questions)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Modal verb 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(must, to have to) + 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infinitive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estamos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1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están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</a:t>
                      </a:r>
                      <a:r>
                        <a:rPr lang="en-GB" sz="1050" b="1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ESTAR]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 + el 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del </a:t>
                      </a:r>
                      <a:r>
                        <a:rPr lang="en-GB" sz="1050" i="1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vs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de la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somos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son 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</a:t>
                      </a:r>
                      <a:r>
                        <a:rPr lang="en-GB" sz="1050" b="1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SER]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777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Revisit ‘l’ vs ‘ll’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hard ‘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ca/co/cu’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‘cu’ + vowel ‘cue/</a:t>
                      </a:r>
                      <a:r>
                        <a:rPr lang="en-GB" sz="1050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/cui’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soft ‘</a:t>
                      </a:r>
                      <a:r>
                        <a:rPr lang="en-GB" sz="1050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/ci’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Using a range of prototype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-AR 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the verb lexicon </a:t>
                      </a:r>
                      <a:b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(-AR verbs</a:t>
                      </a:r>
                      <a:r>
                        <a:rPr lang="en-GB" sz="105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and modal verbs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4733" y="162494"/>
            <a:ext cx="11731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1F4E79"/>
                </a:solidFill>
                <a:latin typeface="Century Gothic" panose="020B0502020202020204" pitchFamily="34" charset="0"/>
              </a:rPr>
              <a:t>Assessment</a:t>
            </a:r>
            <a:r>
              <a:rPr lang="en-GB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: </a:t>
            </a:r>
            <a:r>
              <a:rPr lang="en-GB" sz="12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Final week 1</a:t>
            </a:r>
            <a:r>
              <a:rPr lang="en-GB" sz="1200" baseline="300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st</a:t>
            </a:r>
            <a:r>
              <a:rPr lang="en-GB" sz="12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 half </a:t>
            </a:r>
            <a:r>
              <a:rPr lang="en-GB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s</a:t>
            </a:r>
            <a:r>
              <a:rPr lang="en-GB" sz="12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pring </a:t>
            </a:r>
            <a:r>
              <a:rPr lang="en-GB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t</a:t>
            </a:r>
            <a:r>
              <a:rPr lang="en-GB" sz="12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erm </a:t>
            </a:r>
            <a:r>
              <a:rPr lang="en-GB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(Week </a:t>
            </a:r>
            <a:r>
              <a:rPr lang="en-GB" sz="12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2.1.6). </a:t>
            </a:r>
            <a:r>
              <a:rPr lang="en-GB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Separate phonics, vocabulary and grammar assessments. Total assessment time: </a:t>
            </a:r>
            <a:r>
              <a:rPr lang="en-GB" sz="12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40 minutes</a:t>
            </a:r>
            <a:r>
              <a:rPr lang="en-GB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314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117" y="5912231"/>
            <a:ext cx="120678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1F4E79"/>
                </a:solidFill>
                <a:latin typeface="Century Gothic" panose="020B0502020202020204" pitchFamily="34" charset="0"/>
              </a:rPr>
              <a:t>Assessment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: </a:t>
            </a:r>
            <a:r>
              <a:rPr lang="en-GB" sz="11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2</a:t>
            </a:r>
            <a:r>
              <a:rPr lang="en-GB" sz="1100" baseline="300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nd</a:t>
            </a:r>
            <a:r>
              <a:rPr lang="en-GB" sz="11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 half summer term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. Separate phonics, vocabulary and grammar achievement tests. Total assessment time: 45 minutes.  </a:t>
            </a:r>
            <a:b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</a:b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Additional (optional) holistic, proficient assessments. Total assessment time: 45 minutes.</a:t>
            </a:r>
          </a:p>
        </p:txBody>
      </p:sp>
      <p:graphicFrame>
        <p:nvGraphicFramePr>
          <p:cNvPr id="2" name="Table 1" descr="showing the context, grammar, phonics and vocabularly covered in year 7 Spanish terms 3.1 and 3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414149"/>
              </p:ext>
            </p:extLst>
          </p:nvPr>
        </p:nvGraphicFramePr>
        <p:xfrm>
          <a:off x="194733" y="168655"/>
          <a:ext cx="11802533" cy="565957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4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10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4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3.1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Describing activities (travel)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Describing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what people do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what people do (technology)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100" b="1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 verbs  </a:t>
                      </a:r>
                      <a:r>
                        <a:rPr lang="en-GB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(3</a:t>
                      </a:r>
                      <a:r>
                        <a:rPr lang="en-GB" sz="1100" u="none" strike="noStrike" kern="1200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 -an)</a:t>
                      </a:r>
                      <a:endParaRPr lang="en-GB" sz="1100" u="none" strike="noStrike" kern="12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b="0" u="none" strike="noStrike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-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IR verbs </a:t>
                      </a:r>
                      <a:b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(infinitive and 1</a:t>
                      </a:r>
                      <a:r>
                        <a:rPr lang="en-GB" sz="11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11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11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1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11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</a:t>
                      </a:r>
                      <a:r>
                        <a:rPr lang="en-GB" sz="11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[SER</a:t>
                      </a:r>
                      <a:r>
                        <a:rPr lang="en-GB" sz="110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  <a:r>
                        <a:rPr lang="en-GB" sz="11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infinitive sentences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b="1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-</a:t>
                      </a:r>
                      <a:r>
                        <a:rPr lang="en-GB" sz="1100" b="1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IR verbs </a:t>
                      </a:r>
                      <a:br>
                        <a:rPr lang="en-GB" sz="1100" b="1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(present - 3</a:t>
                      </a:r>
                      <a:r>
                        <a:rPr lang="en-GB" sz="110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0" u="none" strike="noStrike" baseline="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WH-</a:t>
                      </a:r>
                      <a:r>
                        <a:rPr lang="en-GB" sz="11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questions</a:t>
                      </a:r>
                      <a:endParaRPr lang="en-GB" sz="1100" b="0" u="none" strike="noStrike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‘z’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‘que’ and ‘qui</a:t>
                      </a: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</a:t>
                      </a:r>
                      <a:r>
                        <a:rPr lang="en-GB" sz="110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ll</a:t>
                      </a: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/l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hard ‘</a:t>
                      </a:r>
                      <a:r>
                        <a:rPr lang="en-GB" sz="110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ga</a:t>
                      </a: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/go/</a:t>
                      </a:r>
                      <a:r>
                        <a:rPr lang="en-GB" sz="110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gu</a:t>
                      </a: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’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soft </a:t>
                      </a: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‘</a:t>
                      </a:r>
                      <a:r>
                        <a:rPr lang="en-GB" sz="110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ge</a:t>
                      </a: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/</a:t>
                      </a:r>
                      <a:r>
                        <a:rPr lang="en-GB" sz="110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gi</a:t>
                      </a: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‘j</a:t>
                      </a:r>
                      <a:r>
                        <a:rPr lang="en-GB" sz="11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’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and grammar knowledge through work with a challenging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Revisiting -AR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in the present tense (1</a:t>
                      </a:r>
                      <a:r>
                        <a:rPr lang="en-GB" sz="110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2</a:t>
                      </a:r>
                      <a:r>
                        <a:rPr lang="en-GB" sz="110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3</a:t>
                      </a:r>
                      <a:r>
                        <a:rPr lang="en-GB" sz="110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persons singular, 1</a:t>
                      </a:r>
                      <a:r>
                        <a:rPr lang="en-GB" sz="110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3</a:t>
                      </a:r>
                      <a:r>
                        <a:rPr lang="en-GB" sz="110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persons plural)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3.2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Discussing</a:t>
                      </a:r>
                      <a:r>
                        <a:rPr lang="en-GB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what people do and don’t do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</a:t>
                      </a:r>
                      <a:r>
                        <a:rPr lang="en-GB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people and </a:t>
                      </a:r>
                      <a:r>
                        <a:rPr lang="en-GB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possessions</a:t>
                      </a: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when and where people go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future plans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</a:t>
                      </a:r>
                      <a:r>
                        <a:rPr lang="en-GB" sz="11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- 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--</a:t>
                      </a:r>
                      <a:r>
                        <a:rPr lang="en-GB" sz="1100" b="1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11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-</a:t>
                      </a:r>
                      <a:r>
                        <a:rPr lang="en-GB" sz="1100" b="1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IR 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verbs, WH-</a:t>
                      </a:r>
                      <a:r>
                        <a:rPr lang="en-GB" sz="11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questions, negation, modals</a:t>
                      </a:r>
                      <a:endParaRPr lang="en-GB" sz="1100" b="0" u="none" strike="noStrike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u="none" strike="noStrike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possessive </a:t>
                      </a: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adjectives (mi/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</a:t>
                      </a: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GB" sz="110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tus</a:t>
                      </a:r>
                      <a:r>
                        <a:rPr lang="en-GB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b="1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(to </a:t>
                      </a:r>
                      <a:r>
                        <a:rPr lang="es-ES" sz="1100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go</a:t>
                      </a: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100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going</a:t>
                      </a: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- voy, vas, va 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 </a:t>
                      </a:r>
                      <a:r>
                        <a:rPr lang="es-ES" sz="1100" i="1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vs</a:t>
                      </a: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- ‘to’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100" u="none" strike="noStrike" kern="1200" baseline="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b="1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</a:t>
                      </a:r>
                      <a:r>
                        <a:rPr lang="es-ES" sz="1100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infinitive</a:t>
                      </a: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 </a:t>
                      </a:r>
                      <a:r>
                        <a:rPr lang="es-ES" sz="1100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express</a:t>
                      </a: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future</a:t>
                      </a: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plans</a:t>
                      </a: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b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s-ES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10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11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110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1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110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 &amp; 1</a:t>
                      </a:r>
                      <a:r>
                        <a:rPr lang="en-GB" sz="110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plural)</a:t>
                      </a: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1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the contrast ‘n’ and ‘ñ’</a:t>
                      </a:r>
                    </a:p>
                    <a:p>
                      <a:pPr marL="9366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u="none" strike="noStrike" kern="12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777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</a:t>
                      </a:r>
                      <a:r>
                        <a:rPr lang="en-GB" sz="11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contrast ‘v’ and ‘b’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the contrast ‘r’ and ‘</a:t>
                      </a:r>
                      <a:r>
                        <a:rPr lang="en-GB" sz="110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rr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Silent ‘h’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the full range of SSC taught this year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a verb lexicon </a:t>
                      </a:r>
                      <a:b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(-ER and -IR verbs). 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and grammar knowledge through work with a challenging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163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770</Words>
  <Application>Microsoft Office PowerPoint</Application>
  <PresentationFormat>Widescreen</PresentationFormat>
  <Paragraphs>216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1_Office Theme</vt:lpstr>
      <vt:lpstr>Spanish Y7 scheme of work overview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16</cp:revision>
  <dcterms:created xsi:type="dcterms:W3CDTF">2019-12-19T07:11:52Z</dcterms:created>
  <dcterms:modified xsi:type="dcterms:W3CDTF">2020-03-30T18:57:32Z</dcterms:modified>
</cp:coreProperties>
</file>