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8" r:id="rId3"/>
    <p:sldId id="259" r:id="rId4"/>
    <p:sldId id="260" r:id="rId5"/>
    <p:sldId id="261" r:id="rId6"/>
    <p:sldId id="274" r:id="rId7"/>
    <p:sldId id="263" r:id="rId8"/>
    <p:sldId id="257" r:id="rId9"/>
    <p:sldId id="264" r:id="rId10"/>
    <p:sldId id="27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2244" autoAdjust="0"/>
  </p:normalViewPr>
  <p:slideViewPr>
    <p:cSldViewPr snapToGrid="0" showGuides="1">
      <p:cViewPr varScale="1">
        <p:scale>
          <a:sx n="57" d="100"/>
          <a:sy n="57" d="100"/>
        </p:scale>
        <p:origin x="2532"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84A4F2-8DAE-42C3-BE0C-AD4718D134FB}" type="datetimeFigureOut">
              <a:rPr lang="en-GB" smtClean="0"/>
              <a:t>04/09/2019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20D44-434A-4DF2-8CDE-3B4392760F21}" type="slidenum">
              <a:rPr lang="en-GB" smtClean="0"/>
              <a:t>‹#›</a:t>
            </a:fld>
            <a:endParaRPr lang="en-GB"/>
          </a:p>
        </p:txBody>
      </p:sp>
    </p:spTree>
    <p:extLst>
      <p:ext uri="{BB962C8B-B14F-4D97-AF65-F5344CB8AC3E}">
        <p14:creationId xmlns:p14="http://schemas.microsoft.com/office/powerpoint/2010/main" val="2655017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Vocabulary for week 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ser [7]; soy; eres; es; y [4]; alegre [2081-in AQA]; simpático [3349-in AQA]; guapo [4192-in AQA]; alto [231]; bajo [236]</a:t>
            </a:r>
            <a:br>
              <a:rPr lang="es-ES" dirty="0" smtClean="0"/>
            </a:br>
            <a:r>
              <a:rPr lang="en-GB" sz="1200" kern="1200" dirty="0" smtClean="0">
                <a:solidFill>
                  <a:schemeClr val="tx1"/>
                </a:solidFill>
                <a:effectLst/>
                <a:ea typeface="+mn-ea"/>
                <a:cs typeface="+mn-cs"/>
              </a:rPr>
              <a:t>Source: Davies, M.</a:t>
            </a:r>
            <a:r>
              <a:rPr lang="en-GB" sz="1200" kern="1200" baseline="0" dirty="0" smtClean="0">
                <a:solidFill>
                  <a:schemeClr val="tx1"/>
                </a:solidFill>
                <a:effectLst/>
                <a:ea typeface="+mn-ea"/>
                <a:cs typeface="+mn-cs"/>
              </a:rPr>
              <a:t> &amp; Davies, K</a:t>
            </a:r>
            <a:r>
              <a:rPr lang="en-GB" sz="1200" kern="1200" dirty="0" smtClean="0">
                <a:solidFill>
                  <a:schemeClr val="tx1"/>
                </a:solidFill>
                <a:effectLst/>
                <a:ea typeface="+mn-ea"/>
                <a:cs typeface="+mn-cs"/>
              </a:rPr>
              <a:t>.  (2018). </a:t>
            </a:r>
            <a:r>
              <a:rPr lang="en-GB" sz="1200" i="1" kern="1200" dirty="0" smtClean="0">
                <a:solidFill>
                  <a:schemeClr val="tx1"/>
                </a:solidFill>
                <a:effectLst/>
                <a:ea typeface="+mn-ea"/>
                <a:cs typeface="+mn-cs"/>
              </a:rPr>
              <a:t>A Frequency Dictionary of Spanish: Core vocabulary for learners </a:t>
            </a:r>
            <a:r>
              <a:rPr lang="en-GB" sz="1200" i="0" kern="1200" dirty="0" smtClean="0">
                <a:solidFill>
                  <a:schemeClr val="tx1"/>
                </a:solidFill>
                <a:effectLst/>
                <a:ea typeface="+mn-ea"/>
                <a:cs typeface="+mn-cs"/>
              </a:rPr>
              <a:t>(2</a:t>
            </a:r>
            <a:r>
              <a:rPr lang="en-GB" sz="1200" i="0" kern="1200" baseline="30000" dirty="0" smtClean="0">
                <a:solidFill>
                  <a:schemeClr val="tx1"/>
                </a:solidFill>
                <a:effectLst/>
                <a:ea typeface="+mn-ea"/>
                <a:cs typeface="+mn-cs"/>
              </a:rPr>
              <a:t>nd</a:t>
            </a:r>
            <a:r>
              <a:rPr lang="en-GB" sz="1200" i="0" kern="1200" baseline="0" dirty="0" smtClean="0">
                <a:solidFill>
                  <a:schemeClr val="tx1"/>
                </a:solidFill>
                <a:effectLst/>
                <a:ea typeface="+mn-ea"/>
                <a:cs typeface="+mn-cs"/>
              </a:rPr>
              <a:t> ed.) </a:t>
            </a:r>
            <a:r>
              <a:rPr lang="en-GB" sz="1200" kern="1200" dirty="0" smtClean="0">
                <a:solidFill>
                  <a:schemeClr val="tx1"/>
                </a:solidFill>
                <a:effectLst/>
                <a:ea typeface="+mn-ea"/>
                <a:cs typeface="+mn-cs"/>
              </a:rPr>
              <a:t>London: Routledge.</a:t>
            </a:r>
          </a:p>
          <a:p>
            <a:endParaRPr lang="en-GB" dirty="0" smtClean="0"/>
          </a:p>
          <a:p>
            <a:r>
              <a:rPr lang="en-GB" b="1" dirty="0" smtClean="0"/>
              <a:t>Note: </a:t>
            </a:r>
            <a:r>
              <a:rPr lang="en-GB" dirty="0" smtClean="0"/>
              <a:t>the first lesson this week practises the form of </a:t>
            </a:r>
            <a:r>
              <a:rPr lang="en-GB" dirty="0" err="1" smtClean="0"/>
              <a:t>ser</a:t>
            </a:r>
            <a:r>
              <a:rPr lang="en-GB" dirty="0" smtClean="0"/>
              <a:t> with masculine adjectives</a:t>
            </a:r>
            <a:r>
              <a:rPr lang="en-GB" baseline="0" dirty="0" smtClean="0"/>
              <a:t> to allow students to focus their attention on the verb forms, and learning new vocabulary.  The second lesson brings in feminine adjectives, and students understand and manipulate both SER and singular masculine/feminine </a:t>
            </a:r>
            <a:r>
              <a:rPr lang="en-GB" baseline="0" dirty="0" err="1" smtClean="0"/>
              <a:t>adjectvies</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16577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final plenary style</a:t>
            </a:r>
            <a:r>
              <a:rPr lang="en-GB" baseline="0" dirty="0" smtClean="0"/>
              <a:t> writing activity where students write the correct sentence depending on the images.</a:t>
            </a:r>
            <a:br>
              <a:rPr lang="en-GB" baseline="0" dirty="0" smtClean="0"/>
            </a:br>
            <a:r>
              <a:rPr lang="en-GB" b="1" baseline="0" dirty="0" smtClean="0"/>
              <a:t>Note:  </a:t>
            </a:r>
            <a:r>
              <a:rPr lang="en-GB" baseline="0" dirty="0" smtClean="0"/>
              <a:t>All three forms of SER are included in this task: soy, </a:t>
            </a:r>
            <a:r>
              <a:rPr lang="en-GB" baseline="0" dirty="0" err="1" smtClean="0"/>
              <a:t>eres</a:t>
            </a:r>
            <a:r>
              <a:rPr lang="en-GB" baseline="0" dirty="0" smtClean="0"/>
              <a:t>, </a:t>
            </a:r>
            <a:r>
              <a:rPr lang="en-GB" baseline="0" dirty="0" err="1" smtClean="0"/>
              <a:t>es</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283210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592121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512794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062180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48403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553490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smtClean="0"/>
              <a:t>Choral responses</a:t>
            </a:r>
            <a:r>
              <a:rPr lang="en-GB" baseline="0" dirty="0" smtClean="0"/>
              <a:t/>
            </a:r>
            <a:br>
              <a:rPr lang="en-GB" baseline="0" dirty="0" smtClean="0"/>
            </a:br>
            <a:r>
              <a:rPr lang="en-GB" baseline="0" dirty="0" smtClean="0"/>
              <a:t>Group A – (e.g., left-hand side of the class) gives the Spanish. </a:t>
            </a:r>
            <a:br>
              <a:rPr lang="en-GB" baseline="0" dirty="0" smtClean="0"/>
            </a:br>
            <a:r>
              <a:rPr lang="en-GB" baseline="0" dirty="0" smtClean="0"/>
              <a:t>Group B – (e.g., right-hand side) translates into English.</a:t>
            </a:r>
            <a:br>
              <a:rPr lang="en-GB" baseline="0" dirty="0" smtClean="0"/>
            </a:br>
            <a:r>
              <a:rPr lang="en-GB" baseline="0" dirty="0" smtClean="0"/>
              <a:t>Teacher monitors readiness of responses, verb forms and pronunciation.</a:t>
            </a:r>
          </a:p>
          <a:p>
            <a:pPr marL="0" indent="0">
              <a:buNone/>
            </a:pPr>
            <a:r>
              <a:rPr lang="en-GB" baseline="0" dirty="0" smtClean="0"/>
              <a:t>To be completed before the images stop spinning.</a:t>
            </a:r>
          </a:p>
          <a:p>
            <a:pPr marL="0" indent="0">
              <a:buNone/>
            </a:pPr>
            <a:r>
              <a:rPr lang="en-GB" baseline="0" dirty="0" smtClean="0"/>
              <a:t>After five, players swap roles.</a:t>
            </a:r>
          </a:p>
          <a:p>
            <a:pPr marL="0" indent="0">
              <a:buNone/>
            </a:pPr>
            <a:r>
              <a:rPr lang="en-GB" baseline="0" dirty="0" smtClean="0"/>
              <a:t>(Speed up timings to increase the challenge.)</a:t>
            </a:r>
          </a:p>
          <a:p>
            <a:pPr marL="0" indent="0">
              <a:buNone/>
            </a:pPr>
            <a:r>
              <a:rPr lang="en-GB" baseline="0" dirty="0" smtClean="0"/>
              <a:t>NB: the students who are translating face away from the board.</a:t>
            </a:r>
            <a:br>
              <a:rPr lang="en-GB" baseline="0" dirty="0" smtClean="0"/>
            </a:br>
            <a:r>
              <a:rPr lang="en-GB" baseline="0" dirty="0" smtClean="0"/>
              <a:t/>
            </a:r>
            <a:br>
              <a:rPr lang="en-GB" baseline="0" dirty="0" smtClean="0"/>
            </a:br>
            <a:r>
              <a:rPr lang="en-GB" b="1" baseline="0" dirty="0" smtClean="0"/>
              <a:t>OR </a:t>
            </a:r>
            <a:r>
              <a:rPr lang="en-GB" b="1" baseline="0" dirty="0" err="1" smtClean="0"/>
              <a:t>Pairwork</a:t>
            </a:r>
            <a:r>
              <a:rPr lang="en-GB" baseline="0" dirty="0" smtClean="0"/>
              <a:t/>
            </a:r>
            <a:br>
              <a:rPr lang="en-GB" baseline="0" dirty="0" smtClean="0"/>
            </a:br>
            <a:r>
              <a:rPr lang="en-GB" baseline="0" dirty="0" smtClean="0"/>
              <a:t>Partner A gives the Spanish. Partner B translates</a:t>
            </a:r>
          </a:p>
          <a:p>
            <a:pPr marL="0" indent="0">
              <a:buNone/>
            </a:pPr>
            <a:r>
              <a:rPr lang="en-GB" baseline="0" dirty="0" smtClean="0"/>
              <a:t>Students work in pairs.  One gives the sentence in Spanish, the other translates.  To be completed before the images stop spinning.</a:t>
            </a:r>
          </a:p>
          <a:p>
            <a:pPr marL="0" indent="0">
              <a:buNone/>
            </a:pPr>
            <a:r>
              <a:rPr lang="en-GB" baseline="0" dirty="0" smtClean="0"/>
              <a:t>After five, players swap roles.</a:t>
            </a:r>
          </a:p>
          <a:p>
            <a:pPr marL="0" indent="0">
              <a:buNone/>
            </a:pPr>
            <a:r>
              <a:rPr lang="en-GB" baseline="0" dirty="0" smtClean="0"/>
              <a:t>Speed up timings to increase the challenge.</a:t>
            </a:r>
          </a:p>
          <a:p>
            <a:pPr marL="0" indent="0">
              <a:buNone/>
            </a:pPr>
            <a:r>
              <a:rPr lang="en-GB" baseline="0" dirty="0" smtClean="0"/>
              <a:t>NB the student who is translating needs to sit with their back to the board.</a:t>
            </a: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2250529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smtClean="0"/>
              <a:t>Choral responses</a:t>
            </a:r>
            <a:r>
              <a:rPr lang="en-GB" baseline="0" dirty="0" smtClean="0"/>
              <a:t/>
            </a:r>
            <a:br>
              <a:rPr lang="en-GB" baseline="0" dirty="0" smtClean="0"/>
            </a:br>
            <a:r>
              <a:rPr lang="en-GB" baseline="0" dirty="0" smtClean="0"/>
              <a:t>Group B – (e.g., left-hand side of the class) gives the Spanish. </a:t>
            </a:r>
            <a:br>
              <a:rPr lang="en-GB" baseline="0" dirty="0" smtClean="0"/>
            </a:br>
            <a:r>
              <a:rPr lang="en-GB" baseline="0" dirty="0" smtClean="0"/>
              <a:t>Group A – (e.g., right-hand side) translates into English.</a:t>
            </a:r>
            <a:br>
              <a:rPr lang="en-GB" baseline="0" dirty="0" smtClean="0"/>
            </a:br>
            <a:r>
              <a:rPr lang="en-GB" baseline="0" dirty="0" smtClean="0"/>
              <a:t>Teacher monitors readiness of responses, verb forms and pronunciation.</a:t>
            </a:r>
          </a:p>
          <a:p>
            <a:pPr marL="0" indent="0">
              <a:buNone/>
            </a:pPr>
            <a:r>
              <a:rPr lang="en-GB" baseline="0" dirty="0" smtClean="0"/>
              <a:t>To be completed before the images stop spinning.</a:t>
            </a:r>
          </a:p>
          <a:p>
            <a:pPr marL="0" indent="0">
              <a:buNone/>
            </a:pPr>
            <a:r>
              <a:rPr lang="en-GB" baseline="0" dirty="0" smtClean="0"/>
              <a:t>After five, players swap roles.</a:t>
            </a:r>
          </a:p>
          <a:p>
            <a:pPr marL="0" indent="0">
              <a:buNone/>
            </a:pPr>
            <a:r>
              <a:rPr lang="en-GB" baseline="0" dirty="0" smtClean="0"/>
              <a:t>(Speed up timings to increase the challenge.)</a:t>
            </a:r>
          </a:p>
          <a:p>
            <a:pPr marL="0" indent="0">
              <a:buNone/>
            </a:pPr>
            <a:r>
              <a:rPr lang="en-GB" baseline="0" dirty="0" smtClean="0"/>
              <a:t>NB: the students who are translating face away from the board.</a:t>
            </a:r>
            <a:br>
              <a:rPr lang="en-GB" baseline="0" dirty="0" smtClean="0"/>
            </a:br>
            <a:r>
              <a:rPr lang="en-GB" baseline="0" dirty="0" smtClean="0"/>
              <a:t/>
            </a:r>
            <a:br>
              <a:rPr lang="en-GB" baseline="0" dirty="0" smtClean="0"/>
            </a:br>
            <a:r>
              <a:rPr lang="en-GB" b="1" baseline="0" dirty="0" smtClean="0"/>
              <a:t>OR </a:t>
            </a:r>
            <a:r>
              <a:rPr lang="en-GB" b="1" baseline="0" dirty="0" err="1" smtClean="0"/>
              <a:t>Pairwork</a:t>
            </a:r>
            <a:r>
              <a:rPr lang="en-GB" baseline="0" dirty="0" smtClean="0"/>
              <a:t/>
            </a:r>
            <a:br>
              <a:rPr lang="en-GB" baseline="0" dirty="0" smtClean="0"/>
            </a:br>
            <a:r>
              <a:rPr lang="en-GB" baseline="0" dirty="0" smtClean="0"/>
              <a:t>Partner B gives the Spanish. Partner A translates</a:t>
            </a:r>
          </a:p>
          <a:p>
            <a:pPr marL="0" indent="0">
              <a:buNone/>
            </a:pPr>
            <a:r>
              <a:rPr lang="en-GB" baseline="0" dirty="0" smtClean="0"/>
              <a:t>Students work in pairs.  One gives the sentence in Spanish, the other translates.  To be completed before the images stop spinning.</a:t>
            </a:r>
          </a:p>
          <a:p>
            <a:pPr marL="0" indent="0">
              <a:buNone/>
            </a:pPr>
            <a:r>
              <a:rPr lang="en-GB" baseline="0" dirty="0" smtClean="0"/>
              <a:t>After five, players swap roles.</a:t>
            </a:r>
          </a:p>
          <a:p>
            <a:pPr marL="0" indent="0">
              <a:buNone/>
            </a:pPr>
            <a:r>
              <a:rPr lang="en-GB" baseline="0" dirty="0" smtClean="0"/>
              <a:t>Speed up timings to increase the challenge.</a:t>
            </a:r>
          </a:p>
          <a:p>
            <a:pPr marL="0" indent="0">
              <a:buNone/>
            </a:pPr>
            <a:r>
              <a:rPr lang="en-GB" baseline="0" dirty="0" smtClean="0"/>
              <a:t>NB the student who is translating needs to sit with their back to the board.</a:t>
            </a:r>
          </a:p>
          <a:p>
            <a:pPr marL="0" indent="0">
              <a:buNone/>
            </a:pPr>
            <a:endParaRPr lang="en-GB" baseline="0"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17</a:t>
            </a:fld>
            <a:endParaRPr lang="en-GB">
              <a:solidFill>
                <a:prstClr val="black"/>
              </a:solidFill>
            </a:endParaRPr>
          </a:p>
        </p:txBody>
      </p:sp>
    </p:spTree>
    <p:extLst>
      <p:ext uri="{BB962C8B-B14F-4D97-AF65-F5344CB8AC3E}">
        <p14:creationId xmlns:p14="http://schemas.microsoft.com/office/powerpoint/2010/main" val="136420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354077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(Note that </a:t>
            </a:r>
            <a:r>
              <a:rPr lang="en-GB" i="1" baseline="0" dirty="0" err="1" smtClean="0"/>
              <a:t>tranquilo</a:t>
            </a:r>
            <a:r>
              <a:rPr lang="en-GB" baseline="0" dirty="0" smtClean="0"/>
              <a:t> is recycled from week 2 as this is an example of an adjective which can be used with both </a:t>
            </a:r>
            <a:r>
              <a:rPr lang="en-GB" i="1" baseline="0" dirty="0" err="1" smtClean="0"/>
              <a:t>estar</a:t>
            </a:r>
            <a:r>
              <a:rPr lang="en-GB" baseline="0" dirty="0" smtClean="0"/>
              <a:t> and </a:t>
            </a:r>
            <a:r>
              <a:rPr lang="en-GB" i="1" baseline="0" dirty="0" err="1" smtClean="0"/>
              <a:t>ser</a:t>
            </a:r>
            <a:r>
              <a:rPr lang="en-GB" baseline="0" dirty="0" smtClean="0"/>
              <a:t> and is pertinent to the activity.)</a:t>
            </a:r>
            <a:endParaRPr lang="en-GB" dirty="0" smtClean="0"/>
          </a:p>
          <a:p>
            <a:endParaRPr lang="en-GB" dirty="0" smtClean="0"/>
          </a:p>
          <a:p>
            <a:r>
              <a:rPr lang="en-GB" dirty="0" smtClean="0"/>
              <a:t>TRANSCRIPT</a:t>
            </a:r>
          </a:p>
          <a:p>
            <a:pPr marL="228600" indent="-228600">
              <a:buAutoNum type="arabicParenR"/>
            </a:pPr>
            <a:r>
              <a:rPr lang="en-GB" dirty="0" smtClean="0"/>
              <a:t>soy alto</a:t>
            </a:r>
          </a:p>
          <a:p>
            <a:pPr marL="228600" indent="-228600">
              <a:buAutoNum type="arabicParenR"/>
            </a:pPr>
            <a:r>
              <a:rPr lang="en-GB" dirty="0" err="1" smtClean="0"/>
              <a:t>es</a:t>
            </a:r>
            <a:r>
              <a:rPr lang="en-GB" dirty="0" smtClean="0"/>
              <a:t> </a:t>
            </a:r>
            <a:r>
              <a:rPr lang="en-GB" dirty="0" err="1" smtClean="0"/>
              <a:t>simpático</a:t>
            </a:r>
            <a:endParaRPr lang="en-GB" dirty="0" smtClean="0"/>
          </a:p>
          <a:p>
            <a:pPr marL="228600" indent="-228600">
              <a:buAutoNum type="arabicParenR"/>
            </a:pPr>
            <a:r>
              <a:rPr lang="en-GB" dirty="0" err="1" smtClean="0"/>
              <a:t>es</a:t>
            </a:r>
            <a:r>
              <a:rPr lang="en-GB" dirty="0" smtClean="0"/>
              <a:t> </a:t>
            </a:r>
            <a:r>
              <a:rPr lang="en-GB" dirty="0" err="1" smtClean="0"/>
              <a:t>alegre</a:t>
            </a:r>
            <a:endParaRPr lang="en-GB" dirty="0" smtClean="0"/>
          </a:p>
          <a:p>
            <a:pPr marL="228600" indent="-228600">
              <a:buAutoNum type="arabicParenR"/>
            </a:pPr>
            <a:r>
              <a:rPr lang="en-GB" dirty="0" smtClean="0"/>
              <a:t>soy </a:t>
            </a:r>
            <a:r>
              <a:rPr lang="en-GB" dirty="0" err="1" smtClean="0"/>
              <a:t>simpático</a:t>
            </a:r>
            <a:endParaRPr lang="en-GB" dirty="0" smtClean="0"/>
          </a:p>
          <a:p>
            <a:pPr marL="228600" indent="-228600">
              <a:buAutoNum type="arabicParenR"/>
            </a:pPr>
            <a:r>
              <a:rPr lang="en-GB" dirty="0" smtClean="0"/>
              <a:t>soy </a:t>
            </a:r>
            <a:r>
              <a:rPr lang="en-GB" dirty="0" err="1" smtClean="0"/>
              <a:t>tranquilo</a:t>
            </a:r>
            <a:endParaRPr lang="en-GB" dirty="0" smtClean="0"/>
          </a:p>
          <a:p>
            <a:pPr marL="228600" indent="-228600">
              <a:buAutoNum type="arabicParenR"/>
            </a:pPr>
            <a:r>
              <a:rPr lang="en-GB" dirty="0" err="1" smtClean="0"/>
              <a:t>es</a:t>
            </a:r>
            <a:r>
              <a:rPr lang="en-GB" dirty="0" smtClean="0"/>
              <a:t> </a:t>
            </a:r>
            <a:r>
              <a:rPr lang="en-GB" dirty="0" err="1" smtClean="0"/>
              <a:t>guapo</a:t>
            </a:r>
            <a:endParaRPr lang="en-GB" dirty="0" smtClean="0"/>
          </a:p>
          <a:p>
            <a:pPr marL="228600" indent="-228600">
              <a:buAutoNum type="arabicParenR"/>
            </a:pPr>
            <a:r>
              <a:rPr lang="en-GB" dirty="0" smtClean="0"/>
              <a:t>soy </a:t>
            </a:r>
            <a:r>
              <a:rPr lang="en-GB" dirty="0" err="1" smtClean="0"/>
              <a:t>alegre</a:t>
            </a:r>
            <a:endParaRPr lang="en-GB"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smtClean="0"/>
              <a:t>es</a:t>
            </a:r>
            <a:r>
              <a:rPr lang="en-GB" baseline="0" dirty="0" smtClean="0"/>
              <a:t> </a:t>
            </a:r>
            <a:r>
              <a:rPr lang="en-GB" baseline="0" dirty="0" err="1" smtClean="0"/>
              <a:t>bajo</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Students</a:t>
            </a:r>
            <a:r>
              <a:rPr lang="en-GB" baseline="0" dirty="0" smtClean="0"/>
              <a:t> could be asked to write the sentence they hear on the second listening, then translate the sentences to work out if the twins are identical.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rgbClr val="4472C4">
                    <a:lumMod val="50000"/>
                  </a:srgbClr>
                </a:solidFill>
                <a:latin typeface="Century Gothic" panose="020B0502020202020204" pitchFamily="34" charset="0"/>
              </a:rPr>
              <a:t>Teachers need not print the slide.  Students could use their ex books to write their responses. </a:t>
            </a:r>
            <a:r>
              <a:rPr lang="en-GB" sz="1200" dirty="0" smtClean="0">
                <a:solidFill>
                  <a:srgbClr val="4472C4">
                    <a:lumMod val="50000"/>
                  </a:srgbClr>
                </a:solidFill>
                <a:latin typeface="Century Gothic" panose="020B0502020202020204" pitchFamily="34" charset="0"/>
              </a:rPr>
              <a:t>Students do not need to copy out the table.</a:t>
            </a:r>
            <a:r>
              <a:rPr lang="en-GB" sz="1200" baseline="0" dirty="0" smtClean="0">
                <a:solidFill>
                  <a:srgbClr val="4472C4">
                    <a:lumMod val="50000"/>
                  </a:srgbClr>
                </a:solidFill>
                <a:latin typeface="Century Gothic" panose="020B0502020202020204" pitchFamily="34" charset="0"/>
              </a:rPr>
              <a:t> </a:t>
            </a:r>
            <a:endParaRPr lang="en-GB" sz="1200" dirty="0" smtClea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
            </a:r>
            <a:br>
              <a:rPr lang="en-GB" dirty="0" smtClean="0"/>
            </a:br>
            <a:endParaRPr lang="en-GB"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08071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TRANSLATION</a:t>
            </a:r>
            <a:r>
              <a:rPr lang="en-GB" baseline="0" dirty="0" smtClean="0"/>
              <a:t> </a:t>
            </a:r>
            <a:r>
              <a:rPr lang="en-GB" dirty="0" smtClean="0"/>
              <a:t>ANSWERS</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278926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smtClean="0"/>
              <a:t>Choral responses</a:t>
            </a:r>
            <a:r>
              <a:rPr lang="en-GB" baseline="0" dirty="0" smtClean="0"/>
              <a:t/>
            </a:r>
            <a:br>
              <a:rPr lang="en-GB" baseline="0" dirty="0" smtClean="0"/>
            </a:br>
            <a:r>
              <a:rPr lang="en-GB" baseline="0" dirty="0" smtClean="0"/>
              <a:t>Group A – (e.g., left-hand side of the class) gives the Spanish. </a:t>
            </a:r>
            <a:br>
              <a:rPr lang="en-GB" baseline="0" dirty="0" smtClean="0"/>
            </a:br>
            <a:r>
              <a:rPr lang="en-GB" baseline="0" dirty="0" smtClean="0"/>
              <a:t>Group B – (e.g., right-hand side) translates into English.</a:t>
            </a:r>
            <a:br>
              <a:rPr lang="en-GB" baseline="0" dirty="0" smtClean="0"/>
            </a:br>
            <a:r>
              <a:rPr lang="en-GB" baseline="0" dirty="0" smtClean="0"/>
              <a:t>Teacher monitors readiness of responses, verb forms and pronunciation.</a:t>
            </a:r>
          </a:p>
          <a:p>
            <a:pPr marL="0" indent="0">
              <a:buNone/>
            </a:pPr>
            <a:r>
              <a:rPr lang="en-GB" baseline="0" dirty="0" smtClean="0"/>
              <a:t>To be completed before the images stop spinning.</a:t>
            </a:r>
          </a:p>
          <a:p>
            <a:pPr marL="0" indent="0">
              <a:buNone/>
            </a:pPr>
            <a:r>
              <a:rPr lang="en-GB" baseline="0" dirty="0" smtClean="0"/>
              <a:t>After five, players swap roles.</a:t>
            </a:r>
          </a:p>
          <a:p>
            <a:pPr marL="0" indent="0">
              <a:buNone/>
            </a:pPr>
            <a:r>
              <a:rPr lang="en-GB" baseline="0" dirty="0" smtClean="0"/>
              <a:t>(Speed up timings to increase the challenge.)</a:t>
            </a:r>
          </a:p>
          <a:p>
            <a:pPr marL="0" indent="0">
              <a:buNone/>
            </a:pPr>
            <a:r>
              <a:rPr lang="en-GB" baseline="0" dirty="0" smtClean="0"/>
              <a:t>NB: the students who are translating face away from the board.</a:t>
            </a:r>
            <a:br>
              <a:rPr lang="en-GB" baseline="0" dirty="0" smtClean="0"/>
            </a:br>
            <a:r>
              <a:rPr lang="en-GB" baseline="0" dirty="0" smtClean="0"/>
              <a:t/>
            </a:r>
            <a:br>
              <a:rPr lang="en-GB" baseline="0" dirty="0" smtClean="0"/>
            </a:br>
            <a:r>
              <a:rPr lang="en-GB" b="1" baseline="0" dirty="0" smtClean="0"/>
              <a:t>OR </a:t>
            </a:r>
            <a:r>
              <a:rPr lang="en-GB" b="1" baseline="0" dirty="0" err="1" smtClean="0"/>
              <a:t>Pairwork</a:t>
            </a:r>
            <a:r>
              <a:rPr lang="en-GB" baseline="0" dirty="0" smtClean="0"/>
              <a:t/>
            </a:r>
            <a:br>
              <a:rPr lang="en-GB" baseline="0" dirty="0" smtClean="0"/>
            </a:br>
            <a:r>
              <a:rPr lang="en-GB" baseline="0" dirty="0" smtClean="0"/>
              <a:t>Partner A gives the Spanish. Partner B translates</a:t>
            </a:r>
          </a:p>
          <a:p>
            <a:pPr marL="0" indent="0">
              <a:buNone/>
            </a:pPr>
            <a:r>
              <a:rPr lang="en-GB" baseline="0" dirty="0" smtClean="0"/>
              <a:t>Students work in pairs.  One gives the sentence in Spanish, the other translates.  To be completed before the images stop spinning.</a:t>
            </a:r>
          </a:p>
          <a:p>
            <a:pPr marL="0" indent="0">
              <a:buNone/>
            </a:pPr>
            <a:r>
              <a:rPr lang="en-GB" baseline="0" dirty="0" smtClean="0"/>
              <a:t>After five, players swap roles.</a:t>
            </a:r>
          </a:p>
          <a:p>
            <a:pPr marL="0" indent="0">
              <a:buNone/>
            </a:pPr>
            <a:r>
              <a:rPr lang="en-GB" baseline="0" dirty="0" smtClean="0"/>
              <a:t>Speed up timings to increase the challenge.</a:t>
            </a:r>
          </a:p>
          <a:p>
            <a:pPr marL="0" indent="0">
              <a:buNone/>
            </a:pPr>
            <a:r>
              <a:rPr lang="en-GB" baseline="0" dirty="0" smtClean="0"/>
              <a:t>NB the student who is translating needs to sit with their back to the board.</a:t>
            </a:r>
          </a:p>
          <a:p>
            <a:pPr marL="0" indent="0">
              <a:buNone/>
            </a:pPr>
            <a:endParaRPr lang="en-GB" baseline="0" dirty="0" smtClean="0"/>
          </a:p>
          <a:p>
            <a:pPr marL="0" indent="0">
              <a:buNone/>
            </a:pPr>
            <a:r>
              <a:rPr lang="en-GB" baseline="0" dirty="0" smtClean="0"/>
              <a:t>The </a:t>
            </a:r>
            <a:r>
              <a:rPr lang="en-GB" baseline="0" dirty="0" err="1" smtClean="0"/>
              <a:t>Budda</a:t>
            </a:r>
            <a:r>
              <a:rPr lang="en-GB" baseline="0" dirty="0" smtClean="0"/>
              <a:t> image may need to be explained as </a:t>
            </a:r>
            <a:r>
              <a:rPr lang="en-GB" i="1" baseline="0" dirty="0" err="1" smtClean="0"/>
              <a:t>tranquilo</a:t>
            </a:r>
            <a:r>
              <a:rPr lang="en-GB" baseline="0" dirty="0" smtClean="0"/>
              <a:t>.  Teachers could elicit the answer from the students by asking what they think is means.</a:t>
            </a:r>
            <a:br>
              <a:rPr lang="en-GB" baseline="0" dirty="0" smtClean="0"/>
            </a:br>
            <a:r>
              <a:rPr lang="en-GB" baseline="0" dirty="0" smtClean="0"/>
              <a:t>¿</a:t>
            </a:r>
            <a:r>
              <a:rPr lang="en-GB" baseline="0" dirty="0" err="1" smtClean="0"/>
              <a:t>Qué</a:t>
            </a:r>
            <a:r>
              <a:rPr lang="en-GB" baseline="0" dirty="0" smtClean="0"/>
              <a:t> </a:t>
            </a:r>
            <a:r>
              <a:rPr lang="en-GB" baseline="0" dirty="0" err="1" smtClean="0"/>
              <a:t>significa</a:t>
            </a:r>
            <a:r>
              <a:rPr lang="en-GB" baseline="0" dirty="0" smtClean="0"/>
              <a:t>?</a:t>
            </a:r>
          </a:p>
          <a:p>
            <a:pPr marL="0" indent="0">
              <a:buNone/>
            </a:pPr>
            <a:endParaRPr lang="en-GB" baseline="0" dirty="0" smtClean="0"/>
          </a:p>
          <a:p>
            <a:pPr marL="0" indent="0">
              <a:buNone/>
            </a:pPr>
            <a:endParaRPr lang="en-GB" baseline="0" dirty="0" smtClean="0"/>
          </a:p>
          <a:p>
            <a:pPr marL="0" indent="0">
              <a:buNone/>
            </a:pPr>
            <a:r>
              <a:rPr lang="en-GB" baseline="0" dirty="0" smtClean="0"/>
              <a:t>The </a:t>
            </a:r>
            <a:r>
              <a:rPr lang="en-GB" baseline="0" dirty="0" err="1" smtClean="0"/>
              <a:t>Budda</a:t>
            </a:r>
            <a:r>
              <a:rPr lang="en-GB" baseline="0" dirty="0" smtClean="0"/>
              <a:t> image may need to be explained as </a:t>
            </a:r>
            <a:r>
              <a:rPr lang="en-GB" i="1" baseline="0" dirty="0" err="1" smtClean="0"/>
              <a:t>tranquilo</a:t>
            </a:r>
            <a:r>
              <a:rPr lang="en-GB" baseline="0" dirty="0" smtClean="0"/>
              <a:t>.  Teachers could elicit the answer from the students by asking what they think is means.</a:t>
            </a:r>
            <a:br>
              <a:rPr lang="en-GB" baseline="0" dirty="0" smtClean="0"/>
            </a:br>
            <a:r>
              <a:rPr lang="en-GB" baseline="0" dirty="0" smtClean="0"/>
              <a:t>¿</a:t>
            </a:r>
            <a:r>
              <a:rPr lang="en-GB" baseline="0" dirty="0" err="1" smtClean="0"/>
              <a:t>Qué</a:t>
            </a:r>
            <a:r>
              <a:rPr lang="en-GB" baseline="0" dirty="0" smtClean="0"/>
              <a:t> </a:t>
            </a:r>
            <a:r>
              <a:rPr lang="en-GB" baseline="0" dirty="0" err="1" smtClean="0"/>
              <a:t>significa</a:t>
            </a:r>
            <a:r>
              <a:rPr lang="en-GB" baseline="0" dirty="0" smtClean="0"/>
              <a:t> el </a:t>
            </a:r>
            <a:r>
              <a:rPr lang="en-GB" baseline="0" dirty="0" err="1" smtClean="0"/>
              <a:t>Budda</a:t>
            </a:r>
            <a:r>
              <a:rPr lang="en-GB" baseline="0" dirty="0" smtClean="0"/>
              <a:t>?</a:t>
            </a:r>
            <a:endParaRPr lang="en-GB" baseline="0"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4208015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Players swap roles.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Partner B gives the Spanish. Partner A translates</a:t>
            </a:r>
          </a:p>
          <a:p>
            <a:pPr marL="0" indent="0">
              <a:buNone/>
            </a:pPr>
            <a:endParaRPr lang="en-GB" baseline="0"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3952544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3483767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Having</a:t>
            </a:r>
            <a:r>
              <a:rPr lang="en-GB" baseline="0" dirty="0" smtClean="0"/>
              <a:t> seen 1</a:t>
            </a:r>
            <a:r>
              <a:rPr lang="en-GB" baseline="30000" dirty="0" smtClean="0"/>
              <a:t>st</a:t>
            </a:r>
            <a:r>
              <a:rPr lang="en-GB" baseline="0" dirty="0" smtClean="0"/>
              <a:t> and 3</a:t>
            </a:r>
            <a:r>
              <a:rPr lang="en-GB" baseline="30000" dirty="0" smtClean="0"/>
              <a:t>rd</a:t>
            </a:r>
            <a:r>
              <a:rPr lang="en-GB" baseline="0" dirty="0" smtClean="0"/>
              <a:t> person singular, now explain 2</a:t>
            </a:r>
            <a:r>
              <a:rPr lang="en-GB" baseline="30000" dirty="0" smtClean="0"/>
              <a:t>nd</a:t>
            </a:r>
            <a:r>
              <a:rPr lang="en-GB" baseline="0" dirty="0" smtClean="0"/>
              <a:t> person singular to students.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535943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a:t>
            </a:r>
            <a:r>
              <a:rPr lang="en-GB" b="1" baseline="0" dirty="0" smtClean="0"/>
              <a:t> No 6 audio missing at the moment!</a:t>
            </a:r>
            <a:r>
              <a:rPr lang="en-GB" baseline="0" dirty="0" smtClean="0"/>
              <a:t/>
            </a:r>
            <a:br>
              <a:rPr lang="en-GB" baseline="0" dirty="0" smtClean="0"/>
            </a:br>
            <a:r>
              <a:rPr lang="en-GB" baseline="0" dirty="0" smtClean="0"/>
              <a:t/>
            </a:r>
            <a:br>
              <a:rPr lang="en-GB" baseline="0" dirty="0" smtClean="0"/>
            </a:br>
            <a:r>
              <a:rPr lang="en-GB" dirty="0" smtClean="0"/>
              <a:t>TRANSCRIPT</a:t>
            </a:r>
            <a:endParaRPr lang="en-GB"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smtClean="0">
                <a:solidFill>
                  <a:srgbClr val="4472C4">
                    <a:lumMod val="50000"/>
                  </a:srgbClr>
                </a:solidFill>
                <a:latin typeface="Century Gothic" panose="020B0502020202020204" pitchFamily="34" charset="0"/>
              </a:rPr>
              <a:t>Soy </a:t>
            </a:r>
            <a:r>
              <a:rPr lang="en-GB" sz="1200" dirty="0" err="1" smtClean="0">
                <a:solidFill>
                  <a:srgbClr val="4472C4">
                    <a:lumMod val="50000"/>
                  </a:srgbClr>
                </a:solidFill>
                <a:latin typeface="Century Gothic" panose="020B0502020202020204" pitchFamily="34" charset="0"/>
              </a:rPr>
              <a:t>alegre</a:t>
            </a:r>
            <a:r>
              <a:rPr lang="en-GB" sz="1200" dirty="0" smtClean="0">
                <a:solidFill>
                  <a:srgbClr val="4472C4">
                    <a:lumMod val="50000"/>
                  </a:srgbClr>
                </a:solidFill>
                <a:latin typeface="Century Gothic" panose="020B0502020202020204" pitchFamily="34" charset="0"/>
              </a:rPr>
              <a:t> y alto.</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err="1" smtClean="0">
                <a:solidFill>
                  <a:srgbClr val="4472C4">
                    <a:lumMod val="50000"/>
                  </a:srgbClr>
                </a:solidFill>
                <a:latin typeface="Century Gothic" panose="020B0502020202020204" pitchFamily="34" charset="0"/>
              </a:rPr>
              <a:t>Eres</a:t>
            </a:r>
            <a:r>
              <a:rPr lang="en-GB" sz="1200" dirty="0" smtClean="0">
                <a:solidFill>
                  <a:srgbClr val="4472C4">
                    <a:lumMod val="50000"/>
                  </a:srgbClr>
                </a:solidFill>
                <a:latin typeface="Century Gothic" panose="020B0502020202020204" pitchFamily="34" charset="0"/>
              </a:rPr>
              <a:t> </a:t>
            </a:r>
            <a:r>
              <a:rPr lang="en-GB" sz="1200" dirty="0" err="1" smtClean="0">
                <a:solidFill>
                  <a:srgbClr val="4472C4">
                    <a:lumMod val="50000"/>
                  </a:srgbClr>
                </a:solidFill>
                <a:latin typeface="Century Gothic" panose="020B0502020202020204" pitchFamily="34" charset="0"/>
              </a:rPr>
              <a:t>bajo</a:t>
            </a:r>
            <a:r>
              <a:rPr lang="en-GB" sz="1200" dirty="0" smtClean="0">
                <a:solidFill>
                  <a:srgbClr val="4472C4">
                    <a:lumMod val="50000"/>
                  </a:srgbClr>
                </a:solidFill>
                <a:latin typeface="Century Gothic" panose="020B0502020202020204" pitchFamily="34" charset="0"/>
              </a:rPr>
              <a:t> y </a:t>
            </a:r>
            <a:r>
              <a:rPr lang="en-GB" sz="1200" dirty="0" err="1" smtClean="0">
                <a:solidFill>
                  <a:srgbClr val="4472C4">
                    <a:lumMod val="50000"/>
                  </a:srgbClr>
                </a:solidFill>
                <a:latin typeface="Century Gothic" panose="020B0502020202020204" pitchFamily="34" charset="0"/>
              </a:rPr>
              <a:t>simpático</a:t>
            </a:r>
            <a:r>
              <a:rPr lang="en-GB" sz="1200" dirty="0" smtClean="0">
                <a:solidFill>
                  <a:srgbClr val="4472C4">
                    <a:lumMod val="50000"/>
                  </a:srgb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err="1" smtClean="0">
                <a:solidFill>
                  <a:srgbClr val="4472C4">
                    <a:lumMod val="50000"/>
                  </a:srgbClr>
                </a:solidFill>
                <a:latin typeface="Century Gothic" panose="020B0502020202020204" pitchFamily="34" charset="0"/>
              </a:rPr>
              <a:t>Eres</a:t>
            </a:r>
            <a:r>
              <a:rPr lang="en-GB" sz="1200" dirty="0" smtClean="0">
                <a:solidFill>
                  <a:srgbClr val="4472C4">
                    <a:lumMod val="50000"/>
                  </a:srgbClr>
                </a:solidFill>
                <a:latin typeface="Century Gothic" panose="020B0502020202020204" pitchFamily="34" charset="0"/>
              </a:rPr>
              <a:t> </a:t>
            </a:r>
            <a:r>
              <a:rPr lang="en-GB" sz="1200" dirty="0" err="1" smtClean="0">
                <a:solidFill>
                  <a:srgbClr val="4472C4">
                    <a:lumMod val="50000"/>
                  </a:srgbClr>
                </a:solidFill>
                <a:latin typeface="Century Gothic" panose="020B0502020202020204" pitchFamily="34" charset="0"/>
              </a:rPr>
              <a:t>guapo</a:t>
            </a:r>
            <a:r>
              <a:rPr lang="en-GB" sz="1200" baseline="0" dirty="0" smtClean="0">
                <a:solidFill>
                  <a:srgbClr val="4472C4">
                    <a:lumMod val="50000"/>
                  </a:srgbClr>
                </a:solidFill>
                <a:latin typeface="Century Gothic" panose="020B0502020202020204" pitchFamily="34" charset="0"/>
              </a:rPr>
              <a:t> y </a:t>
            </a:r>
            <a:r>
              <a:rPr lang="en-GB" sz="1200" baseline="0" dirty="0" err="1" smtClean="0">
                <a:solidFill>
                  <a:srgbClr val="4472C4">
                    <a:lumMod val="50000"/>
                  </a:srgbClr>
                </a:solidFill>
                <a:latin typeface="Century Gothic" panose="020B0502020202020204" pitchFamily="34" charset="0"/>
              </a:rPr>
              <a:t>tranquilo</a:t>
            </a:r>
            <a:r>
              <a:rPr lang="en-GB" sz="1200" baseline="0" dirty="0" smtClean="0">
                <a:solidFill>
                  <a:srgbClr val="4472C4">
                    <a:lumMod val="50000"/>
                  </a:srgbClr>
                </a:solidFill>
                <a:latin typeface="Century Gothic" panose="020B0502020202020204" pitchFamily="34" charset="0"/>
              </a:rPr>
              <a:t>.</a:t>
            </a:r>
            <a:endParaRPr lang="en-GB" sz="1200" dirty="0" smtClean="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smtClean="0">
                <a:solidFill>
                  <a:srgbClr val="4472C4">
                    <a:lumMod val="50000"/>
                  </a:srgbClr>
                </a:solidFill>
                <a:latin typeface="Century Gothic" panose="020B0502020202020204" pitchFamily="34" charset="0"/>
              </a:rPr>
              <a:t>Soy alto y </a:t>
            </a:r>
            <a:r>
              <a:rPr lang="en-GB" sz="1200" dirty="0" err="1" smtClean="0">
                <a:solidFill>
                  <a:srgbClr val="4472C4">
                    <a:lumMod val="50000"/>
                  </a:srgbClr>
                </a:solidFill>
                <a:latin typeface="Century Gothic" panose="020B0502020202020204" pitchFamily="34" charset="0"/>
              </a:rPr>
              <a:t>guapo</a:t>
            </a:r>
            <a:r>
              <a:rPr lang="en-GB" sz="1200" dirty="0" smtClean="0">
                <a:solidFill>
                  <a:srgbClr val="4472C4">
                    <a:lumMod val="50000"/>
                  </a:srgb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smtClean="0">
                <a:solidFill>
                  <a:srgbClr val="4472C4">
                    <a:lumMod val="50000"/>
                  </a:srgbClr>
                </a:solidFill>
                <a:latin typeface="Century Gothic" panose="020B0502020202020204" pitchFamily="34" charset="0"/>
              </a:rPr>
              <a:t>Soy </a:t>
            </a:r>
            <a:r>
              <a:rPr lang="en-GB" sz="1200" dirty="0" err="1" smtClean="0">
                <a:solidFill>
                  <a:srgbClr val="4472C4">
                    <a:lumMod val="50000"/>
                  </a:srgbClr>
                </a:solidFill>
                <a:latin typeface="Century Gothic" panose="020B0502020202020204" pitchFamily="34" charset="0"/>
              </a:rPr>
              <a:t>alegre</a:t>
            </a:r>
            <a:r>
              <a:rPr lang="en-GB" sz="1200" dirty="0" smtClean="0">
                <a:solidFill>
                  <a:srgbClr val="4472C4">
                    <a:lumMod val="50000"/>
                  </a:srgbClr>
                </a:solidFill>
                <a:latin typeface="Century Gothic" panose="020B0502020202020204" pitchFamily="34" charset="0"/>
              </a:rPr>
              <a:t> y </a:t>
            </a:r>
            <a:r>
              <a:rPr lang="en-GB" sz="1200" dirty="0" err="1" smtClean="0">
                <a:solidFill>
                  <a:srgbClr val="4472C4">
                    <a:lumMod val="50000"/>
                  </a:srgbClr>
                </a:solidFill>
                <a:latin typeface="Century Gothic" panose="020B0502020202020204" pitchFamily="34" charset="0"/>
              </a:rPr>
              <a:t>bajo</a:t>
            </a:r>
            <a:r>
              <a:rPr lang="en-GB" sz="1200" dirty="0" smtClean="0">
                <a:solidFill>
                  <a:srgbClr val="4472C4">
                    <a:lumMod val="50000"/>
                  </a:srgb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err="1" smtClean="0">
                <a:solidFill>
                  <a:srgbClr val="4472C4">
                    <a:lumMod val="50000"/>
                  </a:srgbClr>
                </a:solidFill>
                <a:latin typeface="Century Gothic" panose="020B0502020202020204" pitchFamily="34" charset="0"/>
              </a:rPr>
              <a:t>Eres</a:t>
            </a:r>
            <a:r>
              <a:rPr lang="en-GB" sz="1200" baseline="0" dirty="0" smtClean="0">
                <a:solidFill>
                  <a:srgbClr val="4472C4">
                    <a:lumMod val="50000"/>
                  </a:srgbClr>
                </a:solidFill>
                <a:latin typeface="Century Gothic" panose="020B0502020202020204" pitchFamily="34" charset="0"/>
              </a:rPr>
              <a:t> </a:t>
            </a:r>
            <a:r>
              <a:rPr lang="en-GB" sz="1200" baseline="0" dirty="0" err="1" smtClean="0">
                <a:solidFill>
                  <a:srgbClr val="4472C4">
                    <a:lumMod val="50000"/>
                  </a:srgbClr>
                </a:solidFill>
                <a:latin typeface="Century Gothic" panose="020B0502020202020204" pitchFamily="34" charset="0"/>
              </a:rPr>
              <a:t>tranquilo</a:t>
            </a:r>
            <a:r>
              <a:rPr lang="en-GB" sz="1200" dirty="0" smtClean="0">
                <a:solidFill>
                  <a:srgbClr val="4472C4">
                    <a:lumMod val="50000"/>
                  </a:srgbClr>
                </a:solidFill>
                <a:latin typeface="Century Gothic" panose="020B0502020202020204" pitchFamily="34" charset="0"/>
              </a:rPr>
              <a:t> y </a:t>
            </a:r>
            <a:r>
              <a:rPr lang="en-GB" sz="1200" dirty="0" err="1" smtClean="0">
                <a:solidFill>
                  <a:srgbClr val="4472C4">
                    <a:lumMod val="50000"/>
                  </a:srgbClr>
                </a:solidFill>
                <a:latin typeface="Century Gothic" panose="020B0502020202020204" pitchFamily="34" charset="0"/>
              </a:rPr>
              <a:t>bajo</a:t>
            </a:r>
            <a:r>
              <a:rPr lang="en-GB" sz="1200" dirty="0" smtClean="0">
                <a:solidFill>
                  <a:srgbClr val="4472C4">
                    <a:lumMod val="50000"/>
                  </a:srgb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smtClean="0">
                <a:solidFill>
                  <a:srgbClr val="4472C4">
                    <a:lumMod val="50000"/>
                  </a:srgbClr>
                </a:solidFill>
                <a:latin typeface="Century Gothic" panose="020B0502020202020204" pitchFamily="34" charset="0"/>
              </a:rPr>
              <a:t>Soy </a:t>
            </a:r>
            <a:r>
              <a:rPr lang="en-GB" sz="1200" dirty="0" err="1" smtClean="0">
                <a:solidFill>
                  <a:srgbClr val="4472C4">
                    <a:lumMod val="50000"/>
                  </a:srgbClr>
                </a:solidFill>
                <a:latin typeface="Century Gothic" panose="020B0502020202020204" pitchFamily="34" charset="0"/>
              </a:rPr>
              <a:t>simpático</a:t>
            </a:r>
            <a:r>
              <a:rPr lang="en-GB" sz="1200" dirty="0" smtClean="0">
                <a:solidFill>
                  <a:srgbClr val="4472C4">
                    <a:lumMod val="50000"/>
                  </a:srgbClr>
                </a:solidFill>
                <a:latin typeface="Century Gothic" panose="020B0502020202020204" pitchFamily="34" charset="0"/>
              </a:rPr>
              <a:t> y alto.</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err="1" smtClean="0">
                <a:solidFill>
                  <a:srgbClr val="4472C4">
                    <a:lumMod val="50000"/>
                  </a:srgbClr>
                </a:solidFill>
                <a:latin typeface="Century Gothic" panose="020B0502020202020204" pitchFamily="34" charset="0"/>
              </a:rPr>
              <a:t>Eres</a:t>
            </a:r>
            <a:r>
              <a:rPr lang="en-GB" sz="1200" baseline="0" dirty="0" smtClean="0">
                <a:solidFill>
                  <a:srgbClr val="4472C4">
                    <a:lumMod val="50000"/>
                  </a:srgbClr>
                </a:solidFill>
                <a:latin typeface="Century Gothic" panose="020B0502020202020204" pitchFamily="34" charset="0"/>
              </a:rPr>
              <a:t> alto y </a:t>
            </a:r>
            <a:r>
              <a:rPr lang="en-GB" sz="1200" baseline="0" dirty="0" err="1" smtClean="0">
                <a:solidFill>
                  <a:srgbClr val="4472C4">
                    <a:lumMod val="50000"/>
                  </a:srgbClr>
                </a:solidFill>
                <a:latin typeface="Century Gothic" panose="020B0502020202020204" pitchFamily="34" charset="0"/>
              </a:rPr>
              <a:t>tranquilo</a:t>
            </a:r>
            <a:r>
              <a:rPr lang="en-GB" sz="1200" baseline="0" dirty="0" smtClean="0">
                <a:solidFill>
                  <a:srgbClr val="4472C4">
                    <a:lumMod val="50000"/>
                  </a:srgbClr>
                </a:solidFill>
                <a:latin typeface="Century Gothic" panose="020B0502020202020204" pitchFamily="34" charset="0"/>
              </a:rPr>
              <a:t>.</a:t>
            </a:r>
            <a:endParaRPr lang="en-GB" sz="1200" dirty="0" smtClea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rgbClr val="4472C4">
                    <a:lumMod val="50000"/>
                  </a:srgbClr>
                </a:solidFill>
                <a:latin typeface="Century Gothic" panose="020B0502020202020204" pitchFamily="34" charset="0"/>
              </a:rPr>
              <a:t>Teachers need not print the slide.  Students can use their ex books to write their responses. </a:t>
            </a:r>
            <a:r>
              <a:rPr lang="en-GB" sz="1200" dirty="0" smtClean="0">
                <a:solidFill>
                  <a:srgbClr val="4472C4">
                    <a:lumMod val="50000"/>
                  </a:srgbClr>
                </a:solidFill>
                <a:latin typeface="Century Gothic" panose="020B0502020202020204" pitchFamily="34" charset="0"/>
              </a:rPr>
              <a:t>Students do not need to copy out the table.</a:t>
            </a:r>
            <a:r>
              <a:rPr lang="en-GB" sz="1200" baseline="0" dirty="0" smtClean="0">
                <a:solidFill>
                  <a:srgbClr val="4472C4">
                    <a:lumMod val="50000"/>
                  </a:srgbClr>
                </a:solidFill>
                <a:latin typeface="Century Gothic" panose="020B0502020202020204" pitchFamily="34" charset="0"/>
              </a:rPr>
              <a:t> </a:t>
            </a:r>
            <a:endParaRPr lang="en-GB" sz="1200" dirty="0" smtClean="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dirty="0" smtClean="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dirty="0" smtClean="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dirty="0" smtClean="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dirty="0" smtClean="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dirty="0" smtClean="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dirty="0" smtClean="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dirty="0" smtClean="0">
              <a:solidFill>
                <a:srgbClr val="4472C4">
                  <a:lumMod val="50000"/>
                </a:srgbClr>
              </a:solidFill>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32517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F0ED376-7B46-4CF7-BCCE-70702E21FB3B}" type="datetimeFigureOut">
              <a:rPr lang="en-GB" smtClean="0">
                <a:solidFill>
                  <a:prstClr val="black">
                    <a:tint val="75000"/>
                  </a:prstClr>
                </a:solidFill>
              </a:rPr>
              <a:pPr/>
              <a:t>04/09/2019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4981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0ED376-7B46-4CF7-BCCE-70702E21FB3B}" type="datetimeFigureOut">
              <a:rPr lang="en-GB" smtClean="0">
                <a:solidFill>
                  <a:prstClr val="black">
                    <a:tint val="75000"/>
                  </a:prstClr>
                </a:solidFill>
              </a:rPr>
              <a:pPr/>
              <a:t>04/09/2019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0247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0ED376-7B46-4CF7-BCCE-70702E21FB3B}" type="datetimeFigureOut">
              <a:rPr lang="en-GB" smtClean="0">
                <a:solidFill>
                  <a:prstClr val="black">
                    <a:tint val="75000"/>
                  </a:prstClr>
                </a:solidFill>
              </a:rPr>
              <a:pPr/>
              <a:t>04/09/2019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54068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67986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1602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91115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6047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5062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20209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04/09/2019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32031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04/09/2019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810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0ED376-7B46-4CF7-BCCE-70702E21FB3B}" type="datetimeFigureOut">
              <a:rPr lang="en-GB" smtClean="0">
                <a:solidFill>
                  <a:prstClr val="black">
                    <a:tint val="75000"/>
                  </a:prstClr>
                </a:solidFill>
              </a:rPr>
              <a:pPr/>
              <a:t>04/09/2019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8731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04/09/2019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90325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04/09/2019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77941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04/09/2019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46968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0ED376-7B46-4CF7-BCCE-70702E21FB3B}" type="datetimeFigureOut">
              <a:rPr lang="en-GB" smtClean="0">
                <a:solidFill>
                  <a:prstClr val="black">
                    <a:tint val="75000"/>
                  </a:prstClr>
                </a:solidFill>
              </a:rPr>
              <a:pPr/>
              <a:t>04/09/2019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16016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F0ED376-7B46-4CF7-BCCE-70702E21FB3B}" type="datetimeFigureOut">
              <a:rPr lang="en-GB" smtClean="0">
                <a:solidFill>
                  <a:prstClr val="black">
                    <a:tint val="75000"/>
                  </a:prstClr>
                </a:solidFill>
              </a:rPr>
              <a:pPr/>
              <a:t>04/09/2019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2839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F0ED376-7B46-4CF7-BCCE-70702E21FB3B}" type="datetimeFigureOut">
              <a:rPr lang="en-GB" smtClean="0">
                <a:solidFill>
                  <a:prstClr val="black">
                    <a:tint val="75000"/>
                  </a:prstClr>
                </a:solidFill>
              </a:rPr>
              <a:pPr/>
              <a:t>04/09/2019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235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F0ED376-7B46-4CF7-BCCE-70702E21FB3B}" type="datetimeFigureOut">
              <a:rPr lang="en-GB" smtClean="0">
                <a:solidFill>
                  <a:prstClr val="black">
                    <a:tint val="75000"/>
                  </a:prstClr>
                </a:solidFill>
              </a:rPr>
              <a:pPr/>
              <a:t>04/09/2019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068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ED376-7B46-4CF7-BCCE-70702E21FB3B}" type="datetimeFigureOut">
              <a:rPr lang="en-GB" smtClean="0">
                <a:solidFill>
                  <a:prstClr val="black">
                    <a:tint val="75000"/>
                  </a:prstClr>
                </a:solidFill>
              </a:rPr>
              <a:pPr/>
              <a:t>04/09/2019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2204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0ED376-7B46-4CF7-BCCE-70702E21FB3B}" type="datetimeFigureOut">
              <a:rPr lang="en-GB" smtClean="0">
                <a:solidFill>
                  <a:prstClr val="black">
                    <a:tint val="75000"/>
                  </a:prstClr>
                </a:solidFill>
              </a:rPr>
              <a:pPr/>
              <a:t>04/09/2019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5769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0ED376-7B46-4CF7-BCCE-70702E21FB3B}" type="datetimeFigureOut">
              <a:rPr lang="en-GB" smtClean="0">
                <a:solidFill>
                  <a:prstClr val="black">
                    <a:tint val="75000"/>
                  </a:prstClr>
                </a:solidFill>
              </a:rPr>
              <a:pPr/>
              <a:t>04/09/2019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89419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ED376-7B46-4CF7-BCCE-70702E21FB3B}" type="datetimeFigureOut">
              <a:rPr lang="en-GB" smtClean="0">
                <a:solidFill>
                  <a:prstClr val="black">
                    <a:tint val="75000"/>
                  </a:prstClr>
                </a:solidFill>
              </a:rPr>
              <a:pPr/>
              <a:t>04/09/2019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9AA96-93CF-4814-8483-8F73067B67E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6430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98129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16.xml"/><Relationship Id="rId16"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29.png"/><Relationship Id="rId15" Type="http://schemas.openxmlformats.org/officeDocument/2006/relationships/image" Target="../media/image17.png"/><Relationship Id="rId10" Type="http://schemas.openxmlformats.org/officeDocument/2006/relationships/image" Target="../media/image13.jpeg"/><Relationship Id="rId4" Type="http://schemas.openxmlformats.org/officeDocument/2006/relationships/image" Target="../media/image28.png"/><Relationship Id="rId9" Type="http://schemas.openxmlformats.org/officeDocument/2006/relationships/image" Target="../media/image9.png"/><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17.xml"/><Relationship Id="rId16"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29.png"/><Relationship Id="rId15" Type="http://schemas.openxmlformats.org/officeDocument/2006/relationships/image" Target="../media/image17.png"/><Relationship Id="rId10" Type="http://schemas.openxmlformats.org/officeDocument/2006/relationships/image" Target="../media/image13.jpeg"/><Relationship Id="rId4" Type="http://schemas.openxmlformats.org/officeDocument/2006/relationships/image" Target="../media/image28.png"/><Relationship Id="rId9" Type="http://schemas.openxmlformats.org/officeDocument/2006/relationships/image" Target="../media/image9.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4.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4.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11.wav"/><Relationship Id="rId18" Type="http://schemas.openxmlformats.org/officeDocument/2006/relationships/audio" Target="../media/audio15.wav"/><Relationship Id="rId3" Type="http://schemas.openxmlformats.org/officeDocument/2006/relationships/image" Target="../media/image10.png"/><Relationship Id="rId7" Type="http://schemas.openxmlformats.org/officeDocument/2006/relationships/image" Target="../media/image23.png"/><Relationship Id="rId12" Type="http://schemas.openxmlformats.org/officeDocument/2006/relationships/audio" Target="../media/audio10.wav"/><Relationship Id="rId17" Type="http://schemas.openxmlformats.org/officeDocument/2006/relationships/audio" Target="../media/audio14.wav"/><Relationship Id="rId2" Type="http://schemas.openxmlformats.org/officeDocument/2006/relationships/notesSlide" Target="../notesSlides/notesSlide9.xml"/><Relationship Id="rId16" Type="http://schemas.openxmlformats.org/officeDocument/2006/relationships/audio" Target="../media/audio6.wav"/><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audio" Target="../media/audio9.wav"/><Relationship Id="rId5" Type="http://schemas.openxmlformats.org/officeDocument/2006/relationships/image" Target="../media/image21.png"/><Relationship Id="rId15" Type="http://schemas.openxmlformats.org/officeDocument/2006/relationships/audio" Target="../media/audio13.wav"/><Relationship Id="rId10" Type="http://schemas.openxmlformats.org/officeDocument/2006/relationships/image" Target="../media/image26.png"/><Relationship Id="rId19"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395111" y="2105561"/>
            <a:ext cx="6886222" cy="1323439"/>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Saying what someone is like (in general)</a:t>
            </a:r>
          </a:p>
        </p:txBody>
      </p:sp>
      <p:sp>
        <p:nvSpPr>
          <p:cNvPr id="14" name="Title 3"/>
          <p:cNvSpPr txBox="1">
            <a:spLocks/>
          </p:cNvSpPr>
          <p:nvPr/>
        </p:nvSpPr>
        <p:spPr>
          <a:xfrm>
            <a:off x="395111" y="3429000"/>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err="1" smtClean="0">
                <a:solidFill>
                  <a:prstClr val="white"/>
                </a:solidFill>
                <a:latin typeface="Century Gothic" panose="020B0502020202020204" pitchFamily="34" charset="0"/>
              </a:rPr>
              <a:t>Ser</a:t>
            </a:r>
            <a:r>
              <a:rPr lang="en-GB" sz="3200" dirty="0" smtClean="0">
                <a:solidFill>
                  <a:prstClr val="white"/>
                </a:solidFill>
                <a:latin typeface="Century Gothic" panose="020B0502020202020204" pitchFamily="34" charset="0"/>
              </a:rPr>
              <a:t>: to be| being</a:t>
            </a:r>
          </a:p>
          <a:p>
            <a:r>
              <a:rPr lang="en-GB" sz="3200" dirty="0" smtClean="0">
                <a:solidFill>
                  <a:prstClr val="white"/>
                </a:solidFill>
                <a:latin typeface="Century Gothic" panose="020B0502020202020204" pitchFamily="34" charset="0"/>
              </a:rPr>
              <a:t>I am &amp; he/she is</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529300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6907274" y="1435941"/>
            <a:ext cx="2342870" cy="2617801"/>
          </a:xfrm>
          <a:prstGeom prst="rect">
            <a:avLst/>
          </a:prstGeom>
        </p:spPr>
      </p:pic>
      <p:sp>
        <p:nvSpPr>
          <p:cNvPr id="8" name="TextBox 7"/>
          <p:cNvSpPr txBox="1"/>
          <p:nvPr/>
        </p:nvSpPr>
        <p:spPr>
          <a:xfrm>
            <a:off x="2710550" y="4577050"/>
            <a:ext cx="7417123" cy="1446550"/>
          </a:xfrm>
          <a:prstGeom prst="rect">
            <a:avLst/>
          </a:prstGeom>
          <a:noFill/>
        </p:spPr>
        <p:txBody>
          <a:bodyPr wrap="square" rtlCol="0">
            <a:spAutoFit/>
          </a:bodyPr>
          <a:lstStyle/>
          <a:p>
            <a:r>
              <a:rPr lang="en-GB" sz="8800" dirty="0" err="1">
                <a:solidFill>
                  <a:srgbClr val="4472C4">
                    <a:lumMod val="50000"/>
                  </a:srgbClr>
                </a:solidFill>
                <a:latin typeface="Century Gothic" panose="020B0502020202020204" pitchFamily="34" charset="0"/>
              </a:rPr>
              <a:t>Es</a:t>
            </a:r>
            <a:r>
              <a:rPr lang="en-GB" sz="8800" dirty="0">
                <a:solidFill>
                  <a:srgbClr val="4472C4">
                    <a:lumMod val="50000"/>
                  </a:srgbClr>
                </a:solidFill>
                <a:latin typeface="Century Gothic" panose="020B0502020202020204" pitchFamily="34" charset="0"/>
              </a:rPr>
              <a:t> </a:t>
            </a:r>
            <a:r>
              <a:rPr lang="en-GB" sz="8800" dirty="0" err="1">
                <a:solidFill>
                  <a:srgbClr val="4472C4">
                    <a:lumMod val="50000"/>
                  </a:srgbClr>
                </a:solidFill>
                <a:latin typeface="Century Gothic" panose="020B0502020202020204" pitchFamily="34" charset="0"/>
              </a:rPr>
              <a:t>tranquilo</a:t>
            </a:r>
            <a:r>
              <a:rPr lang="en-GB" sz="8800" dirty="0">
                <a:solidFill>
                  <a:srgbClr val="4472C4">
                    <a:lumMod val="50000"/>
                  </a:srgbClr>
                </a:solidFill>
                <a:latin typeface="Century Gothic" panose="020B0502020202020204" pitchFamily="34" charset="0"/>
              </a:rPr>
              <a:t>.</a:t>
            </a:r>
          </a:p>
        </p:txBody>
      </p:sp>
      <p:pic>
        <p:nvPicPr>
          <p:cNvPr id="9" name="Picture 2" descr="C:\Users\wdj\Google Drive\Primary\Y5 SoW\From Tracy\Pronouns\h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4035" y="1527283"/>
            <a:ext cx="3581292" cy="265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74425" y="6479689"/>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spTree>
    <p:extLst>
      <p:ext uri="{BB962C8B-B14F-4D97-AF65-F5344CB8AC3E}">
        <p14:creationId xmlns:p14="http://schemas.microsoft.com/office/powerpoint/2010/main" val="255571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30692" y="4524119"/>
            <a:ext cx="7417123" cy="1446550"/>
          </a:xfrm>
          <a:prstGeom prst="rect">
            <a:avLst/>
          </a:prstGeom>
          <a:noFill/>
        </p:spPr>
        <p:txBody>
          <a:bodyPr wrap="square" rtlCol="0">
            <a:spAutoFit/>
          </a:bodyPr>
          <a:lstStyle/>
          <a:p>
            <a:r>
              <a:rPr lang="en-GB" sz="8800" dirty="0">
                <a:solidFill>
                  <a:srgbClr val="4472C4">
                    <a:lumMod val="50000"/>
                  </a:srgbClr>
                </a:solidFill>
                <a:latin typeface="Century Gothic" panose="020B0502020202020204" pitchFamily="34" charset="0"/>
              </a:rPr>
              <a:t>Soy </a:t>
            </a:r>
            <a:r>
              <a:rPr lang="en-GB" sz="8800" dirty="0" err="1">
                <a:solidFill>
                  <a:srgbClr val="4472C4">
                    <a:lumMod val="50000"/>
                  </a:srgbClr>
                </a:solidFill>
                <a:latin typeface="Century Gothic" panose="020B0502020202020204" pitchFamily="34" charset="0"/>
              </a:rPr>
              <a:t>alegre</a:t>
            </a:r>
            <a:r>
              <a:rPr lang="en-GB" sz="8800" dirty="0">
                <a:solidFill>
                  <a:srgbClr val="4472C4">
                    <a:lumMod val="50000"/>
                  </a:srgbClr>
                </a:solidFill>
                <a:latin typeface="Century Gothic" panose="020B0502020202020204" pitchFamily="34" charset="0"/>
              </a:rPr>
              <a:t>.</a:t>
            </a:r>
          </a:p>
        </p:txBody>
      </p:sp>
      <p:pic>
        <p:nvPicPr>
          <p:cNvPr id="9"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9410" y="701101"/>
            <a:ext cx="1477282" cy="345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1" y="1351262"/>
            <a:ext cx="3726872" cy="2663838"/>
          </a:xfrm>
          <a:prstGeom prst="rect">
            <a:avLst/>
          </a:prstGeom>
        </p:spPr>
      </p:pic>
      <p:sp>
        <p:nvSpPr>
          <p:cNvPr id="5" name="TextBox 4"/>
          <p:cNvSpPr txBox="1"/>
          <p:nvPr/>
        </p:nvSpPr>
        <p:spPr>
          <a:xfrm>
            <a:off x="8174425" y="6479689"/>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spTree>
    <p:extLst>
      <p:ext uri="{BB962C8B-B14F-4D97-AF65-F5344CB8AC3E}">
        <p14:creationId xmlns:p14="http://schemas.microsoft.com/office/powerpoint/2010/main" val="122731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29410" y="4549341"/>
            <a:ext cx="7417123" cy="1446550"/>
          </a:xfrm>
          <a:prstGeom prst="rect">
            <a:avLst/>
          </a:prstGeom>
          <a:noFill/>
        </p:spPr>
        <p:txBody>
          <a:bodyPr wrap="square" rtlCol="0">
            <a:spAutoFit/>
          </a:bodyPr>
          <a:lstStyle/>
          <a:p>
            <a:r>
              <a:rPr lang="en-GB" sz="8800" dirty="0">
                <a:solidFill>
                  <a:srgbClr val="4472C4">
                    <a:lumMod val="50000"/>
                  </a:srgbClr>
                </a:solidFill>
                <a:latin typeface="Century Gothic" panose="020B0502020202020204" pitchFamily="34" charset="0"/>
              </a:rPr>
              <a:t>Soy alto.</a:t>
            </a:r>
          </a:p>
        </p:txBody>
      </p:sp>
      <p:pic>
        <p:nvPicPr>
          <p:cNvPr id="9"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9410" y="701101"/>
            <a:ext cx="1477282" cy="345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174425" y="6479689"/>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grpSp>
        <p:nvGrpSpPr>
          <p:cNvPr id="12" name="Group 11"/>
          <p:cNvGrpSpPr/>
          <p:nvPr/>
        </p:nvGrpSpPr>
        <p:grpSpPr>
          <a:xfrm>
            <a:off x="6162034" y="560832"/>
            <a:ext cx="3637839" cy="3746610"/>
            <a:chOff x="6459488" y="2377646"/>
            <a:chExt cx="2181503" cy="2455108"/>
          </a:xfrm>
        </p:grpSpPr>
        <p:pic>
          <p:nvPicPr>
            <p:cNvPr id="13" name="Picture 8" descr="http://www.clker.com/cliparts/3/7/8/9/11970890601169574535johnny_automatic_tall_ladder.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www.clker.com/cliparts/6/8/c/6/11954360131725219243smick_Silhouette_man.svg.hi.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www.clker.com/cliparts/6/8/c/6/11954360131725219243smick_Silhouette_man.svg.hi.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286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30646" y="4549341"/>
            <a:ext cx="7417123" cy="1446550"/>
          </a:xfrm>
          <a:prstGeom prst="rect">
            <a:avLst/>
          </a:prstGeom>
          <a:noFill/>
        </p:spPr>
        <p:txBody>
          <a:bodyPr wrap="square" rtlCol="0">
            <a:spAutoFit/>
          </a:bodyPr>
          <a:lstStyle/>
          <a:p>
            <a:r>
              <a:rPr lang="en-GB" sz="8800" dirty="0" err="1">
                <a:solidFill>
                  <a:srgbClr val="4472C4">
                    <a:lumMod val="50000"/>
                  </a:srgbClr>
                </a:solidFill>
                <a:latin typeface="Century Gothic" panose="020B0502020202020204" pitchFamily="34" charset="0"/>
              </a:rPr>
              <a:t>Eres</a:t>
            </a:r>
            <a:r>
              <a:rPr lang="en-GB" sz="8800" dirty="0">
                <a:solidFill>
                  <a:srgbClr val="4472C4">
                    <a:lumMod val="50000"/>
                  </a:srgbClr>
                </a:solidFill>
                <a:latin typeface="Century Gothic" panose="020B0502020202020204" pitchFamily="34" charset="0"/>
              </a:rPr>
              <a:t> </a:t>
            </a:r>
            <a:r>
              <a:rPr lang="en-GB" sz="8800" dirty="0" err="1">
                <a:solidFill>
                  <a:srgbClr val="4472C4">
                    <a:lumMod val="50000"/>
                  </a:srgbClr>
                </a:solidFill>
                <a:latin typeface="Century Gothic" panose="020B0502020202020204" pitchFamily="34" charset="0"/>
              </a:rPr>
              <a:t>guapo</a:t>
            </a:r>
            <a:r>
              <a:rPr lang="en-GB" sz="8800" dirty="0">
                <a:solidFill>
                  <a:srgbClr val="4472C4">
                    <a:lumMod val="50000"/>
                  </a:srgbClr>
                </a:solidFill>
                <a:latin typeface="Century Gothic" panose="020B0502020202020204" pitchFamily="34" charset="0"/>
              </a:rPr>
              <a: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5335" y="1589088"/>
            <a:ext cx="3396295" cy="2264197"/>
          </a:xfrm>
          <a:prstGeom prst="rect">
            <a:avLst/>
          </a:prstGeom>
        </p:spPr>
      </p:pic>
      <p:grpSp>
        <p:nvGrpSpPr>
          <p:cNvPr id="12" name="Group 11"/>
          <p:cNvGrpSpPr/>
          <p:nvPr/>
        </p:nvGrpSpPr>
        <p:grpSpPr>
          <a:xfrm>
            <a:off x="2880602" y="912634"/>
            <a:ext cx="2910598" cy="3520821"/>
            <a:chOff x="1637448" y="1708967"/>
            <a:chExt cx="1253461" cy="1540520"/>
          </a:xfrm>
        </p:grpSpPr>
        <p:pic>
          <p:nvPicPr>
            <p:cNvPr id="13" name="Picture 2" descr="C:\Users\wdj\Google Drive\Primary\Y5 SoW\From Tracy\Pronouns\you.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wdj\Google Drive\Primary\Y5 SoW\From Tracy\Pronouns\h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8174425" y="6479689"/>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spTree>
    <p:extLst>
      <p:ext uri="{BB962C8B-B14F-4D97-AF65-F5344CB8AC3E}">
        <p14:creationId xmlns:p14="http://schemas.microsoft.com/office/powerpoint/2010/main" val="233233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89423" y="4561769"/>
            <a:ext cx="7417123" cy="1446550"/>
          </a:xfrm>
          <a:prstGeom prst="rect">
            <a:avLst/>
          </a:prstGeom>
          <a:noFill/>
        </p:spPr>
        <p:txBody>
          <a:bodyPr wrap="square" rtlCol="0">
            <a:spAutoFit/>
          </a:bodyPr>
          <a:lstStyle/>
          <a:p>
            <a:r>
              <a:rPr lang="en-GB" sz="8800" dirty="0" err="1">
                <a:solidFill>
                  <a:srgbClr val="4472C4">
                    <a:lumMod val="50000"/>
                  </a:srgbClr>
                </a:solidFill>
                <a:latin typeface="Century Gothic" panose="020B0502020202020204" pitchFamily="34" charset="0"/>
              </a:rPr>
              <a:t>Es</a:t>
            </a:r>
            <a:r>
              <a:rPr lang="en-GB" sz="8800" dirty="0">
                <a:solidFill>
                  <a:srgbClr val="4472C4">
                    <a:lumMod val="50000"/>
                  </a:srgbClr>
                </a:solidFill>
                <a:latin typeface="Century Gothic" panose="020B0502020202020204" pitchFamily="34" charset="0"/>
              </a:rPr>
              <a:t> </a:t>
            </a:r>
            <a:r>
              <a:rPr lang="en-GB" sz="8800" dirty="0" err="1">
                <a:solidFill>
                  <a:srgbClr val="4472C4">
                    <a:lumMod val="50000"/>
                  </a:srgbClr>
                </a:solidFill>
                <a:latin typeface="Century Gothic" panose="020B0502020202020204" pitchFamily="34" charset="0"/>
              </a:rPr>
              <a:t>bajo</a:t>
            </a:r>
            <a:r>
              <a:rPr lang="en-GB" sz="8800" dirty="0">
                <a:solidFill>
                  <a:srgbClr val="4472C4">
                    <a:lumMod val="50000"/>
                  </a:srgbClr>
                </a:solidFill>
                <a:latin typeface="Century Gothic" panose="020B0502020202020204" pitchFamily="34" charset="0"/>
              </a:rPr>
              <a:t>.</a:t>
            </a:r>
          </a:p>
        </p:txBody>
      </p:sp>
      <p:pic>
        <p:nvPicPr>
          <p:cNvPr id="9" name="Picture 2" descr="C:\Users\wdj\Google Drive\Primary\Y5 SoW\From Tracy\Pronouns\h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4035" y="1527283"/>
            <a:ext cx="3581292" cy="265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7204363" y="1231233"/>
            <a:ext cx="2664482" cy="3242137"/>
            <a:chOff x="1199148" y="1347764"/>
            <a:chExt cx="1423730" cy="1953518"/>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1" name="Down Arrow 10"/>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sp>
        <p:nvSpPr>
          <p:cNvPr id="12" name="TextBox 11"/>
          <p:cNvSpPr txBox="1"/>
          <p:nvPr/>
        </p:nvSpPr>
        <p:spPr>
          <a:xfrm>
            <a:off x="8174425" y="6479689"/>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spTree>
    <p:extLst>
      <p:ext uri="{BB962C8B-B14F-4D97-AF65-F5344CB8AC3E}">
        <p14:creationId xmlns:p14="http://schemas.microsoft.com/office/powerpoint/2010/main" val="252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73446" y="4577050"/>
            <a:ext cx="8283718" cy="1446550"/>
          </a:xfrm>
          <a:prstGeom prst="rect">
            <a:avLst/>
          </a:prstGeom>
          <a:noFill/>
        </p:spPr>
        <p:txBody>
          <a:bodyPr wrap="square" rtlCol="0">
            <a:spAutoFit/>
          </a:bodyPr>
          <a:lstStyle/>
          <a:p>
            <a:r>
              <a:rPr lang="en-GB" sz="8800" dirty="0" err="1">
                <a:solidFill>
                  <a:srgbClr val="4472C4">
                    <a:lumMod val="50000"/>
                  </a:srgbClr>
                </a:solidFill>
                <a:latin typeface="Century Gothic" panose="020B0502020202020204" pitchFamily="34" charset="0"/>
              </a:rPr>
              <a:t>Eres</a:t>
            </a:r>
            <a:r>
              <a:rPr lang="en-GB" sz="8800" dirty="0">
                <a:solidFill>
                  <a:srgbClr val="4472C4">
                    <a:lumMod val="50000"/>
                  </a:srgbClr>
                </a:solidFill>
                <a:latin typeface="Century Gothic" panose="020B0502020202020204" pitchFamily="34" charset="0"/>
              </a:rPr>
              <a:t> </a:t>
            </a:r>
            <a:r>
              <a:rPr lang="en-GB" sz="8800" dirty="0" err="1">
                <a:solidFill>
                  <a:srgbClr val="4472C4">
                    <a:lumMod val="50000"/>
                  </a:srgbClr>
                </a:solidFill>
                <a:latin typeface="Century Gothic" panose="020B0502020202020204" pitchFamily="34" charset="0"/>
              </a:rPr>
              <a:t>simpático</a:t>
            </a:r>
            <a:r>
              <a:rPr lang="en-GB" sz="8800" dirty="0">
                <a:solidFill>
                  <a:srgbClr val="4472C4">
                    <a:lumMod val="50000"/>
                  </a:srgbClr>
                </a:solidFill>
                <a:latin typeface="Century Gothic" panose="020B0502020202020204" pitchFamily="34" charset="0"/>
              </a:rPr>
              <a:t>.</a:t>
            </a:r>
          </a:p>
        </p:txBody>
      </p:sp>
      <p:grpSp>
        <p:nvGrpSpPr>
          <p:cNvPr id="12" name="Group 11"/>
          <p:cNvGrpSpPr/>
          <p:nvPr/>
        </p:nvGrpSpPr>
        <p:grpSpPr>
          <a:xfrm>
            <a:off x="2880602" y="912634"/>
            <a:ext cx="2910598" cy="3520821"/>
            <a:chOff x="1637448" y="1708967"/>
            <a:chExt cx="1253461" cy="1540520"/>
          </a:xfrm>
        </p:grpSpPr>
        <p:pic>
          <p:nvPicPr>
            <p:cNvPr id="13" name="Picture 2" descr="C:\Users\wdj\Google Drive\Primary\Y5 SoW\From Tracy\Pronouns\you.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wdj\Google Drive\Primary\Y5 SoW\From Tracy\Pronouns\h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455" y="1495010"/>
            <a:ext cx="3172369" cy="2778485"/>
          </a:xfrm>
          <a:prstGeom prst="rect">
            <a:avLst/>
          </a:prstGeom>
        </p:spPr>
      </p:pic>
      <p:sp>
        <p:nvSpPr>
          <p:cNvPr id="7" name="TextBox 6"/>
          <p:cNvSpPr txBox="1"/>
          <p:nvPr/>
        </p:nvSpPr>
        <p:spPr>
          <a:xfrm>
            <a:off x="8174425" y="6479689"/>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spTree>
    <p:extLst>
      <p:ext uri="{BB962C8B-B14F-4D97-AF65-F5344CB8AC3E}">
        <p14:creationId xmlns:p14="http://schemas.microsoft.com/office/powerpoint/2010/main" val="27164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20" name="TextBox 19"/>
          <p:cNvSpPr txBox="1"/>
          <p:nvPr/>
        </p:nvSpPr>
        <p:spPr>
          <a:xfrm>
            <a:off x="8174425" y="6479689"/>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sp>
        <p:nvSpPr>
          <p:cNvPr id="32" name="Title 3"/>
          <p:cNvSpPr>
            <a:spLocks noGrp="1"/>
          </p:cNvSpPr>
          <p:nvPr>
            <p:ph type="title"/>
          </p:nvPr>
        </p:nvSpPr>
        <p:spPr>
          <a:xfrm>
            <a:off x="0" y="278001"/>
            <a:ext cx="5800316" cy="731174"/>
          </a:xfrm>
        </p:spPr>
        <p:txBody>
          <a:bodyPr>
            <a:normAutofit/>
          </a:bodyPr>
          <a:lstStyle/>
          <a:p>
            <a:r>
              <a:rPr lang="en-GB" sz="3600" b="1" dirty="0">
                <a:solidFill>
                  <a:schemeClr val="bg1"/>
                </a:solidFill>
              </a:rPr>
              <a:t> </a:t>
            </a:r>
            <a:r>
              <a:rPr lang="en-GB" sz="3600" b="1" dirty="0" smtClean="0">
                <a:solidFill>
                  <a:schemeClr val="bg1"/>
                </a:solidFill>
              </a:rPr>
              <a:t>¡</a:t>
            </a:r>
            <a:r>
              <a:rPr lang="en-GB" sz="3600" b="1" dirty="0" err="1" smtClean="0">
                <a:solidFill>
                  <a:schemeClr val="bg1"/>
                </a:solidFill>
              </a:rPr>
              <a:t>Hablamos</a:t>
            </a:r>
            <a:r>
              <a:rPr lang="en-GB" sz="3600" b="1" dirty="0" smtClean="0">
                <a:solidFill>
                  <a:schemeClr val="bg1"/>
                </a:solidFill>
              </a:rPr>
              <a:t>!</a:t>
            </a:r>
            <a:endParaRPr lang="en-GB" sz="3600" b="1" dirty="0">
              <a:solidFill>
                <a:schemeClr val="bg1"/>
              </a:solidFill>
            </a:endParaRPr>
          </a:p>
        </p:txBody>
      </p:sp>
      <p:grpSp>
        <p:nvGrpSpPr>
          <p:cNvPr id="2" name="Group 1"/>
          <p:cNvGrpSpPr/>
          <p:nvPr/>
        </p:nvGrpSpPr>
        <p:grpSpPr>
          <a:xfrm>
            <a:off x="1813802" y="954197"/>
            <a:ext cx="2034007" cy="2599797"/>
            <a:chOff x="1637448" y="1708967"/>
            <a:chExt cx="1253461" cy="1540520"/>
          </a:xfrm>
        </p:grpSpPr>
        <p:pic>
          <p:nvPicPr>
            <p:cNvPr id="21" name="Picture 2" descr="C:\Users\wdj\Google Drive\Primary\Y5 SoW\From Tracy\Pronouns\you.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wdj\Google Drive\Primary\Y5 SoW\From Tracy\Pronouns\h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 descr="C:\Users\wdj\Google Drive\Primary\Y5 SoW\From Tracy\Pronouns\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171" y="3641519"/>
            <a:ext cx="974204" cy="227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p:nvGrpSpPr>
        <p:grpSpPr>
          <a:xfrm>
            <a:off x="8915538" y="4496212"/>
            <a:ext cx="1521343" cy="1748716"/>
            <a:chOff x="1199148" y="1347764"/>
            <a:chExt cx="1423730" cy="1953518"/>
          </a:xfrm>
        </p:grpSpPr>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7" name="Down Arrow 26"/>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8419" y="643588"/>
            <a:ext cx="1917119" cy="1679088"/>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5345" y="2688216"/>
            <a:ext cx="2155932" cy="1437288"/>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06246" y="2515322"/>
            <a:ext cx="2020156" cy="1443937"/>
          </a:xfrm>
          <a:prstGeom prst="rect">
            <a:avLst/>
          </a:prstGeom>
        </p:spPr>
      </p:pic>
      <p:pic>
        <p:nvPicPr>
          <p:cNvPr id="37" name="Picture 36"/>
          <p:cNvPicPr/>
          <p:nvPr/>
        </p:nvPicPr>
        <p:blipFill>
          <a:blip r:embed="rId12">
            <a:extLst>
              <a:ext uri="{28A0092B-C50C-407E-A947-70E740481C1C}">
                <a14:useLocalDpi xmlns:a14="http://schemas.microsoft.com/office/drawing/2010/main" val="0"/>
              </a:ext>
            </a:extLst>
          </a:blip>
          <a:stretch>
            <a:fillRect/>
          </a:stretch>
        </p:blipFill>
        <p:spPr>
          <a:xfrm>
            <a:off x="9876840" y="652574"/>
            <a:ext cx="1120082" cy="1526341"/>
          </a:xfrm>
          <a:prstGeom prst="rect">
            <a:avLst/>
          </a:prstGeom>
        </p:spPr>
      </p:pic>
      <p:sp>
        <p:nvSpPr>
          <p:cNvPr id="3" name="Rectangle 2"/>
          <p:cNvSpPr/>
          <p:nvPr/>
        </p:nvSpPr>
        <p:spPr>
          <a:xfrm>
            <a:off x="11448070" y="0"/>
            <a:ext cx="697628" cy="923330"/>
          </a:xfrm>
          <a:prstGeom prst="rect">
            <a:avLst/>
          </a:prstGeom>
          <a:noFill/>
        </p:spPr>
        <p:txBody>
          <a:bodyPr wrap="none" lIns="91440" tIns="45720" rIns="91440" bIns="45720">
            <a:spAutoFit/>
          </a:bodyPr>
          <a:lstStyle/>
          <a:p>
            <a:pPr algn="ct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A</a:t>
            </a:r>
          </a:p>
        </p:txBody>
      </p:sp>
      <p:pic>
        <p:nvPicPr>
          <p:cNvPr id="33" name="Picture 2" descr="C:\Users\wdj\Google Drive\Primary\Y5 SoW\From Tracy\Pronouns\h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09293" y="3768220"/>
            <a:ext cx="2736868" cy="202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p:nvPr/>
        </p:nvGrpSpPr>
        <p:grpSpPr>
          <a:xfrm>
            <a:off x="5871433" y="4151905"/>
            <a:ext cx="2012390" cy="2072560"/>
            <a:chOff x="6459488" y="2377646"/>
            <a:chExt cx="2181503" cy="2455108"/>
          </a:xfrm>
        </p:grpSpPr>
        <p:pic>
          <p:nvPicPr>
            <p:cNvPr id="39" name="Picture 8" descr="http://www.clker.com/cliparts/3/7/8/9/11970890601169574535johnny_automatic_tall_ladder.svg.hi.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http://www.clker.com/cliparts/6/8/c/6/11954360131725219243smick_Silhouette_man.svg.hi.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http://www.clker.com/cliparts/6/8/c/6/11954360131725219243smick_Silhouette_man.svg.hi.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879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24"/>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5000" fill="hold"/>
                                        <p:tgtEl>
                                          <p:spTgt spid="23"/>
                                        </p:tgtEl>
                                        <p:attrNameLst>
                                          <p:attrName>r</p:attrName>
                                        </p:attrNameLst>
                                      </p:cBhvr>
                                    </p:animRot>
                                  </p:childTnLst>
                                </p:cTn>
                              </p:par>
                              <p:par>
                                <p:cTn id="13" presetID="8" presetClass="emph" presetSubtype="0" fill="hold" nodeType="withEffect">
                                  <p:stCondLst>
                                    <p:cond delay="0"/>
                                  </p:stCondLst>
                                  <p:childTnLst>
                                    <p:animRot by="21600000">
                                      <p:cBhvr>
                                        <p:cTn id="14" dur="5000" fill="hold"/>
                                        <p:tgtEl>
                                          <p:spTgt spid="3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5000" fill="hold"/>
                                        <p:tgtEl>
                                          <p:spTgt spid="2"/>
                                        </p:tgtEl>
                                        <p:attrNameLst>
                                          <p:attrName>r</p:attrName>
                                        </p:attrNameLst>
                                      </p:cBhvr>
                                    </p:animRot>
                                  </p:childTnLst>
                                </p:cTn>
                              </p:par>
                              <p:par>
                                <p:cTn id="19" presetID="8" presetClass="emph" presetSubtype="0" fill="hold" nodeType="withEffect">
                                  <p:stCondLst>
                                    <p:cond delay="0"/>
                                  </p:stCondLst>
                                  <p:childTnLst>
                                    <p:animRot by="21600000">
                                      <p:cBhvr>
                                        <p:cTn id="20" dur="5000" fill="hold"/>
                                        <p:tgtEl>
                                          <p:spTgt spid="36"/>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5000" fill="hold"/>
                                        <p:tgtEl>
                                          <p:spTgt spid="2"/>
                                        </p:tgtEl>
                                        <p:attrNameLst>
                                          <p:attrName>r</p:attrName>
                                        </p:attrNameLst>
                                      </p:cBhvr>
                                    </p:animRot>
                                  </p:childTnLst>
                                </p:cTn>
                              </p:par>
                              <p:par>
                                <p:cTn id="25" presetID="8" presetClass="emph" presetSubtype="0" fill="hold" nodeType="withEffect">
                                  <p:stCondLst>
                                    <p:cond delay="0"/>
                                  </p:stCondLst>
                                  <p:childTnLst>
                                    <p:animRot by="21600000">
                                      <p:cBhvr>
                                        <p:cTn id="26" dur="5000" fill="hold"/>
                                        <p:tgtEl>
                                          <p:spTgt spid="38"/>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5000" fill="hold"/>
                                        <p:tgtEl>
                                          <p:spTgt spid="33"/>
                                        </p:tgtEl>
                                        <p:attrNameLst>
                                          <p:attrName>r</p:attrName>
                                        </p:attrNameLst>
                                      </p:cBhvr>
                                    </p:animRot>
                                  </p:childTnLst>
                                </p:cTn>
                              </p:par>
                              <p:par>
                                <p:cTn id="31" presetID="8" presetClass="emph" presetSubtype="0" fill="hold" nodeType="withEffect">
                                  <p:stCondLst>
                                    <p:cond delay="0"/>
                                  </p:stCondLst>
                                  <p:childTnLst>
                                    <p:animRot by="21600000">
                                      <p:cBhvr>
                                        <p:cTn id="32" dur="5000" fill="hold"/>
                                        <p:tgtEl>
                                          <p:spTgt spid="2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21600000">
                                      <p:cBhvr>
                                        <p:cTn id="36" dur="5000" fill="hold"/>
                                        <p:tgtEl>
                                          <p:spTgt spid="23"/>
                                        </p:tgtEl>
                                        <p:attrNameLst>
                                          <p:attrName>r</p:attrName>
                                        </p:attrNameLst>
                                      </p:cBhvr>
                                    </p:animRot>
                                  </p:childTnLst>
                                </p:cTn>
                              </p:par>
                              <p:par>
                                <p:cTn id="37" presetID="8" presetClass="emph" presetSubtype="0" fill="hold" nodeType="withEffect">
                                  <p:stCondLst>
                                    <p:cond delay="0"/>
                                  </p:stCondLst>
                                  <p:childTnLst>
                                    <p:animRot by="21600000">
                                      <p:cBhvr>
                                        <p:cTn id="38" dur="5000" fill="hold"/>
                                        <p:tgtEl>
                                          <p:spTgt spid="37"/>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21600000">
                                      <p:cBhvr>
                                        <p:cTn id="42" dur="5000" fill="hold"/>
                                        <p:tgtEl>
                                          <p:spTgt spid="33"/>
                                        </p:tgtEl>
                                        <p:attrNameLst>
                                          <p:attrName>r</p:attrName>
                                        </p:attrNameLst>
                                      </p:cBhvr>
                                    </p:animRot>
                                  </p:childTnLst>
                                </p:cTn>
                              </p:par>
                              <p:par>
                                <p:cTn id="43" presetID="8" presetClass="emph" presetSubtype="0" fill="hold" nodeType="withEffect">
                                  <p:stCondLst>
                                    <p:cond delay="0"/>
                                  </p:stCondLst>
                                  <p:childTnLst>
                                    <p:animRot by="21600000">
                                      <p:cBhvr>
                                        <p:cTn id="44" dur="5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20" name="TextBox 19"/>
          <p:cNvSpPr txBox="1"/>
          <p:nvPr/>
        </p:nvSpPr>
        <p:spPr>
          <a:xfrm>
            <a:off x="8174425" y="6479689"/>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sp>
        <p:nvSpPr>
          <p:cNvPr id="32" name="Title 3"/>
          <p:cNvSpPr>
            <a:spLocks noGrp="1"/>
          </p:cNvSpPr>
          <p:nvPr>
            <p:ph type="title"/>
          </p:nvPr>
        </p:nvSpPr>
        <p:spPr>
          <a:xfrm>
            <a:off x="0" y="278001"/>
            <a:ext cx="5800316" cy="731174"/>
          </a:xfrm>
        </p:spPr>
        <p:txBody>
          <a:bodyPr>
            <a:normAutofit/>
          </a:bodyPr>
          <a:lstStyle/>
          <a:p>
            <a:r>
              <a:rPr lang="en-GB" sz="3600" b="1" dirty="0">
                <a:solidFill>
                  <a:schemeClr val="bg1"/>
                </a:solidFill>
              </a:rPr>
              <a:t> </a:t>
            </a:r>
            <a:r>
              <a:rPr lang="en-GB" sz="3600" b="1" dirty="0" smtClean="0">
                <a:solidFill>
                  <a:schemeClr val="bg1"/>
                </a:solidFill>
              </a:rPr>
              <a:t>¡</a:t>
            </a:r>
            <a:r>
              <a:rPr lang="en-GB" sz="3600" b="1" dirty="0" err="1" smtClean="0">
                <a:solidFill>
                  <a:schemeClr val="bg1"/>
                </a:solidFill>
              </a:rPr>
              <a:t>Hablamos</a:t>
            </a:r>
            <a:r>
              <a:rPr lang="en-GB" sz="3600" b="1" dirty="0" smtClean="0">
                <a:solidFill>
                  <a:schemeClr val="bg1"/>
                </a:solidFill>
              </a:rPr>
              <a:t>!</a:t>
            </a:r>
            <a:endParaRPr lang="en-GB" sz="3600" b="1" dirty="0">
              <a:solidFill>
                <a:schemeClr val="bg1"/>
              </a:solidFill>
            </a:endParaRPr>
          </a:p>
        </p:txBody>
      </p:sp>
      <p:grpSp>
        <p:nvGrpSpPr>
          <p:cNvPr id="2" name="Group 1"/>
          <p:cNvGrpSpPr/>
          <p:nvPr/>
        </p:nvGrpSpPr>
        <p:grpSpPr>
          <a:xfrm>
            <a:off x="1813802" y="954197"/>
            <a:ext cx="2034007" cy="2599797"/>
            <a:chOff x="1637448" y="1708967"/>
            <a:chExt cx="1253461" cy="1540520"/>
          </a:xfrm>
        </p:grpSpPr>
        <p:pic>
          <p:nvPicPr>
            <p:cNvPr id="21" name="Picture 2" descr="C:\Users\wdj\Google Drive\Primary\Y5 SoW\From Tracy\Pronouns\you.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wdj\Google Drive\Primary\Y5 SoW\From Tracy\Pronouns\h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 descr="C:\Users\wdj\Google Drive\Primary\Y5 SoW\From Tracy\Pronouns\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2862" y="3641519"/>
            <a:ext cx="974204" cy="227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p:nvGrpSpPr>
        <p:grpSpPr>
          <a:xfrm>
            <a:off x="8915538" y="4496212"/>
            <a:ext cx="1521343" cy="1748716"/>
            <a:chOff x="1199148" y="1347764"/>
            <a:chExt cx="1423730" cy="1953518"/>
          </a:xfrm>
        </p:grpSpPr>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7" name="Down Arrow 26"/>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8419" y="643588"/>
            <a:ext cx="1917119" cy="1679088"/>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5345" y="2688216"/>
            <a:ext cx="2155932" cy="1437288"/>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06246" y="2515322"/>
            <a:ext cx="2020156" cy="1443937"/>
          </a:xfrm>
          <a:prstGeom prst="rect">
            <a:avLst/>
          </a:prstGeom>
        </p:spPr>
      </p:pic>
      <p:pic>
        <p:nvPicPr>
          <p:cNvPr id="37" name="Picture 36"/>
          <p:cNvPicPr/>
          <p:nvPr/>
        </p:nvPicPr>
        <p:blipFill>
          <a:blip r:embed="rId12">
            <a:extLst>
              <a:ext uri="{28A0092B-C50C-407E-A947-70E740481C1C}">
                <a14:useLocalDpi xmlns:a14="http://schemas.microsoft.com/office/drawing/2010/main" val="0"/>
              </a:ext>
            </a:extLst>
          </a:blip>
          <a:stretch>
            <a:fillRect/>
          </a:stretch>
        </p:blipFill>
        <p:spPr>
          <a:xfrm>
            <a:off x="9876840" y="652574"/>
            <a:ext cx="1120082" cy="1526341"/>
          </a:xfrm>
          <a:prstGeom prst="rect">
            <a:avLst/>
          </a:prstGeom>
        </p:spPr>
      </p:pic>
      <p:sp>
        <p:nvSpPr>
          <p:cNvPr id="33" name="Rectangle 32"/>
          <p:cNvSpPr/>
          <p:nvPr/>
        </p:nvSpPr>
        <p:spPr>
          <a:xfrm>
            <a:off x="11503374" y="0"/>
            <a:ext cx="587020" cy="923330"/>
          </a:xfrm>
          <a:prstGeom prst="rect">
            <a:avLst/>
          </a:prstGeom>
          <a:noFill/>
        </p:spPr>
        <p:txBody>
          <a:bodyPr wrap="none" lIns="91440" tIns="45720" rIns="91440" bIns="45720">
            <a:spAutoFit/>
          </a:bodyPr>
          <a:lstStyle/>
          <a:p>
            <a:pPr algn="ct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B</a:t>
            </a:r>
          </a:p>
        </p:txBody>
      </p:sp>
      <p:pic>
        <p:nvPicPr>
          <p:cNvPr id="38" name="Picture 2" descr="C:\Users\wdj\Google Drive\Primary\Y5 SoW\From Tracy\Pronouns\h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4308" y="3768220"/>
            <a:ext cx="2736868" cy="202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8"/>
          <p:cNvGrpSpPr/>
          <p:nvPr/>
        </p:nvGrpSpPr>
        <p:grpSpPr>
          <a:xfrm>
            <a:off x="5871433" y="4151905"/>
            <a:ext cx="2012390" cy="2072560"/>
            <a:chOff x="6459488" y="2377646"/>
            <a:chExt cx="2181503" cy="2455108"/>
          </a:xfrm>
        </p:grpSpPr>
        <p:pic>
          <p:nvPicPr>
            <p:cNvPr id="40" name="Picture 8" descr="http://www.clker.com/cliparts/3/7/8/9/11970890601169574535johnny_automatic_tall_ladder.svg.hi.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http://www.clker.com/cliparts/6/8/c/6/11954360131725219243smick_Silhouette_man.svg.hi.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http://www.clker.com/cliparts/6/8/c/6/11954360131725219243smick_Silhouette_man.svg.hi.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0110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3"/>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24"/>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5000" fill="hold"/>
                                        <p:tgtEl>
                                          <p:spTgt spid="2"/>
                                        </p:tgtEl>
                                        <p:attrNameLst>
                                          <p:attrName>r</p:attrName>
                                        </p:attrNameLst>
                                      </p:cBhvr>
                                    </p:animRot>
                                  </p:childTnLst>
                                </p:cTn>
                              </p:par>
                              <p:par>
                                <p:cTn id="13" presetID="8" presetClass="emph" presetSubtype="0" fill="hold" nodeType="withEffect">
                                  <p:stCondLst>
                                    <p:cond delay="0"/>
                                  </p:stCondLst>
                                  <p:childTnLst>
                                    <p:animRot by="21600000">
                                      <p:cBhvr>
                                        <p:cTn id="14" dur="5000" fill="hold"/>
                                        <p:tgtEl>
                                          <p:spTgt spid="3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5000" fill="hold"/>
                                        <p:tgtEl>
                                          <p:spTgt spid="2"/>
                                        </p:tgtEl>
                                        <p:attrNameLst>
                                          <p:attrName>r</p:attrName>
                                        </p:attrNameLst>
                                      </p:cBhvr>
                                    </p:animRot>
                                  </p:childTnLst>
                                </p:cTn>
                              </p:par>
                              <p:par>
                                <p:cTn id="19" presetID="8" presetClass="emph" presetSubtype="0" fill="hold" nodeType="withEffect">
                                  <p:stCondLst>
                                    <p:cond delay="0"/>
                                  </p:stCondLst>
                                  <p:childTnLst>
                                    <p:animRot by="21600000">
                                      <p:cBhvr>
                                        <p:cTn id="20" dur="5000" fill="hold"/>
                                        <p:tgtEl>
                                          <p:spTgt spid="37"/>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5000" fill="hold"/>
                                        <p:tgtEl>
                                          <p:spTgt spid="23"/>
                                        </p:tgtEl>
                                        <p:attrNameLst>
                                          <p:attrName>r</p:attrName>
                                        </p:attrNameLst>
                                      </p:cBhvr>
                                    </p:animRot>
                                  </p:childTnLst>
                                </p:cTn>
                              </p:par>
                              <p:par>
                                <p:cTn id="25" presetID="8" presetClass="emph" presetSubtype="0" fill="hold" nodeType="withEffect">
                                  <p:stCondLst>
                                    <p:cond delay="0"/>
                                  </p:stCondLst>
                                  <p:childTnLst>
                                    <p:animRot by="21600000">
                                      <p:cBhvr>
                                        <p:cTn id="26" dur="5000" fill="hold"/>
                                        <p:tgtEl>
                                          <p:spTgt spid="36"/>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5000" fill="hold"/>
                                        <p:tgtEl>
                                          <p:spTgt spid="38"/>
                                        </p:tgtEl>
                                        <p:attrNameLst>
                                          <p:attrName>r</p:attrName>
                                        </p:attrNameLst>
                                      </p:cBhvr>
                                    </p:animRot>
                                  </p:childTnLst>
                                </p:cTn>
                              </p:par>
                              <p:par>
                                <p:cTn id="31" presetID="8" presetClass="emph" presetSubtype="0" fill="hold" nodeType="withEffect">
                                  <p:stCondLst>
                                    <p:cond delay="0"/>
                                  </p:stCondLst>
                                  <p:childTnLst>
                                    <p:animRot by="21600000">
                                      <p:cBhvr>
                                        <p:cTn id="32" dur="5000" fill="hold"/>
                                        <p:tgtEl>
                                          <p:spTgt spid="39"/>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21600000">
                                      <p:cBhvr>
                                        <p:cTn id="36" dur="5000" fill="hold"/>
                                        <p:tgtEl>
                                          <p:spTgt spid="2"/>
                                        </p:tgtEl>
                                        <p:attrNameLst>
                                          <p:attrName>r</p:attrName>
                                        </p:attrNameLst>
                                      </p:cBhvr>
                                    </p:animRot>
                                  </p:childTnLst>
                                </p:cTn>
                              </p:par>
                              <p:par>
                                <p:cTn id="37" presetID="8" presetClass="emph" presetSubtype="0" fill="hold" nodeType="withEffect">
                                  <p:stCondLst>
                                    <p:cond delay="0"/>
                                  </p:stCondLst>
                                  <p:childTnLst>
                                    <p:animRot by="21600000">
                                      <p:cBhvr>
                                        <p:cTn id="38" dur="5000" fill="hold"/>
                                        <p:tgtEl>
                                          <p:spTgt spid="35"/>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21600000">
                                      <p:cBhvr>
                                        <p:cTn id="42" dur="3000" fill="hold"/>
                                        <p:tgtEl>
                                          <p:spTgt spid="38"/>
                                        </p:tgtEl>
                                        <p:attrNameLst>
                                          <p:attrName>r</p:attrName>
                                        </p:attrNameLst>
                                      </p:cBhvr>
                                    </p:animRot>
                                  </p:childTnLst>
                                </p:cTn>
                              </p:par>
                              <p:par>
                                <p:cTn id="43" presetID="8" presetClass="emph" presetSubtype="0" fill="hold" nodeType="withEffect">
                                  <p:stCondLst>
                                    <p:cond delay="0"/>
                                  </p:stCondLst>
                                  <p:childTnLst>
                                    <p:animRot by="21600000">
                                      <p:cBhvr>
                                        <p:cTn id="44" dur="3000" fill="hold"/>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82286" y="58818"/>
            <a:ext cx="6484584" cy="1325563"/>
          </a:xfrm>
        </p:spPr>
        <p:txBody>
          <a:bodyPr>
            <a:normAutofit/>
          </a:bodyPr>
          <a:lstStyle/>
          <a:p>
            <a:r>
              <a:rPr lang="en-GB" sz="3600" b="1" dirty="0" err="1" smtClean="0">
                <a:solidFill>
                  <a:schemeClr val="bg1"/>
                </a:solidFill>
              </a:rPr>
              <a:t>Ser</a:t>
            </a:r>
            <a:r>
              <a:rPr lang="en-GB" sz="3600" b="1" dirty="0" smtClean="0">
                <a:solidFill>
                  <a:schemeClr val="bg1"/>
                </a:solidFill>
              </a:rPr>
              <a:t>: I am &amp; he/she is</a:t>
            </a:r>
            <a:endParaRPr lang="en-GB" sz="3600" b="1" dirty="0">
              <a:solidFill>
                <a:schemeClr val="bg1"/>
              </a:solidFill>
            </a:endParaRPr>
          </a:p>
        </p:txBody>
      </p:sp>
      <p:sp>
        <p:nvSpPr>
          <p:cNvPr id="6" name="TextBox 5"/>
          <p:cNvSpPr txBox="1"/>
          <p:nvPr/>
        </p:nvSpPr>
        <p:spPr>
          <a:xfrm>
            <a:off x="-52943" y="1467605"/>
            <a:ext cx="11806106" cy="1077218"/>
          </a:xfrm>
          <a:prstGeom prst="rect">
            <a:avLst/>
          </a:prstGeom>
          <a:noFill/>
        </p:spPr>
        <p:txBody>
          <a:bodyPr wrap="square" rtlCol="0">
            <a:spAutoFit/>
          </a:bodyPr>
          <a:lstStyle/>
          <a:p>
            <a:pPr algn="ctr">
              <a:defRPr/>
            </a:pPr>
            <a:r>
              <a:rPr lang="en-GB" sz="3200" dirty="0">
                <a:solidFill>
                  <a:srgbClr val="4472C4">
                    <a:lumMod val="50000"/>
                  </a:srgbClr>
                </a:solidFill>
                <a:latin typeface="Century Gothic" panose="020B0502020202020204" pitchFamily="34" charset="0"/>
              </a:rPr>
              <a:t>In Spanish, the verb </a:t>
            </a:r>
            <a:r>
              <a:rPr lang="en-GB" sz="3200" b="1" dirty="0">
                <a:solidFill>
                  <a:srgbClr val="4472C4">
                    <a:lumMod val="50000"/>
                  </a:srgbClr>
                </a:solidFill>
                <a:latin typeface="Century Gothic" panose="020B0502020202020204" pitchFamily="34" charset="0"/>
              </a:rPr>
              <a:t>ser</a:t>
            </a:r>
            <a:r>
              <a:rPr lang="en-GB" sz="3200" dirty="0">
                <a:solidFill>
                  <a:srgbClr val="4472C4">
                    <a:lumMod val="50000"/>
                  </a:srgbClr>
                </a:solidFill>
                <a:latin typeface="Century Gothic" panose="020B0502020202020204" pitchFamily="34" charset="0"/>
              </a:rPr>
              <a:t> means </a:t>
            </a:r>
            <a:r>
              <a:rPr lang="en-GB" sz="3200" b="1" i="1" dirty="0">
                <a:solidFill>
                  <a:srgbClr val="4472C4">
                    <a:lumMod val="50000"/>
                  </a:srgbClr>
                </a:solidFill>
                <a:latin typeface="Century Gothic" panose="020B0502020202020204" pitchFamily="34" charset="0"/>
              </a:rPr>
              <a:t>to be </a:t>
            </a:r>
            <a:r>
              <a:rPr lang="en-GB" sz="3200" i="1" dirty="0">
                <a:solidFill>
                  <a:srgbClr val="4472C4">
                    <a:lumMod val="50000"/>
                  </a:srgbClr>
                </a:solidFill>
                <a:latin typeface="Century Gothic" panose="020B0502020202020204" pitchFamily="34" charset="0"/>
              </a:rPr>
              <a:t/>
            </a:r>
            <a:br>
              <a:rPr lang="en-GB" sz="3200" i="1" dirty="0">
                <a:solidFill>
                  <a:srgbClr val="4472C4">
                    <a:lumMod val="50000"/>
                  </a:srgbClr>
                </a:solidFill>
                <a:latin typeface="Century Gothic" panose="020B0502020202020204" pitchFamily="34" charset="0"/>
              </a:rPr>
            </a:br>
            <a:r>
              <a:rPr lang="en-GB" sz="3200" dirty="0">
                <a:solidFill>
                  <a:srgbClr val="4472C4">
                    <a:lumMod val="50000"/>
                  </a:srgbClr>
                </a:solidFill>
                <a:latin typeface="Century Gothic" panose="020B0502020202020204" pitchFamily="34" charset="0"/>
              </a:rPr>
              <a:t>when describing </a:t>
            </a:r>
            <a:r>
              <a:rPr lang="en-GB" sz="3200" u="sng" dirty="0">
                <a:solidFill>
                  <a:srgbClr val="4472C4">
                    <a:lumMod val="50000"/>
                  </a:srgbClr>
                </a:solidFill>
                <a:latin typeface="Century Gothic" panose="020B0502020202020204" pitchFamily="34" charset="0"/>
              </a:rPr>
              <a:t>permanent characteristics</a:t>
            </a:r>
            <a:r>
              <a:rPr lang="en-GB" sz="3200" dirty="0">
                <a:solidFill>
                  <a:srgbClr val="4472C4">
                    <a:lumMod val="50000"/>
                  </a:srgbClr>
                </a:solidFill>
                <a:latin typeface="Century Gothic" panose="020B0502020202020204" pitchFamily="34" charset="0"/>
              </a:rPr>
              <a:t>.</a:t>
            </a:r>
          </a:p>
        </p:txBody>
      </p:sp>
      <p:sp>
        <p:nvSpPr>
          <p:cNvPr id="7" name="TextBox 6"/>
          <p:cNvSpPr txBox="1"/>
          <p:nvPr/>
        </p:nvSpPr>
        <p:spPr>
          <a:xfrm>
            <a:off x="1045029" y="2817223"/>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Soy</a:t>
            </a:r>
          </a:p>
        </p:txBody>
      </p:sp>
      <p:sp>
        <p:nvSpPr>
          <p:cNvPr id="8" name="TextBox 7"/>
          <p:cNvSpPr txBox="1"/>
          <p:nvPr/>
        </p:nvSpPr>
        <p:spPr>
          <a:xfrm>
            <a:off x="2817223" y="2817223"/>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I am</a:t>
            </a:r>
          </a:p>
        </p:txBody>
      </p:sp>
      <p:sp>
        <p:nvSpPr>
          <p:cNvPr id="9" name="TextBox 8"/>
          <p:cNvSpPr txBox="1"/>
          <p:nvPr/>
        </p:nvSpPr>
        <p:spPr>
          <a:xfrm>
            <a:off x="1052791" y="3701195"/>
            <a:ext cx="2220685" cy="584775"/>
          </a:xfrm>
          <a:prstGeom prst="rect">
            <a:avLst/>
          </a:prstGeom>
          <a:noFill/>
        </p:spPr>
        <p:txBody>
          <a:bodyPr wrap="square" rtlCol="0">
            <a:spAutoFit/>
          </a:bodyPr>
          <a:lstStyle/>
          <a:p>
            <a:pPr>
              <a:defRPr/>
            </a:pPr>
            <a:r>
              <a:rPr lang="en-GB" sz="3200" b="1" dirty="0" err="1">
                <a:solidFill>
                  <a:srgbClr val="4472C4">
                    <a:lumMod val="50000"/>
                  </a:srgbClr>
                </a:solidFill>
                <a:latin typeface="Century Gothic" panose="020B0502020202020204" pitchFamily="34" charset="0"/>
              </a:rPr>
              <a:t>Es</a:t>
            </a:r>
            <a:endParaRPr lang="en-GB" sz="3200" b="1" dirty="0">
              <a:solidFill>
                <a:srgbClr val="4472C4">
                  <a:lumMod val="50000"/>
                </a:srgbClr>
              </a:solidFill>
              <a:latin typeface="Century Gothic" panose="020B0502020202020204" pitchFamily="34" charset="0"/>
            </a:endParaRPr>
          </a:p>
        </p:txBody>
      </p:sp>
      <p:sp>
        <p:nvSpPr>
          <p:cNvPr id="10" name="TextBox 9"/>
          <p:cNvSpPr txBox="1"/>
          <p:nvPr/>
        </p:nvSpPr>
        <p:spPr>
          <a:xfrm>
            <a:off x="2817223" y="3701195"/>
            <a:ext cx="3253051"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it / he / she is</a:t>
            </a:r>
          </a:p>
        </p:txBody>
      </p:sp>
      <p:sp>
        <p:nvSpPr>
          <p:cNvPr id="11" name="TextBox 10"/>
          <p:cNvSpPr txBox="1"/>
          <p:nvPr/>
        </p:nvSpPr>
        <p:spPr>
          <a:xfrm>
            <a:off x="1045028" y="4585167"/>
            <a:ext cx="3992880"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Soy </a:t>
            </a:r>
            <a:r>
              <a:rPr lang="en-GB" sz="3200" dirty="0" err="1">
                <a:solidFill>
                  <a:srgbClr val="4472C4">
                    <a:lumMod val="50000"/>
                  </a:srgbClr>
                </a:solidFill>
                <a:latin typeface="Century Gothic" panose="020B0502020202020204" pitchFamily="34" charset="0"/>
              </a:rPr>
              <a:t>alegre</a:t>
            </a:r>
            <a:endParaRPr lang="en-GB" sz="3200" dirty="0">
              <a:solidFill>
                <a:srgbClr val="4472C4">
                  <a:lumMod val="50000"/>
                </a:srgbClr>
              </a:solidFill>
              <a:latin typeface="Century Gothic" panose="020B0502020202020204" pitchFamily="34" charset="0"/>
            </a:endParaRPr>
          </a:p>
        </p:txBody>
      </p:sp>
      <p:sp>
        <p:nvSpPr>
          <p:cNvPr id="12" name="Action Button: Help 11">
            <a:hlinkClick r:id="" action="ppaction://noaction" highlightClick="1"/>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GB">
              <a:solidFill>
                <a:prstClr val="white"/>
              </a:solidFill>
            </a:endParaRPr>
          </a:p>
        </p:txBody>
      </p:sp>
      <p:sp>
        <p:nvSpPr>
          <p:cNvPr id="13" name="TextBox 12"/>
          <p:cNvSpPr txBox="1"/>
          <p:nvPr/>
        </p:nvSpPr>
        <p:spPr>
          <a:xfrm>
            <a:off x="4575866" y="4616877"/>
            <a:ext cx="3992880"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I am cheerful</a:t>
            </a:r>
          </a:p>
        </p:txBody>
      </p:sp>
      <p:sp>
        <p:nvSpPr>
          <p:cNvPr id="14" name="TextBox 13"/>
          <p:cNvSpPr txBox="1"/>
          <p:nvPr/>
        </p:nvSpPr>
        <p:spPr>
          <a:xfrm>
            <a:off x="1045028" y="5471252"/>
            <a:ext cx="3992880" cy="584775"/>
          </a:xfrm>
          <a:prstGeom prst="rect">
            <a:avLst/>
          </a:prstGeom>
          <a:noFill/>
        </p:spPr>
        <p:txBody>
          <a:bodyPr wrap="square" rtlCol="0">
            <a:spAutoFit/>
          </a:bodyPr>
          <a:lstStyle/>
          <a:p>
            <a:pPr>
              <a:defRPr/>
            </a:pP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alegre</a:t>
            </a:r>
            <a:endParaRPr lang="en-GB" sz="3200" dirty="0">
              <a:solidFill>
                <a:srgbClr val="4472C4">
                  <a:lumMod val="50000"/>
                </a:srgbClr>
              </a:solidFill>
              <a:latin typeface="Century Gothic" panose="020B0502020202020204" pitchFamily="34" charset="0"/>
            </a:endParaRPr>
          </a:p>
        </p:txBody>
      </p:sp>
      <p:sp>
        <p:nvSpPr>
          <p:cNvPr id="15" name="Action Button: Help 14">
            <a:hlinkClick r:id="" action="ppaction://noaction" highlightClick="1"/>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GB">
              <a:solidFill>
                <a:prstClr val="white"/>
              </a:solidFill>
            </a:endParaRPr>
          </a:p>
        </p:txBody>
      </p:sp>
      <p:sp>
        <p:nvSpPr>
          <p:cNvPr id="17" name="TextBox 16"/>
          <p:cNvSpPr txBox="1"/>
          <p:nvPr/>
        </p:nvSpPr>
        <p:spPr>
          <a:xfrm>
            <a:off x="4575866" y="5469139"/>
            <a:ext cx="4690964"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It / he / she is cheerful</a:t>
            </a:r>
          </a:p>
        </p:txBody>
      </p:sp>
      <p:pic>
        <p:nvPicPr>
          <p:cNvPr id="18"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1395" y="262804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wdj\Google Drive\Primary\Y5 SoW\From Tracy\Pronouns\h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6217" y="3464979"/>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wdj\Google Drive\Primary\Y5 SoW\From Tracy\Pronouns\sh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0891" y="3485184"/>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8240891" y="6494075"/>
            <a:ext cx="1986844"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spTree>
    <p:extLst>
      <p:ext uri="{BB962C8B-B14F-4D97-AF65-F5344CB8AC3E}">
        <p14:creationId xmlns:p14="http://schemas.microsoft.com/office/powerpoint/2010/main" val="121912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animBg="1"/>
      <p:bldP spid="13" grpId="0"/>
      <p:bldP spid="14" grpId="0"/>
      <p:bldP spid="15"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905875" y="5818371"/>
            <a:ext cx="3067050"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escuchar</a:t>
            </a:r>
            <a:r>
              <a:rPr lang="en-GB" dirty="0">
                <a:solidFill>
                  <a:prstClr val="white"/>
                </a:solidFill>
                <a:latin typeface="Century Gothic" panose="020B0502020202020204" pitchFamily="34" charset="0"/>
              </a:rPr>
              <a:t>, leer y </a:t>
            </a: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graphicFrame>
        <p:nvGraphicFramePr>
          <p:cNvPr id="5" name="Table 4"/>
          <p:cNvGraphicFramePr>
            <a:graphicFrameLocks noGrp="1"/>
          </p:cNvGraphicFramePr>
          <p:nvPr>
            <p:extLst/>
          </p:nvPr>
        </p:nvGraphicFramePr>
        <p:xfrm>
          <a:off x="1663398" y="1418167"/>
          <a:ext cx="8247003" cy="4175760"/>
        </p:xfrm>
        <a:graphic>
          <a:graphicData uri="http://schemas.openxmlformats.org/drawingml/2006/table">
            <a:tbl>
              <a:tblPr firstRow="1" bandRow="1">
                <a:tableStyleId>{5DA37D80-6434-44D0-A028-1B22A696006F}</a:tableStyleId>
              </a:tblPr>
              <a:tblGrid>
                <a:gridCol w="2315934">
                  <a:extLst>
                    <a:ext uri="{9D8B030D-6E8A-4147-A177-3AD203B41FA5}">
                      <a16:colId xmlns:a16="http://schemas.microsoft.com/office/drawing/2014/main" xmlns="" val="1850966184"/>
                    </a:ext>
                  </a:extLst>
                </a:gridCol>
                <a:gridCol w="2878668">
                  <a:extLst>
                    <a:ext uri="{9D8B030D-6E8A-4147-A177-3AD203B41FA5}">
                      <a16:colId xmlns:a16="http://schemas.microsoft.com/office/drawing/2014/main" xmlns="" val="1107475559"/>
                    </a:ext>
                  </a:extLst>
                </a:gridCol>
                <a:gridCol w="3052401">
                  <a:extLst>
                    <a:ext uri="{9D8B030D-6E8A-4147-A177-3AD203B41FA5}">
                      <a16:colId xmlns:a16="http://schemas.microsoft.com/office/drawing/2014/main" xmlns="" val="568154920"/>
                    </a:ext>
                  </a:extLst>
                </a:gridCol>
              </a:tblGrid>
              <a:tr h="539810">
                <a:tc>
                  <a:txBody>
                    <a:bodyPr/>
                    <a:lstStyle/>
                    <a:p>
                      <a:endParaRPr lang="en-GB" sz="2000" dirty="0">
                        <a:latin typeface="Century Gothic" panose="020B0502020202020204" pitchFamily="34" charset="0"/>
                      </a:endParaRPr>
                    </a:p>
                    <a:p>
                      <a:endParaRPr lang="en-GB" sz="2000" dirty="0">
                        <a:latin typeface="Century Gothic" panose="020B0502020202020204" pitchFamily="34" charset="0"/>
                      </a:endParaRPr>
                    </a:p>
                    <a:p>
                      <a:endParaRPr lang="en-GB" sz="2000" dirty="0">
                        <a:latin typeface="Century Gothic" panose="020B0502020202020204" pitchFamily="34" charset="0"/>
                      </a:endParaRPr>
                    </a:p>
                  </a:txBody>
                  <a:tcPr anchor="ctr"/>
                </a:tc>
                <a:tc>
                  <a:txBody>
                    <a:bodyPr/>
                    <a:lstStyle/>
                    <a:p>
                      <a:pPr algn="ctr"/>
                      <a:r>
                        <a:rPr lang="en-GB" sz="2000" dirty="0" smtClean="0">
                          <a:solidFill>
                            <a:schemeClr val="accent5">
                              <a:lumMod val="50000"/>
                            </a:schemeClr>
                          </a:solidFill>
                          <a:latin typeface="Century Gothic" panose="020B0502020202020204" pitchFamily="34" charset="0"/>
                        </a:rPr>
                        <a:t> </a:t>
                      </a:r>
                    </a:p>
                  </a:txBody>
                  <a:tcPr anchor="ctr"/>
                </a:tc>
                <a:tc>
                  <a:txBody>
                    <a:bodyPr/>
                    <a:lstStyle/>
                    <a:p>
                      <a:pPr algn="ctr"/>
                      <a:endParaRPr lang="en-GB" sz="1800" baseline="0" dirty="0" smtClean="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3598749083"/>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453837329"/>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2314679948"/>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751074005"/>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2063471968"/>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147530781"/>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90512164"/>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3142344857"/>
                  </a:ext>
                </a:extLst>
              </a:tr>
              <a:tr h="36786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3361324191"/>
                  </a:ext>
                </a:extLst>
              </a:tr>
            </a:tbl>
          </a:graphicData>
        </a:graphic>
      </p:graphicFrame>
      <p:sp>
        <p:nvSpPr>
          <p:cNvPr id="6" name="Action Button: Custom 5">
            <a:hlinkClick r:id="" action="ppaction://noaction" highlightClick="1">
              <a:snd r:embed="rId3" name="4_01_Leo.wav"/>
            </a:hlinkClick>
          </p:cNvPr>
          <p:cNvSpPr/>
          <p:nvPr/>
        </p:nvSpPr>
        <p:spPr>
          <a:xfrm>
            <a:off x="1178965" y="244750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7" name="Action Button: Custom 6">
            <a:hlinkClick r:id="" action="ppaction://noaction" highlightClick="1">
              <a:snd r:embed="rId4" name="4_02_Escucho.wav"/>
            </a:hlinkClick>
          </p:cNvPr>
          <p:cNvSpPr/>
          <p:nvPr/>
        </p:nvSpPr>
        <p:spPr>
          <a:xfrm>
            <a:off x="1178966" y="284325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8" name="Action Button: Custom 7">
            <a:hlinkClick r:id="" action="ppaction://noaction" highlightClick="1">
              <a:snd r:embed="rId5" name="4_03_No_voy.wav"/>
            </a:hlinkClick>
          </p:cNvPr>
          <p:cNvSpPr/>
          <p:nvPr/>
        </p:nvSpPr>
        <p:spPr>
          <a:xfrm>
            <a:off x="1189579" y="325291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9" name="Action Button: Custom 8">
            <a:hlinkClick r:id="" action="ppaction://noaction" highlightClick="1">
              <a:snd r:embed="rId6" name="4_04_Aprendo.wav"/>
            </a:hlinkClick>
          </p:cNvPr>
          <p:cNvSpPr/>
          <p:nvPr/>
        </p:nvSpPr>
        <p:spPr>
          <a:xfrm>
            <a:off x="1185346" y="364676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10" name="Action Button: Custom 9">
            <a:hlinkClick r:id="" action="ppaction://noaction" highlightClick="1">
              <a:snd r:embed="rId7" name="4_05_No_cuido.wav"/>
            </a:hlinkClick>
          </p:cNvPr>
          <p:cNvSpPr/>
          <p:nvPr/>
        </p:nvSpPr>
        <p:spPr>
          <a:xfrm>
            <a:off x="1185347" y="404061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11" name="Action Button: Custom 10">
            <a:hlinkClick r:id="" action="ppaction://noaction" highlightClick="1">
              <a:snd r:embed="rId8" name="4_06_No_salgo.wav"/>
            </a:hlinkClick>
          </p:cNvPr>
          <p:cNvSpPr/>
          <p:nvPr/>
        </p:nvSpPr>
        <p:spPr>
          <a:xfrm>
            <a:off x="1185020" y="4438947"/>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12" name="Action Button: Custom 11">
            <a:hlinkClick r:id="" action="ppaction://noaction" highlightClick="1">
              <a:snd r:embed="rId9" name="4_07_Toco.wav"/>
            </a:hlinkClick>
          </p:cNvPr>
          <p:cNvSpPr/>
          <p:nvPr/>
        </p:nvSpPr>
        <p:spPr>
          <a:xfrm>
            <a:off x="1186026" y="484264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13" name="Action Button: Custom 12">
            <a:hlinkClick r:id="" action="ppaction://noaction" highlightClick="1">
              <a:snd r:embed="rId10" name="4_08_Visito.wav"/>
            </a:hlinkClick>
          </p:cNvPr>
          <p:cNvSpPr/>
          <p:nvPr/>
        </p:nvSpPr>
        <p:spPr>
          <a:xfrm>
            <a:off x="1186027" y="523099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14" name="TextBox 3"/>
          <p:cNvSpPr txBox="1"/>
          <p:nvPr/>
        </p:nvSpPr>
        <p:spPr>
          <a:xfrm>
            <a:off x="253498" y="344172"/>
            <a:ext cx="11510872"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The twins! </a:t>
            </a:r>
            <a:r>
              <a:rPr lang="en-GB" sz="2400" dirty="0" err="1">
                <a:solidFill>
                  <a:srgbClr val="002060"/>
                </a:solidFill>
                <a:latin typeface="Century Gothic" panose="020B0502020202020204" pitchFamily="34" charset="0"/>
              </a:rPr>
              <a:t>Paco</a:t>
            </a:r>
            <a:r>
              <a:rPr lang="en-GB" sz="2400" dirty="0">
                <a:solidFill>
                  <a:srgbClr val="002060"/>
                </a:solidFill>
                <a:latin typeface="Century Gothic" panose="020B0502020202020204" pitchFamily="34" charset="0"/>
              </a:rPr>
              <a:t> is talking about himself and his twin brother Paulo.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Who is he describing? Write 1-8 and </a:t>
            </a:r>
            <a:r>
              <a:rPr lang="en-GB" sz="2400" b="1" dirty="0" err="1">
                <a:solidFill>
                  <a:srgbClr val="002060"/>
                </a:solidFill>
                <a:latin typeface="Century Gothic" panose="020B0502020202020204" pitchFamily="34" charset="0"/>
              </a:rPr>
              <a:t>Paco</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or </a:t>
            </a:r>
            <a:r>
              <a:rPr lang="en-GB" sz="2400" b="1" dirty="0">
                <a:solidFill>
                  <a:srgbClr val="002060"/>
                </a:solidFill>
                <a:latin typeface="Century Gothic" panose="020B0502020202020204" pitchFamily="34" charset="0"/>
              </a:rPr>
              <a:t>Paulo</a:t>
            </a:r>
            <a:r>
              <a:rPr lang="en-GB" sz="2400" dirty="0">
                <a:solidFill>
                  <a:srgbClr val="002060"/>
                </a:solidFill>
                <a:latin typeface="Century Gothic" panose="020B0502020202020204" pitchFamily="34" charset="0"/>
              </a:rPr>
              <a:t>. Are they identical twins?</a:t>
            </a:r>
            <a:r>
              <a:rPr lang="en-GB" sz="2000" dirty="0">
                <a:solidFill>
                  <a:srgbClr val="002060"/>
                </a:solidFill>
                <a:latin typeface="Century Gothic" panose="020B0502020202020204" pitchFamily="34" charset="0"/>
              </a:rPr>
              <a:t> </a:t>
            </a:r>
          </a:p>
        </p:txBody>
      </p:sp>
      <p:pic>
        <p:nvPicPr>
          <p:cNvPr id="15" name="Picture 14"/>
          <p:cNvPicPr>
            <a:picLocks noChangeAspect="1"/>
          </p:cNvPicPr>
          <p:nvPr/>
        </p:nvPicPr>
        <p:blipFill rotWithShape="1">
          <a:blip r:embed="rId11">
            <a:extLst>
              <a:ext uri="{28A0092B-C50C-407E-A947-70E740481C1C}">
                <a14:useLocalDpi xmlns:a14="http://schemas.microsoft.com/office/drawing/2010/main" val="0"/>
              </a:ext>
            </a:extLst>
          </a:blip>
          <a:srcRect r="50979"/>
          <a:stretch/>
        </p:blipFill>
        <p:spPr>
          <a:xfrm>
            <a:off x="5907417" y="1333026"/>
            <a:ext cx="650310" cy="1161897"/>
          </a:xfrm>
          <a:prstGeom prst="rect">
            <a:avLst/>
          </a:prstGeom>
        </p:spPr>
      </p:pic>
      <p:pic>
        <p:nvPicPr>
          <p:cNvPr id="16" name="Picture 15"/>
          <p:cNvPicPr>
            <a:picLocks noChangeAspect="1"/>
          </p:cNvPicPr>
          <p:nvPr/>
        </p:nvPicPr>
        <p:blipFill rotWithShape="1">
          <a:blip r:embed="rId11">
            <a:extLst>
              <a:ext uri="{28A0092B-C50C-407E-A947-70E740481C1C}">
                <a14:useLocalDpi xmlns:a14="http://schemas.microsoft.com/office/drawing/2010/main" val="0"/>
              </a:ext>
            </a:extLst>
          </a:blip>
          <a:srcRect l="49021"/>
          <a:stretch/>
        </p:blipFill>
        <p:spPr>
          <a:xfrm>
            <a:off x="8578528" y="1300686"/>
            <a:ext cx="712182" cy="1223545"/>
          </a:xfrm>
          <a:prstGeom prst="rect">
            <a:avLst/>
          </a:prstGeom>
        </p:spPr>
      </p:pic>
      <p:sp>
        <p:nvSpPr>
          <p:cNvPr id="17" name="Rounded Rectangular Callout 16"/>
          <p:cNvSpPr/>
          <p:nvPr/>
        </p:nvSpPr>
        <p:spPr>
          <a:xfrm>
            <a:off x="4445409" y="1686584"/>
            <a:ext cx="1278966" cy="598035"/>
          </a:xfrm>
          <a:prstGeom prst="wedgeRoundRectCallout">
            <a:avLst>
              <a:gd name="adj1" fmla="val 71537"/>
              <a:gd name="adj2" fmla="val -39323"/>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prstClr val="white"/>
                </a:solidFill>
                <a:latin typeface="Century Gothic" panose="020B0502020202020204" pitchFamily="34" charset="0"/>
              </a:rPr>
              <a:t>I am</a:t>
            </a:r>
          </a:p>
        </p:txBody>
      </p:sp>
      <p:sp>
        <p:nvSpPr>
          <p:cNvPr id="18" name="Rounded Rectangular Callout 17"/>
          <p:cNvSpPr/>
          <p:nvPr/>
        </p:nvSpPr>
        <p:spPr>
          <a:xfrm>
            <a:off x="7005200" y="1564819"/>
            <a:ext cx="1235691" cy="695277"/>
          </a:xfrm>
          <a:prstGeom prst="wedgeRoundRectCallout">
            <a:avLst>
              <a:gd name="adj1" fmla="val -94533"/>
              <a:gd name="adj2" fmla="val -37585"/>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prstClr val="white"/>
                </a:solidFill>
                <a:latin typeface="Century Gothic" panose="020B0502020202020204" pitchFamily="34" charset="0"/>
              </a:rPr>
              <a:t>he is</a:t>
            </a:r>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81634" y="2414056"/>
            <a:ext cx="348418" cy="362935"/>
          </a:xfrm>
          <a:prstGeom prst="rect">
            <a:avLst/>
          </a:prstGeom>
        </p:spPr>
      </p:pic>
      <p:sp>
        <p:nvSpPr>
          <p:cNvPr id="20" name="TextBox 19"/>
          <p:cNvSpPr txBox="1"/>
          <p:nvPr/>
        </p:nvSpPr>
        <p:spPr>
          <a:xfrm>
            <a:off x="1849921" y="2402716"/>
            <a:ext cx="1714500" cy="46166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soy alto</a:t>
            </a:r>
          </a:p>
        </p:txBody>
      </p:sp>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59403" y="2776991"/>
            <a:ext cx="348418" cy="362935"/>
          </a:xfrm>
          <a:prstGeom prst="rect">
            <a:avLst/>
          </a:prstGeom>
        </p:spPr>
      </p:pic>
      <p:sp>
        <p:nvSpPr>
          <p:cNvPr id="22" name="TextBox 21"/>
          <p:cNvSpPr txBox="1"/>
          <p:nvPr/>
        </p:nvSpPr>
        <p:spPr>
          <a:xfrm>
            <a:off x="1709476" y="5123675"/>
            <a:ext cx="1714500" cy="461665"/>
          </a:xfrm>
          <a:prstGeom prst="rect">
            <a:avLst/>
          </a:prstGeom>
          <a:noFill/>
        </p:spPr>
        <p:txBody>
          <a:bodyPr wrap="square" rtlCol="0">
            <a:spAutoFit/>
          </a:bodyPr>
          <a:lstStyle/>
          <a:p>
            <a:r>
              <a:rPr lang="en-GB" sz="2400" dirty="0" err="1">
                <a:solidFill>
                  <a:srgbClr val="4472C4">
                    <a:lumMod val="50000"/>
                  </a:srgbClr>
                </a:solidFill>
                <a:latin typeface="Century Gothic" panose="020B0502020202020204" pitchFamily="34" charset="0"/>
              </a:rPr>
              <a:t>es</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bajo</a:t>
            </a:r>
            <a:endParaRPr lang="en-GB" sz="2400" dirty="0">
              <a:solidFill>
                <a:srgbClr val="4472C4">
                  <a:lumMod val="50000"/>
                </a:srgbClr>
              </a:solidFill>
              <a:latin typeface="Century Gothic" panose="020B0502020202020204" pitchFamily="34" charset="0"/>
            </a:endParaRPr>
          </a:p>
        </p:txBody>
      </p:sp>
      <p:sp>
        <p:nvSpPr>
          <p:cNvPr id="23" name="TextBox 22"/>
          <p:cNvSpPr txBox="1"/>
          <p:nvPr/>
        </p:nvSpPr>
        <p:spPr>
          <a:xfrm>
            <a:off x="1802713" y="3149636"/>
            <a:ext cx="1714500" cy="461665"/>
          </a:xfrm>
          <a:prstGeom prst="rect">
            <a:avLst/>
          </a:prstGeom>
          <a:noFill/>
        </p:spPr>
        <p:txBody>
          <a:bodyPr wrap="square" rtlCol="0">
            <a:spAutoFit/>
          </a:bodyPr>
          <a:lstStyle/>
          <a:p>
            <a:r>
              <a:rPr lang="en-GB" sz="2400" dirty="0" err="1">
                <a:solidFill>
                  <a:srgbClr val="4472C4">
                    <a:lumMod val="50000"/>
                  </a:srgbClr>
                </a:solidFill>
                <a:latin typeface="Century Gothic" panose="020B0502020202020204" pitchFamily="34" charset="0"/>
              </a:rPr>
              <a:t>es</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alegre</a:t>
            </a:r>
            <a:endParaRPr lang="en-GB" sz="2400" dirty="0">
              <a:solidFill>
                <a:srgbClr val="4472C4">
                  <a:lumMod val="50000"/>
                </a:srgbClr>
              </a:solidFill>
              <a:latin typeface="Century Gothic" panose="020B0502020202020204" pitchFamily="34" charset="0"/>
            </a:endParaRPr>
          </a:p>
        </p:txBody>
      </p:sp>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59403" y="3169303"/>
            <a:ext cx="348418" cy="362935"/>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12925" y="3571056"/>
            <a:ext cx="348418" cy="362935"/>
          </a:xfrm>
          <a:prstGeom prst="rect">
            <a:avLst/>
          </a:prstGeom>
        </p:spPr>
      </p:pic>
      <p:sp>
        <p:nvSpPr>
          <p:cNvPr id="26" name="TextBox 25"/>
          <p:cNvSpPr txBox="1"/>
          <p:nvPr/>
        </p:nvSpPr>
        <p:spPr>
          <a:xfrm>
            <a:off x="1788310" y="3556543"/>
            <a:ext cx="2207997" cy="46166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soy </a:t>
            </a:r>
            <a:r>
              <a:rPr lang="en-GB" sz="2400" dirty="0" err="1">
                <a:solidFill>
                  <a:srgbClr val="4472C4">
                    <a:lumMod val="50000"/>
                  </a:srgbClr>
                </a:solidFill>
                <a:latin typeface="Century Gothic" panose="020B0502020202020204" pitchFamily="34" charset="0"/>
              </a:rPr>
              <a:t>simpático</a:t>
            </a:r>
            <a:endParaRPr lang="en-GB" sz="2400" dirty="0">
              <a:solidFill>
                <a:srgbClr val="4472C4">
                  <a:lumMod val="50000"/>
                </a:srgbClr>
              </a:solidFill>
              <a:latin typeface="Century Gothic" panose="020B0502020202020204" pitchFamily="34" charset="0"/>
            </a:endParaRPr>
          </a:p>
        </p:txBody>
      </p:sp>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12925" y="3987948"/>
            <a:ext cx="348418" cy="362935"/>
          </a:xfrm>
          <a:prstGeom prst="rect">
            <a:avLst/>
          </a:prstGeom>
        </p:spPr>
      </p:pic>
      <p:sp>
        <p:nvSpPr>
          <p:cNvPr id="29" name="TextBox 28"/>
          <p:cNvSpPr txBox="1"/>
          <p:nvPr/>
        </p:nvSpPr>
        <p:spPr>
          <a:xfrm>
            <a:off x="1787727" y="4009267"/>
            <a:ext cx="2207997" cy="46166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soy </a:t>
            </a:r>
            <a:r>
              <a:rPr lang="en-GB" sz="2400" dirty="0" err="1">
                <a:solidFill>
                  <a:srgbClr val="4472C4">
                    <a:lumMod val="50000"/>
                  </a:srgbClr>
                </a:solidFill>
                <a:latin typeface="Century Gothic" panose="020B0502020202020204" pitchFamily="34" charset="0"/>
              </a:rPr>
              <a:t>tranquilo</a:t>
            </a:r>
            <a:endParaRPr lang="en-GB" sz="2400" dirty="0">
              <a:solidFill>
                <a:srgbClr val="4472C4">
                  <a:lumMod val="50000"/>
                </a:srgbClr>
              </a:solidFill>
              <a:latin typeface="Century Gothic" panose="020B0502020202020204" pitchFamily="34" charset="0"/>
            </a:endParaRP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59403" y="4362235"/>
            <a:ext cx="348418" cy="362935"/>
          </a:xfrm>
          <a:prstGeom prst="rect">
            <a:avLst/>
          </a:prstGeom>
        </p:spPr>
      </p:pic>
      <p:sp>
        <p:nvSpPr>
          <p:cNvPr id="31" name="TextBox 30"/>
          <p:cNvSpPr txBox="1"/>
          <p:nvPr/>
        </p:nvSpPr>
        <p:spPr>
          <a:xfrm>
            <a:off x="1789594" y="4351404"/>
            <a:ext cx="1659298" cy="461665"/>
          </a:xfrm>
          <a:prstGeom prst="rect">
            <a:avLst/>
          </a:prstGeom>
          <a:noFill/>
        </p:spPr>
        <p:txBody>
          <a:bodyPr wrap="square" rtlCol="0">
            <a:spAutoFit/>
          </a:bodyPr>
          <a:lstStyle/>
          <a:p>
            <a:r>
              <a:rPr lang="en-GB" sz="2400" dirty="0" err="1">
                <a:solidFill>
                  <a:srgbClr val="4472C4">
                    <a:lumMod val="50000"/>
                  </a:srgbClr>
                </a:solidFill>
                <a:latin typeface="Century Gothic" panose="020B0502020202020204" pitchFamily="34" charset="0"/>
              </a:rPr>
              <a:t>es</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guapo</a:t>
            </a:r>
            <a:endParaRPr lang="en-GB" sz="2400" dirty="0">
              <a:solidFill>
                <a:srgbClr val="4472C4">
                  <a:lumMod val="50000"/>
                </a:srgbClr>
              </a:solidFill>
              <a:latin typeface="Century Gothic" panose="020B0502020202020204" pitchFamily="34" charset="0"/>
            </a:endParaRPr>
          </a:p>
        </p:txBody>
      </p:sp>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78741" y="4759198"/>
            <a:ext cx="348418" cy="362935"/>
          </a:xfrm>
          <a:prstGeom prst="rect">
            <a:avLst/>
          </a:prstGeom>
        </p:spPr>
      </p:pic>
      <p:sp>
        <p:nvSpPr>
          <p:cNvPr id="33" name="TextBox 32"/>
          <p:cNvSpPr txBox="1"/>
          <p:nvPr/>
        </p:nvSpPr>
        <p:spPr>
          <a:xfrm>
            <a:off x="1773862" y="4759198"/>
            <a:ext cx="2207997" cy="46166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soy </a:t>
            </a:r>
            <a:r>
              <a:rPr lang="en-GB" sz="2400" dirty="0" err="1">
                <a:solidFill>
                  <a:srgbClr val="4472C4">
                    <a:lumMod val="50000"/>
                  </a:srgbClr>
                </a:solidFill>
                <a:latin typeface="Century Gothic" panose="020B0502020202020204" pitchFamily="34" charset="0"/>
              </a:rPr>
              <a:t>alegre</a:t>
            </a:r>
            <a:endParaRPr lang="en-GB" sz="2400" dirty="0">
              <a:solidFill>
                <a:srgbClr val="4472C4">
                  <a:lumMod val="50000"/>
                </a:srgbClr>
              </a:solidFill>
              <a:latin typeface="Century Gothic" panose="020B0502020202020204" pitchFamily="34" charset="0"/>
            </a:endParaRPr>
          </a:p>
        </p:txBody>
      </p:sp>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19935" y="5162891"/>
            <a:ext cx="348418" cy="362935"/>
          </a:xfrm>
          <a:prstGeom prst="rect">
            <a:avLst/>
          </a:prstGeom>
        </p:spPr>
      </p:pic>
      <p:sp>
        <p:nvSpPr>
          <p:cNvPr id="35" name="TextBox 34"/>
          <p:cNvSpPr txBox="1"/>
          <p:nvPr/>
        </p:nvSpPr>
        <p:spPr>
          <a:xfrm>
            <a:off x="1819304" y="2755047"/>
            <a:ext cx="2207997" cy="461665"/>
          </a:xfrm>
          <a:prstGeom prst="rect">
            <a:avLst/>
          </a:prstGeom>
          <a:noFill/>
        </p:spPr>
        <p:txBody>
          <a:bodyPr wrap="square" rtlCol="0">
            <a:spAutoFit/>
          </a:bodyPr>
          <a:lstStyle/>
          <a:p>
            <a:r>
              <a:rPr lang="en-GB" sz="2400" dirty="0" err="1">
                <a:solidFill>
                  <a:srgbClr val="4472C4">
                    <a:lumMod val="50000"/>
                  </a:srgbClr>
                </a:solidFill>
                <a:latin typeface="Century Gothic" panose="020B0502020202020204" pitchFamily="34" charset="0"/>
              </a:rPr>
              <a:t>es</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simpático</a:t>
            </a:r>
            <a:endParaRPr lang="en-GB" sz="2400" dirty="0">
              <a:solidFill>
                <a:srgbClr val="4472C4">
                  <a:lumMod val="50000"/>
                </a:srgbClr>
              </a:solidFill>
              <a:latin typeface="Century Gothic" panose="020B0502020202020204" pitchFamily="34" charset="0"/>
            </a:endParaRPr>
          </a:p>
        </p:txBody>
      </p:sp>
      <p:sp>
        <p:nvSpPr>
          <p:cNvPr id="36" name="TextBox 35"/>
          <p:cNvSpPr txBox="1"/>
          <p:nvPr/>
        </p:nvSpPr>
        <p:spPr>
          <a:xfrm>
            <a:off x="3917473" y="1293493"/>
            <a:ext cx="2207997" cy="461665"/>
          </a:xfrm>
          <a:prstGeom prst="rect">
            <a:avLst/>
          </a:prstGeom>
          <a:noFill/>
        </p:spPr>
        <p:txBody>
          <a:bodyPr wrap="square" rtlCol="0">
            <a:spAutoFit/>
          </a:bodyPr>
          <a:lstStyle/>
          <a:p>
            <a:r>
              <a:rPr lang="en-GB" sz="2400" b="1" dirty="0" err="1">
                <a:solidFill>
                  <a:srgbClr val="4472C4">
                    <a:lumMod val="50000"/>
                  </a:srgbClr>
                </a:solidFill>
                <a:latin typeface="Century Gothic" panose="020B0502020202020204" pitchFamily="34" charset="0"/>
              </a:rPr>
              <a:t>Paco</a:t>
            </a:r>
            <a:endParaRPr lang="en-GB" sz="2400" b="1" dirty="0">
              <a:solidFill>
                <a:srgbClr val="4472C4">
                  <a:lumMod val="50000"/>
                </a:srgbClr>
              </a:solidFill>
              <a:latin typeface="Century Gothic" panose="020B0502020202020204" pitchFamily="34" charset="0"/>
            </a:endParaRPr>
          </a:p>
        </p:txBody>
      </p:sp>
      <p:sp>
        <p:nvSpPr>
          <p:cNvPr id="38" name="TextBox 37"/>
          <p:cNvSpPr txBox="1"/>
          <p:nvPr/>
        </p:nvSpPr>
        <p:spPr>
          <a:xfrm>
            <a:off x="8973961" y="1313668"/>
            <a:ext cx="2207997" cy="461665"/>
          </a:xfrm>
          <a:prstGeom prst="rect">
            <a:avLst/>
          </a:prstGeom>
          <a:noFill/>
        </p:spPr>
        <p:txBody>
          <a:bodyPr wrap="square" rtlCol="0">
            <a:spAutoFit/>
          </a:bodyPr>
          <a:lstStyle/>
          <a:p>
            <a:r>
              <a:rPr lang="en-GB" sz="2400" b="1" dirty="0">
                <a:solidFill>
                  <a:srgbClr val="4472C4">
                    <a:lumMod val="50000"/>
                  </a:srgbClr>
                </a:solidFill>
                <a:latin typeface="Century Gothic" panose="020B0502020202020204" pitchFamily="34" charset="0"/>
              </a:rPr>
              <a:t>Paulo</a:t>
            </a:r>
          </a:p>
        </p:txBody>
      </p:sp>
      <p:sp>
        <p:nvSpPr>
          <p:cNvPr id="39" name="TextBox 38"/>
          <p:cNvSpPr txBox="1"/>
          <p:nvPr/>
        </p:nvSpPr>
        <p:spPr>
          <a:xfrm>
            <a:off x="8240891" y="6494075"/>
            <a:ext cx="1986844"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spTree>
    <p:extLst>
      <p:ext uri="{BB962C8B-B14F-4D97-AF65-F5344CB8AC3E}">
        <p14:creationId xmlns:p14="http://schemas.microsoft.com/office/powerpoint/2010/main" val="8858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6" grpId="0"/>
      <p:bldP spid="29" grpId="0"/>
      <p:bldP spid="31" grpId="0"/>
      <p:bldP spid="33"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192397" y="926436"/>
          <a:ext cx="8247003" cy="4145280"/>
        </p:xfrm>
        <a:graphic>
          <a:graphicData uri="http://schemas.openxmlformats.org/drawingml/2006/table">
            <a:tbl>
              <a:tblPr firstRow="1" bandRow="1">
                <a:tableStyleId>{5DA37D80-6434-44D0-A028-1B22A696006F}</a:tableStyleId>
              </a:tblPr>
              <a:tblGrid>
                <a:gridCol w="461470">
                  <a:extLst>
                    <a:ext uri="{9D8B030D-6E8A-4147-A177-3AD203B41FA5}">
                      <a16:colId xmlns:a16="http://schemas.microsoft.com/office/drawing/2014/main" xmlns="" val="1850966184"/>
                    </a:ext>
                  </a:extLst>
                </a:gridCol>
                <a:gridCol w="2800739">
                  <a:extLst>
                    <a:ext uri="{9D8B030D-6E8A-4147-A177-3AD203B41FA5}">
                      <a16:colId xmlns:a16="http://schemas.microsoft.com/office/drawing/2014/main" xmlns="" val="1107475559"/>
                    </a:ext>
                  </a:extLst>
                </a:gridCol>
                <a:gridCol w="4984794">
                  <a:extLst>
                    <a:ext uri="{9D8B030D-6E8A-4147-A177-3AD203B41FA5}">
                      <a16:colId xmlns:a16="http://schemas.microsoft.com/office/drawing/2014/main" xmlns="" val="568154920"/>
                    </a:ext>
                  </a:extLst>
                </a:gridCol>
              </a:tblGrid>
              <a:tr h="367865">
                <a:tc>
                  <a:txBody>
                    <a:bodyPr/>
                    <a:lstStyle/>
                    <a:p>
                      <a:r>
                        <a:rPr lang="en-GB" sz="2800" b="1" dirty="0" smtClean="0">
                          <a:solidFill>
                            <a:schemeClr val="accent5">
                              <a:lumMod val="50000"/>
                            </a:schemeClr>
                          </a:solidFill>
                          <a:latin typeface="Century Gothic" panose="020B0502020202020204" pitchFamily="34" charset="0"/>
                        </a:rPr>
                        <a:t>1</a:t>
                      </a:r>
                      <a:endParaRPr lang="en-GB" sz="2800" b="1" dirty="0">
                        <a:solidFill>
                          <a:schemeClr val="accent5">
                            <a:lumMod val="50000"/>
                          </a:schemeClr>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smtClean="0">
                          <a:solidFill>
                            <a:schemeClr val="accent5">
                              <a:lumMod val="50000"/>
                            </a:schemeClr>
                          </a:solidFill>
                          <a:latin typeface="Century Gothic" panose="020B0502020202020204" pitchFamily="34" charset="0"/>
                        </a:rPr>
                        <a:t>soy alto</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453837329"/>
                  </a:ext>
                </a:extLst>
              </a:tr>
              <a:tr h="367865">
                <a:tc>
                  <a:txBody>
                    <a:bodyPr/>
                    <a:lstStyle/>
                    <a:p>
                      <a:r>
                        <a:rPr lang="en-GB" sz="2800" b="1" dirty="0" smtClean="0">
                          <a:solidFill>
                            <a:schemeClr val="accent5">
                              <a:lumMod val="50000"/>
                            </a:schemeClr>
                          </a:solidFill>
                          <a:latin typeface="Century Gothic" panose="020B0502020202020204" pitchFamily="34" charset="0"/>
                        </a:rPr>
                        <a:t>2</a:t>
                      </a:r>
                      <a:endParaRPr lang="en-GB" sz="2800" b="1" dirty="0">
                        <a:solidFill>
                          <a:schemeClr val="accent5">
                            <a:lumMod val="50000"/>
                          </a:schemeClr>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smtClean="0">
                          <a:solidFill>
                            <a:schemeClr val="accent5">
                              <a:lumMod val="50000"/>
                            </a:schemeClr>
                          </a:solidFill>
                          <a:latin typeface="Century Gothic" panose="020B0502020202020204" pitchFamily="34" charset="0"/>
                        </a:rPr>
                        <a:t>es</a:t>
                      </a:r>
                      <a:r>
                        <a:rPr lang="en-GB" sz="2800" b="0" dirty="0" smtClean="0">
                          <a:solidFill>
                            <a:schemeClr val="accent5">
                              <a:lumMod val="50000"/>
                            </a:schemeClr>
                          </a:solidFill>
                          <a:latin typeface="Century Gothic" panose="020B0502020202020204" pitchFamily="34" charset="0"/>
                        </a:rPr>
                        <a:t> </a:t>
                      </a:r>
                      <a:r>
                        <a:rPr lang="en-GB" sz="2800" b="0" dirty="0" err="1" smtClean="0">
                          <a:solidFill>
                            <a:schemeClr val="accent5">
                              <a:lumMod val="50000"/>
                            </a:schemeClr>
                          </a:solidFill>
                          <a:latin typeface="Century Gothic" panose="020B0502020202020204" pitchFamily="34" charset="0"/>
                        </a:rPr>
                        <a:t>simpático</a:t>
                      </a:r>
                      <a:endParaRPr lang="en-GB" sz="2800" b="0" dirty="0" smtClean="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2314679948"/>
                  </a:ext>
                </a:extLst>
              </a:tr>
              <a:tr h="367865">
                <a:tc>
                  <a:txBody>
                    <a:bodyPr/>
                    <a:lstStyle/>
                    <a:p>
                      <a:r>
                        <a:rPr lang="en-GB" sz="2800" b="1" dirty="0" smtClean="0">
                          <a:solidFill>
                            <a:schemeClr val="accent5">
                              <a:lumMod val="50000"/>
                            </a:schemeClr>
                          </a:solidFill>
                          <a:latin typeface="Century Gothic" panose="020B0502020202020204" pitchFamily="34" charset="0"/>
                        </a:rPr>
                        <a:t>3</a:t>
                      </a:r>
                      <a:endParaRPr lang="en-GB" sz="2800" b="1" dirty="0">
                        <a:solidFill>
                          <a:schemeClr val="accent5">
                            <a:lumMod val="50000"/>
                          </a:schemeClr>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smtClean="0">
                          <a:solidFill>
                            <a:schemeClr val="accent5">
                              <a:lumMod val="50000"/>
                            </a:schemeClr>
                          </a:solidFill>
                          <a:latin typeface="Century Gothic" panose="020B0502020202020204" pitchFamily="34" charset="0"/>
                        </a:rPr>
                        <a:t>es</a:t>
                      </a:r>
                      <a:r>
                        <a:rPr lang="en-GB" sz="2800" b="0" dirty="0" smtClean="0">
                          <a:solidFill>
                            <a:schemeClr val="accent5">
                              <a:lumMod val="50000"/>
                            </a:schemeClr>
                          </a:solidFill>
                          <a:latin typeface="Century Gothic" panose="020B0502020202020204" pitchFamily="34" charset="0"/>
                        </a:rPr>
                        <a:t> </a:t>
                      </a:r>
                      <a:r>
                        <a:rPr lang="en-GB" sz="2800" b="0" dirty="0" err="1" smtClean="0">
                          <a:solidFill>
                            <a:schemeClr val="accent5">
                              <a:lumMod val="50000"/>
                            </a:schemeClr>
                          </a:solidFill>
                          <a:latin typeface="Century Gothic" panose="020B0502020202020204" pitchFamily="34" charset="0"/>
                        </a:rPr>
                        <a:t>alegre</a:t>
                      </a:r>
                      <a:endParaRPr lang="en-GB" sz="2800" b="0" dirty="0" smtClean="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751074005"/>
                  </a:ext>
                </a:extLst>
              </a:tr>
              <a:tr h="367865">
                <a:tc>
                  <a:txBody>
                    <a:bodyPr/>
                    <a:lstStyle/>
                    <a:p>
                      <a:r>
                        <a:rPr lang="en-GB" sz="2800" b="1" dirty="0" smtClean="0">
                          <a:solidFill>
                            <a:schemeClr val="accent5">
                              <a:lumMod val="50000"/>
                            </a:schemeClr>
                          </a:solidFill>
                          <a:latin typeface="Century Gothic" panose="020B0502020202020204" pitchFamily="34" charset="0"/>
                        </a:rPr>
                        <a:t>4</a:t>
                      </a:r>
                      <a:endParaRPr lang="en-GB" sz="2800" b="1" dirty="0">
                        <a:solidFill>
                          <a:schemeClr val="accent5">
                            <a:lumMod val="50000"/>
                          </a:schemeClr>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smtClean="0">
                          <a:solidFill>
                            <a:schemeClr val="accent5">
                              <a:lumMod val="50000"/>
                            </a:schemeClr>
                          </a:solidFill>
                          <a:latin typeface="Century Gothic" panose="020B0502020202020204" pitchFamily="34" charset="0"/>
                        </a:rPr>
                        <a:t>soy </a:t>
                      </a:r>
                      <a:r>
                        <a:rPr lang="en-GB" sz="2800" b="0" dirty="0" err="1" smtClean="0">
                          <a:solidFill>
                            <a:schemeClr val="accent5">
                              <a:lumMod val="50000"/>
                            </a:schemeClr>
                          </a:solidFill>
                          <a:latin typeface="Century Gothic" panose="020B0502020202020204" pitchFamily="34" charset="0"/>
                        </a:rPr>
                        <a:t>simpático</a:t>
                      </a:r>
                      <a:endParaRPr lang="en-GB" sz="2800" b="0" dirty="0" smtClean="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2063471968"/>
                  </a:ext>
                </a:extLst>
              </a:tr>
              <a:tr h="367865">
                <a:tc>
                  <a:txBody>
                    <a:bodyPr/>
                    <a:lstStyle/>
                    <a:p>
                      <a:r>
                        <a:rPr lang="en-GB" sz="2800" b="1" dirty="0" smtClean="0">
                          <a:solidFill>
                            <a:schemeClr val="accent5">
                              <a:lumMod val="50000"/>
                            </a:schemeClr>
                          </a:solidFill>
                          <a:latin typeface="Century Gothic" panose="020B0502020202020204" pitchFamily="34" charset="0"/>
                        </a:rPr>
                        <a:t>5</a:t>
                      </a:r>
                      <a:endParaRPr lang="en-GB" sz="2800" b="1" dirty="0">
                        <a:solidFill>
                          <a:schemeClr val="accent5">
                            <a:lumMod val="50000"/>
                          </a:schemeClr>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smtClean="0">
                          <a:solidFill>
                            <a:schemeClr val="accent5">
                              <a:lumMod val="50000"/>
                            </a:schemeClr>
                          </a:solidFill>
                          <a:latin typeface="Century Gothic" panose="020B0502020202020204" pitchFamily="34" charset="0"/>
                        </a:rPr>
                        <a:t>soy </a:t>
                      </a:r>
                      <a:r>
                        <a:rPr lang="en-GB" sz="2800" b="0" dirty="0" err="1" smtClean="0">
                          <a:solidFill>
                            <a:schemeClr val="accent5">
                              <a:lumMod val="50000"/>
                            </a:schemeClr>
                          </a:solidFill>
                          <a:latin typeface="Century Gothic" panose="020B0502020202020204" pitchFamily="34" charset="0"/>
                        </a:rPr>
                        <a:t>tranquilo</a:t>
                      </a:r>
                      <a:endParaRPr lang="en-GB" sz="2800" b="0" dirty="0" smtClean="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147530781"/>
                  </a:ext>
                </a:extLst>
              </a:tr>
              <a:tr h="367865">
                <a:tc>
                  <a:txBody>
                    <a:bodyPr/>
                    <a:lstStyle/>
                    <a:p>
                      <a:r>
                        <a:rPr lang="en-GB" sz="2800" b="1" dirty="0" smtClean="0">
                          <a:solidFill>
                            <a:schemeClr val="accent5">
                              <a:lumMod val="50000"/>
                            </a:schemeClr>
                          </a:solidFill>
                          <a:latin typeface="Century Gothic" panose="020B0502020202020204" pitchFamily="34" charset="0"/>
                        </a:rPr>
                        <a:t>6</a:t>
                      </a:r>
                      <a:endParaRPr lang="en-GB" sz="2800" b="1" dirty="0">
                        <a:solidFill>
                          <a:schemeClr val="accent5">
                            <a:lumMod val="50000"/>
                          </a:schemeClr>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smtClean="0">
                          <a:solidFill>
                            <a:schemeClr val="accent5">
                              <a:lumMod val="50000"/>
                            </a:schemeClr>
                          </a:solidFill>
                          <a:latin typeface="Century Gothic" panose="020B0502020202020204" pitchFamily="34" charset="0"/>
                        </a:rPr>
                        <a:t>es</a:t>
                      </a:r>
                      <a:r>
                        <a:rPr lang="en-GB" sz="2800" b="0" dirty="0" smtClean="0">
                          <a:solidFill>
                            <a:schemeClr val="accent5">
                              <a:lumMod val="50000"/>
                            </a:schemeClr>
                          </a:solidFill>
                          <a:latin typeface="Century Gothic" panose="020B0502020202020204" pitchFamily="34" charset="0"/>
                        </a:rPr>
                        <a:t> </a:t>
                      </a:r>
                      <a:r>
                        <a:rPr lang="en-GB" sz="2800" b="0" dirty="0" err="1" smtClean="0">
                          <a:solidFill>
                            <a:schemeClr val="accent5">
                              <a:lumMod val="50000"/>
                            </a:schemeClr>
                          </a:solidFill>
                          <a:latin typeface="Century Gothic" panose="020B0502020202020204" pitchFamily="34" charset="0"/>
                        </a:rPr>
                        <a:t>guapo</a:t>
                      </a:r>
                      <a:endParaRPr lang="en-GB" sz="2800" b="0" dirty="0" smtClean="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90512164"/>
                  </a:ext>
                </a:extLst>
              </a:tr>
              <a:tr h="367865">
                <a:tc>
                  <a:txBody>
                    <a:bodyPr/>
                    <a:lstStyle/>
                    <a:p>
                      <a:r>
                        <a:rPr lang="en-GB" sz="2800" b="1" dirty="0" smtClean="0">
                          <a:solidFill>
                            <a:schemeClr val="accent5">
                              <a:lumMod val="50000"/>
                            </a:schemeClr>
                          </a:solidFill>
                          <a:latin typeface="Century Gothic" panose="020B0502020202020204" pitchFamily="34" charset="0"/>
                        </a:rPr>
                        <a:t>7</a:t>
                      </a:r>
                      <a:endParaRPr lang="en-GB" sz="2800" b="1" dirty="0">
                        <a:solidFill>
                          <a:schemeClr val="accent5">
                            <a:lumMod val="50000"/>
                          </a:schemeClr>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smtClean="0">
                          <a:solidFill>
                            <a:schemeClr val="accent5">
                              <a:lumMod val="50000"/>
                            </a:schemeClr>
                          </a:solidFill>
                          <a:latin typeface="Century Gothic" panose="020B0502020202020204" pitchFamily="34" charset="0"/>
                        </a:rPr>
                        <a:t>soy </a:t>
                      </a:r>
                      <a:r>
                        <a:rPr lang="en-GB" sz="2800" b="0" dirty="0" err="1" smtClean="0">
                          <a:solidFill>
                            <a:schemeClr val="accent5">
                              <a:lumMod val="50000"/>
                            </a:schemeClr>
                          </a:solidFill>
                          <a:latin typeface="Century Gothic" panose="020B0502020202020204" pitchFamily="34" charset="0"/>
                        </a:rPr>
                        <a:t>alegre</a:t>
                      </a:r>
                      <a:endParaRPr lang="en-GB" sz="2800" b="0" dirty="0" smtClean="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3142344857"/>
                  </a:ext>
                </a:extLst>
              </a:tr>
              <a:tr h="367865">
                <a:tc>
                  <a:txBody>
                    <a:bodyPr/>
                    <a:lstStyle/>
                    <a:p>
                      <a:r>
                        <a:rPr lang="en-GB" sz="2800" b="1" dirty="0" smtClean="0">
                          <a:solidFill>
                            <a:schemeClr val="accent5">
                              <a:lumMod val="50000"/>
                            </a:schemeClr>
                          </a:solidFill>
                          <a:latin typeface="Century Gothic" panose="020B0502020202020204" pitchFamily="34" charset="0"/>
                        </a:rPr>
                        <a:t>8</a:t>
                      </a:r>
                      <a:endParaRPr lang="en-GB" sz="2800" b="1" dirty="0">
                        <a:solidFill>
                          <a:schemeClr val="accent5">
                            <a:lumMod val="50000"/>
                          </a:schemeClr>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smtClean="0">
                          <a:solidFill>
                            <a:schemeClr val="accent5">
                              <a:lumMod val="50000"/>
                            </a:schemeClr>
                          </a:solidFill>
                          <a:latin typeface="Century Gothic" panose="020B0502020202020204" pitchFamily="34" charset="0"/>
                        </a:rPr>
                        <a:t>es</a:t>
                      </a:r>
                      <a:r>
                        <a:rPr lang="en-GB" sz="2800" b="0" dirty="0" smtClean="0">
                          <a:solidFill>
                            <a:schemeClr val="accent5">
                              <a:lumMod val="50000"/>
                            </a:schemeClr>
                          </a:solidFill>
                          <a:latin typeface="Century Gothic" panose="020B0502020202020204" pitchFamily="34" charset="0"/>
                        </a:rPr>
                        <a:t> </a:t>
                      </a:r>
                      <a:r>
                        <a:rPr lang="en-GB" sz="2800" b="0" dirty="0" err="1" smtClean="0">
                          <a:solidFill>
                            <a:schemeClr val="accent5">
                              <a:lumMod val="50000"/>
                            </a:schemeClr>
                          </a:solidFill>
                          <a:latin typeface="Century Gothic" panose="020B0502020202020204" pitchFamily="34" charset="0"/>
                        </a:rPr>
                        <a:t>bajo</a:t>
                      </a:r>
                      <a:endParaRPr lang="en-GB" sz="2800" b="0" dirty="0" smtClean="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3361324191"/>
                  </a:ext>
                </a:extLst>
              </a:tr>
            </a:tbl>
          </a:graphicData>
        </a:graphic>
      </p:graphicFrame>
      <p:sp>
        <p:nvSpPr>
          <p:cNvPr id="20" name="TextBox 19"/>
          <p:cNvSpPr txBox="1"/>
          <p:nvPr/>
        </p:nvSpPr>
        <p:spPr>
          <a:xfrm>
            <a:off x="6315898" y="950892"/>
            <a:ext cx="1714500"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I am tall</a:t>
            </a:r>
          </a:p>
        </p:txBody>
      </p:sp>
      <p:sp>
        <p:nvSpPr>
          <p:cNvPr id="22" name="TextBox 21"/>
          <p:cNvSpPr txBox="1"/>
          <p:nvPr/>
        </p:nvSpPr>
        <p:spPr>
          <a:xfrm>
            <a:off x="6315897" y="4579844"/>
            <a:ext cx="2661847"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he is short</a:t>
            </a:r>
          </a:p>
        </p:txBody>
      </p:sp>
      <p:sp>
        <p:nvSpPr>
          <p:cNvPr id="23" name="TextBox 22"/>
          <p:cNvSpPr txBox="1"/>
          <p:nvPr/>
        </p:nvSpPr>
        <p:spPr>
          <a:xfrm>
            <a:off x="6315898" y="1951538"/>
            <a:ext cx="4123502"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he is cheerful, happy</a:t>
            </a:r>
          </a:p>
        </p:txBody>
      </p:sp>
      <p:sp>
        <p:nvSpPr>
          <p:cNvPr id="26" name="TextBox 25"/>
          <p:cNvSpPr txBox="1"/>
          <p:nvPr/>
        </p:nvSpPr>
        <p:spPr>
          <a:xfrm>
            <a:off x="6315898" y="2510981"/>
            <a:ext cx="2207997"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I am nice</a:t>
            </a:r>
          </a:p>
        </p:txBody>
      </p:sp>
      <p:sp>
        <p:nvSpPr>
          <p:cNvPr id="29" name="TextBox 28"/>
          <p:cNvSpPr txBox="1"/>
          <p:nvPr/>
        </p:nvSpPr>
        <p:spPr>
          <a:xfrm>
            <a:off x="6315897" y="3050609"/>
            <a:ext cx="3408673"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I am calm, quiet</a:t>
            </a:r>
          </a:p>
        </p:txBody>
      </p:sp>
      <p:sp>
        <p:nvSpPr>
          <p:cNvPr id="31" name="TextBox 30"/>
          <p:cNvSpPr txBox="1"/>
          <p:nvPr/>
        </p:nvSpPr>
        <p:spPr>
          <a:xfrm>
            <a:off x="6315898" y="3530309"/>
            <a:ext cx="4123502"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he is good-looking</a:t>
            </a:r>
          </a:p>
        </p:txBody>
      </p:sp>
      <p:sp>
        <p:nvSpPr>
          <p:cNvPr id="33" name="TextBox 32"/>
          <p:cNvSpPr txBox="1"/>
          <p:nvPr/>
        </p:nvSpPr>
        <p:spPr>
          <a:xfrm>
            <a:off x="6315898" y="4087972"/>
            <a:ext cx="3911837"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I am cheerful, happy</a:t>
            </a:r>
          </a:p>
        </p:txBody>
      </p:sp>
      <p:sp>
        <p:nvSpPr>
          <p:cNvPr id="35" name="TextBox 34"/>
          <p:cNvSpPr txBox="1"/>
          <p:nvPr/>
        </p:nvSpPr>
        <p:spPr>
          <a:xfrm>
            <a:off x="6315898" y="1438987"/>
            <a:ext cx="2207997"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he is nice</a:t>
            </a:r>
          </a:p>
        </p:txBody>
      </p:sp>
      <p:sp>
        <p:nvSpPr>
          <p:cNvPr id="39" name="TextBox 38"/>
          <p:cNvSpPr txBox="1"/>
          <p:nvPr/>
        </p:nvSpPr>
        <p:spPr>
          <a:xfrm>
            <a:off x="8240891" y="6494075"/>
            <a:ext cx="1986844"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spTree>
    <p:extLst>
      <p:ext uri="{BB962C8B-B14F-4D97-AF65-F5344CB8AC3E}">
        <p14:creationId xmlns:p14="http://schemas.microsoft.com/office/powerpoint/2010/main" val="156686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6" grpId="0"/>
      <p:bldP spid="29" grpId="0"/>
      <p:bldP spid="31" grpId="0"/>
      <p:bldP spid="33"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20" name="TextBox 19"/>
          <p:cNvSpPr txBox="1"/>
          <p:nvPr/>
        </p:nvSpPr>
        <p:spPr>
          <a:xfrm>
            <a:off x="8174425" y="6479689"/>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sp>
        <p:nvSpPr>
          <p:cNvPr id="32" name="Title 3"/>
          <p:cNvSpPr>
            <a:spLocks noGrp="1"/>
          </p:cNvSpPr>
          <p:nvPr>
            <p:ph type="title"/>
          </p:nvPr>
        </p:nvSpPr>
        <p:spPr>
          <a:xfrm>
            <a:off x="0" y="278001"/>
            <a:ext cx="5800316" cy="731174"/>
          </a:xfrm>
        </p:spPr>
        <p:txBody>
          <a:bodyPr>
            <a:normAutofit/>
          </a:bodyPr>
          <a:lstStyle/>
          <a:p>
            <a:r>
              <a:rPr lang="en-GB" sz="3600" b="1" dirty="0">
                <a:solidFill>
                  <a:schemeClr val="bg1"/>
                </a:solidFill>
              </a:rPr>
              <a:t> </a:t>
            </a:r>
            <a:r>
              <a:rPr lang="en-GB" sz="3600" b="1" dirty="0" smtClean="0">
                <a:solidFill>
                  <a:schemeClr val="bg1"/>
                </a:solidFill>
              </a:rPr>
              <a:t>¡</a:t>
            </a:r>
            <a:r>
              <a:rPr lang="en-GB" sz="3600" b="1" dirty="0" err="1" smtClean="0">
                <a:solidFill>
                  <a:schemeClr val="bg1"/>
                </a:solidFill>
              </a:rPr>
              <a:t>Hablamos</a:t>
            </a:r>
            <a:r>
              <a:rPr lang="en-GB" sz="3600" b="1" dirty="0" smtClean="0">
                <a:solidFill>
                  <a:schemeClr val="bg1"/>
                </a:solidFill>
              </a:rPr>
              <a:t>!</a:t>
            </a:r>
            <a:endParaRPr lang="en-GB" sz="3600" b="1" dirty="0">
              <a:solidFill>
                <a:schemeClr val="bg1"/>
              </a:solidFill>
            </a:endParaRPr>
          </a:p>
        </p:txBody>
      </p:sp>
      <p:pic>
        <p:nvPicPr>
          <p:cNvPr id="23"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5628" y="3628687"/>
            <a:ext cx="974204" cy="227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p:nvGrpSpPr>
        <p:grpSpPr>
          <a:xfrm>
            <a:off x="8915538" y="4496212"/>
            <a:ext cx="1521343" cy="1748716"/>
            <a:chOff x="1199148" y="1347764"/>
            <a:chExt cx="1423730" cy="1953518"/>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7" name="Down Arrow 26"/>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8419" y="643588"/>
            <a:ext cx="1917119" cy="1679088"/>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5345" y="2688216"/>
            <a:ext cx="2155932" cy="1437288"/>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7490" y="2459603"/>
            <a:ext cx="2020156" cy="1443937"/>
          </a:xfrm>
          <a:prstGeom prst="rect">
            <a:avLst/>
          </a:prstGeom>
        </p:spPr>
      </p:pic>
      <p:pic>
        <p:nvPicPr>
          <p:cNvPr id="37" name="Picture 36"/>
          <p:cNvPicPr/>
          <p:nvPr/>
        </p:nvPicPr>
        <p:blipFill>
          <a:blip r:embed="rId10">
            <a:extLst>
              <a:ext uri="{28A0092B-C50C-407E-A947-70E740481C1C}">
                <a14:useLocalDpi xmlns:a14="http://schemas.microsoft.com/office/drawing/2010/main" val="0"/>
              </a:ext>
            </a:extLst>
          </a:blip>
          <a:stretch>
            <a:fillRect/>
          </a:stretch>
        </p:blipFill>
        <p:spPr>
          <a:xfrm>
            <a:off x="9876840" y="652574"/>
            <a:ext cx="1120082" cy="1526341"/>
          </a:xfrm>
          <a:prstGeom prst="rect">
            <a:avLst/>
          </a:prstGeom>
        </p:spPr>
      </p:pic>
      <p:pic>
        <p:nvPicPr>
          <p:cNvPr id="38" name="Picture 2" descr="C:\Users\wdj\Google Drive\Primary\Y5 SoW\From Tracy\Pronouns\h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7548" y="1310079"/>
            <a:ext cx="2736868" cy="202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p:nvPr/>
        </p:nvGrpSpPr>
        <p:grpSpPr>
          <a:xfrm>
            <a:off x="5871433" y="4151905"/>
            <a:ext cx="2012390" cy="2072560"/>
            <a:chOff x="6459488" y="2377646"/>
            <a:chExt cx="2181503" cy="2455108"/>
          </a:xfrm>
        </p:grpSpPr>
        <p:pic>
          <p:nvPicPr>
            <p:cNvPr id="22" name="Picture 8" descr="http://www.clker.com/cliparts/3/7/8/9/11970890601169574535johnny_automatic_tall_ladder.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www.clker.com/cliparts/6/8/c/6/11954360131725219243smick_Silhouette_man.svg.hi.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http://www.clker.com/cliparts/6/8/c/6/11954360131725219243smick_Silhouette_man.svg.hi.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11448070" y="0"/>
            <a:ext cx="697628" cy="923330"/>
          </a:xfrm>
          <a:prstGeom prst="rect">
            <a:avLst/>
          </a:prstGeom>
          <a:noFill/>
        </p:spPr>
        <p:txBody>
          <a:bodyPr wrap="none" lIns="91440" tIns="45720" rIns="91440" bIns="45720">
            <a:spAutoFit/>
          </a:bodyPr>
          <a:lstStyle/>
          <a:p>
            <a:pPr algn="ctr">
              <a:defRPr/>
            </a:pP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A</a:t>
            </a:r>
          </a:p>
        </p:txBody>
      </p:sp>
    </p:spTree>
    <p:extLst>
      <p:ext uri="{BB962C8B-B14F-4D97-AF65-F5344CB8AC3E}">
        <p14:creationId xmlns:p14="http://schemas.microsoft.com/office/powerpoint/2010/main" val="222875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3"/>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24"/>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5000" fill="hold"/>
                                        <p:tgtEl>
                                          <p:spTgt spid="38"/>
                                        </p:tgtEl>
                                        <p:attrNameLst>
                                          <p:attrName>r</p:attrName>
                                        </p:attrNameLst>
                                      </p:cBhvr>
                                    </p:animRot>
                                  </p:childTnLst>
                                </p:cTn>
                              </p:par>
                              <p:par>
                                <p:cTn id="13" presetID="8" presetClass="emph" presetSubtype="0" fill="hold" nodeType="withEffect">
                                  <p:stCondLst>
                                    <p:cond delay="0"/>
                                  </p:stCondLst>
                                  <p:childTnLst>
                                    <p:animRot by="21600000">
                                      <p:cBhvr>
                                        <p:cTn id="14" dur="5000" fill="hold"/>
                                        <p:tgtEl>
                                          <p:spTgt spid="3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5000" fill="hold"/>
                                        <p:tgtEl>
                                          <p:spTgt spid="23"/>
                                        </p:tgtEl>
                                        <p:attrNameLst>
                                          <p:attrName>r</p:attrName>
                                        </p:attrNameLst>
                                      </p:cBhvr>
                                    </p:animRot>
                                  </p:childTnLst>
                                </p:cTn>
                              </p:par>
                              <p:par>
                                <p:cTn id="19" presetID="8" presetClass="emph" presetSubtype="0" fill="hold" nodeType="withEffect">
                                  <p:stCondLst>
                                    <p:cond delay="0"/>
                                  </p:stCondLst>
                                  <p:childTnLst>
                                    <p:animRot by="21600000">
                                      <p:cBhvr>
                                        <p:cTn id="20" dur="5000" fill="hold"/>
                                        <p:tgtEl>
                                          <p:spTgt spid="37"/>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5000" fill="hold"/>
                                        <p:tgtEl>
                                          <p:spTgt spid="38"/>
                                        </p:tgtEl>
                                        <p:attrNameLst>
                                          <p:attrName>r</p:attrName>
                                        </p:attrNameLst>
                                      </p:cBhvr>
                                    </p:animRot>
                                  </p:childTnLst>
                                </p:cTn>
                              </p:par>
                              <p:par>
                                <p:cTn id="25" presetID="8" presetClass="emph" presetSubtype="0" fill="hold" nodeType="withEffect">
                                  <p:stCondLst>
                                    <p:cond delay="0"/>
                                  </p:stCondLst>
                                  <p:childTnLst>
                                    <p:animRot by="21600000">
                                      <p:cBhvr>
                                        <p:cTn id="26" dur="5000" fill="hold"/>
                                        <p:tgtEl>
                                          <p:spTgt spid="3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5000" fill="hold"/>
                                        <p:tgtEl>
                                          <p:spTgt spid="23"/>
                                        </p:tgtEl>
                                        <p:attrNameLst>
                                          <p:attrName>r</p:attrName>
                                        </p:attrNameLst>
                                      </p:cBhvr>
                                    </p:animRot>
                                  </p:childTnLst>
                                </p:cTn>
                              </p:par>
                              <p:par>
                                <p:cTn id="31" presetID="8" presetClass="emph" presetSubtype="0" fill="hold" nodeType="withEffect">
                                  <p:stCondLst>
                                    <p:cond delay="0"/>
                                  </p:stCondLst>
                                  <p:childTnLst>
                                    <p:animRot by="21600000">
                                      <p:cBhvr>
                                        <p:cTn id="32" dur="5000" fill="hold"/>
                                        <p:tgtEl>
                                          <p:spTgt spid="3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21600000">
                                      <p:cBhvr>
                                        <p:cTn id="36" dur="5000" fill="hold"/>
                                        <p:tgtEl>
                                          <p:spTgt spid="38"/>
                                        </p:tgtEl>
                                        <p:attrNameLst>
                                          <p:attrName>r</p:attrName>
                                        </p:attrNameLst>
                                      </p:cBhvr>
                                    </p:animRot>
                                  </p:childTnLst>
                                </p:cTn>
                              </p:par>
                              <p:par>
                                <p:cTn id="37" presetID="8" presetClass="emph" presetSubtype="0" fill="hold" nodeType="withEffect">
                                  <p:stCondLst>
                                    <p:cond delay="0"/>
                                  </p:stCondLst>
                                  <p:childTnLst>
                                    <p:animRot by="21600000">
                                      <p:cBhvr>
                                        <p:cTn id="38" dur="5000" fill="hold"/>
                                        <p:tgtEl>
                                          <p:spTgt spid="21"/>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21600000">
                                      <p:cBhvr>
                                        <p:cTn id="42" dur="3000" fill="hold"/>
                                        <p:tgtEl>
                                          <p:spTgt spid="23"/>
                                        </p:tgtEl>
                                        <p:attrNameLst>
                                          <p:attrName>r</p:attrName>
                                        </p:attrNameLst>
                                      </p:cBhvr>
                                    </p:animRot>
                                  </p:childTnLst>
                                </p:cTn>
                              </p:par>
                              <p:par>
                                <p:cTn id="43" presetID="8" presetClass="emph" presetSubtype="0" fill="hold" nodeType="withEffect">
                                  <p:stCondLst>
                                    <p:cond delay="0"/>
                                  </p:stCondLst>
                                  <p:childTnLst>
                                    <p:animRot by="21600000">
                                      <p:cBhvr>
                                        <p:cTn id="44" dur="3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20" name="TextBox 19"/>
          <p:cNvSpPr txBox="1"/>
          <p:nvPr/>
        </p:nvSpPr>
        <p:spPr>
          <a:xfrm>
            <a:off x="8174425" y="6479689"/>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sp>
        <p:nvSpPr>
          <p:cNvPr id="32" name="Title 3"/>
          <p:cNvSpPr>
            <a:spLocks noGrp="1"/>
          </p:cNvSpPr>
          <p:nvPr>
            <p:ph type="title"/>
          </p:nvPr>
        </p:nvSpPr>
        <p:spPr>
          <a:xfrm>
            <a:off x="0" y="278001"/>
            <a:ext cx="5800316" cy="731174"/>
          </a:xfrm>
        </p:spPr>
        <p:txBody>
          <a:bodyPr>
            <a:normAutofit/>
          </a:bodyPr>
          <a:lstStyle/>
          <a:p>
            <a:r>
              <a:rPr lang="en-GB" sz="3600" b="1" dirty="0">
                <a:solidFill>
                  <a:schemeClr val="bg1"/>
                </a:solidFill>
              </a:rPr>
              <a:t> </a:t>
            </a:r>
            <a:r>
              <a:rPr lang="en-GB" sz="3600" b="1" dirty="0" err="1" smtClean="0">
                <a:solidFill>
                  <a:schemeClr val="bg1"/>
                </a:solidFill>
              </a:rPr>
              <a:t>İHablamos</a:t>
            </a:r>
            <a:r>
              <a:rPr lang="en-GB" sz="3600" b="1" dirty="0" smtClean="0">
                <a:solidFill>
                  <a:schemeClr val="bg1"/>
                </a:solidFill>
              </a:rPr>
              <a:t>!</a:t>
            </a:r>
            <a:endParaRPr lang="en-GB" sz="3600" b="1" dirty="0">
              <a:solidFill>
                <a:schemeClr val="bg1"/>
              </a:solidFill>
            </a:endParaRPr>
          </a:p>
        </p:txBody>
      </p:sp>
      <p:pic>
        <p:nvPicPr>
          <p:cNvPr id="23"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5628" y="3628687"/>
            <a:ext cx="974204" cy="227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p:nvGrpSpPr>
        <p:grpSpPr>
          <a:xfrm>
            <a:off x="8915538" y="4496212"/>
            <a:ext cx="1521343" cy="1748716"/>
            <a:chOff x="1199148" y="1347764"/>
            <a:chExt cx="1423730" cy="1953518"/>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7" name="Down Arrow 26"/>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8419" y="643588"/>
            <a:ext cx="1917119" cy="1679088"/>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5345" y="2688216"/>
            <a:ext cx="2155932" cy="1437288"/>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6246" y="2515322"/>
            <a:ext cx="2020156" cy="1443937"/>
          </a:xfrm>
          <a:prstGeom prst="rect">
            <a:avLst/>
          </a:prstGeom>
        </p:spPr>
      </p:pic>
      <p:pic>
        <p:nvPicPr>
          <p:cNvPr id="37" name="Picture 36"/>
          <p:cNvPicPr/>
          <p:nvPr/>
        </p:nvPicPr>
        <p:blipFill>
          <a:blip r:embed="rId10">
            <a:extLst>
              <a:ext uri="{28A0092B-C50C-407E-A947-70E740481C1C}">
                <a14:useLocalDpi xmlns:a14="http://schemas.microsoft.com/office/drawing/2010/main" val="0"/>
              </a:ext>
            </a:extLst>
          </a:blip>
          <a:stretch>
            <a:fillRect/>
          </a:stretch>
        </p:blipFill>
        <p:spPr>
          <a:xfrm>
            <a:off x="9876840" y="652574"/>
            <a:ext cx="1120082" cy="1526341"/>
          </a:xfrm>
          <a:prstGeom prst="rect">
            <a:avLst/>
          </a:prstGeom>
        </p:spPr>
      </p:pic>
      <p:sp>
        <p:nvSpPr>
          <p:cNvPr id="3" name="Rectangle 2"/>
          <p:cNvSpPr/>
          <p:nvPr/>
        </p:nvSpPr>
        <p:spPr>
          <a:xfrm>
            <a:off x="11503374" y="0"/>
            <a:ext cx="587020" cy="923330"/>
          </a:xfrm>
          <a:prstGeom prst="rect">
            <a:avLst/>
          </a:prstGeom>
          <a:noFill/>
        </p:spPr>
        <p:txBody>
          <a:bodyPr wrap="none" lIns="91440" tIns="45720" rIns="91440" bIns="45720">
            <a:spAutoFit/>
          </a:bodyPr>
          <a:lstStyle/>
          <a:p>
            <a:pPr algn="ctr">
              <a:defRPr/>
            </a:pP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B</a:t>
            </a:r>
          </a:p>
        </p:txBody>
      </p:sp>
      <p:pic>
        <p:nvPicPr>
          <p:cNvPr id="33" name="Picture 2" descr="C:\Users\wdj\Google Drive\Primary\Y5 SoW\From Tracy\Pronouns\h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7548" y="1310079"/>
            <a:ext cx="2736868" cy="202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p:nvPr/>
        </p:nvGrpSpPr>
        <p:grpSpPr>
          <a:xfrm>
            <a:off x="5871433" y="4151905"/>
            <a:ext cx="2012390" cy="2072560"/>
            <a:chOff x="6459488" y="2377646"/>
            <a:chExt cx="2181503" cy="2455108"/>
          </a:xfrm>
        </p:grpSpPr>
        <p:pic>
          <p:nvPicPr>
            <p:cNvPr id="22" name="Picture 8" descr="http://www.clker.com/cliparts/3/7/8/9/11970890601169574535johnny_automatic_tall_ladder.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http://www.clker.com/cliparts/6/8/c/6/11954360131725219243smick_Silhouette_man.svg.hi.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http://www.clker.com/cliparts/6/8/c/6/11954360131725219243smick_Silhouette_man.svg.hi.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675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3"/>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35"/>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5000" fill="hold"/>
                                        <p:tgtEl>
                                          <p:spTgt spid="33"/>
                                        </p:tgtEl>
                                        <p:attrNameLst>
                                          <p:attrName>r</p:attrName>
                                        </p:attrNameLst>
                                      </p:cBhvr>
                                    </p:animRot>
                                  </p:childTnLst>
                                </p:cTn>
                              </p:par>
                              <p:par>
                                <p:cTn id="13" presetID="8" presetClass="emph" presetSubtype="0" fill="hold" nodeType="withEffect">
                                  <p:stCondLst>
                                    <p:cond delay="0"/>
                                  </p:stCondLst>
                                  <p:childTnLst>
                                    <p:animRot by="21600000">
                                      <p:cBhvr>
                                        <p:cTn id="14" dur="5000" fill="hold"/>
                                        <p:tgtEl>
                                          <p:spTgt spid="3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5000" fill="hold"/>
                                        <p:tgtEl>
                                          <p:spTgt spid="23"/>
                                        </p:tgtEl>
                                        <p:attrNameLst>
                                          <p:attrName>r</p:attrName>
                                        </p:attrNameLst>
                                      </p:cBhvr>
                                    </p:animRot>
                                  </p:childTnLst>
                                </p:cTn>
                              </p:par>
                              <p:par>
                                <p:cTn id="19" presetID="8" presetClass="emph" presetSubtype="0" fill="hold" nodeType="withEffect">
                                  <p:stCondLst>
                                    <p:cond delay="0"/>
                                  </p:stCondLst>
                                  <p:childTnLst>
                                    <p:animRot by="21600000">
                                      <p:cBhvr>
                                        <p:cTn id="20" dur="5000" fill="hold"/>
                                        <p:tgtEl>
                                          <p:spTgt spid="3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5000" fill="hold"/>
                                        <p:tgtEl>
                                          <p:spTgt spid="33"/>
                                        </p:tgtEl>
                                        <p:attrNameLst>
                                          <p:attrName>r</p:attrName>
                                        </p:attrNameLst>
                                      </p:cBhvr>
                                    </p:animRot>
                                  </p:childTnLst>
                                </p:cTn>
                              </p:par>
                              <p:par>
                                <p:cTn id="25" presetID="8" presetClass="emph" presetSubtype="0" fill="hold" nodeType="withEffect">
                                  <p:stCondLst>
                                    <p:cond delay="0"/>
                                  </p:stCondLst>
                                  <p:childTnLst>
                                    <p:animRot by="21600000">
                                      <p:cBhvr>
                                        <p:cTn id="26" dur="5000" fill="hold"/>
                                        <p:tgtEl>
                                          <p:spTgt spid="2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5000" fill="hold"/>
                                        <p:tgtEl>
                                          <p:spTgt spid="33"/>
                                        </p:tgtEl>
                                        <p:attrNameLst>
                                          <p:attrName>r</p:attrName>
                                        </p:attrNameLst>
                                      </p:cBhvr>
                                    </p:animRot>
                                  </p:childTnLst>
                                </p:cTn>
                              </p:par>
                              <p:par>
                                <p:cTn id="31" presetID="8" presetClass="emph" presetSubtype="0" fill="hold" nodeType="withEffect">
                                  <p:stCondLst>
                                    <p:cond delay="0"/>
                                  </p:stCondLst>
                                  <p:childTnLst>
                                    <p:animRot by="21600000">
                                      <p:cBhvr>
                                        <p:cTn id="32" dur="5000" fill="hold"/>
                                        <p:tgtEl>
                                          <p:spTgt spid="3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21600000">
                                      <p:cBhvr>
                                        <p:cTn id="36" dur="3000" fill="hold"/>
                                        <p:tgtEl>
                                          <p:spTgt spid="23"/>
                                        </p:tgtEl>
                                        <p:attrNameLst>
                                          <p:attrName>r</p:attrName>
                                        </p:attrNameLst>
                                      </p:cBhvr>
                                    </p:animRot>
                                  </p:childTnLst>
                                </p:cTn>
                              </p:par>
                              <p:par>
                                <p:cTn id="37" presetID="8" presetClass="emph" presetSubtype="0" fill="hold" nodeType="withEffect">
                                  <p:stCondLst>
                                    <p:cond delay="0"/>
                                  </p:stCondLst>
                                  <p:childTnLst>
                                    <p:animRot by="21600000">
                                      <p:cBhvr>
                                        <p:cTn id="38" dur="3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4" name="Title 3"/>
          <p:cNvSpPr txBox="1">
            <a:spLocks/>
          </p:cNvSpPr>
          <p:nvPr/>
        </p:nvSpPr>
        <p:spPr>
          <a:xfrm>
            <a:off x="395111" y="3429000"/>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3200" dirty="0" smtClean="0">
                <a:solidFill>
                  <a:prstClr val="white"/>
                </a:solidFill>
                <a:latin typeface="Century Gothic" panose="020B0502020202020204" pitchFamily="34" charset="0"/>
              </a:rPr>
              <a:t>S</a:t>
            </a:r>
            <a:r>
              <a:rPr lang="en-GB" sz="3200" dirty="0">
                <a:solidFill>
                  <a:prstClr val="white"/>
                </a:solidFill>
                <a:latin typeface="Century Gothic" panose="020B0502020202020204" pitchFamily="34" charset="0"/>
              </a:rPr>
              <a:t>e</a:t>
            </a:r>
            <a:r>
              <a:rPr lang="en-GB" sz="3200" dirty="0" smtClean="0">
                <a:solidFill>
                  <a:prstClr val="white"/>
                </a:solidFill>
                <a:latin typeface="Century Gothic" panose="020B0502020202020204" pitchFamily="34" charset="0"/>
              </a:rPr>
              <a:t>r: to be, being</a:t>
            </a:r>
          </a:p>
          <a:p>
            <a:pPr>
              <a:defRPr/>
            </a:pPr>
            <a:r>
              <a:rPr lang="en-GB" sz="3200" dirty="0" smtClean="0">
                <a:solidFill>
                  <a:prstClr val="white"/>
                </a:solidFill>
                <a:latin typeface="Century Gothic" panose="020B0502020202020204" pitchFamily="34" charset="0"/>
              </a:rPr>
              <a:t>I am &amp; you are</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extBox 10"/>
          <p:cNvSpPr txBox="1"/>
          <p:nvPr/>
        </p:nvSpPr>
        <p:spPr>
          <a:xfrm>
            <a:off x="395111" y="2105561"/>
            <a:ext cx="6886222" cy="1323439"/>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Saying what someone is like (in general)</a:t>
            </a:r>
          </a:p>
        </p:txBody>
      </p:sp>
    </p:spTree>
    <p:extLst>
      <p:ext uri="{BB962C8B-B14F-4D97-AF65-F5344CB8AC3E}">
        <p14:creationId xmlns:p14="http://schemas.microsoft.com/office/powerpoint/2010/main" val="32352366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300038" y="21925"/>
            <a:ext cx="6484584" cy="1325563"/>
          </a:xfrm>
        </p:spPr>
        <p:txBody>
          <a:bodyPr>
            <a:normAutofit/>
          </a:bodyPr>
          <a:lstStyle/>
          <a:p>
            <a:r>
              <a:rPr lang="en-GB" sz="3600" b="1" dirty="0" err="1" smtClean="0">
                <a:solidFill>
                  <a:schemeClr val="bg1"/>
                </a:solidFill>
              </a:rPr>
              <a:t>Ser</a:t>
            </a:r>
            <a:r>
              <a:rPr lang="en-GB" sz="3600" b="1" dirty="0" smtClean="0">
                <a:solidFill>
                  <a:schemeClr val="bg1"/>
                </a:solidFill>
              </a:rPr>
              <a:t>: I am &amp; you are</a:t>
            </a:r>
            <a:endParaRPr lang="en-GB" sz="3600" b="1" dirty="0">
              <a:solidFill>
                <a:schemeClr val="bg1"/>
              </a:solidFill>
            </a:endParaRPr>
          </a:p>
        </p:txBody>
      </p:sp>
      <p:sp>
        <p:nvSpPr>
          <p:cNvPr id="7" name="TextBox 6"/>
          <p:cNvSpPr txBox="1"/>
          <p:nvPr/>
        </p:nvSpPr>
        <p:spPr>
          <a:xfrm>
            <a:off x="510849" y="2289692"/>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Soy</a:t>
            </a:r>
          </a:p>
        </p:txBody>
      </p:sp>
      <p:sp>
        <p:nvSpPr>
          <p:cNvPr id="8" name="TextBox 7"/>
          <p:cNvSpPr txBox="1"/>
          <p:nvPr/>
        </p:nvSpPr>
        <p:spPr>
          <a:xfrm>
            <a:off x="1931125" y="2307616"/>
            <a:ext cx="2220685"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I am</a:t>
            </a:r>
          </a:p>
        </p:txBody>
      </p:sp>
      <p:sp>
        <p:nvSpPr>
          <p:cNvPr id="9" name="TextBox 8"/>
          <p:cNvSpPr txBox="1"/>
          <p:nvPr/>
        </p:nvSpPr>
        <p:spPr>
          <a:xfrm>
            <a:off x="5538813" y="2345813"/>
            <a:ext cx="2220685" cy="584775"/>
          </a:xfrm>
          <a:prstGeom prst="rect">
            <a:avLst/>
          </a:prstGeom>
          <a:noFill/>
        </p:spPr>
        <p:txBody>
          <a:bodyPr wrap="square" rtlCol="0">
            <a:spAutoFit/>
          </a:bodyPr>
          <a:lstStyle/>
          <a:p>
            <a:pPr>
              <a:defRPr/>
            </a:pPr>
            <a:r>
              <a:rPr lang="en-GB" sz="3200" b="1" dirty="0" err="1">
                <a:solidFill>
                  <a:srgbClr val="4472C4">
                    <a:lumMod val="50000"/>
                  </a:srgbClr>
                </a:solidFill>
                <a:latin typeface="Century Gothic" panose="020B0502020202020204" pitchFamily="34" charset="0"/>
              </a:rPr>
              <a:t>Es</a:t>
            </a:r>
            <a:endParaRPr lang="en-GB" sz="3200" b="1" dirty="0">
              <a:solidFill>
                <a:srgbClr val="4472C4">
                  <a:lumMod val="50000"/>
                </a:srgbClr>
              </a:solidFill>
              <a:latin typeface="Century Gothic" panose="020B0502020202020204" pitchFamily="34" charset="0"/>
            </a:endParaRPr>
          </a:p>
        </p:txBody>
      </p:sp>
      <p:sp>
        <p:nvSpPr>
          <p:cNvPr id="10" name="TextBox 9"/>
          <p:cNvSpPr txBox="1"/>
          <p:nvPr/>
        </p:nvSpPr>
        <p:spPr>
          <a:xfrm>
            <a:off x="6968518" y="2325826"/>
            <a:ext cx="3259217"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it / he / she is</a:t>
            </a:r>
          </a:p>
        </p:txBody>
      </p:sp>
      <p:sp>
        <p:nvSpPr>
          <p:cNvPr id="11" name="TextBox 10"/>
          <p:cNvSpPr txBox="1"/>
          <p:nvPr/>
        </p:nvSpPr>
        <p:spPr>
          <a:xfrm>
            <a:off x="1045028" y="4585167"/>
            <a:ext cx="3992880" cy="584775"/>
          </a:xfrm>
          <a:prstGeom prst="rect">
            <a:avLst/>
          </a:prstGeom>
          <a:noFill/>
        </p:spPr>
        <p:txBody>
          <a:bodyPr wrap="square" rtlCol="0">
            <a:spAutoFit/>
          </a:bodyPr>
          <a:lstStyle/>
          <a:p>
            <a:pPr>
              <a:defRPr/>
            </a:pPr>
            <a:r>
              <a:rPr lang="en-GB" sz="3200" dirty="0" err="1">
                <a:solidFill>
                  <a:srgbClr val="4472C4">
                    <a:lumMod val="50000"/>
                  </a:srgbClr>
                </a:solidFill>
                <a:latin typeface="Century Gothic" panose="020B0502020202020204" pitchFamily="34" charset="0"/>
              </a:rPr>
              <a:t>Eres</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alegre</a:t>
            </a:r>
            <a:r>
              <a:rPr lang="en-GB" sz="3200" dirty="0">
                <a:solidFill>
                  <a:srgbClr val="4472C4">
                    <a:lumMod val="50000"/>
                  </a:srgbClr>
                </a:solidFill>
                <a:latin typeface="Century Gothic" panose="020B0502020202020204" pitchFamily="34" charset="0"/>
              </a:rPr>
              <a:t>.</a:t>
            </a:r>
          </a:p>
        </p:txBody>
      </p:sp>
      <p:sp>
        <p:nvSpPr>
          <p:cNvPr id="12" name="Action Button: Help 11">
            <a:hlinkClick r:id="" action="ppaction://noaction" highlightClick="1"/>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GB">
              <a:solidFill>
                <a:prstClr val="white"/>
              </a:solidFill>
            </a:endParaRPr>
          </a:p>
        </p:txBody>
      </p:sp>
      <p:sp>
        <p:nvSpPr>
          <p:cNvPr id="13" name="TextBox 12"/>
          <p:cNvSpPr txBox="1"/>
          <p:nvPr/>
        </p:nvSpPr>
        <p:spPr>
          <a:xfrm>
            <a:off x="5850110" y="4531790"/>
            <a:ext cx="3992880"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You are cheerful.</a:t>
            </a:r>
          </a:p>
        </p:txBody>
      </p:sp>
      <p:sp>
        <p:nvSpPr>
          <p:cNvPr id="14" name="TextBox 13"/>
          <p:cNvSpPr txBox="1"/>
          <p:nvPr/>
        </p:nvSpPr>
        <p:spPr>
          <a:xfrm>
            <a:off x="1045028" y="5471252"/>
            <a:ext cx="3992880" cy="584775"/>
          </a:xfrm>
          <a:prstGeom prst="rect">
            <a:avLst/>
          </a:prstGeom>
          <a:noFill/>
        </p:spPr>
        <p:txBody>
          <a:bodyPr wrap="square" rtlCol="0">
            <a:spAutoFit/>
          </a:bodyPr>
          <a:lstStyle/>
          <a:p>
            <a:pPr>
              <a:defRPr/>
            </a:pPr>
            <a:r>
              <a:rPr lang="en-GB" sz="3200" dirty="0" err="1">
                <a:solidFill>
                  <a:srgbClr val="4472C4">
                    <a:lumMod val="50000"/>
                  </a:srgbClr>
                </a:solidFill>
                <a:latin typeface="Century Gothic" panose="020B0502020202020204" pitchFamily="34" charset="0"/>
              </a:rPr>
              <a:t>Eres</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guapo</a:t>
            </a:r>
            <a:r>
              <a:rPr lang="en-GB" sz="3200" dirty="0">
                <a:solidFill>
                  <a:srgbClr val="4472C4">
                    <a:lumMod val="50000"/>
                  </a:srgbClr>
                </a:solidFill>
                <a:latin typeface="Century Gothic" panose="020B0502020202020204" pitchFamily="34" charset="0"/>
              </a:rPr>
              <a:t>.</a:t>
            </a:r>
          </a:p>
        </p:txBody>
      </p:sp>
      <p:sp>
        <p:nvSpPr>
          <p:cNvPr id="15" name="Action Button: Help 14">
            <a:hlinkClick r:id="" action="ppaction://noaction" highlightClick="1"/>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GB">
              <a:solidFill>
                <a:prstClr val="white"/>
              </a:solidFill>
            </a:endParaRPr>
          </a:p>
        </p:txBody>
      </p:sp>
      <p:sp>
        <p:nvSpPr>
          <p:cNvPr id="17" name="TextBox 16"/>
          <p:cNvSpPr txBox="1"/>
          <p:nvPr/>
        </p:nvSpPr>
        <p:spPr>
          <a:xfrm>
            <a:off x="5850110" y="5364499"/>
            <a:ext cx="4795948"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You are </a:t>
            </a:r>
            <a:r>
              <a:rPr lang="en-GB" sz="3200" dirty="0" err="1">
                <a:solidFill>
                  <a:srgbClr val="4472C4">
                    <a:lumMod val="50000"/>
                  </a:srgbClr>
                </a:solidFill>
                <a:latin typeface="Century Gothic" panose="020B0502020202020204" pitchFamily="34" charset="0"/>
              </a:rPr>
              <a:t>goodlooking</a:t>
            </a:r>
            <a:r>
              <a:rPr lang="en-GB" sz="3200" dirty="0">
                <a:solidFill>
                  <a:srgbClr val="4472C4">
                    <a:lumMod val="50000"/>
                  </a:srgbClr>
                </a:solidFill>
                <a:latin typeface="Century Gothic" panose="020B0502020202020204" pitchFamily="34" charset="0"/>
              </a:rPr>
              <a:t>.</a:t>
            </a:r>
          </a:p>
        </p:txBody>
      </p:sp>
      <p:sp>
        <p:nvSpPr>
          <p:cNvPr id="24" name="TextBox 23"/>
          <p:cNvSpPr txBox="1"/>
          <p:nvPr/>
        </p:nvSpPr>
        <p:spPr>
          <a:xfrm>
            <a:off x="4428470" y="3522487"/>
            <a:ext cx="2220685"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Y</a:t>
            </a:r>
            <a:r>
              <a:rPr lang="en-GB" sz="3200" dirty="0" err="1">
                <a:solidFill>
                  <a:srgbClr val="4472C4">
                    <a:lumMod val="50000"/>
                  </a:srgbClr>
                </a:solidFill>
                <a:latin typeface="Century Gothic" panose="020B0502020202020204" pitchFamily="34" charset="0"/>
              </a:rPr>
              <a:t>ou</a:t>
            </a:r>
            <a:r>
              <a:rPr lang="en-GB" sz="3200" dirty="0">
                <a:solidFill>
                  <a:srgbClr val="4472C4">
                    <a:lumMod val="50000"/>
                  </a:srgbClr>
                </a:solidFill>
                <a:latin typeface="Century Gothic" panose="020B0502020202020204" pitchFamily="34" charset="0"/>
              </a:rPr>
              <a:t> are</a:t>
            </a:r>
          </a:p>
        </p:txBody>
      </p:sp>
      <p:pic>
        <p:nvPicPr>
          <p:cNvPr id="25" name="Picture 3"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6539" y="3162606"/>
            <a:ext cx="1389172" cy="12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8240891" y="6494075"/>
            <a:ext cx="1986844"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Victoria Hobson</a:t>
            </a:r>
          </a:p>
        </p:txBody>
      </p:sp>
      <p:sp>
        <p:nvSpPr>
          <p:cNvPr id="27" name="TextBox 26"/>
          <p:cNvSpPr txBox="1"/>
          <p:nvPr/>
        </p:nvSpPr>
        <p:spPr>
          <a:xfrm>
            <a:off x="-52943" y="1081280"/>
            <a:ext cx="11806106" cy="1077218"/>
          </a:xfrm>
          <a:prstGeom prst="rect">
            <a:avLst/>
          </a:prstGeom>
          <a:noFill/>
        </p:spPr>
        <p:txBody>
          <a:bodyPr wrap="square" rtlCol="0">
            <a:spAutoFit/>
          </a:bodyPr>
          <a:lstStyle/>
          <a:p>
            <a:pPr algn="ctr">
              <a:defRPr/>
            </a:pPr>
            <a:r>
              <a:rPr lang="en-GB" sz="3200" dirty="0">
                <a:solidFill>
                  <a:srgbClr val="4472C4">
                    <a:lumMod val="50000"/>
                  </a:srgbClr>
                </a:solidFill>
                <a:latin typeface="Century Gothic" panose="020B0502020202020204" pitchFamily="34" charset="0"/>
              </a:rPr>
              <a:t>We have learnt the verb </a:t>
            </a:r>
            <a:r>
              <a:rPr lang="en-GB" sz="3200" b="1" dirty="0">
                <a:solidFill>
                  <a:srgbClr val="4472C4">
                    <a:lumMod val="50000"/>
                  </a:srgbClr>
                </a:solidFill>
                <a:latin typeface="Century Gothic" panose="020B0502020202020204" pitchFamily="34" charset="0"/>
              </a:rPr>
              <a:t>ser</a:t>
            </a:r>
            <a:r>
              <a:rPr lang="en-GB" sz="3200" dirty="0">
                <a:solidFill>
                  <a:srgbClr val="4472C4">
                    <a:lumMod val="50000"/>
                  </a:srgbClr>
                </a:solidFill>
                <a:latin typeface="Century Gothic" panose="020B0502020202020204" pitchFamily="34" charset="0"/>
              </a:rPr>
              <a:t> means </a:t>
            </a:r>
            <a:r>
              <a:rPr lang="en-GB" sz="3200" b="1" i="1" dirty="0">
                <a:solidFill>
                  <a:srgbClr val="4472C4">
                    <a:lumMod val="50000"/>
                  </a:srgbClr>
                </a:solidFill>
                <a:latin typeface="Century Gothic" panose="020B0502020202020204" pitchFamily="34" charset="0"/>
              </a:rPr>
              <a:t>to be </a:t>
            </a:r>
            <a:r>
              <a:rPr lang="en-GB" sz="3200" i="1" dirty="0">
                <a:solidFill>
                  <a:srgbClr val="4472C4">
                    <a:lumMod val="50000"/>
                  </a:srgbClr>
                </a:solidFill>
                <a:latin typeface="Century Gothic" panose="020B0502020202020204" pitchFamily="34" charset="0"/>
              </a:rPr>
              <a:t/>
            </a:r>
            <a:br>
              <a:rPr lang="en-GB" sz="3200" i="1" dirty="0">
                <a:solidFill>
                  <a:srgbClr val="4472C4">
                    <a:lumMod val="50000"/>
                  </a:srgbClr>
                </a:solidFill>
                <a:latin typeface="Century Gothic" panose="020B0502020202020204" pitchFamily="34" charset="0"/>
              </a:rPr>
            </a:br>
            <a:r>
              <a:rPr lang="en-GB" sz="3200" dirty="0">
                <a:solidFill>
                  <a:srgbClr val="4472C4">
                    <a:lumMod val="50000"/>
                  </a:srgbClr>
                </a:solidFill>
                <a:latin typeface="Century Gothic" panose="020B0502020202020204" pitchFamily="34" charset="0"/>
              </a:rPr>
              <a:t>when describing </a:t>
            </a:r>
            <a:r>
              <a:rPr lang="en-GB" sz="3200" u="sng" dirty="0">
                <a:solidFill>
                  <a:srgbClr val="4472C4">
                    <a:lumMod val="50000"/>
                  </a:srgbClr>
                </a:solidFill>
                <a:latin typeface="Century Gothic" panose="020B0502020202020204" pitchFamily="34" charset="0"/>
              </a:rPr>
              <a:t>permanent characteristics</a:t>
            </a:r>
            <a:r>
              <a:rPr lang="en-GB" sz="3200" dirty="0">
                <a:solidFill>
                  <a:srgbClr val="4472C4">
                    <a:lumMod val="50000"/>
                  </a:srgbClr>
                </a:solidFill>
                <a:latin typeface="Century Gothic" panose="020B0502020202020204" pitchFamily="34" charset="0"/>
              </a:rPr>
              <a:t>.</a:t>
            </a:r>
          </a:p>
        </p:txBody>
      </p:sp>
      <p:sp>
        <p:nvSpPr>
          <p:cNvPr id="28" name="TextBox 27"/>
          <p:cNvSpPr txBox="1"/>
          <p:nvPr/>
        </p:nvSpPr>
        <p:spPr>
          <a:xfrm>
            <a:off x="3041467" y="3484290"/>
            <a:ext cx="2220685" cy="584775"/>
          </a:xfrm>
          <a:prstGeom prst="rect">
            <a:avLst/>
          </a:prstGeom>
          <a:noFill/>
        </p:spPr>
        <p:txBody>
          <a:bodyPr wrap="square" rtlCol="0">
            <a:spAutoFit/>
          </a:bodyPr>
          <a:lstStyle/>
          <a:p>
            <a:pPr>
              <a:defRPr/>
            </a:pPr>
            <a:r>
              <a:rPr lang="en-GB" sz="3200" b="1" dirty="0" err="1">
                <a:solidFill>
                  <a:srgbClr val="4472C4">
                    <a:lumMod val="50000"/>
                  </a:srgbClr>
                </a:solidFill>
                <a:latin typeface="Century Gothic" panose="020B0502020202020204" pitchFamily="34" charset="0"/>
              </a:rPr>
              <a:t>Eres</a:t>
            </a:r>
            <a:endParaRPr lang="en-GB" sz="32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264505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3" grpId="0"/>
      <p:bldP spid="14" grpId="0"/>
      <p:bldP spid="15" grpId="0" animBg="1"/>
      <p:bldP spid="17" grpId="0"/>
      <p:bldP spid="24"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p:cNvGraphicFramePr>
            <a:graphicFrameLocks noGrp="1"/>
          </p:cNvGraphicFramePr>
          <p:nvPr>
            <p:extLst/>
          </p:nvPr>
        </p:nvGraphicFramePr>
        <p:xfrm>
          <a:off x="7103002" y="155239"/>
          <a:ext cx="4888416" cy="5730240"/>
        </p:xfrm>
        <a:graphic>
          <a:graphicData uri="http://schemas.openxmlformats.org/drawingml/2006/table">
            <a:tbl>
              <a:tblPr firstRow="1" bandRow="1">
                <a:tableStyleId>{5C22544A-7EE6-4342-B048-85BDC9FD1C3A}</a:tableStyleId>
              </a:tblPr>
              <a:tblGrid>
                <a:gridCol w="1222104">
                  <a:extLst>
                    <a:ext uri="{9D8B030D-6E8A-4147-A177-3AD203B41FA5}">
                      <a16:colId xmlns:a16="http://schemas.microsoft.com/office/drawing/2014/main" xmlns="" val="2140874426"/>
                    </a:ext>
                  </a:extLst>
                </a:gridCol>
                <a:gridCol w="1222104">
                  <a:extLst>
                    <a:ext uri="{9D8B030D-6E8A-4147-A177-3AD203B41FA5}">
                      <a16:colId xmlns:a16="http://schemas.microsoft.com/office/drawing/2014/main" xmlns="" val="1700417046"/>
                    </a:ext>
                  </a:extLst>
                </a:gridCol>
                <a:gridCol w="1222104">
                  <a:extLst>
                    <a:ext uri="{9D8B030D-6E8A-4147-A177-3AD203B41FA5}">
                      <a16:colId xmlns:a16="http://schemas.microsoft.com/office/drawing/2014/main" xmlns="" val="1128458459"/>
                    </a:ext>
                  </a:extLst>
                </a:gridCol>
                <a:gridCol w="1222104">
                  <a:extLst>
                    <a:ext uri="{9D8B030D-6E8A-4147-A177-3AD203B41FA5}">
                      <a16:colId xmlns:a16="http://schemas.microsoft.com/office/drawing/2014/main" xmlns="" val="546572136"/>
                    </a:ext>
                  </a:extLst>
                </a:gridCol>
              </a:tblGrid>
              <a:tr h="370840">
                <a:tc>
                  <a:txBody>
                    <a:bodyPr/>
                    <a:lstStyle/>
                    <a:p>
                      <a:endParaRPr lang="en-GB" sz="40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GB" sz="2400" b="0" dirty="0" smtClean="0">
                          <a:solidFill>
                            <a:schemeClr val="accent5">
                              <a:lumMod val="50000"/>
                            </a:schemeClr>
                          </a:solidFill>
                          <a:latin typeface="Century Gothic" panose="020B0502020202020204" pitchFamily="34" charset="0"/>
                        </a:rPr>
                        <a:t>quiet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GB" sz="4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GB" sz="2200" b="0" dirty="0" smtClean="0">
                          <a:solidFill>
                            <a:schemeClr val="accent5">
                              <a:lumMod val="50000"/>
                            </a:schemeClr>
                          </a:solidFill>
                          <a:latin typeface="Century Gothic" panose="020B0502020202020204" pitchFamily="34" charset="0"/>
                        </a:rPr>
                        <a:t>good- looking</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415478031"/>
                  </a:ext>
                </a:extLst>
              </a:tr>
              <a:tr h="370840">
                <a:tc>
                  <a:txBody>
                    <a:bodyPr/>
                    <a:lstStyle/>
                    <a:p>
                      <a:endParaRPr lang="en-GB" sz="40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GB" sz="2400" b="0" dirty="0" smtClean="0">
                          <a:solidFill>
                            <a:schemeClr val="accent5">
                              <a:lumMod val="50000"/>
                            </a:schemeClr>
                          </a:solidFill>
                          <a:latin typeface="Century Gothic" panose="020B0502020202020204" pitchFamily="34" charset="0"/>
                        </a:rPr>
                        <a:t>tall</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GB" sz="4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GB" sz="2400" dirty="0" smtClean="0">
                          <a:solidFill>
                            <a:schemeClr val="accent5">
                              <a:lumMod val="50000"/>
                            </a:schemeClr>
                          </a:solidFill>
                          <a:latin typeface="Century Gothic" panose="020B0502020202020204" pitchFamily="34" charset="0"/>
                        </a:rPr>
                        <a:t>quiet</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312605613"/>
                  </a:ext>
                </a:extLst>
              </a:tr>
              <a:tr h="370840">
                <a:tc>
                  <a:txBody>
                    <a:bodyPr/>
                    <a:lstStyle/>
                    <a:p>
                      <a:endParaRPr lang="en-GB" sz="40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GB" sz="2400" dirty="0" smtClean="0">
                          <a:solidFill>
                            <a:schemeClr val="accent5">
                              <a:lumMod val="50000"/>
                            </a:schemeClr>
                          </a:solidFill>
                          <a:latin typeface="Century Gothic" panose="020B0502020202020204" pitchFamily="34" charset="0"/>
                        </a:rPr>
                        <a:t>short</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GB" sz="4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GB" sz="2000" dirty="0" smtClean="0">
                          <a:solidFill>
                            <a:schemeClr val="accent5">
                              <a:lumMod val="50000"/>
                            </a:schemeClr>
                          </a:solidFill>
                          <a:latin typeface="Century Gothic" panose="020B0502020202020204" pitchFamily="34" charset="0"/>
                        </a:rPr>
                        <a:t>cheerful</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706234162"/>
                  </a:ext>
                </a:extLst>
              </a:tr>
              <a:tr h="370840">
                <a:tc>
                  <a:txBody>
                    <a:bodyPr/>
                    <a:lstStyle/>
                    <a:p>
                      <a:endParaRPr lang="en-GB" sz="40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GB" sz="2400" dirty="0" smtClean="0">
                          <a:solidFill>
                            <a:schemeClr val="accent5">
                              <a:lumMod val="50000"/>
                            </a:schemeClr>
                          </a:solidFill>
                          <a:latin typeface="Century Gothic" panose="020B0502020202020204" pitchFamily="34" charset="0"/>
                        </a:rPr>
                        <a:t>nice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GB" sz="4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GB" sz="2400" dirty="0" smtClean="0">
                          <a:solidFill>
                            <a:schemeClr val="accent5">
                              <a:lumMod val="50000"/>
                            </a:schemeClr>
                          </a:solidFill>
                          <a:latin typeface="Century Gothic" panose="020B0502020202020204" pitchFamily="34" charset="0"/>
                        </a:rPr>
                        <a:t>tall</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808500165"/>
                  </a:ext>
                </a:extLst>
              </a:tr>
              <a:tr h="370840">
                <a:tc>
                  <a:txBody>
                    <a:bodyPr/>
                    <a:lstStyle/>
                    <a:p>
                      <a:endParaRPr lang="en-GB" sz="40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GB" sz="2400" dirty="0" smtClean="0">
                          <a:solidFill>
                            <a:schemeClr val="accent5">
                              <a:lumMod val="50000"/>
                            </a:schemeClr>
                          </a:solidFill>
                          <a:latin typeface="Century Gothic" panose="020B0502020202020204" pitchFamily="34" charset="0"/>
                        </a:rPr>
                        <a:t>short</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GB" sz="4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GB" sz="2400" dirty="0" smtClean="0">
                          <a:solidFill>
                            <a:schemeClr val="accent5">
                              <a:lumMod val="50000"/>
                            </a:schemeClr>
                          </a:solidFill>
                          <a:latin typeface="Century Gothic" panose="020B0502020202020204" pitchFamily="34" charset="0"/>
                        </a:rPr>
                        <a:t>quiet</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10807687"/>
                  </a:ext>
                </a:extLst>
              </a:tr>
              <a:tr h="370840">
                <a:tc>
                  <a:txBody>
                    <a:bodyPr/>
                    <a:lstStyle/>
                    <a:p>
                      <a:endParaRPr lang="en-GB" sz="40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GB" sz="2000" dirty="0" smtClean="0">
                          <a:solidFill>
                            <a:schemeClr val="accent5">
                              <a:lumMod val="50000"/>
                            </a:schemeClr>
                          </a:solidFill>
                          <a:latin typeface="Century Gothic" panose="020B0502020202020204" pitchFamily="34" charset="0"/>
                        </a:rPr>
                        <a:t>cheerful</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GB" sz="4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GB" sz="2400" dirty="0" smtClean="0">
                          <a:solidFill>
                            <a:schemeClr val="accent5">
                              <a:lumMod val="50000"/>
                            </a:schemeClr>
                          </a:solidFill>
                          <a:latin typeface="Century Gothic" panose="020B0502020202020204" pitchFamily="34" charset="0"/>
                        </a:rPr>
                        <a:t>short</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91153034"/>
                  </a:ext>
                </a:extLst>
              </a:tr>
              <a:tr h="370840">
                <a:tc>
                  <a:txBody>
                    <a:bodyPr/>
                    <a:lstStyle/>
                    <a:p>
                      <a:endParaRPr lang="en-GB" sz="40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GB" sz="2400" dirty="0" smtClean="0">
                          <a:solidFill>
                            <a:schemeClr val="accent5">
                              <a:lumMod val="50000"/>
                            </a:schemeClr>
                          </a:solidFill>
                          <a:latin typeface="Century Gothic" panose="020B0502020202020204" pitchFamily="34" charset="0"/>
                        </a:rPr>
                        <a:t>nice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GB" sz="40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GB" sz="2400" dirty="0" smtClean="0">
                          <a:solidFill>
                            <a:schemeClr val="accent5">
                              <a:lumMod val="50000"/>
                            </a:schemeClr>
                          </a:solidFill>
                          <a:latin typeface="Century Gothic" panose="020B0502020202020204" pitchFamily="34" charset="0"/>
                        </a:rPr>
                        <a:t>tall</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901122535"/>
                  </a:ext>
                </a:extLst>
              </a:tr>
              <a:tr h="370840">
                <a:tc>
                  <a:txBody>
                    <a:bodyPr/>
                    <a:lstStyle/>
                    <a:p>
                      <a:endParaRPr lang="en-GB" sz="40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GB" sz="2400" dirty="0" smtClean="0">
                          <a:solidFill>
                            <a:schemeClr val="accent5">
                              <a:lumMod val="50000"/>
                            </a:schemeClr>
                          </a:solidFill>
                          <a:latin typeface="Century Gothic" panose="020B0502020202020204" pitchFamily="34" charset="0"/>
                        </a:rPr>
                        <a:t>tall</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GB" sz="4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chemeClr val="accent5">
                              <a:lumMod val="50000"/>
                            </a:schemeClr>
                          </a:solidFill>
                          <a:effectLst/>
                          <a:uLnTx/>
                          <a:uFillTx/>
                          <a:latin typeface="Century Gothic" panose="020B0502020202020204" pitchFamily="34" charset="0"/>
                          <a:ea typeface="+mn-ea"/>
                          <a:cs typeface="+mn-cs"/>
                        </a:rPr>
                        <a:t>good- looking</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20367842"/>
                  </a:ext>
                </a:extLst>
              </a:tr>
            </a:tbl>
          </a:graphicData>
        </a:graphic>
      </p:graphicFrame>
      <p:graphicFrame>
        <p:nvGraphicFramePr>
          <p:cNvPr id="4" name="Tabla 10"/>
          <p:cNvGraphicFramePr>
            <a:graphicFrameLocks noGrp="1"/>
          </p:cNvGraphicFramePr>
          <p:nvPr>
            <p:extLst/>
          </p:nvPr>
        </p:nvGraphicFramePr>
        <p:xfrm>
          <a:off x="267147" y="1405719"/>
          <a:ext cx="6757108" cy="4114800"/>
        </p:xfrm>
        <a:graphic>
          <a:graphicData uri="http://schemas.openxmlformats.org/drawingml/2006/table">
            <a:tbl>
              <a:tblPr firstRow="1" bandRow="1">
                <a:tableStyleId>{8A107856-5554-42FB-B03E-39F5DBC370BA}</a:tableStyleId>
              </a:tblPr>
              <a:tblGrid>
                <a:gridCol w="308357">
                  <a:extLst>
                    <a:ext uri="{9D8B030D-6E8A-4147-A177-3AD203B41FA5}">
                      <a16:colId xmlns:a16="http://schemas.microsoft.com/office/drawing/2014/main" xmlns="" val="20000"/>
                    </a:ext>
                  </a:extLst>
                </a:gridCol>
                <a:gridCol w="3554945">
                  <a:extLst>
                    <a:ext uri="{9D8B030D-6E8A-4147-A177-3AD203B41FA5}">
                      <a16:colId xmlns:a16="http://schemas.microsoft.com/office/drawing/2014/main" xmlns="" val="20001"/>
                    </a:ext>
                  </a:extLst>
                </a:gridCol>
                <a:gridCol w="864512">
                  <a:extLst>
                    <a:ext uri="{9D8B030D-6E8A-4147-A177-3AD203B41FA5}">
                      <a16:colId xmlns:a16="http://schemas.microsoft.com/office/drawing/2014/main" xmlns="" val="20002"/>
                    </a:ext>
                  </a:extLst>
                </a:gridCol>
                <a:gridCol w="750746">
                  <a:extLst>
                    <a:ext uri="{9D8B030D-6E8A-4147-A177-3AD203B41FA5}">
                      <a16:colId xmlns:a16="http://schemas.microsoft.com/office/drawing/2014/main" xmlns="" val="20003"/>
                    </a:ext>
                  </a:extLst>
                </a:gridCol>
                <a:gridCol w="1278548">
                  <a:extLst>
                    <a:ext uri="{9D8B030D-6E8A-4147-A177-3AD203B41FA5}">
                      <a16:colId xmlns:a16="http://schemas.microsoft.com/office/drawing/2014/main" xmlns="" val="3741476597"/>
                    </a:ext>
                  </a:extLst>
                </a:gridCol>
              </a:tblGrid>
              <a:tr h="457091">
                <a:tc>
                  <a:txBody>
                    <a:bodyPr/>
                    <a:lstStyle/>
                    <a:p>
                      <a:endParaRPr lang="en-GB" sz="2400" dirty="0">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GB" sz="2400" dirty="0" smtClean="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r>
                        <a:rPr lang="en-GB" sz="2400" dirty="0" smtClean="0">
                          <a:solidFill>
                            <a:schemeClr val="accent5">
                              <a:lumMod val="50000"/>
                            </a:schemeClr>
                          </a:solidFill>
                          <a:latin typeface="Century Gothic" panose="020B0502020202020204" pitchFamily="34" charset="0"/>
                        </a:rPr>
                        <a:t>Name?</a:t>
                      </a:r>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0000"/>
                  </a:ext>
                </a:extLst>
              </a:tr>
              <a:tr h="457091">
                <a:tc>
                  <a:txBody>
                    <a:bodyPr/>
                    <a:lstStyle/>
                    <a:p>
                      <a:r>
                        <a:rPr lang="en-GB" sz="2400" b="1" dirty="0" smtClean="0">
                          <a:solidFill>
                            <a:schemeClr val="accent5">
                              <a:lumMod val="50000"/>
                            </a:schemeClr>
                          </a:solidFill>
                          <a:latin typeface="Century Gothic" panose="020B0502020202020204" pitchFamily="34" charset="0"/>
                        </a:rPr>
                        <a:t>1</a:t>
                      </a:r>
                      <a:endParaRPr lang="en-GB" sz="2400" b="1" dirty="0">
                        <a:solidFill>
                          <a:schemeClr val="accent5">
                            <a:lumMod val="50000"/>
                          </a:schemeClr>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0001"/>
                  </a:ext>
                </a:extLst>
              </a:tr>
              <a:tr h="457091">
                <a:tc>
                  <a:txBody>
                    <a:bodyPr/>
                    <a:lstStyle/>
                    <a:p>
                      <a:r>
                        <a:rPr lang="en-GB" sz="2400" b="1" dirty="0" smtClean="0">
                          <a:solidFill>
                            <a:schemeClr val="accent5">
                              <a:lumMod val="50000"/>
                            </a:schemeClr>
                          </a:solidFill>
                          <a:latin typeface="Century Gothic" panose="020B0502020202020204" pitchFamily="34" charset="0"/>
                        </a:rPr>
                        <a:t>2</a:t>
                      </a:r>
                      <a:endParaRPr lang="en-GB" sz="2400" b="1" dirty="0">
                        <a:solidFill>
                          <a:schemeClr val="accent5">
                            <a:lumMod val="50000"/>
                          </a:schemeClr>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0002"/>
                  </a:ext>
                </a:extLst>
              </a:tr>
              <a:tr h="457091">
                <a:tc>
                  <a:txBody>
                    <a:bodyPr/>
                    <a:lstStyle/>
                    <a:p>
                      <a:r>
                        <a:rPr lang="en-GB" sz="2400" b="1" dirty="0" smtClean="0">
                          <a:solidFill>
                            <a:schemeClr val="accent5">
                              <a:lumMod val="50000"/>
                            </a:schemeClr>
                          </a:solidFill>
                          <a:latin typeface="Century Gothic" panose="020B0502020202020204" pitchFamily="34" charset="0"/>
                        </a:rPr>
                        <a:t>3</a:t>
                      </a:r>
                      <a:endParaRPr lang="en-GB" sz="2400" b="1" dirty="0">
                        <a:solidFill>
                          <a:schemeClr val="accent5">
                            <a:lumMod val="50000"/>
                          </a:schemeClr>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0003"/>
                  </a:ext>
                </a:extLst>
              </a:tr>
              <a:tr h="457091">
                <a:tc>
                  <a:txBody>
                    <a:bodyPr/>
                    <a:lstStyle/>
                    <a:p>
                      <a:r>
                        <a:rPr lang="en-GB" sz="2400" b="1" dirty="0" smtClean="0">
                          <a:solidFill>
                            <a:schemeClr val="accent5">
                              <a:lumMod val="50000"/>
                            </a:schemeClr>
                          </a:solidFill>
                          <a:latin typeface="Century Gothic" panose="020B0502020202020204" pitchFamily="34" charset="0"/>
                        </a:rPr>
                        <a:t>4</a:t>
                      </a:r>
                      <a:endParaRPr lang="en-GB" sz="2400" b="1" dirty="0">
                        <a:solidFill>
                          <a:schemeClr val="accent5">
                            <a:lumMod val="50000"/>
                          </a:schemeClr>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0004"/>
                  </a:ext>
                </a:extLst>
              </a:tr>
              <a:tr h="457091">
                <a:tc>
                  <a:txBody>
                    <a:bodyPr/>
                    <a:lstStyle/>
                    <a:p>
                      <a:r>
                        <a:rPr lang="en-GB" sz="2400" b="1" dirty="0" smtClean="0">
                          <a:solidFill>
                            <a:schemeClr val="accent5">
                              <a:lumMod val="50000"/>
                            </a:schemeClr>
                          </a:solidFill>
                          <a:latin typeface="Century Gothic" panose="020B0502020202020204" pitchFamily="34" charset="0"/>
                        </a:rPr>
                        <a:t>5</a:t>
                      </a:r>
                      <a:endParaRPr lang="en-GB" sz="2400" b="1" dirty="0">
                        <a:solidFill>
                          <a:schemeClr val="accent5">
                            <a:lumMod val="50000"/>
                          </a:schemeClr>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0005"/>
                  </a:ext>
                </a:extLst>
              </a:tr>
              <a:tr h="457091">
                <a:tc>
                  <a:txBody>
                    <a:bodyPr/>
                    <a:lstStyle/>
                    <a:p>
                      <a:r>
                        <a:rPr lang="en-GB" sz="2400" b="1" dirty="0" smtClean="0">
                          <a:solidFill>
                            <a:schemeClr val="accent5">
                              <a:lumMod val="50000"/>
                            </a:schemeClr>
                          </a:solidFill>
                          <a:latin typeface="Century Gothic" panose="020B0502020202020204" pitchFamily="34" charset="0"/>
                        </a:rPr>
                        <a:t>6</a:t>
                      </a:r>
                      <a:endParaRPr lang="en-GB" sz="2400" b="1" dirty="0">
                        <a:solidFill>
                          <a:schemeClr val="accent5">
                            <a:lumMod val="50000"/>
                          </a:schemeClr>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0006"/>
                  </a:ext>
                </a:extLst>
              </a:tr>
              <a:tr h="457091">
                <a:tc>
                  <a:txBody>
                    <a:bodyPr/>
                    <a:lstStyle/>
                    <a:p>
                      <a:r>
                        <a:rPr lang="en-GB" sz="2400" b="1" dirty="0" smtClean="0">
                          <a:solidFill>
                            <a:schemeClr val="accent5">
                              <a:lumMod val="50000"/>
                            </a:schemeClr>
                          </a:solidFill>
                          <a:latin typeface="Century Gothic" panose="020B0502020202020204" pitchFamily="34" charset="0"/>
                        </a:rPr>
                        <a:t>7</a:t>
                      </a:r>
                      <a:endParaRPr lang="en-GB" sz="2400" b="1" dirty="0">
                        <a:solidFill>
                          <a:schemeClr val="accent5">
                            <a:lumMod val="50000"/>
                          </a:schemeClr>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0007"/>
                  </a:ext>
                </a:extLst>
              </a:tr>
              <a:tr h="457091">
                <a:tc>
                  <a:txBody>
                    <a:bodyPr/>
                    <a:lstStyle/>
                    <a:p>
                      <a:r>
                        <a:rPr lang="en-GB" sz="2400" b="1" dirty="0" smtClean="0">
                          <a:solidFill>
                            <a:schemeClr val="accent5">
                              <a:lumMod val="50000"/>
                            </a:schemeClr>
                          </a:solidFill>
                          <a:latin typeface="Century Gothic" panose="020B0502020202020204" pitchFamily="34" charset="0"/>
                        </a:rPr>
                        <a:t>8</a:t>
                      </a:r>
                      <a:endParaRPr lang="en-GB" sz="2400" b="1" dirty="0">
                        <a:solidFill>
                          <a:schemeClr val="accent5">
                            <a:lumMod val="50000"/>
                          </a:schemeClr>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0008"/>
                  </a:ext>
                </a:extLst>
              </a:tr>
            </a:tbl>
          </a:graphicData>
        </a:graphic>
      </p:graphicFrame>
      <p:sp>
        <p:nvSpPr>
          <p:cNvPr id="5" name="TextBox 4"/>
          <p:cNvSpPr txBox="1"/>
          <p:nvPr/>
        </p:nvSpPr>
        <p:spPr>
          <a:xfrm>
            <a:off x="8240891" y="6494075"/>
            <a:ext cx="1986844" cy="276999"/>
          </a:xfrm>
          <a:prstGeom prst="rect">
            <a:avLst/>
          </a:prstGeom>
          <a:noFill/>
        </p:spPr>
        <p:txBody>
          <a:bodyPr wrap="square" rtlCol="0">
            <a:spAutoFit/>
          </a:bodyPr>
          <a:lstStyle/>
          <a:p>
            <a:pPr>
              <a:defRPr/>
            </a:pPr>
            <a:r>
              <a:rPr lang="en-GB" sz="1200" dirty="0" smtClean="0">
                <a:solidFill>
                  <a:prstClr val="white"/>
                </a:solidFill>
                <a:latin typeface="Century Gothic" panose="020B0502020202020204" pitchFamily="34" charset="0"/>
              </a:rPr>
              <a:t>Victoria Hobson</a:t>
            </a:r>
            <a:endParaRPr lang="en-GB" sz="1200" dirty="0">
              <a:solidFill>
                <a:prstClr val="white"/>
              </a:solidFill>
              <a:latin typeface="Century Gothic" panose="020B0502020202020204" pitchFamily="34" charset="0"/>
            </a:endParaRPr>
          </a:p>
        </p:txBody>
      </p:sp>
      <p:sp>
        <p:nvSpPr>
          <p:cNvPr id="7" name="TextBox 3"/>
          <p:cNvSpPr txBox="1"/>
          <p:nvPr/>
        </p:nvSpPr>
        <p:spPr>
          <a:xfrm>
            <a:off x="46604" y="155239"/>
            <a:ext cx="7082332" cy="1077218"/>
          </a:xfrm>
          <a:prstGeom prst="rect">
            <a:avLst/>
          </a:prstGeom>
          <a:noFill/>
        </p:spPr>
        <p:txBody>
          <a:bodyPr wrap="square" rtlCol="0">
            <a:spAutoFit/>
          </a:bodyPr>
          <a:lstStyle/>
          <a:p>
            <a:r>
              <a:rPr lang="en-GB" sz="2400" b="1" dirty="0" smtClean="0">
                <a:solidFill>
                  <a:srgbClr val="002060"/>
                </a:solidFill>
                <a:latin typeface="Century Gothic" panose="020B0502020202020204" pitchFamily="34" charset="0"/>
              </a:rPr>
              <a:t>Guess who?  </a:t>
            </a:r>
            <a:r>
              <a:rPr lang="en-GB" sz="2000" dirty="0" smtClean="0">
                <a:solidFill>
                  <a:srgbClr val="002060"/>
                </a:solidFill>
                <a:latin typeface="Century Gothic" panose="020B0502020202020204" pitchFamily="34" charset="0"/>
              </a:rPr>
              <a:t>You are playing a game with a friend.  </a:t>
            </a:r>
            <a:r>
              <a:rPr lang="en-GB" sz="2000" dirty="0">
                <a:solidFill>
                  <a:srgbClr val="002060"/>
                </a:solidFill>
                <a:latin typeface="Century Gothic" panose="020B0502020202020204" pitchFamily="34" charset="0"/>
              </a:rPr>
              <a:t>W</a:t>
            </a:r>
            <a:r>
              <a:rPr lang="en-GB" sz="2000" dirty="0" smtClean="0">
                <a:solidFill>
                  <a:srgbClr val="002060"/>
                </a:solidFill>
                <a:latin typeface="Century Gothic" panose="020B0502020202020204" pitchFamily="34" charset="0"/>
              </a:rPr>
              <a:t>hich cards are ‘I am’ and which are ‘you are’? Second time, write the Spanish, </a:t>
            </a:r>
            <a:r>
              <a:rPr lang="en-GB" sz="2000" dirty="0">
                <a:solidFill>
                  <a:srgbClr val="002060"/>
                </a:solidFill>
                <a:latin typeface="Century Gothic" panose="020B0502020202020204" pitchFamily="34" charset="0"/>
              </a:rPr>
              <a:t>t</a:t>
            </a:r>
            <a:r>
              <a:rPr lang="en-GB" sz="2000" dirty="0" smtClean="0">
                <a:solidFill>
                  <a:srgbClr val="002060"/>
                </a:solidFill>
                <a:latin typeface="Century Gothic" panose="020B0502020202020204" pitchFamily="34" charset="0"/>
              </a:rPr>
              <a:t>hen identify the person.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086" y="1866277"/>
            <a:ext cx="348418" cy="36293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5916" y="2357370"/>
            <a:ext cx="310385" cy="36293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2748" y="2807317"/>
            <a:ext cx="348418" cy="36293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336" y="3279985"/>
            <a:ext cx="348418" cy="362935"/>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42" y="3750995"/>
            <a:ext cx="348418" cy="362935"/>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6748" y="4166102"/>
            <a:ext cx="348418" cy="36293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548" y="4657482"/>
            <a:ext cx="348418" cy="362935"/>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1872" y="5114463"/>
            <a:ext cx="348418" cy="36293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7309" y="185716"/>
            <a:ext cx="952257" cy="101369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9549" y="3050476"/>
            <a:ext cx="859218" cy="984315"/>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9549" y="4520104"/>
            <a:ext cx="793154" cy="97920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3171" y="3055100"/>
            <a:ext cx="1404075" cy="1000227"/>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b="4048"/>
          <a:stretch/>
        </p:blipFill>
        <p:spPr>
          <a:xfrm>
            <a:off x="9676115" y="4506788"/>
            <a:ext cx="1039101" cy="1007107"/>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2961" y="1617758"/>
            <a:ext cx="869659" cy="996276"/>
          </a:xfrm>
          <a:prstGeom prst="rect">
            <a:avLst/>
          </a:prstGeom>
        </p:spPr>
      </p:pic>
      <p:pic>
        <p:nvPicPr>
          <p:cNvPr id="28" name="Picture 27"/>
          <p:cNvPicPr>
            <a:picLocks noChangeAspect="1"/>
          </p:cNvPicPr>
          <p:nvPr/>
        </p:nvPicPr>
        <p:blipFill rotWithShape="1">
          <a:blip r:embed="rId10" cstate="print">
            <a:extLst>
              <a:ext uri="{28A0092B-C50C-407E-A947-70E740481C1C}">
                <a14:useLocalDpi xmlns:a14="http://schemas.microsoft.com/office/drawing/2010/main" val="0"/>
              </a:ext>
            </a:extLst>
          </a:blip>
          <a:srcRect b="3114"/>
          <a:stretch/>
        </p:blipFill>
        <p:spPr>
          <a:xfrm>
            <a:off x="7216872" y="1662880"/>
            <a:ext cx="1030282" cy="1001551"/>
          </a:xfrm>
          <a:prstGeom prst="rect">
            <a:avLst/>
          </a:prstGeom>
        </p:spPr>
      </p:pic>
      <p:sp>
        <p:nvSpPr>
          <p:cNvPr id="29" name="Rectangle 28"/>
          <p:cNvSpPr/>
          <p:nvPr/>
        </p:nvSpPr>
        <p:spPr>
          <a:xfrm>
            <a:off x="7082332" y="1065665"/>
            <a:ext cx="1244251" cy="584775"/>
          </a:xfrm>
          <a:prstGeom prst="rect">
            <a:avLst/>
          </a:prstGeom>
          <a:noFill/>
        </p:spPr>
        <p:txBody>
          <a:bodyPr wrap="none" lIns="91440" tIns="45720" rIns="91440" bIns="45720">
            <a:spAutoFit/>
          </a:bodyPr>
          <a:lstStyle/>
          <a:p>
            <a:pPr algn="ctr"/>
            <a:r>
              <a:rPr lang="en-US" sz="3200" dirty="0" err="1"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Paco</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30" name="Rectangle 29"/>
          <p:cNvSpPr/>
          <p:nvPr/>
        </p:nvSpPr>
        <p:spPr>
          <a:xfrm>
            <a:off x="9655158" y="1071726"/>
            <a:ext cx="1045479" cy="584775"/>
          </a:xfrm>
          <a:prstGeom prst="rect">
            <a:avLst/>
          </a:prstGeom>
          <a:noFill/>
        </p:spPr>
        <p:txBody>
          <a:bodyPr wrap="none" lIns="91440" tIns="45720" rIns="91440" bIns="45720">
            <a:spAutoFit/>
          </a:bodyPr>
          <a:lstStyle/>
          <a:p>
            <a:pPr algn="ctr"/>
            <a:r>
              <a:rPr lang="en-US" sz="3200" dirty="0" err="1"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Raúl</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31" name="Rectangle 30"/>
          <p:cNvSpPr/>
          <p:nvPr/>
        </p:nvSpPr>
        <p:spPr>
          <a:xfrm>
            <a:off x="7041688" y="2496870"/>
            <a:ext cx="1361270" cy="584775"/>
          </a:xfrm>
          <a:prstGeom prst="rect">
            <a:avLst/>
          </a:prstGeom>
          <a:noFill/>
        </p:spPr>
        <p:txBody>
          <a:bodyPr wrap="none" lIns="91440" tIns="45720" rIns="91440" bIns="45720">
            <a:spAutoFit/>
          </a:bodyPr>
          <a:lstStyle/>
          <a:p>
            <a:pPr algn="ctr"/>
            <a:r>
              <a:rPr lang="en-US" sz="3200" dirty="0"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David</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32" name="Rectangle 31"/>
          <p:cNvSpPr/>
          <p:nvPr/>
        </p:nvSpPr>
        <p:spPr>
          <a:xfrm>
            <a:off x="9602227" y="2491982"/>
            <a:ext cx="1122423" cy="584775"/>
          </a:xfrm>
          <a:prstGeom prst="rect">
            <a:avLst/>
          </a:prstGeom>
          <a:noFill/>
        </p:spPr>
        <p:txBody>
          <a:bodyPr wrap="none" lIns="91440" tIns="45720" rIns="91440" bIns="45720">
            <a:spAutoFit/>
          </a:bodyPr>
          <a:lstStyle/>
          <a:p>
            <a:pPr algn="ctr"/>
            <a:r>
              <a:rPr lang="en-US" sz="3200" dirty="0" err="1"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Rafa</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33" name="Rectangle 32"/>
          <p:cNvSpPr/>
          <p:nvPr/>
        </p:nvSpPr>
        <p:spPr>
          <a:xfrm>
            <a:off x="7052107" y="3898786"/>
            <a:ext cx="1340432" cy="584775"/>
          </a:xfrm>
          <a:prstGeom prst="rect">
            <a:avLst/>
          </a:prstGeom>
          <a:noFill/>
        </p:spPr>
        <p:txBody>
          <a:bodyPr wrap="none" lIns="91440" tIns="45720" rIns="91440" bIns="45720">
            <a:spAutoFit/>
          </a:bodyPr>
          <a:lstStyle/>
          <a:p>
            <a:pPr algn="ctr"/>
            <a:r>
              <a:rPr lang="en-US" sz="3200" dirty="0"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Pablo</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34" name="Rectangle 33"/>
          <p:cNvSpPr/>
          <p:nvPr/>
        </p:nvSpPr>
        <p:spPr>
          <a:xfrm>
            <a:off x="9466774" y="3912238"/>
            <a:ext cx="1393330" cy="584775"/>
          </a:xfrm>
          <a:prstGeom prst="rect">
            <a:avLst/>
          </a:prstGeom>
          <a:noFill/>
        </p:spPr>
        <p:txBody>
          <a:bodyPr wrap="none" lIns="91440" tIns="45720" rIns="91440" bIns="45720">
            <a:spAutoFit/>
          </a:bodyPr>
          <a:lstStyle/>
          <a:p>
            <a:pPr algn="ctr"/>
            <a:r>
              <a:rPr lang="en-US" sz="3200" dirty="0"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Arturo</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35" name="Rectangle 34"/>
          <p:cNvSpPr/>
          <p:nvPr/>
        </p:nvSpPr>
        <p:spPr>
          <a:xfrm>
            <a:off x="7086166" y="5383777"/>
            <a:ext cx="1162499" cy="584775"/>
          </a:xfrm>
          <a:prstGeom prst="rect">
            <a:avLst/>
          </a:prstGeom>
          <a:noFill/>
        </p:spPr>
        <p:txBody>
          <a:bodyPr wrap="none" lIns="91440" tIns="45720" rIns="91440" bIns="45720">
            <a:spAutoFit/>
          </a:bodyPr>
          <a:lstStyle/>
          <a:p>
            <a:pPr algn="ctr"/>
            <a:r>
              <a:rPr lang="en-US" sz="3200" dirty="0"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Juan</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36" name="Rectangle 35"/>
          <p:cNvSpPr/>
          <p:nvPr/>
        </p:nvSpPr>
        <p:spPr>
          <a:xfrm>
            <a:off x="9428302" y="5354151"/>
            <a:ext cx="1431802" cy="584775"/>
          </a:xfrm>
          <a:prstGeom prst="rect">
            <a:avLst/>
          </a:prstGeom>
          <a:noFill/>
        </p:spPr>
        <p:txBody>
          <a:bodyPr wrap="none" lIns="91440" tIns="45720" rIns="91440" bIns="45720">
            <a:spAutoFit/>
          </a:bodyPr>
          <a:lstStyle/>
          <a:p>
            <a:pPr algn="ctr"/>
            <a:r>
              <a:rPr lang="en-US" sz="3200" dirty="0"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Carlos</a:t>
            </a:r>
          </a:p>
        </p:txBody>
      </p:sp>
      <p:sp>
        <p:nvSpPr>
          <p:cNvPr id="37" name="Rectangle 36"/>
          <p:cNvSpPr/>
          <p:nvPr/>
        </p:nvSpPr>
        <p:spPr>
          <a:xfrm>
            <a:off x="5671200" y="3159594"/>
            <a:ext cx="1431802" cy="584775"/>
          </a:xfrm>
          <a:prstGeom prst="rect">
            <a:avLst/>
          </a:prstGeom>
          <a:noFill/>
        </p:spPr>
        <p:txBody>
          <a:bodyPr wrap="none" lIns="91440" tIns="45720" rIns="91440" bIns="45720">
            <a:spAutoFit/>
          </a:bodyPr>
          <a:lstStyle/>
          <a:p>
            <a:pPr algn="ctr"/>
            <a:r>
              <a:rPr lang="en-US" sz="3200" dirty="0"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Carlos</a:t>
            </a:r>
          </a:p>
        </p:txBody>
      </p:sp>
      <p:sp>
        <p:nvSpPr>
          <p:cNvPr id="38" name="Rectangle 37"/>
          <p:cNvSpPr/>
          <p:nvPr/>
        </p:nvSpPr>
        <p:spPr>
          <a:xfrm>
            <a:off x="5689439" y="2249526"/>
            <a:ext cx="1361270" cy="584775"/>
          </a:xfrm>
          <a:prstGeom prst="rect">
            <a:avLst/>
          </a:prstGeom>
          <a:noFill/>
        </p:spPr>
        <p:txBody>
          <a:bodyPr wrap="none" lIns="91440" tIns="45720" rIns="91440" bIns="45720">
            <a:spAutoFit/>
          </a:bodyPr>
          <a:lstStyle/>
          <a:p>
            <a:pPr algn="ctr"/>
            <a:r>
              <a:rPr lang="en-US" sz="3200" dirty="0"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David</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39" name="Rectangle 38"/>
          <p:cNvSpPr/>
          <p:nvPr/>
        </p:nvSpPr>
        <p:spPr>
          <a:xfrm>
            <a:off x="5701127" y="2704365"/>
            <a:ext cx="1045479" cy="584775"/>
          </a:xfrm>
          <a:prstGeom prst="rect">
            <a:avLst/>
          </a:prstGeom>
          <a:noFill/>
        </p:spPr>
        <p:txBody>
          <a:bodyPr wrap="none" lIns="91440" tIns="45720" rIns="91440" bIns="45720">
            <a:spAutoFit/>
          </a:bodyPr>
          <a:lstStyle/>
          <a:p>
            <a:pPr algn="ctr"/>
            <a:r>
              <a:rPr lang="en-US" sz="3200" dirty="0" err="1"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Raúl</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40" name="Rectangle 39"/>
          <p:cNvSpPr/>
          <p:nvPr/>
        </p:nvSpPr>
        <p:spPr>
          <a:xfrm>
            <a:off x="5690053" y="1782537"/>
            <a:ext cx="1122423" cy="584775"/>
          </a:xfrm>
          <a:prstGeom prst="rect">
            <a:avLst/>
          </a:prstGeom>
          <a:noFill/>
        </p:spPr>
        <p:txBody>
          <a:bodyPr wrap="none" lIns="91440" tIns="45720" rIns="91440" bIns="45720">
            <a:spAutoFit/>
          </a:bodyPr>
          <a:lstStyle/>
          <a:p>
            <a:pPr algn="ctr"/>
            <a:r>
              <a:rPr lang="en-US" sz="3200" dirty="0" err="1"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Rafa</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41" name="Rectangle 40"/>
          <p:cNvSpPr/>
          <p:nvPr/>
        </p:nvSpPr>
        <p:spPr>
          <a:xfrm>
            <a:off x="5680061" y="3642920"/>
            <a:ext cx="1340432" cy="584775"/>
          </a:xfrm>
          <a:prstGeom prst="rect">
            <a:avLst/>
          </a:prstGeom>
          <a:noFill/>
        </p:spPr>
        <p:txBody>
          <a:bodyPr wrap="none" lIns="91440" tIns="45720" rIns="91440" bIns="45720">
            <a:spAutoFit/>
          </a:bodyPr>
          <a:lstStyle/>
          <a:p>
            <a:pPr algn="ctr"/>
            <a:r>
              <a:rPr lang="en-US" sz="3200" dirty="0"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Pablo</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42" name="Rectangle 41"/>
          <p:cNvSpPr/>
          <p:nvPr/>
        </p:nvSpPr>
        <p:spPr>
          <a:xfrm>
            <a:off x="5657379" y="4091834"/>
            <a:ext cx="1393330" cy="584775"/>
          </a:xfrm>
          <a:prstGeom prst="rect">
            <a:avLst/>
          </a:prstGeom>
          <a:noFill/>
        </p:spPr>
        <p:txBody>
          <a:bodyPr wrap="none" lIns="91440" tIns="45720" rIns="91440" bIns="45720">
            <a:spAutoFit/>
          </a:bodyPr>
          <a:lstStyle/>
          <a:p>
            <a:pPr algn="ctr"/>
            <a:r>
              <a:rPr lang="en-US" sz="3200" dirty="0"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Arturo</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43" name="Rectangle 42"/>
          <p:cNvSpPr/>
          <p:nvPr/>
        </p:nvSpPr>
        <p:spPr>
          <a:xfrm>
            <a:off x="5716212" y="4520104"/>
            <a:ext cx="1162499" cy="584775"/>
          </a:xfrm>
          <a:prstGeom prst="rect">
            <a:avLst/>
          </a:prstGeom>
          <a:noFill/>
        </p:spPr>
        <p:txBody>
          <a:bodyPr wrap="none" lIns="91440" tIns="45720" rIns="91440" bIns="45720">
            <a:spAutoFit/>
          </a:bodyPr>
          <a:lstStyle/>
          <a:p>
            <a:pPr algn="ctr"/>
            <a:r>
              <a:rPr lang="en-US" sz="3200" dirty="0"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Juan</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44" name="Rectangle 43"/>
          <p:cNvSpPr/>
          <p:nvPr/>
        </p:nvSpPr>
        <p:spPr>
          <a:xfrm>
            <a:off x="5719837" y="4969018"/>
            <a:ext cx="1244251" cy="584775"/>
          </a:xfrm>
          <a:prstGeom prst="rect">
            <a:avLst/>
          </a:prstGeom>
          <a:noFill/>
        </p:spPr>
        <p:txBody>
          <a:bodyPr wrap="none" lIns="91440" tIns="45720" rIns="91440" bIns="45720">
            <a:spAutoFit/>
          </a:bodyPr>
          <a:lstStyle/>
          <a:p>
            <a:pPr algn="ctr"/>
            <a:r>
              <a:rPr lang="en-US" sz="3200" dirty="0" err="1" smtClean="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rPr>
              <a:t>Paco</a:t>
            </a:r>
            <a:endParaRPr lang="en-US" sz="3200" dirty="0">
              <a:ln w="0"/>
              <a:solidFill>
                <a:srgbClr val="4472C4">
                  <a:lumMod val="50000"/>
                </a:srgbClr>
              </a:solidFill>
              <a:effectLst>
                <a:outerShdw blurRad="38100" dist="25400" dir="5400000" algn="ctr" rotWithShape="0">
                  <a:srgbClr val="6E747A">
                    <a:alpha val="43000"/>
                  </a:srgbClr>
                </a:outerShdw>
              </a:effectLst>
              <a:latin typeface="Century Gothic" panose="020B0502020202020204" pitchFamily="34" charset="0"/>
            </a:endParaRPr>
          </a:p>
        </p:txBody>
      </p:sp>
      <p:sp>
        <p:nvSpPr>
          <p:cNvPr id="2" name="Rounded Rectangular Callout 1"/>
          <p:cNvSpPr/>
          <p:nvPr/>
        </p:nvSpPr>
        <p:spPr>
          <a:xfrm>
            <a:off x="4089611" y="1436792"/>
            <a:ext cx="872253" cy="339853"/>
          </a:xfrm>
          <a:prstGeom prst="wedgeRoundRectCallout">
            <a:avLst>
              <a:gd name="adj1" fmla="val -26241"/>
              <a:gd name="adj2" fmla="val 85227"/>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latin typeface="Century Gothic" panose="020B0502020202020204" pitchFamily="34" charset="0"/>
              </a:rPr>
              <a:t>I am</a:t>
            </a:r>
            <a:endParaRPr lang="en-GB" b="1" dirty="0">
              <a:solidFill>
                <a:prstClr val="white"/>
              </a:solidFill>
              <a:latin typeface="Century Gothic" panose="020B0502020202020204" pitchFamily="34" charset="0"/>
            </a:endParaRPr>
          </a:p>
        </p:txBody>
      </p:sp>
      <p:sp>
        <p:nvSpPr>
          <p:cNvPr id="45" name="Rounded Rectangular Callout 44"/>
          <p:cNvSpPr/>
          <p:nvPr/>
        </p:nvSpPr>
        <p:spPr>
          <a:xfrm>
            <a:off x="5049119" y="1178544"/>
            <a:ext cx="757135" cy="533880"/>
          </a:xfrm>
          <a:prstGeom prst="wedgeRoundRectCallout">
            <a:avLst>
              <a:gd name="adj1" fmla="val 29258"/>
              <a:gd name="adj2" fmla="val 78510"/>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latin typeface="Century Gothic" panose="020B0502020202020204" pitchFamily="34" charset="0"/>
              </a:rPr>
              <a:t>You are</a:t>
            </a:r>
            <a:endParaRPr lang="en-GB" b="1" dirty="0">
              <a:solidFill>
                <a:prstClr val="white"/>
              </a:solidFill>
              <a:latin typeface="Century Gothic" panose="020B0502020202020204" pitchFamily="34" charset="0"/>
            </a:endParaRPr>
          </a:p>
        </p:txBody>
      </p:sp>
      <p:sp>
        <p:nvSpPr>
          <p:cNvPr id="21" name="TextBox 20"/>
          <p:cNvSpPr txBox="1"/>
          <p:nvPr/>
        </p:nvSpPr>
        <p:spPr>
          <a:xfrm>
            <a:off x="635531" y="1911973"/>
            <a:ext cx="3198221" cy="430887"/>
          </a:xfrm>
          <a:prstGeom prst="rect">
            <a:avLst/>
          </a:prstGeom>
          <a:noFill/>
        </p:spPr>
        <p:txBody>
          <a:bodyPr wrap="square" rtlCol="0">
            <a:spAutoFit/>
          </a:bodyPr>
          <a:lstStyle/>
          <a:p>
            <a:r>
              <a:rPr lang="en-GB" sz="2200" dirty="0">
                <a:solidFill>
                  <a:srgbClr val="4472C4">
                    <a:lumMod val="50000"/>
                  </a:srgbClr>
                </a:solidFill>
                <a:latin typeface="Century Gothic" panose="020B0502020202020204" pitchFamily="34" charset="0"/>
              </a:rPr>
              <a:t>Soy </a:t>
            </a:r>
            <a:r>
              <a:rPr lang="en-GB" sz="2200" dirty="0" err="1">
                <a:solidFill>
                  <a:srgbClr val="4472C4">
                    <a:lumMod val="50000"/>
                  </a:srgbClr>
                </a:solidFill>
                <a:latin typeface="Century Gothic" panose="020B0502020202020204" pitchFamily="34" charset="0"/>
              </a:rPr>
              <a:t>alegre</a:t>
            </a:r>
            <a:r>
              <a:rPr lang="en-GB" sz="2200" dirty="0">
                <a:solidFill>
                  <a:srgbClr val="4472C4">
                    <a:lumMod val="50000"/>
                  </a:srgbClr>
                </a:solidFill>
                <a:latin typeface="Century Gothic" panose="020B0502020202020204" pitchFamily="34" charset="0"/>
              </a:rPr>
              <a:t> y alto.</a:t>
            </a:r>
          </a:p>
        </p:txBody>
      </p:sp>
      <p:sp>
        <p:nvSpPr>
          <p:cNvPr id="25" name="TextBox 24"/>
          <p:cNvSpPr txBox="1"/>
          <p:nvPr/>
        </p:nvSpPr>
        <p:spPr>
          <a:xfrm>
            <a:off x="612717" y="2338900"/>
            <a:ext cx="3434796" cy="430887"/>
          </a:xfrm>
          <a:prstGeom prst="rect">
            <a:avLst/>
          </a:prstGeom>
          <a:noFill/>
        </p:spPr>
        <p:txBody>
          <a:bodyPr wrap="square" rtlCol="0">
            <a:spAutoFit/>
          </a:bodyPr>
          <a:lstStyle/>
          <a:p>
            <a:r>
              <a:rPr lang="en-GB" sz="2200" dirty="0" err="1">
                <a:solidFill>
                  <a:srgbClr val="4472C4">
                    <a:lumMod val="50000"/>
                  </a:srgbClr>
                </a:solidFill>
                <a:latin typeface="Century Gothic" panose="020B0502020202020204" pitchFamily="34" charset="0"/>
              </a:rPr>
              <a:t>Eres</a:t>
            </a:r>
            <a:r>
              <a:rPr lang="en-GB" sz="2200" dirty="0">
                <a:solidFill>
                  <a:srgbClr val="4472C4">
                    <a:lumMod val="50000"/>
                  </a:srgbClr>
                </a:solidFill>
                <a:latin typeface="Century Gothic" panose="020B0502020202020204" pitchFamily="34" charset="0"/>
              </a:rPr>
              <a:t> </a:t>
            </a:r>
            <a:r>
              <a:rPr lang="en-GB" sz="2200" dirty="0" err="1">
                <a:solidFill>
                  <a:srgbClr val="4472C4">
                    <a:lumMod val="50000"/>
                  </a:srgbClr>
                </a:solidFill>
                <a:latin typeface="Century Gothic" panose="020B0502020202020204" pitchFamily="34" charset="0"/>
              </a:rPr>
              <a:t>bajo</a:t>
            </a:r>
            <a:r>
              <a:rPr lang="en-GB" sz="2200" dirty="0">
                <a:solidFill>
                  <a:srgbClr val="4472C4">
                    <a:lumMod val="50000"/>
                  </a:srgbClr>
                </a:solidFill>
                <a:latin typeface="Century Gothic" panose="020B0502020202020204" pitchFamily="34" charset="0"/>
              </a:rPr>
              <a:t> y </a:t>
            </a:r>
            <a:r>
              <a:rPr lang="en-GB" sz="2200" dirty="0" err="1">
                <a:solidFill>
                  <a:srgbClr val="4472C4">
                    <a:lumMod val="50000"/>
                  </a:srgbClr>
                </a:solidFill>
                <a:latin typeface="Century Gothic" panose="020B0502020202020204" pitchFamily="34" charset="0"/>
              </a:rPr>
              <a:t>simpático</a:t>
            </a:r>
            <a:r>
              <a:rPr lang="en-GB" sz="2200" dirty="0">
                <a:solidFill>
                  <a:srgbClr val="4472C4">
                    <a:lumMod val="50000"/>
                  </a:srgbClr>
                </a:solidFill>
                <a:latin typeface="Century Gothic" panose="020B0502020202020204" pitchFamily="34" charset="0"/>
              </a:rPr>
              <a:t>.</a:t>
            </a:r>
          </a:p>
        </p:txBody>
      </p:sp>
      <p:sp>
        <p:nvSpPr>
          <p:cNvPr id="26" name="TextBox 25"/>
          <p:cNvSpPr txBox="1"/>
          <p:nvPr/>
        </p:nvSpPr>
        <p:spPr>
          <a:xfrm>
            <a:off x="612717" y="2795659"/>
            <a:ext cx="3586081" cy="430887"/>
          </a:xfrm>
          <a:prstGeom prst="rect">
            <a:avLst/>
          </a:prstGeom>
          <a:noFill/>
        </p:spPr>
        <p:txBody>
          <a:bodyPr wrap="square" rtlCol="0">
            <a:spAutoFit/>
          </a:bodyPr>
          <a:lstStyle/>
          <a:p>
            <a:r>
              <a:rPr lang="en-GB" sz="2200" dirty="0" err="1">
                <a:solidFill>
                  <a:srgbClr val="4472C4">
                    <a:lumMod val="50000"/>
                  </a:srgbClr>
                </a:solidFill>
                <a:latin typeface="Century Gothic" panose="020B0502020202020204" pitchFamily="34" charset="0"/>
              </a:rPr>
              <a:t>Eres</a:t>
            </a:r>
            <a:r>
              <a:rPr lang="en-GB" sz="2200" dirty="0">
                <a:solidFill>
                  <a:srgbClr val="4472C4">
                    <a:lumMod val="50000"/>
                  </a:srgbClr>
                </a:solidFill>
                <a:latin typeface="Century Gothic" panose="020B0502020202020204" pitchFamily="34" charset="0"/>
              </a:rPr>
              <a:t> </a:t>
            </a:r>
            <a:r>
              <a:rPr lang="en-GB" sz="2200" dirty="0" err="1">
                <a:solidFill>
                  <a:srgbClr val="4472C4">
                    <a:lumMod val="50000"/>
                  </a:srgbClr>
                </a:solidFill>
                <a:latin typeface="Century Gothic" panose="020B0502020202020204" pitchFamily="34" charset="0"/>
              </a:rPr>
              <a:t>guapo</a:t>
            </a:r>
            <a:r>
              <a:rPr lang="en-GB" sz="2200" dirty="0">
                <a:solidFill>
                  <a:srgbClr val="4472C4">
                    <a:lumMod val="50000"/>
                  </a:srgbClr>
                </a:solidFill>
                <a:latin typeface="Century Gothic" panose="020B0502020202020204" pitchFamily="34" charset="0"/>
              </a:rPr>
              <a:t> y </a:t>
            </a:r>
            <a:r>
              <a:rPr lang="en-GB" sz="2200" dirty="0" err="1">
                <a:solidFill>
                  <a:srgbClr val="4472C4">
                    <a:lumMod val="50000"/>
                  </a:srgbClr>
                </a:solidFill>
                <a:latin typeface="Century Gothic" panose="020B0502020202020204" pitchFamily="34" charset="0"/>
              </a:rPr>
              <a:t>tranquilo</a:t>
            </a:r>
            <a:r>
              <a:rPr lang="en-GB" sz="2200" dirty="0">
                <a:solidFill>
                  <a:srgbClr val="4472C4">
                    <a:lumMod val="50000"/>
                  </a:srgbClr>
                </a:solidFill>
                <a:latin typeface="Century Gothic" panose="020B0502020202020204" pitchFamily="34" charset="0"/>
              </a:rPr>
              <a:t>.</a:t>
            </a:r>
          </a:p>
        </p:txBody>
      </p:sp>
      <p:sp>
        <p:nvSpPr>
          <p:cNvPr id="27" name="TextBox 26"/>
          <p:cNvSpPr txBox="1"/>
          <p:nvPr/>
        </p:nvSpPr>
        <p:spPr>
          <a:xfrm>
            <a:off x="597117" y="3274403"/>
            <a:ext cx="3392698" cy="430887"/>
          </a:xfrm>
          <a:prstGeom prst="rect">
            <a:avLst/>
          </a:prstGeom>
          <a:noFill/>
        </p:spPr>
        <p:txBody>
          <a:bodyPr wrap="square" rtlCol="0">
            <a:spAutoFit/>
          </a:bodyPr>
          <a:lstStyle/>
          <a:p>
            <a:r>
              <a:rPr lang="en-GB" sz="2200" dirty="0">
                <a:solidFill>
                  <a:srgbClr val="4472C4">
                    <a:lumMod val="50000"/>
                  </a:srgbClr>
                </a:solidFill>
                <a:latin typeface="Century Gothic" panose="020B0502020202020204" pitchFamily="34" charset="0"/>
              </a:rPr>
              <a:t>Soy alto y </a:t>
            </a:r>
            <a:r>
              <a:rPr lang="en-GB" sz="2200" dirty="0" err="1" smtClean="0">
                <a:solidFill>
                  <a:srgbClr val="4472C4">
                    <a:lumMod val="50000"/>
                  </a:srgbClr>
                </a:solidFill>
                <a:latin typeface="Century Gothic" panose="020B0502020202020204" pitchFamily="34" charset="0"/>
              </a:rPr>
              <a:t>guapo</a:t>
            </a:r>
            <a:r>
              <a:rPr lang="en-GB" sz="2200" dirty="0" smtClean="0">
                <a:solidFill>
                  <a:srgbClr val="4472C4">
                    <a:lumMod val="50000"/>
                  </a:srgbClr>
                </a:solidFill>
                <a:latin typeface="Century Gothic" panose="020B0502020202020204" pitchFamily="34" charset="0"/>
              </a:rPr>
              <a:t>.</a:t>
            </a:r>
            <a:endParaRPr lang="en-GB" sz="2200" dirty="0">
              <a:solidFill>
                <a:srgbClr val="4472C4">
                  <a:lumMod val="50000"/>
                </a:srgbClr>
              </a:solidFill>
              <a:latin typeface="Century Gothic" panose="020B0502020202020204" pitchFamily="34" charset="0"/>
            </a:endParaRPr>
          </a:p>
        </p:txBody>
      </p:sp>
      <p:sp>
        <p:nvSpPr>
          <p:cNvPr id="46" name="TextBox 45"/>
          <p:cNvSpPr txBox="1"/>
          <p:nvPr/>
        </p:nvSpPr>
        <p:spPr>
          <a:xfrm>
            <a:off x="594274" y="3717021"/>
            <a:ext cx="3222279" cy="430887"/>
          </a:xfrm>
          <a:prstGeom prst="rect">
            <a:avLst/>
          </a:prstGeom>
          <a:noFill/>
        </p:spPr>
        <p:txBody>
          <a:bodyPr wrap="square" rtlCol="0">
            <a:spAutoFit/>
          </a:bodyPr>
          <a:lstStyle/>
          <a:p>
            <a:r>
              <a:rPr lang="en-GB" sz="2200" dirty="0">
                <a:solidFill>
                  <a:srgbClr val="4472C4">
                    <a:lumMod val="50000"/>
                  </a:srgbClr>
                </a:solidFill>
                <a:latin typeface="Century Gothic" panose="020B0502020202020204" pitchFamily="34" charset="0"/>
              </a:rPr>
              <a:t>Soy </a:t>
            </a:r>
            <a:r>
              <a:rPr lang="en-GB" sz="2200" dirty="0" err="1">
                <a:solidFill>
                  <a:srgbClr val="4472C4">
                    <a:lumMod val="50000"/>
                  </a:srgbClr>
                </a:solidFill>
                <a:latin typeface="Century Gothic" panose="020B0502020202020204" pitchFamily="34" charset="0"/>
              </a:rPr>
              <a:t>alegre</a:t>
            </a:r>
            <a:r>
              <a:rPr lang="en-GB" sz="2200" dirty="0">
                <a:solidFill>
                  <a:srgbClr val="4472C4">
                    <a:lumMod val="50000"/>
                  </a:srgbClr>
                </a:solidFill>
                <a:latin typeface="Century Gothic" panose="020B0502020202020204" pitchFamily="34" charset="0"/>
              </a:rPr>
              <a:t> y </a:t>
            </a:r>
            <a:r>
              <a:rPr lang="en-GB" sz="2200" dirty="0" err="1">
                <a:solidFill>
                  <a:srgbClr val="4472C4">
                    <a:lumMod val="50000"/>
                  </a:srgbClr>
                </a:solidFill>
                <a:latin typeface="Century Gothic" panose="020B0502020202020204" pitchFamily="34" charset="0"/>
              </a:rPr>
              <a:t>bajo</a:t>
            </a:r>
            <a:r>
              <a:rPr lang="en-GB" sz="2200" dirty="0">
                <a:solidFill>
                  <a:srgbClr val="4472C4">
                    <a:lumMod val="50000"/>
                  </a:srgbClr>
                </a:solidFill>
                <a:latin typeface="Century Gothic" panose="020B0502020202020204" pitchFamily="34" charset="0"/>
              </a:rPr>
              <a:t>.</a:t>
            </a:r>
          </a:p>
        </p:txBody>
      </p:sp>
      <p:sp>
        <p:nvSpPr>
          <p:cNvPr id="47" name="TextBox 46"/>
          <p:cNvSpPr txBox="1"/>
          <p:nvPr/>
        </p:nvSpPr>
        <p:spPr>
          <a:xfrm>
            <a:off x="594274" y="4191173"/>
            <a:ext cx="3040545" cy="430887"/>
          </a:xfrm>
          <a:prstGeom prst="rect">
            <a:avLst/>
          </a:prstGeom>
          <a:noFill/>
        </p:spPr>
        <p:txBody>
          <a:bodyPr wrap="square" rtlCol="0">
            <a:spAutoFit/>
          </a:bodyPr>
          <a:lstStyle/>
          <a:p>
            <a:r>
              <a:rPr lang="en-GB" sz="2200" dirty="0" err="1">
                <a:solidFill>
                  <a:srgbClr val="4472C4">
                    <a:lumMod val="50000"/>
                  </a:srgbClr>
                </a:solidFill>
                <a:latin typeface="Century Gothic" panose="020B0502020202020204" pitchFamily="34" charset="0"/>
              </a:rPr>
              <a:t>Eres</a:t>
            </a:r>
            <a:r>
              <a:rPr lang="en-GB" sz="2200" dirty="0">
                <a:solidFill>
                  <a:srgbClr val="4472C4">
                    <a:lumMod val="50000"/>
                  </a:srgbClr>
                </a:solidFill>
                <a:latin typeface="Century Gothic" panose="020B0502020202020204" pitchFamily="34" charset="0"/>
              </a:rPr>
              <a:t> </a:t>
            </a:r>
            <a:r>
              <a:rPr lang="en-GB" sz="2200" dirty="0" err="1">
                <a:solidFill>
                  <a:srgbClr val="4472C4">
                    <a:lumMod val="50000"/>
                  </a:srgbClr>
                </a:solidFill>
                <a:latin typeface="Century Gothic" panose="020B0502020202020204" pitchFamily="34" charset="0"/>
              </a:rPr>
              <a:t>tranquilo</a:t>
            </a:r>
            <a:r>
              <a:rPr lang="en-GB" sz="2200" dirty="0">
                <a:solidFill>
                  <a:srgbClr val="4472C4">
                    <a:lumMod val="50000"/>
                  </a:srgbClr>
                </a:solidFill>
                <a:latin typeface="Century Gothic" panose="020B0502020202020204" pitchFamily="34" charset="0"/>
              </a:rPr>
              <a:t> y </a:t>
            </a:r>
            <a:r>
              <a:rPr lang="en-GB" sz="2200" dirty="0" err="1">
                <a:solidFill>
                  <a:srgbClr val="4472C4">
                    <a:lumMod val="50000"/>
                  </a:srgbClr>
                </a:solidFill>
                <a:latin typeface="Century Gothic" panose="020B0502020202020204" pitchFamily="34" charset="0"/>
              </a:rPr>
              <a:t>bajo</a:t>
            </a:r>
            <a:r>
              <a:rPr lang="en-GB" sz="2200" dirty="0">
                <a:solidFill>
                  <a:srgbClr val="4472C4">
                    <a:lumMod val="50000"/>
                  </a:srgbClr>
                </a:solidFill>
                <a:latin typeface="Century Gothic" panose="020B0502020202020204" pitchFamily="34" charset="0"/>
              </a:rPr>
              <a:t>.</a:t>
            </a:r>
          </a:p>
        </p:txBody>
      </p:sp>
      <p:sp>
        <p:nvSpPr>
          <p:cNvPr id="48" name="TextBox 47"/>
          <p:cNvSpPr txBox="1"/>
          <p:nvPr/>
        </p:nvSpPr>
        <p:spPr>
          <a:xfrm>
            <a:off x="585720" y="4644849"/>
            <a:ext cx="3204379" cy="430887"/>
          </a:xfrm>
          <a:prstGeom prst="rect">
            <a:avLst/>
          </a:prstGeom>
          <a:noFill/>
        </p:spPr>
        <p:txBody>
          <a:bodyPr wrap="square" rtlCol="0">
            <a:spAutoFit/>
          </a:bodyPr>
          <a:lstStyle/>
          <a:p>
            <a:r>
              <a:rPr lang="en-GB" sz="2200" dirty="0">
                <a:solidFill>
                  <a:srgbClr val="4472C4">
                    <a:lumMod val="50000"/>
                  </a:srgbClr>
                </a:solidFill>
                <a:latin typeface="Century Gothic" panose="020B0502020202020204" pitchFamily="34" charset="0"/>
              </a:rPr>
              <a:t>Soy </a:t>
            </a:r>
            <a:r>
              <a:rPr lang="en-GB" sz="2200" dirty="0" err="1">
                <a:solidFill>
                  <a:srgbClr val="4472C4">
                    <a:lumMod val="50000"/>
                  </a:srgbClr>
                </a:solidFill>
                <a:latin typeface="Century Gothic" panose="020B0502020202020204" pitchFamily="34" charset="0"/>
              </a:rPr>
              <a:t>simpático</a:t>
            </a:r>
            <a:r>
              <a:rPr lang="en-GB" sz="2200" dirty="0">
                <a:solidFill>
                  <a:srgbClr val="4472C4">
                    <a:lumMod val="50000"/>
                  </a:srgbClr>
                </a:solidFill>
                <a:latin typeface="Century Gothic" panose="020B0502020202020204" pitchFamily="34" charset="0"/>
              </a:rPr>
              <a:t> y alto.</a:t>
            </a:r>
          </a:p>
        </p:txBody>
      </p:sp>
      <p:sp>
        <p:nvSpPr>
          <p:cNvPr id="49" name="TextBox 48"/>
          <p:cNvSpPr txBox="1"/>
          <p:nvPr/>
        </p:nvSpPr>
        <p:spPr>
          <a:xfrm>
            <a:off x="572082" y="5089632"/>
            <a:ext cx="3434796" cy="430887"/>
          </a:xfrm>
          <a:prstGeom prst="rect">
            <a:avLst/>
          </a:prstGeom>
          <a:noFill/>
        </p:spPr>
        <p:txBody>
          <a:bodyPr wrap="square" rtlCol="0">
            <a:spAutoFit/>
          </a:bodyPr>
          <a:lstStyle/>
          <a:p>
            <a:r>
              <a:rPr lang="en-GB" sz="2200" dirty="0" err="1">
                <a:solidFill>
                  <a:srgbClr val="4472C4">
                    <a:lumMod val="50000"/>
                  </a:srgbClr>
                </a:solidFill>
                <a:latin typeface="Century Gothic" panose="020B0502020202020204" pitchFamily="34" charset="0"/>
              </a:rPr>
              <a:t>Eres</a:t>
            </a:r>
            <a:r>
              <a:rPr lang="en-GB" sz="2200" dirty="0">
                <a:solidFill>
                  <a:srgbClr val="4472C4">
                    <a:lumMod val="50000"/>
                  </a:srgbClr>
                </a:solidFill>
                <a:latin typeface="Century Gothic" panose="020B0502020202020204" pitchFamily="34" charset="0"/>
              </a:rPr>
              <a:t> alto y </a:t>
            </a:r>
            <a:r>
              <a:rPr lang="en-GB" sz="2200" dirty="0" err="1">
                <a:solidFill>
                  <a:srgbClr val="4472C4">
                    <a:lumMod val="50000"/>
                  </a:srgbClr>
                </a:solidFill>
                <a:latin typeface="Century Gothic" panose="020B0502020202020204" pitchFamily="34" charset="0"/>
              </a:rPr>
              <a:t>tranquilo</a:t>
            </a:r>
            <a:r>
              <a:rPr lang="en-GB" sz="2200" dirty="0">
                <a:solidFill>
                  <a:srgbClr val="4472C4">
                    <a:lumMod val="50000"/>
                  </a:srgbClr>
                </a:solidFill>
                <a:latin typeface="Century Gothic" panose="020B0502020202020204" pitchFamily="34" charset="0"/>
              </a:rPr>
              <a:t>.</a:t>
            </a:r>
          </a:p>
        </p:txBody>
      </p:sp>
      <p:sp>
        <p:nvSpPr>
          <p:cNvPr id="50" name="Rounded Rectangle 49"/>
          <p:cNvSpPr/>
          <p:nvPr/>
        </p:nvSpPr>
        <p:spPr>
          <a:xfrm>
            <a:off x="8924368" y="5925626"/>
            <a:ext cx="3067050"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solidFill>
                  <a:prstClr val="white"/>
                </a:solidFill>
                <a:latin typeface="Century Gothic" panose="020B0502020202020204" pitchFamily="34" charset="0"/>
              </a:rPr>
              <a:t>escuchar</a:t>
            </a:r>
            <a:r>
              <a:rPr lang="en-GB" dirty="0" smtClean="0">
                <a:solidFill>
                  <a:prstClr val="white"/>
                </a:solidFill>
                <a:latin typeface="Century Gothic" panose="020B0502020202020204" pitchFamily="34" charset="0"/>
              </a:rPr>
              <a:t>, leer y </a:t>
            </a:r>
            <a:r>
              <a:rPr lang="en-GB" dirty="0" err="1" smtClean="0">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51" name="Action Button: Custom 50">
            <a:hlinkClick r:id="" action="ppaction://noaction" highlightClick="1">
              <a:snd r:embed="rId11" name="W3_14_1.wav"/>
            </a:hlinkClick>
          </p:cNvPr>
          <p:cNvSpPr/>
          <p:nvPr/>
        </p:nvSpPr>
        <p:spPr>
          <a:xfrm>
            <a:off x="193984" y="192927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white"/>
                </a:solidFill>
                <a:latin typeface="Century Gothic" panose="020B0502020202020204" pitchFamily="34" charset="0"/>
              </a:rPr>
              <a:t>1</a:t>
            </a:r>
            <a:endParaRPr lang="en-GB" sz="2000" b="1" dirty="0">
              <a:solidFill>
                <a:prstClr val="white"/>
              </a:solidFill>
              <a:latin typeface="Century Gothic" panose="020B0502020202020204" pitchFamily="34" charset="0"/>
            </a:endParaRPr>
          </a:p>
        </p:txBody>
      </p:sp>
      <p:sp>
        <p:nvSpPr>
          <p:cNvPr id="52" name="Action Button: Custom 51">
            <a:hlinkClick r:id="" action="ppaction://noaction" highlightClick="1">
              <a:snd r:embed="rId12" name="W3_14_2.wav"/>
            </a:hlinkClick>
          </p:cNvPr>
          <p:cNvSpPr/>
          <p:nvPr/>
        </p:nvSpPr>
        <p:spPr>
          <a:xfrm>
            <a:off x="195803" y="236731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white"/>
                </a:solidFill>
                <a:latin typeface="Century Gothic" panose="020B0502020202020204" pitchFamily="34" charset="0"/>
              </a:rPr>
              <a:t>2</a:t>
            </a:r>
            <a:endParaRPr lang="en-GB" sz="2000" b="1" dirty="0">
              <a:solidFill>
                <a:prstClr val="white"/>
              </a:solidFill>
              <a:latin typeface="Century Gothic" panose="020B0502020202020204" pitchFamily="34" charset="0"/>
            </a:endParaRPr>
          </a:p>
        </p:txBody>
      </p:sp>
      <p:sp>
        <p:nvSpPr>
          <p:cNvPr id="53" name="Action Button: Custom 52">
            <a:hlinkClick r:id="" action="ppaction://noaction" highlightClick="1">
              <a:snd r:embed="rId13" name="W3_14_3.wav"/>
            </a:hlinkClick>
          </p:cNvPr>
          <p:cNvSpPr/>
          <p:nvPr/>
        </p:nvSpPr>
        <p:spPr>
          <a:xfrm>
            <a:off x="205236" y="283149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white"/>
                </a:solidFill>
                <a:latin typeface="Century Gothic" panose="020B0502020202020204" pitchFamily="34" charset="0"/>
              </a:rPr>
              <a:t>3</a:t>
            </a:r>
            <a:endParaRPr lang="en-GB" sz="2000" b="1" dirty="0">
              <a:solidFill>
                <a:prstClr val="white"/>
              </a:solidFill>
              <a:latin typeface="Century Gothic" panose="020B0502020202020204" pitchFamily="34" charset="0"/>
            </a:endParaRPr>
          </a:p>
        </p:txBody>
      </p:sp>
      <p:sp>
        <p:nvSpPr>
          <p:cNvPr id="54" name="Action Button: Custom 53">
            <a:hlinkClick r:id="" action="ppaction://noaction" highlightClick="1">
              <a:snd r:embed="rId14" name="W3_14_4.wav"/>
            </a:hlinkClick>
          </p:cNvPr>
          <p:cNvSpPr/>
          <p:nvPr/>
        </p:nvSpPr>
        <p:spPr>
          <a:xfrm>
            <a:off x="188400" y="329566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white"/>
                </a:solidFill>
                <a:latin typeface="Century Gothic" panose="020B0502020202020204" pitchFamily="34" charset="0"/>
              </a:rPr>
              <a:t>4</a:t>
            </a:r>
            <a:endParaRPr lang="en-GB" sz="2000" b="1" dirty="0">
              <a:solidFill>
                <a:prstClr val="white"/>
              </a:solidFill>
              <a:latin typeface="Century Gothic" panose="020B0502020202020204" pitchFamily="34" charset="0"/>
            </a:endParaRPr>
          </a:p>
        </p:txBody>
      </p:sp>
      <p:sp>
        <p:nvSpPr>
          <p:cNvPr id="55" name="Action Button: Custom 54">
            <a:hlinkClick r:id="" action="ppaction://noaction" highlightClick="1">
              <a:snd r:embed="rId15" name="W3_14_5.wav"/>
            </a:hlinkClick>
          </p:cNvPr>
          <p:cNvSpPr/>
          <p:nvPr/>
        </p:nvSpPr>
        <p:spPr>
          <a:xfrm>
            <a:off x="188399" y="377233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white"/>
                </a:solidFill>
                <a:latin typeface="Century Gothic" panose="020B0502020202020204" pitchFamily="34" charset="0"/>
              </a:rPr>
              <a:t>5</a:t>
            </a:r>
            <a:endParaRPr lang="en-GB" sz="2000" b="1" dirty="0">
              <a:solidFill>
                <a:prstClr val="white"/>
              </a:solidFill>
              <a:latin typeface="Century Gothic" panose="020B0502020202020204" pitchFamily="34" charset="0"/>
            </a:endParaRPr>
          </a:p>
        </p:txBody>
      </p:sp>
      <p:sp>
        <p:nvSpPr>
          <p:cNvPr id="56" name="Action Button: Custom 55">
            <a:hlinkClick r:id="" action="ppaction://noaction" highlightClick="1">
              <a:snd r:embed="rId16" name="4_06_No_salgo.wav"/>
            </a:hlinkClick>
          </p:cNvPr>
          <p:cNvSpPr/>
          <p:nvPr/>
        </p:nvSpPr>
        <p:spPr>
          <a:xfrm>
            <a:off x="188157" y="4246490"/>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white"/>
                </a:solidFill>
                <a:latin typeface="Century Gothic" panose="020B0502020202020204" pitchFamily="34" charset="0"/>
              </a:rPr>
              <a:t>6</a:t>
            </a:r>
            <a:endParaRPr lang="en-GB" sz="2000" b="1" dirty="0">
              <a:solidFill>
                <a:prstClr val="white"/>
              </a:solidFill>
              <a:latin typeface="Century Gothic" panose="020B0502020202020204" pitchFamily="34" charset="0"/>
            </a:endParaRPr>
          </a:p>
        </p:txBody>
      </p:sp>
      <p:sp>
        <p:nvSpPr>
          <p:cNvPr id="57" name="Action Button: Custom 56">
            <a:hlinkClick r:id="" action="ppaction://noaction" highlightClick="1">
              <a:snd r:embed="rId17" name="W3_14_7.wav"/>
            </a:hlinkClick>
          </p:cNvPr>
          <p:cNvSpPr/>
          <p:nvPr/>
        </p:nvSpPr>
        <p:spPr>
          <a:xfrm>
            <a:off x="188399" y="470016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white"/>
                </a:solidFill>
                <a:latin typeface="Century Gothic" panose="020B0502020202020204" pitchFamily="34" charset="0"/>
              </a:rPr>
              <a:t>7</a:t>
            </a:r>
            <a:endParaRPr lang="en-GB" sz="2000" b="1" dirty="0">
              <a:solidFill>
                <a:prstClr val="white"/>
              </a:solidFill>
              <a:latin typeface="Century Gothic" panose="020B0502020202020204" pitchFamily="34" charset="0"/>
            </a:endParaRPr>
          </a:p>
        </p:txBody>
      </p:sp>
      <p:sp>
        <p:nvSpPr>
          <p:cNvPr id="58" name="Action Button: Custom 57">
            <a:hlinkClick r:id="" action="ppaction://noaction" highlightClick="1">
              <a:snd r:embed="rId18" name="W3_14_8.wav"/>
            </a:hlinkClick>
          </p:cNvPr>
          <p:cNvSpPr/>
          <p:nvPr/>
        </p:nvSpPr>
        <p:spPr>
          <a:xfrm>
            <a:off x="189409" y="515714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white"/>
                </a:solidFill>
                <a:latin typeface="Century Gothic" panose="020B0502020202020204" pitchFamily="34" charset="0"/>
              </a:rPr>
              <a:t>8</a:t>
            </a:r>
            <a:endParaRPr lang="en-GB" sz="2000" b="1" dirty="0">
              <a:solidFill>
                <a:prstClr val="white"/>
              </a:solidFill>
              <a:latin typeface="Century Gothic" panose="020B0502020202020204" pitchFamily="34" charset="0"/>
            </a:endParaRPr>
          </a:p>
        </p:txBody>
      </p:sp>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89035" y="185716"/>
            <a:ext cx="877449" cy="1010087"/>
          </a:xfrm>
          <a:prstGeom prst="rect">
            <a:avLst/>
          </a:prstGeom>
        </p:spPr>
      </p:pic>
    </p:spTree>
    <p:extLst>
      <p:ext uri="{BB962C8B-B14F-4D97-AF65-F5344CB8AC3E}">
        <p14:creationId xmlns:p14="http://schemas.microsoft.com/office/powerpoint/2010/main" val="140066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21" grpId="0"/>
      <p:bldP spid="25" grpId="0"/>
      <p:bldP spid="26" grpId="0"/>
      <p:bldP spid="27" grpId="0"/>
      <p:bldP spid="46" grpId="0"/>
      <p:bldP spid="47" grpId="0"/>
      <p:bldP spid="48" grpId="0"/>
      <p:bldP spid="4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1445</TotalTime>
  <Words>662</Words>
  <Application>Microsoft Office PowerPoint</Application>
  <PresentationFormat>Widescreen</PresentationFormat>
  <Paragraphs>255</Paragraphs>
  <Slides>17</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Century Gothic</vt:lpstr>
      <vt:lpstr>Tw Cen MT</vt:lpstr>
      <vt:lpstr>1_Office Theme</vt:lpstr>
      <vt:lpstr>2_Office Theme</vt:lpstr>
      <vt:lpstr>PowerPoint Presentation</vt:lpstr>
      <vt:lpstr>Ser: I am &amp; he/she is</vt:lpstr>
      <vt:lpstr>PowerPoint Presentation</vt:lpstr>
      <vt:lpstr>PowerPoint Presentation</vt:lpstr>
      <vt:lpstr> ¡Hablamos!</vt:lpstr>
      <vt:lpstr> İHablamos!</vt:lpstr>
      <vt:lpstr>PowerPoint Presentation</vt:lpstr>
      <vt:lpstr>Ser: I am &amp; you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¡Hablamos!</vt:lpstr>
      <vt:lpstr> ¡Hablamos!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cp:revision>
  <dcterms:created xsi:type="dcterms:W3CDTF">2019-08-31T06:17:49Z</dcterms:created>
  <dcterms:modified xsi:type="dcterms:W3CDTF">2019-09-04T22:30:46Z</dcterms:modified>
</cp:coreProperties>
</file>