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350" r:id="rId2"/>
    <p:sldId id="434" r:id="rId3"/>
    <p:sldId id="452" r:id="rId4"/>
    <p:sldId id="515" r:id="rId5"/>
    <p:sldId id="516" r:id="rId6"/>
    <p:sldId id="517" r:id="rId7"/>
    <p:sldId id="519" r:id="rId8"/>
    <p:sldId id="520" r:id="rId9"/>
    <p:sldId id="521" r:id="rId10"/>
    <p:sldId id="282" r:id="rId11"/>
    <p:sldId id="281" r:id="rId12"/>
    <p:sldId id="553" r:id="rId13"/>
    <p:sldId id="559" r:id="rId14"/>
    <p:sldId id="554" r:id="rId15"/>
    <p:sldId id="555" r:id="rId16"/>
    <p:sldId id="529" r:id="rId17"/>
    <p:sldId id="585" r:id="rId18"/>
    <p:sldId id="586" r:id="rId19"/>
    <p:sldId id="587" r:id="rId20"/>
    <p:sldId id="588" r:id="rId21"/>
    <p:sldId id="591" r:id="rId22"/>
    <p:sldId id="592" r:id="rId23"/>
    <p:sldId id="337" r:id="rId24"/>
    <p:sldId id="593" r:id="rId25"/>
    <p:sldId id="530" r:id="rId26"/>
    <p:sldId id="494" r:id="rId27"/>
    <p:sldId id="626" r:id="rId28"/>
    <p:sldId id="432" r:id="rId29"/>
    <p:sldId id="627" r:id="rId30"/>
    <p:sldId id="628" r:id="rId31"/>
    <p:sldId id="629" r:id="rId32"/>
    <p:sldId id="630" r:id="rId33"/>
    <p:sldId id="631" r:id="rId34"/>
    <p:sldId id="632" r:id="rId35"/>
    <p:sldId id="633" r:id="rId36"/>
    <p:sldId id="617" r:id="rId37"/>
    <p:sldId id="645" r:id="rId38"/>
    <p:sldId id="644" r:id="rId39"/>
    <p:sldId id="646" r:id="rId40"/>
    <p:sldId id="314" r:id="rId41"/>
    <p:sldId id="315" r:id="rId42"/>
    <p:sldId id="316" r:id="rId43"/>
    <p:sldId id="650" r:id="rId44"/>
    <p:sldId id="654" r:id="rId45"/>
    <p:sldId id="655" r:id="rId46"/>
    <p:sldId id="669" r:id="rId47"/>
    <p:sldId id="684" r:id="rId48"/>
    <p:sldId id="660" r:id="rId49"/>
    <p:sldId id="683" r:id="rId50"/>
    <p:sldId id="266" r:id="rId51"/>
    <p:sldId id="603" r:id="rId52"/>
    <p:sldId id="267" r:id="rId53"/>
    <p:sldId id="274" r:id="rId54"/>
    <p:sldId id="275" r:id="rId55"/>
    <p:sldId id="688" r:id="rId56"/>
    <p:sldId id="689" r:id="rId57"/>
    <p:sldId id="263" r:id="rId58"/>
    <p:sldId id="690" r:id="rId59"/>
    <p:sldId id="30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60974"/>
  </p:normalViewPr>
  <p:slideViewPr>
    <p:cSldViewPr snapToGrid="0" snapToObjects="1">
      <p:cViewPr varScale="1">
        <p:scale>
          <a:sx n="74" d="100"/>
          <a:sy n="74" d="100"/>
        </p:scale>
        <p:origin x="20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DA3F3A-6030-0941-BA44-DDEB5E6AADFF}" type="datetimeFigureOut">
              <a:rPr lang="en-US" smtClean="0"/>
              <a:t>6/21/22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D360FC-168A-8943-BD87-525AB41A337A}" type="slidenum">
              <a:rPr lang="en-US" smtClean="0"/>
              <a:t>‹#›</a:t>
            </a:fld>
            <a:endParaRPr lang="en-US"/>
          </a:p>
        </p:txBody>
      </p:sp>
    </p:spTree>
    <p:extLst>
      <p:ext uri="{BB962C8B-B14F-4D97-AF65-F5344CB8AC3E}">
        <p14:creationId xmlns:p14="http://schemas.microsoft.com/office/powerpoint/2010/main" val="2854955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474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8.2.1.2</a:t>
            </a:r>
          </a:p>
          <a:p>
            <a:r>
              <a:rPr lang="en-GB" b="1" dirty="0"/>
              <a:t>Timing: </a:t>
            </a:r>
            <a:r>
              <a:rPr lang="en-GB" b="0" dirty="0"/>
              <a:t>10mins</a:t>
            </a:r>
          </a:p>
          <a:p>
            <a:endParaRPr lang="en-GB" b="1" dirty="0"/>
          </a:p>
          <a:p>
            <a:r>
              <a:rPr lang="en-GB" b="1" dirty="0"/>
              <a:t>Aim: </a:t>
            </a:r>
            <a:r>
              <a:rPr lang="en-GB" dirty="0"/>
              <a:t>to practise producing and understanding subject pronouns and –</a:t>
            </a:r>
            <a:r>
              <a:rPr lang="en-GB" dirty="0" err="1"/>
              <a:t>er</a:t>
            </a:r>
            <a:r>
              <a:rPr lang="en-GB" dirty="0"/>
              <a:t>/–</a:t>
            </a:r>
            <a:r>
              <a:rPr lang="en-GB" dirty="0" err="1"/>
              <a:t>ir</a:t>
            </a:r>
            <a:r>
              <a:rPr lang="en-GB" dirty="0"/>
              <a:t> verbs in the oral modality; to consolidate production</a:t>
            </a:r>
            <a:r>
              <a:rPr lang="en-GB" baseline="0" dirty="0"/>
              <a:t> and understanding of vocabulary</a:t>
            </a:r>
            <a:endParaRPr lang="en-GB" dirty="0"/>
          </a:p>
          <a:p>
            <a:endParaRPr lang="en-GB" dirty="0"/>
          </a:p>
          <a:p>
            <a:r>
              <a:rPr lang="en-GB" b="1" dirty="0"/>
              <a:t>Procedure:</a:t>
            </a:r>
          </a:p>
          <a:p>
            <a:pPr marL="228600" indent="-228600">
              <a:buAutoNum type="arabicPeriod"/>
            </a:pPr>
            <a:r>
              <a:rPr lang="en-GB" b="0" dirty="0"/>
              <a:t>Students will be taking turns to say what is on each card</a:t>
            </a:r>
            <a:r>
              <a:rPr lang="en-GB" b="0" baseline="0" dirty="0"/>
              <a:t> (e.g. for odd numbers student A speaks and for even numbers student B speaks). They proceed in numerical order.</a:t>
            </a:r>
          </a:p>
          <a:p>
            <a:pPr marL="228600" indent="-228600">
              <a:buAutoNum type="arabicPeriod"/>
            </a:pPr>
            <a:r>
              <a:rPr lang="en-GB" b="0" baseline="0" dirty="0"/>
              <a:t>The student speaking </a:t>
            </a:r>
            <a:r>
              <a:rPr lang="en-GB" b="0" dirty="0"/>
              <a:t>says the </a:t>
            </a:r>
            <a:r>
              <a:rPr lang="en-GB" b="0" baseline="0" dirty="0"/>
              <a:t>sentence in Spanish, using the information on the prompt cards. </a:t>
            </a:r>
          </a:p>
          <a:p>
            <a:pPr marL="228600" indent="-228600">
              <a:buAutoNum type="arabicPeriod"/>
            </a:pPr>
            <a:r>
              <a:rPr lang="en-GB" b="0" baseline="0" dirty="0"/>
              <a:t>The other student listens and looks at his/her own prompt cards, comparing it with what s/he hears. For some cards, the information heard will be identical; in some cases it will be slightly different in terms of who does what in the sentence. This is marked by the pronouns and verbs.</a:t>
            </a:r>
          </a:p>
          <a:p>
            <a:pPr marL="228600" indent="-228600">
              <a:buAutoNum type="arabicPeriod"/>
            </a:pPr>
            <a:r>
              <a:rPr lang="en-GB" b="0" baseline="0" dirty="0"/>
              <a:t>When the information that the listener hears is </a:t>
            </a:r>
            <a:r>
              <a:rPr lang="en-GB" b="0" i="1" baseline="0" dirty="0"/>
              <a:t>different</a:t>
            </a:r>
            <a:r>
              <a:rPr lang="en-GB" b="0" baseline="0" dirty="0"/>
              <a:t>, s/he should make a note of how this is different from the information on their own card.</a:t>
            </a:r>
          </a:p>
          <a:p>
            <a:pPr marL="228600" indent="-228600">
              <a:buAutoNum type="arabicPeriod"/>
            </a:pPr>
            <a:r>
              <a:rPr lang="en-GB" b="0" baseline="0" dirty="0"/>
              <a:t>Afterwards, the teacher can check the answers with the group, asking them which number cards were different for Student A and B, and how.</a:t>
            </a:r>
          </a:p>
          <a:p>
            <a:pPr marL="228600" indent="-228600">
              <a:buAutoNum type="arabicPeriod"/>
            </a:pPr>
            <a:endParaRPr lang="en-GB" b="0" baseline="0" dirty="0"/>
          </a:p>
          <a:p>
            <a:pPr marL="0" indent="0">
              <a:buNone/>
            </a:pPr>
            <a:r>
              <a:rPr lang="en-GB" b="1" baseline="0" dirty="0"/>
              <a:t>Note: </a:t>
            </a:r>
          </a:p>
          <a:p>
            <a:pPr marL="228600" indent="-228600">
              <a:buAutoNum type="arabicPeriod"/>
            </a:pPr>
            <a:r>
              <a:rPr lang="en-GB" b="0" baseline="0" dirty="0"/>
              <a:t>There are four differences in total between the two sets of cards (i.e. Students A and B will have four identical cards and four different ones in their respective sets). All of the differences relate to the subject of the verbs. Teachers may wish to tell students this beforehand. </a:t>
            </a:r>
          </a:p>
          <a:p>
            <a:pPr marL="228600" indent="-228600">
              <a:buAutoNum type="arabicPeriod"/>
            </a:pPr>
            <a:r>
              <a:rPr lang="en-GB" b="0" baseline="0" dirty="0"/>
              <a:t>For two of the differences, the difference is in the use of the pronoun (the verb form that follows is the same for </a:t>
            </a:r>
            <a:r>
              <a:rPr lang="en-GB" b="0" baseline="0" dirty="0" err="1"/>
              <a:t>él</a:t>
            </a:r>
            <a:r>
              <a:rPr lang="en-GB" b="0" baseline="0" dirty="0"/>
              <a:t> and </a:t>
            </a:r>
            <a:r>
              <a:rPr lang="en-GB" b="0" baseline="0" dirty="0" err="1"/>
              <a:t>ella</a:t>
            </a:r>
            <a:r>
              <a:rPr lang="en-GB" b="0" baseline="0" dirty="0"/>
              <a:t>). For the other two differences, the pronoun </a:t>
            </a:r>
            <a:r>
              <a:rPr lang="en-GB" b="0" i="0" baseline="0" dirty="0"/>
              <a:t>and</a:t>
            </a:r>
            <a:r>
              <a:rPr lang="en-GB" b="0" baseline="0" dirty="0"/>
              <a:t> verb will both be different.</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2923656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Student A speaking</a:t>
            </a:r>
            <a:r>
              <a:rPr lang="en-GB" b="1" baseline="0" dirty="0"/>
              <a:t> cards</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3487960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Student B speaking</a:t>
            </a:r>
            <a:r>
              <a:rPr lang="en-GB" b="1" baseline="0" dirty="0"/>
              <a:t> cards</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912874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8.2.1.6</a:t>
            </a:r>
          </a:p>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10 minutes.</a:t>
            </a:r>
          </a:p>
          <a:p>
            <a:endParaRPr lang="en-US" b="1" dirty="0"/>
          </a:p>
          <a:p>
            <a:r>
              <a:rPr lang="en-US" b="1" dirty="0"/>
              <a:t>Aim: </a:t>
            </a:r>
            <a:r>
              <a:rPr lang="en-US" dirty="0"/>
              <a:t>to consolidate understanding of the use of verbs in their reflexive and non-reflexive form.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GB" noProof="0" dirty="0"/>
              <a:t>1. Student A reads out each phrase.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2. Student B ticks the correct option: is it to myself or to someone else?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3. Student B writes the phrase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4. Students swap roles.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932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NOT DISPLAY</a:t>
            </a:r>
            <a:br>
              <a:rPr lang="en-GB" dirty="0"/>
            </a:br>
            <a:r>
              <a:rPr lang="en-GB" dirty="0"/>
              <a:t>This sheet is to be printed.</a:t>
            </a:r>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859056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 NOT DISPLAY</a:t>
            </a:r>
            <a:br>
              <a:rPr lang="en-GB" dirty="0"/>
            </a:br>
            <a:r>
              <a:rPr lang="en-GB" dirty="0"/>
              <a:t>This sheet is to be printed.</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533111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8.2.2.1</a:t>
            </a:r>
          </a:p>
          <a:p>
            <a:r>
              <a:rPr lang="en-US" b="1" dirty="0"/>
              <a:t>Timing: 10 minutes</a:t>
            </a:r>
          </a:p>
          <a:p>
            <a:endParaRPr lang="en-US" b="1" dirty="0"/>
          </a:p>
          <a:p>
            <a:r>
              <a:rPr lang="en-US" b="1" dirty="0"/>
              <a:t>Aim:</a:t>
            </a:r>
            <a:r>
              <a:rPr lang="en-US" b="1" baseline="0" dirty="0"/>
              <a:t> </a:t>
            </a:r>
            <a:r>
              <a:rPr lang="en-US" b="0" baseline="0" dirty="0"/>
              <a:t>to practise oral production of </a:t>
            </a:r>
            <a:r>
              <a:rPr lang="en-GB" dirty="0">
                <a:solidFill>
                  <a:schemeClr val="bg1"/>
                </a:solidFill>
              </a:rPr>
              <a:t>OVS word order with direct object 'lo' 'la‘</a:t>
            </a:r>
            <a:r>
              <a:rPr lang="en-GB" baseline="0" dirty="0">
                <a:solidFill>
                  <a:schemeClr val="bg1"/>
                </a:solidFill>
              </a:rPr>
              <a:t> </a:t>
            </a:r>
            <a:r>
              <a:rPr lang="en-GB" sz="1200" kern="1200" dirty="0">
                <a:solidFill>
                  <a:schemeClr val="tx1"/>
                </a:solidFill>
                <a:effectLst/>
                <a:latin typeface="+mn-lt"/>
                <a:ea typeface="+mn-ea"/>
                <a:cs typeface="+mn-cs"/>
              </a:rPr>
              <a:t>in sentences with object pronouns.</a:t>
            </a:r>
            <a:endParaRPr lang="en-US" b="0" dirty="0"/>
          </a:p>
          <a:p>
            <a:endParaRPr lang="en-US" b="1" dirty="0"/>
          </a:p>
          <a:p>
            <a:r>
              <a:rPr lang="en-US" b="1" dirty="0"/>
              <a:t>Procedure:</a:t>
            </a:r>
          </a:p>
          <a:p>
            <a:r>
              <a:rPr lang="en-US" b="0" dirty="0"/>
              <a:t>1.</a:t>
            </a:r>
            <a:r>
              <a:rPr lang="en-GB" dirty="0"/>
              <a:t> Student A uses the numbered pictures as prompts to</a:t>
            </a:r>
            <a:r>
              <a:rPr lang="en-GB" baseline="0" dirty="0"/>
              <a:t> tell the story.  Student B turns away from the board.</a:t>
            </a:r>
            <a:endParaRPr lang="en-US" b="0" dirty="0"/>
          </a:p>
          <a:p>
            <a:r>
              <a:rPr lang="en-US" b="0" dirty="0"/>
              <a:t>2. </a:t>
            </a:r>
            <a:r>
              <a:rPr lang="en-GB" baseline="0" dirty="0"/>
              <a:t>S</a:t>
            </a:r>
            <a:r>
              <a:rPr lang="en-GB" dirty="0"/>
              <a:t>tudent</a:t>
            </a:r>
            <a:r>
              <a:rPr lang="en-GB" baseline="0" dirty="0"/>
              <a:t> B listens and makes notes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aseline="0" dirty="0"/>
              <a:t>To check that meaning was correctly expressed and understood, they can then compare Student B’s notes with the pictures used by Student A. </a:t>
            </a:r>
            <a:endParaRPr lang="en-GB" dirty="0"/>
          </a:p>
          <a:p>
            <a:r>
              <a:rPr lang="en-US" b="0" dirty="0"/>
              <a:t>4. Students then swap roles.</a:t>
            </a:r>
          </a:p>
          <a:p>
            <a:br>
              <a:rPr lang="en-US" b="0" dirty="0"/>
            </a:br>
            <a:r>
              <a:rPr lang="en-US" b="1" dirty="0"/>
              <a:t>Note: </a:t>
            </a:r>
            <a:r>
              <a:rPr lang="en-US" b="0" dirty="0"/>
              <a:t>some lower proficiency learners may benefit from using their written narrative of eight pictures instead of using the picture prompts.  For the listener, the task is the same. S/he makes notes in English, and then they compare those with the partner’s narrative.  </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95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Student A prompt cards</a:t>
            </a:r>
          </a:p>
          <a:p>
            <a:r>
              <a:rPr lang="en-GB" dirty="0"/>
              <a:t>Student</a:t>
            </a:r>
            <a:r>
              <a:rPr lang="en-GB" baseline="0" dirty="0"/>
              <a:t> B must turn away from the board.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68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Student B prompt cards</a:t>
            </a:r>
          </a:p>
          <a:p>
            <a:r>
              <a:rPr lang="en-GB" dirty="0"/>
              <a:t>Student</a:t>
            </a:r>
            <a:r>
              <a:rPr lang="en-GB" baseline="0" dirty="0"/>
              <a:t> A must turn away from the board.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354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8.2.2.2</a:t>
            </a:r>
          </a:p>
          <a:p>
            <a:r>
              <a:rPr lang="en-US" b="1" dirty="0"/>
              <a:t>Timing: </a:t>
            </a:r>
            <a:r>
              <a:rPr lang="en-US" b="0" dirty="0"/>
              <a:t>9 minutes</a:t>
            </a:r>
          </a:p>
          <a:p>
            <a:endParaRPr lang="en-US" b="1" dirty="0"/>
          </a:p>
          <a:p>
            <a:r>
              <a:rPr lang="en-US" b="1" dirty="0"/>
              <a:t>Aim: </a:t>
            </a:r>
            <a:r>
              <a:rPr lang="en-US" b="0" dirty="0"/>
              <a:t>to focus on presence or absence of the indirect object pronoun; to identify who the verb is affecting.</a:t>
            </a:r>
            <a:endParaRPr lang="en-US" b="1" dirty="0"/>
          </a:p>
          <a:p>
            <a:endParaRPr lang="en-US" b="1" dirty="0"/>
          </a:p>
          <a:p>
            <a:r>
              <a:rPr lang="en-US" b="1" dirty="0"/>
              <a:t>Procedure:</a:t>
            </a:r>
          </a:p>
          <a:p>
            <a:pPr marL="228600" indent="-228600">
              <a:buAutoNum type="arabicPeriod"/>
            </a:pPr>
            <a:r>
              <a:rPr lang="en-GB" b="0" noProof="0" dirty="0"/>
              <a:t>Student A reads the out each sentence in Spanish.</a:t>
            </a:r>
          </a:p>
          <a:p>
            <a:pPr marL="228600" indent="-228600">
              <a:buAutoNum type="arabicPeriod"/>
            </a:pPr>
            <a:r>
              <a:rPr lang="en-GB" b="0" noProof="0" dirty="0"/>
              <a:t>Student B completes the grid.</a:t>
            </a:r>
          </a:p>
          <a:p>
            <a:pPr marL="228600" indent="-228600">
              <a:buAutoNum type="arabicPeriod"/>
            </a:pPr>
            <a:endParaRPr lang="en-GB" b="0" noProof="0" dirty="0"/>
          </a:p>
          <a:p>
            <a:pPr marL="0" indent="0">
              <a:buNone/>
            </a:pPr>
            <a:r>
              <a:rPr lang="en-GB" b="1" noProof="0" dirty="0"/>
              <a:t>Note:</a:t>
            </a:r>
            <a:r>
              <a:rPr lang="en-GB" b="1" baseline="0" noProof="0" dirty="0"/>
              <a:t> </a:t>
            </a:r>
            <a:r>
              <a:rPr lang="en-GB" b="0" baseline="0" noProof="0" dirty="0"/>
              <a:t>in presenting this worked example, the teacher could tell students that the ‘him’ or ‘her’ reference in the first column of the grid is ‘le’. It does not relate to the verb ending (as students are often used to).</a:t>
            </a:r>
            <a:endParaRPr lang="en-GB" b="0" noProof="0" dirty="0"/>
          </a:p>
          <a:p>
            <a:pPr marL="0" indent="0">
              <a:buNone/>
            </a:pPr>
            <a:endParaRPr lang="en-GB" b="0" noProof="0" dirty="0"/>
          </a:p>
          <a:p>
            <a:pPr marL="0" indent="0">
              <a:buNone/>
            </a:pPr>
            <a:endParaRPr lang="en-GB" b="0" noProof="0" dirty="0"/>
          </a:p>
          <a:p>
            <a:pPr marL="228600" indent="-228600">
              <a:buAutoNum type="arabicPeriod"/>
            </a:pP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789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8.1.2.1</a:t>
            </a:r>
          </a:p>
          <a:p>
            <a:r>
              <a:rPr lang="en-US" b="1" dirty="0"/>
              <a:t>Timing: </a:t>
            </a:r>
            <a:r>
              <a:rPr lang="en-US" b="0" dirty="0"/>
              <a:t>5 min.</a:t>
            </a:r>
          </a:p>
          <a:p>
            <a:endParaRPr lang="en-US" b="1" dirty="0"/>
          </a:p>
          <a:p>
            <a:r>
              <a:rPr lang="en-US" b="1" dirty="0"/>
              <a:t>Aim: </a:t>
            </a:r>
            <a:r>
              <a:rPr lang="es-ES" sz="1200" kern="1200" dirty="0">
                <a:solidFill>
                  <a:schemeClr val="tx1"/>
                </a:solidFill>
                <a:effectLst/>
                <a:latin typeface="+mn-lt"/>
                <a:ea typeface="+mn-ea"/>
                <a:cs typeface="+mn-cs"/>
              </a:rPr>
              <a:t>To </a:t>
            </a:r>
            <a:r>
              <a:rPr lang="es-ES" sz="1200" kern="1200" dirty="0" err="1">
                <a:solidFill>
                  <a:schemeClr val="tx1"/>
                </a:solidFill>
                <a:effectLst/>
                <a:latin typeface="+mn-lt"/>
                <a:ea typeface="+mn-ea"/>
                <a:cs typeface="+mn-cs"/>
              </a:rPr>
              <a:t>consolidate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understanding</a:t>
            </a:r>
            <a:r>
              <a:rPr lang="es-ES" sz="1200" kern="1200" dirty="0">
                <a:solidFill>
                  <a:schemeClr val="tx1"/>
                </a:solidFill>
                <a:effectLst/>
                <a:latin typeface="+mn-lt"/>
                <a:ea typeface="+mn-ea"/>
                <a:cs typeface="+mn-cs"/>
              </a:rPr>
              <a:t> final </a:t>
            </a:r>
            <a:r>
              <a:rPr lang="es-ES" sz="1200" kern="1200" dirty="0" err="1">
                <a:solidFill>
                  <a:schemeClr val="tx1"/>
                </a:solidFill>
                <a:effectLst/>
                <a:latin typeface="+mn-lt"/>
                <a:ea typeface="+mn-ea"/>
                <a:cs typeface="+mn-cs"/>
              </a:rPr>
              <a:t>syllable</a:t>
            </a:r>
            <a:r>
              <a:rPr lang="es-ES" sz="1200" kern="1200" dirty="0">
                <a:solidFill>
                  <a:schemeClr val="tx1"/>
                </a:solidFill>
                <a:effectLst/>
                <a:latin typeface="+mn-lt"/>
                <a:ea typeface="+mn-ea"/>
                <a:cs typeface="+mn-cs"/>
              </a:rPr>
              <a:t> and</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penultimate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syllable</a:t>
            </a:r>
            <a:r>
              <a:rPr lang="es-ES" sz="1200" kern="1200" baseline="0" dirty="0">
                <a:solidFill>
                  <a:schemeClr val="tx1"/>
                </a:solidFill>
                <a:effectLst/>
                <a:latin typeface="+mn-lt"/>
                <a:ea typeface="+mn-ea"/>
                <a:cs typeface="+mn-cs"/>
              </a:rPr>
              <a:t> stress, </a:t>
            </a:r>
            <a:r>
              <a:rPr lang="es-ES" sz="1200" kern="1200" baseline="0" dirty="0" err="1">
                <a:solidFill>
                  <a:schemeClr val="tx1"/>
                </a:solidFill>
                <a:effectLst/>
                <a:latin typeface="+mn-lt"/>
                <a:ea typeface="+mn-ea"/>
                <a:cs typeface="+mn-cs"/>
              </a:rPr>
              <a:t>using</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words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with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suffix</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ción</a:t>
            </a:r>
            <a:r>
              <a:rPr lang="es-ES" sz="1200" kern="1200" baseline="0" dirty="0">
                <a:solidFill>
                  <a:schemeClr val="tx1"/>
                </a:solidFill>
                <a:effectLst/>
                <a:latin typeface="+mn-lt"/>
                <a:ea typeface="+mn-ea"/>
                <a:cs typeface="+mn-cs"/>
              </a:rPr>
              <a:t> singular and plural </a:t>
            </a:r>
            <a:r>
              <a:rPr lang="es-ES" sz="1200" kern="1200" baseline="0" dirty="0" err="1">
                <a:solidFill>
                  <a:schemeClr val="tx1"/>
                </a:solidFill>
                <a:effectLst/>
                <a:latin typeface="+mn-lt"/>
                <a:ea typeface="+mn-ea"/>
                <a:cs typeface="+mn-cs"/>
              </a:rPr>
              <a:t>form</a:t>
            </a:r>
            <a:r>
              <a:rPr lang="es-ES" sz="1200" kern="1200" baseline="0" dirty="0">
                <a:solidFill>
                  <a:schemeClr val="tx1"/>
                </a:solidFill>
                <a:effectLst/>
                <a:latin typeface="+mn-lt"/>
                <a:ea typeface="+mn-ea"/>
                <a:cs typeface="+mn-cs"/>
              </a:rPr>
              <a:t> to </a:t>
            </a:r>
            <a:r>
              <a:rPr lang="es-ES" sz="1200" kern="1200" baseline="0" dirty="0" err="1">
                <a:solidFill>
                  <a:schemeClr val="tx1"/>
                </a:solidFill>
                <a:effectLst/>
                <a:latin typeface="+mn-lt"/>
                <a:ea typeface="+mn-ea"/>
                <a:cs typeface="+mn-cs"/>
              </a:rPr>
              <a:t>practise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this</a:t>
            </a:r>
            <a:r>
              <a:rPr lang="es-ES" sz="1200" kern="1200" baseline="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 A reads the sentence aloud.</a:t>
            </a:r>
          </a:p>
          <a:p>
            <a:pPr marL="228600" indent="-228600">
              <a:buAutoNum type="arabicPeriod"/>
            </a:pPr>
            <a:r>
              <a:rPr lang="es-ES" sz="1200" noProof="0" dirty="0" err="1">
                <a:solidFill>
                  <a:srgbClr val="4472C4">
                    <a:lumMod val="50000"/>
                  </a:srgbClr>
                </a:solidFill>
              </a:rPr>
              <a:t>Student</a:t>
            </a:r>
            <a:r>
              <a:rPr lang="es-ES" sz="1200" noProof="0" dirty="0">
                <a:solidFill>
                  <a:srgbClr val="4472C4">
                    <a:lumMod val="50000"/>
                  </a:srgbClr>
                </a:solidFill>
              </a:rPr>
              <a:t> B l</a:t>
            </a:r>
            <a:r>
              <a:rPr lang="es-ES" sz="1200" dirty="0" err="1">
                <a:solidFill>
                  <a:srgbClr val="4472C4">
                    <a:lumMod val="50000"/>
                  </a:srgbClr>
                </a:solidFill>
              </a:rPr>
              <a:t>istens</a:t>
            </a:r>
            <a:r>
              <a:rPr lang="es-ES" sz="1200" dirty="0">
                <a:solidFill>
                  <a:srgbClr val="4472C4">
                    <a:lumMod val="50000"/>
                  </a:srgbClr>
                </a:solidFill>
              </a:rPr>
              <a:t> and </a:t>
            </a:r>
            <a:r>
              <a:rPr lang="es-ES" sz="1200" dirty="0" err="1">
                <a:solidFill>
                  <a:srgbClr val="4472C4">
                    <a:lumMod val="50000"/>
                  </a:srgbClr>
                </a:solidFill>
              </a:rPr>
              <a:t>write</a:t>
            </a:r>
            <a:r>
              <a:rPr lang="es-ES" sz="1200" dirty="0">
                <a:solidFill>
                  <a:srgbClr val="4472C4">
                    <a:lumMod val="50000"/>
                  </a:srgbClr>
                </a:solidFill>
              </a:rPr>
              <a:t> </a:t>
            </a:r>
            <a:r>
              <a:rPr lang="es-ES" sz="1200" dirty="0" err="1">
                <a:solidFill>
                  <a:srgbClr val="4472C4">
                    <a:lumMod val="50000"/>
                  </a:srgbClr>
                </a:solidFill>
              </a:rPr>
              <a:t>the</a:t>
            </a:r>
            <a:r>
              <a:rPr lang="es-ES" sz="1200" dirty="0">
                <a:solidFill>
                  <a:srgbClr val="4472C4">
                    <a:lumMod val="50000"/>
                  </a:srgbClr>
                </a:solidFill>
              </a:rPr>
              <a:t> full </a:t>
            </a:r>
            <a:r>
              <a:rPr lang="es-ES" sz="1200" dirty="0" err="1">
                <a:solidFill>
                  <a:srgbClr val="4472C4">
                    <a:lumMod val="50000"/>
                  </a:srgbClr>
                </a:solidFill>
              </a:rPr>
              <a:t>sentence</a:t>
            </a:r>
            <a:r>
              <a:rPr lang="es-ES" sz="1200" dirty="0">
                <a:solidFill>
                  <a:srgbClr val="4472C4">
                    <a:lumMod val="50000"/>
                  </a:srgbClr>
                </a:solidFill>
              </a:rPr>
              <a:t>, </a:t>
            </a:r>
            <a:r>
              <a:rPr lang="es-ES" sz="1200" dirty="0" err="1">
                <a:solidFill>
                  <a:srgbClr val="4472C4">
                    <a:lumMod val="50000"/>
                  </a:srgbClr>
                </a:solidFill>
              </a:rPr>
              <a:t>paying</a:t>
            </a:r>
            <a:r>
              <a:rPr lang="es-ES" sz="1200" dirty="0">
                <a:solidFill>
                  <a:srgbClr val="4472C4">
                    <a:lumMod val="50000"/>
                  </a:srgbClr>
                </a:solidFill>
              </a:rPr>
              <a:t> particular </a:t>
            </a:r>
            <a:r>
              <a:rPr lang="es-ES" sz="1200" dirty="0" err="1">
                <a:solidFill>
                  <a:srgbClr val="4472C4">
                    <a:lumMod val="50000"/>
                  </a:srgbClr>
                </a:solidFill>
              </a:rPr>
              <a:t>attention</a:t>
            </a:r>
            <a:r>
              <a:rPr lang="es-ES" sz="1200" dirty="0">
                <a:solidFill>
                  <a:srgbClr val="4472C4">
                    <a:lumMod val="50000"/>
                  </a:srgbClr>
                </a:solidFill>
              </a:rPr>
              <a:t> to </a:t>
            </a:r>
            <a:r>
              <a:rPr lang="es-ES" sz="1200" dirty="0" err="1">
                <a:solidFill>
                  <a:srgbClr val="4472C4">
                    <a:lumMod val="50000"/>
                  </a:srgbClr>
                </a:solidFill>
              </a:rPr>
              <a:t>the</a:t>
            </a:r>
            <a:r>
              <a:rPr lang="es-ES" sz="1200" dirty="0">
                <a:solidFill>
                  <a:srgbClr val="4472C4">
                    <a:lumMod val="50000"/>
                  </a:srgbClr>
                </a:solidFill>
              </a:rPr>
              <a:t> </a:t>
            </a:r>
            <a:r>
              <a:rPr lang="es-ES" sz="1200" dirty="0" err="1">
                <a:solidFill>
                  <a:srgbClr val="4472C4">
                    <a:lumMod val="50000"/>
                  </a:srgbClr>
                </a:solidFill>
              </a:rPr>
              <a:t>word</a:t>
            </a:r>
            <a:r>
              <a:rPr lang="es-ES" sz="1200" dirty="0">
                <a:solidFill>
                  <a:srgbClr val="4472C4">
                    <a:lumMod val="50000"/>
                  </a:srgbClr>
                </a:solidFill>
              </a:rPr>
              <a:t>(s) </a:t>
            </a:r>
            <a:r>
              <a:rPr lang="es-ES" sz="1200" dirty="0" err="1">
                <a:solidFill>
                  <a:srgbClr val="4472C4">
                    <a:lumMod val="50000"/>
                  </a:srgbClr>
                </a:solidFill>
              </a:rPr>
              <a:t>with</a:t>
            </a:r>
            <a:r>
              <a:rPr lang="es-ES" sz="1200" dirty="0">
                <a:solidFill>
                  <a:srgbClr val="4472C4">
                    <a:lumMod val="50000"/>
                  </a:srgbClr>
                </a:solidFill>
              </a:rPr>
              <a:t> </a:t>
            </a:r>
            <a:r>
              <a:rPr lang="es-ES" sz="1200" dirty="0" err="1">
                <a:solidFill>
                  <a:srgbClr val="4472C4">
                    <a:lumMod val="50000"/>
                  </a:srgbClr>
                </a:solidFill>
              </a:rPr>
              <a:t>the</a:t>
            </a:r>
            <a:r>
              <a:rPr lang="es-ES" sz="1200" dirty="0">
                <a:solidFill>
                  <a:srgbClr val="4472C4">
                    <a:lumMod val="50000"/>
                  </a:srgbClr>
                </a:solidFill>
              </a:rPr>
              <a:t> </a:t>
            </a:r>
            <a:r>
              <a:rPr lang="es-ES" sz="1200" dirty="0" err="1">
                <a:solidFill>
                  <a:srgbClr val="4472C4">
                    <a:lumMod val="50000"/>
                  </a:srgbClr>
                </a:solidFill>
              </a:rPr>
              <a:t>suffix</a:t>
            </a:r>
            <a:r>
              <a:rPr lang="es-ES" sz="1200" dirty="0">
                <a:solidFill>
                  <a:srgbClr val="4472C4">
                    <a:lumMod val="50000"/>
                  </a:srgbClr>
                </a:solidFill>
              </a:rPr>
              <a:t> –</a:t>
            </a:r>
            <a:r>
              <a:rPr lang="es-ES" sz="1200" dirty="0" err="1">
                <a:solidFill>
                  <a:srgbClr val="4472C4">
                    <a:lumMod val="50000"/>
                  </a:srgbClr>
                </a:solidFill>
              </a:rPr>
              <a:t>ción</a:t>
            </a:r>
            <a:r>
              <a:rPr lang="es-ES" sz="1200" dirty="0">
                <a:solidFill>
                  <a:srgbClr val="4472C4">
                    <a:lumMod val="50000"/>
                  </a:srgbClr>
                </a:solidFill>
              </a:rPr>
              <a:t>. </a:t>
            </a:r>
            <a:r>
              <a:rPr lang="en-GB" sz="1200" dirty="0">
                <a:solidFill>
                  <a:srgbClr val="4472C4">
                    <a:lumMod val="50000"/>
                  </a:srgbClr>
                </a:solidFill>
              </a:rPr>
              <a:t>Is the stress on the final syllable (i.e. so has</a:t>
            </a:r>
            <a:r>
              <a:rPr lang="en-GB" sz="1200" baseline="0" dirty="0">
                <a:solidFill>
                  <a:srgbClr val="4472C4">
                    <a:lumMod val="50000"/>
                  </a:srgbClr>
                </a:solidFill>
              </a:rPr>
              <a:t> an accent on the stressed vowel) or is it on the penultimate syllable (i.e. has no accent on the stressed vowel).</a:t>
            </a:r>
            <a:endParaRPr lang="en-US" sz="1200" b="0" dirty="0">
              <a:solidFill>
                <a:srgbClr val="4472C4">
                  <a:lumMod val="50000"/>
                </a:srgbClr>
              </a:solidFill>
            </a:endParaRPr>
          </a:p>
          <a:p>
            <a:pPr marL="0" indent="0">
              <a:buNone/>
            </a:pPr>
            <a:endParaRPr lang="en-US" b="1" dirty="0"/>
          </a:p>
          <a:p>
            <a:pPr marL="0" indent="0">
              <a:buNone/>
            </a:pPr>
            <a:r>
              <a:rPr lang="en-US" b="1" dirty="0"/>
              <a:t>Note: </a:t>
            </a:r>
            <a:r>
              <a:rPr lang="en-US" b="0" dirty="0"/>
              <a:t>it</a:t>
            </a:r>
            <a:r>
              <a:rPr lang="en-US" b="0" baseline="0" dirty="0"/>
              <a:t> is important that the use of the accent here is understood in relation to the general rule outlined at the top of the slide. Although we only practise here with words ending in –ción, there are plenty of other words that follow the pattern (e.g. </a:t>
            </a:r>
            <a:r>
              <a:rPr lang="en-US" b="0" baseline="0" dirty="0" err="1"/>
              <a:t>montón</a:t>
            </a:r>
            <a:r>
              <a:rPr lang="en-US" b="0" baseline="0" dirty="0"/>
              <a:t> vs </a:t>
            </a:r>
            <a:r>
              <a:rPr lang="en-US" b="0" baseline="0" dirty="0" err="1"/>
              <a:t>montones</a:t>
            </a:r>
            <a:r>
              <a:rPr lang="en-US" b="0" baseline="0" dirty="0"/>
              <a:t>, </a:t>
            </a:r>
            <a:r>
              <a:rPr lang="en-US" b="0" baseline="0" dirty="0" err="1"/>
              <a:t>jabón</a:t>
            </a:r>
            <a:r>
              <a:rPr lang="en-US" b="0" baseline="0" dirty="0"/>
              <a:t> vs </a:t>
            </a:r>
            <a:r>
              <a:rPr lang="en-US" b="0" baseline="0" dirty="0" err="1"/>
              <a:t>jabones</a:t>
            </a:r>
            <a:r>
              <a:rPr lang="en-US" b="0" baseline="0" dirty="0"/>
              <a:t>).</a:t>
            </a:r>
            <a:endParaRPr lang="en-US"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193422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CARDS</a:t>
            </a:r>
            <a:r>
              <a:rPr lang="en-GB" b="1" baseline="0" dirty="0"/>
              <a:t> - </a:t>
            </a:r>
            <a:r>
              <a:rPr lang="en-GB" b="1" dirty="0"/>
              <a:t>DO NOT DISPLAY DURING ACTIVITY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839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CARDS</a:t>
            </a:r>
            <a:r>
              <a:rPr lang="en-GB" b="1" baseline="0" dirty="0"/>
              <a:t> - </a:t>
            </a:r>
            <a:r>
              <a:rPr lang="en-GB" b="1" dirty="0"/>
              <a:t>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991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 SLIDE - 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067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8.2.2.3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noProof="0" dirty="0"/>
              <a:t>produce and consolidate understanding of subject-verb agreement with gustar-type verbs; to produce and understand</a:t>
            </a:r>
            <a:r>
              <a:rPr lang="en-GB" b="0" baseline="0" noProof="0" dirty="0"/>
              <a:t> the vocabulary</a:t>
            </a: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In pairs, students choose the order in which they will say the 8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 A starts by saying in Spanish the 8 sentences in the chosen order.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 A and B compare to see if the order is the same.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619691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r>
              <a:rPr lang="en-GB" b="1" baseline="0" dirty="0"/>
              <a:t> DURING ACTIVITY</a:t>
            </a:r>
            <a:endParaRPr lang="en-GB" b="1" dirty="0"/>
          </a:p>
          <a:p>
            <a:r>
              <a:rPr lang="en-GB" b="1" dirty="0"/>
              <a:t>Student</a:t>
            </a:r>
            <a:r>
              <a:rPr lang="en-GB" b="1" baseline="0" dirty="0"/>
              <a:t> A speaking cards</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1207827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a:t>
            </a:r>
            <a:r>
              <a:rPr lang="en-GB" b="1" baseline="0" dirty="0"/>
              <a:t> DURING ACTIVITY</a:t>
            </a:r>
            <a:endParaRPr lang="en-GB" b="1" dirty="0"/>
          </a:p>
          <a:p>
            <a:r>
              <a:rPr lang="en-GB" b="1" dirty="0"/>
              <a:t>Student</a:t>
            </a:r>
            <a:r>
              <a:rPr lang="en-GB" b="1" baseline="0" dirty="0"/>
              <a:t> B speaking cards</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1286834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BLANK GRID - DISPLAY</a:t>
            </a:r>
            <a:r>
              <a:rPr lang="en-GB" b="1" baseline="0" dirty="0"/>
              <a:t> DURING ACTIVITY</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4287275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8.2.2.4</a:t>
            </a:r>
          </a:p>
          <a:p>
            <a:r>
              <a:rPr lang="en-US" b="1" dirty="0"/>
              <a:t>Timing</a:t>
            </a:r>
            <a:r>
              <a:rPr lang="en-US" b="0" dirty="0"/>
              <a:t>: 6 minutes</a:t>
            </a:r>
          </a:p>
          <a:p>
            <a:endParaRPr lang="en-US" b="1" dirty="0"/>
          </a:p>
          <a:p>
            <a:r>
              <a:rPr lang="en-US" b="1" dirty="0"/>
              <a:t>Aim: </a:t>
            </a:r>
            <a:r>
              <a:rPr lang="en-US" b="0" dirty="0"/>
              <a:t>a paired read aloud task to practise</a:t>
            </a:r>
            <a:r>
              <a:rPr lang="en-US" b="0" baseline="0" dirty="0"/>
              <a:t> oral production and recognition of words containing the SSC [silent h] at text level.</a:t>
            </a:r>
            <a:endParaRPr lang="en-US" b="0" dirty="0"/>
          </a:p>
          <a:p>
            <a:endParaRPr lang="en-US" b="1" dirty="0"/>
          </a:p>
          <a:p>
            <a:r>
              <a:rPr lang="en-US" b="1" dirty="0"/>
              <a:t>Procedure:</a:t>
            </a:r>
          </a:p>
          <a:p>
            <a:r>
              <a:rPr lang="en-US" b="0" dirty="0"/>
              <a:t>1. Ask the students</a:t>
            </a:r>
            <a:r>
              <a:rPr lang="en-US" b="0" baseline="0" dirty="0"/>
              <a:t> to read the instructions and check their understanding.  At this point, advise student B to turn away from the board.</a:t>
            </a:r>
            <a:endParaRPr lang="en-US" b="0" dirty="0"/>
          </a:p>
          <a:p>
            <a:r>
              <a:rPr lang="en-US" b="0" dirty="0"/>
              <a:t>2. Click to bring up the text for</a:t>
            </a:r>
            <a:r>
              <a:rPr lang="en-US" b="0" baseline="0" dirty="0"/>
              <a:t> student A. </a:t>
            </a:r>
            <a:endParaRPr lang="en-US" b="0" dirty="0"/>
          </a:p>
          <a:p>
            <a:r>
              <a:rPr lang="en-US" b="0" dirty="0"/>
              <a:t>3. Student</a:t>
            </a:r>
            <a:r>
              <a:rPr lang="en-US" b="0" baseline="0" dirty="0"/>
              <a:t> A reads the text to student B who writes all the words containing SSC [silent h].</a:t>
            </a:r>
          </a:p>
          <a:p>
            <a:r>
              <a:rPr lang="en-US" b="0" baseline="0" dirty="0"/>
              <a:t>4. Click again to hide the text that was just used.</a:t>
            </a:r>
            <a:endParaRPr lang="en-US" b="0" dirty="0"/>
          </a:p>
          <a:p>
            <a:r>
              <a:rPr lang="en-US" b="0" dirty="0"/>
              <a:t>5. Students then swap roles</a:t>
            </a:r>
            <a:r>
              <a:rPr lang="en-US" b="0" baseline="0" dirty="0"/>
              <a:t>.</a:t>
            </a:r>
            <a:endParaRPr lang="en-US" b="0" dirty="0"/>
          </a:p>
          <a:p>
            <a:r>
              <a:rPr lang="en-US" b="0" dirty="0"/>
              <a:t>6. Teachers can use the answer</a:t>
            </a:r>
            <a:r>
              <a:rPr lang="en-US" b="0" baseline="0" dirty="0"/>
              <a:t> slide (next slide) to bring the activity to a close. Elicit the meanings of the target words in English.</a:t>
            </a:r>
          </a:p>
          <a:p>
            <a:r>
              <a:rPr lang="en-US" b="0" baseline="0" dirty="0"/>
              <a:t>7. Teachers may also want to ask students to consider the meanings of the texts as a whole before moving on.  Give pairs a minute per text and then take feedback.</a:t>
            </a:r>
          </a:p>
          <a:p>
            <a:endParaRPr lang="en-US" b="0" baseline="0" dirty="0"/>
          </a:p>
          <a:p>
            <a:r>
              <a:rPr lang="en-US" b="1" baseline="0" dirty="0"/>
              <a:t>Note: ‘</a:t>
            </a:r>
            <a:r>
              <a:rPr lang="en-US" b="0" baseline="0" dirty="0"/>
              <a:t>hospital’ was used as a Y7 phonics word. ‘Pizarra’ has not been taught in the SoW so a gloss is provided.</a:t>
            </a:r>
          </a:p>
          <a:p>
            <a:endParaRPr lang="en-US" b="0" baseline="0" dirty="0"/>
          </a:p>
          <a:p>
            <a:r>
              <a:rPr lang="en-US" b="1" baseline="0" dirty="0"/>
              <a:t>Frequency of unknown/glossed words:</a:t>
            </a:r>
          </a:p>
          <a:p>
            <a:r>
              <a:rPr lang="en-US" b="0" baseline="0" dirty="0"/>
              <a:t>hospital [1050]; pizarra [&gt;5000]</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923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dirty="0"/>
              <a:t>Answer</a:t>
            </a:r>
            <a:r>
              <a:rPr lang="en-GB" sz="1200" b="0" baseline="0" dirty="0"/>
              <a:t> slide.</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874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8.2.2.5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encourage</a:t>
            </a:r>
            <a:r>
              <a:rPr lang="es-ES" b="0" dirty="0"/>
              <a:t> </a:t>
            </a:r>
            <a:r>
              <a:rPr lang="es-ES" b="0" dirty="0" err="1"/>
              <a:t>scaffolded</a:t>
            </a:r>
            <a:r>
              <a:rPr lang="es-ES" b="0" dirty="0"/>
              <a:t> oral </a:t>
            </a:r>
            <a:r>
              <a:rPr lang="es-ES" b="0" dirty="0" err="1"/>
              <a:t>production</a:t>
            </a:r>
            <a:r>
              <a:rPr lang="es-ES" b="0" dirty="0"/>
              <a:t> </a:t>
            </a:r>
            <a:r>
              <a:rPr lang="es-ES" b="0" dirty="0" err="1"/>
              <a:t>whilst</a:t>
            </a:r>
            <a:r>
              <a:rPr lang="es-ES" b="0" dirty="0"/>
              <a:t> </a:t>
            </a:r>
            <a:r>
              <a:rPr lang="es-ES" b="0" dirty="0" err="1"/>
              <a:t>practising</a:t>
            </a:r>
            <a:r>
              <a:rPr lang="es-ES" b="0" dirty="0"/>
              <a:t> </a:t>
            </a:r>
            <a:r>
              <a:rPr lang="es-ES" b="0" dirty="0" err="1"/>
              <a:t>subject-verb</a:t>
            </a:r>
            <a:r>
              <a:rPr lang="es-ES" b="0" dirty="0"/>
              <a:t> </a:t>
            </a:r>
            <a:r>
              <a:rPr lang="es-ES" b="0" dirty="0" err="1"/>
              <a:t>agreement</a:t>
            </a:r>
            <a:r>
              <a:rPr lang="es-ES" b="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In pairs, student A reads out the text translating the English phrases into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 B listens and gives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answers using feedback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Student B’s answers using feedback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from </a:t>
            </a:r>
            <a:r>
              <a:rPr lang="en-US" b="1" dirty="0" err="1"/>
              <a:t>Unsplash</a:t>
            </a:r>
            <a:r>
              <a:rPr lang="en-US" b="1" dirty="0"/>
              <a:t> </a:t>
            </a:r>
            <a:r>
              <a:rPr lang="en-US" b="0" dirty="0"/>
              <a:t>by </a:t>
            </a:r>
            <a:r>
              <a:rPr lang="es-ES" sz="1200" b="1" i="0" u="none" strike="noStrike" kern="1200" dirty="0">
                <a:solidFill>
                  <a:schemeClr val="tx1"/>
                </a:solidFill>
                <a:effectLst/>
                <a:latin typeface="+mn-lt"/>
                <a:ea typeface="+mn-ea"/>
                <a:cs typeface="+mn-cs"/>
              </a:rPr>
              <a:t>Sergio </a:t>
            </a:r>
            <a:r>
              <a:rPr lang="es-ES" sz="1200" b="1" i="0" u="none" strike="noStrike" kern="1200" dirty="0" err="1">
                <a:solidFill>
                  <a:schemeClr val="tx1"/>
                </a:solidFill>
                <a:effectLst/>
                <a:latin typeface="+mn-lt"/>
                <a:ea typeface="+mn-ea"/>
                <a:cs typeface="+mn-cs"/>
              </a:rPr>
              <a:t>Rios</a:t>
            </a:r>
            <a:r>
              <a:rPr lang="es-ES" sz="1200" b="1"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srios</a:t>
            </a:r>
            <a:endParaRPr lang="es-E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i="0" u="none" strike="noStrike"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61969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CARDS - DO NOT</a:t>
            </a:r>
            <a:r>
              <a:rPr lang="en-GB" b="1" baseline="0" dirty="0"/>
              <a:t> DISPLAY DURING ACTIVITY. ONLY DISPLAY DURING FEEDBACK.</a:t>
            </a:r>
          </a:p>
          <a:p>
            <a:endParaRPr lang="en-GB" b="1" baseline="0" dirty="0"/>
          </a:p>
          <a:p>
            <a:r>
              <a:rPr lang="en-GB" b="1" baseline="0" dirty="0"/>
              <a:t>Persona A</a:t>
            </a:r>
          </a:p>
          <a:p>
            <a:pPr marL="228600" indent="-228600">
              <a:buAutoNum type="arabicPeriod"/>
            </a:pPr>
            <a:r>
              <a:rPr lang="en-GB" b="0" dirty="0" err="1"/>
              <a:t>Quiero</a:t>
            </a:r>
            <a:r>
              <a:rPr lang="en-GB" b="0" dirty="0"/>
              <a:t> </a:t>
            </a:r>
            <a:r>
              <a:rPr lang="en-GB" b="0" dirty="0" err="1"/>
              <a:t>imprimir</a:t>
            </a:r>
            <a:r>
              <a:rPr lang="en-GB" b="0" dirty="0"/>
              <a:t> los </a:t>
            </a:r>
            <a:r>
              <a:rPr lang="en-GB" b="0" dirty="0" err="1"/>
              <a:t>billetes</a:t>
            </a:r>
            <a:r>
              <a:rPr lang="en-GB" b="0" dirty="0"/>
              <a:t> en la </a:t>
            </a:r>
            <a:r>
              <a:rPr lang="en-GB" b="1" dirty="0" err="1"/>
              <a:t>estación</a:t>
            </a:r>
            <a:r>
              <a:rPr lang="en-GB" b="0" dirty="0"/>
              <a:t>.</a:t>
            </a:r>
          </a:p>
          <a:p>
            <a:pPr marL="228600" indent="-228600">
              <a:buAutoNum type="arabicPeriod"/>
            </a:pPr>
            <a:r>
              <a:rPr lang="en-GB" b="0" dirty="0" err="1"/>
              <a:t>Cuando</a:t>
            </a:r>
            <a:r>
              <a:rPr lang="en-GB" b="0" dirty="0"/>
              <a:t> </a:t>
            </a:r>
            <a:r>
              <a:rPr lang="en-GB" b="0" dirty="0" err="1"/>
              <a:t>estoy</a:t>
            </a:r>
            <a:r>
              <a:rPr lang="en-GB" b="0" dirty="0"/>
              <a:t> contento </a:t>
            </a:r>
            <a:r>
              <a:rPr lang="en-GB" b="0" dirty="0" err="1"/>
              <a:t>siempre</a:t>
            </a:r>
            <a:r>
              <a:rPr lang="en-GB" b="0" dirty="0"/>
              <a:t> </a:t>
            </a:r>
            <a:r>
              <a:rPr lang="en-GB" b="0" dirty="0" err="1"/>
              <a:t>quiero</a:t>
            </a:r>
            <a:r>
              <a:rPr lang="en-GB" b="0" dirty="0"/>
              <a:t> </a:t>
            </a:r>
            <a:r>
              <a:rPr lang="en-GB" b="0" dirty="0" err="1"/>
              <a:t>empezar</a:t>
            </a:r>
            <a:r>
              <a:rPr lang="en-GB" b="0" dirty="0"/>
              <a:t> una </a:t>
            </a:r>
            <a:r>
              <a:rPr lang="en-GB" b="1" dirty="0" err="1"/>
              <a:t>conversación</a:t>
            </a:r>
            <a:r>
              <a:rPr lang="en-GB" b="0" dirty="0"/>
              <a:t>.</a:t>
            </a:r>
          </a:p>
          <a:p>
            <a:pPr marL="228600" indent="-228600">
              <a:buAutoNum type="arabicPeriod"/>
            </a:pPr>
            <a:r>
              <a:rPr lang="en-GB" b="0" dirty="0" err="1"/>
              <a:t>Generalmente</a:t>
            </a:r>
            <a:r>
              <a:rPr lang="en-GB" b="0" dirty="0"/>
              <a:t>, en una </a:t>
            </a:r>
            <a:r>
              <a:rPr lang="en-GB" b="1" dirty="0" err="1"/>
              <a:t>situación</a:t>
            </a:r>
            <a:r>
              <a:rPr lang="en-GB" b="0" dirty="0"/>
              <a:t> así damos muchas </a:t>
            </a:r>
            <a:r>
              <a:rPr lang="en-GB" b="1" dirty="0" err="1"/>
              <a:t>opciones</a:t>
            </a:r>
            <a:r>
              <a:rPr lang="en-GB" b="0" dirty="0"/>
              <a:t>.</a:t>
            </a:r>
          </a:p>
          <a:p>
            <a:pPr marL="228600" indent="-228600">
              <a:buAutoNum type="arabicPeriod"/>
            </a:pPr>
            <a:r>
              <a:rPr lang="en-GB" b="0" dirty="0"/>
              <a:t>Queremos una </a:t>
            </a:r>
            <a:r>
              <a:rPr lang="en-GB" b="1" dirty="0"/>
              <a:t>traducción</a:t>
            </a:r>
            <a:r>
              <a:rPr lang="en-GB" b="0" dirty="0"/>
              <a:t> del </a:t>
            </a:r>
            <a:r>
              <a:rPr lang="en-GB" b="0" dirty="0" err="1"/>
              <a:t>diálogo</a:t>
            </a:r>
            <a:r>
              <a:rPr lang="en-GB" b="0" dirty="0"/>
              <a:t> </a:t>
            </a:r>
            <a:r>
              <a:rPr lang="en-GB" b="0" dirty="0" err="1"/>
              <a:t>corto</a:t>
            </a:r>
            <a:r>
              <a:rPr lang="en-GB" b="0" dirty="0"/>
              <a:t> en la </a:t>
            </a:r>
            <a:r>
              <a:rPr lang="en-GB" b="0" dirty="0" err="1"/>
              <a:t>película</a:t>
            </a:r>
            <a:r>
              <a:rPr lang="en-GB" b="0" dirty="0"/>
              <a:t> de </a:t>
            </a:r>
            <a:r>
              <a:rPr lang="en-GB" b="1" dirty="0" err="1"/>
              <a:t>acción</a:t>
            </a:r>
            <a:r>
              <a:rPr lang="en-GB" b="0" dirty="0"/>
              <a:t>.</a:t>
            </a:r>
          </a:p>
          <a:p>
            <a:pPr marL="228600" indent="-228600">
              <a:buAutoNum type="arabicPeriod"/>
            </a:pPr>
            <a:r>
              <a:rPr lang="en-GB" b="0" dirty="0"/>
              <a:t>Los dos </a:t>
            </a:r>
            <a:r>
              <a:rPr lang="en-GB" b="0" dirty="0" err="1"/>
              <a:t>países</a:t>
            </a:r>
            <a:r>
              <a:rPr lang="en-GB" b="0" dirty="0"/>
              <a:t> </a:t>
            </a:r>
            <a:r>
              <a:rPr lang="en-GB" b="0" dirty="0" err="1"/>
              <a:t>comparten</a:t>
            </a:r>
            <a:r>
              <a:rPr lang="en-GB" b="0" dirty="0"/>
              <a:t> las </a:t>
            </a:r>
            <a:r>
              <a:rPr lang="en-GB" b="0" dirty="0" err="1"/>
              <a:t>mismas</a:t>
            </a:r>
            <a:r>
              <a:rPr lang="en-GB" b="0" dirty="0"/>
              <a:t> </a:t>
            </a:r>
            <a:r>
              <a:rPr lang="en-GB" b="1" dirty="0" err="1"/>
              <a:t>tradiciones</a:t>
            </a:r>
            <a:r>
              <a:rPr lang="en-GB" b="0" dirty="0"/>
              <a:t>.</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Persona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Tenemos</a:t>
            </a:r>
            <a:r>
              <a:rPr lang="en-GB" b="0" baseline="0" dirty="0"/>
              <a:t> la </a:t>
            </a:r>
            <a:r>
              <a:rPr lang="en-GB" b="1" baseline="0" dirty="0" err="1"/>
              <a:t>intención</a:t>
            </a:r>
            <a:r>
              <a:rPr lang="en-GB" b="0" baseline="0" dirty="0"/>
              <a:t> de </a:t>
            </a:r>
            <a:r>
              <a:rPr lang="en-GB" b="0" baseline="0" dirty="0" err="1"/>
              <a:t>elegir</a:t>
            </a:r>
            <a:r>
              <a:rPr lang="en-GB" b="0" baseline="0" dirty="0"/>
              <a:t> una </a:t>
            </a:r>
            <a:r>
              <a:rPr lang="en-GB" b="0" baseline="0" dirty="0" err="1"/>
              <a:t>bicicleta</a:t>
            </a:r>
            <a:r>
              <a:rPr lang="en-GB" b="0" baseline="0" dirty="0"/>
              <a:t> </a:t>
            </a:r>
            <a:r>
              <a:rPr lang="en-GB" b="0" baseline="0" dirty="0" err="1"/>
              <a:t>según</a:t>
            </a:r>
            <a:r>
              <a:rPr lang="en-GB" b="0" baseline="0" dirty="0"/>
              <a:t> la </a:t>
            </a:r>
            <a:r>
              <a:rPr lang="en-GB" b="1" baseline="0" dirty="0"/>
              <a:t>información</a:t>
            </a:r>
            <a:r>
              <a:rPr lang="en-GB" b="0" baseline="0" dirty="0"/>
              <a:t> de la </a:t>
            </a:r>
            <a:r>
              <a:rPr lang="en-GB" b="0" baseline="0" dirty="0" err="1"/>
              <a:t>revista</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No </a:t>
            </a:r>
            <a:r>
              <a:rPr lang="en-GB" b="0" baseline="0" dirty="0" err="1"/>
              <a:t>puedo</a:t>
            </a:r>
            <a:r>
              <a:rPr lang="en-GB" b="0" baseline="0" dirty="0"/>
              <a:t> </a:t>
            </a:r>
            <a:r>
              <a:rPr lang="en-GB" b="0" baseline="0" dirty="0" err="1"/>
              <a:t>describir</a:t>
            </a:r>
            <a:r>
              <a:rPr lang="en-GB" b="0" baseline="0" dirty="0"/>
              <a:t> la </a:t>
            </a:r>
            <a:r>
              <a:rPr lang="en-GB" b="1" baseline="0" dirty="0" err="1"/>
              <a:t>sensación</a:t>
            </a:r>
            <a:r>
              <a:rPr lang="en-GB" b="0" baseline="0" dirty="0"/>
              <a:t> de </a:t>
            </a:r>
            <a:r>
              <a:rPr lang="en-GB" b="0" baseline="0" dirty="0" err="1"/>
              <a:t>ganar</a:t>
            </a:r>
            <a:r>
              <a:rPr lang="en-GB" b="0" baseline="0" dirty="0"/>
              <a:t> un premio importante.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El </a:t>
            </a:r>
            <a:r>
              <a:rPr lang="en-GB" b="0" baseline="0" dirty="0" err="1"/>
              <a:t>apoyo</a:t>
            </a:r>
            <a:r>
              <a:rPr lang="en-GB" b="0" baseline="0" dirty="0"/>
              <a:t> del </a:t>
            </a:r>
            <a:r>
              <a:rPr lang="en-GB" b="0" baseline="0" dirty="0" err="1"/>
              <a:t>profesor</a:t>
            </a:r>
            <a:r>
              <a:rPr lang="en-GB" b="0" baseline="0" dirty="0"/>
              <a:t> es una parte de la </a:t>
            </a:r>
            <a:r>
              <a:rPr lang="en-GB" b="1" baseline="0" dirty="0" err="1"/>
              <a:t>educación</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El </a:t>
            </a:r>
            <a:r>
              <a:rPr lang="en-GB" b="0" baseline="0" dirty="0" err="1"/>
              <a:t>fútbol</a:t>
            </a:r>
            <a:r>
              <a:rPr lang="en-GB" b="0" baseline="0" dirty="0"/>
              <a:t> es un </a:t>
            </a:r>
            <a:r>
              <a:rPr lang="en-GB" b="0" baseline="0" dirty="0" err="1"/>
              <a:t>deporte</a:t>
            </a:r>
            <a:r>
              <a:rPr lang="en-GB" b="0" baseline="0" dirty="0"/>
              <a:t> con </a:t>
            </a:r>
            <a:r>
              <a:rPr lang="en-GB" b="1" baseline="0" dirty="0" err="1"/>
              <a:t>emociones</a:t>
            </a:r>
            <a:r>
              <a:rPr lang="en-GB" b="0" baseline="0" dirty="0"/>
              <a:t> </a:t>
            </a:r>
            <a:r>
              <a:rPr lang="en-GB" b="0" baseline="0" dirty="0" err="1"/>
              <a:t>muy</a:t>
            </a:r>
            <a:r>
              <a:rPr lang="en-GB" b="0" baseline="0" dirty="0"/>
              <a:t> </a:t>
            </a:r>
            <a:r>
              <a:rPr lang="en-GB" b="0" baseline="0" dirty="0" err="1"/>
              <a:t>fuertes</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Finalmente</a:t>
            </a:r>
            <a:r>
              <a:rPr lang="en-GB" b="0" baseline="0" dirty="0"/>
              <a:t>, </a:t>
            </a:r>
            <a:r>
              <a:rPr lang="en-GB" b="0" baseline="0" dirty="0" err="1"/>
              <a:t>elijo</a:t>
            </a:r>
            <a:r>
              <a:rPr lang="en-GB" b="0" baseline="0" dirty="0"/>
              <a:t> </a:t>
            </a:r>
            <a:r>
              <a:rPr lang="en-GB" b="0" baseline="0" dirty="0" err="1"/>
              <a:t>hacer</a:t>
            </a:r>
            <a:r>
              <a:rPr lang="en-GB" b="0" baseline="0" dirty="0"/>
              <a:t> una </a:t>
            </a:r>
            <a:r>
              <a:rPr lang="en-GB" b="1" baseline="0" dirty="0" err="1"/>
              <a:t>presentación</a:t>
            </a:r>
            <a:r>
              <a:rPr lang="en-GB" b="0" baseline="0" dirty="0"/>
              <a:t> </a:t>
            </a:r>
            <a:r>
              <a:rPr lang="en-GB" b="0" baseline="0" dirty="0" err="1"/>
              <a:t>sobre</a:t>
            </a:r>
            <a:r>
              <a:rPr lang="en-GB" b="0" baseline="0" dirty="0"/>
              <a:t> las </a:t>
            </a:r>
            <a:r>
              <a:rPr lang="en-GB" b="1" baseline="0" dirty="0" err="1"/>
              <a:t>revoluciones</a:t>
            </a:r>
            <a:r>
              <a:rPr lang="en-GB" b="0" baseline="0" dirty="0"/>
              <a:t> en el </a:t>
            </a:r>
            <a:r>
              <a:rPr lang="en-GB" b="0" baseline="0" dirty="0" err="1"/>
              <a:t>mundo</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r>
              <a:rPr lang="en-GB" b="1" dirty="0"/>
              <a:t>Vocabulary from revisited sets:</a:t>
            </a:r>
            <a:endParaRPr lang="en-GB" sz="1200" b="1" i="0" u="none" strike="noStrike" kern="1200" cap="none" dirty="0">
              <a:solidFill>
                <a:schemeClr val="tx1"/>
              </a:solidFill>
              <a:effectLst/>
              <a:latin typeface="+mn-lt"/>
              <a:ea typeface="Calibri"/>
              <a:cs typeface="Calibri"/>
              <a:sym typeface="Calibri"/>
            </a:endParaRPr>
          </a:p>
          <a:p>
            <a:r>
              <a:rPr lang="es-419" sz="1200" b="1" kern="1200" dirty="0">
                <a:solidFill>
                  <a:schemeClr val="tx1"/>
                </a:solidFill>
                <a:effectLst/>
                <a:latin typeface="+mn-lt"/>
                <a:ea typeface="+mn-ea"/>
                <a:cs typeface="+mn-cs"/>
              </a:rPr>
              <a:t>8.1.2.1</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elegir [561]; elijo [561]; describrir [1272]; imprimir [2736]; diálogo [1466]; corto [1055]; finalmente [948]</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mismo [55]; último [188]; </a:t>
            </a:r>
          </a:p>
          <a:p>
            <a:r>
              <a:rPr lang="es-419" sz="1200" b="1" kern="1200" dirty="0">
                <a:solidFill>
                  <a:schemeClr val="tx1"/>
                </a:solidFill>
                <a:effectLst/>
                <a:latin typeface="+mn-lt"/>
                <a:ea typeface="+mn-ea"/>
                <a:cs typeface="+mn-cs"/>
              </a:rPr>
              <a:t>8.1.1.3</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según [237]; así [67]; generalmente [1387]</a:t>
            </a:r>
            <a:endParaRPr lang="en-GB" b="0" baseline="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831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2022847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cap="all" baseline="0" dirty="0"/>
              <a:t>Display during feedback</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34504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2389331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r>
              <a:rPr lang="en-US" b="1" cap="all" baseline="0" dirty="0"/>
              <a:t>Display during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253121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8.3.1.3</a:t>
            </a:r>
          </a:p>
          <a:p>
            <a:r>
              <a:rPr lang="en-US" b="1" dirty="0"/>
              <a:t>Timing: </a:t>
            </a:r>
            <a:r>
              <a:rPr lang="en-US" b="0" dirty="0"/>
              <a:t>10 minutes</a:t>
            </a:r>
            <a:endParaRPr lang="en-US" b="1" dirty="0"/>
          </a:p>
          <a:p>
            <a:endParaRPr lang="en-US" b="1" dirty="0"/>
          </a:p>
          <a:p>
            <a:r>
              <a:rPr lang="en-US" b="1" dirty="0"/>
              <a:t>Aim: </a:t>
            </a:r>
            <a:r>
              <a:rPr lang="en-US" b="0" baseline="0" dirty="0"/>
              <a:t>to </a:t>
            </a:r>
            <a:r>
              <a:rPr lang="en-US" b="0" baseline="0" dirty="0" err="1"/>
              <a:t>practise</a:t>
            </a:r>
            <a:r>
              <a:rPr lang="en-US" b="0" baseline="0" dirty="0"/>
              <a:t> recognition and oral production of regular comparatives and adjective-noun gender agreement</a:t>
            </a:r>
            <a:endParaRPr lang="en-US" b="1" dirty="0"/>
          </a:p>
          <a:p>
            <a:endParaRPr lang="en-US" b="1" dirty="0"/>
          </a:p>
          <a:p>
            <a:r>
              <a:rPr lang="en-US" b="1" dirty="0"/>
              <a:t>Procedure:</a:t>
            </a:r>
          </a:p>
          <a:p>
            <a:pPr marL="228600" indent="-228600">
              <a:buAutoNum type="arabicPeriod"/>
            </a:pPr>
            <a:r>
              <a:rPr lang="en-US" b="0" dirty="0"/>
              <a:t>Teachers give the cards out to the pairs. These</a:t>
            </a:r>
            <a:r>
              <a:rPr lang="en-US" b="0" baseline="0" dirty="0"/>
              <a:t> can be printed out from a separate document that is provided with the PowerPoint. The cards for Persona A and Persona B appear on the next two slides, which should not be shown during the activity.</a:t>
            </a:r>
          </a:p>
          <a:p>
            <a:pPr marL="228600" indent="-228600">
              <a:buAutoNum type="arabicPeriod"/>
            </a:pPr>
            <a:r>
              <a:rPr lang="en-US" b="0" baseline="0" dirty="0"/>
              <a:t>Teachers click to bring up an explanation of the activity and examples.</a:t>
            </a:r>
          </a:p>
          <a:p>
            <a:pPr marL="228600" indent="-228600">
              <a:buAutoNum type="arabicPeriod"/>
            </a:pPr>
            <a:r>
              <a:rPr lang="en-US" b="0" baseline="0" dirty="0"/>
              <a:t>Person A will translate their prompts into Spanish and then say them to their partner. The ‘m’, ‘f’ and m/f’ are given as an additional cue for accurate production of gender marking on the adjective.</a:t>
            </a:r>
          </a:p>
          <a:p>
            <a:pPr marL="228600" indent="-228600">
              <a:buAutoNum type="arabicPeriod"/>
            </a:pPr>
            <a:r>
              <a:rPr lang="en-US" b="0" baseline="0" dirty="0"/>
              <a:t>Person B needs to decide if the adjective is masculine, feminine, or could be either. (It might be worth highlighting that ‘triste’ and ‘</a:t>
            </a:r>
            <a:r>
              <a:rPr lang="en-US" b="0" baseline="0" dirty="0" err="1"/>
              <a:t>feliz</a:t>
            </a:r>
            <a:r>
              <a:rPr lang="en-US" b="0" baseline="0" dirty="0"/>
              <a:t>’ could be either – both adjectives are used in this activity. ‘</a:t>
            </a:r>
            <a:r>
              <a:rPr lang="en-US" b="0" baseline="0" dirty="0" err="1"/>
              <a:t>Feliz</a:t>
            </a:r>
            <a:r>
              <a:rPr lang="en-US" b="0" baseline="0" dirty="0"/>
              <a:t>’ is shown in the example to prompt this adjective being used instead of ‘</a:t>
            </a:r>
            <a:r>
              <a:rPr lang="en-US" b="0" baseline="0" dirty="0" err="1"/>
              <a:t>contento</a:t>
            </a:r>
            <a:r>
              <a:rPr lang="en-US" b="0" baseline="0" dirty="0"/>
              <a:t>’.) Person B then writes the comparison down in English.</a:t>
            </a:r>
          </a:p>
          <a:p>
            <a:pPr marL="228600" indent="-228600">
              <a:buAutoNum type="arabicPeriod"/>
            </a:pPr>
            <a:r>
              <a:rPr lang="en-US" b="0" baseline="0" dirty="0"/>
              <a:t>After Person A has done six sentences, the students swap.</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5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A prompt cards and answer grid</a:t>
            </a:r>
            <a:endParaRPr lang="en-GB" b="1" dirty="0"/>
          </a:p>
          <a:p>
            <a:endParaRPr lang="en-GB" b="1" dirty="0"/>
          </a:p>
          <a:p>
            <a:r>
              <a:rPr lang="en-GB" b="1" dirty="0"/>
              <a:t>DO NOT DISPLAY DURING ACTIVITY</a:t>
            </a:r>
          </a:p>
          <a:p>
            <a:r>
              <a:rPr lang="en-GB" b="0" dirty="0"/>
              <a:t>See accompanying Word doc for printable version.</a:t>
            </a:r>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51819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B prompt cards and answer grid</a:t>
            </a:r>
            <a:endParaRPr lang="en-GB" b="1" dirty="0"/>
          </a:p>
          <a:p>
            <a:endParaRPr lang="en-GB" b="1" dirty="0"/>
          </a:p>
          <a:p>
            <a:r>
              <a:rPr lang="en-GB" b="1" dirty="0"/>
              <a:t>DO NOT DISPLAY DURING ACTIVITY</a:t>
            </a:r>
          </a:p>
          <a:p>
            <a:r>
              <a:rPr lang="en-GB" b="0" dirty="0"/>
              <a:t>See accompanying Word doc for printable version.</a:t>
            </a:r>
          </a:p>
          <a:p>
            <a:endParaRPr lang="en-GB" b="0"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2621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a:p>
            <a:endParaRPr lang="en-GB" b="1" dirty="0"/>
          </a:p>
          <a:p>
            <a:pPr marL="0" indent="0">
              <a:buNone/>
            </a:pPr>
            <a:r>
              <a:rPr lang="en-GB" b="1" baseline="0" dirty="0"/>
              <a:t>Procedure</a:t>
            </a:r>
          </a:p>
          <a:p>
            <a:pPr marL="0" indent="0">
              <a:buNone/>
            </a:pPr>
            <a:r>
              <a:rPr lang="en-GB" b="0" baseline="0" dirty="0"/>
              <a:t>1. Teachers click to show the individual answers for each person to elicit individual answers from the students.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074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noProof="0" dirty="0"/>
              <a:t>8.3.1.6</a:t>
            </a:r>
          </a:p>
          <a:p>
            <a:r>
              <a:rPr lang="en-GB" b="1" noProof="0" dirty="0"/>
              <a:t>Paired oral translation</a:t>
            </a:r>
            <a:r>
              <a:rPr lang="en-GB" b="1" baseline="0" noProof="0" dirty="0"/>
              <a:t> task</a:t>
            </a:r>
            <a:endParaRPr lang="en-GB" b="1" noProof="0" dirty="0"/>
          </a:p>
          <a:p>
            <a:endParaRPr lang="en-GB" b="1" noProof="0" dirty="0"/>
          </a:p>
          <a:p>
            <a:r>
              <a:rPr lang="en-GB" b="1" noProof="0" dirty="0"/>
              <a:t>Timing: </a:t>
            </a:r>
            <a:r>
              <a:rPr lang="en-GB" b="0" i="0" noProof="0" dirty="0"/>
              <a:t>10 minutes</a:t>
            </a:r>
          </a:p>
          <a:p>
            <a:endParaRPr lang="en-GB" b="0" i="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noProof="0" dirty="0"/>
              <a:t>Aim: </a:t>
            </a:r>
            <a:r>
              <a:rPr lang="en-GB" sz="1200" kern="1200" dirty="0">
                <a:solidFill>
                  <a:schemeClr val="tx1"/>
                </a:solidFill>
                <a:effectLst/>
                <a:latin typeface="+mn-lt"/>
                <a:ea typeface="+mn-ea"/>
                <a:cs typeface="+mn-cs"/>
              </a:rPr>
              <a:t>to correctly produce and understand ‘</a:t>
            </a:r>
            <a:r>
              <a:rPr lang="en-GB" sz="1200" kern="1200" dirty="0" err="1">
                <a:solidFill>
                  <a:schemeClr val="tx1"/>
                </a:solidFill>
                <a:effectLst/>
                <a:latin typeface="+mn-lt"/>
                <a:ea typeface="+mn-ea"/>
                <a:cs typeface="+mn-cs"/>
              </a:rPr>
              <a:t>fui</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fuiste</a:t>
            </a:r>
            <a:r>
              <a:rPr lang="en-GB" sz="1200" kern="1200" dirty="0">
                <a:solidFill>
                  <a:schemeClr val="tx1"/>
                </a:solidFill>
                <a:effectLst/>
                <a:latin typeface="+mn-lt"/>
                <a:ea typeface="+mn-ea"/>
                <a:cs typeface="+mn-cs"/>
              </a:rPr>
              <a:t>’ and vocabulary,</a:t>
            </a:r>
            <a:r>
              <a:rPr lang="en-GB" sz="1200" kern="1200" baseline="0" dirty="0">
                <a:solidFill>
                  <a:schemeClr val="tx1"/>
                </a:solidFill>
                <a:effectLst/>
                <a:latin typeface="+mn-lt"/>
                <a:ea typeface="+mn-ea"/>
                <a:cs typeface="+mn-cs"/>
              </a:rPr>
              <a:t> including </a:t>
            </a:r>
            <a:r>
              <a:rPr lang="en-GB" sz="1200" kern="1200" dirty="0">
                <a:solidFill>
                  <a:schemeClr val="tx1"/>
                </a:solidFill>
                <a:effectLst/>
                <a:latin typeface="+mn-lt"/>
                <a:ea typeface="+mn-ea"/>
                <a:cs typeface="+mn-cs"/>
              </a:rPr>
              <a:t>time markers.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r>
              <a:rPr lang="en-GB" b="1" baseline="0" noProof="0" dirty="0"/>
              <a:t>Procedure:</a:t>
            </a:r>
          </a:p>
          <a:p>
            <a:pPr marL="228600" indent="-228600">
              <a:buAutoNum type="arabicPeriod"/>
            </a:pPr>
            <a:r>
              <a:rPr lang="en-GB" sz="1200" b="0" kern="1200" noProof="0" dirty="0">
                <a:solidFill>
                  <a:schemeClr val="tx1"/>
                </a:solidFill>
                <a:effectLst/>
                <a:latin typeface="+mn-lt"/>
                <a:ea typeface="+mn-ea"/>
                <a:cs typeface="+mn-cs"/>
              </a:rPr>
              <a:t>Student A is prompted in English to produce Spanish sentences with a time in the past, ‘</a:t>
            </a:r>
            <a:r>
              <a:rPr lang="en-GB" sz="1200" b="0" kern="1200" noProof="0" dirty="0" err="1">
                <a:solidFill>
                  <a:schemeClr val="tx1"/>
                </a:solidFill>
                <a:effectLst/>
                <a:latin typeface="+mn-lt"/>
                <a:ea typeface="+mn-ea"/>
                <a:cs typeface="+mn-cs"/>
              </a:rPr>
              <a:t>fui</a:t>
            </a:r>
            <a:r>
              <a:rPr lang="en-GB" sz="1200" b="0" kern="1200" noProof="0" dirty="0">
                <a:solidFill>
                  <a:schemeClr val="tx1"/>
                </a:solidFill>
                <a:effectLst/>
                <a:latin typeface="+mn-lt"/>
                <a:ea typeface="+mn-ea"/>
                <a:cs typeface="+mn-cs"/>
              </a:rPr>
              <a:t>’ or ‘</a:t>
            </a:r>
            <a:r>
              <a:rPr lang="en-GB" sz="1200" b="0" kern="1200" noProof="0" dirty="0" err="1">
                <a:solidFill>
                  <a:schemeClr val="tx1"/>
                </a:solidFill>
                <a:effectLst/>
                <a:latin typeface="+mn-lt"/>
                <a:ea typeface="+mn-ea"/>
                <a:cs typeface="+mn-cs"/>
              </a:rPr>
              <a:t>fuiste</a:t>
            </a:r>
            <a:r>
              <a:rPr lang="en-GB" sz="1200" b="0" kern="1200" noProof="0" dirty="0">
                <a:solidFill>
                  <a:schemeClr val="tx1"/>
                </a:solidFill>
                <a:effectLst/>
                <a:latin typeface="+mn-lt"/>
                <a:ea typeface="+mn-ea"/>
                <a:cs typeface="+mn-cs"/>
              </a:rPr>
              <a:t>’ and a noun.</a:t>
            </a:r>
            <a:r>
              <a:rPr lang="en-GB" sz="1200" b="0" kern="1200" baseline="0" noProof="0" dirty="0">
                <a:solidFill>
                  <a:schemeClr val="tx1"/>
                </a:solidFill>
                <a:effectLst/>
                <a:latin typeface="+mn-lt"/>
                <a:ea typeface="+mn-ea"/>
                <a:cs typeface="+mn-cs"/>
              </a:rPr>
              <a:t> The task also encourages production of </a:t>
            </a:r>
            <a:r>
              <a:rPr lang="en-GB" sz="1200" b="0" kern="1200" noProof="0" dirty="0">
                <a:solidFill>
                  <a:schemeClr val="tx1"/>
                </a:solidFill>
                <a:effectLst/>
                <a:latin typeface="+mn-lt"/>
                <a:ea typeface="+mn-ea"/>
                <a:cs typeface="+mn-cs"/>
              </a:rPr>
              <a:t>‘al’ or ‘a la’,</a:t>
            </a:r>
            <a:r>
              <a:rPr lang="en-GB" sz="1200" b="0" kern="1200" baseline="0" noProof="0" dirty="0">
                <a:solidFill>
                  <a:schemeClr val="tx1"/>
                </a:solidFill>
                <a:effectLst/>
                <a:latin typeface="+mn-lt"/>
                <a:ea typeface="+mn-ea"/>
                <a:cs typeface="+mn-cs"/>
              </a:rPr>
              <a:t> </a:t>
            </a:r>
            <a:r>
              <a:rPr lang="en-GB" sz="1200" b="0" kern="1200" noProof="0" dirty="0">
                <a:solidFill>
                  <a:schemeClr val="tx1"/>
                </a:solidFill>
                <a:effectLst/>
                <a:latin typeface="+mn-lt"/>
                <a:ea typeface="+mn-ea"/>
                <a:cs typeface="+mn-cs"/>
              </a:rPr>
              <a:t>but this is secondary</a:t>
            </a:r>
            <a:r>
              <a:rPr lang="en-GB" sz="1200" b="0" kern="1200" baseline="0" noProof="0" dirty="0">
                <a:solidFill>
                  <a:schemeClr val="tx1"/>
                </a:solidFill>
                <a:effectLst/>
                <a:latin typeface="+mn-lt"/>
                <a:ea typeface="+mn-ea"/>
                <a:cs typeface="+mn-cs"/>
              </a:rPr>
              <a:t> (see notes)</a:t>
            </a:r>
            <a:r>
              <a:rPr lang="en-GB" sz="1200" b="0" kern="1200" noProof="0" dirty="0">
                <a:solidFill>
                  <a:schemeClr val="tx1"/>
                </a:solidFill>
                <a:effectLst/>
                <a:latin typeface="+mn-lt"/>
                <a:ea typeface="+mn-ea"/>
                <a:cs typeface="+mn-cs"/>
              </a:rPr>
              <a:t>. Student A is encouraged to choose</a:t>
            </a:r>
            <a:r>
              <a:rPr lang="en-GB" sz="1200" b="0" kern="1200" baseline="0" noProof="0" dirty="0">
                <a:solidFill>
                  <a:schemeClr val="tx1"/>
                </a:solidFill>
                <a:effectLst/>
                <a:latin typeface="+mn-lt"/>
                <a:ea typeface="+mn-ea"/>
                <a:cs typeface="+mn-cs"/>
              </a:rPr>
              <a:t> a random</a:t>
            </a:r>
            <a:r>
              <a:rPr lang="en-GB" sz="1200" b="0" kern="1200" noProof="0" dirty="0">
                <a:solidFill>
                  <a:schemeClr val="tx1"/>
                </a:solidFill>
                <a:effectLst/>
                <a:latin typeface="+mn-lt"/>
                <a:ea typeface="+mn-ea"/>
                <a:cs typeface="+mn-cs"/>
              </a:rPr>
              <a:t> order in which to say the sentences (which</a:t>
            </a:r>
            <a:r>
              <a:rPr lang="en-GB" sz="1200" b="0" kern="1200" baseline="0" noProof="0" dirty="0">
                <a:solidFill>
                  <a:schemeClr val="tx1"/>
                </a:solidFill>
                <a:effectLst/>
                <a:latin typeface="+mn-lt"/>
                <a:ea typeface="+mn-ea"/>
                <a:cs typeface="+mn-cs"/>
              </a:rPr>
              <a:t> means that the partner has to listen carefully to identify the correct card). However, this is optional; for some groups, it may be better to progress in numerical order.</a:t>
            </a:r>
            <a:endParaRPr lang="en-GB" sz="1200" b="0" kern="1200" noProof="0" dirty="0">
              <a:solidFill>
                <a:schemeClr val="tx1"/>
              </a:solidFill>
              <a:effectLst/>
              <a:latin typeface="+mn-lt"/>
              <a:ea typeface="+mn-ea"/>
              <a:cs typeface="+mn-cs"/>
            </a:endParaRPr>
          </a:p>
          <a:p>
            <a:pPr marL="228600" indent="-228600">
              <a:buAutoNum type="arabicPeriod"/>
            </a:pPr>
            <a:r>
              <a:rPr lang="en-GB" sz="1200" b="0" kern="1200" noProof="0" dirty="0">
                <a:solidFill>
                  <a:schemeClr val="tx1"/>
                </a:solidFill>
                <a:effectLst/>
                <a:latin typeface="+mn-lt"/>
                <a:ea typeface="+mn-ea"/>
                <a:cs typeface="+mn-cs"/>
              </a:rPr>
              <a:t>Student B listens to the sentence and completes the corresponding sentence in English on the correct card. To choose the correct card, the correct time marker will need to</a:t>
            </a:r>
            <a:r>
              <a:rPr lang="en-GB" sz="1200" b="0" kern="1200" baseline="0" noProof="0" dirty="0">
                <a:solidFill>
                  <a:schemeClr val="tx1"/>
                </a:solidFill>
                <a:effectLst/>
                <a:latin typeface="+mn-lt"/>
                <a:ea typeface="+mn-ea"/>
                <a:cs typeface="+mn-cs"/>
              </a:rPr>
              <a:t> be identified. </a:t>
            </a:r>
          </a:p>
          <a:p>
            <a:pPr marL="228600" indent="-228600">
              <a:buAutoNum type="arabicPeriod"/>
            </a:pPr>
            <a:r>
              <a:rPr lang="en-GB" sz="1200" b="0" kern="1200" noProof="0" dirty="0">
                <a:solidFill>
                  <a:schemeClr val="tx1"/>
                </a:solidFill>
                <a:effectLst/>
                <a:latin typeface="+mn-lt"/>
                <a:ea typeface="+mn-ea"/>
                <a:cs typeface="+mn-cs"/>
              </a:rPr>
              <a:t>Students can compare their cards to check their answers afterwards.</a:t>
            </a:r>
            <a:r>
              <a:rPr lang="en-GB" sz="1200" b="0" kern="1200" baseline="0" noProof="0" dirty="0">
                <a:solidFill>
                  <a:schemeClr val="tx1"/>
                </a:solidFill>
                <a:effectLst/>
                <a:latin typeface="+mn-lt"/>
                <a:ea typeface="+mn-ea"/>
                <a:cs typeface="+mn-cs"/>
              </a:rPr>
              <a:t> There is also an answer slide on slide 23 that can also be shown after the activity to facilitate feedback. Answers on that slide are animated to appear in order on each click.</a:t>
            </a:r>
          </a:p>
          <a:p>
            <a:pPr marL="228600" indent="-228600">
              <a:buAutoNum type="arabicPeriod"/>
            </a:pPr>
            <a:endParaRPr lang="en-GB" sz="1200" b="0" kern="1200" baseline="0" noProof="0" dirty="0">
              <a:solidFill>
                <a:schemeClr val="tx1"/>
              </a:solidFill>
              <a:effectLst/>
              <a:latin typeface="+mn-lt"/>
              <a:ea typeface="+mn-ea"/>
              <a:cs typeface="+mn-cs"/>
            </a:endParaRPr>
          </a:p>
          <a:p>
            <a:pPr marL="0" indent="0">
              <a:buNone/>
            </a:pPr>
            <a:r>
              <a:rPr lang="en-GB" sz="1200" b="1" kern="1200" baseline="0" noProof="0" dirty="0">
                <a:solidFill>
                  <a:schemeClr val="tx1"/>
                </a:solidFill>
                <a:effectLst/>
                <a:latin typeface="+mn-lt"/>
                <a:ea typeface="+mn-ea"/>
                <a:cs typeface="+mn-cs"/>
              </a:rPr>
              <a:t>Notes:</a:t>
            </a:r>
          </a:p>
          <a:p>
            <a:pPr marL="228600" indent="-228600">
              <a:buAutoNum type="arabicPeriod"/>
            </a:pPr>
            <a:r>
              <a:rPr lang="en-GB" sz="1200" b="0" kern="1200" baseline="0" noProof="0" dirty="0">
                <a:solidFill>
                  <a:schemeClr val="tx1"/>
                </a:solidFill>
                <a:effectLst/>
                <a:latin typeface="+mn-lt"/>
                <a:ea typeface="+mn-ea"/>
                <a:cs typeface="+mn-cs"/>
              </a:rPr>
              <a:t>The activity is set up to allow students to continue practising ‘al’ vs ‘a la’ (now in production). These features are not an essential part of the task, but teachers can still monitor and give feedback on students’ accuracy in using them. </a:t>
            </a:r>
          </a:p>
          <a:p>
            <a:pPr marL="228600" indent="-228600">
              <a:buAutoNum type="arabicPeriod"/>
            </a:pPr>
            <a:r>
              <a:rPr lang="en-GB" sz="1200" b="0" kern="1200" baseline="0" noProof="0" dirty="0">
                <a:solidFill>
                  <a:schemeClr val="tx1"/>
                </a:solidFill>
                <a:effectLst/>
                <a:latin typeface="+mn-lt"/>
                <a:ea typeface="+mn-ea"/>
                <a:cs typeface="+mn-cs"/>
              </a:rPr>
              <a:t>The activity could segue into a freer oral translation activity where students create their own sentences and share them with a partner.</a:t>
            </a:r>
          </a:p>
          <a:p>
            <a:pPr marL="0" indent="0">
              <a:buNone/>
            </a:pPr>
            <a:endParaRPr lang="en-GB" sz="1200" b="0" kern="1200" baseline="0" noProof="0" dirty="0">
              <a:solidFill>
                <a:schemeClr val="tx1"/>
              </a:solidFill>
              <a:effectLst/>
              <a:latin typeface="+mn-lt"/>
              <a:ea typeface="+mn-ea"/>
              <a:cs typeface="+mn-cs"/>
            </a:endParaRPr>
          </a:p>
          <a:p>
            <a:pPr marL="0" indent="0">
              <a:buNone/>
            </a:pPr>
            <a:r>
              <a:rPr lang="en-GB" sz="1200" b="1" kern="1200" baseline="0" noProof="0" dirty="0">
                <a:solidFill>
                  <a:schemeClr val="tx1"/>
                </a:solidFill>
                <a:effectLst/>
                <a:latin typeface="+mn-lt"/>
                <a:ea typeface="+mn-ea"/>
                <a:cs typeface="+mn-cs"/>
              </a:rPr>
              <a:t>Frequency of unknown words/cognates:</a:t>
            </a:r>
          </a:p>
          <a:p>
            <a:pPr marL="0" indent="0">
              <a:buNone/>
            </a:pPr>
            <a:r>
              <a:rPr lang="en-GB" sz="1200" b="0" kern="1200" baseline="0" noProof="0" dirty="0" err="1">
                <a:solidFill>
                  <a:schemeClr val="tx1"/>
                </a:solidFill>
                <a:effectLst/>
                <a:latin typeface="+mn-lt"/>
                <a:ea typeface="+mn-ea"/>
                <a:cs typeface="+mn-cs"/>
              </a:rPr>
              <a:t>orden</a:t>
            </a:r>
            <a:r>
              <a:rPr lang="en-GB" sz="1200" b="0" kern="1200" baseline="0" noProof="0" dirty="0">
                <a:solidFill>
                  <a:schemeClr val="tx1"/>
                </a:solidFill>
                <a:effectLst/>
                <a:latin typeface="+mn-lt"/>
                <a:ea typeface="+mn-ea"/>
                <a:cs typeface="+mn-cs"/>
              </a:rPr>
              <a:t> [421]</a:t>
            </a:r>
            <a:endParaRPr lang="en-GB" sz="1200" b="0" kern="1200" noProof="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839223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DO NOT DISPLAY DURING ACTIVITY</a:t>
            </a:r>
            <a:endParaRPr lang="en-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2639214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8.1.2.6</a:t>
            </a:r>
          </a:p>
          <a:p>
            <a:r>
              <a:rPr lang="en-US" b="0" dirty="0"/>
              <a:t>There are two options</a:t>
            </a:r>
            <a:r>
              <a:rPr lang="en-US" b="0" baseline="0" dirty="0"/>
              <a:t> for the pair work at the end of the lesson. We recommend only doing ONE of these. Slides 12-15 are a paired read aloud/listening activity, with L2-&gt;L1 written translation. Slides 16-19 are a paired speaking/listening activity, which offers a more challenging alternative.</a:t>
            </a:r>
          </a:p>
          <a:p>
            <a:endParaRPr lang="en-US" b="1" dirty="0"/>
          </a:p>
          <a:p>
            <a:r>
              <a:rPr lang="en-US" b="1" dirty="0"/>
              <a:t>Timing: </a:t>
            </a:r>
            <a:r>
              <a:rPr lang="en-US" b="0" dirty="0"/>
              <a:t>10 min.</a:t>
            </a:r>
          </a:p>
          <a:p>
            <a:endParaRPr lang="en-US" b="1" dirty="0"/>
          </a:p>
          <a:p>
            <a:r>
              <a:rPr lang="en-US" b="1" dirty="0"/>
              <a:t>Aim: </a:t>
            </a:r>
            <a:r>
              <a:rPr lang="en-US" b="0" dirty="0"/>
              <a:t>to</a:t>
            </a:r>
            <a:r>
              <a:rPr lang="en-US" b="0" baseline="0" dirty="0"/>
              <a:t> correctly match the sentence halves, working in pairs; to then accurately translate the sentences into English.</a:t>
            </a:r>
          </a:p>
          <a:p>
            <a:endParaRPr lang="en-US" b="1" dirty="0"/>
          </a:p>
          <a:p>
            <a:r>
              <a:rPr lang="en-US" b="1" dirty="0"/>
              <a:t>Procedure:</a:t>
            </a:r>
          </a:p>
          <a:p>
            <a:pPr marL="228600" indent="-228600">
              <a:buAutoNum type="arabicPeriod"/>
            </a:pPr>
            <a:r>
              <a:rPr lang="en-US" b="0" dirty="0"/>
              <a:t>Students</a:t>
            </a:r>
            <a:r>
              <a:rPr lang="en-US" b="0" baseline="0" dirty="0"/>
              <a:t> A and B </a:t>
            </a:r>
            <a:r>
              <a:rPr lang="en-US" b="0" dirty="0"/>
              <a:t>are given their</a:t>
            </a:r>
            <a:r>
              <a:rPr lang="en-US" b="0" baseline="0" dirty="0"/>
              <a:t> </a:t>
            </a:r>
            <a:r>
              <a:rPr lang="en-US" b="0" dirty="0"/>
              <a:t>prompt cards.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 first time round,</a:t>
            </a:r>
            <a:r>
              <a:rPr lang="en-US" b="0" baseline="0" dirty="0"/>
              <a:t> Student A reads the sentence fragment aloud (e.g. </a:t>
            </a:r>
            <a:r>
              <a:rPr lang="es-ES" sz="1200" b="0" dirty="0">
                <a:solidFill>
                  <a:srgbClr val="203864"/>
                </a:solidFill>
              </a:rPr>
              <a:t>Las monta</a:t>
            </a:r>
            <a:r>
              <a:rPr lang="en-GB" sz="1200" b="0" baseline="0" dirty="0">
                <a:solidFill>
                  <a:srgbClr val="203864"/>
                </a:solidFill>
              </a:rPr>
              <a:t>ñas pueden…). Student B listens and searches for and then says the correct sentence ending (</a:t>
            </a:r>
            <a:r>
              <a:rPr lang="en-GB" sz="1200" b="0" baseline="0" dirty="0" err="1">
                <a:solidFill>
                  <a:srgbClr val="203864"/>
                </a:solidFill>
              </a:rPr>
              <a:t>ser</a:t>
            </a:r>
            <a:r>
              <a:rPr lang="en-GB" sz="1200" b="0" baseline="0" dirty="0">
                <a:solidFill>
                  <a:srgbClr val="203864"/>
                </a:solidFill>
              </a:rPr>
              <a:t> </a:t>
            </a:r>
            <a:r>
              <a:rPr lang="en-GB" sz="1200" b="0" baseline="0" dirty="0" err="1">
                <a:solidFill>
                  <a:srgbClr val="203864"/>
                </a:solidFill>
              </a:rPr>
              <a:t>muy</a:t>
            </a:r>
            <a:r>
              <a:rPr lang="en-GB" sz="1200" b="0" baseline="0" dirty="0">
                <a:solidFill>
                  <a:srgbClr val="203864"/>
                </a:solidFill>
              </a:rPr>
              <a:t> </a:t>
            </a:r>
            <a:r>
              <a:rPr lang="en-GB" sz="1200" b="0" baseline="0" dirty="0" err="1">
                <a:solidFill>
                  <a:srgbClr val="203864"/>
                </a:solidFill>
              </a:rPr>
              <a:t>altas</a:t>
            </a:r>
            <a:r>
              <a:rPr lang="en-GB" sz="1200" b="0" baseline="0" dirty="0">
                <a:solidFill>
                  <a:srgbClr val="203864"/>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rgbClr val="203864"/>
                </a:solidFill>
              </a:rPr>
              <a:t>The students then work together to translate the sentence into Spanish.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rgbClr val="203864"/>
                </a:solidFill>
              </a:rPr>
              <a:t>Students repeat for the rest of items 1-5, then swap roles. This time, Student B will repeat the sentence starter and Student A will listen and complete it.</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19558610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DO NOT DISPLAY DURING ACTIVITY</a:t>
            </a:r>
            <a:endParaRPr lang="en-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27258630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a:t>ANSWER SLIDE - DO NOT DISPLAY DURING ACTIVITY</a:t>
            </a:r>
            <a:endParaRPr lang="en-GB"/>
          </a:p>
        </p:txBody>
      </p:sp>
      <p:sp>
        <p:nvSpPr>
          <p:cNvPr id="4" name="Marcador de número de diapositiva 3"/>
          <p:cNvSpPr>
            <a:spLocks noGrp="1"/>
          </p:cNvSpPr>
          <p:nvPr>
            <p:ph type="sldNum" sz="quarter" idx="5"/>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2725863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8.3.1.6</a:t>
            </a:r>
          </a:p>
          <a:p>
            <a:r>
              <a:rPr lang="en-US" b="1" dirty="0"/>
              <a:t>Timing: </a:t>
            </a:r>
            <a:r>
              <a:rPr lang="en-US" b="0" dirty="0"/>
              <a:t>7 minutes</a:t>
            </a:r>
          </a:p>
          <a:p>
            <a:endParaRPr lang="en-US" b="1" dirty="0"/>
          </a:p>
          <a:p>
            <a:r>
              <a:rPr lang="en-US" b="1" dirty="0"/>
              <a:t>Aim: </a:t>
            </a:r>
            <a:r>
              <a:rPr lang="en-US" b="0" dirty="0"/>
              <a:t>to </a:t>
            </a:r>
            <a:r>
              <a:rPr lang="en-US" b="0" dirty="0" err="1"/>
              <a:t>practise</a:t>
            </a:r>
            <a:r>
              <a:rPr lang="en-US" b="0" dirty="0"/>
              <a:t> listening and note-taking in Spanish; to work collaboratively to reconstruct information</a:t>
            </a:r>
            <a:r>
              <a:rPr lang="en-US" b="0" baseline="0" dirty="0"/>
              <a:t> from a text using some of the features </a:t>
            </a:r>
            <a:r>
              <a:rPr lang="en-US" b="0" baseline="0" dirty="0" err="1"/>
              <a:t>practised</a:t>
            </a:r>
            <a:r>
              <a:rPr lang="en-US" b="0" baseline="0" dirty="0"/>
              <a:t> and revisited this week.</a:t>
            </a:r>
          </a:p>
          <a:p>
            <a:endParaRPr lang="en-US" b="0" baseline="0"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Students </a:t>
            </a:r>
            <a:r>
              <a:rPr lang="en-GB" sz="1200" kern="1200" baseline="0" dirty="0">
                <a:solidFill>
                  <a:schemeClr val="tx1"/>
                </a:solidFill>
                <a:effectLst/>
                <a:latin typeface="+mn-lt"/>
                <a:ea typeface="+mn-ea"/>
                <a:cs typeface="+mn-cs"/>
              </a:rPr>
              <a:t>work in pairs or small groups, with each person being given a different question or pair of questions to take notes on in each part.</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Students listen to each recording a couple of times and take notes on key information related</a:t>
            </a:r>
            <a:r>
              <a:rPr lang="en-GB" sz="1200" kern="1200" baseline="0" dirty="0">
                <a:solidFill>
                  <a:schemeClr val="tx1"/>
                </a:solidFill>
                <a:effectLst/>
                <a:latin typeface="+mn-lt"/>
                <a:ea typeface="+mn-ea"/>
                <a:cs typeface="+mn-cs"/>
              </a:rPr>
              <a:t> to the questions</a:t>
            </a:r>
            <a:r>
              <a:rPr lang="en-GB" sz="1200" kern="1200" dirty="0">
                <a:solidFill>
                  <a:schemeClr val="tx1"/>
                </a:solidFill>
                <a:effectLst/>
                <a:latin typeface="+mn-lt"/>
                <a:ea typeface="+mn-ea"/>
                <a:cs typeface="+mn-cs"/>
              </a:rPr>
              <a:t>. </a:t>
            </a:r>
          </a:p>
          <a:p>
            <a:pPr marL="228600" indent="-228600">
              <a:buAutoNum type="arabicPeriod"/>
            </a:pPr>
            <a:r>
              <a:rPr lang="en-GB" sz="1200" kern="1200" dirty="0">
                <a:solidFill>
                  <a:schemeClr val="tx1"/>
                </a:solidFill>
                <a:effectLst/>
                <a:latin typeface="+mn-lt"/>
                <a:ea typeface="+mn-ea"/>
                <a:cs typeface="+mn-cs"/>
              </a:rPr>
              <a:t>Students then work together in their pairs or small groups to reconstruct the text themselves. This</a:t>
            </a:r>
            <a:r>
              <a:rPr lang="en-GB" sz="1200" kern="1200" baseline="0" dirty="0">
                <a:solidFill>
                  <a:schemeClr val="tx1"/>
                </a:solidFill>
                <a:effectLst/>
                <a:latin typeface="+mn-lt"/>
                <a:ea typeface="+mn-ea"/>
                <a:cs typeface="+mn-cs"/>
              </a:rPr>
              <a:t> is likely to involve </a:t>
            </a:r>
            <a:r>
              <a:rPr lang="en-GB" sz="1200" kern="1200" dirty="0">
                <a:solidFill>
                  <a:schemeClr val="tx1"/>
                </a:solidFill>
                <a:effectLst/>
                <a:latin typeface="+mn-lt"/>
                <a:ea typeface="+mn-ea"/>
                <a:cs typeface="+mn-cs"/>
              </a:rPr>
              <a:t>using a number of known</a:t>
            </a:r>
            <a:r>
              <a:rPr lang="en-GB" sz="1200" kern="1200" baseline="0" dirty="0">
                <a:solidFill>
                  <a:schemeClr val="tx1"/>
                </a:solidFill>
                <a:effectLst/>
                <a:latin typeface="+mn-lt"/>
                <a:ea typeface="+mn-ea"/>
                <a:cs typeface="+mn-cs"/>
              </a:rPr>
              <a:t> features (see below), though it isn’t a necessity to use them (students might be able to express the meaning in alternative ways).</a:t>
            </a:r>
          </a:p>
          <a:p>
            <a:pPr marL="0" indent="0">
              <a:buNone/>
            </a:pPr>
            <a:endParaRPr lang="en-GB" sz="1200" kern="1200" baseline="0" dirty="0">
              <a:solidFill>
                <a:schemeClr val="tx1"/>
              </a:solidFill>
              <a:effectLst/>
              <a:latin typeface="+mn-lt"/>
              <a:ea typeface="+mn-ea"/>
              <a:cs typeface="+mn-cs"/>
            </a:endParaRPr>
          </a:p>
          <a:p>
            <a:r>
              <a:rPr lang="en-US" b="0" baseline="0" dirty="0"/>
              <a:t>Text reconstruction may include</a:t>
            </a:r>
            <a:endParaRPr lang="en-US" b="0" dirty="0"/>
          </a:p>
          <a:p>
            <a:pPr marL="228600" indent="-228600">
              <a:buFont typeface="Arial" panose="020B0604020202020204" pitchFamily="34" charset="0"/>
              <a:buChar char="•"/>
            </a:pPr>
            <a:r>
              <a:rPr lang="en-GB" sz="1200" kern="1200" dirty="0">
                <a:solidFill>
                  <a:schemeClr val="tx1"/>
                </a:solidFill>
                <a:effectLst/>
                <a:latin typeface="+mn-lt"/>
                <a:ea typeface="+mn-ea"/>
                <a:cs typeface="+mn-cs"/>
              </a:rPr>
              <a:t>different singular forms of ‘</a:t>
            </a:r>
            <a:r>
              <a:rPr lang="en-GB" sz="1200" kern="1200" dirty="0" err="1">
                <a:solidFill>
                  <a:schemeClr val="tx1"/>
                </a:solidFill>
                <a:effectLst/>
                <a:latin typeface="+mn-lt"/>
                <a:ea typeface="+mn-ea"/>
                <a:cs typeface="+mn-cs"/>
              </a:rPr>
              <a:t>ir</a:t>
            </a:r>
            <a:r>
              <a:rPr lang="en-GB" sz="1200" kern="1200" dirty="0">
                <a:solidFill>
                  <a:schemeClr val="tx1"/>
                </a:solidFill>
                <a:effectLst/>
                <a:latin typeface="+mn-lt"/>
                <a:ea typeface="+mn-ea"/>
                <a:cs typeface="+mn-cs"/>
              </a:rPr>
              <a:t>’ in present and past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a:t>
            </a:r>
          </a:p>
          <a:p>
            <a:pPr marL="228600" indent="-228600">
              <a:buFont typeface="Arial" panose="020B0604020202020204" pitchFamily="34" charset="0"/>
              <a:buChar char="•"/>
            </a:pPr>
            <a:r>
              <a:rPr lang="en-GB" sz="1200" kern="1200" dirty="0">
                <a:solidFill>
                  <a:schemeClr val="tx1"/>
                </a:solidFill>
                <a:effectLst/>
                <a:latin typeface="+mn-lt"/>
                <a:ea typeface="+mn-ea"/>
                <a:cs typeface="+mn-cs"/>
              </a:rPr>
              <a:t>time markers</a:t>
            </a:r>
            <a:endParaRPr lang="x-none" sz="1200" kern="1200">
              <a:solidFill>
                <a:schemeClr val="tx1"/>
              </a:solidFill>
              <a:effectLst/>
              <a:latin typeface="+mn-lt"/>
              <a:ea typeface="+mn-ea"/>
              <a:cs typeface="+mn-cs"/>
            </a:endParaRPr>
          </a:p>
          <a:p>
            <a:pPr marL="228600" indent="-228600">
              <a:buFont typeface="Arial" panose="020B0604020202020204" pitchFamily="34" charset="0"/>
              <a:buChar char="•"/>
            </a:pPr>
            <a:r>
              <a:rPr lang="en-GB" sz="1200" kern="1200" dirty="0">
                <a:solidFill>
                  <a:schemeClr val="tx1"/>
                </a:solidFill>
                <a:effectLst/>
                <a:latin typeface="+mn-lt"/>
                <a:ea typeface="+mn-ea"/>
                <a:cs typeface="+mn-cs"/>
              </a:rPr>
              <a:t>para + infinitive</a:t>
            </a:r>
            <a:endParaRPr lang="x-none" sz="1200" kern="1200">
              <a:solidFill>
                <a:schemeClr val="tx1"/>
              </a:solidFill>
              <a:effectLst/>
              <a:latin typeface="+mn-lt"/>
              <a:ea typeface="+mn-ea"/>
              <a:cs typeface="+mn-cs"/>
            </a:endParaRPr>
          </a:p>
          <a:p>
            <a:pPr marL="228600" indent="-228600">
              <a:buFont typeface="Arial" panose="020B0604020202020204" pitchFamily="34" charset="0"/>
              <a:buChar char="•"/>
            </a:pP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ly</a:t>
            </a:r>
            <a:r>
              <a:rPr lang="en-GB" sz="1200" kern="1200" dirty="0">
                <a:solidFill>
                  <a:schemeClr val="tx1"/>
                </a:solidFill>
                <a:effectLst/>
                <a:latin typeface="+mn-lt"/>
                <a:ea typeface="+mn-ea"/>
                <a:cs typeface="+mn-cs"/>
              </a:rPr>
              <a:t> adverbs</a:t>
            </a:r>
          </a:p>
          <a:p>
            <a:pPr marL="228600" indent="-228600">
              <a:buFont typeface="Arial" panose="020B0604020202020204" pitchFamily="34" charset="0"/>
              <a:buChar char="•"/>
            </a:pPr>
            <a:r>
              <a:rPr lang="en-GB" sz="1200" kern="1200" dirty="0">
                <a:solidFill>
                  <a:schemeClr val="tx1"/>
                </a:solidFill>
                <a:effectLst/>
                <a:latin typeface="+mn-lt"/>
                <a:ea typeface="+mn-ea"/>
                <a:cs typeface="+mn-cs"/>
              </a:rPr>
              <a:t>‘al’ and ‘a la’</a:t>
            </a:r>
          </a:p>
          <a:p>
            <a:pPr marL="228600" indent="-228600">
              <a:buFont typeface="Arial" panose="020B0604020202020204" pitchFamily="34" charset="0"/>
              <a:buChar char="•"/>
            </a:pPr>
            <a:r>
              <a:rPr lang="en-GB" sz="1200" kern="1200" dirty="0">
                <a:solidFill>
                  <a:schemeClr val="tx1"/>
                </a:solidFill>
                <a:effectLst/>
                <a:latin typeface="+mn-lt"/>
                <a:ea typeface="+mn-ea"/>
                <a:cs typeface="+mn-cs"/>
              </a:rPr>
              <a:t>all the vocabulary items introduced this week</a:t>
            </a:r>
            <a:endParaRPr lang="en-GB" sz="1200" kern="1200" baseline="0" dirty="0">
              <a:solidFill>
                <a:schemeClr val="tx1"/>
              </a:solidFill>
              <a:effectLst/>
              <a:latin typeface="+mn-lt"/>
              <a:ea typeface="+mn-ea"/>
              <a:cs typeface="+mn-cs"/>
            </a:endParaRPr>
          </a:p>
          <a:p>
            <a:pPr marL="228600" indent="-228600">
              <a:buAutoNum type="arabicPeriod"/>
            </a:pPr>
            <a:endParaRPr lang="en-GB" sz="1200"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Note: </a:t>
            </a:r>
            <a:r>
              <a:rPr lang="en-GB" sz="1200" b="0" i="0" kern="1200" dirty="0">
                <a:solidFill>
                  <a:schemeClr val="tx1"/>
                </a:solidFill>
                <a:effectLst/>
                <a:latin typeface="+mn-lt"/>
                <a:ea typeface="+mn-ea"/>
                <a:cs typeface="+mn-cs"/>
              </a:rPr>
              <a:t>Although students have practised extensively with ‘para’ + infinitive in Year 8, the intended meaning of ‘para </a:t>
            </a:r>
            <a:r>
              <a:rPr lang="en-GB" sz="1200" b="0" i="0" kern="1200" dirty="0" err="1">
                <a:solidFill>
                  <a:schemeClr val="tx1"/>
                </a:solidFill>
                <a:effectLst/>
                <a:latin typeface="+mn-lt"/>
                <a:ea typeface="+mn-ea"/>
                <a:cs typeface="+mn-cs"/>
              </a:rPr>
              <a:t>qué</a:t>
            </a:r>
            <a:r>
              <a:rPr lang="en-GB" sz="1200" b="0" i="0" kern="1200" dirty="0">
                <a:solidFill>
                  <a:schemeClr val="tx1"/>
                </a:solidFill>
                <a:effectLst/>
                <a:latin typeface="+mn-lt"/>
                <a:ea typeface="+mn-ea"/>
                <a:cs typeface="+mn-cs"/>
              </a:rPr>
              <a:t>’ may need to be made clear during instructions. It may be useful to give a literal English translation here (‘in order to do what’?). Both ‘para </a:t>
            </a:r>
            <a:r>
              <a:rPr lang="en-GB" sz="1200" b="0" i="0" kern="1200" dirty="0" err="1">
                <a:solidFill>
                  <a:schemeClr val="tx1"/>
                </a:solidFill>
                <a:effectLst/>
                <a:latin typeface="+mn-lt"/>
                <a:ea typeface="+mn-ea"/>
                <a:cs typeface="+mn-cs"/>
              </a:rPr>
              <a:t>qué</a:t>
            </a:r>
            <a:r>
              <a:rPr lang="en-GB" sz="1200" b="0" i="0" kern="1200" dirty="0">
                <a:solidFill>
                  <a:schemeClr val="tx1"/>
                </a:solidFill>
                <a:effectLst/>
                <a:latin typeface="+mn-lt"/>
                <a:ea typeface="+mn-ea"/>
                <a:cs typeface="+mn-cs"/>
              </a:rPr>
              <a:t>’ and ‘por </a:t>
            </a:r>
            <a:r>
              <a:rPr lang="en-GB" sz="1200" b="0" i="0" kern="1200" dirty="0" err="1">
                <a:solidFill>
                  <a:schemeClr val="tx1"/>
                </a:solidFill>
                <a:effectLst/>
                <a:latin typeface="+mn-lt"/>
                <a:ea typeface="+mn-ea"/>
                <a:cs typeface="+mn-cs"/>
              </a:rPr>
              <a:t>qué</a:t>
            </a:r>
            <a:r>
              <a:rPr lang="en-GB" sz="1200" b="0" i="0" kern="1200" dirty="0">
                <a:solidFill>
                  <a:schemeClr val="tx1"/>
                </a:solidFill>
                <a:effectLst/>
                <a:latin typeface="+mn-lt"/>
                <a:ea typeface="+mn-ea"/>
                <a:cs typeface="+mn-cs"/>
              </a:rPr>
              <a:t>’ may translate as ‘why’, so it may be best not to use that word here, to avoid confusion.</a:t>
            </a:r>
          </a:p>
          <a:p>
            <a:pPr marL="0" indent="0">
              <a:buNone/>
            </a:pPr>
            <a:endParaRPr lang="en-US" b="0" dirty="0"/>
          </a:p>
          <a:p>
            <a:pPr marL="0" indent="0">
              <a:buNone/>
            </a:pPr>
            <a:r>
              <a:rPr lang="en-US" b="1" dirty="0"/>
              <a:t>Transcript:</a:t>
            </a:r>
          </a:p>
          <a:p>
            <a:r>
              <a:rPr lang="es-ES" sz="1200" b="0" i="0" dirty="0">
                <a:solidFill>
                  <a:srgbClr val="203864"/>
                </a:solidFill>
              </a:rPr>
              <a:t>1. Cada año </a:t>
            </a:r>
          </a:p>
          <a:p>
            <a:r>
              <a:rPr lang="es-ES" sz="1200" b="0" i="0" dirty="0">
                <a:solidFill>
                  <a:srgbClr val="203864"/>
                </a:solidFill>
              </a:rPr>
              <a:t>Durante las vacaciones en diciembre voy a León para aprender sobre la historia de la ciudad. Frecuentemente mi hermana también va, pero no le interesan los edificios antiguos, así que voy sola cuando quiero visitar los edificios. Voy al centro principalmente para entrar a museos porque me encanta el arte. En noviembre generalmente voy en avión a Medellín para ver a mis abuelos, aunque mi hermana simplemente va a la costa en Gijón para disfrutar el ambiente.</a:t>
            </a:r>
          </a:p>
          <a:p>
            <a:endParaRPr lang="es-ES" sz="1200" b="0" i="0" dirty="0">
              <a:solidFill>
                <a:srgbClr val="203864"/>
              </a:solidFill>
            </a:endParaRPr>
          </a:p>
          <a:p>
            <a:r>
              <a:rPr lang="es-ES" sz="1200" b="0" i="0" dirty="0">
                <a:solidFill>
                  <a:srgbClr val="203864"/>
                </a:solidFill>
              </a:rPr>
              <a:t>2. El año pasado</a:t>
            </a:r>
          </a:p>
          <a:p>
            <a:r>
              <a:rPr lang="es-ES" sz="1200" b="0" i="0" dirty="0">
                <a:solidFill>
                  <a:srgbClr val="203864"/>
                </a:solidFill>
              </a:rPr>
              <a:t>El año pasado en septiembre fui a Jaén para apoyar al equipo de fútbol, mientras que mi hermana fue a San Sebastián para celebrar su cumpleaños. Después, en octubre, ella no fue al colegio durante una semana, básicamente porque fue con la clase a la montaña en Santander para conocer la naturaleza de la zona.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653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for students to check their answers to the previous activity</a:t>
            </a:r>
            <a:r>
              <a:rPr lang="en-US" b="0" baseline="0" dirty="0"/>
              <a:t> by looking at the transcript</a:t>
            </a:r>
            <a:r>
              <a:rPr lang="en-US" b="0" baseline="0"/>
              <a:t>. </a:t>
            </a:r>
          </a:p>
          <a:p>
            <a:endParaRPr lang="en-US" b="1"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Students read the transcript and compare the information</a:t>
            </a:r>
            <a:r>
              <a:rPr lang="en-GB" sz="1200" kern="1200" baseline="0" dirty="0">
                <a:solidFill>
                  <a:schemeClr val="tx1"/>
                </a:solidFill>
                <a:effectLst/>
                <a:latin typeface="+mn-lt"/>
                <a:ea typeface="+mn-ea"/>
                <a:cs typeface="+mn-cs"/>
              </a:rPr>
              <a:t> they find with</a:t>
            </a:r>
            <a:r>
              <a:rPr lang="en-GB" sz="1200" kern="1200" dirty="0">
                <a:solidFill>
                  <a:schemeClr val="tx1"/>
                </a:solidFill>
                <a:effectLst/>
                <a:latin typeface="+mn-lt"/>
                <a:ea typeface="+mn-ea"/>
                <a:cs typeface="+mn-cs"/>
              </a:rPr>
              <a:t> their notes.</a:t>
            </a:r>
          </a:p>
          <a:p>
            <a:pPr marL="228600" indent="-228600">
              <a:buAutoNum type="arabicPeriod"/>
            </a:pPr>
            <a:r>
              <a:rPr lang="en-GB" sz="1200" kern="1200" dirty="0">
                <a:solidFill>
                  <a:schemeClr val="tx1"/>
                </a:solidFill>
                <a:effectLst/>
                <a:latin typeface="+mn-lt"/>
                <a:ea typeface="+mn-ea"/>
                <a:cs typeface="+mn-cs"/>
              </a:rPr>
              <a:t>It may be useful to continue working with a partner here</a:t>
            </a:r>
            <a:r>
              <a:rPr lang="en-GB" sz="1200" kern="1200" baseline="0" dirty="0">
                <a:solidFill>
                  <a:schemeClr val="tx1"/>
                </a:solidFill>
                <a:effectLst/>
                <a:latin typeface="+mn-lt"/>
                <a:ea typeface="+mn-ea"/>
                <a:cs typeface="+mn-cs"/>
              </a:rPr>
              <a:t> to clarify any meanings that are still unclear.</a:t>
            </a:r>
          </a:p>
          <a:p>
            <a:pPr marL="0" indent="0">
              <a:buNone/>
            </a:pPr>
            <a:endParaRPr lang="en-GB" sz="1200" kern="1200">
              <a:solidFill>
                <a:schemeClr val="tx1"/>
              </a:solidFill>
              <a:effectLst/>
              <a:latin typeface="+mn-lt"/>
              <a:ea typeface="+mn-ea"/>
              <a:cs typeface="+mn-cs"/>
            </a:endParaRPr>
          </a:p>
          <a:p>
            <a:pPr marL="0" indent="0">
              <a:buNone/>
            </a:pPr>
            <a:r>
              <a:rPr lang="en-GB" sz="1200" b="1" kern="1200">
                <a:solidFill>
                  <a:schemeClr val="tx1"/>
                </a:solidFill>
                <a:effectLst/>
                <a:latin typeface="+mn-lt"/>
                <a:ea typeface="+mn-ea"/>
                <a:cs typeface="+mn-cs"/>
              </a:rPr>
              <a:t>Notes: </a:t>
            </a:r>
          </a:p>
          <a:p>
            <a:pPr marL="228600" indent="-228600">
              <a:buAutoNum type="arabicPeriod"/>
            </a:pPr>
            <a:r>
              <a:rPr lang="en-GB" sz="1200" kern="1200">
                <a:solidFill>
                  <a:schemeClr val="tx1"/>
                </a:solidFill>
                <a:effectLst/>
                <a:latin typeface="+mn-lt"/>
                <a:ea typeface="+mn-ea"/>
                <a:cs typeface="+mn-cs"/>
              </a:rPr>
              <a:t>It</a:t>
            </a:r>
            <a:r>
              <a:rPr lang="en-GB" sz="1200" kern="1200" baseline="0">
                <a:solidFill>
                  <a:schemeClr val="tx1"/>
                </a:solidFill>
                <a:effectLst/>
                <a:latin typeface="+mn-lt"/>
                <a:ea typeface="+mn-ea"/>
                <a:cs typeface="+mn-cs"/>
              </a:rPr>
              <a:t> would also be correct to say ‘disfrutar del ambiente’ (see final line of the first text). See https://dle.rae.es/disfrutar </a:t>
            </a:r>
          </a:p>
          <a:p>
            <a:pPr marL="228600" indent="-228600">
              <a:buAutoNum type="arabicPeriod"/>
            </a:pPr>
            <a:r>
              <a:rPr lang="en-GB" sz="1200" kern="1200" baseline="0">
                <a:solidFill>
                  <a:schemeClr val="tx1"/>
                </a:solidFill>
                <a:effectLst/>
                <a:latin typeface="+mn-lt"/>
                <a:ea typeface="+mn-ea"/>
                <a:cs typeface="+mn-cs"/>
              </a:rPr>
              <a:t>Students could also use these texts for a paired read aloud and/or L2-&gt;L1 oral translation.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64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8.3.2.4</a:t>
            </a:r>
          </a:p>
          <a:p>
            <a:r>
              <a:rPr lang="en-US" b="1" dirty="0"/>
              <a:t>Timing: </a:t>
            </a:r>
            <a:r>
              <a:rPr lang="en-US" b="0" dirty="0"/>
              <a:t>7 minutes</a:t>
            </a:r>
          </a:p>
          <a:p>
            <a:endParaRPr lang="en-US" b="1" dirty="0"/>
          </a:p>
          <a:p>
            <a:r>
              <a:rPr lang="en-US" b="1" dirty="0"/>
              <a:t>Aim: </a:t>
            </a:r>
            <a:r>
              <a:rPr lang="en-US" b="0" dirty="0"/>
              <a:t>to </a:t>
            </a:r>
            <a:r>
              <a:rPr lang="en-US" b="0" dirty="0" err="1"/>
              <a:t>practise</a:t>
            </a:r>
            <a:r>
              <a:rPr lang="en-US" b="0" baseline="0" dirty="0"/>
              <a:t> oral production and transcription of words with stress on the antepenultimate and penultimate syllables.</a:t>
            </a:r>
            <a:endParaRPr lang="en-US" b="1" dirty="0"/>
          </a:p>
          <a:p>
            <a:endParaRPr lang="en-US" b="1" dirty="0"/>
          </a:p>
          <a:p>
            <a:r>
              <a:rPr lang="en-US" b="1" dirty="0"/>
              <a:t>Procedure:</a:t>
            </a:r>
          </a:p>
          <a:p>
            <a:pPr marL="228600" indent="-228600">
              <a:buAutoNum type="arabicPeriod"/>
            </a:pPr>
            <a:r>
              <a:rPr lang="en-US" b="0" dirty="0"/>
              <a:t>G</a:t>
            </a:r>
            <a:r>
              <a:rPr lang="en-US" b="0" baseline="0" dirty="0"/>
              <a:t>ive the speaking cards to the pairs (these cards are shown on slide 7, and should not be shown during the activity).</a:t>
            </a:r>
          </a:p>
          <a:p>
            <a:pPr marL="228600" indent="-228600">
              <a:buAutoNum type="arabicPeriod"/>
            </a:pPr>
            <a:r>
              <a:rPr lang="en-US" b="0" baseline="0" dirty="0"/>
              <a:t>Persona A will read out the words from their slide, persona B looks at the board and copies down the word, adding an accent where s/he thinks the stress is. </a:t>
            </a:r>
          </a:p>
          <a:p>
            <a:pPr marL="228600" indent="-228600">
              <a:buAutoNum type="arabicPeriod"/>
            </a:pPr>
            <a:r>
              <a:rPr lang="en-US" b="0" baseline="0" dirty="0"/>
              <a:t>After the 6 words, Persona B reads out their words.</a:t>
            </a:r>
          </a:p>
          <a:p>
            <a:pPr marL="228600" indent="-228600">
              <a:buAutoNum type="arabicPeriod"/>
            </a:pPr>
            <a:r>
              <a:rPr lang="en-US" b="0" dirty="0"/>
              <a:t>The animation sequence on the next</a:t>
            </a:r>
            <a:r>
              <a:rPr lang="en-US" b="0" baseline="0" dirty="0"/>
              <a:t> slide reveals the answers.</a:t>
            </a: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50</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DISPLAY DURING THE ACTIVITY</a:t>
            </a:r>
          </a:p>
          <a:p>
            <a:endParaRPr lang="en-GB" sz="1200" b="1"/>
          </a:p>
          <a:p>
            <a:r>
              <a:rPr lang="en-GB" sz="1200" b="0"/>
              <a:t>This</a:t>
            </a:r>
            <a:r>
              <a:rPr lang="en-GB" sz="1200" b="0" baseline="0"/>
              <a:t> slide can also be used to bring up the answers and give feedback. Click to reveal each word in order.</a:t>
            </a:r>
            <a:endParaRPr lang="en-GB" sz="1200" b="0"/>
          </a:p>
          <a:p>
            <a:endParaRPr lang="en-GB"/>
          </a:p>
          <a:p>
            <a:r>
              <a:rPr lang="en-GB" b="1"/>
              <a:t>Frequency of unknown words/cognates (1 is the most common word in Spanish):</a:t>
            </a:r>
          </a:p>
          <a:p>
            <a:r>
              <a:rPr lang="en-GB"/>
              <a:t>carácter [813]; </a:t>
            </a:r>
            <a:r>
              <a:rPr lang="en-GB" sz="1200" b="0" i="0" kern="1200">
                <a:solidFill>
                  <a:schemeClr val="tx1"/>
                </a:solidFill>
                <a:effectLst/>
                <a:latin typeface="+mn-lt"/>
                <a:ea typeface="+mn-ea"/>
                <a:cs typeface="+mn-cs"/>
              </a:rPr>
              <a:t>límite [1194]; máquina [1117]; </a:t>
            </a:r>
            <a:r>
              <a:rPr lang="en-GB" baseline="0"/>
              <a:t>frágil [3922]; récord [4902]; names N/A (César, Fátima)</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63630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STUDENT CARDS</a:t>
            </a:r>
            <a:r>
              <a:rPr lang="en-GB" b="1" baseline="0" dirty="0"/>
              <a:t> </a:t>
            </a:r>
          </a:p>
          <a:p>
            <a:r>
              <a:rPr lang="en-GB" b="1" dirty="0"/>
              <a:t>DO</a:t>
            </a:r>
            <a:r>
              <a:rPr lang="en-GB" b="1" baseline="0" dirty="0"/>
              <a:t> NOT SHOW DURING THE ACTIVITY</a:t>
            </a:r>
          </a:p>
          <a:p>
            <a:endParaRPr lang="en-GB" sz="1200" b="1" baseline="0" dirty="0"/>
          </a:p>
          <a:p>
            <a:r>
              <a:rPr lang="en-GB" sz="1200" b="0" baseline="0" dirty="0"/>
              <a:t>These cards can be downloaded and printed off from a separate word document.</a:t>
            </a:r>
            <a:endParaRPr lang="en-GB" sz="1200"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52</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8.3.2.4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8 </a:t>
            </a:r>
            <a:r>
              <a:rPr lang="es-ES" b="0" dirty="0"/>
              <a:t>min (</a:t>
            </a:r>
            <a:r>
              <a:rPr lang="es-ES" b="0" dirty="0" err="1"/>
              <a:t>for</a:t>
            </a:r>
            <a:r>
              <a:rPr lang="es-ES" b="0" dirty="0"/>
              <a:t> </a:t>
            </a:r>
            <a:r>
              <a:rPr lang="es-ES" b="0" dirty="0" err="1"/>
              <a:t>slides</a:t>
            </a:r>
            <a:r>
              <a:rPr lang="es-ES" b="0" dirty="0"/>
              <a:t> 17-20)</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a:t>
            </a:r>
            <a:r>
              <a:rPr lang="en-US" b="0" baseline="0" dirty="0"/>
              <a:t>oral production and aural recognition of the present continuous with –</a:t>
            </a:r>
            <a:r>
              <a:rPr lang="en-US" b="0" baseline="0" dirty="0" err="1"/>
              <a:t>ar</a:t>
            </a:r>
            <a:r>
              <a:rPr lang="en-US" b="0" baseline="0" dirty="0"/>
              <a:t> verbs, using the 1</a:t>
            </a:r>
            <a:r>
              <a:rPr lang="en-US" b="0" baseline="30000" dirty="0"/>
              <a:t>st</a:t>
            </a:r>
            <a:r>
              <a:rPr lang="en-US" b="0" baseline="0" dirty="0"/>
              <a:t> and 3</a:t>
            </a:r>
            <a:r>
              <a:rPr lang="en-US" b="0" baseline="30000" dirty="0"/>
              <a:t>rd</a:t>
            </a:r>
            <a:r>
              <a:rPr lang="en-US" b="0" baseline="0" dirty="0"/>
              <a:t> person singular forms of ‘</a:t>
            </a:r>
            <a:r>
              <a:rPr lang="en-US" b="0" baseline="0" dirty="0" err="1"/>
              <a:t>estar</a:t>
            </a:r>
            <a:r>
              <a:rPr lang="en-US" b="0" baseline="0" dirty="0"/>
              <a:t>’</a:t>
            </a: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work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a:t>
            </a:r>
            <a:r>
              <a:rPr lang="en-US" b="0" baseline="0" dirty="0"/>
              <a:t> A looks at their card and says the sentence aloud in Spanish.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 B listens and then translates the sentence by writing it in the correct column of their table.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After Student A has done their six sentences, it is Student B’s turn.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Answers are shown on slide 19. Slides 17 and 18 are the cards for the pairs and should not be shown during the activity.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students have</a:t>
            </a:r>
            <a:r>
              <a:rPr lang="en-US" b="0" baseline="0" dirty="0"/>
              <a:t> the chance here to </a:t>
            </a:r>
            <a:r>
              <a:rPr lang="en-US" b="0" baseline="0" dirty="0" err="1"/>
              <a:t>practise</a:t>
            </a:r>
            <a:r>
              <a:rPr lang="en-US" b="0" baseline="0" dirty="0"/>
              <a:t> use of the definite article for body parts, as shown in the example (‘el pie’). Feedback can be given on accuracy, but this is only a secondary aim. Students will already be focusing on other things (i.e., vocabulary, forms of </a:t>
            </a:r>
            <a:r>
              <a:rPr lang="en-US" b="0" baseline="0" dirty="0" err="1"/>
              <a:t>estar</a:t>
            </a:r>
            <a:r>
              <a:rPr lang="en-US" b="0" baseline="0" dirty="0"/>
              <a:t>, use of -</a:t>
            </a:r>
            <a:r>
              <a:rPr lang="en-US" b="0" baseline="0" dirty="0" err="1"/>
              <a:t>ando</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Frequency of unknown words/cognates: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a:t>participante</a:t>
            </a:r>
            <a:r>
              <a:rPr lang="en-US" b="0" baseline="0" dirty="0"/>
              <a:t> [3085]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53</a:t>
            </a:fld>
            <a:endParaRPr lang="en-GB"/>
          </a:p>
        </p:txBody>
      </p:sp>
    </p:spTree>
    <p:extLst>
      <p:ext uri="{BB962C8B-B14F-4D97-AF65-F5344CB8AC3E}">
        <p14:creationId xmlns:p14="http://schemas.microsoft.com/office/powerpoint/2010/main" val="619691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b="1" baseline="0" dirty="0"/>
              <a:t>Target answers for Student A during speaking, based on Student B’s questions:</a:t>
            </a:r>
          </a:p>
          <a:p>
            <a:pPr marL="228600" indent="-228600">
              <a:buAutoNum type="arabicPeriod"/>
            </a:pPr>
            <a:r>
              <a:rPr lang="en-GB" b="0" baseline="0" dirty="0" err="1"/>
              <a:t>Está</a:t>
            </a:r>
            <a:r>
              <a:rPr lang="en-GB" b="0" baseline="0" dirty="0"/>
              <a:t> </a:t>
            </a:r>
            <a:r>
              <a:rPr lang="en-GB" b="0" baseline="0" err="1"/>
              <a:t>levantando</a:t>
            </a:r>
            <a:r>
              <a:rPr lang="en-GB" b="0" baseline="0"/>
              <a:t> la pierna.</a:t>
            </a:r>
            <a:endParaRPr lang="en-GB" b="0" baseline="0" dirty="0"/>
          </a:p>
          <a:p>
            <a:pPr marL="228600" indent="-228600">
              <a:buAutoNum type="arabicPeriod"/>
            </a:pPr>
            <a:r>
              <a:rPr lang="en-GB" b="0" baseline="0" dirty="0" err="1"/>
              <a:t>Estoy</a:t>
            </a:r>
            <a:r>
              <a:rPr lang="en-GB" b="0" baseline="0" dirty="0"/>
              <a:t> </a:t>
            </a:r>
            <a:r>
              <a:rPr lang="en-GB" b="0" baseline="0" dirty="0" err="1"/>
              <a:t>saltando</a:t>
            </a:r>
            <a:r>
              <a:rPr lang="en-GB" b="0" baseline="0" dirty="0"/>
              <a:t> a </a:t>
            </a:r>
            <a:r>
              <a:rPr lang="en-GB" b="0" baseline="0"/>
              <a:t>la izquierda.</a:t>
            </a:r>
            <a:endParaRPr lang="en-GB" b="0" baseline="0" dirty="0"/>
          </a:p>
          <a:p>
            <a:pPr marL="228600" indent="-228600">
              <a:buAutoNum type="arabicPeriod"/>
            </a:pPr>
            <a:r>
              <a:rPr lang="en-GB" b="0" baseline="0" dirty="0" err="1"/>
              <a:t>Estoy</a:t>
            </a:r>
            <a:r>
              <a:rPr lang="en-GB" b="0" baseline="0" dirty="0"/>
              <a:t> </a:t>
            </a:r>
            <a:r>
              <a:rPr lang="en-GB" b="0" baseline="0" err="1"/>
              <a:t>bajando</a:t>
            </a:r>
            <a:r>
              <a:rPr lang="en-GB" b="0" baseline="0"/>
              <a:t> el brazo.</a:t>
            </a:r>
            <a:endParaRPr lang="en-GB" b="0" baseline="0" dirty="0"/>
          </a:p>
          <a:p>
            <a:pPr marL="228600" indent="-228600">
              <a:buAutoNum type="arabicPeriod"/>
            </a:pPr>
            <a:r>
              <a:rPr lang="en-GB" b="0" baseline="0" dirty="0" err="1"/>
              <a:t>Estoy</a:t>
            </a:r>
            <a:r>
              <a:rPr lang="en-GB" b="0" baseline="0" dirty="0"/>
              <a:t> </a:t>
            </a:r>
            <a:r>
              <a:rPr lang="en-GB" b="0" baseline="0" dirty="0" err="1"/>
              <a:t>tocando</a:t>
            </a:r>
            <a:r>
              <a:rPr lang="en-GB" b="0" baseline="0" dirty="0"/>
              <a:t> </a:t>
            </a:r>
            <a:r>
              <a:rPr lang="en-GB" b="0" baseline="0"/>
              <a:t>el suelo.</a:t>
            </a:r>
            <a:endParaRPr lang="en-GB" b="0" baseline="0" dirty="0"/>
          </a:p>
          <a:p>
            <a:pPr marL="228600" indent="-228600">
              <a:buAutoNum type="arabicPeriod"/>
            </a:pPr>
            <a:r>
              <a:rPr lang="en-GB" b="0" baseline="0" dirty="0" err="1"/>
              <a:t>Está</a:t>
            </a:r>
            <a:r>
              <a:rPr lang="en-GB" b="0" baseline="0" dirty="0"/>
              <a:t> </a:t>
            </a:r>
            <a:r>
              <a:rPr lang="en-GB" b="0" baseline="0" dirty="0" err="1"/>
              <a:t>grabando</a:t>
            </a:r>
            <a:r>
              <a:rPr lang="en-GB" b="0" baseline="0" dirty="0"/>
              <a:t> </a:t>
            </a:r>
            <a:r>
              <a:rPr lang="en-GB" b="0" baseline="0"/>
              <a:t>un vídeo.</a:t>
            </a:r>
            <a:endParaRPr lang="en-GB" b="0" baseline="0" dirty="0"/>
          </a:p>
          <a:p>
            <a:pPr marL="228600" indent="-228600">
              <a:buAutoNum type="arabicPeriod"/>
            </a:pPr>
            <a:r>
              <a:rPr lang="en-GB" b="0" baseline="0" dirty="0" err="1"/>
              <a:t>Está</a:t>
            </a:r>
            <a:r>
              <a:rPr lang="en-GB" b="0" baseline="0" dirty="0"/>
              <a:t> </a:t>
            </a:r>
            <a:r>
              <a:rPr lang="en-GB" b="0" baseline="0" dirty="0" err="1"/>
              <a:t>gritando</a:t>
            </a:r>
            <a:r>
              <a:rPr lang="en-GB" b="0" baseline="0" dirty="0"/>
              <a:t> a </a:t>
            </a:r>
            <a:r>
              <a:rPr lang="en-GB" b="0" baseline="0"/>
              <a:t>los participantes.</a:t>
            </a: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35264887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b="1" baseline="0" dirty="0"/>
              <a:t>Target answers for Person A during speaking, based on Person B’s questions:</a:t>
            </a:r>
          </a:p>
          <a:p>
            <a:pPr marL="228600" indent="-228600">
              <a:buAutoNum type="arabicPeriod"/>
            </a:pPr>
            <a:r>
              <a:rPr lang="en-GB" b="0" baseline="0" dirty="0" err="1"/>
              <a:t>Estoy</a:t>
            </a:r>
            <a:r>
              <a:rPr lang="en-GB" b="0" baseline="0" dirty="0"/>
              <a:t> </a:t>
            </a:r>
            <a:r>
              <a:rPr lang="en-GB" b="0" baseline="0" err="1"/>
              <a:t>bajando</a:t>
            </a:r>
            <a:r>
              <a:rPr lang="en-GB" b="0" baseline="0"/>
              <a:t> la </a:t>
            </a:r>
            <a:r>
              <a:rPr lang="en-GB" b="0" baseline="0" dirty="0" err="1"/>
              <a:t>pierna</a:t>
            </a:r>
            <a:r>
              <a:rPr lang="en-GB" b="0" baseline="0" dirty="0"/>
              <a:t>.</a:t>
            </a:r>
          </a:p>
          <a:p>
            <a:pPr marL="228600" indent="-228600">
              <a:buAutoNum type="arabicPeriod"/>
            </a:pPr>
            <a:r>
              <a:rPr lang="en-GB" b="0" baseline="0" dirty="0" err="1"/>
              <a:t>Está</a:t>
            </a:r>
            <a:r>
              <a:rPr lang="en-GB" b="0" baseline="0" dirty="0"/>
              <a:t> </a:t>
            </a:r>
            <a:r>
              <a:rPr lang="en-GB" b="0" baseline="0" dirty="0" err="1"/>
              <a:t>tocando</a:t>
            </a:r>
            <a:r>
              <a:rPr lang="en-GB" b="0" baseline="0" dirty="0"/>
              <a:t> el </a:t>
            </a:r>
            <a:r>
              <a:rPr lang="en-GB" b="0" baseline="0" dirty="0" err="1"/>
              <a:t>suelo</a:t>
            </a:r>
            <a:r>
              <a:rPr lang="en-GB" b="0" baseline="0" dirty="0"/>
              <a:t> </a:t>
            </a:r>
            <a:r>
              <a:rPr lang="en-GB" b="0" baseline="0"/>
              <a:t>con la </a:t>
            </a:r>
            <a:r>
              <a:rPr lang="en-GB" b="0" baseline="0" dirty="0"/>
              <a:t>mano.</a:t>
            </a:r>
          </a:p>
          <a:p>
            <a:pPr marL="228600" indent="-228600">
              <a:buAutoNum type="arabicPeriod"/>
            </a:pPr>
            <a:r>
              <a:rPr lang="en-GB" b="0" baseline="0" dirty="0" err="1"/>
              <a:t>Estoy</a:t>
            </a:r>
            <a:r>
              <a:rPr lang="en-GB" b="0" baseline="0" dirty="0"/>
              <a:t> </a:t>
            </a:r>
            <a:r>
              <a:rPr lang="en-GB" b="0" baseline="0" dirty="0" err="1"/>
              <a:t>saltando</a:t>
            </a:r>
            <a:r>
              <a:rPr lang="en-GB" b="0" baseline="0" dirty="0"/>
              <a:t> a </a:t>
            </a:r>
            <a:r>
              <a:rPr lang="en-GB" b="0" baseline="0"/>
              <a:t>la derecha.</a:t>
            </a:r>
            <a:endParaRPr lang="en-GB" b="0" baseline="0" dirty="0"/>
          </a:p>
          <a:p>
            <a:pPr marL="228600" indent="-228600">
              <a:buAutoNum type="arabicPeriod"/>
            </a:pPr>
            <a:r>
              <a:rPr lang="en-GB" b="0" baseline="0" dirty="0" err="1"/>
              <a:t>Está</a:t>
            </a:r>
            <a:r>
              <a:rPr lang="en-GB" b="0" baseline="0" dirty="0"/>
              <a:t> </a:t>
            </a:r>
            <a:r>
              <a:rPr lang="en-GB" b="0" baseline="0" dirty="0" err="1"/>
              <a:t>disfrutando</a:t>
            </a:r>
            <a:r>
              <a:rPr lang="en-GB" b="0" baseline="0" dirty="0"/>
              <a:t> de </a:t>
            </a:r>
            <a:r>
              <a:rPr lang="en-GB" b="0" baseline="0"/>
              <a:t>la música.</a:t>
            </a:r>
            <a:endParaRPr lang="en-GB" b="0" baseline="0" dirty="0"/>
          </a:p>
          <a:p>
            <a:pPr marL="228600" indent="-228600">
              <a:buAutoNum type="arabicPeriod"/>
            </a:pPr>
            <a:r>
              <a:rPr lang="en-GB" b="0" baseline="0" dirty="0" err="1"/>
              <a:t>Está</a:t>
            </a:r>
            <a:r>
              <a:rPr lang="en-GB" b="0" baseline="0" dirty="0"/>
              <a:t> </a:t>
            </a:r>
            <a:r>
              <a:rPr lang="en-GB" b="0" baseline="0" dirty="0" err="1"/>
              <a:t>ayudando</a:t>
            </a:r>
            <a:r>
              <a:rPr lang="en-GB" b="0" baseline="0" dirty="0"/>
              <a:t> a </a:t>
            </a:r>
            <a:r>
              <a:rPr lang="en-GB" b="0" baseline="0" err="1"/>
              <a:t>mucha</a:t>
            </a:r>
            <a:r>
              <a:rPr lang="en-GB" b="0" baseline="0"/>
              <a:t> gente.</a:t>
            </a:r>
            <a:endParaRPr lang="en-GB" b="0" baseline="0" dirty="0"/>
          </a:p>
          <a:p>
            <a:pPr marL="228600" indent="-228600">
              <a:buAutoNum type="arabicPeriod"/>
            </a:pPr>
            <a:r>
              <a:rPr lang="en-GB" b="0" baseline="0" dirty="0" err="1"/>
              <a:t>Estoy</a:t>
            </a:r>
            <a:r>
              <a:rPr lang="en-GB" b="0" baseline="0" dirty="0"/>
              <a:t> </a:t>
            </a:r>
            <a:r>
              <a:rPr lang="en-GB" b="0" baseline="0" err="1"/>
              <a:t>levantando</a:t>
            </a:r>
            <a:r>
              <a:rPr lang="en-GB" b="0" baseline="0"/>
              <a:t> el </a:t>
            </a:r>
            <a:r>
              <a:rPr lang="en-GB" b="0" baseline="0" dirty="0"/>
              <a:t>pie.</a:t>
            </a:r>
          </a:p>
        </p:txBody>
      </p:sp>
      <p:sp>
        <p:nvSpPr>
          <p:cNvPr id="4" name="Slide Number Placeholder 3"/>
          <p:cNvSpPr>
            <a:spLocks noGrp="1"/>
          </p:cNvSpPr>
          <p:nvPr>
            <p:ph type="sldNum" sz="quarter" idx="10"/>
          </p:nvPr>
        </p:nvSpPr>
        <p:spPr/>
        <p:txBody>
          <a:bodyPr/>
          <a:lstStyle/>
          <a:p>
            <a:fld id="{051212F4-EB5A-464B-92EC-DACFCB1CC2CD}" type="slidenum">
              <a:rPr lang="en-GB" smtClean="0"/>
              <a:t>55</a:t>
            </a:fld>
            <a:endParaRPr lang="en-GB"/>
          </a:p>
        </p:txBody>
      </p:sp>
    </p:spTree>
    <p:extLst>
      <p:ext uri="{BB962C8B-B14F-4D97-AF65-F5344CB8AC3E}">
        <p14:creationId xmlns:p14="http://schemas.microsoft.com/office/powerpoint/2010/main" val="3526488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dirty="0"/>
              <a:t>Read</a:t>
            </a:r>
            <a:r>
              <a:rPr lang="en-GB" baseline="0" dirty="0"/>
              <a:t> </a:t>
            </a:r>
            <a:r>
              <a:rPr lang="en-GB" baseline="0"/>
              <a:t>aloud cards</a:t>
            </a:r>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26000303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a:p>
            <a:r>
              <a:rPr lang="en-GB" b="1" dirty="0"/>
              <a:t>DO NOT DISPLAY DURING ACTIVITY</a:t>
            </a:r>
          </a:p>
          <a:p>
            <a:endParaRPr lang="en-GB" b="1" dirty="0"/>
          </a:p>
          <a:p>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56</a:t>
            </a:fld>
            <a:endParaRPr lang="en-GB"/>
          </a:p>
        </p:txBody>
      </p:sp>
    </p:spTree>
    <p:extLst>
      <p:ext uri="{BB962C8B-B14F-4D97-AF65-F5344CB8AC3E}">
        <p14:creationId xmlns:p14="http://schemas.microsoft.com/office/powerpoint/2010/main" val="35264887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8.3.2.6</a:t>
            </a:r>
          </a:p>
          <a:p>
            <a:r>
              <a:rPr lang="en-US" b="1" dirty="0"/>
              <a:t>Timing: </a:t>
            </a:r>
            <a:r>
              <a:rPr lang="en-US" b="0" dirty="0"/>
              <a:t>8 minutes</a:t>
            </a:r>
          </a:p>
          <a:p>
            <a:endParaRPr lang="en-US" b="1" dirty="0"/>
          </a:p>
          <a:p>
            <a:r>
              <a:rPr lang="en-US" b="1" dirty="0"/>
              <a:t>Aim: </a:t>
            </a:r>
            <a:r>
              <a:rPr lang="en-US" b="0" dirty="0"/>
              <a:t>to</a:t>
            </a:r>
            <a:r>
              <a:rPr lang="en-US" b="1" baseline="0" dirty="0"/>
              <a:t> </a:t>
            </a:r>
            <a:r>
              <a:rPr lang="en-US" b="0" dirty="0"/>
              <a:t>accurately pronounce and transcribe</a:t>
            </a:r>
            <a:r>
              <a:rPr lang="en-US" b="0" baseline="0" dirty="0"/>
              <a:t> </a:t>
            </a:r>
            <a:r>
              <a:rPr lang="en-US" b="0" dirty="0"/>
              <a:t>words with</a:t>
            </a:r>
            <a:r>
              <a:rPr lang="en-US" b="0" baseline="0" dirty="0"/>
              <a:t> antepenultimate syllable stress (speaking, listening and writing activity).</a:t>
            </a:r>
          </a:p>
          <a:p>
            <a:endParaRPr lang="en-US" b="1" dirty="0"/>
          </a:p>
          <a:p>
            <a:r>
              <a:rPr lang="en-US" b="1" dirty="0"/>
              <a:t>Procedure:</a:t>
            </a:r>
          </a:p>
          <a:p>
            <a:r>
              <a:rPr lang="en-US" b="0" dirty="0"/>
              <a:t>1. This</a:t>
            </a:r>
            <a:r>
              <a:rPr lang="en-US" b="0" baseline="0" dirty="0"/>
              <a:t> is an explanation slide for the activity on the next slide. Click to go through each stage of the activity.</a:t>
            </a:r>
            <a:endParaRPr lang="en-US" b="0" dirty="0"/>
          </a:p>
          <a:p>
            <a:r>
              <a:rPr lang="en-US" b="0" dirty="0"/>
              <a:t>2. Hand</a:t>
            </a:r>
            <a:r>
              <a:rPr lang="en-US" b="0" baseline="0" dirty="0"/>
              <a:t> out </a:t>
            </a:r>
            <a:r>
              <a:rPr lang="en-US" b="0" dirty="0"/>
              <a:t>the cards for Person</a:t>
            </a:r>
            <a:r>
              <a:rPr lang="en-US" b="0" baseline="0" dirty="0"/>
              <a:t> A and Person B (see slide 4). These can be printed for students – they shouldn’t be displayed.</a:t>
            </a:r>
            <a:endParaRPr lang="en-US" b="0" dirty="0"/>
          </a:p>
          <a:p>
            <a:r>
              <a:rPr lang="en-US" b="0" dirty="0"/>
              <a:t>3. Student A reads out the film names and</a:t>
            </a:r>
            <a:r>
              <a:rPr lang="en-US" b="0" baseline="0" dirty="0"/>
              <a:t> descriptions </a:t>
            </a:r>
            <a:r>
              <a:rPr lang="en-US" b="0" dirty="0"/>
              <a:t>on their card, focusing on stressing</a:t>
            </a:r>
            <a:r>
              <a:rPr lang="en-US" b="0" baseline="0" dirty="0"/>
              <a:t> the correct syllable of the words in bold.</a:t>
            </a:r>
            <a:endParaRPr lang="en-US" b="0" dirty="0"/>
          </a:p>
          <a:p>
            <a:r>
              <a:rPr lang="en-US" b="0" dirty="0"/>
              <a:t>4.</a:t>
            </a:r>
            <a:r>
              <a:rPr lang="en-US" b="0" baseline="0" dirty="0"/>
              <a:t> </a:t>
            </a:r>
            <a:r>
              <a:rPr lang="en-US" b="0" dirty="0"/>
              <a:t>Student</a:t>
            </a:r>
            <a:r>
              <a:rPr lang="en-US" b="0" baseline="0" dirty="0"/>
              <a:t> B listens and looks at the name on the board (these are on slide 3, and should be shown during the activity). Student B then writes the missing words with the accent in the correct place. After the six sentences, students swap roles.</a:t>
            </a:r>
            <a:endParaRPr lang="en-US" b="0" dirty="0"/>
          </a:p>
          <a:p>
            <a:r>
              <a:rPr lang="en-US" b="0" dirty="0"/>
              <a:t>5. Answers can be given using</a:t>
            </a:r>
            <a:r>
              <a:rPr lang="en-US" b="0" baseline="0" dirty="0"/>
              <a:t> slide 4 (see slide 4 for suggestions regarding the feedback process).</a:t>
            </a:r>
            <a:endParaRPr lang="en-US" b="0" dirty="0"/>
          </a:p>
          <a:p>
            <a:endParaRPr lang="en-US" b="0" dirty="0"/>
          </a:p>
          <a:p>
            <a:r>
              <a:rPr lang="en-US" b="1" dirty="0"/>
              <a:t>Note:</a:t>
            </a:r>
          </a:p>
          <a:p>
            <a:r>
              <a:rPr lang="en-US" b="0" dirty="0"/>
              <a:t>Only one accent will be needed</a:t>
            </a:r>
            <a:r>
              <a:rPr lang="en-US" b="0" baseline="0" dirty="0"/>
              <a:t> for each of the film titles. All the films are real Spanish-language films from Spain or Latin America.</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57</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DISPLAY DURING</a:t>
            </a:r>
            <a:r>
              <a:rPr lang="en-GB" b="1" baseline="0" dirty="0"/>
              <a:t> ACTIVITY</a:t>
            </a:r>
            <a:endParaRPr lang="en-GB" b="1" dirty="0"/>
          </a:p>
          <a:p>
            <a:endParaRPr lang="en-GB" dirty="0"/>
          </a:p>
          <a:p>
            <a:r>
              <a:rPr lang="en-GB" dirty="0"/>
              <a:t>Note</a:t>
            </a:r>
            <a:r>
              <a:rPr lang="en-GB" baseline="0" dirty="0"/>
              <a:t> that some of the missing words are unknown, but are not </a:t>
            </a:r>
            <a:r>
              <a:rPr lang="en-GB" baseline="0"/>
              <a:t>glossed here to </a:t>
            </a:r>
            <a:r>
              <a:rPr lang="en-GB" baseline="0" dirty="0"/>
              <a:t>avoid giving the answer away. Their meanings can be clarified during feedback (see next slide) and also using slide 5.</a:t>
            </a:r>
            <a:endParaRPr lang="en-GB" dirty="0"/>
          </a:p>
          <a:p>
            <a:endParaRPr lang="en-GB" dirty="0"/>
          </a:p>
          <a:p>
            <a:pPr marL="0" indent="0">
              <a:buNone/>
            </a:pPr>
            <a:r>
              <a:rPr lang="en-GB" b="1" dirty="0"/>
              <a:t>Frequency of unknown words and</a:t>
            </a:r>
            <a:r>
              <a:rPr lang="en-GB" b="1" baseline="0" dirty="0"/>
              <a:t> cognates (1 is the most frequent word in Spanish): </a:t>
            </a:r>
          </a:p>
          <a:p>
            <a:pPr marL="0" indent="0">
              <a:buNone/>
            </a:pPr>
            <a:r>
              <a:rPr lang="en-GB" b="0" baseline="0" dirty="0" err="1"/>
              <a:t>camión</a:t>
            </a:r>
            <a:r>
              <a:rPr lang="en-GB" b="0" baseline="0" dirty="0"/>
              <a:t> [2327]</a:t>
            </a:r>
          </a:p>
        </p:txBody>
      </p:sp>
      <p:sp>
        <p:nvSpPr>
          <p:cNvPr id="4" name="Slide Number Placeholder 3"/>
          <p:cNvSpPr>
            <a:spLocks noGrp="1"/>
          </p:cNvSpPr>
          <p:nvPr>
            <p:ph type="sldNum" sz="quarter" idx="10"/>
          </p:nvPr>
        </p:nvSpPr>
        <p:spPr/>
        <p:txBody>
          <a:bodyPr/>
          <a:lstStyle/>
          <a:p>
            <a:fld id="{672843D9-4757-4631-B0CD-BAA271821DF5}" type="slidenum">
              <a:rPr lang="en-GB" smtClean="0"/>
              <a:t>58</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PROMPT CARDS AND ANSWERS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These cards are to be handed out before the activity. A separate copy of the sentences here is available in a Word document. </a:t>
            </a:r>
          </a:p>
          <a:p>
            <a:endParaRPr lang="en-GB" baseline="0" dirty="0"/>
          </a:p>
          <a:p>
            <a:r>
              <a:rPr lang="en-GB" b="1"/>
              <a:t>Procedure</a:t>
            </a:r>
            <a:endParaRPr lang="en-GB" b="1" dirty="0"/>
          </a:p>
          <a:p>
            <a:pPr marL="228600" indent="-228600">
              <a:buAutoNum type="arabicPeriod"/>
            </a:pPr>
            <a:r>
              <a:rPr lang="en-GB" b="0"/>
              <a:t>Click</a:t>
            </a:r>
            <a:r>
              <a:rPr lang="en-GB" b="0" baseline="0"/>
              <a:t> </a:t>
            </a:r>
            <a:r>
              <a:rPr lang="en-GB" b="0" baseline="0" dirty="0"/>
              <a:t>to </a:t>
            </a:r>
            <a:r>
              <a:rPr lang="en-GB" b="0" baseline="0"/>
              <a:t>show each answer, one by one. The stressed vowel is highlighted </a:t>
            </a:r>
            <a:r>
              <a:rPr lang="en-GB" b="0" baseline="0" dirty="0"/>
              <a:t>in orange</a:t>
            </a:r>
            <a:r>
              <a:rPr lang="en-GB" b="0" baseline="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The meanings of unknown words in the titles and description can be clarified at this point. These words may be learnt incidentally. The meanings of three of these are presented as glosses on the slide. A number of others are near-cognates but understanding should still be checked (comedia, colombiana, mínimo, déficit, método, inspirar). </a:t>
            </a:r>
          </a:p>
          <a:p>
            <a:pPr marL="228600" indent="-228600">
              <a:buAutoNum type="arabicPeriod"/>
            </a:pPr>
            <a:r>
              <a:rPr lang="en-GB" b="0" baseline="0"/>
              <a:t>The meanings of several words in the titles (‘párpádo’, ‘ciénaga’, ‘espíritu’ and ‘colmena’) are also presented in English on the next slide, where students can also give a personal response.</a:t>
            </a:r>
          </a:p>
          <a:p>
            <a:pPr marL="228600" indent="-228600">
              <a:buAutoNum type="arabicPeriod"/>
            </a:pPr>
            <a:endParaRPr lang="en-GB" b="0" baseline="0"/>
          </a:p>
          <a:p>
            <a:pPr marL="0" indent="0">
              <a:buNone/>
            </a:pPr>
            <a:r>
              <a:rPr lang="en-GB" b="1"/>
              <a:t>Frequency of unknown words and</a:t>
            </a:r>
            <a:r>
              <a:rPr lang="en-GB" b="1" baseline="0"/>
              <a:t> cognates (1 is the most frequent word in Spanish): </a:t>
            </a:r>
          </a:p>
          <a:p>
            <a:pPr marL="0" indent="0">
              <a:buNone/>
            </a:pPr>
            <a:r>
              <a:rPr lang="en-GB" b="0" baseline="0"/>
              <a:t>plácido [&gt;5000]; comedia [3039]; camión [2327]; ciénaga [&gt;5000]; narcotráfico [3549]; máquina [1117]; mínimo [1111]; párpado [3581]; método [983]; inspirar [2171]; pobre [492]; colmena [5000]                                                                                                                                                                                                                                                                                                                                                                                                                                                                                                           </a:t>
            </a:r>
          </a:p>
        </p:txBody>
      </p:sp>
      <p:sp>
        <p:nvSpPr>
          <p:cNvPr id="4" name="Slide Number Placeholder 3"/>
          <p:cNvSpPr>
            <a:spLocks noGrp="1"/>
          </p:cNvSpPr>
          <p:nvPr>
            <p:ph type="sldNum" sz="quarter" idx="10"/>
          </p:nvPr>
        </p:nvSpPr>
        <p:spPr/>
        <p:txBody>
          <a:bodyPr/>
          <a:lstStyle/>
          <a:p>
            <a:fld id="{672843D9-4757-4631-B0CD-BAA271821DF5}" type="slidenum">
              <a:rPr lang="en-GB" smtClean="0"/>
              <a:t>59</a:t>
            </a:fld>
            <a:endParaRPr lang="en-GB"/>
          </a:p>
        </p:txBody>
      </p:sp>
    </p:spTree>
    <p:extLst>
      <p:ext uri="{BB962C8B-B14F-4D97-AF65-F5344CB8AC3E}">
        <p14:creationId xmlns:p14="http://schemas.microsoft.com/office/powerpoint/2010/main" val="1214880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8.1.2.7</a:t>
            </a:r>
          </a:p>
          <a:p>
            <a:r>
              <a:rPr lang="en-US" b="1" dirty="0"/>
              <a:t>Timing: </a:t>
            </a:r>
            <a:r>
              <a:rPr lang="en-US" b="0" dirty="0"/>
              <a:t>10  minutes</a:t>
            </a:r>
          </a:p>
          <a:p>
            <a:endParaRPr lang="en-US" b="1" dirty="0"/>
          </a:p>
          <a:p>
            <a:r>
              <a:rPr lang="en-US" b="1" dirty="0"/>
              <a:t>Aim: </a:t>
            </a:r>
            <a:r>
              <a:rPr lang="en-US" b="0" dirty="0"/>
              <a:t>to practise using –</a:t>
            </a:r>
            <a:r>
              <a:rPr lang="en-US" b="0" dirty="0" err="1"/>
              <a:t>er</a:t>
            </a:r>
            <a:r>
              <a:rPr lang="en-US" b="0" dirty="0"/>
              <a:t>/–</a:t>
            </a:r>
            <a:r>
              <a:rPr lang="en-US" b="0" dirty="0" err="1"/>
              <a:t>ir</a:t>
            </a:r>
            <a:r>
              <a:rPr lang="en-US" b="0" dirty="0"/>
              <a:t> verbs in the first</a:t>
            </a:r>
            <a:r>
              <a:rPr lang="en-US" b="0" baseline="0" dirty="0"/>
              <a:t> and third person plural along with correct subject pronouns.</a:t>
            </a:r>
            <a:endParaRPr lang="en-US" b="0" dirty="0"/>
          </a:p>
          <a:p>
            <a:endParaRPr lang="en-US" b="1" dirty="0"/>
          </a:p>
          <a:p>
            <a:r>
              <a:rPr lang="en-US" b="1" dirty="0"/>
              <a:t>Procedure:</a:t>
            </a:r>
          </a:p>
          <a:p>
            <a:pPr marL="228600" indent="-228600">
              <a:buAutoNum type="arabicPeriod"/>
            </a:pPr>
            <a:r>
              <a:rPr lang="en-US" b="0" dirty="0"/>
              <a:t>This slide can be used to model the task.</a:t>
            </a:r>
          </a:p>
          <a:p>
            <a:pPr marL="228600" indent="-228600">
              <a:buAutoNum type="arabicPeriod"/>
            </a:pPr>
            <a:r>
              <a:rPr lang="en-US" b="0" dirty="0"/>
              <a:t>Student A uses his/her</a:t>
            </a:r>
            <a:r>
              <a:rPr lang="en-US" b="0" baseline="0" dirty="0"/>
              <a:t> prompt sheets to give four sentences to their partner.</a:t>
            </a:r>
          </a:p>
          <a:p>
            <a:pPr marL="228600" indent="-228600">
              <a:buAutoNum type="arabicPeriod"/>
            </a:pPr>
            <a:r>
              <a:rPr lang="en-US" b="0" dirty="0"/>
              <a:t>Student</a:t>
            </a:r>
            <a:r>
              <a:rPr lang="en-US" b="0" baseline="0" dirty="0"/>
              <a:t> B </a:t>
            </a:r>
            <a:r>
              <a:rPr lang="en-US" b="0" dirty="0"/>
              <a:t>listens and makes</a:t>
            </a:r>
            <a:r>
              <a:rPr lang="en-US" b="0" baseline="0" dirty="0"/>
              <a:t> notes in English, following the guide on the answer grid (see slide 24).</a:t>
            </a:r>
          </a:p>
          <a:p>
            <a:pPr marL="228600" indent="-228600">
              <a:buAutoNum type="arabicPeriod"/>
            </a:pPr>
            <a:r>
              <a:rPr lang="en-US" b="0" dirty="0"/>
              <a:t>Students then swap roles.</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628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Student</a:t>
            </a:r>
            <a:r>
              <a:rPr lang="en-GB" baseline="0" dirty="0"/>
              <a:t> A speaking prompts</a:t>
            </a:r>
          </a:p>
          <a:p>
            <a:r>
              <a:rPr lang="en-GB" b="1" baseline="0" dirty="0"/>
              <a:t>Do not display during activity</a:t>
            </a:r>
          </a:p>
          <a:p>
            <a:endParaRPr lang="en-GB" b="1" baseline="0" dirty="0"/>
          </a:p>
          <a:p>
            <a:r>
              <a:rPr lang="en-GB" b="0" baseline="0" dirty="0"/>
              <a:t>These are also available in a separate doc for ease of printing.</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548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a:t>
            </a:r>
            <a:r>
              <a:rPr lang="en-GB" baseline="0" dirty="0"/>
              <a:t> B speaking prompts</a:t>
            </a:r>
          </a:p>
          <a:p>
            <a:r>
              <a:rPr lang="en-GB" b="1" baseline="0" dirty="0"/>
              <a:t>Do not display during activity</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These are also available in a separate doc for ease of printing.</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007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dirty="0"/>
              <a:t>Answer</a:t>
            </a:r>
            <a:r>
              <a:rPr lang="en-GB" sz="1200" b="0" baseline="0" dirty="0"/>
              <a:t> sheet.  </a:t>
            </a:r>
          </a:p>
          <a:p>
            <a:r>
              <a:rPr lang="en-GB" sz="1200" b="0" baseline="0" dirty="0"/>
              <a:t>This can be left displayed on the board while the activity is taking place.  Students can simply make a note of the answers in their books.  There is no need to print the grid.</a:t>
            </a:r>
            <a:endParaRPr lang="en-GB" sz="1200" b="0"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034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36FB-7B75-ED4E-3B02-FB571EF58A4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3D0C39B-8AB0-06E4-A858-E92DA5BE04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DD14372-DD6E-3F5E-E8B7-17BB5ED261EC}"/>
              </a:ext>
            </a:extLst>
          </p:cNvPr>
          <p:cNvSpPr>
            <a:spLocks noGrp="1"/>
          </p:cNvSpPr>
          <p:nvPr>
            <p:ph type="dt" sz="half" idx="10"/>
          </p:nvPr>
        </p:nvSpPr>
        <p:spPr/>
        <p:txBody>
          <a:bodyPr/>
          <a:lstStyle/>
          <a:p>
            <a:fld id="{7F33135A-97BA-274B-A002-00210E57BE55}" type="datetimeFigureOut">
              <a:rPr lang="en-US" smtClean="0"/>
              <a:t>6/21/22</a:t>
            </a:fld>
            <a:endParaRPr lang="en-US"/>
          </a:p>
        </p:txBody>
      </p:sp>
      <p:sp>
        <p:nvSpPr>
          <p:cNvPr id="5" name="Footer Placeholder 4">
            <a:extLst>
              <a:ext uri="{FF2B5EF4-FFF2-40B4-BE49-F238E27FC236}">
                <a16:creationId xmlns:a16="http://schemas.microsoft.com/office/drawing/2014/main" id="{219EE134-2FBD-ED52-B7A6-A46579404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C6C0D-B683-0636-2DC4-E5E42A46F98D}"/>
              </a:ext>
            </a:extLst>
          </p:cNvPr>
          <p:cNvSpPr>
            <a:spLocks noGrp="1"/>
          </p:cNvSpPr>
          <p:nvPr>
            <p:ph type="sldNum" sz="quarter" idx="12"/>
          </p:nvPr>
        </p:nvSpPr>
        <p:spPr/>
        <p:txBody>
          <a:bodyPr/>
          <a:lstStyle/>
          <a:p>
            <a:fld id="{6CE87B6A-03AF-DA4A-9472-A4155737D3D1}" type="slidenum">
              <a:rPr lang="en-US" smtClean="0"/>
              <a:t>‹#›</a:t>
            </a:fld>
            <a:endParaRPr lang="en-US"/>
          </a:p>
        </p:txBody>
      </p:sp>
    </p:spTree>
    <p:extLst>
      <p:ext uri="{BB962C8B-B14F-4D97-AF65-F5344CB8AC3E}">
        <p14:creationId xmlns:p14="http://schemas.microsoft.com/office/powerpoint/2010/main" val="3539723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70842-FCD8-F51A-6694-A483C779B12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D670FEB-9DAE-4A6D-4423-E9B99D2A24F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4140A7-2DC5-F0AC-9CD8-0187F46395AA}"/>
              </a:ext>
            </a:extLst>
          </p:cNvPr>
          <p:cNvSpPr>
            <a:spLocks noGrp="1"/>
          </p:cNvSpPr>
          <p:nvPr>
            <p:ph type="dt" sz="half" idx="10"/>
          </p:nvPr>
        </p:nvSpPr>
        <p:spPr/>
        <p:txBody>
          <a:bodyPr/>
          <a:lstStyle/>
          <a:p>
            <a:fld id="{7F33135A-97BA-274B-A002-00210E57BE55}" type="datetimeFigureOut">
              <a:rPr lang="en-US" smtClean="0"/>
              <a:t>6/21/22</a:t>
            </a:fld>
            <a:endParaRPr lang="en-US"/>
          </a:p>
        </p:txBody>
      </p:sp>
      <p:sp>
        <p:nvSpPr>
          <p:cNvPr id="5" name="Footer Placeholder 4">
            <a:extLst>
              <a:ext uri="{FF2B5EF4-FFF2-40B4-BE49-F238E27FC236}">
                <a16:creationId xmlns:a16="http://schemas.microsoft.com/office/drawing/2014/main" id="{AC74FE99-73DD-BBDA-C24F-A9078593EE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5B034-CA89-92A2-92B8-CD54961090A3}"/>
              </a:ext>
            </a:extLst>
          </p:cNvPr>
          <p:cNvSpPr>
            <a:spLocks noGrp="1"/>
          </p:cNvSpPr>
          <p:nvPr>
            <p:ph type="sldNum" sz="quarter" idx="12"/>
          </p:nvPr>
        </p:nvSpPr>
        <p:spPr/>
        <p:txBody>
          <a:bodyPr/>
          <a:lstStyle/>
          <a:p>
            <a:fld id="{6CE87B6A-03AF-DA4A-9472-A4155737D3D1}" type="slidenum">
              <a:rPr lang="en-US" smtClean="0"/>
              <a:t>‹#›</a:t>
            </a:fld>
            <a:endParaRPr lang="en-US"/>
          </a:p>
        </p:txBody>
      </p:sp>
    </p:spTree>
    <p:extLst>
      <p:ext uri="{BB962C8B-B14F-4D97-AF65-F5344CB8AC3E}">
        <p14:creationId xmlns:p14="http://schemas.microsoft.com/office/powerpoint/2010/main" val="3869083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CAD757-12B4-1DCD-3202-F9A608F11F2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7EEE611-EA6E-9092-5551-59036DD231A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01A23D-CB78-9099-1E33-B0C52841F8A3}"/>
              </a:ext>
            </a:extLst>
          </p:cNvPr>
          <p:cNvSpPr>
            <a:spLocks noGrp="1"/>
          </p:cNvSpPr>
          <p:nvPr>
            <p:ph type="dt" sz="half" idx="10"/>
          </p:nvPr>
        </p:nvSpPr>
        <p:spPr/>
        <p:txBody>
          <a:bodyPr/>
          <a:lstStyle/>
          <a:p>
            <a:fld id="{7F33135A-97BA-274B-A002-00210E57BE55}" type="datetimeFigureOut">
              <a:rPr lang="en-US" smtClean="0"/>
              <a:t>6/21/22</a:t>
            </a:fld>
            <a:endParaRPr lang="en-US"/>
          </a:p>
        </p:txBody>
      </p:sp>
      <p:sp>
        <p:nvSpPr>
          <p:cNvPr id="5" name="Footer Placeholder 4">
            <a:extLst>
              <a:ext uri="{FF2B5EF4-FFF2-40B4-BE49-F238E27FC236}">
                <a16:creationId xmlns:a16="http://schemas.microsoft.com/office/drawing/2014/main" id="{CDFDAE76-7F24-5105-AEDB-3A01BD6B19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38B5B-F0FA-76C5-08AC-F507DAA95A39}"/>
              </a:ext>
            </a:extLst>
          </p:cNvPr>
          <p:cNvSpPr>
            <a:spLocks noGrp="1"/>
          </p:cNvSpPr>
          <p:nvPr>
            <p:ph type="sldNum" sz="quarter" idx="12"/>
          </p:nvPr>
        </p:nvSpPr>
        <p:spPr/>
        <p:txBody>
          <a:bodyPr/>
          <a:lstStyle/>
          <a:p>
            <a:fld id="{6CE87B6A-03AF-DA4A-9472-A4155737D3D1}" type="slidenum">
              <a:rPr lang="en-US" smtClean="0"/>
              <a:t>‹#›</a:t>
            </a:fld>
            <a:endParaRPr lang="en-US"/>
          </a:p>
        </p:txBody>
      </p:sp>
    </p:spTree>
    <p:extLst>
      <p:ext uri="{BB962C8B-B14F-4D97-AF65-F5344CB8AC3E}">
        <p14:creationId xmlns:p14="http://schemas.microsoft.com/office/powerpoint/2010/main" val="322328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DE681-21E4-7377-F11F-E5A8820CAAD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6BFB3E8-3306-7E0E-7F0D-3FE5892DEC6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69C34D-4180-9362-C7BB-B63D0C6AAC60}"/>
              </a:ext>
            </a:extLst>
          </p:cNvPr>
          <p:cNvSpPr>
            <a:spLocks noGrp="1"/>
          </p:cNvSpPr>
          <p:nvPr>
            <p:ph type="dt" sz="half" idx="10"/>
          </p:nvPr>
        </p:nvSpPr>
        <p:spPr/>
        <p:txBody>
          <a:bodyPr/>
          <a:lstStyle/>
          <a:p>
            <a:fld id="{7F33135A-97BA-274B-A002-00210E57BE55}" type="datetimeFigureOut">
              <a:rPr lang="en-US" smtClean="0"/>
              <a:t>6/21/22</a:t>
            </a:fld>
            <a:endParaRPr lang="en-US"/>
          </a:p>
        </p:txBody>
      </p:sp>
      <p:sp>
        <p:nvSpPr>
          <p:cNvPr id="5" name="Footer Placeholder 4">
            <a:extLst>
              <a:ext uri="{FF2B5EF4-FFF2-40B4-BE49-F238E27FC236}">
                <a16:creationId xmlns:a16="http://schemas.microsoft.com/office/drawing/2014/main" id="{05858788-15C2-767B-CF64-D99E5D014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EABAEA-1C09-B8A7-23C5-F436E9673B1E}"/>
              </a:ext>
            </a:extLst>
          </p:cNvPr>
          <p:cNvSpPr>
            <a:spLocks noGrp="1"/>
          </p:cNvSpPr>
          <p:nvPr>
            <p:ph type="sldNum" sz="quarter" idx="12"/>
          </p:nvPr>
        </p:nvSpPr>
        <p:spPr/>
        <p:txBody>
          <a:bodyPr/>
          <a:lstStyle/>
          <a:p>
            <a:fld id="{6CE87B6A-03AF-DA4A-9472-A4155737D3D1}" type="slidenum">
              <a:rPr lang="en-US" smtClean="0"/>
              <a:t>‹#›</a:t>
            </a:fld>
            <a:endParaRPr lang="en-US"/>
          </a:p>
        </p:txBody>
      </p:sp>
    </p:spTree>
    <p:extLst>
      <p:ext uri="{BB962C8B-B14F-4D97-AF65-F5344CB8AC3E}">
        <p14:creationId xmlns:p14="http://schemas.microsoft.com/office/powerpoint/2010/main" val="3742139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DE7D-1173-CD5D-4E76-5587B8D66E1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F1286FB-8D63-DB14-C19E-648D9CE9B6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7A53D88-8CB1-753F-893E-B782A8E12FCA}"/>
              </a:ext>
            </a:extLst>
          </p:cNvPr>
          <p:cNvSpPr>
            <a:spLocks noGrp="1"/>
          </p:cNvSpPr>
          <p:nvPr>
            <p:ph type="dt" sz="half" idx="10"/>
          </p:nvPr>
        </p:nvSpPr>
        <p:spPr/>
        <p:txBody>
          <a:bodyPr/>
          <a:lstStyle/>
          <a:p>
            <a:fld id="{7F33135A-97BA-274B-A002-00210E57BE55}" type="datetimeFigureOut">
              <a:rPr lang="en-US" smtClean="0"/>
              <a:t>6/21/22</a:t>
            </a:fld>
            <a:endParaRPr lang="en-US"/>
          </a:p>
        </p:txBody>
      </p:sp>
      <p:sp>
        <p:nvSpPr>
          <p:cNvPr id="5" name="Footer Placeholder 4">
            <a:extLst>
              <a:ext uri="{FF2B5EF4-FFF2-40B4-BE49-F238E27FC236}">
                <a16:creationId xmlns:a16="http://schemas.microsoft.com/office/drawing/2014/main" id="{AD50CD8E-2E15-0EEB-E83D-526AD8615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BF0A61-0F0F-9E24-DC32-0A339408ED0D}"/>
              </a:ext>
            </a:extLst>
          </p:cNvPr>
          <p:cNvSpPr>
            <a:spLocks noGrp="1"/>
          </p:cNvSpPr>
          <p:nvPr>
            <p:ph type="sldNum" sz="quarter" idx="12"/>
          </p:nvPr>
        </p:nvSpPr>
        <p:spPr/>
        <p:txBody>
          <a:bodyPr/>
          <a:lstStyle/>
          <a:p>
            <a:fld id="{6CE87B6A-03AF-DA4A-9472-A4155737D3D1}" type="slidenum">
              <a:rPr lang="en-US" smtClean="0"/>
              <a:t>‹#›</a:t>
            </a:fld>
            <a:endParaRPr lang="en-US"/>
          </a:p>
        </p:txBody>
      </p:sp>
    </p:spTree>
    <p:extLst>
      <p:ext uri="{BB962C8B-B14F-4D97-AF65-F5344CB8AC3E}">
        <p14:creationId xmlns:p14="http://schemas.microsoft.com/office/powerpoint/2010/main" val="1208477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69EEF-F423-35DF-89CE-42738BACD25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C01BB31-80AB-1081-F06E-4D4ADB3AB8B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8369C5E-BC18-CCB0-9323-4C7F3D5A17D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29CE942-5F7E-51AE-16CC-A602A60905E9}"/>
              </a:ext>
            </a:extLst>
          </p:cNvPr>
          <p:cNvSpPr>
            <a:spLocks noGrp="1"/>
          </p:cNvSpPr>
          <p:nvPr>
            <p:ph type="dt" sz="half" idx="10"/>
          </p:nvPr>
        </p:nvSpPr>
        <p:spPr/>
        <p:txBody>
          <a:bodyPr/>
          <a:lstStyle/>
          <a:p>
            <a:fld id="{7F33135A-97BA-274B-A002-00210E57BE55}" type="datetimeFigureOut">
              <a:rPr lang="en-US" smtClean="0"/>
              <a:t>6/21/22</a:t>
            </a:fld>
            <a:endParaRPr lang="en-US"/>
          </a:p>
        </p:txBody>
      </p:sp>
      <p:sp>
        <p:nvSpPr>
          <p:cNvPr id="6" name="Footer Placeholder 5">
            <a:extLst>
              <a:ext uri="{FF2B5EF4-FFF2-40B4-BE49-F238E27FC236}">
                <a16:creationId xmlns:a16="http://schemas.microsoft.com/office/drawing/2014/main" id="{A6166E47-9AB1-9539-A138-A1D3148FE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8B5DFE-562C-FEE8-FB01-79057F6BF3C4}"/>
              </a:ext>
            </a:extLst>
          </p:cNvPr>
          <p:cNvSpPr>
            <a:spLocks noGrp="1"/>
          </p:cNvSpPr>
          <p:nvPr>
            <p:ph type="sldNum" sz="quarter" idx="12"/>
          </p:nvPr>
        </p:nvSpPr>
        <p:spPr/>
        <p:txBody>
          <a:bodyPr/>
          <a:lstStyle/>
          <a:p>
            <a:fld id="{6CE87B6A-03AF-DA4A-9472-A4155737D3D1}" type="slidenum">
              <a:rPr lang="en-US" smtClean="0"/>
              <a:t>‹#›</a:t>
            </a:fld>
            <a:endParaRPr lang="en-US"/>
          </a:p>
        </p:txBody>
      </p:sp>
    </p:spTree>
    <p:extLst>
      <p:ext uri="{BB962C8B-B14F-4D97-AF65-F5344CB8AC3E}">
        <p14:creationId xmlns:p14="http://schemas.microsoft.com/office/powerpoint/2010/main" val="3886902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C1A45-0B00-8499-3F2E-1150FE58C32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554EEA5-A38D-F722-339D-64078C950B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448BD34-E1B7-4C7F-0049-148408FA237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878088E-3094-3F2D-6612-2B932DF998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E2DC3BC-FEE6-D862-3EEF-A1E5674A3DA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38A9674-4CAC-527E-6F2D-06ED6E37A885}"/>
              </a:ext>
            </a:extLst>
          </p:cNvPr>
          <p:cNvSpPr>
            <a:spLocks noGrp="1"/>
          </p:cNvSpPr>
          <p:nvPr>
            <p:ph type="dt" sz="half" idx="10"/>
          </p:nvPr>
        </p:nvSpPr>
        <p:spPr/>
        <p:txBody>
          <a:bodyPr/>
          <a:lstStyle/>
          <a:p>
            <a:fld id="{7F33135A-97BA-274B-A002-00210E57BE55}" type="datetimeFigureOut">
              <a:rPr lang="en-US" smtClean="0"/>
              <a:t>6/21/22</a:t>
            </a:fld>
            <a:endParaRPr lang="en-US"/>
          </a:p>
        </p:txBody>
      </p:sp>
      <p:sp>
        <p:nvSpPr>
          <p:cNvPr id="8" name="Footer Placeholder 7">
            <a:extLst>
              <a:ext uri="{FF2B5EF4-FFF2-40B4-BE49-F238E27FC236}">
                <a16:creationId xmlns:a16="http://schemas.microsoft.com/office/drawing/2014/main" id="{0662C880-F347-CF14-1376-F8D20EEA62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909AC1-11B7-6FB1-8024-D444B28F4DB3}"/>
              </a:ext>
            </a:extLst>
          </p:cNvPr>
          <p:cNvSpPr>
            <a:spLocks noGrp="1"/>
          </p:cNvSpPr>
          <p:nvPr>
            <p:ph type="sldNum" sz="quarter" idx="12"/>
          </p:nvPr>
        </p:nvSpPr>
        <p:spPr/>
        <p:txBody>
          <a:bodyPr/>
          <a:lstStyle/>
          <a:p>
            <a:fld id="{6CE87B6A-03AF-DA4A-9472-A4155737D3D1}" type="slidenum">
              <a:rPr lang="en-US" smtClean="0"/>
              <a:t>‹#›</a:t>
            </a:fld>
            <a:endParaRPr lang="en-US"/>
          </a:p>
        </p:txBody>
      </p:sp>
    </p:spTree>
    <p:extLst>
      <p:ext uri="{BB962C8B-B14F-4D97-AF65-F5344CB8AC3E}">
        <p14:creationId xmlns:p14="http://schemas.microsoft.com/office/powerpoint/2010/main" val="3151046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3E4B9-99FA-55FE-8EB3-EE640AF88CE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9FFB6BA-74F5-87E7-B4BB-53BF61DD700D}"/>
              </a:ext>
            </a:extLst>
          </p:cNvPr>
          <p:cNvSpPr>
            <a:spLocks noGrp="1"/>
          </p:cNvSpPr>
          <p:nvPr>
            <p:ph type="dt" sz="half" idx="10"/>
          </p:nvPr>
        </p:nvSpPr>
        <p:spPr/>
        <p:txBody>
          <a:bodyPr/>
          <a:lstStyle/>
          <a:p>
            <a:fld id="{7F33135A-97BA-274B-A002-00210E57BE55}" type="datetimeFigureOut">
              <a:rPr lang="en-US" smtClean="0"/>
              <a:t>6/21/22</a:t>
            </a:fld>
            <a:endParaRPr lang="en-US"/>
          </a:p>
        </p:txBody>
      </p:sp>
      <p:sp>
        <p:nvSpPr>
          <p:cNvPr id="4" name="Footer Placeholder 3">
            <a:extLst>
              <a:ext uri="{FF2B5EF4-FFF2-40B4-BE49-F238E27FC236}">
                <a16:creationId xmlns:a16="http://schemas.microsoft.com/office/drawing/2014/main" id="{A98ADA9D-34C3-E46C-9C7B-C359A6DF6B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631FBB-354B-07ED-E46A-D447CF9E68B3}"/>
              </a:ext>
            </a:extLst>
          </p:cNvPr>
          <p:cNvSpPr>
            <a:spLocks noGrp="1"/>
          </p:cNvSpPr>
          <p:nvPr>
            <p:ph type="sldNum" sz="quarter" idx="12"/>
          </p:nvPr>
        </p:nvSpPr>
        <p:spPr/>
        <p:txBody>
          <a:bodyPr/>
          <a:lstStyle/>
          <a:p>
            <a:fld id="{6CE87B6A-03AF-DA4A-9472-A4155737D3D1}" type="slidenum">
              <a:rPr lang="en-US" smtClean="0"/>
              <a:t>‹#›</a:t>
            </a:fld>
            <a:endParaRPr lang="en-US"/>
          </a:p>
        </p:txBody>
      </p:sp>
    </p:spTree>
    <p:extLst>
      <p:ext uri="{BB962C8B-B14F-4D97-AF65-F5344CB8AC3E}">
        <p14:creationId xmlns:p14="http://schemas.microsoft.com/office/powerpoint/2010/main" val="183474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F77BCE-DDE4-BD38-D0A9-AA555049DAF2}"/>
              </a:ext>
            </a:extLst>
          </p:cNvPr>
          <p:cNvSpPr>
            <a:spLocks noGrp="1"/>
          </p:cNvSpPr>
          <p:nvPr>
            <p:ph type="dt" sz="half" idx="10"/>
          </p:nvPr>
        </p:nvSpPr>
        <p:spPr/>
        <p:txBody>
          <a:bodyPr/>
          <a:lstStyle/>
          <a:p>
            <a:fld id="{7F33135A-97BA-274B-A002-00210E57BE55}" type="datetimeFigureOut">
              <a:rPr lang="en-US" smtClean="0"/>
              <a:t>6/21/22</a:t>
            </a:fld>
            <a:endParaRPr lang="en-US"/>
          </a:p>
        </p:txBody>
      </p:sp>
      <p:sp>
        <p:nvSpPr>
          <p:cNvPr id="3" name="Footer Placeholder 2">
            <a:extLst>
              <a:ext uri="{FF2B5EF4-FFF2-40B4-BE49-F238E27FC236}">
                <a16:creationId xmlns:a16="http://schemas.microsoft.com/office/drawing/2014/main" id="{FE0BC965-5848-B3A8-F82E-F724FB27FF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45B37C-3570-97B3-913C-286A62471E90}"/>
              </a:ext>
            </a:extLst>
          </p:cNvPr>
          <p:cNvSpPr>
            <a:spLocks noGrp="1"/>
          </p:cNvSpPr>
          <p:nvPr>
            <p:ph type="sldNum" sz="quarter" idx="12"/>
          </p:nvPr>
        </p:nvSpPr>
        <p:spPr/>
        <p:txBody>
          <a:bodyPr/>
          <a:lstStyle/>
          <a:p>
            <a:fld id="{6CE87B6A-03AF-DA4A-9472-A4155737D3D1}" type="slidenum">
              <a:rPr lang="en-US" smtClean="0"/>
              <a:t>‹#›</a:t>
            </a:fld>
            <a:endParaRPr lang="en-US"/>
          </a:p>
        </p:txBody>
      </p:sp>
    </p:spTree>
    <p:extLst>
      <p:ext uri="{BB962C8B-B14F-4D97-AF65-F5344CB8AC3E}">
        <p14:creationId xmlns:p14="http://schemas.microsoft.com/office/powerpoint/2010/main" val="3620823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5ECD-CE19-F471-E053-A515041237B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9783994-EBA3-7300-7713-691C2EBA2C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9A5849F-4054-C08C-78DC-44D0AAB640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84538E5-67F5-9527-C2B3-A77D3C2B89BD}"/>
              </a:ext>
            </a:extLst>
          </p:cNvPr>
          <p:cNvSpPr>
            <a:spLocks noGrp="1"/>
          </p:cNvSpPr>
          <p:nvPr>
            <p:ph type="dt" sz="half" idx="10"/>
          </p:nvPr>
        </p:nvSpPr>
        <p:spPr/>
        <p:txBody>
          <a:bodyPr/>
          <a:lstStyle/>
          <a:p>
            <a:fld id="{7F33135A-97BA-274B-A002-00210E57BE55}" type="datetimeFigureOut">
              <a:rPr lang="en-US" smtClean="0"/>
              <a:t>6/21/22</a:t>
            </a:fld>
            <a:endParaRPr lang="en-US"/>
          </a:p>
        </p:txBody>
      </p:sp>
      <p:sp>
        <p:nvSpPr>
          <p:cNvPr id="6" name="Footer Placeholder 5">
            <a:extLst>
              <a:ext uri="{FF2B5EF4-FFF2-40B4-BE49-F238E27FC236}">
                <a16:creationId xmlns:a16="http://schemas.microsoft.com/office/drawing/2014/main" id="{2D6E7B52-41DA-BF41-9936-8B94CB963B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7B84F8-E97F-E45E-B256-B417D04782FE}"/>
              </a:ext>
            </a:extLst>
          </p:cNvPr>
          <p:cNvSpPr>
            <a:spLocks noGrp="1"/>
          </p:cNvSpPr>
          <p:nvPr>
            <p:ph type="sldNum" sz="quarter" idx="12"/>
          </p:nvPr>
        </p:nvSpPr>
        <p:spPr/>
        <p:txBody>
          <a:bodyPr/>
          <a:lstStyle/>
          <a:p>
            <a:fld id="{6CE87B6A-03AF-DA4A-9472-A4155737D3D1}" type="slidenum">
              <a:rPr lang="en-US" smtClean="0"/>
              <a:t>‹#›</a:t>
            </a:fld>
            <a:endParaRPr lang="en-US"/>
          </a:p>
        </p:txBody>
      </p:sp>
    </p:spTree>
    <p:extLst>
      <p:ext uri="{BB962C8B-B14F-4D97-AF65-F5344CB8AC3E}">
        <p14:creationId xmlns:p14="http://schemas.microsoft.com/office/powerpoint/2010/main" val="2424355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BB9F-8BBE-F440-87C9-A72676BBBE8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801E398-BF01-FBFB-186D-DC16A18F30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5C7323-B46D-5E58-A923-60DD89F5BC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6E0080-C7D9-3791-A5A8-56C9D174E40F}"/>
              </a:ext>
            </a:extLst>
          </p:cNvPr>
          <p:cNvSpPr>
            <a:spLocks noGrp="1"/>
          </p:cNvSpPr>
          <p:nvPr>
            <p:ph type="dt" sz="half" idx="10"/>
          </p:nvPr>
        </p:nvSpPr>
        <p:spPr/>
        <p:txBody>
          <a:bodyPr/>
          <a:lstStyle/>
          <a:p>
            <a:fld id="{7F33135A-97BA-274B-A002-00210E57BE55}" type="datetimeFigureOut">
              <a:rPr lang="en-US" smtClean="0"/>
              <a:t>6/21/22</a:t>
            </a:fld>
            <a:endParaRPr lang="en-US"/>
          </a:p>
        </p:txBody>
      </p:sp>
      <p:sp>
        <p:nvSpPr>
          <p:cNvPr id="6" name="Footer Placeholder 5">
            <a:extLst>
              <a:ext uri="{FF2B5EF4-FFF2-40B4-BE49-F238E27FC236}">
                <a16:creationId xmlns:a16="http://schemas.microsoft.com/office/drawing/2014/main" id="{DC522CC0-18E5-164D-C365-CAC2396FB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9F8096-E6CC-8013-ABD6-7C42CA041D58}"/>
              </a:ext>
            </a:extLst>
          </p:cNvPr>
          <p:cNvSpPr>
            <a:spLocks noGrp="1"/>
          </p:cNvSpPr>
          <p:nvPr>
            <p:ph type="sldNum" sz="quarter" idx="12"/>
          </p:nvPr>
        </p:nvSpPr>
        <p:spPr/>
        <p:txBody>
          <a:bodyPr/>
          <a:lstStyle/>
          <a:p>
            <a:fld id="{6CE87B6A-03AF-DA4A-9472-A4155737D3D1}" type="slidenum">
              <a:rPr lang="en-US" smtClean="0"/>
              <a:t>‹#›</a:t>
            </a:fld>
            <a:endParaRPr lang="en-US"/>
          </a:p>
        </p:txBody>
      </p:sp>
    </p:spTree>
    <p:extLst>
      <p:ext uri="{BB962C8B-B14F-4D97-AF65-F5344CB8AC3E}">
        <p14:creationId xmlns:p14="http://schemas.microsoft.com/office/powerpoint/2010/main" val="3652973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9AACF3-274B-F8E5-6C65-C3CDF3B5E2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4920B38-8873-66A5-4935-A8E3077959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D96E254-AB00-CC39-154E-16CE82A277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33135A-97BA-274B-A002-00210E57BE55}" type="datetimeFigureOut">
              <a:rPr lang="en-US" smtClean="0"/>
              <a:t>6/21/22</a:t>
            </a:fld>
            <a:endParaRPr lang="en-US"/>
          </a:p>
        </p:txBody>
      </p:sp>
      <p:sp>
        <p:nvSpPr>
          <p:cNvPr id="5" name="Footer Placeholder 4">
            <a:extLst>
              <a:ext uri="{FF2B5EF4-FFF2-40B4-BE49-F238E27FC236}">
                <a16:creationId xmlns:a16="http://schemas.microsoft.com/office/drawing/2014/main" id="{661B5026-1AB7-BB37-9AE5-60CEB6CF9A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464A08-AFE8-EB77-30B8-44C6215834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87B6A-03AF-DA4A-9472-A4155737D3D1}" type="slidenum">
              <a:rPr lang="en-US" smtClean="0"/>
              <a:t>‹#›</a:t>
            </a:fld>
            <a:endParaRPr lang="en-US"/>
          </a:p>
        </p:txBody>
      </p:sp>
    </p:spTree>
    <p:extLst>
      <p:ext uri="{BB962C8B-B14F-4D97-AF65-F5344CB8AC3E}">
        <p14:creationId xmlns:p14="http://schemas.microsoft.com/office/powerpoint/2010/main" val="937368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14.gif"/><Relationship Id="rId7" Type="http://schemas.openxmlformats.org/officeDocument/2006/relationships/image" Target="../media/image17.gif"/><Relationship Id="rId12" Type="http://schemas.openxmlformats.org/officeDocument/2006/relationships/image" Target="../media/image21.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gif"/><Relationship Id="rId11" Type="http://schemas.openxmlformats.org/officeDocument/2006/relationships/image" Target="../media/image20.gif"/><Relationship Id="rId5" Type="http://schemas.openxmlformats.org/officeDocument/2006/relationships/image" Target="../media/image13.gif"/><Relationship Id="rId10" Type="http://schemas.openxmlformats.org/officeDocument/2006/relationships/image" Target="../media/image19.gif"/><Relationship Id="rId4" Type="http://schemas.openxmlformats.org/officeDocument/2006/relationships/image" Target="../media/image15.gif"/><Relationship Id="rId9" Type="http://schemas.openxmlformats.org/officeDocument/2006/relationships/image" Target="../media/image18.gif"/></Relationships>
</file>

<file path=ppt/slides/_rels/slide23.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7.gif"/><Relationship Id="rId7" Type="http://schemas.openxmlformats.org/officeDocument/2006/relationships/image" Target="../media/image24.gif"/><Relationship Id="rId12" Type="http://schemas.openxmlformats.org/officeDocument/2006/relationships/image" Target="../media/image28.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gif"/><Relationship Id="rId11" Type="http://schemas.openxmlformats.org/officeDocument/2006/relationships/image" Target="../media/image27.gif"/><Relationship Id="rId5" Type="http://schemas.openxmlformats.org/officeDocument/2006/relationships/image" Target="../media/image15.gif"/><Relationship Id="rId10" Type="http://schemas.openxmlformats.org/officeDocument/2006/relationships/image" Target="../media/image26.gif"/><Relationship Id="rId4" Type="http://schemas.openxmlformats.org/officeDocument/2006/relationships/image" Target="../media/image22.gif"/><Relationship Id="rId9" Type="http://schemas.openxmlformats.org/officeDocument/2006/relationships/image" Target="../media/image25.gif"/></Relationships>
</file>

<file path=ppt/slides/_rels/slide2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tiff"/><Relationship Id="rId7" Type="http://schemas.openxmlformats.org/officeDocument/2006/relationships/image" Target="../media/image35.tif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0.tiff"/><Relationship Id="rId9" Type="http://schemas.openxmlformats.org/officeDocument/2006/relationships/image" Target="../media/image37.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32.tiff"/><Relationship Id="rId7"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0.tiff"/></Relationships>
</file>

<file path=ppt/slides/_rels/slide31.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8.tiff"/><Relationship Id="rId7" Type="http://schemas.openxmlformats.org/officeDocument/2006/relationships/image" Target="../media/image37.tif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4.tiff"/><Relationship Id="rId5" Type="http://schemas.openxmlformats.org/officeDocument/2006/relationships/image" Target="../media/image33.tiff"/><Relationship Id="rId10" Type="http://schemas.openxmlformats.org/officeDocument/2006/relationships/image" Target="../media/image32.tiff"/><Relationship Id="rId4" Type="http://schemas.openxmlformats.org/officeDocument/2006/relationships/image" Target="../media/image30.tiff"/><Relationship Id="rId9"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jpeg"/><Relationship Id="rId9"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8.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1.png"/><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latin typeface="Century Gothic" panose="020B0502020202020204" pitchFamily="34" charset="0"/>
              </a:rPr>
              <a:t>Examples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44150" y="258166"/>
            <a:ext cx="158399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production</a:t>
            </a:r>
          </a:p>
        </p:txBody>
      </p:sp>
      <p:sp>
        <p:nvSpPr>
          <p:cNvPr id="16" name="TextBox 15">
            <a:extLst>
              <a:ext uri="{FF2B5EF4-FFF2-40B4-BE49-F238E27FC236}">
                <a16:creationId xmlns:a16="http://schemas.microsoft.com/office/drawing/2014/main" id="{CD1E1B10-36AB-0956-EB31-C39E17ECF633}"/>
              </a:ext>
            </a:extLst>
          </p:cNvPr>
          <p:cNvSpPr txBox="1"/>
          <p:nvPr/>
        </p:nvSpPr>
        <p:spPr>
          <a:xfrm>
            <a:off x="907617" y="1720840"/>
            <a:ext cx="10376766" cy="2308324"/>
          </a:xfrm>
          <a:prstGeom prst="rect">
            <a:avLst/>
          </a:prstGeom>
          <a:noFill/>
        </p:spPr>
        <p:txBody>
          <a:bodyPr wrap="square" rtlCol="0">
            <a:spAutoFit/>
          </a:bodyPr>
          <a:lstStyle/>
          <a:p>
            <a:pPr lvl="0" algn="ctr">
              <a:defRPr/>
            </a:pPr>
            <a:r>
              <a:rPr lang="en-US" sz="7200" b="1" dirty="0">
                <a:solidFill>
                  <a:srgbClr val="4472C4">
                    <a:lumMod val="50000"/>
                  </a:srgbClr>
                </a:solidFill>
                <a:latin typeface="Century Gothic" panose="020B0502020202020204" pitchFamily="34" charset="0"/>
              </a:rPr>
              <a:t>Interpreting tasks (speaking)</a:t>
            </a:r>
          </a:p>
        </p:txBody>
      </p:sp>
    </p:spTree>
    <p:extLst>
      <p:ext uri="{BB962C8B-B14F-4D97-AF65-F5344CB8AC3E}">
        <p14:creationId xmlns:p14="http://schemas.microsoft.com/office/powerpoint/2010/main" val="389452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¿Qué hace la </a:t>
            </a:r>
            <a:r>
              <a:rPr lang="en-GB" sz="2400" b="1" dirty="0" err="1">
                <a:solidFill>
                  <a:schemeClr val="bg1"/>
                </a:solidFill>
              </a:rPr>
              <a:t>familia</a:t>
            </a:r>
            <a:r>
              <a:rPr lang="en-GB" sz="2400" b="1" dirty="0">
                <a:solidFill>
                  <a:schemeClr val="bg1"/>
                </a:solidFill>
              </a:rPr>
              <a:t> </a:t>
            </a:r>
            <a:r>
              <a:rPr lang="en-GB" sz="2400" b="1" dirty="0" err="1">
                <a:solidFill>
                  <a:schemeClr val="bg1"/>
                </a:solidFill>
              </a:rPr>
              <a:t>López</a:t>
            </a:r>
            <a:r>
              <a:rPr lang="en-GB" sz="2400" b="1" dirty="0">
                <a:solidFill>
                  <a:schemeClr val="bg1"/>
                </a:solidFill>
              </a:rPr>
              <a:t> </a:t>
            </a:r>
            <a:r>
              <a:rPr lang="en-GB" sz="2400" b="1" dirty="0" err="1">
                <a:solidFill>
                  <a:schemeClr val="bg1"/>
                </a:solidFill>
              </a:rPr>
              <a:t>durante</a:t>
            </a:r>
            <a:r>
              <a:rPr lang="en-GB" sz="2400" b="1" dirty="0">
                <a:solidFill>
                  <a:schemeClr val="bg1"/>
                </a:solidFill>
              </a:rPr>
              <a:t> la </a:t>
            </a:r>
            <a:r>
              <a:rPr lang="en-GB" sz="2400" b="1" dirty="0" err="1">
                <a:solidFill>
                  <a:schemeClr val="bg1"/>
                </a:solidFill>
              </a:rPr>
              <a:t>Navidad</a:t>
            </a:r>
            <a:r>
              <a:rPr lang="en-GB" sz="24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32758" y="258166"/>
            <a:ext cx="24953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y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F010251-589D-FD4D-A63A-07917D7B3A86}"/>
              </a:ext>
            </a:extLst>
          </p:cNvPr>
          <p:cNvSpPr txBox="1"/>
          <p:nvPr/>
        </p:nvSpPr>
        <p:spPr>
          <a:xfrm>
            <a:off x="180000" y="1296000"/>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a:solidFill>
                  <a:srgbClr val="4472C4">
                    <a:lumMod val="50000"/>
                  </a:srgbClr>
                </a:solidFill>
                <a:latin typeface="Century Gothic" panose="020F0302020204030204"/>
              </a:rPr>
              <a:t>Persona B</a:t>
            </a:r>
            <a:endParaRPr kumimoji="0" lang="en-US" sz="2400" b="1" i="0" u="sng"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7" name="TextBox 6"/>
          <p:cNvSpPr txBox="1"/>
          <p:nvPr/>
        </p:nvSpPr>
        <p:spPr>
          <a:xfrm>
            <a:off x="264695" y="1776548"/>
            <a:ext cx="10395284" cy="461665"/>
          </a:xfrm>
          <a:prstGeom prst="rect">
            <a:avLst/>
          </a:prstGeom>
          <a:noFill/>
        </p:spPr>
        <p:txBody>
          <a:bodyPr wrap="square" rtlCol="0">
            <a:spAutoFit/>
          </a:bodyPr>
          <a:lstStyle/>
          <a:p>
            <a:pPr algn="l"/>
            <a:r>
              <a:rPr lang="en-GB" sz="2400" u="sng" dirty="0">
                <a:solidFill>
                  <a:schemeClr val="accent5">
                    <a:lumMod val="50000"/>
                  </a:schemeClr>
                </a:solidFill>
              </a:rPr>
              <a:t>El </a:t>
            </a:r>
            <a:r>
              <a:rPr lang="en-GB" sz="2400" u="sng" dirty="0" err="1">
                <a:solidFill>
                  <a:schemeClr val="accent5">
                    <a:lumMod val="50000"/>
                  </a:schemeClr>
                </a:solidFill>
              </a:rPr>
              <a:t>día</a:t>
            </a:r>
            <a:r>
              <a:rPr lang="en-GB" sz="2400" u="sng" dirty="0">
                <a:solidFill>
                  <a:schemeClr val="accent5">
                    <a:lumMod val="50000"/>
                  </a:schemeClr>
                </a:solidFill>
              </a:rPr>
              <a:t> de </a:t>
            </a:r>
            <a:r>
              <a:rPr lang="en-GB" sz="2400" u="sng" dirty="0" err="1">
                <a:solidFill>
                  <a:schemeClr val="accent5">
                    <a:lumMod val="50000"/>
                  </a:schemeClr>
                </a:solidFill>
              </a:rPr>
              <a:t>Navidad</a:t>
            </a:r>
            <a:endParaRPr lang="en-GB" sz="2400" u="sng" dirty="0">
              <a:solidFill>
                <a:schemeClr val="accent5">
                  <a:lumMod val="50000"/>
                </a:schemeClr>
              </a:solidFill>
            </a:endParaRPr>
          </a:p>
        </p:txBody>
      </p:sp>
      <p:sp>
        <p:nvSpPr>
          <p:cNvPr id="8" name="TextBox 7"/>
          <p:cNvSpPr txBox="1"/>
          <p:nvPr/>
        </p:nvSpPr>
        <p:spPr>
          <a:xfrm>
            <a:off x="264695" y="3811277"/>
            <a:ext cx="10395284" cy="461665"/>
          </a:xfrm>
          <a:prstGeom prst="rect">
            <a:avLst/>
          </a:prstGeom>
          <a:noFill/>
        </p:spPr>
        <p:txBody>
          <a:bodyPr wrap="square" rtlCol="0">
            <a:spAutoFit/>
          </a:bodyPr>
          <a:lstStyle/>
          <a:p>
            <a:pPr algn="l"/>
            <a:r>
              <a:rPr lang="en-GB" sz="2400" u="sng" dirty="0">
                <a:solidFill>
                  <a:schemeClr val="accent5">
                    <a:lumMod val="50000"/>
                  </a:schemeClr>
                </a:solidFill>
              </a:rPr>
              <a:t>La </a:t>
            </a:r>
            <a:r>
              <a:rPr lang="en-GB" sz="2400" u="sng" dirty="0" err="1">
                <a:solidFill>
                  <a:schemeClr val="accent5">
                    <a:lumMod val="50000"/>
                  </a:schemeClr>
                </a:solidFill>
              </a:rPr>
              <a:t>Nochevieja</a:t>
            </a:r>
            <a:endParaRPr lang="en-GB" sz="2400" u="sng" dirty="0">
              <a:solidFill>
                <a:schemeClr val="accent5">
                  <a:lumMod val="50000"/>
                </a:schemeClr>
              </a:solidFill>
            </a:endParaRPr>
          </a:p>
        </p:txBody>
      </p:sp>
      <p:sp>
        <p:nvSpPr>
          <p:cNvPr id="14" name="TextBox 13"/>
          <p:cNvSpPr txBox="1"/>
          <p:nvPr/>
        </p:nvSpPr>
        <p:spPr>
          <a:xfrm>
            <a:off x="264695" y="3098906"/>
            <a:ext cx="2881562" cy="400110"/>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They</a:t>
            </a:r>
            <a:r>
              <a:rPr lang="en-GB" sz="2000" dirty="0">
                <a:solidFill>
                  <a:schemeClr val="accent5">
                    <a:lumMod val="50000"/>
                  </a:schemeClr>
                </a:solidFill>
              </a:rPr>
              <a:t> eat tasty paella</a:t>
            </a:r>
          </a:p>
        </p:txBody>
      </p:sp>
      <p:sp>
        <p:nvSpPr>
          <p:cNvPr id="17" name="TextBox 16"/>
          <p:cNvSpPr txBox="1"/>
          <p:nvPr/>
        </p:nvSpPr>
        <p:spPr>
          <a:xfrm>
            <a:off x="4724561" y="3099031"/>
            <a:ext cx="4034590" cy="400110"/>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we</a:t>
            </a:r>
            <a:r>
              <a:rPr lang="en-GB" sz="2000" dirty="0">
                <a:solidFill>
                  <a:schemeClr val="accent5">
                    <a:lumMod val="50000"/>
                  </a:schemeClr>
                </a:solidFill>
              </a:rPr>
              <a:t> write with the new pens.</a:t>
            </a:r>
          </a:p>
        </p:txBody>
      </p:sp>
      <p:sp>
        <p:nvSpPr>
          <p:cNvPr id="18" name="TextBox 17"/>
          <p:cNvSpPr txBox="1"/>
          <p:nvPr/>
        </p:nvSpPr>
        <p:spPr>
          <a:xfrm>
            <a:off x="264695" y="2389285"/>
            <a:ext cx="2881562" cy="400110"/>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We</a:t>
            </a:r>
            <a:r>
              <a:rPr lang="en-GB" sz="2000" dirty="0">
                <a:solidFill>
                  <a:schemeClr val="accent5">
                    <a:lumMod val="50000"/>
                  </a:schemeClr>
                </a:solidFill>
              </a:rPr>
              <a:t> sleep</a:t>
            </a:r>
          </a:p>
        </p:txBody>
      </p:sp>
      <p:sp>
        <p:nvSpPr>
          <p:cNvPr id="19" name="TextBox 18"/>
          <p:cNvSpPr txBox="1"/>
          <p:nvPr/>
        </p:nvSpPr>
        <p:spPr>
          <a:xfrm>
            <a:off x="4724560" y="2402474"/>
            <a:ext cx="4254340" cy="400110"/>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they</a:t>
            </a:r>
            <a:r>
              <a:rPr lang="en-GB" sz="2000" dirty="0">
                <a:solidFill>
                  <a:schemeClr val="accent5">
                    <a:lumMod val="50000"/>
                  </a:schemeClr>
                </a:solidFill>
              </a:rPr>
              <a:t> reply/respond to messages.</a:t>
            </a:r>
          </a:p>
        </p:txBody>
      </p:sp>
      <p:sp>
        <p:nvSpPr>
          <p:cNvPr id="20" name="TextBox 19"/>
          <p:cNvSpPr txBox="1"/>
          <p:nvPr/>
        </p:nvSpPr>
        <p:spPr>
          <a:xfrm>
            <a:off x="5332294" y="4618088"/>
            <a:ext cx="4892509" cy="400110"/>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we</a:t>
            </a:r>
            <a:r>
              <a:rPr lang="en-GB" sz="2000" dirty="0">
                <a:solidFill>
                  <a:schemeClr val="accent5">
                    <a:lumMod val="50000"/>
                  </a:schemeClr>
                </a:solidFill>
              </a:rPr>
              <a:t> want to eat grapes in the square.</a:t>
            </a:r>
          </a:p>
        </p:txBody>
      </p:sp>
      <p:sp>
        <p:nvSpPr>
          <p:cNvPr id="21" name="TextBox 20"/>
          <p:cNvSpPr txBox="1"/>
          <p:nvPr/>
        </p:nvSpPr>
        <p:spPr>
          <a:xfrm>
            <a:off x="264695" y="4517425"/>
            <a:ext cx="2881564" cy="707886"/>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They</a:t>
            </a:r>
            <a:r>
              <a:rPr lang="en-GB" sz="2000" dirty="0">
                <a:solidFill>
                  <a:schemeClr val="accent5">
                    <a:lumMod val="50000"/>
                  </a:schemeClr>
                </a:solidFill>
              </a:rPr>
              <a:t> drink coffee at home</a:t>
            </a:r>
          </a:p>
        </p:txBody>
      </p:sp>
      <p:sp>
        <p:nvSpPr>
          <p:cNvPr id="22" name="TextBox 21"/>
          <p:cNvSpPr txBox="1"/>
          <p:nvPr/>
        </p:nvSpPr>
        <p:spPr>
          <a:xfrm>
            <a:off x="264695" y="5463868"/>
            <a:ext cx="2881564" cy="707886"/>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We</a:t>
            </a:r>
            <a:r>
              <a:rPr lang="en-GB" sz="2000" dirty="0">
                <a:solidFill>
                  <a:schemeClr val="accent5">
                    <a:lumMod val="50000"/>
                  </a:schemeClr>
                </a:solidFill>
              </a:rPr>
              <a:t> can go to a friend’s house.</a:t>
            </a:r>
          </a:p>
        </p:txBody>
      </p:sp>
      <p:sp>
        <p:nvSpPr>
          <p:cNvPr id="23" name="TextBox 22"/>
          <p:cNvSpPr txBox="1"/>
          <p:nvPr/>
        </p:nvSpPr>
        <p:spPr>
          <a:xfrm>
            <a:off x="5333144" y="5564484"/>
            <a:ext cx="4891659" cy="400110"/>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they</a:t>
            </a:r>
            <a:r>
              <a:rPr lang="en-GB" sz="2000" dirty="0">
                <a:solidFill>
                  <a:schemeClr val="accent5">
                    <a:lumMod val="50000"/>
                  </a:schemeClr>
                </a:solidFill>
              </a:rPr>
              <a:t> must spend time with Grandma.</a:t>
            </a:r>
          </a:p>
        </p:txBody>
      </p:sp>
      <p:sp>
        <p:nvSpPr>
          <p:cNvPr id="24" name="TextBox 23"/>
          <p:cNvSpPr txBox="1"/>
          <p:nvPr/>
        </p:nvSpPr>
        <p:spPr>
          <a:xfrm>
            <a:off x="3509567" y="2351622"/>
            <a:ext cx="1562100" cy="461665"/>
          </a:xfrm>
          <a:prstGeom prst="rect">
            <a:avLst/>
          </a:prstGeom>
          <a:noFill/>
        </p:spPr>
        <p:txBody>
          <a:bodyPr wrap="square" rtlCol="0">
            <a:spAutoFit/>
          </a:bodyPr>
          <a:lstStyle/>
          <a:p>
            <a:pPr algn="l"/>
            <a:r>
              <a:rPr lang="en-GB" sz="2400" dirty="0">
                <a:solidFill>
                  <a:schemeClr val="accent5">
                    <a:lumMod val="50000"/>
                  </a:schemeClr>
                </a:solidFill>
              </a:rPr>
              <a:t>while</a:t>
            </a:r>
          </a:p>
        </p:txBody>
      </p:sp>
      <p:sp>
        <p:nvSpPr>
          <p:cNvPr id="25" name="TextBox 24"/>
          <p:cNvSpPr txBox="1"/>
          <p:nvPr/>
        </p:nvSpPr>
        <p:spPr>
          <a:xfrm>
            <a:off x="3553740" y="3047067"/>
            <a:ext cx="1562100" cy="461665"/>
          </a:xfrm>
          <a:prstGeom prst="rect">
            <a:avLst/>
          </a:prstGeom>
          <a:noFill/>
        </p:spPr>
        <p:txBody>
          <a:bodyPr wrap="square" rtlCol="0">
            <a:spAutoFit/>
          </a:bodyPr>
          <a:lstStyle/>
          <a:p>
            <a:pPr algn="l"/>
            <a:r>
              <a:rPr lang="en-GB" sz="2400" dirty="0">
                <a:solidFill>
                  <a:schemeClr val="accent5">
                    <a:lumMod val="50000"/>
                  </a:schemeClr>
                </a:solidFill>
              </a:rPr>
              <a:t>and</a:t>
            </a:r>
          </a:p>
        </p:txBody>
      </p:sp>
      <p:sp>
        <p:nvSpPr>
          <p:cNvPr id="26" name="TextBox 25"/>
          <p:cNvSpPr txBox="1"/>
          <p:nvPr/>
        </p:nvSpPr>
        <p:spPr>
          <a:xfrm>
            <a:off x="3553740" y="4605759"/>
            <a:ext cx="815060" cy="461665"/>
          </a:xfrm>
          <a:prstGeom prst="rect">
            <a:avLst/>
          </a:prstGeom>
          <a:noFill/>
        </p:spPr>
        <p:txBody>
          <a:bodyPr wrap="square" rtlCol="0">
            <a:spAutoFit/>
          </a:bodyPr>
          <a:lstStyle/>
          <a:p>
            <a:pPr algn="l"/>
            <a:r>
              <a:rPr lang="en-GB" sz="2400" dirty="0">
                <a:solidFill>
                  <a:schemeClr val="accent5">
                    <a:lumMod val="50000"/>
                  </a:schemeClr>
                </a:solidFill>
              </a:rPr>
              <a:t>but</a:t>
            </a:r>
          </a:p>
        </p:txBody>
      </p:sp>
      <p:sp>
        <p:nvSpPr>
          <p:cNvPr id="27" name="TextBox 26"/>
          <p:cNvSpPr txBox="1"/>
          <p:nvPr/>
        </p:nvSpPr>
        <p:spPr>
          <a:xfrm>
            <a:off x="3509567" y="5548916"/>
            <a:ext cx="2059234" cy="461665"/>
          </a:xfrm>
          <a:prstGeom prst="rect">
            <a:avLst/>
          </a:prstGeom>
          <a:noFill/>
        </p:spPr>
        <p:txBody>
          <a:bodyPr wrap="square" rtlCol="0">
            <a:spAutoFit/>
          </a:bodyPr>
          <a:lstStyle/>
          <a:p>
            <a:pPr algn="l"/>
            <a:r>
              <a:rPr lang="en-GB" sz="2400" dirty="0">
                <a:solidFill>
                  <a:schemeClr val="accent5">
                    <a:lumMod val="50000"/>
                  </a:schemeClr>
                </a:solidFill>
              </a:rPr>
              <a:t>However,</a:t>
            </a:r>
          </a:p>
        </p:txBody>
      </p:sp>
    </p:spTree>
    <p:extLst>
      <p:ext uri="{BB962C8B-B14F-4D97-AF65-F5344CB8AC3E}">
        <p14:creationId xmlns:p14="http://schemas.microsoft.com/office/powerpoint/2010/main" val="965981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¿Qué hace la </a:t>
            </a:r>
            <a:r>
              <a:rPr lang="en-GB" sz="2400" b="1" dirty="0" err="1">
                <a:solidFill>
                  <a:schemeClr val="bg1"/>
                </a:solidFill>
              </a:rPr>
              <a:t>familia</a:t>
            </a:r>
            <a:r>
              <a:rPr lang="en-GB" sz="2400" b="1" dirty="0">
                <a:solidFill>
                  <a:schemeClr val="bg1"/>
                </a:solidFill>
              </a:rPr>
              <a:t> </a:t>
            </a:r>
            <a:r>
              <a:rPr lang="en-GB" sz="2400" b="1" dirty="0" err="1">
                <a:solidFill>
                  <a:schemeClr val="bg1"/>
                </a:solidFill>
              </a:rPr>
              <a:t>López</a:t>
            </a:r>
            <a:r>
              <a:rPr lang="en-GB" sz="2400" b="1" dirty="0">
                <a:solidFill>
                  <a:schemeClr val="bg1"/>
                </a:solidFill>
              </a:rPr>
              <a:t> </a:t>
            </a:r>
            <a:r>
              <a:rPr lang="en-GB" sz="2400" b="1" dirty="0" err="1">
                <a:solidFill>
                  <a:schemeClr val="bg1"/>
                </a:solidFill>
              </a:rPr>
              <a:t>durante</a:t>
            </a:r>
            <a:r>
              <a:rPr lang="en-GB" sz="2400" b="1" dirty="0">
                <a:solidFill>
                  <a:schemeClr val="bg1"/>
                </a:solidFill>
              </a:rPr>
              <a:t> la </a:t>
            </a:r>
            <a:r>
              <a:rPr lang="en-GB" sz="2400" b="1" dirty="0" err="1">
                <a:solidFill>
                  <a:schemeClr val="bg1"/>
                </a:solidFill>
              </a:rPr>
              <a:t>Navidad</a:t>
            </a:r>
            <a:r>
              <a:rPr lang="en-GB" sz="24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32758" y="258166"/>
            <a:ext cx="24953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y </a:t>
            </a:r>
            <a:r>
              <a:rPr lang="en-GB" sz="2000" b="1" dirty="0" err="1">
                <a:solidFill>
                  <a:prstClr val="white"/>
                </a:solidFill>
                <a:latin typeface="Century Gothic" panose="020B0502020202020204" pitchFamily="34" charset="0"/>
              </a:rPr>
              <a:t>escuahar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F010251-589D-FD4D-A63A-07917D7B3A86}"/>
              </a:ext>
            </a:extLst>
          </p:cNvPr>
          <p:cNvSpPr txBox="1"/>
          <p:nvPr/>
        </p:nvSpPr>
        <p:spPr>
          <a:xfrm>
            <a:off x="180000" y="1296000"/>
            <a:ext cx="82300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err="1">
                <a:solidFill>
                  <a:srgbClr val="4472C4">
                    <a:lumMod val="50000"/>
                  </a:srgbClr>
                </a:solidFill>
                <a:latin typeface="Century Gothic" panose="020F0302020204030204"/>
              </a:rPr>
              <a:t>Escucha</a:t>
            </a:r>
            <a:r>
              <a:rPr lang="en-US" sz="2400" b="1" noProof="0" dirty="0">
                <a:solidFill>
                  <a:srgbClr val="4472C4">
                    <a:lumMod val="50000"/>
                  </a:srgbClr>
                </a:solidFill>
                <a:latin typeface="Century Gothic" panose="020F0302020204030204"/>
              </a:rPr>
              <a:t> las </a:t>
            </a:r>
            <a:r>
              <a:rPr lang="en-US" sz="2400" b="1" noProof="0" dirty="0" err="1">
                <a:solidFill>
                  <a:srgbClr val="4472C4">
                    <a:lumMod val="50000"/>
                  </a:srgbClr>
                </a:solidFill>
                <a:latin typeface="Century Gothic" panose="020F0302020204030204"/>
              </a:rPr>
              <a:t>frase</a:t>
            </a:r>
            <a:r>
              <a:rPr lang="en-US" sz="2400" b="1" dirty="0">
                <a:solidFill>
                  <a:srgbClr val="4472C4">
                    <a:lumMod val="50000"/>
                  </a:srgbClr>
                </a:solidFill>
                <a:latin typeface="Century Gothic" panose="020F0302020204030204"/>
              </a:rPr>
              <a:t>s de </a:t>
            </a:r>
            <a:r>
              <a:rPr lang="en-US" sz="2400" b="1" dirty="0" err="1">
                <a:solidFill>
                  <a:srgbClr val="4472C4">
                    <a:lumMod val="50000"/>
                  </a:srgbClr>
                </a:solidFill>
                <a:latin typeface="Century Gothic" panose="020F0302020204030204"/>
              </a:rPr>
              <a:t>tu</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pareja</a:t>
            </a:r>
            <a:r>
              <a:rPr lang="en-US" sz="2400" b="1" dirty="0">
                <a:solidFill>
                  <a:srgbClr val="4472C4">
                    <a:lumMod val="50000"/>
                  </a:srgbClr>
                </a:solidFill>
                <a:latin typeface="Century Gothic" panose="020F0302020204030204"/>
              </a:rPr>
              <a:t> </a:t>
            </a:r>
            <a:r>
              <a:rPr lang="en-US" sz="2400" b="1" noProof="0" dirty="0">
                <a:solidFill>
                  <a:srgbClr val="4472C4">
                    <a:lumMod val="50000"/>
                  </a:srgbClr>
                </a:solidFill>
                <a:latin typeface="Century Gothic" panose="020F0302020204030204"/>
              </a:rPr>
              <a:t>y escribe en </a:t>
            </a:r>
            <a:r>
              <a:rPr lang="en-US" sz="2400" b="1" noProof="0" dirty="0" err="1">
                <a:solidFill>
                  <a:srgbClr val="4472C4">
                    <a:lumMod val="50000"/>
                  </a:srgbClr>
                </a:solidFill>
                <a:latin typeface="Century Gothic" panose="020F0302020204030204"/>
              </a:rPr>
              <a:t>inglés</a:t>
            </a:r>
            <a:r>
              <a:rPr lang="en-US" sz="2400" b="1" dirty="0">
                <a:solidFill>
                  <a:srgbClr val="4472C4">
                    <a:lumMod val="50000"/>
                  </a:srgbClr>
                </a:solidFill>
                <a:latin typeface="Century Gothic" panose="020F0302020204030204"/>
              </a:rPr>
              <a:t>:</a:t>
            </a:r>
            <a:endParaRPr kumimoji="0" lang="en-US" sz="2400" b="1" i="0" strike="noStrike" kern="1200" cap="none" spc="0" normalizeH="0" baseline="0" noProof="0" dirty="0">
              <a:ln>
                <a:noFill/>
              </a:ln>
              <a:solidFill>
                <a:srgbClr val="4472C4">
                  <a:lumMod val="50000"/>
                </a:srgbClr>
              </a:solidFill>
              <a:effectLst/>
              <a:uLnTx/>
              <a:uFillTx/>
              <a:latin typeface="Century Gothic" panose="020F0302020204030204"/>
            </a:endParaRPr>
          </a:p>
        </p:txBody>
      </p:sp>
      <p:graphicFrame>
        <p:nvGraphicFramePr>
          <p:cNvPr id="12" name="Table 11" descr="Table for exercises">
            <a:extLst>
              <a:ext uri="{FF2B5EF4-FFF2-40B4-BE49-F238E27FC236}">
                <a16:creationId xmlns:a16="http://schemas.microsoft.com/office/drawing/2014/main" id="{14B0B687-DE07-4FF2-B1B8-0D613633DECD}"/>
              </a:ext>
            </a:extLst>
          </p:cNvPr>
          <p:cNvGraphicFramePr>
            <a:graphicFrameLocks noGrp="1"/>
          </p:cNvGraphicFramePr>
          <p:nvPr/>
        </p:nvGraphicFramePr>
        <p:xfrm>
          <a:off x="264698" y="1889674"/>
          <a:ext cx="11347910" cy="3973768"/>
        </p:xfrm>
        <a:graphic>
          <a:graphicData uri="http://schemas.openxmlformats.org/drawingml/2006/table">
            <a:tbl>
              <a:tblPr firstRow="1" bandRow="1">
                <a:tableStyleId>{5940675A-B579-460E-94D1-54222C63F5DA}</a:tableStyleId>
              </a:tblPr>
              <a:tblGrid>
                <a:gridCol w="5483684">
                  <a:extLst>
                    <a:ext uri="{9D8B030D-6E8A-4147-A177-3AD203B41FA5}">
                      <a16:colId xmlns:a16="http://schemas.microsoft.com/office/drawing/2014/main" val="2718503455"/>
                    </a:ext>
                  </a:extLst>
                </a:gridCol>
                <a:gridCol w="5864226">
                  <a:extLst>
                    <a:ext uri="{9D8B030D-6E8A-4147-A177-3AD203B41FA5}">
                      <a16:colId xmlns:a16="http://schemas.microsoft.com/office/drawing/2014/main" val="20001"/>
                    </a:ext>
                  </a:extLst>
                </a:gridCol>
              </a:tblGrid>
              <a:tr h="496721">
                <a:tc gridSpan="2">
                  <a:txBody>
                    <a:bodyPr/>
                    <a:lstStyle/>
                    <a:p>
                      <a:pPr algn="ctr"/>
                      <a:r>
                        <a:rPr lang="en-GB" sz="2000" b="1" dirty="0">
                          <a:solidFill>
                            <a:schemeClr val="accent5">
                              <a:lumMod val="50000"/>
                            </a:schemeClr>
                          </a:solidFill>
                        </a:rPr>
                        <a:t>Christmas Day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u="none" kern="1200" dirty="0">
                        <a:solidFill>
                          <a:schemeClr val="accent5">
                            <a:lumMod val="50000"/>
                          </a:schemeClr>
                        </a:solidFill>
                        <a:effectLst/>
                        <a:latin typeface="+mn-lt"/>
                        <a:ea typeface="+mn-ea"/>
                        <a:cs typeface="+mn-cs"/>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pPr algn="ctr"/>
                      <a:r>
                        <a:rPr lang="en-GB" sz="2000" b="1" u="none" dirty="0">
                          <a:solidFill>
                            <a:schemeClr val="accent5">
                              <a:lumMod val="50000"/>
                            </a:schemeClr>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chemeClr val="accent5">
                              <a:lumMod val="50000"/>
                            </a:schemeClr>
                          </a:solidFill>
                        </a:rPr>
                        <a:t>They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gridSpan="2">
                  <a:txBody>
                    <a:bodyPr/>
                    <a:lstStyle/>
                    <a:p>
                      <a:pPr algn="ctr"/>
                      <a:r>
                        <a:rPr lang="en-GB" sz="2000" b="1" dirty="0">
                          <a:solidFill>
                            <a:schemeClr val="accent5">
                              <a:lumMod val="50000"/>
                            </a:schemeClr>
                          </a:solidFill>
                        </a:rPr>
                        <a:t>New</a:t>
                      </a:r>
                      <a:r>
                        <a:rPr lang="en-GB" sz="2000" b="1" baseline="0" dirty="0">
                          <a:solidFill>
                            <a:schemeClr val="accent5">
                              <a:lumMod val="50000"/>
                            </a:schemeClr>
                          </a:solidFill>
                        </a:rPr>
                        <a:t> Year’s Eve</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pPr algn="ctr"/>
                      <a:r>
                        <a:rPr lang="en-GB" sz="2000" b="1" u="none" dirty="0">
                          <a:solidFill>
                            <a:schemeClr val="accent5">
                              <a:lumMod val="50000"/>
                            </a:schemeClr>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chemeClr val="accent5">
                              <a:lumMod val="50000"/>
                            </a:schemeClr>
                          </a:solidFill>
                        </a:rPr>
                        <a:t>They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57770777"/>
                  </a:ext>
                </a:extLst>
              </a:tr>
              <a:tr h="496721">
                <a:tc>
                  <a:txBody>
                    <a:bodyPr/>
                    <a:lstStyle/>
                    <a:p>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94313984"/>
                  </a:ext>
                </a:extLst>
              </a:tr>
            </a:tbl>
          </a:graphicData>
        </a:graphic>
      </p:graphicFrame>
    </p:spTree>
    <p:extLst>
      <p:ext uri="{BB962C8B-B14F-4D97-AF65-F5344CB8AC3E}">
        <p14:creationId xmlns:p14="http://schemas.microsoft.com/office/powerpoint/2010/main" val="1090892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itle 1"/>
          <p:cNvSpPr txBox="1">
            <a:spLocks/>
          </p:cNvSpPr>
          <p:nvPr/>
        </p:nvSpPr>
        <p:spPr>
          <a:xfrm>
            <a:off x="82286" y="0"/>
            <a:ext cx="52775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err="1">
                <a:solidFill>
                  <a:schemeClr val="bg1"/>
                </a:solidFill>
              </a:rPr>
              <a:t>Unas</a:t>
            </a:r>
            <a:r>
              <a:rPr lang="en-GB" sz="2800" b="1" dirty="0">
                <a:solidFill>
                  <a:schemeClr val="bg1"/>
                </a:solidFill>
              </a:rPr>
              <a:t> </a:t>
            </a:r>
            <a:r>
              <a:rPr lang="en-GB" sz="2800" b="1" dirty="0" err="1">
                <a:solidFill>
                  <a:schemeClr val="bg1"/>
                </a:solidFill>
              </a:rPr>
              <a:t>vacaciones</a:t>
            </a:r>
            <a:r>
              <a:rPr lang="en-GB" sz="2800" b="1" dirty="0">
                <a:solidFill>
                  <a:schemeClr val="bg1"/>
                </a:solidFill>
              </a:rPr>
              <a:t> </a:t>
            </a:r>
            <a:r>
              <a:rPr lang="en-GB" sz="2800" b="1" dirty="0" err="1">
                <a:solidFill>
                  <a:schemeClr val="bg1"/>
                </a:solidFill>
              </a:rPr>
              <a:t>similares</a:t>
            </a:r>
            <a:r>
              <a:rPr lang="en-GB" sz="2800" b="1" dirty="0">
                <a:solidFill>
                  <a:schemeClr val="bg1"/>
                </a:solidFill>
              </a:rPr>
              <a:t>, ¡</a:t>
            </a:r>
            <a:r>
              <a:rPr lang="en-GB" sz="2800" b="1" dirty="0" err="1">
                <a:solidFill>
                  <a:schemeClr val="bg1"/>
                </a:solidFill>
              </a:rPr>
              <a:t>pero</a:t>
            </a:r>
            <a:r>
              <a:rPr lang="en-GB" sz="2800" b="1" dirty="0">
                <a:solidFill>
                  <a:schemeClr val="bg1"/>
                </a:solidFill>
              </a:rPr>
              <a:t> no </a:t>
            </a:r>
            <a:r>
              <a:rPr lang="en-GB" sz="2800" b="1" dirty="0" err="1">
                <a:solidFill>
                  <a:schemeClr val="bg1"/>
                </a:solidFill>
              </a:rPr>
              <a:t>iguales</a:t>
            </a:r>
            <a:r>
              <a:rPr lang="en-GB" sz="2800" b="1" dirty="0">
                <a:solidFill>
                  <a:schemeClr val="bg1"/>
                </a:solidFill>
              </a:rPr>
              <a:t>!</a:t>
            </a:r>
          </a:p>
        </p:txBody>
      </p:sp>
      <p:sp>
        <p:nvSpPr>
          <p:cNvPr id="6" name="TextBox 5"/>
          <p:cNvSpPr txBox="1"/>
          <p:nvPr/>
        </p:nvSpPr>
        <p:spPr>
          <a:xfrm>
            <a:off x="404737" y="1446852"/>
            <a:ext cx="9214339" cy="461665"/>
          </a:xfrm>
          <a:prstGeom prst="rect">
            <a:avLst/>
          </a:prstGeom>
          <a:noFill/>
        </p:spPr>
        <p:txBody>
          <a:bodyPr wrap="square" rtlCol="0">
            <a:spAutoFit/>
          </a:bodyPr>
          <a:lstStyle/>
          <a:p>
            <a:pPr algn="l"/>
            <a:r>
              <a:rPr lang="en-GB" sz="2400" dirty="0">
                <a:solidFill>
                  <a:schemeClr val="accent5">
                    <a:lumMod val="50000"/>
                  </a:schemeClr>
                </a:solidFill>
              </a:rPr>
              <a:t>You’re talking to a friend about your holidays last summer. </a:t>
            </a:r>
          </a:p>
        </p:txBody>
      </p:sp>
      <p:sp>
        <p:nvSpPr>
          <p:cNvPr id="7" name="TextBox 6"/>
          <p:cNvSpPr txBox="1"/>
          <p:nvPr/>
        </p:nvSpPr>
        <p:spPr>
          <a:xfrm>
            <a:off x="404737" y="2185333"/>
            <a:ext cx="10490925" cy="461665"/>
          </a:xfrm>
          <a:prstGeom prst="rect">
            <a:avLst/>
          </a:prstGeom>
          <a:noFill/>
        </p:spPr>
        <p:txBody>
          <a:bodyPr wrap="square" rtlCol="0">
            <a:spAutoFit/>
          </a:bodyPr>
          <a:lstStyle/>
          <a:p>
            <a:pPr algn="l"/>
            <a:r>
              <a:rPr lang="en-GB" sz="2400" dirty="0">
                <a:solidFill>
                  <a:schemeClr val="accent5">
                    <a:lumMod val="50000"/>
                  </a:schemeClr>
                </a:solidFill>
              </a:rPr>
              <a:t>The two of you had similar holidays, but they weren’t quite the same! </a:t>
            </a:r>
          </a:p>
        </p:txBody>
      </p:sp>
      <p:sp>
        <p:nvSpPr>
          <p:cNvPr id="8" name="TextBox 7"/>
          <p:cNvSpPr txBox="1"/>
          <p:nvPr/>
        </p:nvSpPr>
        <p:spPr>
          <a:xfrm>
            <a:off x="404737" y="2898791"/>
            <a:ext cx="10374923" cy="461665"/>
          </a:xfrm>
          <a:prstGeom prst="rect">
            <a:avLst/>
          </a:prstGeom>
          <a:noFill/>
        </p:spPr>
        <p:txBody>
          <a:bodyPr wrap="square" rtlCol="0">
            <a:spAutoFit/>
          </a:bodyPr>
          <a:lstStyle/>
          <a:p>
            <a:pPr algn="l"/>
            <a:r>
              <a:rPr lang="en-GB" sz="2400" dirty="0">
                <a:solidFill>
                  <a:schemeClr val="accent5">
                    <a:lumMod val="50000"/>
                  </a:schemeClr>
                </a:solidFill>
              </a:rPr>
              <a:t>Student A: tell your partner what the people (I, he, she) did.</a:t>
            </a:r>
          </a:p>
        </p:txBody>
      </p:sp>
      <p:sp>
        <p:nvSpPr>
          <p:cNvPr id="9" name="TextBox 8"/>
          <p:cNvSpPr txBox="1"/>
          <p:nvPr/>
        </p:nvSpPr>
        <p:spPr>
          <a:xfrm>
            <a:off x="404737" y="3446949"/>
            <a:ext cx="10128740" cy="830997"/>
          </a:xfrm>
          <a:prstGeom prst="rect">
            <a:avLst/>
          </a:prstGeom>
          <a:noFill/>
        </p:spPr>
        <p:txBody>
          <a:bodyPr wrap="square" rtlCol="0">
            <a:spAutoFit/>
          </a:bodyPr>
          <a:lstStyle/>
          <a:p>
            <a:pPr algn="l"/>
            <a:r>
              <a:rPr lang="en-GB" sz="2400" dirty="0">
                <a:solidFill>
                  <a:schemeClr val="accent5">
                    <a:lumMod val="50000"/>
                  </a:schemeClr>
                </a:solidFill>
              </a:rPr>
              <a:t>Student B: take notes when your partner says something different to what you see on your card.</a:t>
            </a:r>
          </a:p>
        </p:txBody>
      </p:sp>
      <p:sp>
        <p:nvSpPr>
          <p:cNvPr id="10" name="TextBox 9"/>
          <p:cNvSpPr txBox="1"/>
          <p:nvPr/>
        </p:nvSpPr>
        <p:spPr>
          <a:xfrm>
            <a:off x="404737" y="4364439"/>
            <a:ext cx="10128740" cy="461665"/>
          </a:xfrm>
          <a:prstGeom prst="rect">
            <a:avLst/>
          </a:prstGeom>
          <a:noFill/>
        </p:spPr>
        <p:txBody>
          <a:bodyPr wrap="square" rtlCol="0">
            <a:spAutoFit/>
          </a:bodyPr>
          <a:lstStyle/>
          <a:p>
            <a:pPr algn="l"/>
            <a:r>
              <a:rPr lang="en-GB" sz="2400" dirty="0">
                <a:solidFill>
                  <a:schemeClr val="accent5">
                    <a:lumMod val="50000"/>
                  </a:schemeClr>
                </a:solidFill>
              </a:rPr>
              <a:t>Then swap roles.</a:t>
            </a:r>
          </a:p>
        </p:txBody>
      </p:sp>
      <p:sp>
        <p:nvSpPr>
          <p:cNvPr id="11" name="TextBox 10"/>
          <p:cNvSpPr txBox="1"/>
          <p:nvPr/>
        </p:nvSpPr>
        <p:spPr>
          <a:xfrm>
            <a:off x="404738" y="5000452"/>
            <a:ext cx="10128740" cy="830997"/>
          </a:xfrm>
          <a:prstGeom prst="rect">
            <a:avLst/>
          </a:prstGeom>
          <a:noFill/>
        </p:spPr>
        <p:txBody>
          <a:bodyPr wrap="square" rtlCol="0">
            <a:spAutoFit/>
          </a:bodyPr>
          <a:lstStyle/>
          <a:p>
            <a:pPr algn="l"/>
            <a:r>
              <a:rPr lang="en-GB" sz="2400" dirty="0">
                <a:solidFill>
                  <a:schemeClr val="accent5">
                    <a:lumMod val="50000"/>
                  </a:schemeClr>
                </a:solidFill>
              </a:rPr>
              <a:t>Compare your answers. In what ways were your holidays different from your partner’s?</a:t>
            </a:r>
          </a:p>
        </p:txBody>
      </p:sp>
      <p:sp>
        <p:nvSpPr>
          <p:cNvPr id="12" name="Rounded Rectangle 11">
            <a:extLst>
              <a:ext uri="{FF2B5EF4-FFF2-40B4-BE49-F238E27FC236}">
                <a16:creationId xmlns:a16="http://schemas.microsoft.com/office/drawing/2014/main" id="{210FBEF5-8E6C-AE4A-B97F-5C2DE4EF7833}"/>
              </a:ext>
            </a:extLst>
          </p:cNvPr>
          <p:cNvSpPr/>
          <p:nvPr/>
        </p:nvSpPr>
        <p:spPr>
          <a:xfrm>
            <a:off x="9461751" y="258166"/>
            <a:ext cx="246639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holy family catholic church&#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2250" y="763680"/>
            <a:ext cx="1545892" cy="145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487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80987"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2" name="Rectangle 41"/>
          <p:cNvSpPr/>
          <p:nvPr/>
        </p:nvSpPr>
        <p:spPr>
          <a:xfrm>
            <a:off x="3096281"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3" name="Rectangle 42"/>
          <p:cNvSpPr/>
          <p:nvPr/>
        </p:nvSpPr>
        <p:spPr>
          <a:xfrm>
            <a:off x="6019272"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4" name="Rectangle 43"/>
          <p:cNvSpPr/>
          <p:nvPr/>
        </p:nvSpPr>
        <p:spPr>
          <a:xfrm>
            <a:off x="8942999"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5" name="TextBox 44"/>
          <p:cNvSpPr txBox="1"/>
          <p:nvPr/>
        </p:nvSpPr>
        <p:spPr>
          <a:xfrm>
            <a:off x="180987" y="3220724"/>
            <a:ext cx="478303" cy="430887"/>
          </a:xfrm>
          <a:prstGeom prst="rect">
            <a:avLst/>
          </a:prstGeom>
          <a:noFill/>
        </p:spPr>
        <p:txBody>
          <a:bodyPr wrap="square" rtlCol="0">
            <a:spAutoFit/>
          </a:bodyPr>
          <a:lstStyle/>
          <a:p>
            <a:pPr algn="l"/>
            <a:r>
              <a:rPr lang="en-GB" sz="2200" b="1" dirty="0">
                <a:solidFill>
                  <a:schemeClr val="accent5">
                    <a:lumMod val="50000"/>
                  </a:schemeClr>
                </a:solidFill>
              </a:rPr>
              <a:t>5</a:t>
            </a:r>
          </a:p>
        </p:txBody>
      </p:sp>
      <p:sp>
        <p:nvSpPr>
          <p:cNvPr id="46" name="TextBox 45"/>
          <p:cNvSpPr txBox="1"/>
          <p:nvPr/>
        </p:nvSpPr>
        <p:spPr>
          <a:xfrm>
            <a:off x="3150028" y="3264791"/>
            <a:ext cx="478303" cy="430887"/>
          </a:xfrm>
          <a:prstGeom prst="rect">
            <a:avLst/>
          </a:prstGeom>
          <a:noFill/>
        </p:spPr>
        <p:txBody>
          <a:bodyPr wrap="square" rtlCol="0">
            <a:spAutoFit/>
          </a:bodyPr>
          <a:lstStyle/>
          <a:p>
            <a:pPr algn="l"/>
            <a:r>
              <a:rPr lang="en-GB" sz="2200" b="1" dirty="0">
                <a:solidFill>
                  <a:schemeClr val="accent5">
                    <a:lumMod val="50000"/>
                  </a:schemeClr>
                </a:solidFill>
              </a:rPr>
              <a:t>6</a:t>
            </a:r>
          </a:p>
        </p:txBody>
      </p:sp>
      <p:sp>
        <p:nvSpPr>
          <p:cNvPr id="47" name="TextBox 46"/>
          <p:cNvSpPr txBox="1"/>
          <p:nvPr/>
        </p:nvSpPr>
        <p:spPr>
          <a:xfrm>
            <a:off x="5999783" y="3264791"/>
            <a:ext cx="478303" cy="430887"/>
          </a:xfrm>
          <a:prstGeom prst="rect">
            <a:avLst/>
          </a:prstGeom>
          <a:noFill/>
        </p:spPr>
        <p:txBody>
          <a:bodyPr wrap="square" rtlCol="0">
            <a:spAutoFit/>
          </a:bodyPr>
          <a:lstStyle/>
          <a:p>
            <a:pPr algn="l"/>
            <a:r>
              <a:rPr lang="en-GB" sz="2200" b="1" dirty="0">
                <a:solidFill>
                  <a:schemeClr val="accent5">
                    <a:lumMod val="50000"/>
                  </a:schemeClr>
                </a:solidFill>
              </a:rPr>
              <a:t>7</a:t>
            </a:r>
          </a:p>
        </p:txBody>
      </p:sp>
      <p:sp>
        <p:nvSpPr>
          <p:cNvPr id="48" name="TextBox 47"/>
          <p:cNvSpPr txBox="1"/>
          <p:nvPr/>
        </p:nvSpPr>
        <p:spPr>
          <a:xfrm>
            <a:off x="8951732" y="3288766"/>
            <a:ext cx="478303" cy="430887"/>
          </a:xfrm>
          <a:prstGeom prst="rect">
            <a:avLst/>
          </a:prstGeom>
          <a:noFill/>
        </p:spPr>
        <p:txBody>
          <a:bodyPr wrap="square" rtlCol="0">
            <a:spAutoFit/>
          </a:bodyPr>
          <a:lstStyle/>
          <a:p>
            <a:pPr algn="l"/>
            <a:r>
              <a:rPr lang="en-GB" sz="2200" b="1" dirty="0">
                <a:solidFill>
                  <a:schemeClr val="accent5">
                    <a:lumMod val="50000"/>
                  </a:schemeClr>
                </a:solidFill>
              </a:rPr>
              <a:t>8</a:t>
            </a:r>
          </a:p>
        </p:txBody>
      </p:sp>
      <p:sp>
        <p:nvSpPr>
          <p:cNvPr id="4" name="Rectangle 3"/>
          <p:cNvSpPr/>
          <p:nvPr/>
        </p:nvSpPr>
        <p:spPr>
          <a:xfrm>
            <a:off x="192334"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37" name="Rectangle 36"/>
          <p:cNvSpPr/>
          <p:nvPr/>
        </p:nvSpPr>
        <p:spPr>
          <a:xfrm>
            <a:off x="3107628"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38" name="Rectangle 37"/>
          <p:cNvSpPr/>
          <p:nvPr/>
        </p:nvSpPr>
        <p:spPr>
          <a:xfrm>
            <a:off x="6030619"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39" name="Rectangle 38"/>
          <p:cNvSpPr/>
          <p:nvPr/>
        </p:nvSpPr>
        <p:spPr>
          <a:xfrm>
            <a:off x="8954346"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12" name="TextBox 11"/>
          <p:cNvSpPr txBox="1"/>
          <p:nvPr/>
        </p:nvSpPr>
        <p:spPr>
          <a:xfrm>
            <a:off x="3507657" y="3436167"/>
            <a:ext cx="2472638" cy="430887"/>
          </a:xfrm>
          <a:prstGeom prst="rect">
            <a:avLst/>
          </a:prstGeom>
          <a:noFill/>
        </p:spPr>
        <p:txBody>
          <a:bodyPr wrap="square" rtlCol="0">
            <a:spAutoFit/>
          </a:bodyPr>
          <a:lstStyle/>
          <a:p>
            <a:pPr algn="l"/>
            <a:r>
              <a:rPr lang="en-GB" sz="2200" b="1" dirty="0">
                <a:solidFill>
                  <a:schemeClr val="accent5">
                    <a:lumMod val="50000"/>
                  </a:schemeClr>
                </a:solidFill>
              </a:rPr>
              <a:t>On the third day</a:t>
            </a:r>
          </a:p>
        </p:txBody>
      </p:sp>
      <p:sp>
        <p:nvSpPr>
          <p:cNvPr id="11" name="TextBox 10"/>
          <p:cNvSpPr txBox="1"/>
          <p:nvPr/>
        </p:nvSpPr>
        <p:spPr>
          <a:xfrm>
            <a:off x="366376" y="593577"/>
            <a:ext cx="3074666" cy="430887"/>
          </a:xfrm>
          <a:prstGeom prst="rect">
            <a:avLst/>
          </a:prstGeom>
          <a:noFill/>
        </p:spPr>
        <p:txBody>
          <a:bodyPr wrap="square" rtlCol="0">
            <a:spAutoFit/>
          </a:bodyPr>
          <a:lstStyle/>
          <a:p>
            <a:pPr algn="l"/>
            <a:r>
              <a:rPr lang="en-GB" sz="2200" b="1" dirty="0">
                <a:solidFill>
                  <a:schemeClr val="accent5">
                    <a:lumMod val="50000"/>
                  </a:schemeClr>
                </a:solidFill>
              </a:rPr>
              <a:t>On the first day</a:t>
            </a:r>
          </a:p>
        </p:txBody>
      </p:sp>
      <p:sp>
        <p:nvSpPr>
          <p:cNvPr id="13" name="TextBox 12"/>
          <p:cNvSpPr txBox="1"/>
          <p:nvPr/>
        </p:nvSpPr>
        <p:spPr>
          <a:xfrm>
            <a:off x="6391671" y="3436167"/>
            <a:ext cx="2714265" cy="430887"/>
          </a:xfrm>
          <a:prstGeom prst="rect">
            <a:avLst/>
          </a:prstGeom>
          <a:noFill/>
        </p:spPr>
        <p:txBody>
          <a:bodyPr wrap="square" rtlCol="0">
            <a:spAutoFit/>
          </a:bodyPr>
          <a:lstStyle/>
          <a:p>
            <a:pPr algn="l"/>
            <a:r>
              <a:rPr lang="en-GB" sz="2200" b="1" dirty="0">
                <a:solidFill>
                  <a:schemeClr val="accent5">
                    <a:lumMod val="50000"/>
                  </a:schemeClr>
                </a:solidFill>
              </a:rPr>
              <a:t>On the last day</a:t>
            </a:r>
          </a:p>
        </p:txBody>
      </p:sp>
      <p:sp>
        <p:nvSpPr>
          <p:cNvPr id="20" name="TextBox 19"/>
          <p:cNvSpPr txBox="1"/>
          <p:nvPr/>
        </p:nvSpPr>
        <p:spPr>
          <a:xfrm>
            <a:off x="488796" y="3457187"/>
            <a:ext cx="3071596" cy="430887"/>
          </a:xfrm>
          <a:prstGeom prst="rect">
            <a:avLst/>
          </a:prstGeom>
          <a:noFill/>
        </p:spPr>
        <p:txBody>
          <a:bodyPr wrap="square" rtlCol="0">
            <a:spAutoFit/>
          </a:bodyPr>
          <a:lstStyle/>
          <a:p>
            <a:pPr algn="l"/>
            <a:r>
              <a:rPr lang="en-GB" sz="2200" b="1" dirty="0">
                <a:solidFill>
                  <a:schemeClr val="accent5">
                    <a:lumMod val="50000"/>
                  </a:schemeClr>
                </a:solidFill>
              </a:rPr>
              <a:t>On the third day</a:t>
            </a:r>
          </a:p>
        </p:txBody>
      </p:sp>
      <p:sp>
        <p:nvSpPr>
          <p:cNvPr id="22" name="TextBox 21"/>
          <p:cNvSpPr txBox="1"/>
          <p:nvPr/>
        </p:nvSpPr>
        <p:spPr>
          <a:xfrm>
            <a:off x="192334" y="181617"/>
            <a:ext cx="478303" cy="430887"/>
          </a:xfrm>
          <a:prstGeom prst="rect">
            <a:avLst/>
          </a:prstGeom>
          <a:noFill/>
        </p:spPr>
        <p:txBody>
          <a:bodyPr wrap="square" rtlCol="0">
            <a:spAutoFit/>
          </a:bodyPr>
          <a:lstStyle/>
          <a:p>
            <a:pPr algn="l"/>
            <a:r>
              <a:rPr lang="en-GB" sz="2200" b="1" dirty="0">
                <a:solidFill>
                  <a:schemeClr val="accent5">
                    <a:lumMod val="50000"/>
                  </a:schemeClr>
                </a:solidFill>
              </a:rPr>
              <a:t>1</a:t>
            </a:r>
          </a:p>
        </p:txBody>
      </p:sp>
      <p:sp>
        <p:nvSpPr>
          <p:cNvPr id="23" name="TextBox 22"/>
          <p:cNvSpPr txBox="1"/>
          <p:nvPr/>
        </p:nvSpPr>
        <p:spPr>
          <a:xfrm>
            <a:off x="3160692" y="285269"/>
            <a:ext cx="478303" cy="430887"/>
          </a:xfrm>
          <a:prstGeom prst="rect">
            <a:avLst/>
          </a:prstGeom>
          <a:noFill/>
        </p:spPr>
        <p:txBody>
          <a:bodyPr wrap="square" rtlCol="0">
            <a:spAutoFit/>
          </a:bodyPr>
          <a:lstStyle/>
          <a:p>
            <a:pPr algn="l"/>
            <a:r>
              <a:rPr lang="en-GB" sz="2200" b="1" dirty="0">
                <a:solidFill>
                  <a:schemeClr val="accent5">
                    <a:lumMod val="50000"/>
                  </a:schemeClr>
                </a:solidFill>
              </a:rPr>
              <a:t>2</a:t>
            </a:r>
          </a:p>
        </p:txBody>
      </p:sp>
      <p:sp>
        <p:nvSpPr>
          <p:cNvPr id="24" name="TextBox 23"/>
          <p:cNvSpPr txBox="1"/>
          <p:nvPr/>
        </p:nvSpPr>
        <p:spPr>
          <a:xfrm>
            <a:off x="6011130" y="225684"/>
            <a:ext cx="478303" cy="430887"/>
          </a:xfrm>
          <a:prstGeom prst="rect">
            <a:avLst/>
          </a:prstGeom>
          <a:noFill/>
        </p:spPr>
        <p:txBody>
          <a:bodyPr wrap="square" rtlCol="0">
            <a:spAutoFit/>
          </a:bodyPr>
          <a:lstStyle/>
          <a:p>
            <a:pPr algn="l"/>
            <a:r>
              <a:rPr lang="en-GB" sz="2200" b="1" dirty="0">
                <a:solidFill>
                  <a:schemeClr val="accent5">
                    <a:lumMod val="50000"/>
                  </a:schemeClr>
                </a:solidFill>
              </a:rPr>
              <a:t>3</a:t>
            </a:r>
          </a:p>
        </p:txBody>
      </p:sp>
      <p:sp>
        <p:nvSpPr>
          <p:cNvPr id="28" name="TextBox 27"/>
          <p:cNvSpPr txBox="1"/>
          <p:nvPr/>
        </p:nvSpPr>
        <p:spPr>
          <a:xfrm>
            <a:off x="444749" y="1359570"/>
            <a:ext cx="2715943" cy="1107996"/>
          </a:xfrm>
          <a:prstGeom prst="rect">
            <a:avLst/>
          </a:prstGeom>
          <a:noFill/>
        </p:spPr>
        <p:txBody>
          <a:bodyPr wrap="square" rtlCol="0">
            <a:spAutoFit/>
          </a:bodyPr>
          <a:lstStyle/>
          <a:p>
            <a:pPr algn="l"/>
            <a:r>
              <a:rPr lang="en-GB" sz="2200" b="1" dirty="0">
                <a:solidFill>
                  <a:schemeClr val="accent5">
                    <a:lumMod val="50000"/>
                  </a:schemeClr>
                </a:solidFill>
              </a:rPr>
              <a:t>I</a:t>
            </a:r>
            <a:r>
              <a:rPr lang="en-GB" sz="2200" dirty="0">
                <a:solidFill>
                  <a:schemeClr val="accent5">
                    <a:lumMod val="50000"/>
                  </a:schemeClr>
                </a:solidFill>
              </a:rPr>
              <a:t> lost the tickets and </a:t>
            </a:r>
            <a:r>
              <a:rPr lang="en-GB" sz="2200" b="1" dirty="0">
                <a:solidFill>
                  <a:schemeClr val="accent5">
                    <a:lumMod val="50000"/>
                  </a:schemeClr>
                </a:solidFill>
              </a:rPr>
              <a:t>he</a:t>
            </a:r>
            <a:r>
              <a:rPr lang="en-GB" sz="2200" dirty="0">
                <a:solidFill>
                  <a:schemeClr val="accent5">
                    <a:lumMod val="50000"/>
                  </a:schemeClr>
                </a:solidFill>
              </a:rPr>
              <a:t> offered to help. </a:t>
            </a:r>
          </a:p>
        </p:txBody>
      </p:sp>
      <p:sp>
        <p:nvSpPr>
          <p:cNvPr id="29" name="TextBox 28"/>
          <p:cNvSpPr txBox="1"/>
          <p:nvPr/>
        </p:nvSpPr>
        <p:spPr>
          <a:xfrm>
            <a:off x="3479839" y="1293164"/>
            <a:ext cx="2715943" cy="1107996"/>
          </a:xfrm>
          <a:prstGeom prst="rect">
            <a:avLst/>
          </a:prstGeom>
          <a:noFill/>
        </p:spPr>
        <p:txBody>
          <a:bodyPr wrap="square" rtlCol="0">
            <a:spAutoFit/>
          </a:bodyPr>
          <a:lstStyle/>
          <a:p>
            <a:pPr algn="l"/>
            <a:r>
              <a:rPr lang="en-GB" sz="2200" b="1" dirty="0">
                <a:solidFill>
                  <a:schemeClr val="accent5">
                    <a:lumMod val="50000"/>
                  </a:schemeClr>
                </a:solidFill>
              </a:rPr>
              <a:t>She</a:t>
            </a:r>
            <a:r>
              <a:rPr lang="en-GB" sz="2200" dirty="0">
                <a:solidFill>
                  <a:schemeClr val="accent5">
                    <a:lumMod val="50000"/>
                  </a:schemeClr>
                </a:solidFill>
              </a:rPr>
              <a:t> broke the window and </a:t>
            </a:r>
            <a:r>
              <a:rPr lang="en-GB" sz="2200" b="1" dirty="0">
                <a:solidFill>
                  <a:schemeClr val="accent5">
                    <a:lumMod val="50000"/>
                  </a:schemeClr>
                </a:solidFill>
              </a:rPr>
              <a:t>I </a:t>
            </a:r>
            <a:r>
              <a:rPr lang="en-GB" sz="2200" dirty="0">
                <a:solidFill>
                  <a:schemeClr val="accent5">
                    <a:lumMod val="50000"/>
                  </a:schemeClr>
                </a:solidFill>
              </a:rPr>
              <a:t>broke the bed. </a:t>
            </a:r>
          </a:p>
        </p:txBody>
      </p:sp>
      <p:sp>
        <p:nvSpPr>
          <p:cNvPr id="30" name="TextBox 29"/>
          <p:cNvSpPr txBox="1"/>
          <p:nvPr/>
        </p:nvSpPr>
        <p:spPr>
          <a:xfrm>
            <a:off x="6377303" y="1313530"/>
            <a:ext cx="2549331" cy="1107996"/>
          </a:xfrm>
          <a:prstGeom prst="rect">
            <a:avLst/>
          </a:prstGeom>
          <a:noFill/>
        </p:spPr>
        <p:txBody>
          <a:bodyPr wrap="square" rtlCol="0">
            <a:spAutoFit/>
          </a:bodyPr>
          <a:lstStyle/>
          <a:p>
            <a:pPr algn="l"/>
            <a:r>
              <a:rPr lang="en-GB" sz="2200" b="1" dirty="0">
                <a:solidFill>
                  <a:schemeClr val="accent5">
                    <a:lumMod val="50000"/>
                  </a:schemeClr>
                </a:solidFill>
              </a:rPr>
              <a:t>He</a:t>
            </a:r>
            <a:r>
              <a:rPr lang="en-GB" sz="2200" dirty="0">
                <a:solidFill>
                  <a:schemeClr val="accent5">
                    <a:lumMod val="50000"/>
                  </a:schemeClr>
                </a:solidFill>
              </a:rPr>
              <a:t> ate paella but </a:t>
            </a:r>
            <a:r>
              <a:rPr lang="en-GB" sz="2200" b="1" dirty="0">
                <a:solidFill>
                  <a:schemeClr val="accent5">
                    <a:lumMod val="50000"/>
                  </a:schemeClr>
                </a:solidFill>
              </a:rPr>
              <a:t>she</a:t>
            </a:r>
            <a:r>
              <a:rPr lang="en-GB" sz="2200" dirty="0">
                <a:solidFill>
                  <a:schemeClr val="accent5">
                    <a:lumMod val="50000"/>
                  </a:schemeClr>
                </a:solidFill>
              </a:rPr>
              <a:t> ate tapas.</a:t>
            </a:r>
            <a:r>
              <a:rPr lang="en-GB" sz="2200" b="1" dirty="0">
                <a:solidFill>
                  <a:schemeClr val="accent5">
                    <a:lumMod val="50000"/>
                  </a:schemeClr>
                </a:solidFill>
              </a:rPr>
              <a:t> </a:t>
            </a:r>
            <a:endParaRPr lang="en-GB" sz="2200" dirty="0">
              <a:solidFill>
                <a:schemeClr val="accent5">
                  <a:lumMod val="50000"/>
                </a:schemeClr>
              </a:solidFill>
            </a:endParaRPr>
          </a:p>
        </p:txBody>
      </p:sp>
      <p:sp>
        <p:nvSpPr>
          <p:cNvPr id="31" name="TextBox 30"/>
          <p:cNvSpPr txBox="1"/>
          <p:nvPr/>
        </p:nvSpPr>
        <p:spPr>
          <a:xfrm>
            <a:off x="488796" y="4228619"/>
            <a:ext cx="2549331" cy="1107996"/>
          </a:xfrm>
          <a:prstGeom prst="rect">
            <a:avLst/>
          </a:prstGeom>
          <a:noFill/>
        </p:spPr>
        <p:txBody>
          <a:bodyPr wrap="square" rtlCol="0">
            <a:spAutoFit/>
          </a:bodyPr>
          <a:lstStyle/>
          <a:p>
            <a:pPr algn="l"/>
            <a:r>
              <a:rPr lang="en-GB" sz="2200" b="1" dirty="0">
                <a:solidFill>
                  <a:schemeClr val="accent5">
                    <a:lumMod val="50000"/>
                  </a:schemeClr>
                </a:solidFill>
              </a:rPr>
              <a:t>She</a:t>
            </a:r>
            <a:r>
              <a:rPr lang="en-GB" sz="2200" dirty="0">
                <a:solidFill>
                  <a:schemeClr val="accent5">
                    <a:lumMod val="50000"/>
                  </a:schemeClr>
                </a:solidFill>
              </a:rPr>
              <a:t> suffered an accident, so </a:t>
            </a:r>
            <a:r>
              <a:rPr lang="en-GB" sz="2200" b="1" dirty="0">
                <a:solidFill>
                  <a:schemeClr val="accent5">
                    <a:lumMod val="50000"/>
                  </a:schemeClr>
                </a:solidFill>
              </a:rPr>
              <a:t>I </a:t>
            </a:r>
            <a:r>
              <a:rPr lang="en-GB" sz="2200" dirty="0">
                <a:solidFill>
                  <a:schemeClr val="accent5">
                    <a:lumMod val="50000"/>
                  </a:schemeClr>
                </a:solidFill>
              </a:rPr>
              <a:t>asked for help</a:t>
            </a:r>
            <a:r>
              <a:rPr lang="en-GB" sz="2200" b="1" dirty="0">
                <a:solidFill>
                  <a:schemeClr val="accent5">
                    <a:lumMod val="50000"/>
                  </a:schemeClr>
                </a:solidFill>
              </a:rPr>
              <a:t>. </a:t>
            </a:r>
            <a:endParaRPr lang="en-GB" sz="2200" dirty="0">
              <a:solidFill>
                <a:schemeClr val="accent5">
                  <a:lumMod val="50000"/>
                </a:schemeClr>
              </a:solidFill>
            </a:endParaRPr>
          </a:p>
        </p:txBody>
      </p:sp>
      <p:sp>
        <p:nvSpPr>
          <p:cNvPr id="32" name="TextBox 31"/>
          <p:cNvSpPr txBox="1"/>
          <p:nvPr/>
        </p:nvSpPr>
        <p:spPr>
          <a:xfrm>
            <a:off x="3233124" y="4113919"/>
            <a:ext cx="2778006" cy="1446550"/>
          </a:xfrm>
          <a:prstGeom prst="rect">
            <a:avLst/>
          </a:prstGeom>
          <a:noFill/>
        </p:spPr>
        <p:txBody>
          <a:bodyPr wrap="square" rtlCol="0">
            <a:spAutoFit/>
          </a:bodyPr>
          <a:lstStyle/>
          <a:p>
            <a:pPr algn="l"/>
            <a:r>
              <a:rPr lang="en-GB" sz="2200" b="1" dirty="0">
                <a:solidFill>
                  <a:schemeClr val="accent5">
                    <a:lumMod val="50000"/>
                  </a:schemeClr>
                </a:solidFill>
              </a:rPr>
              <a:t>She</a:t>
            </a:r>
            <a:r>
              <a:rPr lang="en-GB" sz="2200" dirty="0">
                <a:solidFill>
                  <a:schemeClr val="accent5">
                    <a:lumMod val="50000"/>
                  </a:schemeClr>
                </a:solidFill>
              </a:rPr>
              <a:t> went up a tower whereas </a:t>
            </a:r>
            <a:r>
              <a:rPr lang="en-GB" sz="2200" b="1" dirty="0">
                <a:solidFill>
                  <a:schemeClr val="accent5">
                    <a:lumMod val="50000"/>
                  </a:schemeClr>
                </a:solidFill>
              </a:rPr>
              <a:t>I </a:t>
            </a:r>
            <a:r>
              <a:rPr lang="en-GB" sz="2200" dirty="0">
                <a:solidFill>
                  <a:schemeClr val="accent5">
                    <a:lumMod val="50000"/>
                  </a:schemeClr>
                </a:solidFill>
              </a:rPr>
              <a:t>hardly</a:t>
            </a:r>
            <a:r>
              <a:rPr lang="en-GB" sz="2200" b="1" dirty="0">
                <a:solidFill>
                  <a:schemeClr val="accent5">
                    <a:lumMod val="50000"/>
                  </a:schemeClr>
                </a:solidFill>
              </a:rPr>
              <a:t> </a:t>
            </a:r>
            <a:r>
              <a:rPr lang="en-GB" sz="2200" dirty="0">
                <a:solidFill>
                  <a:schemeClr val="accent5">
                    <a:lumMod val="50000"/>
                  </a:schemeClr>
                </a:solidFill>
              </a:rPr>
              <a:t>got to know the city.</a:t>
            </a:r>
          </a:p>
        </p:txBody>
      </p:sp>
      <p:sp>
        <p:nvSpPr>
          <p:cNvPr id="33" name="TextBox 32"/>
          <p:cNvSpPr txBox="1"/>
          <p:nvPr/>
        </p:nvSpPr>
        <p:spPr>
          <a:xfrm>
            <a:off x="6215337" y="4109614"/>
            <a:ext cx="2701565" cy="1446550"/>
          </a:xfrm>
          <a:prstGeom prst="rect">
            <a:avLst/>
          </a:prstGeom>
          <a:noFill/>
        </p:spPr>
        <p:txBody>
          <a:bodyPr wrap="square" rtlCol="0">
            <a:spAutoFit/>
          </a:bodyPr>
          <a:lstStyle/>
          <a:p>
            <a:pPr algn="l"/>
            <a:r>
              <a:rPr lang="en-GB" sz="2200" b="1" dirty="0">
                <a:solidFill>
                  <a:schemeClr val="accent5">
                    <a:lumMod val="50000"/>
                  </a:schemeClr>
                </a:solidFill>
              </a:rPr>
              <a:t>I </a:t>
            </a:r>
            <a:r>
              <a:rPr lang="en-GB" sz="2200" dirty="0">
                <a:solidFill>
                  <a:schemeClr val="accent5">
                    <a:lumMod val="50000"/>
                  </a:schemeClr>
                </a:solidFill>
              </a:rPr>
              <a:t>decided to the learn Spanish and </a:t>
            </a:r>
            <a:r>
              <a:rPr lang="en-GB" sz="2200" b="1" dirty="0">
                <a:solidFill>
                  <a:schemeClr val="accent5">
                    <a:lumMod val="50000"/>
                  </a:schemeClr>
                </a:solidFill>
              </a:rPr>
              <a:t>she </a:t>
            </a:r>
            <a:r>
              <a:rPr lang="en-GB" sz="2200" dirty="0">
                <a:solidFill>
                  <a:schemeClr val="accent5">
                    <a:lumMod val="50000"/>
                  </a:schemeClr>
                </a:solidFill>
              </a:rPr>
              <a:t>decided to go for a stroll.</a:t>
            </a:r>
          </a:p>
        </p:txBody>
      </p:sp>
      <p:sp>
        <p:nvSpPr>
          <p:cNvPr id="40" name="TextBox 39"/>
          <p:cNvSpPr txBox="1"/>
          <p:nvPr/>
        </p:nvSpPr>
        <p:spPr>
          <a:xfrm>
            <a:off x="8963079" y="249659"/>
            <a:ext cx="478303" cy="430887"/>
          </a:xfrm>
          <a:prstGeom prst="rect">
            <a:avLst/>
          </a:prstGeom>
          <a:noFill/>
        </p:spPr>
        <p:txBody>
          <a:bodyPr wrap="square" rtlCol="0">
            <a:spAutoFit/>
          </a:bodyPr>
          <a:lstStyle/>
          <a:p>
            <a:pPr algn="l"/>
            <a:r>
              <a:rPr lang="en-GB" sz="2200" b="1" dirty="0">
                <a:solidFill>
                  <a:schemeClr val="accent5">
                    <a:lumMod val="50000"/>
                  </a:schemeClr>
                </a:solidFill>
              </a:rPr>
              <a:t>4</a:t>
            </a:r>
          </a:p>
        </p:txBody>
      </p:sp>
      <p:sp>
        <p:nvSpPr>
          <p:cNvPr id="50" name="TextBox 49"/>
          <p:cNvSpPr txBox="1"/>
          <p:nvPr/>
        </p:nvSpPr>
        <p:spPr>
          <a:xfrm>
            <a:off x="3414767" y="593577"/>
            <a:ext cx="3074666" cy="430887"/>
          </a:xfrm>
          <a:prstGeom prst="rect">
            <a:avLst/>
          </a:prstGeom>
          <a:noFill/>
        </p:spPr>
        <p:txBody>
          <a:bodyPr wrap="square" rtlCol="0">
            <a:spAutoFit/>
          </a:bodyPr>
          <a:lstStyle/>
          <a:p>
            <a:pPr algn="l"/>
            <a:r>
              <a:rPr lang="en-GB" sz="2200" b="1" dirty="0">
                <a:solidFill>
                  <a:schemeClr val="accent5">
                    <a:lumMod val="50000"/>
                  </a:schemeClr>
                </a:solidFill>
              </a:rPr>
              <a:t>On the first day</a:t>
            </a:r>
          </a:p>
        </p:txBody>
      </p:sp>
      <p:sp>
        <p:nvSpPr>
          <p:cNvPr id="51" name="TextBox 50"/>
          <p:cNvSpPr txBox="1"/>
          <p:nvPr/>
        </p:nvSpPr>
        <p:spPr>
          <a:xfrm>
            <a:off x="6053764" y="583365"/>
            <a:ext cx="3074666" cy="430887"/>
          </a:xfrm>
          <a:prstGeom prst="rect">
            <a:avLst/>
          </a:prstGeom>
          <a:noFill/>
        </p:spPr>
        <p:txBody>
          <a:bodyPr wrap="square" rtlCol="0">
            <a:spAutoFit/>
          </a:bodyPr>
          <a:lstStyle/>
          <a:p>
            <a:pPr algn="l"/>
            <a:r>
              <a:rPr lang="en-GB" sz="2200" b="1" dirty="0">
                <a:solidFill>
                  <a:schemeClr val="accent5">
                    <a:lumMod val="50000"/>
                  </a:schemeClr>
                </a:solidFill>
              </a:rPr>
              <a:t>On the second day</a:t>
            </a:r>
          </a:p>
        </p:txBody>
      </p:sp>
      <p:sp>
        <p:nvSpPr>
          <p:cNvPr id="52" name="TextBox 51"/>
          <p:cNvSpPr txBox="1"/>
          <p:nvPr/>
        </p:nvSpPr>
        <p:spPr>
          <a:xfrm>
            <a:off x="8986224" y="583365"/>
            <a:ext cx="3074666" cy="430887"/>
          </a:xfrm>
          <a:prstGeom prst="rect">
            <a:avLst/>
          </a:prstGeom>
          <a:noFill/>
        </p:spPr>
        <p:txBody>
          <a:bodyPr wrap="square" rtlCol="0">
            <a:spAutoFit/>
          </a:bodyPr>
          <a:lstStyle/>
          <a:p>
            <a:pPr algn="l"/>
            <a:r>
              <a:rPr lang="en-GB" sz="2200" b="1" dirty="0">
                <a:solidFill>
                  <a:schemeClr val="accent5">
                    <a:lumMod val="50000"/>
                  </a:schemeClr>
                </a:solidFill>
              </a:rPr>
              <a:t>On the second day</a:t>
            </a:r>
          </a:p>
        </p:txBody>
      </p:sp>
      <p:sp>
        <p:nvSpPr>
          <p:cNvPr id="53" name="TextBox 52"/>
          <p:cNvSpPr txBox="1"/>
          <p:nvPr/>
        </p:nvSpPr>
        <p:spPr>
          <a:xfrm>
            <a:off x="9346625" y="3436167"/>
            <a:ext cx="2714265" cy="430887"/>
          </a:xfrm>
          <a:prstGeom prst="rect">
            <a:avLst/>
          </a:prstGeom>
          <a:noFill/>
        </p:spPr>
        <p:txBody>
          <a:bodyPr wrap="square" rtlCol="0">
            <a:spAutoFit/>
          </a:bodyPr>
          <a:lstStyle/>
          <a:p>
            <a:pPr algn="l"/>
            <a:r>
              <a:rPr lang="en-GB" sz="2200" b="1" dirty="0">
                <a:solidFill>
                  <a:schemeClr val="accent5">
                    <a:lumMod val="50000"/>
                  </a:schemeClr>
                </a:solidFill>
              </a:rPr>
              <a:t>On the last day</a:t>
            </a:r>
          </a:p>
        </p:txBody>
      </p:sp>
      <p:sp>
        <p:nvSpPr>
          <p:cNvPr id="54" name="TextBox 53"/>
          <p:cNvSpPr txBox="1"/>
          <p:nvPr/>
        </p:nvSpPr>
        <p:spPr>
          <a:xfrm>
            <a:off x="9223934" y="1217112"/>
            <a:ext cx="2549331" cy="1446550"/>
          </a:xfrm>
          <a:prstGeom prst="rect">
            <a:avLst/>
          </a:prstGeom>
          <a:noFill/>
        </p:spPr>
        <p:txBody>
          <a:bodyPr wrap="square" rtlCol="0">
            <a:spAutoFit/>
          </a:bodyPr>
          <a:lstStyle/>
          <a:p>
            <a:pPr algn="l"/>
            <a:r>
              <a:rPr lang="en-GB" sz="2200" b="1" dirty="0">
                <a:solidFill>
                  <a:schemeClr val="accent5">
                    <a:lumMod val="50000"/>
                  </a:schemeClr>
                </a:solidFill>
              </a:rPr>
              <a:t>She</a:t>
            </a:r>
            <a:r>
              <a:rPr lang="en-GB" sz="2200" dirty="0">
                <a:solidFill>
                  <a:schemeClr val="accent5">
                    <a:lumMod val="50000"/>
                  </a:schemeClr>
                </a:solidFill>
              </a:rPr>
              <a:t> went out in the morning and </a:t>
            </a:r>
            <a:r>
              <a:rPr lang="en-GB" sz="2200" b="1" dirty="0">
                <a:solidFill>
                  <a:schemeClr val="accent5">
                    <a:lumMod val="50000"/>
                  </a:schemeClr>
                </a:solidFill>
              </a:rPr>
              <a:t>he</a:t>
            </a:r>
            <a:r>
              <a:rPr lang="en-GB" sz="2200" dirty="0">
                <a:solidFill>
                  <a:schemeClr val="accent5">
                    <a:lumMod val="50000"/>
                  </a:schemeClr>
                </a:solidFill>
              </a:rPr>
              <a:t> went out in the afternoon.</a:t>
            </a:r>
            <a:r>
              <a:rPr lang="en-GB" sz="2200" b="1" dirty="0">
                <a:solidFill>
                  <a:schemeClr val="accent5">
                    <a:lumMod val="50000"/>
                  </a:schemeClr>
                </a:solidFill>
              </a:rPr>
              <a:t> </a:t>
            </a:r>
            <a:endParaRPr lang="en-GB" sz="2200" dirty="0">
              <a:solidFill>
                <a:schemeClr val="accent5">
                  <a:lumMod val="50000"/>
                </a:schemeClr>
              </a:solidFill>
            </a:endParaRPr>
          </a:p>
        </p:txBody>
      </p:sp>
      <p:sp>
        <p:nvSpPr>
          <p:cNvPr id="55" name="TextBox 54"/>
          <p:cNvSpPr txBox="1"/>
          <p:nvPr/>
        </p:nvSpPr>
        <p:spPr>
          <a:xfrm>
            <a:off x="9083047" y="4278891"/>
            <a:ext cx="2701565" cy="1107996"/>
          </a:xfrm>
          <a:prstGeom prst="rect">
            <a:avLst/>
          </a:prstGeom>
          <a:noFill/>
        </p:spPr>
        <p:txBody>
          <a:bodyPr wrap="square" rtlCol="0">
            <a:spAutoFit/>
          </a:bodyPr>
          <a:lstStyle/>
          <a:p>
            <a:pPr algn="l"/>
            <a:r>
              <a:rPr lang="en-GB" sz="2200" b="1" dirty="0">
                <a:solidFill>
                  <a:schemeClr val="accent5">
                    <a:lumMod val="50000"/>
                  </a:schemeClr>
                </a:solidFill>
              </a:rPr>
              <a:t>I </a:t>
            </a:r>
            <a:r>
              <a:rPr lang="en-GB" sz="2200" dirty="0">
                <a:solidFill>
                  <a:schemeClr val="accent5">
                    <a:lumMod val="50000"/>
                  </a:schemeClr>
                </a:solidFill>
              </a:rPr>
              <a:t>went out to buy a gift and </a:t>
            </a:r>
            <a:r>
              <a:rPr lang="en-GB" sz="2200" b="1" dirty="0">
                <a:solidFill>
                  <a:schemeClr val="accent5">
                    <a:lumMod val="50000"/>
                  </a:schemeClr>
                </a:solidFill>
              </a:rPr>
              <a:t>he</a:t>
            </a:r>
            <a:r>
              <a:rPr lang="en-GB" sz="2200" dirty="0">
                <a:solidFill>
                  <a:schemeClr val="accent5">
                    <a:lumMod val="50000"/>
                  </a:schemeClr>
                </a:solidFill>
              </a:rPr>
              <a:t> printed the tickets.</a:t>
            </a:r>
          </a:p>
        </p:txBody>
      </p:sp>
    </p:spTree>
    <p:extLst>
      <p:ext uri="{BB962C8B-B14F-4D97-AF65-F5344CB8AC3E}">
        <p14:creationId xmlns:p14="http://schemas.microsoft.com/office/powerpoint/2010/main" val="4222770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80987"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2" name="Rectangle 41"/>
          <p:cNvSpPr/>
          <p:nvPr/>
        </p:nvSpPr>
        <p:spPr>
          <a:xfrm>
            <a:off x="3096281"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3" name="Rectangle 42"/>
          <p:cNvSpPr/>
          <p:nvPr/>
        </p:nvSpPr>
        <p:spPr>
          <a:xfrm>
            <a:off x="6019272"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4" name="Rectangle 43"/>
          <p:cNvSpPr/>
          <p:nvPr/>
        </p:nvSpPr>
        <p:spPr>
          <a:xfrm>
            <a:off x="8942999"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45" name="TextBox 44"/>
          <p:cNvSpPr txBox="1"/>
          <p:nvPr/>
        </p:nvSpPr>
        <p:spPr>
          <a:xfrm>
            <a:off x="180987" y="3220724"/>
            <a:ext cx="478303" cy="430887"/>
          </a:xfrm>
          <a:prstGeom prst="rect">
            <a:avLst/>
          </a:prstGeom>
          <a:noFill/>
        </p:spPr>
        <p:txBody>
          <a:bodyPr wrap="square" rtlCol="0">
            <a:spAutoFit/>
          </a:bodyPr>
          <a:lstStyle/>
          <a:p>
            <a:pPr algn="l"/>
            <a:r>
              <a:rPr lang="en-GB" sz="2200" b="1" dirty="0">
                <a:solidFill>
                  <a:schemeClr val="accent5">
                    <a:lumMod val="50000"/>
                  </a:schemeClr>
                </a:solidFill>
              </a:rPr>
              <a:t>5</a:t>
            </a:r>
          </a:p>
        </p:txBody>
      </p:sp>
      <p:sp>
        <p:nvSpPr>
          <p:cNvPr id="46" name="TextBox 45"/>
          <p:cNvSpPr txBox="1"/>
          <p:nvPr/>
        </p:nvSpPr>
        <p:spPr>
          <a:xfrm>
            <a:off x="3150028" y="3264791"/>
            <a:ext cx="478303" cy="430887"/>
          </a:xfrm>
          <a:prstGeom prst="rect">
            <a:avLst/>
          </a:prstGeom>
          <a:noFill/>
        </p:spPr>
        <p:txBody>
          <a:bodyPr wrap="square" rtlCol="0">
            <a:spAutoFit/>
          </a:bodyPr>
          <a:lstStyle/>
          <a:p>
            <a:pPr algn="l"/>
            <a:r>
              <a:rPr lang="en-GB" sz="2200" b="1" dirty="0">
                <a:solidFill>
                  <a:schemeClr val="accent5">
                    <a:lumMod val="50000"/>
                  </a:schemeClr>
                </a:solidFill>
              </a:rPr>
              <a:t>6</a:t>
            </a:r>
          </a:p>
        </p:txBody>
      </p:sp>
      <p:sp>
        <p:nvSpPr>
          <p:cNvPr id="47" name="TextBox 46"/>
          <p:cNvSpPr txBox="1"/>
          <p:nvPr/>
        </p:nvSpPr>
        <p:spPr>
          <a:xfrm>
            <a:off x="5999783" y="3264791"/>
            <a:ext cx="478303" cy="430887"/>
          </a:xfrm>
          <a:prstGeom prst="rect">
            <a:avLst/>
          </a:prstGeom>
          <a:noFill/>
        </p:spPr>
        <p:txBody>
          <a:bodyPr wrap="square" rtlCol="0">
            <a:spAutoFit/>
          </a:bodyPr>
          <a:lstStyle/>
          <a:p>
            <a:pPr algn="l"/>
            <a:r>
              <a:rPr lang="en-GB" sz="2200" b="1" dirty="0">
                <a:solidFill>
                  <a:schemeClr val="accent5">
                    <a:lumMod val="50000"/>
                  </a:schemeClr>
                </a:solidFill>
              </a:rPr>
              <a:t>7</a:t>
            </a:r>
          </a:p>
        </p:txBody>
      </p:sp>
      <p:sp>
        <p:nvSpPr>
          <p:cNvPr id="48" name="TextBox 47"/>
          <p:cNvSpPr txBox="1"/>
          <p:nvPr/>
        </p:nvSpPr>
        <p:spPr>
          <a:xfrm>
            <a:off x="8951732" y="3288766"/>
            <a:ext cx="478303" cy="430887"/>
          </a:xfrm>
          <a:prstGeom prst="rect">
            <a:avLst/>
          </a:prstGeom>
          <a:noFill/>
        </p:spPr>
        <p:txBody>
          <a:bodyPr wrap="square" rtlCol="0">
            <a:spAutoFit/>
          </a:bodyPr>
          <a:lstStyle/>
          <a:p>
            <a:pPr algn="l"/>
            <a:r>
              <a:rPr lang="en-GB" sz="2200" b="1" dirty="0">
                <a:solidFill>
                  <a:schemeClr val="accent5">
                    <a:lumMod val="50000"/>
                  </a:schemeClr>
                </a:solidFill>
              </a:rPr>
              <a:t>8</a:t>
            </a:r>
          </a:p>
        </p:txBody>
      </p:sp>
      <p:sp>
        <p:nvSpPr>
          <p:cNvPr id="4" name="Rectangle 3"/>
          <p:cNvSpPr/>
          <p:nvPr/>
        </p:nvSpPr>
        <p:spPr>
          <a:xfrm>
            <a:off x="192334"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37" name="Rectangle 36"/>
          <p:cNvSpPr/>
          <p:nvPr/>
        </p:nvSpPr>
        <p:spPr>
          <a:xfrm>
            <a:off x="3107628"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38" name="Rectangle 37"/>
          <p:cNvSpPr/>
          <p:nvPr/>
        </p:nvSpPr>
        <p:spPr>
          <a:xfrm>
            <a:off x="6030619"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39" name="Rectangle 38"/>
          <p:cNvSpPr/>
          <p:nvPr/>
        </p:nvSpPr>
        <p:spPr>
          <a:xfrm>
            <a:off x="8954346"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p>
        </p:txBody>
      </p:sp>
      <p:sp>
        <p:nvSpPr>
          <p:cNvPr id="12" name="TextBox 11"/>
          <p:cNvSpPr txBox="1"/>
          <p:nvPr/>
        </p:nvSpPr>
        <p:spPr>
          <a:xfrm>
            <a:off x="3507657" y="3436167"/>
            <a:ext cx="2472638" cy="430887"/>
          </a:xfrm>
          <a:prstGeom prst="rect">
            <a:avLst/>
          </a:prstGeom>
          <a:noFill/>
        </p:spPr>
        <p:txBody>
          <a:bodyPr wrap="square" rtlCol="0">
            <a:spAutoFit/>
          </a:bodyPr>
          <a:lstStyle/>
          <a:p>
            <a:pPr algn="l"/>
            <a:r>
              <a:rPr lang="en-GB" sz="2200" b="1" dirty="0">
                <a:solidFill>
                  <a:schemeClr val="accent5">
                    <a:lumMod val="50000"/>
                  </a:schemeClr>
                </a:solidFill>
              </a:rPr>
              <a:t>On the third day</a:t>
            </a:r>
          </a:p>
        </p:txBody>
      </p:sp>
      <p:sp>
        <p:nvSpPr>
          <p:cNvPr id="11" name="TextBox 10"/>
          <p:cNvSpPr txBox="1"/>
          <p:nvPr/>
        </p:nvSpPr>
        <p:spPr>
          <a:xfrm>
            <a:off x="366376" y="593577"/>
            <a:ext cx="3074666" cy="430887"/>
          </a:xfrm>
          <a:prstGeom prst="rect">
            <a:avLst/>
          </a:prstGeom>
          <a:noFill/>
        </p:spPr>
        <p:txBody>
          <a:bodyPr wrap="square" rtlCol="0">
            <a:spAutoFit/>
          </a:bodyPr>
          <a:lstStyle/>
          <a:p>
            <a:pPr algn="l"/>
            <a:r>
              <a:rPr lang="en-GB" sz="2200" b="1" dirty="0">
                <a:solidFill>
                  <a:schemeClr val="accent5">
                    <a:lumMod val="50000"/>
                  </a:schemeClr>
                </a:solidFill>
              </a:rPr>
              <a:t>On the first day</a:t>
            </a:r>
          </a:p>
        </p:txBody>
      </p:sp>
      <p:sp>
        <p:nvSpPr>
          <p:cNvPr id="13" name="TextBox 12"/>
          <p:cNvSpPr txBox="1"/>
          <p:nvPr/>
        </p:nvSpPr>
        <p:spPr>
          <a:xfrm>
            <a:off x="6391671" y="3436167"/>
            <a:ext cx="2714265" cy="430887"/>
          </a:xfrm>
          <a:prstGeom prst="rect">
            <a:avLst/>
          </a:prstGeom>
          <a:noFill/>
        </p:spPr>
        <p:txBody>
          <a:bodyPr wrap="square" rtlCol="0">
            <a:spAutoFit/>
          </a:bodyPr>
          <a:lstStyle/>
          <a:p>
            <a:pPr algn="l"/>
            <a:r>
              <a:rPr lang="en-GB" sz="2200" b="1" dirty="0">
                <a:solidFill>
                  <a:schemeClr val="accent5">
                    <a:lumMod val="50000"/>
                  </a:schemeClr>
                </a:solidFill>
              </a:rPr>
              <a:t>On the last day</a:t>
            </a:r>
          </a:p>
        </p:txBody>
      </p:sp>
      <p:sp>
        <p:nvSpPr>
          <p:cNvPr id="20" name="TextBox 19"/>
          <p:cNvSpPr txBox="1"/>
          <p:nvPr/>
        </p:nvSpPr>
        <p:spPr>
          <a:xfrm>
            <a:off x="488796" y="3457187"/>
            <a:ext cx="3071596" cy="430887"/>
          </a:xfrm>
          <a:prstGeom prst="rect">
            <a:avLst/>
          </a:prstGeom>
          <a:noFill/>
        </p:spPr>
        <p:txBody>
          <a:bodyPr wrap="square" rtlCol="0">
            <a:spAutoFit/>
          </a:bodyPr>
          <a:lstStyle/>
          <a:p>
            <a:pPr algn="l"/>
            <a:r>
              <a:rPr lang="en-GB" sz="2200" b="1" dirty="0">
                <a:solidFill>
                  <a:schemeClr val="accent5">
                    <a:lumMod val="50000"/>
                  </a:schemeClr>
                </a:solidFill>
              </a:rPr>
              <a:t>On the third day</a:t>
            </a:r>
          </a:p>
        </p:txBody>
      </p:sp>
      <p:sp>
        <p:nvSpPr>
          <p:cNvPr id="22" name="TextBox 21"/>
          <p:cNvSpPr txBox="1"/>
          <p:nvPr/>
        </p:nvSpPr>
        <p:spPr>
          <a:xfrm>
            <a:off x="192334" y="181617"/>
            <a:ext cx="478303" cy="430887"/>
          </a:xfrm>
          <a:prstGeom prst="rect">
            <a:avLst/>
          </a:prstGeom>
          <a:noFill/>
        </p:spPr>
        <p:txBody>
          <a:bodyPr wrap="square" rtlCol="0">
            <a:spAutoFit/>
          </a:bodyPr>
          <a:lstStyle/>
          <a:p>
            <a:pPr algn="l"/>
            <a:r>
              <a:rPr lang="en-GB" sz="2200" b="1" dirty="0">
                <a:solidFill>
                  <a:schemeClr val="accent5">
                    <a:lumMod val="50000"/>
                  </a:schemeClr>
                </a:solidFill>
              </a:rPr>
              <a:t>1</a:t>
            </a:r>
          </a:p>
        </p:txBody>
      </p:sp>
      <p:sp>
        <p:nvSpPr>
          <p:cNvPr id="23" name="TextBox 22"/>
          <p:cNvSpPr txBox="1"/>
          <p:nvPr/>
        </p:nvSpPr>
        <p:spPr>
          <a:xfrm>
            <a:off x="3160692" y="285269"/>
            <a:ext cx="478303" cy="430887"/>
          </a:xfrm>
          <a:prstGeom prst="rect">
            <a:avLst/>
          </a:prstGeom>
          <a:noFill/>
        </p:spPr>
        <p:txBody>
          <a:bodyPr wrap="square" rtlCol="0">
            <a:spAutoFit/>
          </a:bodyPr>
          <a:lstStyle/>
          <a:p>
            <a:pPr algn="l"/>
            <a:r>
              <a:rPr lang="en-GB" sz="2200" b="1" dirty="0">
                <a:solidFill>
                  <a:schemeClr val="accent5">
                    <a:lumMod val="50000"/>
                  </a:schemeClr>
                </a:solidFill>
              </a:rPr>
              <a:t>2</a:t>
            </a:r>
          </a:p>
        </p:txBody>
      </p:sp>
      <p:sp>
        <p:nvSpPr>
          <p:cNvPr id="24" name="TextBox 23"/>
          <p:cNvSpPr txBox="1"/>
          <p:nvPr/>
        </p:nvSpPr>
        <p:spPr>
          <a:xfrm>
            <a:off x="6011130" y="225684"/>
            <a:ext cx="478303" cy="430887"/>
          </a:xfrm>
          <a:prstGeom prst="rect">
            <a:avLst/>
          </a:prstGeom>
          <a:noFill/>
        </p:spPr>
        <p:txBody>
          <a:bodyPr wrap="square" rtlCol="0">
            <a:spAutoFit/>
          </a:bodyPr>
          <a:lstStyle/>
          <a:p>
            <a:pPr algn="l"/>
            <a:r>
              <a:rPr lang="en-GB" sz="2200" b="1" dirty="0">
                <a:solidFill>
                  <a:schemeClr val="accent5">
                    <a:lumMod val="50000"/>
                  </a:schemeClr>
                </a:solidFill>
              </a:rPr>
              <a:t>3</a:t>
            </a:r>
          </a:p>
        </p:txBody>
      </p:sp>
      <p:sp>
        <p:nvSpPr>
          <p:cNvPr id="28" name="TextBox 27"/>
          <p:cNvSpPr txBox="1"/>
          <p:nvPr/>
        </p:nvSpPr>
        <p:spPr>
          <a:xfrm>
            <a:off x="444749" y="1359570"/>
            <a:ext cx="2715943" cy="1107996"/>
          </a:xfrm>
          <a:prstGeom prst="rect">
            <a:avLst/>
          </a:prstGeom>
          <a:noFill/>
        </p:spPr>
        <p:txBody>
          <a:bodyPr wrap="square" rtlCol="0">
            <a:spAutoFit/>
          </a:bodyPr>
          <a:lstStyle/>
          <a:p>
            <a:pPr algn="l"/>
            <a:r>
              <a:rPr lang="en-GB" sz="2200" b="1" dirty="0">
                <a:solidFill>
                  <a:schemeClr val="accent5">
                    <a:lumMod val="50000"/>
                  </a:schemeClr>
                </a:solidFill>
              </a:rPr>
              <a:t>I</a:t>
            </a:r>
            <a:r>
              <a:rPr lang="en-GB" sz="2200" dirty="0">
                <a:solidFill>
                  <a:schemeClr val="accent5">
                    <a:lumMod val="50000"/>
                  </a:schemeClr>
                </a:solidFill>
              </a:rPr>
              <a:t> lost the tickets and </a:t>
            </a:r>
            <a:r>
              <a:rPr lang="en-GB" sz="2200" b="1" dirty="0">
                <a:solidFill>
                  <a:schemeClr val="accent5">
                    <a:lumMod val="50000"/>
                  </a:schemeClr>
                </a:solidFill>
              </a:rPr>
              <a:t>he</a:t>
            </a:r>
            <a:r>
              <a:rPr lang="en-GB" sz="2200" dirty="0">
                <a:solidFill>
                  <a:schemeClr val="accent5">
                    <a:lumMod val="50000"/>
                  </a:schemeClr>
                </a:solidFill>
              </a:rPr>
              <a:t> offered to help. </a:t>
            </a:r>
          </a:p>
        </p:txBody>
      </p:sp>
      <p:sp>
        <p:nvSpPr>
          <p:cNvPr id="29" name="TextBox 28"/>
          <p:cNvSpPr txBox="1"/>
          <p:nvPr/>
        </p:nvSpPr>
        <p:spPr>
          <a:xfrm>
            <a:off x="3473065" y="1293164"/>
            <a:ext cx="2715943" cy="1107996"/>
          </a:xfrm>
          <a:prstGeom prst="rect">
            <a:avLst/>
          </a:prstGeom>
          <a:noFill/>
        </p:spPr>
        <p:txBody>
          <a:bodyPr wrap="square" rtlCol="0">
            <a:spAutoFit/>
          </a:bodyPr>
          <a:lstStyle/>
          <a:p>
            <a:pPr algn="l"/>
            <a:r>
              <a:rPr lang="en-GB" sz="2200" b="1" dirty="0">
                <a:solidFill>
                  <a:schemeClr val="accent5">
                    <a:lumMod val="50000"/>
                  </a:schemeClr>
                </a:solidFill>
              </a:rPr>
              <a:t>She</a:t>
            </a:r>
            <a:r>
              <a:rPr lang="en-GB" sz="2200" dirty="0">
                <a:solidFill>
                  <a:schemeClr val="accent5">
                    <a:lumMod val="50000"/>
                  </a:schemeClr>
                </a:solidFill>
              </a:rPr>
              <a:t> broke the window and </a:t>
            </a:r>
            <a:r>
              <a:rPr lang="en-GB" sz="2200" b="1" dirty="0">
                <a:solidFill>
                  <a:schemeClr val="accent5">
                    <a:lumMod val="50000"/>
                  </a:schemeClr>
                </a:solidFill>
              </a:rPr>
              <a:t>I </a:t>
            </a:r>
            <a:r>
              <a:rPr lang="en-GB" sz="2200" dirty="0">
                <a:solidFill>
                  <a:schemeClr val="accent5">
                    <a:lumMod val="50000"/>
                  </a:schemeClr>
                </a:solidFill>
              </a:rPr>
              <a:t>broke the bed. </a:t>
            </a:r>
          </a:p>
        </p:txBody>
      </p:sp>
      <p:sp>
        <p:nvSpPr>
          <p:cNvPr id="30" name="TextBox 29"/>
          <p:cNvSpPr txBox="1"/>
          <p:nvPr/>
        </p:nvSpPr>
        <p:spPr>
          <a:xfrm>
            <a:off x="6250281" y="1503374"/>
            <a:ext cx="2549331" cy="769441"/>
          </a:xfrm>
          <a:prstGeom prst="rect">
            <a:avLst/>
          </a:prstGeom>
          <a:noFill/>
        </p:spPr>
        <p:txBody>
          <a:bodyPr wrap="square" rtlCol="0">
            <a:spAutoFit/>
          </a:bodyPr>
          <a:lstStyle/>
          <a:p>
            <a:pPr algn="l"/>
            <a:r>
              <a:rPr lang="en-GB" sz="2200" b="1" dirty="0">
                <a:solidFill>
                  <a:schemeClr val="accent5">
                    <a:lumMod val="50000"/>
                  </a:schemeClr>
                </a:solidFill>
              </a:rPr>
              <a:t>She</a:t>
            </a:r>
            <a:r>
              <a:rPr lang="en-GB" sz="2200" dirty="0">
                <a:solidFill>
                  <a:schemeClr val="accent5">
                    <a:lumMod val="50000"/>
                  </a:schemeClr>
                </a:solidFill>
              </a:rPr>
              <a:t> ate paella but </a:t>
            </a:r>
            <a:r>
              <a:rPr lang="en-GB" sz="2200" b="1" dirty="0">
                <a:solidFill>
                  <a:schemeClr val="accent5">
                    <a:lumMod val="50000"/>
                  </a:schemeClr>
                </a:solidFill>
              </a:rPr>
              <a:t>he</a:t>
            </a:r>
            <a:r>
              <a:rPr lang="en-GB" sz="2200" dirty="0">
                <a:solidFill>
                  <a:schemeClr val="accent5">
                    <a:lumMod val="50000"/>
                  </a:schemeClr>
                </a:solidFill>
              </a:rPr>
              <a:t> ate tapas.</a:t>
            </a:r>
            <a:r>
              <a:rPr lang="en-GB" sz="2200" b="1" dirty="0">
                <a:solidFill>
                  <a:schemeClr val="accent5">
                    <a:lumMod val="50000"/>
                  </a:schemeClr>
                </a:solidFill>
              </a:rPr>
              <a:t> </a:t>
            </a:r>
            <a:endParaRPr lang="en-GB" sz="2200" dirty="0">
              <a:solidFill>
                <a:schemeClr val="accent5">
                  <a:lumMod val="50000"/>
                </a:schemeClr>
              </a:solidFill>
            </a:endParaRPr>
          </a:p>
        </p:txBody>
      </p:sp>
      <p:sp>
        <p:nvSpPr>
          <p:cNvPr id="31" name="TextBox 30"/>
          <p:cNvSpPr txBox="1"/>
          <p:nvPr/>
        </p:nvSpPr>
        <p:spPr>
          <a:xfrm>
            <a:off x="488796" y="4228619"/>
            <a:ext cx="2549331" cy="1107996"/>
          </a:xfrm>
          <a:prstGeom prst="rect">
            <a:avLst/>
          </a:prstGeom>
          <a:noFill/>
        </p:spPr>
        <p:txBody>
          <a:bodyPr wrap="square" rtlCol="0">
            <a:spAutoFit/>
          </a:bodyPr>
          <a:lstStyle/>
          <a:p>
            <a:pPr algn="l"/>
            <a:r>
              <a:rPr lang="en-GB" sz="2200" b="1" dirty="0">
                <a:solidFill>
                  <a:schemeClr val="accent5">
                    <a:lumMod val="50000"/>
                  </a:schemeClr>
                </a:solidFill>
              </a:rPr>
              <a:t>She</a:t>
            </a:r>
            <a:r>
              <a:rPr lang="en-GB" sz="2200" dirty="0">
                <a:solidFill>
                  <a:schemeClr val="accent5">
                    <a:lumMod val="50000"/>
                  </a:schemeClr>
                </a:solidFill>
              </a:rPr>
              <a:t> suffered an accident, so </a:t>
            </a:r>
            <a:r>
              <a:rPr lang="en-GB" sz="2200" b="1" dirty="0">
                <a:solidFill>
                  <a:schemeClr val="accent5">
                    <a:lumMod val="50000"/>
                  </a:schemeClr>
                </a:solidFill>
              </a:rPr>
              <a:t>I </a:t>
            </a:r>
            <a:r>
              <a:rPr lang="en-GB" sz="2200" dirty="0">
                <a:solidFill>
                  <a:schemeClr val="accent5">
                    <a:lumMod val="50000"/>
                  </a:schemeClr>
                </a:solidFill>
              </a:rPr>
              <a:t>asked for help</a:t>
            </a:r>
            <a:r>
              <a:rPr lang="en-GB" sz="2200" b="1" dirty="0">
                <a:solidFill>
                  <a:schemeClr val="accent5">
                    <a:lumMod val="50000"/>
                  </a:schemeClr>
                </a:solidFill>
              </a:rPr>
              <a:t>. </a:t>
            </a:r>
            <a:endParaRPr lang="en-GB" sz="2200" dirty="0">
              <a:solidFill>
                <a:schemeClr val="accent5">
                  <a:lumMod val="50000"/>
                </a:schemeClr>
              </a:solidFill>
            </a:endParaRPr>
          </a:p>
        </p:txBody>
      </p:sp>
      <p:sp>
        <p:nvSpPr>
          <p:cNvPr id="32" name="TextBox 31"/>
          <p:cNvSpPr txBox="1"/>
          <p:nvPr/>
        </p:nvSpPr>
        <p:spPr>
          <a:xfrm>
            <a:off x="3233124" y="4113919"/>
            <a:ext cx="2778006" cy="1446550"/>
          </a:xfrm>
          <a:prstGeom prst="rect">
            <a:avLst/>
          </a:prstGeom>
          <a:noFill/>
        </p:spPr>
        <p:txBody>
          <a:bodyPr wrap="square" rtlCol="0">
            <a:spAutoFit/>
          </a:bodyPr>
          <a:lstStyle/>
          <a:p>
            <a:pPr algn="l"/>
            <a:r>
              <a:rPr lang="en-GB" sz="2200" b="1" dirty="0">
                <a:solidFill>
                  <a:schemeClr val="accent5">
                    <a:lumMod val="50000"/>
                  </a:schemeClr>
                </a:solidFill>
              </a:rPr>
              <a:t>She</a:t>
            </a:r>
            <a:r>
              <a:rPr lang="en-GB" sz="2200" dirty="0">
                <a:solidFill>
                  <a:schemeClr val="accent5">
                    <a:lumMod val="50000"/>
                  </a:schemeClr>
                </a:solidFill>
              </a:rPr>
              <a:t> went up a tower whereas </a:t>
            </a:r>
            <a:r>
              <a:rPr lang="en-GB" sz="2200" b="1" dirty="0">
                <a:solidFill>
                  <a:schemeClr val="accent5">
                    <a:lumMod val="50000"/>
                  </a:schemeClr>
                </a:solidFill>
              </a:rPr>
              <a:t>he </a:t>
            </a:r>
            <a:r>
              <a:rPr lang="en-GB" sz="2200" dirty="0">
                <a:solidFill>
                  <a:schemeClr val="accent5">
                    <a:lumMod val="50000"/>
                  </a:schemeClr>
                </a:solidFill>
              </a:rPr>
              <a:t>hardly</a:t>
            </a:r>
            <a:r>
              <a:rPr lang="en-GB" sz="2200" b="1" dirty="0">
                <a:solidFill>
                  <a:schemeClr val="accent5">
                    <a:lumMod val="50000"/>
                  </a:schemeClr>
                </a:solidFill>
              </a:rPr>
              <a:t> </a:t>
            </a:r>
            <a:r>
              <a:rPr lang="en-GB" sz="2200" dirty="0">
                <a:solidFill>
                  <a:schemeClr val="accent5">
                    <a:lumMod val="50000"/>
                  </a:schemeClr>
                </a:solidFill>
              </a:rPr>
              <a:t>got to know the city.</a:t>
            </a:r>
          </a:p>
        </p:txBody>
      </p:sp>
      <p:sp>
        <p:nvSpPr>
          <p:cNvPr id="33" name="TextBox 32"/>
          <p:cNvSpPr txBox="1"/>
          <p:nvPr/>
        </p:nvSpPr>
        <p:spPr>
          <a:xfrm>
            <a:off x="6215337" y="4109614"/>
            <a:ext cx="2701565" cy="1446550"/>
          </a:xfrm>
          <a:prstGeom prst="rect">
            <a:avLst/>
          </a:prstGeom>
          <a:noFill/>
        </p:spPr>
        <p:txBody>
          <a:bodyPr wrap="square" rtlCol="0">
            <a:spAutoFit/>
          </a:bodyPr>
          <a:lstStyle/>
          <a:p>
            <a:pPr algn="l"/>
            <a:r>
              <a:rPr lang="en-GB" sz="2200" b="1" dirty="0">
                <a:solidFill>
                  <a:schemeClr val="accent5">
                    <a:lumMod val="50000"/>
                  </a:schemeClr>
                </a:solidFill>
              </a:rPr>
              <a:t>I </a:t>
            </a:r>
            <a:r>
              <a:rPr lang="en-GB" sz="2200" dirty="0">
                <a:solidFill>
                  <a:schemeClr val="accent5">
                    <a:lumMod val="50000"/>
                  </a:schemeClr>
                </a:solidFill>
              </a:rPr>
              <a:t>decided to the learn Spanish and </a:t>
            </a:r>
            <a:r>
              <a:rPr lang="en-GB" sz="2200" b="1" dirty="0">
                <a:solidFill>
                  <a:schemeClr val="accent5">
                    <a:lumMod val="50000"/>
                  </a:schemeClr>
                </a:solidFill>
              </a:rPr>
              <a:t>she </a:t>
            </a:r>
            <a:r>
              <a:rPr lang="en-GB" sz="2200" dirty="0">
                <a:solidFill>
                  <a:schemeClr val="accent5">
                    <a:lumMod val="50000"/>
                  </a:schemeClr>
                </a:solidFill>
              </a:rPr>
              <a:t>decided to go for a stroll.</a:t>
            </a:r>
          </a:p>
        </p:txBody>
      </p:sp>
      <p:sp>
        <p:nvSpPr>
          <p:cNvPr id="40" name="TextBox 39"/>
          <p:cNvSpPr txBox="1"/>
          <p:nvPr/>
        </p:nvSpPr>
        <p:spPr>
          <a:xfrm>
            <a:off x="8963079" y="249659"/>
            <a:ext cx="478303" cy="430887"/>
          </a:xfrm>
          <a:prstGeom prst="rect">
            <a:avLst/>
          </a:prstGeom>
          <a:noFill/>
        </p:spPr>
        <p:txBody>
          <a:bodyPr wrap="square" rtlCol="0">
            <a:spAutoFit/>
          </a:bodyPr>
          <a:lstStyle/>
          <a:p>
            <a:pPr algn="l"/>
            <a:r>
              <a:rPr lang="en-GB" sz="2200" b="1" dirty="0">
                <a:solidFill>
                  <a:schemeClr val="accent5">
                    <a:lumMod val="50000"/>
                  </a:schemeClr>
                </a:solidFill>
              </a:rPr>
              <a:t>4</a:t>
            </a:r>
          </a:p>
        </p:txBody>
      </p:sp>
      <p:sp>
        <p:nvSpPr>
          <p:cNvPr id="50" name="TextBox 49"/>
          <p:cNvSpPr txBox="1"/>
          <p:nvPr/>
        </p:nvSpPr>
        <p:spPr>
          <a:xfrm>
            <a:off x="3414767" y="593577"/>
            <a:ext cx="3074666" cy="430887"/>
          </a:xfrm>
          <a:prstGeom prst="rect">
            <a:avLst/>
          </a:prstGeom>
          <a:noFill/>
        </p:spPr>
        <p:txBody>
          <a:bodyPr wrap="square" rtlCol="0">
            <a:spAutoFit/>
          </a:bodyPr>
          <a:lstStyle/>
          <a:p>
            <a:pPr algn="l"/>
            <a:r>
              <a:rPr lang="en-GB" sz="2200" b="1" dirty="0">
                <a:solidFill>
                  <a:schemeClr val="accent5">
                    <a:lumMod val="50000"/>
                  </a:schemeClr>
                </a:solidFill>
              </a:rPr>
              <a:t>On the first day</a:t>
            </a:r>
          </a:p>
        </p:txBody>
      </p:sp>
      <p:sp>
        <p:nvSpPr>
          <p:cNvPr id="51" name="TextBox 50"/>
          <p:cNvSpPr txBox="1"/>
          <p:nvPr/>
        </p:nvSpPr>
        <p:spPr>
          <a:xfrm>
            <a:off x="6053764" y="583365"/>
            <a:ext cx="3074666" cy="430887"/>
          </a:xfrm>
          <a:prstGeom prst="rect">
            <a:avLst/>
          </a:prstGeom>
          <a:noFill/>
        </p:spPr>
        <p:txBody>
          <a:bodyPr wrap="square" rtlCol="0">
            <a:spAutoFit/>
          </a:bodyPr>
          <a:lstStyle/>
          <a:p>
            <a:pPr algn="l"/>
            <a:r>
              <a:rPr lang="en-GB" sz="2200" b="1" dirty="0">
                <a:solidFill>
                  <a:schemeClr val="accent5">
                    <a:lumMod val="50000"/>
                  </a:schemeClr>
                </a:solidFill>
              </a:rPr>
              <a:t>On the second day</a:t>
            </a:r>
          </a:p>
        </p:txBody>
      </p:sp>
      <p:sp>
        <p:nvSpPr>
          <p:cNvPr id="52" name="TextBox 51"/>
          <p:cNvSpPr txBox="1"/>
          <p:nvPr/>
        </p:nvSpPr>
        <p:spPr>
          <a:xfrm>
            <a:off x="8986224" y="583365"/>
            <a:ext cx="3074666" cy="430887"/>
          </a:xfrm>
          <a:prstGeom prst="rect">
            <a:avLst/>
          </a:prstGeom>
          <a:noFill/>
        </p:spPr>
        <p:txBody>
          <a:bodyPr wrap="square" rtlCol="0">
            <a:spAutoFit/>
          </a:bodyPr>
          <a:lstStyle/>
          <a:p>
            <a:pPr algn="l"/>
            <a:r>
              <a:rPr lang="en-GB" sz="2200" b="1" dirty="0">
                <a:solidFill>
                  <a:schemeClr val="accent5">
                    <a:lumMod val="50000"/>
                  </a:schemeClr>
                </a:solidFill>
              </a:rPr>
              <a:t>On the second day</a:t>
            </a:r>
          </a:p>
        </p:txBody>
      </p:sp>
      <p:sp>
        <p:nvSpPr>
          <p:cNvPr id="53" name="TextBox 52"/>
          <p:cNvSpPr txBox="1"/>
          <p:nvPr/>
        </p:nvSpPr>
        <p:spPr>
          <a:xfrm>
            <a:off x="9346625" y="3436167"/>
            <a:ext cx="2714265" cy="430887"/>
          </a:xfrm>
          <a:prstGeom prst="rect">
            <a:avLst/>
          </a:prstGeom>
          <a:noFill/>
        </p:spPr>
        <p:txBody>
          <a:bodyPr wrap="square" rtlCol="0">
            <a:spAutoFit/>
          </a:bodyPr>
          <a:lstStyle/>
          <a:p>
            <a:pPr algn="l"/>
            <a:r>
              <a:rPr lang="en-GB" sz="2200" b="1" dirty="0">
                <a:solidFill>
                  <a:schemeClr val="accent5">
                    <a:lumMod val="50000"/>
                  </a:schemeClr>
                </a:solidFill>
              </a:rPr>
              <a:t>On the last day</a:t>
            </a:r>
          </a:p>
        </p:txBody>
      </p:sp>
      <p:sp>
        <p:nvSpPr>
          <p:cNvPr id="54" name="TextBox 53"/>
          <p:cNvSpPr txBox="1"/>
          <p:nvPr/>
        </p:nvSpPr>
        <p:spPr>
          <a:xfrm>
            <a:off x="9223934" y="1217112"/>
            <a:ext cx="2549331" cy="1446550"/>
          </a:xfrm>
          <a:prstGeom prst="rect">
            <a:avLst/>
          </a:prstGeom>
          <a:noFill/>
        </p:spPr>
        <p:txBody>
          <a:bodyPr wrap="square" rtlCol="0">
            <a:spAutoFit/>
          </a:bodyPr>
          <a:lstStyle/>
          <a:p>
            <a:pPr algn="l"/>
            <a:r>
              <a:rPr lang="en-GB" sz="2200" b="1" dirty="0">
                <a:solidFill>
                  <a:schemeClr val="accent5">
                    <a:lumMod val="50000"/>
                  </a:schemeClr>
                </a:solidFill>
              </a:rPr>
              <a:t>He</a:t>
            </a:r>
            <a:r>
              <a:rPr lang="en-GB" sz="2200" dirty="0">
                <a:solidFill>
                  <a:schemeClr val="accent5">
                    <a:lumMod val="50000"/>
                  </a:schemeClr>
                </a:solidFill>
              </a:rPr>
              <a:t> went out in the morning and </a:t>
            </a:r>
            <a:r>
              <a:rPr lang="en-GB" sz="2200" b="1" dirty="0">
                <a:solidFill>
                  <a:schemeClr val="accent5">
                    <a:lumMod val="50000"/>
                  </a:schemeClr>
                </a:solidFill>
              </a:rPr>
              <a:t>she</a:t>
            </a:r>
            <a:r>
              <a:rPr lang="en-GB" sz="2200" dirty="0">
                <a:solidFill>
                  <a:schemeClr val="accent5">
                    <a:lumMod val="50000"/>
                  </a:schemeClr>
                </a:solidFill>
              </a:rPr>
              <a:t> went out in the afternoon.</a:t>
            </a:r>
            <a:r>
              <a:rPr lang="en-GB" sz="2200" b="1" dirty="0">
                <a:solidFill>
                  <a:schemeClr val="accent5">
                    <a:lumMod val="50000"/>
                  </a:schemeClr>
                </a:solidFill>
              </a:rPr>
              <a:t> </a:t>
            </a:r>
            <a:endParaRPr lang="en-GB" sz="2200" dirty="0">
              <a:solidFill>
                <a:schemeClr val="accent5">
                  <a:lumMod val="50000"/>
                </a:schemeClr>
              </a:solidFill>
            </a:endParaRPr>
          </a:p>
        </p:txBody>
      </p:sp>
      <p:sp>
        <p:nvSpPr>
          <p:cNvPr id="55" name="TextBox 54"/>
          <p:cNvSpPr txBox="1"/>
          <p:nvPr/>
        </p:nvSpPr>
        <p:spPr>
          <a:xfrm>
            <a:off x="9083047" y="4278891"/>
            <a:ext cx="2701565" cy="1107996"/>
          </a:xfrm>
          <a:prstGeom prst="rect">
            <a:avLst/>
          </a:prstGeom>
          <a:noFill/>
        </p:spPr>
        <p:txBody>
          <a:bodyPr wrap="square" rtlCol="0">
            <a:spAutoFit/>
          </a:bodyPr>
          <a:lstStyle/>
          <a:p>
            <a:pPr algn="l"/>
            <a:r>
              <a:rPr lang="en-GB" sz="2200" b="1" dirty="0">
                <a:solidFill>
                  <a:schemeClr val="accent5">
                    <a:lumMod val="50000"/>
                  </a:schemeClr>
                </a:solidFill>
              </a:rPr>
              <a:t>She </a:t>
            </a:r>
            <a:r>
              <a:rPr lang="en-GB" sz="2200" dirty="0">
                <a:solidFill>
                  <a:schemeClr val="accent5">
                    <a:lumMod val="50000"/>
                  </a:schemeClr>
                </a:solidFill>
              </a:rPr>
              <a:t>went out to buy a gift and </a:t>
            </a:r>
            <a:r>
              <a:rPr lang="en-GB" sz="2200" b="1" dirty="0">
                <a:solidFill>
                  <a:schemeClr val="accent5">
                    <a:lumMod val="50000"/>
                  </a:schemeClr>
                </a:solidFill>
              </a:rPr>
              <a:t>he</a:t>
            </a:r>
            <a:r>
              <a:rPr lang="en-GB" sz="2200" dirty="0">
                <a:solidFill>
                  <a:schemeClr val="accent5">
                    <a:lumMod val="50000"/>
                  </a:schemeClr>
                </a:solidFill>
              </a:rPr>
              <a:t> printed the tickets.</a:t>
            </a:r>
          </a:p>
        </p:txBody>
      </p:sp>
    </p:spTree>
    <p:extLst>
      <p:ext uri="{BB962C8B-B14F-4D97-AF65-F5344CB8AC3E}">
        <p14:creationId xmlns:p14="http://schemas.microsoft.com/office/powerpoint/2010/main" val="653333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951" y="84407"/>
            <a:ext cx="2101947" cy="576771"/>
          </a:xfrm>
        </p:spPr>
        <p:txBody>
          <a:bodyPr>
            <a:normAutofit/>
          </a:bodyPr>
          <a:lstStyle/>
          <a:p>
            <a:r>
              <a:rPr lang="en-GB" sz="2800" dirty="0">
                <a:solidFill>
                  <a:srgbClr val="203864"/>
                </a:solidFill>
              </a:rPr>
              <a:t>Solución</a:t>
            </a:r>
          </a:p>
        </p:txBody>
      </p:sp>
      <p:graphicFrame>
        <p:nvGraphicFramePr>
          <p:cNvPr id="4" name="Table 3"/>
          <p:cNvGraphicFramePr>
            <a:graphicFrameLocks noGrp="1"/>
          </p:cNvGraphicFramePr>
          <p:nvPr/>
        </p:nvGraphicFramePr>
        <p:xfrm>
          <a:off x="1777413" y="372792"/>
          <a:ext cx="9720776" cy="5930125"/>
        </p:xfrm>
        <a:graphic>
          <a:graphicData uri="http://schemas.openxmlformats.org/drawingml/2006/table">
            <a:tbl>
              <a:tblPr firstRow="1" bandRow="1">
                <a:tableStyleId>{5DA37D80-6434-44D0-A028-1B22A696006F}</a:tableStyleId>
              </a:tblPr>
              <a:tblGrid>
                <a:gridCol w="2272146">
                  <a:extLst>
                    <a:ext uri="{9D8B030D-6E8A-4147-A177-3AD203B41FA5}">
                      <a16:colId xmlns:a16="http://schemas.microsoft.com/office/drawing/2014/main" val="631043060"/>
                    </a:ext>
                  </a:extLst>
                </a:gridCol>
                <a:gridCol w="3731963">
                  <a:extLst>
                    <a:ext uri="{9D8B030D-6E8A-4147-A177-3AD203B41FA5}">
                      <a16:colId xmlns:a16="http://schemas.microsoft.com/office/drawing/2014/main" val="4136645834"/>
                    </a:ext>
                  </a:extLst>
                </a:gridCol>
                <a:gridCol w="3716667">
                  <a:extLst>
                    <a:ext uri="{9D8B030D-6E8A-4147-A177-3AD203B41FA5}">
                      <a16:colId xmlns:a16="http://schemas.microsoft.com/office/drawing/2014/main" val="172294759"/>
                    </a:ext>
                  </a:extLst>
                </a:gridCol>
              </a:tblGrid>
              <a:tr h="1186025">
                <a:tc>
                  <a:txBody>
                    <a:bodyPr/>
                    <a:lstStyle/>
                    <a:p>
                      <a:pPr algn="ctr"/>
                      <a:endParaRPr lang="en-GB" sz="2000" b="0" dirty="0"/>
                    </a:p>
                  </a:txBody>
                  <a:tcPr/>
                </a:tc>
                <a:tc>
                  <a:txBody>
                    <a:bodyPr/>
                    <a:lstStyle/>
                    <a:p>
                      <a:pPr algn="ctr"/>
                      <a:r>
                        <a:rPr lang="en-GB" sz="2200" b="0" dirty="0"/>
                        <a:t>Persona A</a:t>
                      </a:r>
                    </a:p>
                  </a:txBody>
                  <a:tcPr anchor="ctr"/>
                </a:tc>
                <a:tc>
                  <a:txBody>
                    <a:bodyPr/>
                    <a:lstStyle/>
                    <a:p>
                      <a:pPr algn="ctr"/>
                      <a:r>
                        <a:rPr lang="en-GB" sz="2200" b="0" dirty="0"/>
                        <a:t>Persona B</a:t>
                      </a:r>
                    </a:p>
                  </a:txBody>
                  <a:tcPr anchor="ctr"/>
                </a:tc>
                <a:extLst>
                  <a:ext uri="{0D108BD9-81ED-4DB2-BD59-A6C34878D82A}">
                    <a16:rowId xmlns:a16="http://schemas.microsoft.com/office/drawing/2014/main" val="3595918455"/>
                  </a:ext>
                </a:extLst>
              </a:tr>
              <a:tr h="1186025">
                <a:tc>
                  <a:txBody>
                    <a:bodyPr/>
                    <a:lstStyle/>
                    <a:p>
                      <a:r>
                        <a:rPr lang="en-GB" sz="2200" b="0" dirty="0"/>
                        <a:t>El </a:t>
                      </a:r>
                      <a:r>
                        <a:rPr lang="en-GB" sz="2200" b="0" dirty="0" err="1"/>
                        <a:t>segundo</a:t>
                      </a:r>
                      <a:r>
                        <a:rPr lang="en-GB" sz="2200" b="0" dirty="0"/>
                        <a:t> día</a:t>
                      </a:r>
                    </a:p>
                    <a:p>
                      <a:r>
                        <a:rPr lang="en-GB" sz="2200" b="0" dirty="0"/>
                        <a:t>(la </a:t>
                      </a:r>
                      <a:r>
                        <a:rPr lang="en-GB" sz="2200" b="0" dirty="0" err="1"/>
                        <a:t>tarjeta</a:t>
                      </a:r>
                      <a:r>
                        <a:rPr lang="en-GB" sz="2200" b="0" dirty="0"/>
                        <a:t> 3)</a:t>
                      </a:r>
                    </a:p>
                  </a:txBody>
                  <a:tcPr/>
                </a:tc>
                <a:tc>
                  <a:txBody>
                    <a:bodyPr/>
                    <a:lstStyle/>
                    <a:p>
                      <a:endParaRPr lang="en-GB" sz="2000" b="0" dirty="0"/>
                    </a:p>
                  </a:txBody>
                  <a:tcPr/>
                </a:tc>
                <a:tc>
                  <a:txBody>
                    <a:bodyPr/>
                    <a:lstStyle/>
                    <a:p>
                      <a:endParaRPr lang="en-GB" sz="2000" b="0" dirty="0"/>
                    </a:p>
                  </a:txBody>
                  <a:tcPr/>
                </a:tc>
                <a:extLst>
                  <a:ext uri="{0D108BD9-81ED-4DB2-BD59-A6C34878D82A}">
                    <a16:rowId xmlns:a16="http://schemas.microsoft.com/office/drawing/2014/main" val="3680205697"/>
                  </a:ext>
                </a:extLst>
              </a:tr>
              <a:tr h="11860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mn-lt"/>
                          <a:ea typeface="+mn-ea"/>
                          <a:cs typeface="+mn-cs"/>
                        </a:rPr>
                        <a:t>El </a:t>
                      </a:r>
                      <a:r>
                        <a:rPr kumimoji="0" lang="en-GB" sz="2200" b="0" i="0" u="none" strike="noStrike" kern="1200" cap="none" spc="0" normalizeH="0" baseline="0" noProof="0" dirty="0" err="1">
                          <a:ln>
                            <a:noFill/>
                          </a:ln>
                          <a:solidFill>
                            <a:prstClr val="black"/>
                          </a:solidFill>
                          <a:effectLst/>
                          <a:uLnTx/>
                          <a:uFillTx/>
                          <a:latin typeface="+mn-lt"/>
                          <a:ea typeface="+mn-ea"/>
                          <a:cs typeface="+mn-cs"/>
                        </a:rPr>
                        <a:t>segundo</a:t>
                      </a:r>
                      <a:r>
                        <a:rPr kumimoji="0" lang="en-GB" sz="2200" b="0" i="0" u="none" strike="noStrike" kern="1200" cap="none" spc="0" normalizeH="0" baseline="0" noProof="0" dirty="0">
                          <a:ln>
                            <a:noFill/>
                          </a:ln>
                          <a:solidFill>
                            <a:prstClr val="black"/>
                          </a:solidFill>
                          <a:effectLst/>
                          <a:uLnTx/>
                          <a:uFillTx/>
                          <a:latin typeface="+mn-lt"/>
                          <a:ea typeface="+mn-ea"/>
                          <a:cs typeface="+mn-cs"/>
                        </a:rPr>
                        <a:t> día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mn-lt"/>
                          <a:ea typeface="+mn-ea"/>
                          <a:cs typeface="+mn-cs"/>
                        </a:rPr>
                        <a:t>(la </a:t>
                      </a:r>
                      <a:r>
                        <a:rPr kumimoji="0" lang="en-GB" sz="2200" b="0" i="0" u="none" strike="noStrike" kern="1200" cap="none" spc="0" normalizeH="0" baseline="0" noProof="0" dirty="0" err="1">
                          <a:ln>
                            <a:noFill/>
                          </a:ln>
                          <a:solidFill>
                            <a:prstClr val="black"/>
                          </a:solidFill>
                          <a:effectLst/>
                          <a:uLnTx/>
                          <a:uFillTx/>
                          <a:latin typeface="+mn-lt"/>
                          <a:ea typeface="+mn-ea"/>
                          <a:cs typeface="+mn-cs"/>
                        </a:rPr>
                        <a:t>tarjeta</a:t>
                      </a:r>
                      <a:r>
                        <a:rPr kumimoji="0" lang="en-GB" sz="2200" b="0" i="0" u="none" strike="noStrike" kern="1200" cap="none" spc="0" normalizeH="0" baseline="0" noProof="0" dirty="0">
                          <a:ln>
                            <a:noFill/>
                          </a:ln>
                          <a:solidFill>
                            <a:prstClr val="black"/>
                          </a:solidFill>
                          <a:effectLst/>
                          <a:uLnTx/>
                          <a:uFillTx/>
                          <a:latin typeface="+mn-lt"/>
                          <a:ea typeface="+mn-ea"/>
                          <a:cs typeface="+mn-cs"/>
                        </a:rPr>
                        <a:t> 4)</a:t>
                      </a:r>
                    </a:p>
                    <a:p>
                      <a:endParaRPr lang="en-GB" dirty="0"/>
                    </a:p>
                  </a:txBody>
                  <a:tcPr/>
                </a:tc>
                <a:tc>
                  <a:txBody>
                    <a:bodyPr/>
                    <a:lstStyle/>
                    <a:p>
                      <a:endParaRPr lang="en-GB" sz="2000" b="0" dirty="0"/>
                    </a:p>
                  </a:txBody>
                  <a:tcPr/>
                </a:tc>
                <a:tc>
                  <a:txBody>
                    <a:bodyPr/>
                    <a:lstStyle/>
                    <a:p>
                      <a:endParaRPr lang="en-GB" sz="2000" b="0" dirty="0"/>
                    </a:p>
                  </a:txBody>
                  <a:tcPr/>
                </a:tc>
                <a:extLst>
                  <a:ext uri="{0D108BD9-81ED-4DB2-BD59-A6C34878D82A}">
                    <a16:rowId xmlns:a16="http://schemas.microsoft.com/office/drawing/2014/main" val="157803781"/>
                  </a:ext>
                </a:extLst>
              </a:tr>
              <a:tr h="1186025">
                <a:tc>
                  <a:txBody>
                    <a:bodyPr/>
                    <a:lstStyle/>
                    <a:p>
                      <a:r>
                        <a:rPr lang="en-GB" sz="2200" b="0" dirty="0"/>
                        <a:t>El tercer día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t>(la </a:t>
                      </a:r>
                      <a:r>
                        <a:rPr lang="en-GB" sz="2200" b="0" dirty="0" err="1"/>
                        <a:t>tarjeta</a:t>
                      </a:r>
                      <a:r>
                        <a:rPr lang="en-GB" sz="2200" b="0" dirty="0"/>
                        <a:t> 6)</a:t>
                      </a:r>
                    </a:p>
                  </a:txBody>
                  <a:tcPr/>
                </a:tc>
                <a:tc>
                  <a:txBody>
                    <a:bodyPr/>
                    <a:lstStyle/>
                    <a:p>
                      <a:endParaRPr lang="en-GB" sz="2000" b="0" dirty="0"/>
                    </a:p>
                  </a:txBody>
                  <a:tcPr/>
                </a:tc>
                <a:tc>
                  <a:txBody>
                    <a:bodyPr/>
                    <a:lstStyle/>
                    <a:p>
                      <a:endParaRPr lang="en-GB" sz="2000" b="0" dirty="0"/>
                    </a:p>
                  </a:txBody>
                  <a:tcPr/>
                </a:tc>
                <a:extLst>
                  <a:ext uri="{0D108BD9-81ED-4DB2-BD59-A6C34878D82A}">
                    <a16:rowId xmlns:a16="http://schemas.microsoft.com/office/drawing/2014/main" val="3497836398"/>
                  </a:ext>
                </a:extLst>
              </a:tr>
              <a:tr h="1186025">
                <a:tc>
                  <a:txBody>
                    <a:bodyPr/>
                    <a:lstStyle/>
                    <a:p>
                      <a:r>
                        <a:rPr lang="en-GB" sz="2200" b="0" dirty="0"/>
                        <a:t>El último</a:t>
                      </a:r>
                      <a:r>
                        <a:rPr lang="en-GB" sz="2200" b="0" baseline="0" dirty="0"/>
                        <a:t> día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t>(la </a:t>
                      </a:r>
                      <a:r>
                        <a:rPr lang="en-GB" sz="2200" b="0" dirty="0" err="1"/>
                        <a:t>tarjeta</a:t>
                      </a:r>
                      <a:r>
                        <a:rPr lang="en-GB" sz="2200" b="0" dirty="0"/>
                        <a:t> 8)</a:t>
                      </a:r>
                    </a:p>
                  </a:txBody>
                  <a:tcPr/>
                </a:tc>
                <a:tc>
                  <a:txBody>
                    <a:bodyPr/>
                    <a:lstStyle/>
                    <a:p>
                      <a:endParaRPr lang="en-GB" sz="2000" b="0" dirty="0"/>
                    </a:p>
                  </a:txBody>
                  <a:tcPr/>
                </a:tc>
                <a:tc>
                  <a:txBody>
                    <a:bodyPr/>
                    <a:lstStyle/>
                    <a:p>
                      <a:endParaRPr lang="en-GB" sz="2000" b="0" dirty="0"/>
                    </a:p>
                  </a:txBody>
                  <a:tcPr/>
                </a:tc>
                <a:extLst>
                  <a:ext uri="{0D108BD9-81ED-4DB2-BD59-A6C34878D82A}">
                    <a16:rowId xmlns:a16="http://schemas.microsoft.com/office/drawing/2014/main" val="3436120622"/>
                  </a:ext>
                </a:extLst>
              </a:tr>
            </a:tbl>
          </a:graphicData>
        </a:graphic>
      </p:graphicFrame>
      <p:sp>
        <p:nvSpPr>
          <p:cNvPr id="5" name="TextBox 4"/>
          <p:cNvSpPr txBox="1"/>
          <p:nvPr/>
        </p:nvSpPr>
        <p:spPr>
          <a:xfrm>
            <a:off x="4049002" y="1701737"/>
            <a:ext cx="3263705" cy="769441"/>
          </a:xfrm>
          <a:prstGeom prst="rect">
            <a:avLst/>
          </a:prstGeom>
          <a:noFill/>
        </p:spPr>
        <p:txBody>
          <a:bodyPr wrap="square" rtlCol="0">
            <a:spAutoFit/>
          </a:bodyPr>
          <a:lstStyle/>
          <a:p>
            <a:pPr algn="l"/>
            <a:r>
              <a:rPr lang="en-GB" sz="2200" b="1" dirty="0" err="1">
                <a:solidFill>
                  <a:srgbClr val="203864"/>
                </a:solidFill>
              </a:rPr>
              <a:t>Él</a:t>
            </a:r>
            <a:r>
              <a:rPr lang="en-GB" sz="2200" dirty="0">
                <a:solidFill>
                  <a:srgbClr val="203864"/>
                </a:solidFill>
              </a:rPr>
              <a:t> </a:t>
            </a:r>
            <a:r>
              <a:rPr lang="en-GB" sz="2200" dirty="0" err="1">
                <a:solidFill>
                  <a:srgbClr val="203864"/>
                </a:solidFill>
              </a:rPr>
              <a:t>comió</a:t>
            </a:r>
            <a:r>
              <a:rPr lang="en-GB" sz="2200" dirty="0">
                <a:solidFill>
                  <a:srgbClr val="203864"/>
                </a:solidFill>
              </a:rPr>
              <a:t> paella </a:t>
            </a:r>
            <a:r>
              <a:rPr lang="en-GB" sz="2200" dirty="0" err="1">
                <a:solidFill>
                  <a:srgbClr val="203864"/>
                </a:solidFill>
              </a:rPr>
              <a:t>pero</a:t>
            </a:r>
            <a:r>
              <a:rPr lang="en-GB" sz="2200" dirty="0">
                <a:solidFill>
                  <a:srgbClr val="203864"/>
                </a:solidFill>
              </a:rPr>
              <a:t> </a:t>
            </a:r>
            <a:r>
              <a:rPr lang="en-GB" sz="2200" b="1" dirty="0" err="1">
                <a:solidFill>
                  <a:srgbClr val="203864"/>
                </a:solidFill>
              </a:rPr>
              <a:t>ella</a:t>
            </a:r>
            <a:r>
              <a:rPr lang="en-GB" sz="2200" dirty="0">
                <a:solidFill>
                  <a:srgbClr val="203864"/>
                </a:solidFill>
              </a:rPr>
              <a:t> </a:t>
            </a:r>
            <a:r>
              <a:rPr lang="en-GB" sz="2200" dirty="0" err="1">
                <a:solidFill>
                  <a:srgbClr val="203864"/>
                </a:solidFill>
              </a:rPr>
              <a:t>comió</a:t>
            </a:r>
            <a:r>
              <a:rPr lang="en-GB" sz="2200" dirty="0">
                <a:solidFill>
                  <a:srgbClr val="203864"/>
                </a:solidFill>
              </a:rPr>
              <a:t> tapas.</a:t>
            </a:r>
          </a:p>
        </p:txBody>
      </p:sp>
      <p:sp>
        <p:nvSpPr>
          <p:cNvPr id="8" name="TextBox 7"/>
          <p:cNvSpPr txBox="1"/>
          <p:nvPr/>
        </p:nvSpPr>
        <p:spPr>
          <a:xfrm>
            <a:off x="4049001" y="5133051"/>
            <a:ext cx="3263705" cy="1107996"/>
          </a:xfrm>
          <a:prstGeom prst="rect">
            <a:avLst/>
          </a:prstGeom>
          <a:noFill/>
        </p:spPr>
        <p:txBody>
          <a:bodyPr wrap="square" rtlCol="0">
            <a:spAutoFit/>
          </a:bodyPr>
          <a:lstStyle/>
          <a:p>
            <a:pPr algn="l"/>
            <a:r>
              <a:rPr lang="en-GB" sz="2200" b="1" dirty="0" err="1">
                <a:solidFill>
                  <a:srgbClr val="203864"/>
                </a:solidFill>
              </a:rPr>
              <a:t>Yo</a:t>
            </a:r>
            <a:r>
              <a:rPr lang="en-GB" sz="2200" b="1" dirty="0">
                <a:solidFill>
                  <a:srgbClr val="203864"/>
                </a:solidFill>
              </a:rPr>
              <a:t> </a:t>
            </a:r>
            <a:r>
              <a:rPr lang="en-GB" sz="2200" b="1" dirty="0" err="1">
                <a:solidFill>
                  <a:srgbClr val="203864"/>
                </a:solidFill>
              </a:rPr>
              <a:t>salí</a:t>
            </a:r>
            <a:r>
              <a:rPr lang="en-GB" sz="2200" dirty="0">
                <a:solidFill>
                  <a:srgbClr val="203864"/>
                </a:solidFill>
              </a:rPr>
              <a:t> a </a:t>
            </a:r>
            <a:r>
              <a:rPr lang="en-GB" sz="2200" dirty="0" err="1">
                <a:solidFill>
                  <a:srgbClr val="203864"/>
                </a:solidFill>
              </a:rPr>
              <a:t>comprar</a:t>
            </a:r>
            <a:r>
              <a:rPr lang="en-GB" sz="2200" dirty="0">
                <a:solidFill>
                  <a:srgbClr val="203864"/>
                </a:solidFill>
              </a:rPr>
              <a:t> un </a:t>
            </a:r>
            <a:r>
              <a:rPr lang="en-GB" sz="2200" dirty="0" err="1">
                <a:solidFill>
                  <a:srgbClr val="203864"/>
                </a:solidFill>
              </a:rPr>
              <a:t>regalo</a:t>
            </a:r>
            <a:r>
              <a:rPr lang="en-GB" sz="2200" dirty="0">
                <a:solidFill>
                  <a:srgbClr val="203864"/>
                </a:solidFill>
              </a:rPr>
              <a:t> y </a:t>
            </a:r>
            <a:r>
              <a:rPr lang="en-GB" sz="2200" dirty="0" err="1">
                <a:solidFill>
                  <a:srgbClr val="203864"/>
                </a:solidFill>
              </a:rPr>
              <a:t>él</a:t>
            </a:r>
            <a:r>
              <a:rPr lang="en-GB" sz="2200" dirty="0">
                <a:solidFill>
                  <a:srgbClr val="203864"/>
                </a:solidFill>
              </a:rPr>
              <a:t> </a:t>
            </a:r>
            <a:r>
              <a:rPr lang="en-GB" sz="2200" dirty="0" err="1">
                <a:solidFill>
                  <a:srgbClr val="203864"/>
                </a:solidFill>
              </a:rPr>
              <a:t>imprimió</a:t>
            </a:r>
            <a:r>
              <a:rPr lang="en-GB" sz="2200" dirty="0">
                <a:solidFill>
                  <a:srgbClr val="203864"/>
                </a:solidFill>
              </a:rPr>
              <a:t> los </a:t>
            </a:r>
            <a:r>
              <a:rPr lang="en-GB" sz="2200" dirty="0" err="1">
                <a:solidFill>
                  <a:srgbClr val="203864"/>
                </a:solidFill>
              </a:rPr>
              <a:t>billetes</a:t>
            </a:r>
            <a:r>
              <a:rPr lang="en-GB" sz="2200" dirty="0">
                <a:solidFill>
                  <a:srgbClr val="203864"/>
                </a:solidFill>
              </a:rPr>
              <a:t>.</a:t>
            </a:r>
          </a:p>
        </p:txBody>
      </p:sp>
      <p:sp>
        <p:nvSpPr>
          <p:cNvPr id="9" name="TextBox 8"/>
          <p:cNvSpPr txBox="1"/>
          <p:nvPr/>
        </p:nvSpPr>
        <p:spPr>
          <a:xfrm>
            <a:off x="4064706" y="3963186"/>
            <a:ext cx="3708889" cy="1107996"/>
          </a:xfrm>
          <a:prstGeom prst="rect">
            <a:avLst/>
          </a:prstGeom>
          <a:noFill/>
        </p:spPr>
        <p:txBody>
          <a:bodyPr wrap="square" rtlCol="0">
            <a:spAutoFit/>
          </a:bodyPr>
          <a:lstStyle/>
          <a:p>
            <a:pPr algn="l"/>
            <a:r>
              <a:rPr lang="en-GB" sz="2200" dirty="0">
                <a:solidFill>
                  <a:srgbClr val="203864"/>
                </a:solidFill>
              </a:rPr>
              <a:t>Ella</a:t>
            </a:r>
            <a:r>
              <a:rPr lang="en-GB" sz="2200" b="1" dirty="0">
                <a:solidFill>
                  <a:srgbClr val="203864"/>
                </a:solidFill>
              </a:rPr>
              <a:t> </a:t>
            </a:r>
            <a:r>
              <a:rPr lang="en-GB" sz="2200" dirty="0" err="1">
                <a:solidFill>
                  <a:srgbClr val="203864"/>
                </a:solidFill>
              </a:rPr>
              <a:t>subió</a:t>
            </a:r>
            <a:r>
              <a:rPr lang="en-GB" sz="2200" dirty="0">
                <a:solidFill>
                  <a:srgbClr val="203864"/>
                </a:solidFill>
              </a:rPr>
              <a:t> una </a:t>
            </a:r>
            <a:r>
              <a:rPr lang="en-GB" sz="2200" dirty="0" err="1">
                <a:solidFill>
                  <a:srgbClr val="203864"/>
                </a:solidFill>
              </a:rPr>
              <a:t>torre</a:t>
            </a:r>
            <a:r>
              <a:rPr lang="en-GB" sz="2200" dirty="0">
                <a:solidFill>
                  <a:srgbClr val="203864"/>
                </a:solidFill>
              </a:rPr>
              <a:t>, mientras que </a:t>
            </a:r>
            <a:r>
              <a:rPr lang="en-GB" sz="2200" b="1" dirty="0" err="1">
                <a:solidFill>
                  <a:srgbClr val="203864"/>
                </a:solidFill>
              </a:rPr>
              <a:t>yo</a:t>
            </a:r>
            <a:r>
              <a:rPr lang="en-GB" sz="2200" b="1" dirty="0">
                <a:solidFill>
                  <a:srgbClr val="203864"/>
                </a:solidFill>
              </a:rPr>
              <a:t> </a:t>
            </a:r>
            <a:r>
              <a:rPr lang="en-GB" sz="2200" b="1" dirty="0" err="1">
                <a:solidFill>
                  <a:srgbClr val="203864"/>
                </a:solidFill>
              </a:rPr>
              <a:t>apenas</a:t>
            </a:r>
            <a:r>
              <a:rPr lang="en-GB" sz="2200" b="1" dirty="0">
                <a:solidFill>
                  <a:srgbClr val="203864"/>
                </a:solidFill>
              </a:rPr>
              <a:t> conocí</a:t>
            </a:r>
            <a:r>
              <a:rPr lang="en-GB" sz="2200" dirty="0">
                <a:solidFill>
                  <a:srgbClr val="203864"/>
                </a:solidFill>
              </a:rPr>
              <a:t> la ciudad.</a:t>
            </a:r>
          </a:p>
        </p:txBody>
      </p:sp>
      <p:sp>
        <p:nvSpPr>
          <p:cNvPr id="10" name="TextBox 9"/>
          <p:cNvSpPr txBox="1"/>
          <p:nvPr/>
        </p:nvSpPr>
        <p:spPr>
          <a:xfrm>
            <a:off x="7762872" y="3963185"/>
            <a:ext cx="3708889" cy="1107996"/>
          </a:xfrm>
          <a:prstGeom prst="rect">
            <a:avLst/>
          </a:prstGeom>
          <a:noFill/>
        </p:spPr>
        <p:txBody>
          <a:bodyPr wrap="square" rtlCol="0">
            <a:spAutoFit/>
          </a:bodyPr>
          <a:lstStyle/>
          <a:p>
            <a:pPr algn="l"/>
            <a:r>
              <a:rPr lang="en-GB" sz="2200" dirty="0">
                <a:solidFill>
                  <a:srgbClr val="203864"/>
                </a:solidFill>
              </a:rPr>
              <a:t>Ella</a:t>
            </a:r>
            <a:r>
              <a:rPr lang="en-GB" sz="2200" b="1" dirty="0">
                <a:solidFill>
                  <a:srgbClr val="203864"/>
                </a:solidFill>
              </a:rPr>
              <a:t> </a:t>
            </a:r>
            <a:r>
              <a:rPr lang="en-GB" sz="2200" dirty="0" err="1">
                <a:solidFill>
                  <a:srgbClr val="203864"/>
                </a:solidFill>
              </a:rPr>
              <a:t>subió</a:t>
            </a:r>
            <a:r>
              <a:rPr lang="en-GB" sz="2200" dirty="0">
                <a:solidFill>
                  <a:srgbClr val="203864"/>
                </a:solidFill>
              </a:rPr>
              <a:t> una </a:t>
            </a:r>
            <a:r>
              <a:rPr lang="en-GB" sz="2200" dirty="0" err="1">
                <a:solidFill>
                  <a:srgbClr val="203864"/>
                </a:solidFill>
              </a:rPr>
              <a:t>torre</a:t>
            </a:r>
            <a:r>
              <a:rPr lang="en-GB" sz="2200" dirty="0">
                <a:solidFill>
                  <a:srgbClr val="203864"/>
                </a:solidFill>
              </a:rPr>
              <a:t>, mientras que </a:t>
            </a:r>
            <a:r>
              <a:rPr lang="en-GB" sz="2200" b="1" dirty="0" err="1">
                <a:solidFill>
                  <a:srgbClr val="203864"/>
                </a:solidFill>
              </a:rPr>
              <a:t>él</a:t>
            </a:r>
            <a:r>
              <a:rPr lang="en-GB" sz="2200" b="1" dirty="0">
                <a:solidFill>
                  <a:srgbClr val="203864"/>
                </a:solidFill>
              </a:rPr>
              <a:t> </a:t>
            </a:r>
            <a:r>
              <a:rPr lang="en-GB" sz="2200" b="1" dirty="0" err="1">
                <a:solidFill>
                  <a:srgbClr val="203864"/>
                </a:solidFill>
              </a:rPr>
              <a:t>apenas</a:t>
            </a:r>
            <a:r>
              <a:rPr lang="en-GB" sz="2200" b="1" dirty="0">
                <a:solidFill>
                  <a:srgbClr val="203864"/>
                </a:solidFill>
              </a:rPr>
              <a:t> </a:t>
            </a:r>
            <a:r>
              <a:rPr lang="en-GB" sz="2200" b="1" dirty="0" err="1">
                <a:solidFill>
                  <a:srgbClr val="203864"/>
                </a:solidFill>
              </a:rPr>
              <a:t>conoció</a:t>
            </a:r>
            <a:r>
              <a:rPr lang="en-GB" sz="2200" dirty="0">
                <a:solidFill>
                  <a:srgbClr val="203864"/>
                </a:solidFill>
              </a:rPr>
              <a:t> la ciudad.</a:t>
            </a:r>
          </a:p>
        </p:txBody>
      </p:sp>
      <p:sp>
        <p:nvSpPr>
          <p:cNvPr id="12" name="TextBox 11"/>
          <p:cNvSpPr txBox="1"/>
          <p:nvPr/>
        </p:nvSpPr>
        <p:spPr>
          <a:xfrm>
            <a:off x="7762873" y="1701736"/>
            <a:ext cx="3263705" cy="769441"/>
          </a:xfrm>
          <a:prstGeom prst="rect">
            <a:avLst/>
          </a:prstGeom>
          <a:noFill/>
        </p:spPr>
        <p:txBody>
          <a:bodyPr wrap="square" rtlCol="0">
            <a:spAutoFit/>
          </a:bodyPr>
          <a:lstStyle/>
          <a:p>
            <a:pPr algn="l"/>
            <a:r>
              <a:rPr lang="en-GB" sz="2200" b="1" dirty="0">
                <a:solidFill>
                  <a:srgbClr val="203864"/>
                </a:solidFill>
              </a:rPr>
              <a:t>Ella</a:t>
            </a:r>
            <a:r>
              <a:rPr lang="en-GB" sz="2200" dirty="0">
                <a:solidFill>
                  <a:srgbClr val="203864"/>
                </a:solidFill>
              </a:rPr>
              <a:t> </a:t>
            </a:r>
            <a:r>
              <a:rPr lang="en-GB" sz="2200" dirty="0" err="1">
                <a:solidFill>
                  <a:srgbClr val="203864"/>
                </a:solidFill>
              </a:rPr>
              <a:t>comió</a:t>
            </a:r>
            <a:r>
              <a:rPr lang="en-GB" sz="2200" dirty="0">
                <a:solidFill>
                  <a:srgbClr val="203864"/>
                </a:solidFill>
              </a:rPr>
              <a:t> paella </a:t>
            </a:r>
            <a:r>
              <a:rPr lang="en-GB" sz="2200" dirty="0" err="1">
                <a:solidFill>
                  <a:srgbClr val="203864"/>
                </a:solidFill>
              </a:rPr>
              <a:t>pero</a:t>
            </a:r>
            <a:r>
              <a:rPr lang="en-GB" sz="2200" dirty="0">
                <a:solidFill>
                  <a:srgbClr val="203864"/>
                </a:solidFill>
              </a:rPr>
              <a:t> </a:t>
            </a:r>
            <a:r>
              <a:rPr lang="en-GB" sz="2200" b="1" dirty="0" err="1">
                <a:solidFill>
                  <a:srgbClr val="203864"/>
                </a:solidFill>
              </a:rPr>
              <a:t>él</a:t>
            </a:r>
            <a:r>
              <a:rPr lang="en-GB" sz="2200" dirty="0">
                <a:solidFill>
                  <a:srgbClr val="203864"/>
                </a:solidFill>
              </a:rPr>
              <a:t> </a:t>
            </a:r>
            <a:r>
              <a:rPr lang="en-GB" sz="2200" dirty="0" err="1">
                <a:solidFill>
                  <a:srgbClr val="203864"/>
                </a:solidFill>
              </a:rPr>
              <a:t>comió</a:t>
            </a:r>
            <a:r>
              <a:rPr lang="en-GB" sz="2200" dirty="0">
                <a:solidFill>
                  <a:srgbClr val="203864"/>
                </a:solidFill>
              </a:rPr>
              <a:t> tapas.</a:t>
            </a:r>
          </a:p>
        </p:txBody>
      </p:sp>
      <p:sp>
        <p:nvSpPr>
          <p:cNvPr id="13" name="TextBox 12"/>
          <p:cNvSpPr txBox="1"/>
          <p:nvPr/>
        </p:nvSpPr>
        <p:spPr>
          <a:xfrm>
            <a:off x="4075428" y="2745507"/>
            <a:ext cx="3263705" cy="1107996"/>
          </a:xfrm>
          <a:prstGeom prst="rect">
            <a:avLst/>
          </a:prstGeom>
          <a:noFill/>
        </p:spPr>
        <p:txBody>
          <a:bodyPr wrap="square" rtlCol="0">
            <a:spAutoFit/>
          </a:bodyPr>
          <a:lstStyle/>
          <a:p>
            <a:pPr algn="l"/>
            <a:r>
              <a:rPr lang="en-GB" sz="2200" b="1" dirty="0">
                <a:solidFill>
                  <a:srgbClr val="203864"/>
                </a:solidFill>
              </a:rPr>
              <a:t>Ella</a:t>
            </a:r>
            <a:r>
              <a:rPr lang="en-GB" sz="2200" dirty="0">
                <a:solidFill>
                  <a:srgbClr val="203864"/>
                </a:solidFill>
              </a:rPr>
              <a:t> </a:t>
            </a:r>
            <a:r>
              <a:rPr lang="en-GB" sz="2200" dirty="0" err="1">
                <a:solidFill>
                  <a:srgbClr val="203864"/>
                </a:solidFill>
              </a:rPr>
              <a:t>salió</a:t>
            </a:r>
            <a:r>
              <a:rPr lang="en-GB" sz="2200" dirty="0">
                <a:solidFill>
                  <a:srgbClr val="203864"/>
                </a:solidFill>
              </a:rPr>
              <a:t> por la </a:t>
            </a:r>
            <a:r>
              <a:rPr lang="en-GB" sz="2200" dirty="0" err="1">
                <a:solidFill>
                  <a:srgbClr val="203864"/>
                </a:solidFill>
              </a:rPr>
              <a:t>mañana</a:t>
            </a:r>
            <a:r>
              <a:rPr lang="en-GB" sz="2200" dirty="0">
                <a:solidFill>
                  <a:srgbClr val="203864"/>
                </a:solidFill>
              </a:rPr>
              <a:t> y </a:t>
            </a:r>
            <a:r>
              <a:rPr lang="en-GB" sz="2200" b="1" dirty="0" err="1">
                <a:solidFill>
                  <a:srgbClr val="203864"/>
                </a:solidFill>
              </a:rPr>
              <a:t>él</a:t>
            </a:r>
            <a:r>
              <a:rPr lang="en-GB" sz="2200" dirty="0">
                <a:solidFill>
                  <a:srgbClr val="203864"/>
                </a:solidFill>
              </a:rPr>
              <a:t> </a:t>
            </a:r>
            <a:r>
              <a:rPr lang="en-GB" sz="2200" dirty="0" err="1">
                <a:solidFill>
                  <a:srgbClr val="203864"/>
                </a:solidFill>
              </a:rPr>
              <a:t>salió</a:t>
            </a:r>
            <a:r>
              <a:rPr lang="en-GB" sz="2200" dirty="0">
                <a:solidFill>
                  <a:srgbClr val="203864"/>
                </a:solidFill>
              </a:rPr>
              <a:t> por la </a:t>
            </a:r>
            <a:r>
              <a:rPr lang="en-GB" sz="2200" dirty="0" err="1">
                <a:solidFill>
                  <a:srgbClr val="203864"/>
                </a:solidFill>
              </a:rPr>
              <a:t>tarde</a:t>
            </a:r>
            <a:r>
              <a:rPr lang="en-GB" sz="2200" dirty="0">
                <a:solidFill>
                  <a:srgbClr val="203864"/>
                </a:solidFill>
              </a:rPr>
              <a:t>.</a:t>
            </a:r>
          </a:p>
        </p:txBody>
      </p:sp>
      <p:sp>
        <p:nvSpPr>
          <p:cNvPr id="14" name="TextBox 13"/>
          <p:cNvSpPr txBox="1"/>
          <p:nvPr/>
        </p:nvSpPr>
        <p:spPr>
          <a:xfrm>
            <a:off x="7762872" y="2759562"/>
            <a:ext cx="3263705" cy="1107996"/>
          </a:xfrm>
          <a:prstGeom prst="rect">
            <a:avLst/>
          </a:prstGeom>
          <a:noFill/>
        </p:spPr>
        <p:txBody>
          <a:bodyPr wrap="square" rtlCol="0">
            <a:spAutoFit/>
          </a:bodyPr>
          <a:lstStyle/>
          <a:p>
            <a:pPr algn="l"/>
            <a:r>
              <a:rPr lang="en-GB" sz="2200" b="1" dirty="0">
                <a:solidFill>
                  <a:srgbClr val="203864"/>
                </a:solidFill>
              </a:rPr>
              <a:t>El</a:t>
            </a:r>
            <a:r>
              <a:rPr lang="en-GB" sz="2200" dirty="0">
                <a:solidFill>
                  <a:srgbClr val="203864"/>
                </a:solidFill>
              </a:rPr>
              <a:t> </a:t>
            </a:r>
            <a:r>
              <a:rPr lang="en-GB" sz="2200" dirty="0" err="1">
                <a:solidFill>
                  <a:srgbClr val="203864"/>
                </a:solidFill>
              </a:rPr>
              <a:t>salió</a:t>
            </a:r>
            <a:r>
              <a:rPr lang="en-GB" sz="2200" dirty="0">
                <a:solidFill>
                  <a:srgbClr val="203864"/>
                </a:solidFill>
              </a:rPr>
              <a:t> por la </a:t>
            </a:r>
            <a:r>
              <a:rPr lang="en-GB" sz="2200" dirty="0" err="1">
                <a:solidFill>
                  <a:srgbClr val="203864"/>
                </a:solidFill>
              </a:rPr>
              <a:t>mañana</a:t>
            </a:r>
            <a:r>
              <a:rPr lang="en-GB" sz="2200" dirty="0">
                <a:solidFill>
                  <a:srgbClr val="203864"/>
                </a:solidFill>
              </a:rPr>
              <a:t> y </a:t>
            </a:r>
            <a:r>
              <a:rPr lang="en-GB" sz="2200" b="1" dirty="0" err="1">
                <a:solidFill>
                  <a:srgbClr val="203864"/>
                </a:solidFill>
              </a:rPr>
              <a:t>ella</a:t>
            </a:r>
            <a:r>
              <a:rPr lang="en-GB" sz="2200" dirty="0">
                <a:solidFill>
                  <a:srgbClr val="203864"/>
                </a:solidFill>
              </a:rPr>
              <a:t> </a:t>
            </a:r>
            <a:r>
              <a:rPr lang="en-GB" sz="2200" dirty="0" err="1">
                <a:solidFill>
                  <a:srgbClr val="203864"/>
                </a:solidFill>
              </a:rPr>
              <a:t>salió</a:t>
            </a:r>
            <a:r>
              <a:rPr lang="en-GB" sz="2200" dirty="0">
                <a:solidFill>
                  <a:srgbClr val="203864"/>
                </a:solidFill>
              </a:rPr>
              <a:t> por la </a:t>
            </a:r>
            <a:r>
              <a:rPr lang="en-GB" sz="2200" dirty="0" err="1">
                <a:solidFill>
                  <a:srgbClr val="203864"/>
                </a:solidFill>
              </a:rPr>
              <a:t>tarde</a:t>
            </a:r>
            <a:r>
              <a:rPr lang="en-GB" sz="2200" dirty="0">
                <a:solidFill>
                  <a:srgbClr val="203864"/>
                </a:solidFill>
              </a:rPr>
              <a:t>.</a:t>
            </a:r>
          </a:p>
        </p:txBody>
      </p:sp>
      <p:sp>
        <p:nvSpPr>
          <p:cNvPr id="15" name="TextBox 14"/>
          <p:cNvSpPr txBox="1"/>
          <p:nvPr/>
        </p:nvSpPr>
        <p:spPr>
          <a:xfrm>
            <a:off x="7773595" y="5133051"/>
            <a:ext cx="3263705" cy="1107996"/>
          </a:xfrm>
          <a:prstGeom prst="rect">
            <a:avLst/>
          </a:prstGeom>
          <a:noFill/>
        </p:spPr>
        <p:txBody>
          <a:bodyPr wrap="square" rtlCol="0">
            <a:spAutoFit/>
          </a:bodyPr>
          <a:lstStyle/>
          <a:p>
            <a:pPr algn="l"/>
            <a:r>
              <a:rPr lang="en-GB" sz="2200" b="1" dirty="0">
                <a:solidFill>
                  <a:srgbClr val="203864"/>
                </a:solidFill>
              </a:rPr>
              <a:t>Ella </a:t>
            </a:r>
            <a:r>
              <a:rPr lang="en-GB" sz="2200" b="1" dirty="0" err="1">
                <a:solidFill>
                  <a:srgbClr val="203864"/>
                </a:solidFill>
              </a:rPr>
              <a:t>salió</a:t>
            </a:r>
            <a:r>
              <a:rPr lang="en-GB" sz="2200" b="1" dirty="0">
                <a:solidFill>
                  <a:srgbClr val="203864"/>
                </a:solidFill>
              </a:rPr>
              <a:t> </a:t>
            </a:r>
            <a:r>
              <a:rPr lang="en-GB" sz="2200" dirty="0">
                <a:solidFill>
                  <a:srgbClr val="203864"/>
                </a:solidFill>
              </a:rPr>
              <a:t>a </a:t>
            </a:r>
            <a:r>
              <a:rPr lang="en-GB" sz="2200" dirty="0" err="1">
                <a:solidFill>
                  <a:srgbClr val="203864"/>
                </a:solidFill>
              </a:rPr>
              <a:t>comprar</a:t>
            </a:r>
            <a:r>
              <a:rPr lang="en-GB" sz="2200" dirty="0">
                <a:solidFill>
                  <a:srgbClr val="203864"/>
                </a:solidFill>
              </a:rPr>
              <a:t> un </a:t>
            </a:r>
            <a:r>
              <a:rPr lang="en-GB" sz="2200" dirty="0" err="1">
                <a:solidFill>
                  <a:srgbClr val="203864"/>
                </a:solidFill>
              </a:rPr>
              <a:t>regalo</a:t>
            </a:r>
            <a:r>
              <a:rPr lang="en-GB" sz="2200" dirty="0">
                <a:solidFill>
                  <a:srgbClr val="203864"/>
                </a:solidFill>
              </a:rPr>
              <a:t> y </a:t>
            </a:r>
            <a:r>
              <a:rPr lang="en-GB" sz="2200" dirty="0" err="1">
                <a:solidFill>
                  <a:srgbClr val="203864"/>
                </a:solidFill>
              </a:rPr>
              <a:t>él</a:t>
            </a:r>
            <a:r>
              <a:rPr lang="en-GB" sz="2200" dirty="0">
                <a:solidFill>
                  <a:srgbClr val="203864"/>
                </a:solidFill>
              </a:rPr>
              <a:t> </a:t>
            </a:r>
            <a:r>
              <a:rPr lang="en-GB" sz="2200" dirty="0" err="1">
                <a:solidFill>
                  <a:srgbClr val="203864"/>
                </a:solidFill>
              </a:rPr>
              <a:t>imprimió</a:t>
            </a:r>
            <a:r>
              <a:rPr lang="en-GB" sz="2200" dirty="0">
                <a:solidFill>
                  <a:srgbClr val="203864"/>
                </a:solidFill>
              </a:rPr>
              <a:t> los </a:t>
            </a:r>
            <a:r>
              <a:rPr lang="en-GB" sz="2200" dirty="0" err="1">
                <a:solidFill>
                  <a:srgbClr val="203864"/>
                </a:solidFill>
              </a:rPr>
              <a:t>billetes</a:t>
            </a:r>
            <a:r>
              <a:rPr lang="en-GB" sz="2200" dirty="0">
                <a:solidFill>
                  <a:srgbClr val="203864"/>
                </a:solidFill>
              </a:rPr>
              <a:t>.</a:t>
            </a:r>
          </a:p>
        </p:txBody>
      </p:sp>
    </p:spTree>
    <p:extLst>
      <p:ext uri="{BB962C8B-B14F-4D97-AF65-F5344CB8AC3E}">
        <p14:creationId xmlns:p14="http://schemas.microsoft.com/office/powerpoint/2010/main" val="112547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05066" y="250899"/>
            <a:ext cx="1141234" cy="37600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61665"/>
          </a:xfrm>
          <a:prstGeom prst="rect">
            <a:avLst/>
          </a:prstGeom>
          <a:noFill/>
        </p:spPr>
        <p:txBody>
          <a:bodyPr wrap="square" rtlCol="0">
            <a:spAutoFit/>
          </a:bodyPr>
          <a:lstStyle/>
          <a:p>
            <a:r>
              <a:rPr lang="en-US" sz="2400" b="1" dirty="0">
                <a:solidFill>
                  <a:schemeClr val="accent5">
                    <a:lumMod val="50000"/>
                  </a:schemeClr>
                </a:solidFill>
              </a:rPr>
              <a:t>To myself or to someone else?</a:t>
            </a:r>
          </a:p>
        </p:txBody>
      </p:sp>
      <p:sp>
        <p:nvSpPr>
          <p:cNvPr id="2" name="Title 1"/>
          <p:cNvSpPr>
            <a:spLocks noGrp="1"/>
          </p:cNvSpPr>
          <p:nvPr>
            <p:ph type="title"/>
          </p:nvPr>
        </p:nvSpPr>
        <p:spPr>
          <a:xfrm>
            <a:off x="10818206" y="121153"/>
            <a:ext cx="131495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23" name="CuadroTexto 22">
            <a:extLst>
              <a:ext uri="{FF2B5EF4-FFF2-40B4-BE49-F238E27FC236}">
                <a16:creationId xmlns:a16="http://schemas.microsoft.com/office/drawing/2014/main" id="{A732FDD1-8AF8-5146-94BC-9CC35BA05083}"/>
              </a:ext>
            </a:extLst>
          </p:cNvPr>
          <p:cNvSpPr txBox="1"/>
          <p:nvPr/>
        </p:nvSpPr>
        <p:spPr>
          <a:xfrm>
            <a:off x="238837" y="780238"/>
            <a:ext cx="7112845" cy="461665"/>
          </a:xfrm>
          <a:prstGeom prst="rect">
            <a:avLst/>
          </a:prstGeom>
          <a:noFill/>
        </p:spPr>
        <p:txBody>
          <a:bodyPr wrap="none" rtlCol="0">
            <a:spAutoFit/>
          </a:bodyPr>
          <a:lstStyle/>
          <a:p>
            <a:pPr algn="l"/>
            <a:r>
              <a:rPr lang="x-none" sz="2400" dirty="0">
                <a:solidFill>
                  <a:schemeClr val="accent5">
                    <a:lumMod val="50000"/>
                  </a:schemeClr>
                </a:solidFill>
              </a:rPr>
              <a:t>Hablamos sobre actividades de todos los días.</a:t>
            </a:r>
          </a:p>
        </p:txBody>
      </p:sp>
      <p:sp>
        <p:nvSpPr>
          <p:cNvPr id="39" name="CuadroTexto 38">
            <a:extLst>
              <a:ext uri="{FF2B5EF4-FFF2-40B4-BE49-F238E27FC236}">
                <a16:creationId xmlns:a16="http://schemas.microsoft.com/office/drawing/2014/main" id="{C6401FE7-4E34-2F4E-B898-23D4B850DED4}"/>
              </a:ext>
            </a:extLst>
          </p:cNvPr>
          <p:cNvSpPr txBox="1"/>
          <p:nvPr/>
        </p:nvSpPr>
        <p:spPr>
          <a:xfrm>
            <a:off x="238837" y="1364436"/>
            <a:ext cx="4742004" cy="461665"/>
          </a:xfrm>
          <a:prstGeom prst="rect">
            <a:avLst/>
          </a:prstGeom>
          <a:noFill/>
        </p:spPr>
        <p:txBody>
          <a:bodyPr wrap="none" rtlCol="0">
            <a:spAutoFit/>
          </a:bodyPr>
          <a:lstStyle/>
          <a:p>
            <a:pPr algn="l"/>
            <a:r>
              <a:rPr lang="x-none" sz="2400" dirty="0">
                <a:solidFill>
                  <a:schemeClr val="accent5">
                    <a:lumMod val="50000"/>
                  </a:schemeClr>
                </a:solidFill>
              </a:rPr>
              <a:t>El estudiante A lee unas frases.</a:t>
            </a:r>
          </a:p>
        </p:txBody>
      </p:sp>
      <p:sp>
        <p:nvSpPr>
          <p:cNvPr id="40" name="CuadroTexto 39">
            <a:extLst>
              <a:ext uri="{FF2B5EF4-FFF2-40B4-BE49-F238E27FC236}">
                <a16:creationId xmlns:a16="http://schemas.microsoft.com/office/drawing/2014/main" id="{697CBA1B-6016-004E-9D17-A9A610C145F2}"/>
              </a:ext>
            </a:extLst>
          </p:cNvPr>
          <p:cNvSpPr txBox="1"/>
          <p:nvPr/>
        </p:nvSpPr>
        <p:spPr>
          <a:xfrm>
            <a:off x="238837" y="2007672"/>
            <a:ext cx="6946132" cy="830997"/>
          </a:xfrm>
          <a:prstGeom prst="rect">
            <a:avLst/>
          </a:prstGeom>
          <a:noFill/>
        </p:spPr>
        <p:txBody>
          <a:bodyPr wrap="none" rtlCol="0">
            <a:spAutoFit/>
          </a:bodyPr>
          <a:lstStyle/>
          <a:p>
            <a:pPr algn="l"/>
            <a:r>
              <a:rPr lang="x-none" sz="2400" dirty="0">
                <a:solidFill>
                  <a:schemeClr val="accent5">
                    <a:lumMod val="50000"/>
                  </a:schemeClr>
                </a:solidFill>
              </a:rPr>
              <a:t>El estudiante B escucha y marca en la tabla. </a:t>
            </a:r>
          </a:p>
          <a:p>
            <a:pPr algn="l"/>
            <a:r>
              <a:rPr lang="x-none" sz="2400" i="1" dirty="0">
                <a:solidFill>
                  <a:schemeClr val="accent5">
                    <a:lumMod val="50000"/>
                  </a:schemeClr>
                </a:solidFill>
              </a:rPr>
              <a:t>Is it to myself or to someone else?</a:t>
            </a:r>
          </a:p>
        </p:txBody>
      </p:sp>
      <p:sp>
        <p:nvSpPr>
          <p:cNvPr id="41" name="CuadroTexto 40">
            <a:extLst>
              <a:ext uri="{FF2B5EF4-FFF2-40B4-BE49-F238E27FC236}">
                <a16:creationId xmlns:a16="http://schemas.microsoft.com/office/drawing/2014/main" id="{67FC9A58-CCE1-6743-8DB7-20FB2CB7B063}"/>
              </a:ext>
            </a:extLst>
          </p:cNvPr>
          <p:cNvSpPr txBox="1"/>
          <p:nvPr/>
        </p:nvSpPr>
        <p:spPr>
          <a:xfrm>
            <a:off x="238837" y="2958315"/>
            <a:ext cx="7499169" cy="461665"/>
          </a:xfrm>
          <a:prstGeom prst="rect">
            <a:avLst/>
          </a:prstGeom>
          <a:noFill/>
        </p:spPr>
        <p:txBody>
          <a:bodyPr wrap="none" rtlCol="0">
            <a:spAutoFit/>
          </a:bodyPr>
          <a:lstStyle/>
          <a:p>
            <a:pPr algn="l"/>
            <a:r>
              <a:rPr lang="x-none" sz="2400" dirty="0">
                <a:solidFill>
                  <a:schemeClr val="accent5">
                    <a:lumMod val="50000"/>
                  </a:schemeClr>
                </a:solidFill>
              </a:rPr>
              <a:t>El estudiante B también escribe en inglés la frase.</a:t>
            </a:r>
          </a:p>
        </p:txBody>
      </p:sp>
      <p:sp>
        <p:nvSpPr>
          <p:cNvPr id="42" name="CuadroTexto 41">
            <a:extLst>
              <a:ext uri="{FF2B5EF4-FFF2-40B4-BE49-F238E27FC236}">
                <a16:creationId xmlns:a16="http://schemas.microsoft.com/office/drawing/2014/main" id="{88C2EFBB-0D57-7546-9163-27DF30CCC23D}"/>
              </a:ext>
            </a:extLst>
          </p:cNvPr>
          <p:cNvSpPr txBox="1"/>
          <p:nvPr/>
        </p:nvSpPr>
        <p:spPr>
          <a:xfrm>
            <a:off x="238837" y="3596880"/>
            <a:ext cx="1459054" cy="461665"/>
          </a:xfrm>
          <a:prstGeom prst="rect">
            <a:avLst/>
          </a:prstGeom>
          <a:noFill/>
        </p:spPr>
        <p:txBody>
          <a:bodyPr wrap="none" rtlCol="0">
            <a:spAutoFit/>
          </a:bodyPr>
          <a:lstStyle/>
          <a:p>
            <a:pPr algn="l"/>
            <a:r>
              <a:rPr lang="x-none" sz="2400" dirty="0">
                <a:solidFill>
                  <a:schemeClr val="accent5">
                    <a:lumMod val="50000"/>
                  </a:schemeClr>
                </a:solidFill>
              </a:rPr>
              <a:t>Ejemplo:</a:t>
            </a:r>
          </a:p>
        </p:txBody>
      </p:sp>
      <p:sp>
        <p:nvSpPr>
          <p:cNvPr id="43" name="CuadroTexto 42">
            <a:extLst>
              <a:ext uri="{FF2B5EF4-FFF2-40B4-BE49-F238E27FC236}">
                <a16:creationId xmlns:a16="http://schemas.microsoft.com/office/drawing/2014/main" id="{0DAF6548-AB95-D64C-B9EB-871E5DA6288A}"/>
              </a:ext>
            </a:extLst>
          </p:cNvPr>
          <p:cNvSpPr txBox="1"/>
          <p:nvPr/>
        </p:nvSpPr>
        <p:spPr>
          <a:xfrm>
            <a:off x="1134533" y="4961467"/>
            <a:ext cx="184731" cy="461665"/>
          </a:xfrm>
          <a:prstGeom prst="rect">
            <a:avLst/>
          </a:prstGeom>
          <a:noFill/>
        </p:spPr>
        <p:txBody>
          <a:bodyPr wrap="none" rtlCol="0">
            <a:spAutoFit/>
          </a:bodyPr>
          <a:lstStyle/>
          <a:p>
            <a:pPr algn="l"/>
            <a:endParaRPr lang="x-none" sz="2400" dirty="0">
              <a:solidFill>
                <a:schemeClr val="accent5">
                  <a:lumMod val="50000"/>
                </a:schemeClr>
              </a:solidFill>
            </a:endParaRPr>
          </a:p>
        </p:txBody>
      </p:sp>
      <p:graphicFrame>
        <p:nvGraphicFramePr>
          <p:cNvPr id="44" name="Tabla 43">
            <a:extLst>
              <a:ext uri="{FF2B5EF4-FFF2-40B4-BE49-F238E27FC236}">
                <a16:creationId xmlns:a16="http://schemas.microsoft.com/office/drawing/2014/main" id="{8A097511-58E1-7646-85CE-73470E24F34A}"/>
              </a:ext>
            </a:extLst>
          </p:cNvPr>
          <p:cNvGraphicFramePr>
            <a:graphicFrameLocks noGrp="1"/>
          </p:cNvGraphicFramePr>
          <p:nvPr/>
        </p:nvGraphicFramePr>
        <p:xfrm>
          <a:off x="238837" y="5247877"/>
          <a:ext cx="5825067" cy="762000"/>
        </p:xfrm>
        <a:graphic>
          <a:graphicData uri="http://schemas.openxmlformats.org/drawingml/2006/table">
            <a:tbl>
              <a:tblPr firstRow="1" bandRow="1">
                <a:tableStyleId>{5DA37D80-6434-44D0-A028-1B22A696006F}</a:tableStyleId>
              </a:tblPr>
              <a:tblGrid>
                <a:gridCol w="606778">
                  <a:extLst>
                    <a:ext uri="{9D8B030D-6E8A-4147-A177-3AD203B41FA5}">
                      <a16:colId xmlns:a16="http://schemas.microsoft.com/office/drawing/2014/main" val="4102694075"/>
                    </a:ext>
                  </a:extLst>
                </a:gridCol>
                <a:gridCol w="5218289">
                  <a:extLst>
                    <a:ext uri="{9D8B030D-6E8A-4147-A177-3AD203B41FA5}">
                      <a16:colId xmlns:a16="http://schemas.microsoft.com/office/drawing/2014/main" val="3789135267"/>
                    </a:ext>
                  </a:extLst>
                </a:gridCol>
              </a:tblGrid>
              <a:tr h="745682">
                <a:tc>
                  <a:txBody>
                    <a:bodyPr/>
                    <a:lstStyle/>
                    <a:p>
                      <a:pPr algn="ctr"/>
                      <a:r>
                        <a:rPr lang="x-none" sz="2200" dirty="0">
                          <a:solidFill>
                            <a:srgbClr val="203864"/>
                          </a:solidFill>
                        </a:rPr>
                        <a:t>1</a:t>
                      </a:r>
                    </a:p>
                  </a:txBody>
                  <a:tcPr anchor="ctr"/>
                </a:tc>
                <a:tc>
                  <a:txBody>
                    <a:bodyPr/>
                    <a:lstStyle/>
                    <a:p>
                      <a:pPr algn="l"/>
                      <a:r>
                        <a:rPr lang="x-none" sz="2200" b="0" dirty="0">
                          <a:solidFill>
                            <a:srgbClr val="203864"/>
                          </a:solidFill>
                        </a:rPr>
                        <a:t>Los fines de semana me despierto temprano.</a:t>
                      </a:r>
                    </a:p>
                  </a:txBody>
                  <a:tcPr anchor="ctr"/>
                </a:tc>
                <a:extLst>
                  <a:ext uri="{0D108BD9-81ED-4DB2-BD59-A6C34878D82A}">
                    <a16:rowId xmlns:a16="http://schemas.microsoft.com/office/drawing/2014/main" val="3266471823"/>
                  </a:ext>
                </a:extLst>
              </a:tr>
            </a:tbl>
          </a:graphicData>
        </a:graphic>
      </p:graphicFrame>
      <p:sp>
        <p:nvSpPr>
          <p:cNvPr id="45" name="CuadroTexto 44">
            <a:extLst>
              <a:ext uri="{FF2B5EF4-FFF2-40B4-BE49-F238E27FC236}">
                <a16:creationId xmlns:a16="http://schemas.microsoft.com/office/drawing/2014/main" id="{1DCFF5C2-33BE-1B4B-B58B-437B10E1B7E0}"/>
              </a:ext>
            </a:extLst>
          </p:cNvPr>
          <p:cNvSpPr txBox="1"/>
          <p:nvPr/>
        </p:nvSpPr>
        <p:spPr>
          <a:xfrm>
            <a:off x="202418" y="4604641"/>
            <a:ext cx="2981907" cy="461665"/>
          </a:xfrm>
          <a:prstGeom prst="rect">
            <a:avLst/>
          </a:prstGeom>
          <a:noFill/>
        </p:spPr>
        <p:txBody>
          <a:bodyPr wrap="none" rtlCol="0">
            <a:spAutoFit/>
          </a:bodyPr>
          <a:lstStyle/>
          <a:p>
            <a:pPr algn="l"/>
            <a:r>
              <a:rPr lang="x-none" sz="2400" b="1" dirty="0">
                <a:solidFill>
                  <a:schemeClr val="accent5">
                    <a:lumMod val="50000"/>
                  </a:schemeClr>
                </a:solidFill>
              </a:rPr>
              <a:t>Estudiante A habla</a:t>
            </a:r>
          </a:p>
        </p:txBody>
      </p:sp>
      <p:sp>
        <p:nvSpPr>
          <p:cNvPr id="47" name="CuadroTexto 46">
            <a:extLst>
              <a:ext uri="{FF2B5EF4-FFF2-40B4-BE49-F238E27FC236}">
                <a16:creationId xmlns:a16="http://schemas.microsoft.com/office/drawing/2014/main" id="{335A4E8A-DEA7-A04D-940F-5900350AF760}"/>
              </a:ext>
            </a:extLst>
          </p:cNvPr>
          <p:cNvSpPr txBox="1"/>
          <p:nvPr/>
        </p:nvSpPr>
        <p:spPr>
          <a:xfrm>
            <a:off x="7184969" y="3563616"/>
            <a:ext cx="3214341" cy="461665"/>
          </a:xfrm>
          <a:prstGeom prst="rect">
            <a:avLst/>
          </a:prstGeom>
          <a:noFill/>
        </p:spPr>
        <p:txBody>
          <a:bodyPr wrap="none" rtlCol="0">
            <a:spAutoFit/>
          </a:bodyPr>
          <a:lstStyle/>
          <a:p>
            <a:pPr algn="l"/>
            <a:r>
              <a:rPr lang="x-none" sz="2400" b="1" dirty="0">
                <a:solidFill>
                  <a:schemeClr val="accent5">
                    <a:lumMod val="50000"/>
                  </a:schemeClr>
                </a:solidFill>
              </a:rPr>
              <a:t>Estudiante B escribe</a:t>
            </a:r>
          </a:p>
        </p:txBody>
      </p:sp>
      <p:graphicFrame>
        <p:nvGraphicFramePr>
          <p:cNvPr id="48" name="Tabla 47">
            <a:extLst>
              <a:ext uri="{FF2B5EF4-FFF2-40B4-BE49-F238E27FC236}">
                <a16:creationId xmlns:a16="http://schemas.microsoft.com/office/drawing/2014/main" id="{8B2A850B-978D-AB4A-A45C-9F1CEF8F822A}"/>
              </a:ext>
            </a:extLst>
          </p:cNvPr>
          <p:cNvGraphicFramePr>
            <a:graphicFrameLocks noGrp="1"/>
          </p:cNvGraphicFramePr>
          <p:nvPr/>
        </p:nvGraphicFramePr>
        <p:xfrm>
          <a:off x="6536267" y="4099216"/>
          <a:ext cx="5416896" cy="2121128"/>
        </p:xfrm>
        <a:graphic>
          <a:graphicData uri="http://schemas.openxmlformats.org/drawingml/2006/table">
            <a:tbl>
              <a:tblPr firstRow="1" bandRow="1">
                <a:tableStyleId>{5DA37D80-6434-44D0-A028-1B22A696006F}</a:tableStyleId>
              </a:tblPr>
              <a:tblGrid>
                <a:gridCol w="525719">
                  <a:extLst>
                    <a:ext uri="{9D8B030D-6E8A-4147-A177-3AD203B41FA5}">
                      <a16:colId xmlns:a16="http://schemas.microsoft.com/office/drawing/2014/main" val="490747777"/>
                    </a:ext>
                  </a:extLst>
                </a:gridCol>
                <a:gridCol w="1071571">
                  <a:extLst>
                    <a:ext uri="{9D8B030D-6E8A-4147-A177-3AD203B41FA5}">
                      <a16:colId xmlns:a16="http://schemas.microsoft.com/office/drawing/2014/main" val="3347195779"/>
                    </a:ext>
                  </a:extLst>
                </a:gridCol>
                <a:gridCol w="1423674">
                  <a:extLst>
                    <a:ext uri="{9D8B030D-6E8A-4147-A177-3AD203B41FA5}">
                      <a16:colId xmlns:a16="http://schemas.microsoft.com/office/drawing/2014/main" val="2088842059"/>
                    </a:ext>
                  </a:extLst>
                </a:gridCol>
                <a:gridCol w="2395932">
                  <a:extLst>
                    <a:ext uri="{9D8B030D-6E8A-4147-A177-3AD203B41FA5}">
                      <a16:colId xmlns:a16="http://schemas.microsoft.com/office/drawing/2014/main" val="3294838512"/>
                    </a:ext>
                  </a:extLst>
                </a:gridCol>
              </a:tblGrid>
              <a:tr h="1133109">
                <a:tc>
                  <a:txBody>
                    <a:bodyPr/>
                    <a:lstStyle/>
                    <a:p>
                      <a:pPr algn="ctr"/>
                      <a:endParaRPr lang="x-none" sz="2200" dirty="0">
                        <a:solidFill>
                          <a:srgbClr val="203864"/>
                        </a:solidFill>
                      </a:endParaRPr>
                    </a:p>
                  </a:txBody>
                  <a:tcPr anchor="ctr"/>
                </a:tc>
                <a:tc>
                  <a:txBody>
                    <a:bodyPr/>
                    <a:lstStyle/>
                    <a:p>
                      <a:pPr algn="ctr"/>
                      <a:r>
                        <a:rPr lang="x-none" sz="2000" dirty="0">
                          <a:solidFill>
                            <a:srgbClr val="203864"/>
                          </a:solidFill>
                        </a:rPr>
                        <a:t>To myself</a:t>
                      </a:r>
                    </a:p>
                  </a:txBody>
                  <a:tcPr anchor="ctr"/>
                </a:tc>
                <a:tc>
                  <a:txBody>
                    <a:bodyPr/>
                    <a:lstStyle/>
                    <a:p>
                      <a:pPr algn="ctr"/>
                      <a:r>
                        <a:rPr lang="x-none" sz="2000" dirty="0">
                          <a:solidFill>
                            <a:srgbClr val="203864"/>
                          </a:solidFill>
                        </a:rPr>
                        <a:t>To someone else</a:t>
                      </a:r>
                    </a:p>
                  </a:txBody>
                  <a:tcPr anchor="ctr"/>
                </a:tc>
                <a:tc>
                  <a:txBody>
                    <a:bodyPr/>
                    <a:lstStyle/>
                    <a:p>
                      <a:pPr algn="ctr"/>
                      <a:r>
                        <a:rPr lang="x-none" sz="2000" dirty="0">
                          <a:solidFill>
                            <a:srgbClr val="203864"/>
                          </a:solidFill>
                        </a:rPr>
                        <a:t>Frase en inglés</a:t>
                      </a:r>
                    </a:p>
                  </a:txBody>
                  <a:tcPr anchor="ctr"/>
                </a:tc>
                <a:extLst>
                  <a:ext uri="{0D108BD9-81ED-4DB2-BD59-A6C34878D82A}">
                    <a16:rowId xmlns:a16="http://schemas.microsoft.com/office/drawing/2014/main" val="2904796996"/>
                  </a:ext>
                </a:extLst>
              </a:tr>
              <a:tr h="988019">
                <a:tc>
                  <a:txBody>
                    <a:bodyPr/>
                    <a:lstStyle/>
                    <a:p>
                      <a:pPr algn="ctr"/>
                      <a:r>
                        <a:rPr lang="x-none" sz="2200" dirty="0">
                          <a:solidFill>
                            <a:srgbClr val="203864"/>
                          </a:solidFill>
                        </a:rPr>
                        <a:t>1</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2462884159"/>
                  </a:ext>
                </a:extLst>
              </a:tr>
            </a:tbl>
          </a:graphicData>
        </a:graphic>
      </p:graphicFrame>
      <p:sp>
        <p:nvSpPr>
          <p:cNvPr id="49" name="Llamada rectangular redondeada 48">
            <a:extLst>
              <a:ext uri="{FF2B5EF4-FFF2-40B4-BE49-F238E27FC236}">
                <a16:creationId xmlns:a16="http://schemas.microsoft.com/office/drawing/2014/main" id="{2D2E28E4-8E5B-AA41-A998-461E992A21E1}"/>
              </a:ext>
            </a:extLst>
          </p:cNvPr>
          <p:cNvSpPr/>
          <p:nvPr/>
        </p:nvSpPr>
        <p:spPr>
          <a:xfrm>
            <a:off x="3033508" y="3567521"/>
            <a:ext cx="3894666" cy="941024"/>
          </a:xfrm>
          <a:prstGeom prst="wedgeRoundRectCallout">
            <a:avLst>
              <a:gd name="adj1" fmla="val -38659"/>
              <a:gd name="adj2" fmla="val 127280"/>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200" dirty="0">
                <a:solidFill>
                  <a:srgbClr val="203864"/>
                </a:solidFill>
              </a:rPr>
              <a:t>Los fines de semana me despierto temprano.</a:t>
            </a:r>
          </a:p>
        </p:txBody>
      </p:sp>
      <p:pic>
        <p:nvPicPr>
          <p:cNvPr id="50" name="Imagen 49">
            <a:extLst>
              <a:ext uri="{FF2B5EF4-FFF2-40B4-BE49-F238E27FC236}">
                <a16:creationId xmlns:a16="http://schemas.microsoft.com/office/drawing/2014/main" id="{914A6F7E-E9EF-414F-AB86-E68F5AC3D5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1320" y="3311314"/>
            <a:ext cx="1379029" cy="1098362"/>
          </a:xfrm>
          <a:prstGeom prst="rect">
            <a:avLst/>
          </a:prstGeom>
        </p:spPr>
      </p:pic>
      <p:sp>
        <p:nvSpPr>
          <p:cNvPr id="51" name="CuadroTexto 50">
            <a:extLst>
              <a:ext uri="{FF2B5EF4-FFF2-40B4-BE49-F238E27FC236}">
                <a16:creationId xmlns:a16="http://schemas.microsoft.com/office/drawing/2014/main" id="{53481BD3-A745-CC4F-87F3-E47204357887}"/>
              </a:ext>
            </a:extLst>
          </p:cNvPr>
          <p:cNvSpPr txBox="1"/>
          <p:nvPr/>
        </p:nvSpPr>
        <p:spPr>
          <a:xfrm>
            <a:off x="9686632" y="5209808"/>
            <a:ext cx="2026206" cy="1015663"/>
          </a:xfrm>
          <a:prstGeom prst="rect">
            <a:avLst/>
          </a:prstGeom>
          <a:noFill/>
        </p:spPr>
        <p:txBody>
          <a:bodyPr wrap="square" rtlCol="0">
            <a:spAutoFit/>
          </a:bodyPr>
          <a:lstStyle/>
          <a:p>
            <a:pPr algn="l"/>
            <a:r>
              <a:rPr lang="en-GB" sz="2000" dirty="0">
                <a:solidFill>
                  <a:schemeClr val="accent5">
                    <a:lumMod val="50000"/>
                  </a:schemeClr>
                </a:solidFill>
              </a:rPr>
              <a:t>At</a:t>
            </a:r>
            <a:r>
              <a:rPr lang="x-none" sz="2000" dirty="0">
                <a:solidFill>
                  <a:schemeClr val="accent5">
                    <a:lumMod val="50000"/>
                  </a:schemeClr>
                </a:solidFill>
              </a:rPr>
              <a:t> the weekend I wake up early.</a:t>
            </a:r>
          </a:p>
        </p:txBody>
      </p:sp>
      <p:pic>
        <p:nvPicPr>
          <p:cNvPr id="52" name="Picture 8" descr="green checkmark">
            <a:extLst>
              <a:ext uri="{FF2B5EF4-FFF2-40B4-BE49-F238E27FC236}">
                <a16:creationId xmlns:a16="http://schemas.microsoft.com/office/drawing/2014/main" id="{55A58935-C052-B54A-81FC-6BA7208105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2983" y="5491691"/>
            <a:ext cx="406580" cy="423521"/>
          </a:xfrm>
          <a:prstGeom prst="rect">
            <a:avLst/>
          </a:prstGeom>
        </p:spPr>
      </p:pic>
      <p:sp>
        <p:nvSpPr>
          <p:cNvPr id="19" name="Llamada rectangular redondeada 48">
            <a:extLst>
              <a:ext uri="{FF2B5EF4-FFF2-40B4-BE49-F238E27FC236}">
                <a16:creationId xmlns:a16="http://schemas.microsoft.com/office/drawing/2014/main" id="{D89F53D2-6E12-4D39-B90E-214A582C5F18}"/>
              </a:ext>
            </a:extLst>
          </p:cNvPr>
          <p:cNvSpPr/>
          <p:nvPr/>
        </p:nvSpPr>
        <p:spPr>
          <a:xfrm>
            <a:off x="8058497" y="1520328"/>
            <a:ext cx="3894666" cy="1969353"/>
          </a:xfrm>
          <a:prstGeom prst="wedgeRoundRectCallout">
            <a:avLst>
              <a:gd name="adj1" fmla="val 22091"/>
              <a:gd name="adj2" fmla="val 14991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203864"/>
                </a:solidFill>
              </a:rPr>
              <a:t>Note: in English we don’t always say ‘myself’ but in Spanish always use </a:t>
            </a:r>
            <a:r>
              <a:rPr lang="en-GB" sz="2200" b="1" i="1" dirty="0">
                <a:solidFill>
                  <a:srgbClr val="203864"/>
                </a:solidFill>
              </a:rPr>
              <a:t>me</a:t>
            </a:r>
            <a:r>
              <a:rPr lang="en-GB" sz="2200" dirty="0">
                <a:solidFill>
                  <a:srgbClr val="203864"/>
                </a:solidFill>
              </a:rPr>
              <a:t> for actions you do to yourself. </a:t>
            </a:r>
            <a:endParaRPr lang="x-none" sz="2200" dirty="0">
              <a:solidFill>
                <a:srgbClr val="203864"/>
              </a:solidFill>
            </a:endParaRPr>
          </a:p>
        </p:txBody>
      </p:sp>
    </p:spTree>
    <p:extLst>
      <p:ext uri="{BB962C8B-B14F-4D97-AF65-F5344CB8AC3E}">
        <p14:creationId xmlns:p14="http://schemas.microsoft.com/office/powerpoint/2010/main" val="314192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9" grpId="0"/>
      <p:bldP spid="40" grpId="0"/>
      <p:bldP spid="41" grpId="0"/>
      <p:bldP spid="42" grpId="0"/>
      <p:bldP spid="45" grpId="0"/>
      <p:bldP spid="47" grpId="0"/>
      <p:bldP spid="49" grpId="0" animBg="1"/>
      <p:bldP spid="51"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5AA53F85-55B2-BE45-B718-A23551E29D8F}"/>
              </a:ext>
            </a:extLst>
          </p:cNvPr>
          <p:cNvSpPr/>
          <p:nvPr/>
        </p:nvSpPr>
        <p:spPr>
          <a:xfrm>
            <a:off x="10905066" y="250899"/>
            <a:ext cx="1141234" cy="37600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C72719AA-C08D-554E-B72C-7D585316F32A}"/>
              </a:ext>
            </a:extLst>
          </p:cNvPr>
          <p:cNvSpPr>
            <a:spLocks noGrp="1"/>
          </p:cNvSpPr>
          <p:nvPr>
            <p:ph type="title"/>
          </p:nvPr>
        </p:nvSpPr>
        <p:spPr>
          <a:xfrm>
            <a:off x="10905066" y="293727"/>
            <a:ext cx="1141234" cy="376008"/>
          </a:xfrm>
        </p:spPr>
        <p:txBody>
          <a:bodyPr>
            <a:normAutofit/>
          </a:bodyPr>
          <a:lstStyle/>
          <a:p>
            <a:pPr algn="ctr"/>
            <a:r>
              <a:rPr lang="x-none" sz="2000" b="1" dirty="0">
                <a:solidFill>
                  <a:schemeClr val="bg1"/>
                </a:solidFill>
              </a:rPr>
              <a:t>hablar</a:t>
            </a:r>
          </a:p>
        </p:txBody>
      </p:sp>
      <p:graphicFrame>
        <p:nvGraphicFramePr>
          <p:cNvPr id="5" name="Tabla 4">
            <a:extLst>
              <a:ext uri="{FF2B5EF4-FFF2-40B4-BE49-F238E27FC236}">
                <a16:creationId xmlns:a16="http://schemas.microsoft.com/office/drawing/2014/main" id="{61307723-F693-B643-937C-9D9078E4C5BD}"/>
              </a:ext>
            </a:extLst>
          </p:cNvPr>
          <p:cNvGraphicFramePr>
            <a:graphicFrameLocks noGrp="1"/>
          </p:cNvGraphicFramePr>
          <p:nvPr/>
        </p:nvGraphicFramePr>
        <p:xfrm>
          <a:off x="270934" y="939797"/>
          <a:ext cx="5484408" cy="5273037"/>
        </p:xfrm>
        <a:graphic>
          <a:graphicData uri="http://schemas.openxmlformats.org/drawingml/2006/table">
            <a:tbl>
              <a:tblPr firstRow="1" bandRow="1">
                <a:tableStyleId>{5DA37D80-6434-44D0-A028-1B22A696006F}</a:tableStyleId>
              </a:tblPr>
              <a:tblGrid>
                <a:gridCol w="571293">
                  <a:extLst>
                    <a:ext uri="{9D8B030D-6E8A-4147-A177-3AD203B41FA5}">
                      <a16:colId xmlns:a16="http://schemas.microsoft.com/office/drawing/2014/main" val="1652939409"/>
                    </a:ext>
                  </a:extLst>
                </a:gridCol>
                <a:gridCol w="4913115">
                  <a:extLst>
                    <a:ext uri="{9D8B030D-6E8A-4147-A177-3AD203B41FA5}">
                      <a16:colId xmlns:a16="http://schemas.microsoft.com/office/drawing/2014/main" val="3693717008"/>
                    </a:ext>
                  </a:extLst>
                </a:gridCol>
              </a:tblGrid>
              <a:tr h="745682">
                <a:tc>
                  <a:txBody>
                    <a:bodyPr/>
                    <a:lstStyle/>
                    <a:p>
                      <a:pPr algn="ctr"/>
                      <a:endParaRPr lang="x-none" sz="2200" dirty="0">
                        <a:solidFill>
                          <a:srgbClr val="203864"/>
                        </a:solidFill>
                      </a:endParaRPr>
                    </a:p>
                  </a:txBody>
                  <a:tcPr anchor="ctr"/>
                </a:tc>
                <a:tc>
                  <a:txBody>
                    <a:bodyPr/>
                    <a:lstStyle/>
                    <a:p>
                      <a:pPr algn="ctr"/>
                      <a:r>
                        <a:rPr lang="x-none" sz="2200" dirty="0">
                          <a:solidFill>
                            <a:srgbClr val="203864"/>
                          </a:solidFill>
                        </a:rPr>
                        <a:t>Lee las frases</a:t>
                      </a:r>
                    </a:p>
                  </a:txBody>
                  <a:tcPr anchor="ctr"/>
                </a:tc>
                <a:extLst>
                  <a:ext uri="{0D108BD9-81ED-4DB2-BD59-A6C34878D82A}">
                    <a16:rowId xmlns:a16="http://schemas.microsoft.com/office/drawing/2014/main" val="3635980809"/>
                  </a:ext>
                </a:extLst>
              </a:tr>
              <a:tr h="745682">
                <a:tc>
                  <a:txBody>
                    <a:bodyPr/>
                    <a:lstStyle/>
                    <a:p>
                      <a:pPr algn="ctr"/>
                      <a:r>
                        <a:rPr lang="x-none" sz="2200" dirty="0">
                          <a:solidFill>
                            <a:srgbClr val="203864"/>
                          </a:solidFill>
                        </a:rPr>
                        <a:t>1</a:t>
                      </a:r>
                    </a:p>
                  </a:txBody>
                  <a:tcPr anchor="ctr"/>
                </a:tc>
                <a:tc>
                  <a:txBody>
                    <a:bodyPr/>
                    <a:lstStyle/>
                    <a:p>
                      <a:pPr algn="l"/>
                      <a:r>
                        <a:rPr lang="x-none" sz="2200" dirty="0">
                          <a:solidFill>
                            <a:srgbClr val="203864"/>
                          </a:solidFill>
                        </a:rPr>
                        <a:t>Levanto al niño los fines de semana.</a:t>
                      </a:r>
                    </a:p>
                  </a:txBody>
                  <a:tcPr anchor="ctr"/>
                </a:tc>
                <a:extLst>
                  <a:ext uri="{0D108BD9-81ED-4DB2-BD59-A6C34878D82A}">
                    <a16:rowId xmlns:a16="http://schemas.microsoft.com/office/drawing/2014/main" val="1237605240"/>
                  </a:ext>
                </a:extLst>
              </a:tr>
              <a:tr h="745682">
                <a:tc>
                  <a:txBody>
                    <a:bodyPr/>
                    <a:lstStyle/>
                    <a:p>
                      <a:pPr algn="ctr"/>
                      <a:r>
                        <a:rPr lang="x-none" sz="2200" dirty="0">
                          <a:solidFill>
                            <a:srgbClr val="203864"/>
                          </a:solidFill>
                        </a:rPr>
                        <a:t>2</a:t>
                      </a:r>
                    </a:p>
                  </a:txBody>
                  <a:tcPr anchor="ctr"/>
                </a:tc>
                <a:tc>
                  <a:txBody>
                    <a:bodyPr/>
                    <a:lstStyle/>
                    <a:p>
                      <a:pPr algn="l"/>
                      <a:r>
                        <a:rPr lang="x-none" sz="2200" dirty="0">
                          <a:solidFill>
                            <a:srgbClr val="203864"/>
                          </a:solidFill>
                        </a:rPr>
                        <a:t>Me saco fotos con mis amigos.</a:t>
                      </a:r>
                    </a:p>
                  </a:txBody>
                  <a:tcPr anchor="ctr"/>
                </a:tc>
                <a:extLst>
                  <a:ext uri="{0D108BD9-81ED-4DB2-BD59-A6C34878D82A}">
                    <a16:rowId xmlns:a16="http://schemas.microsoft.com/office/drawing/2014/main" val="798773500"/>
                  </a:ext>
                </a:extLst>
              </a:tr>
              <a:tr h="798945">
                <a:tc>
                  <a:txBody>
                    <a:bodyPr/>
                    <a:lstStyle/>
                    <a:p>
                      <a:pPr algn="ctr"/>
                      <a:r>
                        <a:rPr lang="x-none" sz="2200" dirty="0">
                          <a:solidFill>
                            <a:srgbClr val="203864"/>
                          </a:solidFill>
                        </a:rPr>
                        <a:t>3</a:t>
                      </a:r>
                    </a:p>
                  </a:txBody>
                  <a:tcPr anchor="ctr"/>
                </a:tc>
                <a:tc>
                  <a:txBody>
                    <a:bodyPr/>
                    <a:lstStyle/>
                    <a:p>
                      <a:pPr algn="l"/>
                      <a:r>
                        <a:rPr lang="x-none" sz="2200" dirty="0">
                          <a:solidFill>
                            <a:srgbClr val="203864"/>
                          </a:solidFill>
                        </a:rPr>
                        <a:t>Todos los días me preparo para la escuela.</a:t>
                      </a:r>
                    </a:p>
                  </a:txBody>
                  <a:tcPr anchor="ctr"/>
                </a:tc>
                <a:extLst>
                  <a:ext uri="{0D108BD9-81ED-4DB2-BD59-A6C34878D82A}">
                    <a16:rowId xmlns:a16="http://schemas.microsoft.com/office/drawing/2014/main" val="420455714"/>
                  </a:ext>
                </a:extLst>
              </a:tr>
              <a:tr h="745682">
                <a:tc>
                  <a:txBody>
                    <a:bodyPr/>
                    <a:lstStyle/>
                    <a:p>
                      <a:pPr algn="ctr"/>
                      <a:r>
                        <a:rPr lang="x-none" sz="2200" dirty="0">
                          <a:solidFill>
                            <a:srgbClr val="203864"/>
                          </a:solidFill>
                        </a:rPr>
                        <a:t>4</a:t>
                      </a:r>
                    </a:p>
                  </a:txBody>
                  <a:tcPr anchor="ctr"/>
                </a:tc>
                <a:tc>
                  <a:txBody>
                    <a:bodyPr/>
                    <a:lstStyle/>
                    <a:p>
                      <a:pPr algn="l"/>
                      <a:r>
                        <a:rPr lang="x-none" sz="2200" dirty="0">
                          <a:solidFill>
                            <a:srgbClr val="203864"/>
                          </a:solidFill>
                        </a:rPr>
                        <a:t>Los sábados me despierto tarde.</a:t>
                      </a:r>
                    </a:p>
                  </a:txBody>
                  <a:tcPr anchor="ctr"/>
                </a:tc>
                <a:extLst>
                  <a:ext uri="{0D108BD9-81ED-4DB2-BD59-A6C34878D82A}">
                    <a16:rowId xmlns:a16="http://schemas.microsoft.com/office/drawing/2014/main" val="2113085267"/>
                  </a:ext>
                </a:extLst>
              </a:tr>
              <a:tr h="745682">
                <a:tc>
                  <a:txBody>
                    <a:bodyPr/>
                    <a:lstStyle/>
                    <a:p>
                      <a:pPr algn="ctr"/>
                      <a:r>
                        <a:rPr lang="x-none" sz="2200" dirty="0">
                          <a:solidFill>
                            <a:srgbClr val="203864"/>
                          </a:solidFill>
                        </a:rPr>
                        <a:t>5</a:t>
                      </a:r>
                    </a:p>
                  </a:txBody>
                  <a:tcPr anchor="ctr"/>
                </a:tc>
                <a:tc>
                  <a:txBody>
                    <a:bodyPr/>
                    <a:lstStyle/>
                    <a:p>
                      <a:pPr algn="l"/>
                      <a:r>
                        <a:rPr lang="x-none" sz="2200" dirty="0">
                          <a:solidFill>
                            <a:srgbClr val="203864"/>
                          </a:solidFill>
                        </a:rPr>
                        <a:t>Nunca lavo a mi gato.</a:t>
                      </a:r>
                    </a:p>
                  </a:txBody>
                  <a:tcPr anchor="ctr"/>
                </a:tc>
                <a:extLst>
                  <a:ext uri="{0D108BD9-81ED-4DB2-BD59-A6C34878D82A}">
                    <a16:rowId xmlns:a16="http://schemas.microsoft.com/office/drawing/2014/main" val="727075870"/>
                  </a:ext>
                </a:extLst>
              </a:tr>
              <a:tr h="745682">
                <a:tc>
                  <a:txBody>
                    <a:bodyPr/>
                    <a:lstStyle/>
                    <a:p>
                      <a:pPr algn="ctr"/>
                      <a:r>
                        <a:rPr lang="x-none" sz="2200" dirty="0">
                          <a:solidFill>
                            <a:srgbClr val="203864"/>
                          </a:solidFill>
                        </a:rPr>
                        <a:t>6</a:t>
                      </a:r>
                    </a:p>
                  </a:txBody>
                  <a:tcPr anchor="ctr"/>
                </a:tc>
                <a:tc>
                  <a:txBody>
                    <a:bodyPr/>
                    <a:lstStyle/>
                    <a:p>
                      <a:pPr algn="l"/>
                      <a:r>
                        <a:rPr lang="x-none" sz="2200" dirty="0">
                          <a:solidFill>
                            <a:srgbClr val="203864"/>
                          </a:solidFill>
                        </a:rPr>
                        <a:t>Presento a mi hermano en clase.</a:t>
                      </a:r>
                    </a:p>
                  </a:txBody>
                  <a:tcPr anchor="ctr"/>
                </a:tc>
                <a:extLst>
                  <a:ext uri="{0D108BD9-81ED-4DB2-BD59-A6C34878D82A}">
                    <a16:rowId xmlns:a16="http://schemas.microsoft.com/office/drawing/2014/main" val="2459286577"/>
                  </a:ext>
                </a:extLst>
              </a:tr>
            </a:tbl>
          </a:graphicData>
        </a:graphic>
      </p:graphicFrame>
      <p:sp>
        <p:nvSpPr>
          <p:cNvPr id="6" name="CuadroTexto 5">
            <a:extLst>
              <a:ext uri="{FF2B5EF4-FFF2-40B4-BE49-F238E27FC236}">
                <a16:creationId xmlns:a16="http://schemas.microsoft.com/office/drawing/2014/main" id="{A10A0FEC-84F6-2340-B4A4-9B884C0128B6}"/>
              </a:ext>
            </a:extLst>
          </p:cNvPr>
          <p:cNvSpPr txBox="1"/>
          <p:nvPr/>
        </p:nvSpPr>
        <p:spPr>
          <a:xfrm>
            <a:off x="423334" y="250899"/>
            <a:ext cx="2048959" cy="461665"/>
          </a:xfrm>
          <a:prstGeom prst="rect">
            <a:avLst/>
          </a:prstGeom>
          <a:noFill/>
        </p:spPr>
        <p:txBody>
          <a:bodyPr wrap="none" rtlCol="0">
            <a:spAutoFit/>
          </a:bodyPr>
          <a:lstStyle/>
          <a:p>
            <a:pPr algn="l"/>
            <a:r>
              <a:rPr lang="x-none" sz="2400" b="1" dirty="0">
                <a:solidFill>
                  <a:schemeClr val="accent5">
                    <a:lumMod val="50000"/>
                  </a:schemeClr>
                </a:solidFill>
              </a:rPr>
              <a:t>Estudiante A</a:t>
            </a:r>
          </a:p>
        </p:txBody>
      </p:sp>
      <p:graphicFrame>
        <p:nvGraphicFramePr>
          <p:cNvPr id="7" name="Tabla 6">
            <a:extLst>
              <a:ext uri="{FF2B5EF4-FFF2-40B4-BE49-F238E27FC236}">
                <a16:creationId xmlns:a16="http://schemas.microsoft.com/office/drawing/2014/main" id="{B8DAF8BE-12F1-6947-A087-DF0A76448EFC}"/>
              </a:ext>
            </a:extLst>
          </p:cNvPr>
          <p:cNvGraphicFramePr>
            <a:graphicFrameLocks noGrp="1"/>
          </p:cNvGraphicFramePr>
          <p:nvPr/>
        </p:nvGraphicFramePr>
        <p:xfrm>
          <a:off x="5970494" y="939797"/>
          <a:ext cx="5950578" cy="5274690"/>
        </p:xfrm>
        <a:graphic>
          <a:graphicData uri="http://schemas.openxmlformats.org/drawingml/2006/table">
            <a:tbl>
              <a:tblPr firstRow="1" bandRow="1">
                <a:tableStyleId>{5DA37D80-6434-44D0-A028-1B22A696006F}</a:tableStyleId>
              </a:tblPr>
              <a:tblGrid>
                <a:gridCol w="505812">
                  <a:extLst>
                    <a:ext uri="{9D8B030D-6E8A-4147-A177-3AD203B41FA5}">
                      <a16:colId xmlns:a16="http://schemas.microsoft.com/office/drawing/2014/main" val="1652939409"/>
                    </a:ext>
                  </a:extLst>
                </a:gridCol>
                <a:gridCol w="1380912">
                  <a:extLst>
                    <a:ext uri="{9D8B030D-6E8A-4147-A177-3AD203B41FA5}">
                      <a16:colId xmlns:a16="http://schemas.microsoft.com/office/drawing/2014/main" val="74075390"/>
                    </a:ext>
                  </a:extLst>
                </a:gridCol>
                <a:gridCol w="1380912">
                  <a:extLst>
                    <a:ext uri="{9D8B030D-6E8A-4147-A177-3AD203B41FA5}">
                      <a16:colId xmlns:a16="http://schemas.microsoft.com/office/drawing/2014/main" val="1624453669"/>
                    </a:ext>
                  </a:extLst>
                </a:gridCol>
                <a:gridCol w="2682942">
                  <a:extLst>
                    <a:ext uri="{9D8B030D-6E8A-4147-A177-3AD203B41FA5}">
                      <a16:colId xmlns:a16="http://schemas.microsoft.com/office/drawing/2014/main" val="3693717008"/>
                    </a:ext>
                  </a:extLst>
                </a:gridCol>
              </a:tblGrid>
              <a:tr h="1004184">
                <a:tc>
                  <a:txBody>
                    <a:bodyPr/>
                    <a:lstStyle/>
                    <a:p>
                      <a:pPr algn="ctr"/>
                      <a:endParaRPr lang="x-none" sz="2200" dirty="0">
                        <a:solidFill>
                          <a:srgbClr val="203864"/>
                        </a:solidFill>
                      </a:endParaRPr>
                    </a:p>
                  </a:txBody>
                  <a:tcPr anchor="ctr"/>
                </a:tc>
                <a:tc>
                  <a:txBody>
                    <a:bodyPr/>
                    <a:lstStyle/>
                    <a:p>
                      <a:pPr algn="ctr"/>
                      <a:r>
                        <a:rPr lang="x-none" sz="2000" dirty="0">
                          <a:solidFill>
                            <a:srgbClr val="203864"/>
                          </a:solidFill>
                        </a:rPr>
                        <a:t>To myself</a:t>
                      </a:r>
                    </a:p>
                  </a:txBody>
                  <a:tcPr anchor="ctr"/>
                </a:tc>
                <a:tc>
                  <a:txBody>
                    <a:bodyPr/>
                    <a:lstStyle/>
                    <a:p>
                      <a:pPr algn="ctr"/>
                      <a:r>
                        <a:rPr lang="x-none" sz="2000" dirty="0">
                          <a:solidFill>
                            <a:srgbClr val="203864"/>
                          </a:solidFill>
                        </a:rPr>
                        <a:t>To someone else</a:t>
                      </a:r>
                    </a:p>
                  </a:txBody>
                  <a:tcPr anchor="ctr"/>
                </a:tc>
                <a:tc>
                  <a:txBody>
                    <a:bodyPr/>
                    <a:lstStyle/>
                    <a:p>
                      <a:pPr algn="ctr"/>
                      <a:r>
                        <a:rPr lang="x-none" sz="2000" dirty="0">
                          <a:solidFill>
                            <a:srgbClr val="203864"/>
                          </a:solidFill>
                        </a:rPr>
                        <a:t>Frase en inglés</a:t>
                      </a:r>
                    </a:p>
                  </a:txBody>
                  <a:tcPr anchor="ctr"/>
                </a:tc>
                <a:extLst>
                  <a:ext uri="{0D108BD9-81ED-4DB2-BD59-A6C34878D82A}">
                    <a16:rowId xmlns:a16="http://schemas.microsoft.com/office/drawing/2014/main" val="3635980809"/>
                  </a:ext>
                </a:extLst>
              </a:tr>
              <a:tr h="711475">
                <a:tc>
                  <a:txBody>
                    <a:bodyPr/>
                    <a:lstStyle/>
                    <a:p>
                      <a:pPr algn="ctr"/>
                      <a:r>
                        <a:rPr lang="x-none" sz="2200" dirty="0">
                          <a:solidFill>
                            <a:srgbClr val="203864"/>
                          </a:solidFill>
                        </a:rPr>
                        <a:t>1</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1237605240"/>
                  </a:ext>
                </a:extLst>
              </a:tr>
              <a:tr h="711475">
                <a:tc>
                  <a:txBody>
                    <a:bodyPr/>
                    <a:lstStyle/>
                    <a:p>
                      <a:pPr algn="ctr"/>
                      <a:r>
                        <a:rPr lang="x-none" sz="2200" dirty="0">
                          <a:solidFill>
                            <a:srgbClr val="203864"/>
                          </a:solidFill>
                        </a:rPr>
                        <a:t>2</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798773500"/>
                  </a:ext>
                </a:extLst>
              </a:tr>
              <a:tr h="711475">
                <a:tc>
                  <a:txBody>
                    <a:bodyPr/>
                    <a:lstStyle/>
                    <a:p>
                      <a:pPr algn="ctr"/>
                      <a:r>
                        <a:rPr lang="x-none" sz="2200" dirty="0">
                          <a:solidFill>
                            <a:srgbClr val="203864"/>
                          </a:solidFill>
                        </a:rPr>
                        <a:t>3</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420455714"/>
                  </a:ext>
                </a:extLst>
              </a:tr>
              <a:tr h="711475">
                <a:tc>
                  <a:txBody>
                    <a:bodyPr/>
                    <a:lstStyle/>
                    <a:p>
                      <a:pPr algn="ctr"/>
                      <a:r>
                        <a:rPr lang="x-none" sz="2200" dirty="0">
                          <a:solidFill>
                            <a:srgbClr val="203864"/>
                          </a:solidFill>
                        </a:rPr>
                        <a:t>4</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2113085267"/>
                  </a:ext>
                </a:extLst>
              </a:tr>
              <a:tr h="711475">
                <a:tc>
                  <a:txBody>
                    <a:bodyPr/>
                    <a:lstStyle/>
                    <a:p>
                      <a:pPr algn="ctr"/>
                      <a:r>
                        <a:rPr lang="x-none" sz="2200" dirty="0">
                          <a:solidFill>
                            <a:srgbClr val="203864"/>
                          </a:solidFill>
                        </a:rPr>
                        <a:t>5</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727075870"/>
                  </a:ext>
                </a:extLst>
              </a:tr>
              <a:tr h="711475">
                <a:tc>
                  <a:txBody>
                    <a:bodyPr/>
                    <a:lstStyle/>
                    <a:p>
                      <a:pPr algn="ctr"/>
                      <a:r>
                        <a:rPr lang="x-none" sz="2200" dirty="0">
                          <a:solidFill>
                            <a:srgbClr val="203864"/>
                          </a:solidFill>
                        </a:rPr>
                        <a:t>6</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2459286577"/>
                  </a:ext>
                </a:extLst>
              </a:tr>
            </a:tbl>
          </a:graphicData>
        </a:graphic>
      </p:graphicFrame>
    </p:spTree>
    <p:extLst>
      <p:ext uri="{BB962C8B-B14F-4D97-AF65-F5344CB8AC3E}">
        <p14:creationId xmlns:p14="http://schemas.microsoft.com/office/powerpoint/2010/main" val="459656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5AA53F85-55B2-BE45-B718-A23551E29D8F}"/>
              </a:ext>
            </a:extLst>
          </p:cNvPr>
          <p:cNvSpPr/>
          <p:nvPr/>
        </p:nvSpPr>
        <p:spPr>
          <a:xfrm>
            <a:off x="10905066" y="250899"/>
            <a:ext cx="1141234" cy="37600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C72719AA-C08D-554E-B72C-7D585316F32A}"/>
              </a:ext>
            </a:extLst>
          </p:cNvPr>
          <p:cNvSpPr>
            <a:spLocks noGrp="1"/>
          </p:cNvSpPr>
          <p:nvPr>
            <p:ph type="title"/>
          </p:nvPr>
        </p:nvSpPr>
        <p:spPr>
          <a:xfrm>
            <a:off x="10905066" y="293727"/>
            <a:ext cx="1141234" cy="376008"/>
          </a:xfrm>
        </p:spPr>
        <p:txBody>
          <a:bodyPr>
            <a:normAutofit/>
          </a:bodyPr>
          <a:lstStyle/>
          <a:p>
            <a:pPr algn="ctr"/>
            <a:r>
              <a:rPr lang="x-none" sz="2000" b="1" dirty="0">
                <a:solidFill>
                  <a:schemeClr val="bg1"/>
                </a:solidFill>
              </a:rPr>
              <a:t>hablar</a:t>
            </a:r>
          </a:p>
        </p:txBody>
      </p:sp>
      <p:graphicFrame>
        <p:nvGraphicFramePr>
          <p:cNvPr id="5" name="Tabla 4">
            <a:extLst>
              <a:ext uri="{FF2B5EF4-FFF2-40B4-BE49-F238E27FC236}">
                <a16:creationId xmlns:a16="http://schemas.microsoft.com/office/drawing/2014/main" id="{61307723-F693-B643-937C-9D9078E4C5BD}"/>
              </a:ext>
            </a:extLst>
          </p:cNvPr>
          <p:cNvGraphicFramePr>
            <a:graphicFrameLocks noGrp="1"/>
          </p:cNvGraphicFramePr>
          <p:nvPr/>
        </p:nvGraphicFramePr>
        <p:xfrm>
          <a:off x="270933" y="939797"/>
          <a:ext cx="5444067" cy="5273037"/>
        </p:xfrm>
        <a:graphic>
          <a:graphicData uri="http://schemas.openxmlformats.org/drawingml/2006/table">
            <a:tbl>
              <a:tblPr firstRow="1" bandRow="1">
                <a:tableStyleId>{5DA37D80-6434-44D0-A028-1B22A696006F}</a:tableStyleId>
              </a:tblPr>
              <a:tblGrid>
                <a:gridCol w="567091">
                  <a:extLst>
                    <a:ext uri="{9D8B030D-6E8A-4147-A177-3AD203B41FA5}">
                      <a16:colId xmlns:a16="http://schemas.microsoft.com/office/drawing/2014/main" val="1652939409"/>
                    </a:ext>
                  </a:extLst>
                </a:gridCol>
                <a:gridCol w="4876976">
                  <a:extLst>
                    <a:ext uri="{9D8B030D-6E8A-4147-A177-3AD203B41FA5}">
                      <a16:colId xmlns:a16="http://schemas.microsoft.com/office/drawing/2014/main" val="3693717008"/>
                    </a:ext>
                  </a:extLst>
                </a:gridCol>
              </a:tblGrid>
              <a:tr h="745682">
                <a:tc>
                  <a:txBody>
                    <a:bodyPr/>
                    <a:lstStyle/>
                    <a:p>
                      <a:pPr algn="ctr"/>
                      <a:endParaRPr lang="x-none" sz="2200" dirty="0">
                        <a:solidFill>
                          <a:srgbClr val="203864"/>
                        </a:solidFill>
                      </a:endParaRPr>
                    </a:p>
                  </a:txBody>
                  <a:tcPr anchor="ctr"/>
                </a:tc>
                <a:tc>
                  <a:txBody>
                    <a:bodyPr/>
                    <a:lstStyle/>
                    <a:p>
                      <a:pPr algn="ctr"/>
                      <a:r>
                        <a:rPr lang="x-none" sz="2200" dirty="0">
                          <a:solidFill>
                            <a:srgbClr val="203864"/>
                          </a:solidFill>
                        </a:rPr>
                        <a:t>Lee las frases</a:t>
                      </a:r>
                    </a:p>
                  </a:txBody>
                  <a:tcPr anchor="ctr"/>
                </a:tc>
                <a:extLst>
                  <a:ext uri="{0D108BD9-81ED-4DB2-BD59-A6C34878D82A}">
                    <a16:rowId xmlns:a16="http://schemas.microsoft.com/office/drawing/2014/main" val="3635980809"/>
                  </a:ext>
                </a:extLst>
              </a:tr>
              <a:tr h="745682">
                <a:tc>
                  <a:txBody>
                    <a:bodyPr/>
                    <a:lstStyle/>
                    <a:p>
                      <a:pPr algn="ctr"/>
                      <a:r>
                        <a:rPr lang="x-none" sz="2200" dirty="0">
                          <a:solidFill>
                            <a:srgbClr val="203864"/>
                          </a:solidFill>
                        </a:rPr>
                        <a:t>1</a:t>
                      </a:r>
                    </a:p>
                  </a:txBody>
                  <a:tcPr anchor="ctr"/>
                </a:tc>
                <a:tc>
                  <a:txBody>
                    <a:bodyPr/>
                    <a:lstStyle/>
                    <a:p>
                      <a:pPr algn="l"/>
                      <a:r>
                        <a:rPr lang="x-none" sz="2200" dirty="0">
                          <a:solidFill>
                            <a:srgbClr val="203864"/>
                          </a:solidFill>
                        </a:rPr>
                        <a:t>Saco fotos a mis amigos.</a:t>
                      </a:r>
                    </a:p>
                  </a:txBody>
                  <a:tcPr anchor="ctr"/>
                </a:tc>
                <a:extLst>
                  <a:ext uri="{0D108BD9-81ED-4DB2-BD59-A6C34878D82A}">
                    <a16:rowId xmlns:a16="http://schemas.microsoft.com/office/drawing/2014/main" val="1237605240"/>
                  </a:ext>
                </a:extLst>
              </a:tr>
              <a:tr h="745682">
                <a:tc>
                  <a:txBody>
                    <a:bodyPr/>
                    <a:lstStyle/>
                    <a:p>
                      <a:pPr algn="ctr"/>
                      <a:r>
                        <a:rPr lang="x-none" sz="2200" dirty="0">
                          <a:solidFill>
                            <a:srgbClr val="203864"/>
                          </a:solidFill>
                        </a:rPr>
                        <a:t>2</a:t>
                      </a:r>
                    </a:p>
                  </a:txBody>
                  <a:tcPr anchor="ctr"/>
                </a:tc>
                <a:tc>
                  <a:txBody>
                    <a:bodyPr/>
                    <a:lstStyle/>
                    <a:p>
                      <a:pPr algn="l"/>
                      <a:r>
                        <a:rPr lang="x-none" sz="2200" dirty="0">
                          <a:solidFill>
                            <a:srgbClr val="203864"/>
                          </a:solidFill>
                        </a:rPr>
                        <a:t>Me lavo por la mañana.</a:t>
                      </a:r>
                    </a:p>
                  </a:txBody>
                  <a:tcPr anchor="ctr"/>
                </a:tc>
                <a:extLst>
                  <a:ext uri="{0D108BD9-81ED-4DB2-BD59-A6C34878D82A}">
                    <a16:rowId xmlns:a16="http://schemas.microsoft.com/office/drawing/2014/main" val="798773500"/>
                  </a:ext>
                </a:extLst>
              </a:tr>
              <a:tr h="798945">
                <a:tc>
                  <a:txBody>
                    <a:bodyPr/>
                    <a:lstStyle/>
                    <a:p>
                      <a:pPr algn="ctr"/>
                      <a:r>
                        <a:rPr lang="x-none" sz="2200" dirty="0">
                          <a:solidFill>
                            <a:srgbClr val="203864"/>
                          </a:solidFill>
                        </a:rPr>
                        <a:t>3</a:t>
                      </a:r>
                    </a:p>
                  </a:txBody>
                  <a:tcPr anchor="ctr"/>
                </a:tc>
                <a:tc>
                  <a:txBody>
                    <a:bodyPr/>
                    <a:lstStyle/>
                    <a:p>
                      <a:pPr algn="l"/>
                      <a:r>
                        <a:rPr lang="x-none" sz="2200" dirty="0">
                          <a:solidFill>
                            <a:srgbClr val="203864"/>
                          </a:solidFill>
                        </a:rPr>
                        <a:t>Nunca despierto a mis padres.</a:t>
                      </a:r>
                    </a:p>
                  </a:txBody>
                  <a:tcPr anchor="ctr"/>
                </a:tc>
                <a:extLst>
                  <a:ext uri="{0D108BD9-81ED-4DB2-BD59-A6C34878D82A}">
                    <a16:rowId xmlns:a16="http://schemas.microsoft.com/office/drawing/2014/main" val="420455714"/>
                  </a:ext>
                </a:extLst>
              </a:tr>
              <a:tr h="745682">
                <a:tc>
                  <a:txBody>
                    <a:bodyPr/>
                    <a:lstStyle/>
                    <a:p>
                      <a:pPr algn="ctr"/>
                      <a:r>
                        <a:rPr lang="x-none" sz="2200" dirty="0">
                          <a:solidFill>
                            <a:srgbClr val="203864"/>
                          </a:solidFill>
                        </a:rPr>
                        <a:t>4</a:t>
                      </a:r>
                    </a:p>
                  </a:txBody>
                  <a:tcPr anchor="ctr"/>
                </a:tc>
                <a:tc>
                  <a:txBody>
                    <a:bodyPr/>
                    <a:lstStyle/>
                    <a:p>
                      <a:pPr algn="l"/>
                      <a:r>
                        <a:rPr lang="x-none" sz="2200" dirty="0">
                          <a:solidFill>
                            <a:srgbClr val="203864"/>
                          </a:solidFill>
                        </a:rPr>
                        <a:t>Me presento en la escuela.</a:t>
                      </a:r>
                    </a:p>
                  </a:txBody>
                  <a:tcPr anchor="ctr"/>
                </a:tc>
                <a:extLst>
                  <a:ext uri="{0D108BD9-81ED-4DB2-BD59-A6C34878D82A}">
                    <a16:rowId xmlns:a16="http://schemas.microsoft.com/office/drawing/2014/main" val="2113085267"/>
                  </a:ext>
                </a:extLst>
              </a:tr>
              <a:tr h="745682">
                <a:tc>
                  <a:txBody>
                    <a:bodyPr/>
                    <a:lstStyle/>
                    <a:p>
                      <a:pPr algn="ctr"/>
                      <a:r>
                        <a:rPr lang="x-none" sz="2200" dirty="0">
                          <a:solidFill>
                            <a:srgbClr val="203864"/>
                          </a:solidFill>
                        </a:rPr>
                        <a:t>5</a:t>
                      </a:r>
                    </a:p>
                  </a:txBody>
                  <a:tcPr anchor="ctr"/>
                </a:tc>
                <a:tc>
                  <a:txBody>
                    <a:bodyPr/>
                    <a:lstStyle/>
                    <a:p>
                      <a:pPr algn="l"/>
                      <a:r>
                        <a:rPr lang="x-none" sz="2200" dirty="0">
                          <a:solidFill>
                            <a:srgbClr val="203864"/>
                          </a:solidFill>
                        </a:rPr>
                        <a:t>Los martes preparo a mi hermano.</a:t>
                      </a:r>
                    </a:p>
                  </a:txBody>
                  <a:tcPr anchor="ctr"/>
                </a:tc>
                <a:extLst>
                  <a:ext uri="{0D108BD9-81ED-4DB2-BD59-A6C34878D82A}">
                    <a16:rowId xmlns:a16="http://schemas.microsoft.com/office/drawing/2014/main" val="727075870"/>
                  </a:ext>
                </a:extLst>
              </a:tr>
              <a:tr h="745682">
                <a:tc>
                  <a:txBody>
                    <a:bodyPr/>
                    <a:lstStyle/>
                    <a:p>
                      <a:pPr algn="ctr"/>
                      <a:r>
                        <a:rPr lang="x-none" sz="2200" dirty="0">
                          <a:solidFill>
                            <a:srgbClr val="203864"/>
                          </a:solidFill>
                        </a:rPr>
                        <a:t>6</a:t>
                      </a:r>
                    </a:p>
                  </a:txBody>
                  <a:tcPr anchor="ctr"/>
                </a:tc>
                <a:tc>
                  <a:txBody>
                    <a:bodyPr/>
                    <a:lstStyle/>
                    <a:p>
                      <a:pPr algn="l"/>
                      <a:r>
                        <a:rPr lang="x-none" sz="2200" dirty="0">
                          <a:solidFill>
                            <a:srgbClr val="203864"/>
                          </a:solidFill>
                        </a:rPr>
                        <a:t>En clase me escondo debajo de la mesa.</a:t>
                      </a:r>
                    </a:p>
                  </a:txBody>
                  <a:tcPr anchor="ctr"/>
                </a:tc>
                <a:extLst>
                  <a:ext uri="{0D108BD9-81ED-4DB2-BD59-A6C34878D82A}">
                    <a16:rowId xmlns:a16="http://schemas.microsoft.com/office/drawing/2014/main" val="2459286577"/>
                  </a:ext>
                </a:extLst>
              </a:tr>
            </a:tbl>
          </a:graphicData>
        </a:graphic>
      </p:graphicFrame>
      <p:sp>
        <p:nvSpPr>
          <p:cNvPr id="6" name="CuadroTexto 5">
            <a:extLst>
              <a:ext uri="{FF2B5EF4-FFF2-40B4-BE49-F238E27FC236}">
                <a16:creationId xmlns:a16="http://schemas.microsoft.com/office/drawing/2014/main" id="{A10A0FEC-84F6-2340-B4A4-9B884C0128B6}"/>
              </a:ext>
            </a:extLst>
          </p:cNvPr>
          <p:cNvSpPr txBox="1"/>
          <p:nvPr/>
        </p:nvSpPr>
        <p:spPr>
          <a:xfrm>
            <a:off x="423334" y="250899"/>
            <a:ext cx="1976823" cy="461665"/>
          </a:xfrm>
          <a:prstGeom prst="rect">
            <a:avLst/>
          </a:prstGeom>
          <a:noFill/>
        </p:spPr>
        <p:txBody>
          <a:bodyPr wrap="none" rtlCol="0">
            <a:spAutoFit/>
          </a:bodyPr>
          <a:lstStyle/>
          <a:p>
            <a:pPr algn="l"/>
            <a:r>
              <a:rPr lang="x-none" sz="2400" b="1" dirty="0">
                <a:solidFill>
                  <a:schemeClr val="accent5">
                    <a:lumMod val="50000"/>
                  </a:schemeClr>
                </a:solidFill>
              </a:rPr>
              <a:t>Estudiante B</a:t>
            </a:r>
          </a:p>
        </p:txBody>
      </p:sp>
      <p:graphicFrame>
        <p:nvGraphicFramePr>
          <p:cNvPr id="8" name="Tabla 7">
            <a:extLst>
              <a:ext uri="{FF2B5EF4-FFF2-40B4-BE49-F238E27FC236}">
                <a16:creationId xmlns:a16="http://schemas.microsoft.com/office/drawing/2014/main" id="{8D1E5E6E-7C16-4A45-B0AF-FD108232BECE}"/>
              </a:ext>
            </a:extLst>
          </p:cNvPr>
          <p:cNvGraphicFramePr>
            <a:graphicFrameLocks noGrp="1"/>
          </p:cNvGraphicFramePr>
          <p:nvPr/>
        </p:nvGraphicFramePr>
        <p:xfrm>
          <a:off x="5970494" y="939797"/>
          <a:ext cx="5950578" cy="5274690"/>
        </p:xfrm>
        <a:graphic>
          <a:graphicData uri="http://schemas.openxmlformats.org/drawingml/2006/table">
            <a:tbl>
              <a:tblPr firstRow="1" bandRow="1">
                <a:tableStyleId>{5DA37D80-6434-44D0-A028-1B22A696006F}</a:tableStyleId>
              </a:tblPr>
              <a:tblGrid>
                <a:gridCol w="505812">
                  <a:extLst>
                    <a:ext uri="{9D8B030D-6E8A-4147-A177-3AD203B41FA5}">
                      <a16:colId xmlns:a16="http://schemas.microsoft.com/office/drawing/2014/main" val="1652939409"/>
                    </a:ext>
                  </a:extLst>
                </a:gridCol>
                <a:gridCol w="1380912">
                  <a:extLst>
                    <a:ext uri="{9D8B030D-6E8A-4147-A177-3AD203B41FA5}">
                      <a16:colId xmlns:a16="http://schemas.microsoft.com/office/drawing/2014/main" val="74075390"/>
                    </a:ext>
                  </a:extLst>
                </a:gridCol>
                <a:gridCol w="1380912">
                  <a:extLst>
                    <a:ext uri="{9D8B030D-6E8A-4147-A177-3AD203B41FA5}">
                      <a16:colId xmlns:a16="http://schemas.microsoft.com/office/drawing/2014/main" val="1624453669"/>
                    </a:ext>
                  </a:extLst>
                </a:gridCol>
                <a:gridCol w="2682942">
                  <a:extLst>
                    <a:ext uri="{9D8B030D-6E8A-4147-A177-3AD203B41FA5}">
                      <a16:colId xmlns:a16="http://schemas.microsoft.com/office/drawing/2014/main" val="3693717008"/>
                    </a:ext>
                  </a:extLst>
                </a:gridCol>
              </a:tblGrid>
              <a:tr h="1004184">
                <a:tc>
                  <a:txBody>
                    <a:bodyPr/>
                    <a:lstStyle/>
                    <a:p>
                      <a:pPr algn="ctr"/>
                      <a:endParaRPr lang="x-none" sz="2200" dirty="0">
                        <a:solidFill>
                          <a:srgbClr val="203864"/>
                        </a:solidFill>
                      </a:endParaRPr>
                    </a:p>
                  </a:txBody>
                  <a:tcPr anchor="ctr"/>
                </a:tc>
                <a:tc>
                  <a:txBody>
                    <a:bodyPr/>
                    <a:lstStyle/>
                    <a:p>
                      <a:pPr algn="ctr"/>
                      <a:r>
                        <a:rPr lang="x-none" sz="2000" dirty="0">
                          <a:solidFill>
                            <a:srgbClr val="203864"/>
                          </a:solidFill>
                        </a:rPr>
                        <a:t>To myself</a:t>
                      </a:r>
                    </a:p>
                  </a:txBody>
                  <a:tcPr anchor="ctr"/>
                </a:tc>
                <a:tc>
                  <a:txBody>
                    <a:bodyPr/>
                    <a:lstStyle/>
                    <a:p>
                      <a:pPr algn="ctr"/>
                      <a:r>
                        <a:rPr lang="x-none" sz="2000" dirty="0">
                          <a:solidFill>
                            <a:srgbClr val="203864"/>
                          </a:solidFill>
                        </a:rPr>
                        <a:t>To someone else</a:t>
                      </a:r>
                    </a:p>
                  </a:txBody>
                  <a:tcPr anchor="ctr"/>
                </a:tc>
                <a:tc>
                  <a:txBody>
                    <a:bodyPr/>
                    <a:lstStyle/>
                    <a:p>
                      <a:pPr algn="ctr"/>
                      <a:r>
                        <a:rPr lang="x-none" sz="2000" dirty="0">
                          <a:solidFill>
                            <a:srgbClr val="203864"/>
                          </a:solidFill>
                        </a:rPr>
                        <a:t>Frase en inglés</a:t>
                      </a:r>
                    </a:p>
                  </a:txBody>
                  <a:tcPr anchor="ctr"/>
                </a:tc>
                <a:extLst>
                  <a:ext uri="{0D108BD9-81ED-4DB2-BD59-A6C34878D82A}">
                    <a16:rowId xmlns:a16="http://schemas.microsoft.com/office/drawing/2014/main" val="3635980809"/>
                  </a:ext>
                </a:extLst>
              </a:tr>
              <a:tr h="711475">
                <a:tc>
                  <a:txBody>
                    <a:bodyPr/>
                    <a:lstStyle/>
                    <a:p>
                      <a:pPr algn="ctr"/>
                      <a:r>
                        <a:rPr lang="x-none" sz="2200" dirty="0">
                          <a:solidFill>
                            <a:srgbClr val="203864"/>
                          </a:solidFill>
                        </a:rPr>
                        <a:t>1</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1237605240"/>
                  </a:ext>
                </a:extLst>
              </a:tr>
              <a:tr h="711475">
                <a:tc>
                  <a:txBody>
                    <a:bodyPr/>
                    <a:lstStyle/>
                    <a:p>
                      <a:pPr algn="ctr"/>
                      <a:r>
                        <a:rPr lang="x-none" sz="2200" dirty="0">
                          <a:solidFill>
                            <a:srgbClr val="203864"/>
                          </a:solidFill>
                        </a:rPr>
                        <a:t>2</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798773500"/>
                  </a:ext>
                </a:extLst>
              </a:tr>
              <a:tr h="711475">
                <a:tc>
                  <a:txBody>
                    <a:bodyPr/>
                    <a:lstStyle/>
                    <a:p>
                      <a:pPr algn="ctr"/>
                      <a:r>
                        <a:rPr lang="x-none" sz="2200" dirty="0">
                          <a:solidFill>
                            <a:srgbClr val="203864"/>
                          </a:solidFill>
                        </a:rPr>
                        <a:t>3</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420455714"/>
                  </a:ext>
                </a:extLst>
              </a:tr>
              <a:tr h="711475">
                <a:tc>
                  <a:txBody>
                    <a:bodyPr/>
                    <a:lstStyle/>
                    <a:p>
                      <a:pPr algn="ctr"/>
                      <a:r>
                        <a:rPr lang="x-none" sz="2200" dirty="0">
                          <a:solidFill>
                            <a:srgbClr val="203864"/>
                          </a:solidFill>
                        </a:rPr>
                        <a:t>4</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2113085267"/>
                  </a:ext>
                </a:extLst>
              </a:tr>
              <a:tr h="711475">
                <a:tc>
                  <a:txBody>
                    <a:bodyPr/>
                    <a:lstStyle/>
                    <a:p>
                      <a:pPr algn="ctr"/>
                      <a:r>
                        <a:rPr lang="x-none" sz="2200" dirty="0">
                          <a:solidFill>
                            <a:srgbClr val="203864"/>
                          </a:solidFill>
                        </a:rPr>
                        <a:t>5</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727075870"/>
                  </a:ext>
                </a:extLst>
              </a:tr>
              <a:tr h="711475">
                <a:tc>
                  <a:txBody>
                    <a:bodyPr/>
                    <a:lstStyle/>
                    <a:p>
                      <a:pPr algn="ctr"/>
                      <a:r>
                        <a:rPr lang="x-none" sz="2200" dirty="0">
                          <a:solidFill>
                            <a:srgbClr val="203864"/>
                          </a:solidFill>
                        </a:rPr>
                        <a:t>6</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2459286577"/>
                  </a:ext>
                </a:extLst>
              </a:tr>
            </a:tbl>
          </a:graphicData>
        </a:graphic>
      </p:graphicFrame>
    </p:spTree>
    <p:extLst>
      <p:ext uri="{BB962C8B-B14F-4D97-AF65-F5344CB8AC3E}">
        <p14:creationId xmlns:p14="http://schemas.microsoft.com/office/powerpoint/2010/main" val="1973962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a 18">
            <a:extLst>
              <a:ext uri="{FF2B5EF4-FFF2-40B4-BE49-F238E27FC236}">
                <a16:creationId xmlns:a16="http://schemas.microsoft.com/office/drawing/2014/main" id="{0C8BCFDF-3BF5-5D43-843B-69B17AFB5348}"/>
              </a:ext>
            </a:extLst>
          </p:cNvPr>
          <p:cNvGraphicFramePr>
            <a:graphicFrameLocks noGrp="1"/>
          </p:cNvGraphicFramePr>
          <p:nvPr/>
        </p:nvGraphicFramePr>
        <p:xfrm>
          <a:off x="5970494" y="939797"/>
          <a:ext cx="5950578" cy="5274690"/>
        </p:xfrm>
        <a:graphic>
          <a:graphicData uri="http://schemas.openxmlformats.org/drawingml/2006/table">
            <a:tbl>
              <a:tblPr firstRow="1" bandRow="1">
                <a:tableStyleId>{5DA37D80-6434-44D0-A028-1B22A696006F}</a:tableStyleId>
              </a:tblPr>
              <a:tblGrid>
                <a:gridCol w="505812">
                  <a:extLst>
                    <a:ext uri="{9D8B030D-6E8A-4147-A177-3AD203B41FA5}">
                      <a16:colId xmlns:a16="http://schemas.microsoft.com/office/drawing/2014/main" val="1652939409"/>
                    </a:ext>
                  </a:extLst>
                </a:gridCol>
                <a:gridCol w="1380912">
                  <a:extLst>
                    <a:ext uri="{9D8B030D-6E8A-4147-A177-3AD203B41FA5}">
                      <a16:colId xmlns:a16="http://schemas.microsoft.com/office/drawing/2014/main" val="74075390"/>
                    </a:ext>
                  </a:extLst>
                </a:gridCol>
                <a:gridCol w="1380912">
                  <a:extLst>
                    <a:ext uri="{9D8B030D-6E8A-4147-A177-3AD203B41FA5}">
                      <a16:colId xmlns:a16="http://schemas.microsoft.com/office/drawing/2014/main" val="1624453669"/>
                    </a:ext>
                  </a:extLst>
                </a:gridCol>
                <a:gridCol w="2682942">
                  <a:extLst>
                    <a:ext uri="{9D8B030D-6E8A-4147-A177-3AD203B41FA5}">
                      <a16:colId xmlns:a16="http://schemas.microsoft.com/office/drawing/2014/main" val="3693717008"/>
                    </a:ext>
                  </a:extLst>
                </a:gridCol>
              </a:tblGrid>
              <a:tr h="1004184">
                <a:tc>
                  <a:txBody>
                    <a:bodyPr/>
                    <a:lstStyle/>
                    <a:p>
                      <a:pPr algn="ctr"/>
                      <a:endParaRPr lang="x-none" sz="2200" dirty="0">
                        <a:solidFill>
                          <a:srgbClr val="203864"/>
                        </a:solidFill>
                      </a:endParaRPr>
                    </a:p>
                  </a:txBody>
                  <a:tcPr anchor="ctr"/>
                </a:tc>
                <a:tc>
                  <a:txBody>
                    <a:bodyPr/>
                    <a:lstStyle/>
                    <a:p>
                      <a:pPr algn="ctr"/>
                      <a:r>
                        <a:rPr lang="x-none" sz="2000" dirty="0">
                          <a:solidFill>
                            <a:srgbClr val="203864"/>
                          </a:solidFill>
                        </a:rPr>
                        <a:t>To myself</a:t>
                      </a:r>
                    </a:p>
                  </a:txBody>
                  <a:tcPr anchor="ctr"/>
                </a:tc>
                <a:tc>
                  <a:txBody>
                    <a:bodyPr/>
                    <a:lstStyle/>
                    <a:p>
                      <a:pPr algn="ctr"/>
                      <a:r>
                        <a:rPr lang="x-none" sz="2000" dirty="0">
                          <a:solidFill>
                            <a:srgbClr val="203864"/>
                          </a:solidFill>
                        </a:rPr>
                        <a:t>To someone else</a:t>
                      </a:r>
                    </a:p>
                  </a:txBody>
                  <a:tcPr anchor="ctr"/>
                </a:tc>
                <a:tc>
                  <a:txBody>
                    <a:bodyPr/>
                    <a:lstStyle/>
                    <a:p>
                      <a:pPr algn="ctr"/>
                      <a:r>
                        <a:rPr lang="x-none" sz="2000" dirty="0">
                          <a:solidFill>
                            <a:srgbClr val="203864"/>
                          </a:solidFill>
                        </a:rPr>
                        <a:t>Frase en inglés</a:t>
                      </a:r>
                    </a:p>
                  </a:txBody>
                  <a:tcPr anchor="ctr"/>
                </a:tc>
                <a:extLst>
                  <a:ext uri="{0D108BD9-81ED-4DB2-BD59-A6C34878D82A}">
                    <a16:rowId xmlns:a16="http://schemas.microsoft.com/office/drawing/2014/main" val="3635980809"/>
                  </a:ext>
                </a:extLst>
              </a:tr>
              <a:tr h="711475">
                <a:tc>
                  <a:txBody>
                    <a:bodyPr/>
                    <a:lstStyle/>
                    <a:p>
                      <a:pPr algn="ctr"/>
                      <a:r>
                        <a:rPr lang="x-none" sz="2200" dirty="0">
                          <a:solidFill>
                            <a:srgbClr val="203864"/>
                          </a:solidFill>
                        </a:rPr>
                        <a:t>1</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1237605240"/>
                  </a:ext>
                </a:extLst>
              </a:tr>
              <a:tr h="711475">
                <a:tc>
                  <a:txBody>
                    <a:bodyPr/>
                    <a:lstStyle/>
                    <a:p>
                      <a:pPr algn="ctr"/>
                      <a:r>
                        <a:rPr lang="x-none" sz="2200" dirty="0">
                          <a:solidFill>
                            <a:srgbClr val="203864"/>
                          </a:solidFill>
                        </a:rPr>
                        <a:t>2</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798773500"/>
                  </a:ext>
                </a:extLst>
              </a:tr>
              <a:tr h="711475">
                <a:tc>
                  <a:txBody>
                    <a:bodyPr/>
                    <a:lstStyle/>
                    <a:p>
                      <a:pPr algn="ctr"/>
                      <a:r>
                        <a:rPr lang="x-none" sz="2200" dirty="0">
                          <a:solidFill>
                            <a:srgbClr val="203864"/>
                          </a:solidFill>
                        </a:rPr>
                        <a:t>3</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420455714"/>
                  </a:ext>
                </a:extLst>
              </a:tr>
              <a:tr h="711475">
                <a:tc>
                  <a:txBody>
                    <a:bodyPr/>
                    <a:lstStyle/>
                    <a:p>
                      <a:pPr algn="ctr"/>
                      <a:r>
                        <a:rPr lang="x-none" sz="2200" dirty="0">
                          <a:solidFill>
                            <a:srgbClr val="203864"/>
                          </a:solidFill>
                        </a:rPr>
                        <a:t>4</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2113085267"/>
                  </a:ext>
                </a:extLst>
              </a:tr>
              <a:tr h="711475">
                <a:tc>
                  <a:txBody>
                    <a:bodyPr/>
                    <a:lstStyle/>
                    <a:p>
                      <a:pPr algn="ctr"/>
                      <a:r>
                        <a:rPr lang="x-none" sz="2200" dirty="0">
                          <a:solidFill>
                            <a:srgbClr val="203864"/>
                          </a:solidFill>
                        </a:rPr>
                        <a:t>5</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727075870"/>
                  </a:ext>
                </a:extLst>
              </a:tr>
              <a:tr h="711475">
                <a:tc>
                  <a:txBody>
                    <a:bodyPr/>
                    <a:lstStyle/>
                    <a:p>
                      <a:pPr algn="ctr"/>
                      <a:r>
                        <a:rPr lang="x-none" sz="2200" dirty="0">
                          <a:solidFill>
                            <a:srgbClr val="203864"/>
                          </a:solidFill>
                        </a:rPr>
                        <a:t>6</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2459286577"/>
                  </a:ext>
                </a:extLst>
              </a:tr>
            </a:tbl>
          </a:graphicData>
        </a:graphic>
      </p:graphicFrame>
      <p:graphicFrame>
        <p:nvGraphicFramePr>
          <p:cNvPr id="5" name="Tabla 4">
            <a:extLst>
              <a:ext uri="{FF2B5EF4-FFF2-40B4-BE49-F238E27FC236}">
                <a16:creationId xmlns:a16="http://schemas.microsoft.com/office/drawing/2014/main" id="{61307723-F693-B643-937C-9D9078E4C5BD}"/>
              </a:ext>
            </a:extLst>
          </p:cNvPr>
          <p:cNvGraphicFramePr>
            <a:graphicFrameLocks noGrp="1"/>
          </p:cNvGraphicFramePr>
          <p:nvPr/>
        </p:nvGraphicFramePr>
        <p:xfrm>
          <a:off x="270934" y="939797"/>
          <a:ext cx="5457840" cy="5289355"/>
        </p:xfrm>
        <a:graphic>
          <a:graphicData uri="http://schemas.openxmlformats.org/drawingml/2006/table">
            <a:tbl>
              <a:tblPr firstRow="1" bandRow="1">
                <a:tableStyleId>{5DA37D80-6434-44D0-A028-1B22A696006F}</a:tableStyleId>
              </a:tblPr>
              <a:tblGrid>
                <a:gridCol w="568525">
                  <a:extLst>
                    <a:ext uri="{9D8B030D-6E8A-4147-A177-3AD203B41FA5}">
                      <a16:colId xmlns:a16="http://schemas.microsoft.com/office/drawing/2014/main" val="1652939409"/>
                    </a:ext>
                  </a:extLst>
                </a:gridCol>
                <a:gridCol w="4889315">
                  <a:extLst>
                    <a:ext uri="{9D8B030D-6E8A-4147-A177-3AD203B41FA5}">
                      <a16:colId xmlns:a16="http://schemas.microsoft.com/office/drawing/2014/main" val="3693717008"/>
                    </a:ext>
                  </a:extLst>
                </a:gridCol>
              </a:tblGrid>
              <a:tr h="745682">
                <a:tc>
                  <a:txBody>
                    <a:bodyPr/>
                    <a:lstStyle/>
                    <a:p>
                      <a:pPr algn="ctr"/>
                      <a:endParaRPr lang="x-none" sz="2200" dirty="0">
                        <a:solidFill>
                          <a:srgbClr val="203864"/>
                        </a:solidFill>
                      </a:endParaRPr>
                    </a:p>
                  </a:txBody>
                  <a:tcPr anchor="ctr"/>
                </a:tc>
                <a:tc>
                  <a:txBody>
                    <a:bodyPr/>
                    <a:lstStyle/>
                    <a:p>
                      <a:pPr algn="ctr"/>
                      <a:r>
                        <a:rPr lang="x-none" sz="2200" dirty="0">
                          <a:solidFill>
                            <a:srgbClr val="203864"/>
                          </a:solidFill>
                        </a:rPr>
                        <a:t>Lee las frases</a:t>
                      </a:r>
                    </a:p>
                  </a:txBody>
                  <a:tcPr anchor="ctr"/>
                </a:tc>
                <a:extLst>
                  <a:ext uri="{0D108BD9-81ED-4DB2-BD59-A6C34878D82A}">
                    <a16:rowId xmlns:a16="http://schemas.microsoft.com/office/drawing/2014/main" val="3635980809"/>
                  </a:ext>
                </a:extLst>
              </a:tr>
              <a:tr h="745682">
                <a:tc>
                  <a:txBody>
                    <a:bodyPr/>
                    <a:lstStyle/>
                    <a:p>
                      <a:pPr algn="ctr"/>
                      <a:r>
                        <a:rPr lang="x-none" sz="2200" dirty="0">
                          <a:solidFill>
                            <a:srgbClr val="203864"/>
                          </a:solidFill>
                        </a:rPr>
                        <a:t>1</a:t>
                      </a:r>
                    </a:p>
                  </a:txBody>
                  <a:tcPr anchor="ctr"/>
                </a:tc>
                <a:tc>
                  <a:txBody>
                    <a:bodyPr/>
                    <a:lstStyle/>
                    <a:p>
                      <a:pPr algn="l"/>
                      <a:r>
                        <a:rPr lang="x-none" sz="2200" dirty="0">
                          <a:solidFill>
                            <a:srgbClr val="203864"/>
                          </a:solidFill>
                        </a:rPr>
                        <a:t>Levanto al niño los fines de semana.</a:t>
                      </a:r>
                    </a:p>
                  </a:txBody>
                  <a:tcPr anchor="ctr"/>
                </a:tc>
                <a:extLst>
                  <a:ext uri="{0D108BD9-81ED-4DB2-BD59-A6C34878D82A}">
                    <a16:rowId xmlns:a16="http://schemas.microsoft.com/office/drawing/2014/main" val="1237605240"/>
                  </a:ext>
                </a:extLst>
              </a:tr>
              <a:tr h="745682">
                <a:tc>
                  <a:txBody>
                    <a:bodyPr/>
                    <a:lstStyle/>
                    <a:p>
                      <a:pPr algn="ctr"/>
                      <a:r>
                        <a:rPr lang="x-none" sz="2200" dirty="0">
                          <a:solidFill>
                            <a:srgbClr val="203864"/>
                          </a:solidFill>
                        </a:rPr>
                        <a:t>2</a:t>
                      </a:r>
                    </a:p>
                  </a:txBody>
                  <a:tcPr anchor="ctr"/>
                </a:tc>
                <a:tc>
                  <a:txBody>
                    <a:bodyPr/>
                    <a:lstStyle/>
                    <a:p>
                      <a:pPr algn="l"/>
                      <a:r>
                        <a:rPr lang="x-none" sz="2200" dirty="0">
                          <a:solidFill>
                            <a:srgbClr val="203864"/>
                          </a:solidFill>
                        </a:rPr>
                        <a:t>Me saco fotos con mis amigos.</a:t>
                      </a:r>
                    </a:p>
                  </a:txBody>
                  <a:tcPr anchor="ctr"/>
                </a:tc>
                <a:extLst>
                  <a:ext uri="{0D108BD9-81ED-4DB2-BD59-A6C34878D82A}">
                    <a16:rowId xmlns:a16="http://schemas.microsoft.com/office/drawing/2014/main" val="798773500"/>
                  </a:ext>
                </a:extLst>
              </a:tr>
              <a:tr h="798945">
                <a:tc>
                  <a:txBody>
                    <a:bodyPr/>
                    <a:lstStyle/>
                    <a:p>
                      <a:pPr algn="ctr"/>
                      <a:r>
                        <a:rPr lang="x-none" sz="2200" dirty="0">
                          <a:solidFill>
                            <a:srgbClr val="203864"/>
                          </a:solidFill>
                        </a:rPr>
                        <a:t>3</a:t>
                      </a:r>
                    </a:p>
                  </a:txBody>
                  <a:tcPr anchor="ctr"/>
                </a:tc>
                <a:tc>
                  <a:txBody>
                    <a:bodyPr/>
                    <a:lstStyle/>
                    <a:p>
                      <a:pPr algn="l"/>
                      <a:r>
                        <a:rPr lang="x-none" sz="2200" dirty="0">
                          <a:solidFill>
                            <a:srgbClr val="203864"/>
                          </a:solidFill>
                        </a:rPr>
                        <a:t>Todos los días me preparo para la escuela.</a:t>
                      </a:r>
                    </a:p>
                  </a:txBody>
                  <a:tcPr anchor="ctr"/>
                </a:tc>
                <a:extLst>
                  <a:ext uri="{0D108BD9-81ED-4DB2-BD59-A6C34878D82A}">
                    <a16:rowId xmlns:a16="http://schemas.microsoft.com/office/drawing/2014/main" val="420455714"/>
                  </a:ext>
                </a:extLst>
              </a:tr>
              <a:tr h="745682">
                <a:tc>
                  <a:txBody>
                    <a:bodyPr/>
                    <a:lstStyle/>
                    <a:p>
                      <a:pPr algn="ctr"/>
                      <a:r>
                        <a:rPr lang="x-none" sz="2200" dirty="0">
                          <a:solidFill>
                            <a:srgbClr val="203864"/>
                          </a:solidFill>
                        </a:rPr>
                        <a:t>4</a:t>
                      </a:r>
                    </a:p>
                  </a:txBody>
                  <a:tcPr anchor="ctr"/>
                </a:tc>
                <a:tc>
                  <a:txBody>
                    <a:bodyPr/>
                    <a:lstStyle/>
                    <a:p>
                      <a:pPr algn="l"/>
                      <a:r>
                        <a:rPr lang="x-none" sz="2200" dirty="0">
                          <a:solidFill>
                            <a:srgbClr val="203864"/>
                          </a:solidFill>
                        </a:rPr>
                        <a:t>Los sábados me despierto tarde.</a:t>
                      </a:r>
                    </a:p>
                  </a:txBody>
                  <a:tcPr anchor="ctr"/>
                </a:tc>
                <a:extLst>
                  <a:ext uri="{0D108BD9-81ED-4DB2-BD59-A6C34878D82A}">
                    <a16:rowId xmlns:a16="http://schemas.microsoft.com/office/drawing/2014/main" val="2113085267"/>
                  </a:ext>
                </a:extLst>
              </a:tr>
              <a:tr h="745682">
                <a:tc>
                  <a:txBody>
                    <a:bodyPr/>
                    <a:lstStyle/>
                    <a:p>
                      <a:pPr algn="ctr"/>
                      <a:r>
                        <a:rPr lang="x-none" sz="2200" dirty="0">
                          <a:solidFill>
                            <a:srgbClr val="203864"/>
                          </a:solidFill>
                        </a:rPr>
                        <a:t>5</a:t>
                      </a:r>
                    </a:p>
                  </a:txBody>
                  <a:tcPr anchor="ctr"/>
                </a:tc>
                <a:tc>
                  <a:txBody>
                    <a:bodyPr/>
                    <a:lstStyle/>
                    <a:p>
                      <a:pPr algn="l"/>
                      <a:r>
                        <a:rPr lang="x-none" sz="2200" dirty="0">
                          <a:solidFill>
                            <a:srgbClr val="203864"/>
                          </a:solidFill>
                        </a:rPr>
                        <a:t>Nunca lavo a mi gato.</a:t>
                      </a:r>
                    </a:p>
                  </a:txBody>
                  <a:tcPr anchor="ctr"/>
                </a:tc>
                <a:extLst>
                  <a:ext uri="{0D108BD9-81ED-4DB2-BD59-A6C34878D82A}">
                    <a16:rowId xmlns:a16="http://schemas.microsoft.com/office/drawing/2014/main" val="727075870"/>
                  </a:ext>
                </a:extLst>
              </a:tr>
              <a:tr h="745682">
                <a:tc>
                  <a:txBody>
                    <a:bodyPr/>
                    <a:lstStyle/>
                    <a:p>
                      <a:pPr algn="ctr"/>
                      <a:r>
                        <a:rPr lang="x-none" sz="2200" dirty="0">
                          <a:solidFill>
                            <a:srgbClr val="203864"/>
                          </a:solidFill>
                        </a:rPr>
                        <a:t>6</a:t>
                      </a:r>
                    </a:p>
                  </a:txBody>
                  <a:tcPr anchor="ctr"/>
                </a:tc>
                <a:tc>
                  <a:txBody>
                    <a:bodyPr/>
                    <a:lstStyle/>
                    <a:p>
                      <a:pPr algn="l"/>
                      <a:r>
                        <a:rPr lang="x-none" sz="2200" dirty="0">
                          <a:solidFill>
                            <a:srgbClr val="203864"/>
                          </a:solidFill>
                        </a:rPr>
                        <a:t>Presento a mi hermano en clase.</a:t>
                      </a:r>
                    </a:p>
                  </a:txBody>
                  <a:tcPr anchor="ctr"/>
                </a:tc>
                <a:extLst>
                  <a:ext uri="{0D108BD9-81ED-4DB2-BD59-A6C34878D82A}">
                    <a16:rowId xmlns:a16="http://schemas.microsoft.com/office/drawing/2014/main" val="2459286577"/>
                  </a:ext>
                </a:extLst>
              </a:tr>
            </a:tbl>
          </a:graphicData>
        </a:graphic>
      </p:graphicFrame>
      <p:sp>
        <p:nvSpPr>
          <p:cNvPr id="6" name="CuadroTexto 5">
            <a:extLst>
              <a:ext uri="{FF2B5EF4-FFF2-40B4-BE49-F238E27FC236}">
                <a16:creationId xmlns:a16="http://schemas.microsoft.com/office/drawing/2014/main" id="{A10A0FEC-84F6-2340-B4A4-9B884C0128B6}"/>
              </a:ext>
            </a:extLst>
          </p:cNvPr>
          <p:cNvSpPr txBox="1"/>
          <p:nvPr/>
        </p:nvSpPr>
        <p:spPr>
          <a:xfrm>
            <a:off x="423334" y="250899"/>
            <a:ext cx="3990195" cy="461665"/>
          </a:xfrm>
          <a:prstGeom prst="rect">
            <a:avLst/>
          </a:prstGeom>
          <a:noFill/>
        </p:spPr>
        <p:txBody>
          <a:bodyPr wrap="none" rtlCol="0">
            <a:spAutoFit/>
          </a:bodyPr>
          <a:lstStyle/>
          <a:p>
            <a:pPr algn="l"/>
            <a:r>
              <a:rPr lang="x-none" sz="2400" b="1" dirty="0">
                <a:solidFill>
                  <a:schemeClr val="accent5">
                    <a:lumMod val="50000"/>
                  </a:schemeClr>
                </a:solidFill>
              </a:rPr>
              <a:t>Estudiante A - Respuestas</a:t>
            </a:r>
          </a:p>
        </p:txBody>
      </p:sp>
      <p:pic>
        <p:nvPicPr>
          <p:cNvPr id="8" name="Picture 8" descr="green checkmark">
            <a:extLst>
              <a:ext uri="{FF2B5EF4-FFF2-40B4-BE49-F238E27FC236}">
                <a16:creationId xmlns:a16="http://schemas.microsoft.com/office/drawing/2014/main" id="{EE7042B2-C6FF-CC4D-8CDA-EC90484542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84326" y="2088094"/>
            <a:ext cx="406580" cy="423521"/>
          </a:xfrm>
          <a:prstGeom prst="rect">
            <a:avLst/>
          </a:prstGeom>
        </p:spPr>
      </p:pic>
      <p:pic>
        <p:nvPicPr>
          <p:cNvPr id="9" name="Picture 8" descr="green checkmark">
            <a:extLst>
              <a:ext uri="{FF2B5EF4-FFF2-40B4-BE49-F238E27FC236}">
                <a16:creationId xmlns:a16="http://schemas.microsoft.com/office/drawing/2014/main" id="{FA74F184-83D0-8845-9CB5-618FCC67F3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8992" y="2816227"/>
            <a:ext cx="406580" cy="423521"/>
          </a:xfrm>
          <a:prstGeom prst="rect">
            <a:avLst/>
          </a:prstGeom>
        </p:spPr>
      </p:pic>
      <p:pic>
        <p:nvPicPr>
          <p:cNvPr id="10" name="Picture 8" descr="green checkmark">
            <a:extLst>
              <a:ext uri="{FF2B5EF4-FFF2-40B4-BE49-F238E27FC236}">
                <a16:creationId xmlns:a16="http://schemas.microsoft.com/office/drawing/2014/main" id="{7DC263FD-4C99-6242-AA8C-32E81FC9E4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84326" y="3507546"/>
            <a:ext cx="406580" cy="423521"/>
          </a:xfrm>
          <a:prstGeom prst="rect">
            <a:avLst/>
          </a:prstGeom>
        </p:spPr>
      </p:pic>
      <p:pic>
        <p:nvPicPr>
          <p:cNvPr id="11" name="Picture 8" descr="green checkmark">
            <a:extLst>
              <a:ext uri="{FF2B5EF4-FFF2-40B4-BE49-F238E27FC236}">
                <a16:creationId xmlns:a16="http://schemas.microsoft.com/office/drawing/2014/main" id="{15156B5F-69C0-C243-8BE2-2E3306C9DC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8992" y="4163142"/>
            <a:ext cx="406580" cy="423521"/>
          </a:xfrm>
          <a:prstGeom prst="rect">
            <a:avLst/>
          </a:prstGeom>
        </p:spPr>
      </p:pic>
      <p:pic>
        <p:nvPicPr>
          <p:cNvPr id="12" name="Picture 8" descr="green checkmark">
            <a:extLst>
              <a:ext uri="{FF2B5EF4-FFF2-40B4-BE49-F238E27FC236}">
                <a16:creationId xmlns:a16="http://schemas.microsoft.com/office/drawing/2014/main" id="{49F37E40-C1C1-DC4B-B7F7-AF38E115AA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84326" y="4926998"/>
            <a:ext cx="406580" cy="423521"/>
          </a:xfrm>
          <a:prstGeom prst="rect">
            <a:avLst/>
          </a:prstGeom>
        </p:spPr>
      </p:pic>
      <p:pic>
        <p:nvPicPr>
          <p:cNvPr id="13" name="Picture 8" descr="green checkmark">
            <a:extLst>
              <a:ext uri="{FF2B5EF4-FFF2-40B4-BE49-F238E27FC236}">
                <a16:creationId xmlns:a16="http://schemas.microsoft.com/office/drawing/2014/main" id="{35ED72D6-EE18-634C-9E04-8C3F127076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8992" y="5706442"/>
            <a:ext cx="406580" cy="423521"/>
          </a:xfrm>
          <a:prstGeom prst="rect">
            <a:avLst/>
          </a:prstGeom>
        </p:spPr>
      </p:pic>
      <p:sp>
        <p:nvSpPr>
          <p:cNvPr id="3" name="CuadroTexto 2">
            <a:extLst>
              <a:ext uri="{FF2B5EF4-FFF2-40B4-BE49-F238E27FC236}">
                <a16:creationId xmlns:a16="http://schemas.microsoft.com/office/drawing/2014/main" id="{60B67327-87EB-4048-AB8D-A3C54F29F523}"/>
              </a:ext>
            </a:extLst>
          </p:cNvPr>
          <p:cNvSpPr txBox="1"/>
          <p:nvPr/>
        </p:nvSpPr>
        <p:spPr>
          <a:xfrm>
            <a:off x="9315731" y="5506601"/>
            <a:ext cx="2238386" cy="707886"/>
          </a:xfrm>
          <a:prstGeom prst="rect">
            <a:avLst/>
          </a:prstGeom>
          <a:noFill/>
        </p:spPr>
        <p:txBody>
          <a:bodyPr wrap="square" rtlCol="0">
            <a:spAutoFit/>
          </a:bodyPr>
          <a:lstStyle/>
          <a:p>
            <a:pPr algn="l"/>
            <a:r>
              <a:rPr lang="x-none" sz="2000" dirty="0">
                <a:solidFill>
                  <a:schemeClr val="accent5">
                    <a:lumMod val="50000"/>
                  </a:schemeClr>
                </a:solidFill>
              </a:rPr>
              <a:t>I hide under the table</a:t>
            </a:r>
            <a:r>
              <a:rPr lang="en-GB" sz="2000" dirty="0">
                <a:solidFill>
                  <a:schemeClr val="accent5">
                    <a:lumMod val="50000"/>
                  </a:schemeClr>
                </a:solidFill>
              </a:rPr>
              <a:t> in class</a:t>
            </a:r>
            <a:r>
              <a:rPr lang="x-none" sz="2000" dirty="0">
                <a:solidFill>
                  <a:schemeClr val="accent5">
                    <a:lumMod val="50000"/>
                  </a:schemeClr>
                </a:solidFill>
              </a:rPr>
              <a:t>.</a:t>
            </a:r>
          </a:p>
        </p:txBody>
      </p:sp>
      <p:sp>
        <p:nvSpPr>
          <p:cNvPr id="14" name="CuadroTexto 13">
            <a:extLst>
              <a:ext uri="{FF2B5EF4-FFF2-40B4-BE49-F238E27FC236}">
                <a16:creationId xmlns:a16="http://schemas.microsoft.com/office/drawing/2014/main" id="{0CC71893-2026-2D41-B994-7B8821D0D0EA}"/>
              </a:ext>
            </a:extLst>
          </p:cNvPr>
          <p:cNvSpPr txBox="1"/>
          <p:nvPr/>
        </p:nvSpPr>
        <p:spPr>
          <a:xfrm>
            <a:off x="9227808" y="4786462"/>
            <a:ext cx="2693258" cy="707886"/>
          </a:xfrm>
          <a:prstGeom prst="rect">
            <a:avLst/>
          </a:prstGeom>
          <a:noFill/>
        </p:spPr>
        <p:txBody>
          <a:bodyPr wrap="square" rtlCol="0">
            <a:spAutoFit/>
          </a:bodyPr>
          <a:lstStyle/>
          <a:p>
            <a:pPr algn="l"/>
            <a:r>
              <a:rPr lang="x-none" sz="2000" dirty="0">
                <a:solidFill>
                  <a:schemeClr val="accent5">
                    <a:lumMod val="50000"/>
                  </a:schemeClr>
                </a:solidFill>
              </a:rPr>
              <a:t>On Tuesdays I prepare my brother.</a:t>
            </a:r>
          </a:p>
        </p:txBody>
      </p:sp>
      <p:sp>
        <p:nvSpPr>
          <p:cNvPr id="15" name="CuadroTexto 14">
            <a:extLst>
              <a:ext uri="{FF2B5EF4-FFF2-40B4-BE49-F238E27FC236}">
                <a16:creationId xmlns:a16="http://schemas.microsoft.com/office/drawing/2014/main" id="{644770B5-E471-0249-BFE1-9F7ACE70E69F}"/>
              </a:ext>
            </a:extLst>
          </p:cNvPr>
          <p:cNvSpPr txBox="1"/>
          <p:nvPr/>
        </p:nvSpPr>
        <p:spPr>
          <a:xfrm>
            <a:off x="9315731" y="4064670"/>
            <a:ext cx="2238386" cy="707886"/>
          </a:xfrm>
          <a:prstGeom prst="rect">
            <a:avLst/>
          </a:prstGeom>
          <a:noFill/>
        </p:spPr>
        <p:txBody>
          <a:bodyPr wrap="square" rtlCol="0">
            <a:spAutoFit/>
          </a:bodyPr>
          <a:lstStyle/>
          <a:p>
            <a:pPr algn="l"/>
            <a:r>
              <a:rPr lang="x-none" sz="2000" dirty="0">
                <a:solidFill>
                  <a:schemeClr val="accent5">
                    <a:lumMod val="50000"/>
                  </a:schemeClr>
                </a:solidFill>
              </a:rPr>
              <a:t>I introduce myself in school.</a:t>
            </a:r>
          </a:p>
        </p:txBody>
      </p:sp>
      <p:sp>
        <p:nvSpPr>
          <p:cNvPr id="16" name="CuadroTexto 15">
            <a:extLst>
              <a:ext uri="{FF2B5EF4-FFF2-40B4-BE49-F238E27FC236}">
                <a16:creationId xmlns:a16="http://schemas.microsoft.com/office/drawing/2014/main" id="{EC55B112-012B-494C-9039-E667727DCFFE}"/>
              </a:ext>
            </a:extLst>
          </p:cNvPr>
          <p:cNvSpPr txBox="1"/>
          <p:nvPr/>
        </p:nvSpPr>
        <p:spPr>
          <a:xfrm>
            <a:off x="9315731" y="3335785"/>
            <a:ext cx="2238386" cy="707886"/>
          </a:xfrm>
          <a:prstGeom prst="rect">
            <a:avLst/>
          </a:prstGeom>
          <a:noFill/>
        </p:spPr>
        <p:txBody>
          <a:bodyPr wrap="square" rtlCol="0">
            <a:spAutoFit/>
          </a:bodyPr>
          <a:lstStyle/>
          <a:p>
            <a:r>
              <a:rPr lang="x-none" sz="2000" dirty="0">
                <a:solidFill>
                  <a:schemeClr val="accent5">
                    <a:lumMod val="50000"/>
                  </a:schemeClr>
                </a:solidFill>
              </a:rPr>
              <a:t>I never wake my parents</a:t>
            </a:r>
            <a:r>
              <a:rPr lang="en-GB" sz="2000" dirty="0">
                <a:solidFill>
                  <a:schemeClr val="accent5">
                    <a:lumMod val="50000"/>
                  </a:schemeClr>
                </a:solidFill>
              </a:rPr>
              <a:t> </a:t>
            </a:r>
            <a:r>
              <a:rPr lang="x-none" sz="2000" dirty="0">
                <a:solidFill>
                  <a:schemeClr val="accent5">
                    <a:lumMod val="50000"/>
                  </a:schemeClr>
                </a:solidFill>
              </a:rPr>
              <a:t>up.</a:t>
            </a:r>
          </a:p>
        </p:txBody>
      </p:sp>
      <p:sp>
        <p:nvSpPr>
          <p:cNvPr id="17" name="CuadroTexto 16">
            <a:extLst>
              <a:ext uri="{FF2B5EF4-FFF2-40B4-BE49-F238E27FC236}">
                <a16:creationId xmlns:a16="http://schemas.microsoft.com/office/drawing/2014/main" id="{F9A503E5-E33C-D742-9507-11E5A33A525E}"/>
              </a:ext>
            </a:extLst>
          </p:cNvPr>
          <p:cNvSpPr txBox="1"/>
          <p:nvPr/>
        </p:nvSpPr>
        <p:spPr>
          <a:xfrm>
            <a:off x="9315731" y="2613993"/>
            <a:ext cx="2238386" cy="707886"/>
          </a:xfrm>
          <a:prstGeom prst="rect">
            <a:avLst/>
          </a:prstGeom>
          <a:noFill/>
        </p:spPr>
        <p:txBody>
          <a:bodyPr wrap="square" rtlCol="0">
            <a:spAutoFit/>
          </a:bodyPr>
          <a:lstStyle/>
          <a:p>
            <a:pPr algn="l"/>
            <a:r>
              <a:rPr lang="x-none" sz="2000" dirty="0">
                <a:solidFill>
                  <a:schemeClr val="accent5">
                    <a:lumMod val="50000"/>
                  </a:schemeClr>
                </a:solidFill>
              </a:rPr>
              <a:t>I wash myself in the morning.</a:t>
            </a:r>
          </a:p>
        </p:txBody>
      </p:sp>
      <p:sp>
        <p:nvSpPr>
          <p:cNvPr id="18" name="CuadroTexto 17">
            <a:extLst>
              <a:ext uri="{FF2B5EF4-FFF2-40B4-BE49-F238E27FC236}">
                <a16:creationId xmlns:a16="http://schemas.microsoft.com/office/drawing/2014/main" id="{0724AB92-B422-E14A-9ED7-DDB235990EC3}"/>
              </a:ext>
            </a:extLst>
          </p:cNvPr>
          <p:cNvSpPr txBox="1"/>
          <p:nvPr/>
        </p:nvSpPr>
        <p:spPr>
          <a:xfrm>
            <a:off x="9315731" y="1947159"/>
            <a:ext cx="2238386" cy="707886"/>
          </a:xfrm>
          <a:prstGeom prst="rect">
            <a:avLst/>
          </a:prstGeom>
          <a:noFill/>
        </p:spPr>
        <p:txBody>
          <a:bodyPr wrap="square" rtlCol="0">
            <a:spAutoFit/>
          </a:bodyPr>
          <a:lstStyle/>
          <a:p>
            <a:pPr algn="l"/>
            <a:r>
              <a:rPr lang="x-none" sz="2000" dirty="0">
                <a:solidFill>
                  <a:schemeClr val="accent5">
                    <a:lumMod val="50000"/>
                  </a:schemeClr>
                </a:solidFill>
              </a:rPr>
              <a:t>I take photos of my friends.</a:t>
            </a:r>
          </a:p>
        </p:txBody>
      </p:sp>
      <p:sp>
        <p:nvSpPr>
          <p:cNvPr id="22" name="Rounded Rectangle 11">
            <a:extLst>
              <a:ext uri="{FF2B5EF4-FFF2-40B4-BE49-F238E27FC236}">
                <a16:creationId xmlns:a16="http://schemas.microsoft.com/office/drawing/2014/main" id="{1380E1CD-656B-F94E-A03A-3B03DD6000AD}"/>
              </a:ext>
            </a:extLst>
          </p:cNvPr>
          <p:cNvSpPr/>
          <p:nvPr/>
        </p:nvSpPr>
        <p:spPr>
          <a:xfrm>
            <a:off x="10844602" y="157307"/>
            <a:ext cx="1141234" cy="37600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ítulo 1">
            <a:extLst>
              <a:ext uri="{FF2B5EF4-FFF2-40B4-BE49-F238E27FC236}">
                <a16:creationId xmlns:a16="http://schemas.microsoft.com/office/drawing/2014/main" id="{6C9B08F8-9500-F44B-819B-40CD0E4C5FD2}"/>
              </a:ext>
            </a:extLst>
          </p:cNvPr>
          <p:cNvSpPr>
            <a:spLocks noGrp="1"/>
          </p:cNvSpPr>
          <p:nvPr>
            <p:ph type="title"/>
          </p:nvPr>
        </p:nvSpPr>
        <p:spPr>
          <a:xfrm>
            <a:off x="10844602" y="180698"/>
            <a:ext cx="1141234" cy="376008"/>
          </a:xfrm>
        </p:spPr>
        <p:txBody>
          <a:bodyPr>
            <a:normAutofit/>
          </a:bodyPr>
          <a:lstStyle/>
          <a:p>
            <a:pPr algn="ctr"/>
            <a:r>
              <a:rPr lang="x-none" sz="2000" b="1" dirty="0">
                <a:solidFill>
                  <a:schemeClr val="bg1"/>
                </a:solidFill>
              </a:rPr>
              <a:t>hablar</a:t>
            </a:r>
          </a:p>
        </p:txBody>
      </p:sp>
      <p:sp>
        <p:nvSpPr>
          <p:cNvPr id="20" name="Llamada rectangular redondeada 48">
            <a:extLst>
              <a:ext uri="{FF2B5EF4-FFF2-40B4-BE49-F238E27FC236}">
                <a16:creationId xmlns:a16="http://schemas.microsoft.com/office/drawing/2014/main" id="{CEA3D881-D0CA-41D7-A5B4-EF3F72A150F1}"/>
              </a:ext>
            </a:extLst>
          </p:cNvPr>
          <p:cNvSpPr/>
          <p:nvPr/>
        </p:nvSpPr>
        <p:spPr>
          <a:xfrm>
            <a:off x="5472495" y="157307"/>
            <a:ext cx="4962429" cy="1123018"/>
          </a:xfrm>
          <a:prstGeom prst="wedgeRoundRectCallout">
            <a:avLst>
              <a:gd name="adj1" fmla="val 57372"/>
              <a:gd name="adj2" fmla="val 28894"/>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dirty="0">
                <a:solidFill>
                  <a:srgbClr val="203864"/>
                </a:solidFill>
              </a:rPr>
              <a:t>A more usual way to say ‘</a:t>
            </a:r>
            <a:r>
              <a:rPr lang="en-GB" sz="2000" dirty="0" err="1">
                <a:solidFill>
                  <a:srgbClr val="203864"/>
                </a:solidFill>
              </a:rPr>
              <a:t>preparo</a:t>
            </a:r>
            <a:r>
              <a:rPr lang="en-GB" sz="2000" dirty="0">
                <a:solidFill>
                  <a:srgbClr val="203864"/>
                </a:solidFill>
              </a:rPr>
              <a:t> a mi </a:t>
            </a:r>
            <a:r>
              <a:rPr lang="en-GB" sz="2000" dirty="0" err="1">
                <a:solidFill>
                  <a:srgbClr val="203864"/>
                </a:solidFill>
              </a:rPr>
              <a:t>hermano</a:t>
            </a:r>
            <a:r>
              <a:rPr lang="en-GB" sz="2000" dirty="0">
                <a:solidFill>
                  <a:srgbClr val="203864"/>
                </a:solidFill>
              </a:rPr>
              <a:t>’ in English would be…</a:t>
            </a:r>
            <a:br>
              <a:rPr lang="en-GB" sz="2000" dirty="0">
                <a:solidFill>
                  <a:srgbClr val="203864"/>
                </a:solidFill>
              </a:rPr>
            </a:br>
            <a:r>
              <a:rPr lang="en-GB" sz="2000" b="1" dirty="0">
                <a:solidFill>
                  <a:srgbClr val="203864"/>
                </a:solidFill>
              </a:rPr>
              <a:t>I get my brother ready</a:t>
            </a:r>
            <a:endParaRPr lang="x-none" sz="2000" b="1" dirty="0">
              <a:solidFill>
                <a:srgbClr val="203864"/>
              </a:solidFill>
            </a:endParaRPr>
          </a:p>
        </p:txBody>
      </p:sp>
      <p:sp>
        <p:nvSpPr>
          <p:cNvPr id="2" name="Rectangle: Rounded Corners 1">
            <a:extLst>
              <a:ext uri="{FF2B5EF4-FFF2-40B4-BE49-F238E27FC236}">
                <a16:creationId xmlns:a16="http://schemas.microsoft.com/office/drawing/2014/main" id="{1864FD92-00FA-43B5-BBF3-F4F7042F7222}"/>
              </a:ext>
            </a:extLst>
          </p:cNvPr>
          <p:cNvSpPr/>
          <p:nvPr/>
        </p:nvSpPr>
        <p:spPr>
          <a:xfrm>
            <a:off x="6501624" y="907699"/>
            <a:ext cx="2986344" cy="350984"/>
          </a:xfrm>
          <a:prstGeom prst="roundRect">
            <a:avLst/>
          </a:prstGeom>
          <a:solidFill>
            <a:srgbClr val="FBF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600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4" name="Rounded Rectangle 11" descr="background rectangle&#10;">
            <a:extLst>
              <a:ext uri="{FF2B5EF4-FFF2-40B4-BE49-F238E27FC236}">
                <a16:creationId xmlns:a16="http://schemas.microsoft.com/office/drawing/2014/main" id="{04325447-961F-E24F-9BC0-A4A466848918}"/>
              </a:ext>
            </a:extLst>
          </p:cNvPr>
          <p:cNvSpPr/>
          <p:nvPr/>
        </p:nvSpPr>
        <p:spPr>
          <a:xfrm>
            <a:off x="9676245" y="211873"/>
            <a:ext cx="2340972" cy="38723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ítulo 5">
            <a:extLst>
              <a:ext uri="{FF2B5EF4-FFF2-40B4-BE49-F238E27FC236}">
                <a16:creationId xmlns:a16="http://schemas.microsoft.com/office/drawing/2014/main" id="{006F94D8-72CC-B545-96B4-B76D572B585A}"/>
              </a:ext>
            </a:extLst>
          </p:cNvPr>
          <p:cNvSpPr txBox="1">
            <a:spLocks/>
          </p:cNvSpPr>
          <p:nvPr/>
        </p:nvSpPr>
        <p:spPr>
          <a:xfrm>
            <a:off x="9676245" y="146910"/>
            <a:ext cx="2894511" cy="5281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6" name="CuadroTexto 15">
            <a:extLst>
              <a:ext uri="{FF2B5EF4-FFF2-40B4-BE49-F238E27FC236}">
                <a16:creationId xmlns:a16="http://schemas.microsoft.com/office/drawing/2014/main" id="{E2F554C1-5599-F548-AE7A-C55CF331B27D}"/>
              </a:ext>
            </a:extLst>
          </p:cNvPr>
          <p:cNvSpPr txBox="1"/>
          <p:nvPr/>
        </p:nvSpPr>
        <p:spPr>
          <a:xfrm>
            <a:off x="82284" y="2421893"/>
            <a:ext cx="11721787" cy="461665"/>
          </a:xfrm>
          <a:prstGeom prst="rect">
            <a:avLst/>
          </a:prstGeom>
          <a:noFill/>
        </p:spPr>
        <p:txBody>
          <a:bodyPr wrap="square" rtlCol="0">
            <a:spAutoFit/>
          </a:bodyPr>
          <a:lstStyle/>
          <a:p>
            <a:pPr lvl="0">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lang="es-ES" sz="2400" dirty="0" err="1">
                <a:solidFill>
                  <a:srgbClr val="4472C4">
                    <a:lumMod val="50000"/>
                  </a:srgbClr>
                </a:solidFill>
              </a:rPr>
              <a:t>Read</a:t>
            </a:r>
            <a:r>
              <a:rPr lang="es-ES" sz="2400" dirty="0">
                <a:solidFill>
                  <a:srgbClr val="4472C4">
                    <a:lumMod val="50000"/>
                  </a:srgbClr>
                </a:solidFill>
              </a:rPr>
              <a:t> </a:t>
            </a:r>
            <a:r>
              <a:rPr lang="es-ES" sz="2400" dirty="0" err="1">
                <a:solidFill>
                  <a:srgbClr val="4472C4">
                    <a:lumMod val="50000"/>
                  </a:srgbClr>
                </a:solidFill>
              </a:rPr>
              <a:t>the</a:t>
            </a:r>
            <a:r>
              <a:rPr lang="es-ES" sz="2400" dirty="0">
                <a:solidFill>
                  <a:srgbClr val="4472C4">
                    <a:lumMod val="50000"/>
                  </a:srgbClr>
                </a:solidFill>
              </a:rPr>
              <a:t> </a:t>
            </a:r>
            <a:r>
              <a:rPr lang="es-ES" sz="2400" dirty="0" err="1">
                <a:solidFill>
                  <a:srgbClr val="4472C4">
                    <a:lumMod val="50000"/>
                  </a:srgbClr>
                </a:solidFill>
              </a:rPr>
              <a:t>sentence</a:t>
            </a:r>
            <a:r>
              <a:rPr lang="es-ES" sz="2400" dirty="0">
                <a:solidFill>
                  <a:srgbClr val="4472C4">
                    <a:lumMod val="50000"/>
                  </a:srgbClr>
                </a:solidFill>
              </a:rPr>
              <a:t> </a:t>
            </a:r>
            <a:r>
              <a:rPr lang="es-ES" sz="2400" dirty="0" err="1">
                <a:solidFill>
                  <a:srgbClr val="4472C4">
                    <a:lumMod val="50000"/>
                  </a:srgbClr>
                </a:solidFill>
              </a:rPr>
              <a:t>aloud</a:t>
            </a:r>
            <a:r>
              <a:rPr lang="es-ES" sz="2400" dirty="0">
                <a:solidFill>
                  <a:srgbClr val="4472C4">
                    <a:lumMod val="50000"/>
                  </a:srgbClr>
                </a:solidFill>
              </a:rPr>
              <a:t>.</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CuadroTexto 16">
            <a:extLst>
              <a:ext uri="{FF2B5EF4-FFF2-40B4-BE49-F238E27FC236}">
                <a16:creationId xmlns:a16="http://schemas.microsoft.com/office/drawing/2014/main" id="{257DED7D-E877-2C4F-A06A-A4CB25E5E2DE}"/>
              </a:ext>
            </a:extLst>
          </p:cNvPr>
          <p:cNvSpPr txBox="1"/>
          <p:nvPr/>
        </p:nvSpPr>
        <p:spPr>
          <a:xfrm>
            <a:off x="82284" y="2980125"/>
            <a:ext cx="11934933" cy="830997"/>
          </a:xfrm>
          <a:prstGeom prst="rect">
            <a:avLst/>
          </a:prstGeom>
          <a:noFill/>
        </p:spPr>
        <p:txBody>
          <a:bodyPr wrap="square" rtlCol="0">
            <a:spAutoFit/>
          </a:bodyPr>
          <a:lstStyle/>
          <a:p>
            <a:pPr lvl="0">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lang="es-ES" sz="2400" noProof="0" dirty="0">
                <a:solidFill>
                  <a:srgbClr val="4472C4">
                    <a:lumMod val="50000"/>
                  </a:srgbClr>
                </a:solidFill>
              </a:rPr>
              <a:t>L</a:t>
            </a:r>
            <a:r>
              <a:rPr lang="es-ES" sz="2400" dirty="0" err="1">
                <a:solidFill>
                  <a:srgbClr val="4472C4">
                    <a:lumMod val="50000"/>
                  </a:srgbClr>
                </a:solidFill>
              </a:rPr>
              <a:t>isten</a:t>
            </a:r>
            <a:r>
              <a:rPr lang="es-ES" sz="2400" dirty="0">
                <a:solidFill>
                  <a:srgbClr val="4472C4">
                    <a:lumMod val="50000"/>
                  </a:srgbClr>
                </a:solidFill>
              </a:rPr>
              <a:t> and </a:t>
            </a:r>
            <a:r>
              <a:rPr lang="es-ES" sz="2400" dirty="0" err="1">
                <a:solidFill>
                  <a:srgbClr val="4472C4">
                    <a:lumMod val="50000"/>
                  </a:srgbClr>
                </a:solidFill>
              </a:rPr>
              <a:t>write</a:t>
            </a:r>
            <a:r>
              <a:rPr lang="es-ES" sz="2400" dirty="0">
                <a:solidFill>
                  <a:srgbClr val="4472C4">
                    <a:lumMod val="50000"/>
                  </a:srgbClr>
                </a:solidFill>
              </a:rPr>
              <a:t> </a:t>
            </a:r>
            <a:r>
              <a:rPr lang="es-ES" sz="2400" dirty="0" err="1">
                <a:solidFill>
                  <a:srgbClr val="4472C4">
                    <a:lumMod val="50000"/>
                  </a:srgbClr>
                </a:solidFill>
              </a:rPr>
              <a:t>down</a:t>
            </a:r>
            <a:r>
              <a:rPr lang="es-ES" sz="2400" dirty="0">
                <a:solidFill>
                  <a:srgbClr val="4472C4">
                    <a:lumMod val="50000"/>
                  </a:srgbClr>
                </a:solidFill>
              </a:rPr>
              <a:t> </a:t>
            </a:r>
            <a:r>
              <a:rPr lang="es-ES" sz="2400" dirty="0" err="1">
                <a:solidFill>
                  <a:srgbClr val="4472C4">
                    <a:lumMod val="50000"/>
                  </a:srgbClr>
                </a:solidFill>
              </a:rPr>
              <a:t>each</a:t>
            </a:r>
            <a:r>
              <a:rPr lang="es-ES" sz="2400" dirty="0">
                <a:solidFill>
                  <a:srgbClr val="4472C4">
                    <a:lumMod val="50000"/>
                  </a:srgbClr>
                </a:solidFill>
              </a:rPr>
              <a:t> </a:t>
            </a:r>
            <a:r>
              <a:rPr lang="es-ES" sz="2400" dirty="0" err="1">
                <a:solidFill>
                  <a:srgbClr val="4472C4">
                    <a:lumMod val="50000"/>
                  </a:srgbClr>
                </a:solidFill>
              </a:rPr>
              <a:t>sentence</a:t>
            </a:r>
            <a:r>
              <a:rPr lang="es-ES" sz="2400" dirty="0">
                <a:solidFill>
                  <a:srgbClr val="4472C4">
                    <a:lumMod val="50000"/>
                  </a:srgbClr>
                </a:solidFill>
              </a:rPr>
              <a:t>, </a:t>
            </a:r>
            <a:r>
              <a:rPr lang="es-ES" sz="2400" dirty="0" err="1">
                <a:solidFill>
                  <a:srgbClr val="4472C4">
                    <a:lumMod val="50000"/>
                  </a:srgbClr>
                </a:solidFill>
              </a:rPr>
              <a:t>including</a:t>
            </a:r>
            <a:r>
              <a:rPr lang="es-ES" sz="2400" dirty="0">
                <a:solidFill>
                  <a:srgbClr val="4472C4">
                    <a:lumMod val="50000"/>
                  </a:srgbClr>
                </a:solidFill>
              </a:rPr>
              <a:t> </a:t>
            </a:r>
            <a:r>
              <a:rPr lang="es-ES" sz="2400" dirty="0" err="1">
                <a:solidFill>
                  <a:srgbClr val="4472C4">
                    <a:lumMod val="50000"/>
                  </a:srgbClr>
                </a:solidFill>
              </a:rPr>
              <a:t>the</a:t>
            </a:r>
            <a:r>
              <a:rPr lang="es-ES" sz="2400" dirty="0">
                <a:solidFill>
                  <a:srgbClr val="4472C4">
                    <a:lumMod val="50000"/>
                  </a:srgbClr>
                </a:solidFill>
              </a:rPr>
              <a:t> </a:t>
            </a:r>
            <a:r>
              <a:rPr lang="es-ES" sz="2400" dirty="0" err="1">
                <a:solidFill>
                  <a:srgbClr val="4472C4">
                    <a:lumMod val="50000"/>
                  </a:srgbClr>
                </a:solidFill>
              </a:rPr>
              <a:t>words</a:t>
            </a:r>
            <a:r>
              <a:rPr lang="es-ES" sz="2400" dirty="0">
                <a:solidFill>
                  <a:srgbClr val="4472C4">
                    <a:lumMod val="50000"/>
                  </a:srgbClr>
                </a:solidFill>
              </a:rPr>
              <a:t> </a:t>
            </a:r>
            <a:r>
              <a:rPr lang="es-ES" sz="2400" dirty="0" err="1">
                <a:solidFill>
                  <a:srgbClr val="4472C4">
                    <a:lumMod val="50000"/>
                  </a:srgbClr>
                </a:solidFill>
              </a:rPr>
              <a:t>ending</a:t>
            </a:r>
            <a:r>
              <a:rPr lang="es-ES" sz="2400" dirty="0">
                <a:solidFill>
                  <a:srgbClr val="4472C4">
                    <a:lumMod val="50000"/>
                  </a:srgbClr>
                </a:solidFill>
              </a:rPr>
              <a:t> in -</a:t>
            </a:r>
            <a:r>
              <a:rPr lang="es-ES" sz="2400" dirty="0" err="1">
                <a:solidFill>
                  <a:srgbClr val="4472C4">
                    <a:lumMod val="50000"/>
                  </a:srgbClr>
                </a:solidFill>
              </a:rPr>
              <a:t>ción</a:t>
            </a:r>
            <a:r>
              <a:rPr lang="es-ES" sz="2400" dirty="0">
                <a:solidFill>
                  <a:srgbClr val="4472C4">
                    <a:lumMod val="50000"/>
                  </a:srgbClr>
                </a:solidFill>
              </a:rPr>
              <a:t>, </a:t>
            </a:r>
            <a:r>
              <a:rPr lang="es-ES" sz="2400" dirty="0" err="1">
                <a:solidFill>
                  <a:srgbClr val="4472C4">
                    <a:lumMod val="50000"/>
                  </a:srgbClr>
                </a:solidFill>
              </a:rPr>
              <a:t>focusing</a:t>
            </a:r>
            <a:r>
              <a:rPr lang="es-ES" sz="2400" dirty="0">
                <a:solidFill>
                  <a:srgbClr val="4472C4">
                    <a:lumMod val="50000"/>
                  </a:srgbClr>
                </a:solidFill>
              </a:rPr>
              <a:t> </a:t>
            </a:r>
            <a:r>
              <a:rPr lang="es-ES" sz="2400" dirty="0" err="1">
                <a:solidFill>
                  <a:srgbClr val="4472C4">
                    <a:lumMod val="50000"/>
                  </a:srgbClr>
                </a:solidFill>
              </a:rPr>
              <a:t>on</a:t>
            </a:r>
            <a:r>
              <a:rPr lang="es-ES" sz="2400" dirty="0">
                <a:solidFill>
                  <a:srgbClr val="4472C4">
                    <a:lumMod val="50000"/>
                  </a:srgbClr>
                </a:solidFill>
              </a:rPr>
              <a:t> </a:t>
            </a:r>
            <a:r>
              <a:rPr lang="es-ES" sz="2400" dirty="0" err="1">
                <a:solidFill>
                  <a:srgbClr val="4472C4">
                    <a:lumMod val="50000"/>
                  </a:srgbClr>
                </a:solidFill>
              </a:rPr>
              <a:t>whether</a:t>
            </a:r>
            <a:r>
              <a:rPr lang="es-ES" sz="2400" dirty="0">
                <a:solidFill>
                  <a:srgbClr val="4472C4">
                    <a:lumMod val="50000"/>
                  </a:srgbClr>
                </a:solidFill>
              </a:rPr>
              <a:t> </a:t>
            </a:r>
            <a:r>
              <a:rPr lang="es-ES" sz="2400" dirty="0" err="1">
                <a:solidFill>
                  <a:srgbClr val="4472C4">
                    <a:lumMod val="50000"/>
                  </a:srgbClr>
                </a:solidFill>
              </a:rPr>
              <a:t>they</a:t>
            </a:r>
            <a:r>
              <a:rPr lang="es-ES" sz="2400" dirty="0">
                <a:solidFill>
                  <a:srgbClr val="4472C4">
                    <a:lumMod val="50000"/>
                  </a:srgbClr>
                </a:solidFill>
              </a:rPr>
              <a:t> </a:t>
            </a:r>
            <a:r>
              <a:rPr lang="es-ES" sz="2400" dirty="0" err="1">
                <a:solidFill>
                  <a:srgbClr val="4472C4">
                    <a:lumMod val="50000"/>
                  </a:srgbClr>
                </a:solidFill>
              </a:rPr>
              <a:t>have</a:t>
            </a:r>
            <a:r>
              <a:rPr lang="es-ES" sz="2400" dirty="0">
                <a:solidFill>
                  <a:srgbClr val="4472C4">
                    <a:lumMod val="50000"/>
                  </a:srgbClr>
                </a:solidFill>
              </a:rPr>
              <a:t> </a:t>
            </a:r>
            <a:r>
              <a:rPr lang="es-ES" sz="2400" dirty="0" err="1">
                <a:solidFill>
                  <a:srgbClr val="4472C4">
                    <a:lumMod val="50000"/>
                  </a:srgbClr>
                </a:solidFill>
              </a:rPr>
              <a:t>an</a:t>
            </a:r>
            <a:r>
              <a:rPr lang="es-ES" sz="2400" dirty="0">
                <a:solidFill>
                  <a:srgbClr val="4472C4">
                    <a:lumMod val="50000"/>
                  </a:srgbClr>
                </a:solidFill>
              </a:rPr>
              <a:t> </a:t>
            </a:r>
            <a:r>
              <a:rPr lang="es-ES" sz="2400" dirty="0" err="1">
                <a:solidFill>
                  <a:srgbClr val="4472C4">
                    <a:lumMod val="50000"/>
                  </a:srgbClr>
                </a:solidFill>
              </a:rPr>
              <a:t>accent</a:t>
            </a:r>
            <a:r>
              <a:rPr lang="es-ES" sz="2400" dirty="0">
                <a:solidFill>
                  <a:srgbClr val="4472C4">
                    <a:lumMod val="50000"/>
                  </a:srgbClr>
                </a:solidFill>
              </a:rPr>
              <a:t> </a:t>
            </a:r>
            <a:r>
              <a:rPr lang="es-ES" sz="2400" dirty="0" err="1">
                <a:solidFill>
                  <a:srgbClr val="4472C4">
                    <a:lumMod val="50000"/>
                  </a:srgbClr>
                </a:solidFill>
              </a:rPr>
              <a:t>or</a:t>
            </a:r>
            <a:r>
              <a:rPr lang="es-ES" sz="2400" dirty="0">
                <a:solidFill>
                  <a:srgbClr val="4472C4">
                    <a:lumMod val="50000"/>
                  </a:srgbClr>
                </a:solidFill>
              </a:rPr>
              <a:t> </a:t>
            </a:r>
            <a:r>
              <a:rPr lang="es-ES" sz="2400" dirty="0" err="1">
                <a:solidFill>
                  <a:srgbClr val="4472C4">
                    <a:lumMod val="50000"/>
                  </a:srgbClr>
                </a:solidFill>
              </a:rPr>
              <a:t>not</a:t>
            </a:r>
            <a:r>
              <a:rPr lang="es-ES" sz="2400" dirty="0">
                <a:solidFill>
                  <a:srgbClr val="4472C4">
                    <a:lumMod val="50000"/>
                  </a:srgbClr>
                </a:solidFill>
              </a:rPr>
              <a:t>.</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Llamada ovalada 2">
            <a:extLst>
              <a:ext uri="{FF2B5EF4-FFF2-40B4-BE49-F238E27FC236}">
                <a16:creationId xmlns:a16="http://schemas.microsoft.com/office/drawing/2014/main" id="{0E3C64FB-6357-0E4D-A962-CC4C9903448B}"/>
              </a:ext>
            </a:extLst>
          </p:cNvPr>
          <p:cNvSpPr/>
          <p:nvPr/>
        </p:nvSpPr>
        <p:spPr>
          <a:xfrm>
            <a:off x="1024724" y="4448715"/>
            <a:ext cx="4599708" cy="1246909"/>
          </a:xfrm>
          <a:prstGeom prst="wedgeEllipseCallout">
            <a:avLst>
              <a:gd name="adj1" fmla="val -60430"/>
              <a:gd name="adj2" fmla="val 82500"/>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Quiero una traducción del libro sobre tradiciones.</a:t>
            </a:r>
          </a:p>
        </p:txBody>
      </p:sp>
      <p:sp>
        <p:nvSpPr>
          <p:cNvPr id="20" name="CuadroTexto 19">
            <a:extLst>
              <a:ext uri="{FF2B5EF4-FFF2-40B4-BE49-F238E27FC236}">
                <a16:creationId xmlns:a16="http://schemas.microsoft.com/office/drawing/2014/main" id="{3F62988F-A4B9-FB4C-9E1D-E50BE04FDD0D}"/>
              </a:ext>
            </a:extLst>
          </p:cNvPr>
          <p:cNvSpPr txBox="1"/>
          <p:nvPr/>
        </p:nvSpPr>
        <p:spPr>
          <a:xfrm>
            <a:off x="2420875" y="3902601"/>
            <a:ext cx="15071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CuadroTexto 25">
            <a:extLst>
              <a:ext uri="{FF2B5EF4-FFF2-40B4-BE49-F238E27FC236}">
                <a16:creationId xmlns:a16="http://schemas.microsoft.com/office/drawing/2014/main" id="{AC49C5A1-3F6B-444D-9CB8-046FD483DAED}"/>
              </a:ext>
            </a:extLst>
          </p:cNvPr>
          <p:cNvSpPr txBox="1"/>
          <p:nvPr/>
        </p:nvSpPr>
        <p:spPr>
          <a:xfrm>
            <a:off x="8304057" y="3719936"/>
            <a:ext cx="1467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7" name="Tabla 26">
            <a:extLst>
              <a:ext uri="{FF2B5EF4-FFF2-40B4-BE49-F238E27FC236}">
                <a16:creationId xmlns:a16="http://schemas.microsoft.com/office/drawing/2014/main" id="{4021150F-1B24-A442-AC41-B1B6E4362776}"/>
              </a:ext>
            </a:extLst>
          </p:cNvPr>
          <p:cNvGraphicFramePr>
            <a:graphicFrameLocks noGrp="1"/>
          </p:cNvGraphicFramePr>
          <p:nvPr/>
        </p:nvGraphicFramePr>
        <p:xfrm>
          <a:off x="5943178" y="4159213"/>
          <a:ext cx="5666508" cy="1996658"/>
        </p:xfrm>
        <a:graphic>
          <a:graphicData uri="http://schemas.openxmlformats.org/drawingml/2006/table">
            <a:tbl>
              <a:tblPr firstRow="1" bandRow="1">
                <a:tableStyleId>{5DA37D80-6434-44D0-A028-1B22A696006F}</a:tableStyleId>
              </a:tblPr>
              <a:tblGrid>
                <a:gridCol w="1602303">
                  <a:extLst>
                    <a:ext uri="{9D8B030D-6E8A-4147-A177-3AD203B41FA5}">
                      <a16:colId xmlns:a16="http://schemas.microsoft.com/office/drawing/2014/main" val="1151975631"/>
                    </a:ext>
                  </a:extLst>
                </a:gridCol>
                <a:gridCol w="4064205">
                  <a:extLst>
                    <a:ext uri="{9D8B030D-6E8A-4147-A177-3AD203B41FA5}">
                      <a16:colId xmlns:a16="http://schemas.microsoft.com/office/drawing/2014/main" val="3411200972"/>
                    </a:ext>
                  </a:extLst>
                </a:gridCol>
              </a:tblGrid>
              <a:tr h="1120486">
                <a:tc>
                  <a:txBody>
                    <a:bodyPr/>
                    <a:lstStyle/>
                    <a:p>
                      <a:pPr algn="ctr"/>
                      <a:r>
                        <a:rPr lang="es-GB" sz="2000" b="0" dirty="0">
                          <a:solidFill>
                            <a:srgbClr val="203864"/>
                          </a:solidFill>
                        </a:rPr>
                        <a:t>Frases</a:t>
                      </a:r>
                    </a:p>
                  </a:txBody>
                  <a:tcPr anchor="ctr">
                    <a:lnL w="12700" cap="flat" cmpd="sng" algn="ctr">
                      <a:solidFill>
                        <a:srgbClr val="E66700"/>
                      </a:solidFill>
                      <a:prstDash val="solid"/>
                      <a:round/>
                      <a:headEnd type="none" w="med" len="med"/>
                      <a:tailEnd type="none" w="med" len="med"/>
                    </a:lnL>
                  </a:tcPr>
                </a:tc>
                <a:tc>
                  <a:txBody>
                    <a:bodyPr/>
                    <a:lstStyle/>
                    <a:p>
                      <a:pPr algn="ctr"/>
                      <a:endParaRPr lang="es-GB" sz="2000" b="0" dirty="0">
                        <a:solidFill>
                          <a:srgbClr val="203864"/>
                        </a:solidFill>
                      </a:endParaRPr>
                    </a:p>
                    <a:p>
                      <a:pPr algn="ctr"/>
                      <a:r>
                        <a:rPr lang="es-GB" sz="2000" b="0" dirty="0">
                          <a:solidFill>
                            <a:srgbClr val="203864"/>
                          </a:solidFill>
                        </a:rPr>
                        <a:t>Las frases de mi compañero/a</a:t>
                      </a:r>
                    </a:p>
                    <a:p>
                      <a:pPr algn="ctr"/>
                      <a:endParaRPr lang="es-GB" sz="2000" b="0" dirty="0">
                        <a:solidFill>
                          <a:srgbClr val="203864"/>
                        </a:solidFill>
                      </a:endParaRPr>
                    </a:p>
                  </a:txBody>
                  <a:tcPr anchor="ctr"/>
                </a:tc>
                <a:extLst>
                  <a:ext uri="{0D108BD9-81ED-4DB2-BD59-A6C34878D82A}">
                    <a16:rowId xmlns:a16="http://schemas.microsoft.com/office/drawing/2014/main" val="1592483125"/>
                  </a:ext>
                </a:extLst>
              </a:tr>
              <a:tr h="876172">
                <a:tc>
                  <a:txBody>
                    <a:bodyPr/>
                    <a:lstStyle/>
                    <a:p>
                      <a:r>
                        <a:rPr lang="es-GB" sz="2000" b="1" dirty="0">
                          <a:solidFill>
                            <a:srgbClr val="203864"/>
                          </a:solidFill>
                        </a:rPr>
                        <a:t>1</a:t>
                      </a:r>
                    </a:p>
                  </a:txBody>
                  <a:tcPr anchor="ctr" anchorCtr="1"/>
                </a:tc>
                <a:tc>
                  <a:txBody>
                    <a:bodyPr/>
                    <a:lstStyle/>
                    <a:p>
                      <a:r>
                        <a:rPr lang="es-ES" sz="2000" dirty="0">
                          <a:solidFill>
                            <a:srgbClr val="203864"/>
                          </a:solidFill>
                        </a:rPr>
                        <a:t>Quiero una traducción del libro sobre tradiciones.</a:t>
                      </a:r>
                    </a:p>
                  </a:txBody>
                  <a:tcPr anchor="ctr" anchorCtr="1"/>
                </a:tc>
                <a:extLst>
                  <a:ext uri="{0D108BD9-81ED-4DB2-BD59-A6C34878D82A}">
                    <a16:rowId xmlns:a16="http://schemas.microsoft.com/office/drawing/2014/main" val="103506231"/>
                  </a:ext>
                </a:extLst>
              </a:tr>
            </a:tbl>
          </a:graphicData>
        </a:graphic>
      </p:graphicFrame>
      <p:pic>
        <p:nvPicPr>
          <p:cNvPr id="28" name="Imagen 27">
            <a:extLst>
              <a:ext uri="{FF2B5EF4-FFF2-40B4-BE49-F238E27FC236}">
                <a16:creationId xmlns:a16="http://schemas.microsoft.com/office/drawing/2014/main" id="{EBF4B0B7-5050-9643-A23C-610B5EB18F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8778" y="4536024"/>
            <a:ext cx="1233251" cy="982254"/>
          </a:xfrm>
          <a:prstGeom prst="rect">
            <a:avLst/>
          </a:prstGeom>
        </p:spPr>
      </p:pic>
      <p:sp>
        <p:nvSpPr>
          <p:cNvPr id="19" name="TextBox 2">
            <a:extLst>
              <a:ext uri="{FF2B5EF4-FFF2-40B4-BE49-F238E27FC236}">
                <a16:creationId xmlns:a16="http://schemas.microsoft.com/office/drawing/2014/main" id="{FD28914F-018A-EB4C-A3CF-8A8887B4618A}"/>
              </a:ext>
            </a:extLst>
          </p:cNvPr>
          <p:cNvSpPr txBox="1"/>
          <p:nvPr/>
        </p:nvSpPr>
        <p:spPr>
          <a:xfrm>
            <a:off x="93441" y="1153074"/>
            <a:ext cx="11923776" cy="1200329"/>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dirty="0">
                <a:solidFill>
                  <a:srgbClr val="4472C4">
                    <a:lumMod val="50000"/>
                  </a:srgbClr>
                </a:solidFill>
              </a:rPr>
              <a:t>words with final syllable stress that end in ‘n’ or ‘s’ have an accent</a:t>
            </a:r>
            <a:r>
              <a:rPr lang="en-GB" sz="2400" b="1" dirty="0">
                <a:solidFill>
                  <a:srgbClr val="4472C4">
                    <a:lumMod val="50000"/>
                  </a:srgbClr>
                </a:solidFill>
              </a:rPr>
              <a:t> </a:t>
            </a:r>
            <a:r>
              <a:rPr lang="en-GB" sz="2400" dirty="0">
                <a:solidFill>
                  <a:srgbClr val="4472C4">
                    <a:lumMod val="50000"/>
                  </a:srgbClr>
                </a:solidFill>
              </a:rPr>
              <a:t>on the stressed vowel (e.g. </a:t>
            </a:r>
            <a:r>
              <a:rPr lang="en-GB" sz="2400" dirty="0" err="1">
                <a:solidFill>
                  <a:srgbClr val="4472C4">
                    <a:lumMod val="50000"/>
                  </a:srgbClr>
                </a:solidFill>
              </a:rPr>
              <a:t>opción</a:t>
            </a:r>
            <a:r>
              <a:rPr lang="en-GB" sz="2400" dirty="0">
                <a:solidFill>
                  <a:srgbClr val="4472C4">
                    <a:lumMod val="50000"/>
                  </a:srgbClr>
                </a:solidFill>
              </a:rPr>
              <a:t>). If the stress is on the penultimate syllable (e.g. </a:t>
            </a:r>
            <a:r>
              <a:rPr lang="en-GB" sz="2400" dirty="0" err="1">
                <a:solidFill>
                  <a:srgbClr val="4472C4">
                    <a:lumMod val="50000"/>
                  </a:srgbClr>
                </a:solidFill>
              </a:rPr>
              <a:t>opciones</a:t>
            </a:r>
            <a:r>
              <a:rPr lang="en-GB" sz="2400" dirty="0">
                <a:solidFill>
                  <a:srgbClr val="4472C4">
                    <a:lumMod val="50000"/>
                  </a:srgbClr>
                </a:solidFill>
              </a:rPr>
              <a:t>), there is no accent. </a:t>
            </a:r>
          </a:p>
        </p:txBody>
      </p:sp>
    </p:spTree>
    <p:extLst>
      <p:ext uri="{BB962C8B-B14F-4D97-AF65-F5344CB8AC3E}">
        <p14:creationId xmlns:p14="http://schemas.microsoft.com/office/powerpoint/2010/main" val="397007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animBg="1"/>
      <p:bldP spid="20" grpId="0"/>
      <p:bldP spid="26"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a 11">
            <a:extLst>
              <a:ext uri="{FF2B5EF4-FFF2-40B4-BE49-F238E27FC236}">
                <a16:creationId xmlns:a16="http://schemas.microsoft.com/office/drawing/2014/main" id="{8836F16C-C5E9-EB44-BC2A-2EA905326B4A}"/>
              </a:ext>
            </a:extLst>
          </p:cNvPr>
          <p:cNvGraphicFramePr>
            <a:graphicFrameLocks noGrp="1"/>
          </p:cNvGraphicFramePr>
          <p:nvPr/>
        </p:nvGraphicFramePr>
        <p:xfrm>
          <a:off x="5970494" y="939797"/>
          <a:ext cx="6075807" cy="5274690"/>
        </p:xfrm>
        <a:graphic>
          <a:graphicData uri="http://schemas.openxmlformats.org/drawingml/2006/table">
            <a:tbl>
              <a:tblPr firstRow="1" bandRow="1">
                <a:tableStyleId>{5DA37D80-6434-44D0-A028-1B22A696006F}</a:tableStyleId>
              </a:tblPr>
              <a:tblGrid>
                <a:gridCol w="516457">
                  <a:extLst>
                    <a:ext uri="{9D8B030D-6E8A-4147-A177-3AD203B41FA5}">
                      <a16:colId xmlns:a16="http://schemas.microsoft.com/office/drawing/2014/main" val="1652939409"/>
                    </a:ext>
                  </a:extLst>
                </a:gridCol>
                <a:gridCol w="1409973">
                  <a:extLst>
                    <a:ext uri="{9D8B030D-6E8A-4147-A177-3AD203B41FA5}">
                      <a16:colId xmlns:a16="http://schemas.microsoft.com/office/drawing/2014/main" val="74075390"/>
                    </a:ext>
                  </a:extLst>
                </a:gridCol>
                <a:gridCol w="1409973">
                  <a:extLst>
                    <a:ext uri="{9D8B030D-6E8A-4147-A177-3AD203B41FA5}">
                      <a16:colId xmlns:a16="http://schemas.microsoft.com/office/drawing/2014/main" val="1624453669"/>
                    </a:ext>
                  </a:extLst>
                </a:gridCol>
                <a:gridCol w="2739404">
                  <a:extLst>
                    <a:ext uri="{9D8B030D-6E8A-4147-A177-3AD203B41FA5}">
                      <a16:colId xmlns:a16="http://schemas.microsoft.com/office/drawing/2014/main" val="3693717008"/>
                    </a:ext>
                  </a:extLst>
                </a:gridCol>
              </a:tblGrid>
              <a:tr h="1004184">
                <a:tc>
                  <a:txBody>
                    <a:bodyPr/>
                    <a:lstStyle/>
                    <a:p>
                      <a:pPr algn="ctr"/>
                      <a:endParaRPr lang="x-none" sz="2200" dirty="0">
                        <a:solidFill>
                          <a:srgbClr val="203864"/>
                        </a:solidFill>
                      </a:endParaRPr>
                    </a:p>
                  </a:txBody>
                  <a:tcPr anchor="ctr"/>
                </a:tc>
                <a:tc>
                  <a:txBody>
                    <a:bodyPr/>
                    <a:lstStyle/>
                    <a:p>
                      <a:pPr algn="ctr"/>
                      <a:r>
                        <a:rPr lang="x-none" sz="2000" dirty="0">
                          <a:solidFill>
                            <a:srgbClr val="203864"/>
                          </a:solidFill>
                        </a:rPr>
                        <a:t>To myself</a:t>
                      </a:r>
                    </a:p>
                  </a:txBody>
                  <a:tcPr anchor="ctr"/>
                </a:tc>
                <a:tc>
                  <a:txBody>
                    <a:bodyPr/>
                    <a:lstStyle/>
                    <a:p>
                      <a:pPr algn="ctr"/>
                      <a:r>
                        <a:rPr lang="x-none" sz="2000" dirty="0">
                          <a:solidFill>
                            <a:srgbClr val="203864"/>
                          </a:solidFill>
                        </a:rPr>
                        <a:t>To someone else</a:t>
                      </a:r>
                    </a:p>
                  </a:txBody>
                  <a:tcPr anchor="ctr"/>
                </a:tc>
                <a:tc>
                  <a:txBody>
                    <a:bodyPr/>
                    <a:lstStyle/>
                    <a:p>
                      <a:pPr algn="ctr"/>
                      <a:r>
                        <a:rPr lang="x-none" sz="2000" dirty="0">
                          <a:solidFill>
                            <a:srgbClr val="203864"/>
                          </a:solidFill>
                        </a:rPr>
                        <a:t>Frase en inglés</a:t>
                      </a:r>
                    </a:p>
                  </a:txBody>
                  <a:tcPr anchor="ctr"/>
                </a:tc>
                <a:extLst>
                  <a:ext uri="{0D108BD9-81ED-4DB2-BD59-A6C34878D82A}">
                    <a16:rowId xmlns:a16="http://schemas.microsoft.com/office/drawing/2014/main" val="3635980809"/>
                  </a:ext>
                </a:extLst>
              </a:tr>
              <a:tr h="711475">
                <a:tc>
                  <a:txBody>
                    <a:bodyPr/>
                    <a:lstStyle/>
                    <a:p>
                      <a:pPr algn="ctr"/>
                      <a:r>
                        <a:rPr lang="x-none" sz="2200" dirty="0">
                          <a:solidFill>
                            <a:srgbClr val="203864"/>
                          </a:solidFill>
                        </a:rPr>
                        <a:t>1</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1237605240"/>
                  </a:ext>
                </a:extLst>
              </a:tr>
              <a:tr h="711475">
                <a:tc>
                  <a:txBody>
                    <a:bodyPr/>
                    <a:lstStyle/>
                    <a:p>
                      <a:pPr algn="ctr"/>
                      <a:r>
                        <a:rPr lang="x-none" sz="2200" dirty="0">
                          <a:solidFill>
                            <a:srgbClr val="203864"/>
                          </a:solidFill>
                        </a:rPr>
                        <a:t>2</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798773500"/>
                  </a:ext>
                </a:extLst>
              </a:tr>
              <a:tr h="711475">
                <a:tc>
                  <a:txBody>
                    <a:bodyPr/>
                    <a:lstStyle/>
                    <a:p>
                      <a:pPr algn="ctr"/>
                      <a:r>
                        <a:rPr lang="x-none" sz="2200" dirty="0">
                          <a:solidFill>
                            <a:srgbClr val="203864"/>
                          </a:solidFill>
                        </a:rPr>
                        <a:t>3</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420455714"/>
                  </a:ext>
                </a:extLst>
              </a:tr>
              <a:tr h="711475">
                <a:tc>
                  <a:txBody>
                    <a:bodyPr/>
                    <a:lstStyle/>
                    <a:p>
                      <a:pPr algn="ctr"/>
                      <a:r>
                        <a:rPr lang="x-none" sz="2200" dirty="0">
                          <a:solidFill>
                            <a:srgbClr val="203864"/>
                          </a:solidFill>
                        </a:rPr>
                        <a:t>4</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2113085267"/>
                  </a:ext>
                </a:extLst>
              </a:tr>
              <a:tr h="711475">
                <a:tc>
                  <a:txBody>
                    <a:bodyPr/>
                    <a:lstStyle/>
                    <a:p>
                      <a:pPr algn="ctr"/>
                      <a:r>
                        <a:rPr lang="x-none" sz="2200" dirty="0">
                          <a:solidFill>
                            <a:srgbClr val="203864"/>
                          </a:solidFill>
                        </a:rPr>
                        <a:t>5</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727075870"/>
                  </a:ext>
                </a:extLst>
              </a:tr>
              <a:tr h="711475">
                <a:tc>
                  <a:txBody>
                    <a:bodyPr/>
                    <a:lstStyle/>
                    <a:p>
                      <a:pPr algn="ctr"/>
                      <a:r>
                        <a:rPr lang="x-none" sz="2200" dirty="0">
                          <a:solidFill>
                            <a:srgbClr val="203864"/>
                          </a:solidFill>
                        </a:rPr>
                        <a:t>6</a:t>
                      </a: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tc>
                  <a:txBody>
                    <a:bodyPr/>
                    <a:lstStyle/>
                    <a:p>
                      <a:pPr algn="l"/>
                      <a:endParaRPr lang="x-none" sz="2200" dirty="0">
                        <a:solidFill>
                          <a:srgbClr val="203864"/>
                        </a:solidFill>
                      </a:endParaRPr>
                    </a:p>
                  </a:txBody>
                  <a:tcPr anchor="ctr"/>
                </a:tc>
                <a:extLst>
                  <a:ext uri="{0D108BD9-81ED-4DB2-BD59-A6C34878D82A}">
                    <a16:rowId xmlns:a16="http://schemas.microsoft.com/office/drawing/2014/main" val="2459286577"/>
                  </a:ext>
                </a:extLst>
              </a:tr>
            </a:tbl>
          </a:graphicData>
        </a:graphic>
      </p:graphicFrame>
      <p:sp>
        <p:nvSpPr>
          <p:cNvPr id="4" name="Rounded Rectangle 11">
            <a:extLst>
              <a:ext uri="{FF2B5EF4-FFF2-40B4-BE49-F238E27FC236}">
                <a16:creationId xmlns:a16="http://schemas.microsoft.com/office/drawing/2014/main" id="{5AA53F85-55B2-BE45-B718-A23551E29D8F}"/>
              </a:ext>
            </a:extLst>
          </p:cNvPr>
          <p:cNvSpPr/>
          <p:nvPr/>
        </p:nvSpPr>
        <p:spPr>
          <a:xfrm>
            <a:off x="10905066" y="250899"/>
            <a:ext cx="1141234" cy="37600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C72719AA-C08D-554E-B72C-7D585316F32A}"/>
              </a:ext>
            </a:extLst>
          </p:cNvPr>
          <p:cNvSpPr>
            <a:spLocks noGrp="1"/>
          </p:cNvSpPr>
          <p:nvPr>
            <p:ph type="title"/>
          </p:nvPr>
        </p:nvSpPr>
        <p:spPr>
          <a:xfrm>
            <a:off x="10905066" y="274290"/>
            <a:ext cx="1141234" cy="376008"/>
          </a:xfrm>
        </p:spPr>
        <p:txBody>
          <a:bodyPr>
            <a:normAutofit/>
          </a:bodyPr>
          <a:lstStyle/>
          <a:p>
            <a:pPr algn="ctr"/>
            <a:r>
              <a:rPr lang="x-none" sz="2000" b="1" dirty="0">
                <a:solidFill>
                  <a:schemeClr val="bg1"/>
                </a:solidFill>
              </a:rPr>
              <a:t>hablar</a:t>
            </a:r>
          </a:p>
        </p:txBody>
      </p:sp>
      <p:graphicFrame>
        <p:nvGraphicFramePr>
          <p:cNvPr id="5" name="Tabla 4">
            <a:extLst>
              <a:ext uri="{FF2B5EF4-FFF2-40B4-BE49-F238E27FC236}">
                <a16:creationId xmlns:a16="http://schemas.microsoft.com/office/drawing/2014/main" id="{61307723-F693-B643-937C-9D9078E4C5BD}"/>
              </a:ext>
            </a:extLst>
          </p:cNvPr>
          <p:cNvGraphicFramePr>
            <a:graphicFrameLocks noGrp="1"/>
          </p:cNvGraphicFramePr>
          <p:nvPr/>
        </p:nvGraphicFramePr>
        <p:xfrm>
          <a:off x="270933" y="939797"/>
          <a:ext cx="5428633" cy="5273037"/>
        </p:xfrm>
        <a:graphic>
          <a:graphicData uri="http://schemas.openxmlformats.org/drawingml/2006/table">
            <a:tbl>
              <a:tblPr firstRow="1" bandRow="1">
                <a:tableStyleId>{5DA37D80-6434-44D0-A028-1B22A696006F}</a:tableStyleId>
              </a:tblPr>
              <a:tblGrid>
                <a:gridCol w="565483">
                  <a:extLst>
                    <a:ext uri="{9D8B030D-6E8A-4147-A177-3AD203B41FA5}">
                      <a16:colId xmlns:a16="http://schemas.microsoft.com/office/drawing/2014/main" val="1652939409"/>
                    </a:ext>
                  </a:extLst>
                </a:gridCol>
                <a:gridCol w="4863150">
                  <a:extLst>
                    <a:ext uri="{9D8B030D-6E8A-4147-A177-3AD203B41FA5}">
                      <a16:colId xmlns:a16="http://schemas.microsoft.com/office/drawing/2014/main" val="3693717008"/>
                    </a:ext>
                  </a:extLst>
                </a:gridCol>
              </a:tblGrid>
              <a:tr h="745682">
                <a:tc>
                  <a:txBody>
                    <a:bodyPr/>
                    <a:lstStyle/>
                    <a:p>
                      <a:pPr algn="ctr"/>
                      <a:endParaRPr lang="x-none" sz="2200" dirty="0">
                        <a:solidFill>
                          <a:srgbClr val="203864"/>
                        </a:solidFill>
                      </a:endParaRPr>
                    </a:p>
                  </a:txBody>
                  <a:tcPr anchor="ctr"/>
                </a:tc>
                <a:tc>
                  <a:txBody>
                    <a:bodyPr/>
                    <a:lstStyle/>
                    <a:p>
                      <a:pPr algn="ctr"/>
                      <a:r>
                        <a:rPr lang="x-none" sz="2200" dirty="0">
                          <a:solidFill>
                            <a:srgbClr val="203864"/>
                          </a:solidFill>
                        </a:rPr>
                        <a:t>Lee las frases</a:t>
                      </a:r>
                    </a:p>
                  </a:txBody>
                  <a:tcPr anchor="ctr"/>
                </a:tc>
                <a:extLst>
                  <a:ext uri="{0D108BD9-81ED-4DB2-BD59-A6C34878D82A}">
                    <a16:rowId xmlns:a16="http://schemas.microsoft.com/office/drawing/2014/main" val="3635980809"/>
                  </a:ext>
                </a:extLst>
              </a:tr>
              <a:tr h="745682">
                <a:tc>
                  <a:txBody>
                    <a:bodyPr/>
                    <a:lstStyle/>
                    <a:p>
                      <a:pPr algn="ctr"/>
                      <a:r>
                        <a:rPr lang="x-none" sz="2200" dirty="0">
                          <a:solidFill>
                            <a:srgbClr val="203864"/>
                          </a:solidFill>
                        </a:rPr>
                        <a:t>1</a:t>
                      </a:r>
                    </a:p>
                  </a:txBody>
                  <a:tcPr anchor="ctr"/>
                </a:tc>
                <a:tc>
                  <a:txBody>
                    <a:bodyPr/>
                    <a:lstStyle/>
                    <a:p>
                      <a:pPr algn="l"/>
                      <a:r>
                        <a:rPr lang="x-none" sz="2200" dirty="0">
                          <a:solidFill>
                            <a:srgbClr val="203864"/>
                          </a:solidFill>
                        </a:rPr>
                        <a:t>Saco fotos a mis amigos.</a:t>
                      </a:r>
                    </a:p>
                  </a:txBody>
                  <a:tcPr anchor="ctr"/>
                </a:tc>
                <a:extLst>
                  <a:ext uri="{0D108BD9-81ED-4DB2-BD59-A6C34878D82A}">
                    <a16:rowId xmlns:a16="http://schemas.microsoft.com/office/drawing/2014/main" val="1237605240"/>
                  </a:ext>
                </a:extLst>
              </a:tr>
              <a:tr h="745682">
                <a:tc>
                  <a:txBody>
                    <a:bodyPr/>
                    <a:lstStyle/>
                    <a:p>
                      <a:pPr algn="ctr"/>
                      <a:r>
                        <a:rPr lang="x-none" sz="2200" dirty="0">
                          <a:solidFill>
                            <a:srgbClr val="203864"/>
                          </a:solidFill>
                        </a:rPr>
                        <a:t>2</a:t>
                      </a:r>
                    </a:p>
                  </a:txBody>
                  <a:tcPr anchor="ctr"/>
                </a:tc>
                <a:tc>
                  <a:txBody>
                    <a:bodyPr/>
                    <a:lstStyle/>
                    <a:p>
                      <a:pPr algn="l"/>
                      <a:r>
                        <a:rPr lang="x-none" sz="2200" dirty="0">
                          <a:solidFill>
                            <a:srgbClr val="203864"/>
                          </a:solidFill>
                        </a:rPr>
                        <a:t>Me lavo por la mañana.</a:t>
                      </a:r>
                    </a:p>
                  </a:txBody>
                  <a:tcPr anchor="ctr"/>
                </a:tc>
                <a:extLst>
                  <a:ext uri="{0D108BD9-81ED-4DB2-BD59-A6C34878D82A}">
                    <a16:rowId xmlns:a16="http://schemas.microsoft.com/office/drawing/2014/main" val="798773500"/>
                  </a:ext>
                </a:extLst>
              </a:tr>
              <a:tr h="798945">
                <a:tc>
                  <a:txBody>
                    <a:bodyPr/>
                    <a:lstStyle/>
                    <a:p>
                      <a:pPr algn="ctr"/>
                      <a:r>
                        <a:rPr lang="x-none" sz="2200" dirty="0">
                          <a:solidFill>
                            <a:srgbClr val="203864"/>
                          </a:solidFill>
                        </a:rPr>
                        <a:t>3</a:t>
                      </a:r>
                    </a:p>
                  </a:txBody>
                  <a:tcPr anchor="ctr"/>
                </a:tc>
                <a:tc>
                  <a:txBody>
                    <a:bodyPr/>
                    <a:lstStyle/>
                    <a:p>
                      <a:pPr algn="l"/>
                      <a:r>
                        <a:rPr lang="x-none" sz="2200" dirty="0">
                          <a:solidFill>
                            <a:srgbClr val="203864"/>
                          </a:solidFill>
                        </a:rPr>
                        <a:t>Nunca despierto a mis padres.</a:t>
                      </a:r>
                    </a:p>
                  </a:txBody>
                  <a:tcPr anchor="ctr"/>
                </a:tc>
                <a:extLst>
                  <a:ext uri="{0D108BD9-81ED-4DB2-BD59-A6C34878D82A}">
                    <a16:rowId xmlns:a16="http://schemas.microsoft.com/office/drawing/2014/main" val="420455714"/>
                  </a:ext>
                </a:extLst>
              </a:tr>
              <a:tr h="745682">
                <a:tc>
                  <a:txBody>
                    <a:bodyPr/>
                    <a:lstStyle/>
                    <a:p>
                      <a:pPr algn="ctr"/>
                      <a:r>
                        <a:rPr lang="x-none" sz="2200" dirty="0">
                          <a:solidFill>
                            <a:srgbClr val="203864"/>
                          </a:solidFill>
                        </a:rPr>
                        <a:t>4</a:t>
                      </a:r>
                    </a:p>
                  </a:txBody>
                  <a:tcPr anchor="ctr"/>
                </a:tc>
                <a:tc>
                  <a:txBody>
                    <a:bodyPr/>
                    <a:lstStyle/>
                    <a:p>
                      <a:pPr algn="l"/>
                      <a:r>
                        <a:rPr lang="x-none" sz="2200" dirty="0">
                          <a:solidFill>
                            <a:srgbClr val="203864"/>
                          </a:solidFill>
                        </a:rPr>
                        <a:t>Me presento en la escuela.</a:t>
                      </a:r>
                    </a:p>
                  </a:txBody>
                  <a:tcPr anchor="ctr"/>
                </a:tc>
                <a:extLst>
                  <a:ext uri="{0D108BD9-81ED-4DB2-BD59-A6C34878D82A}">
                    <a16:rowId xmlns:a16="http://schemas.microsoft.com/office/drawing/2014/main" val="2113085267"/>
                  </a:ext>
                </a:extLst>
              </a:tr>
              <a:tr h="745682">
                <a:tc>
                  <a:txBody>
                    <a:bodyPr/>
                    <a:lstStyle/>
                    <a:p>
                      <a:pPr algn="ctr"/>
                      <a:r>
                        <a:rPr lang="x-none" sz="2200" dirty="0">
                          <a:solidFill>
                            <a:srgbClr val="203864"/>
                          </a:solidFill>
                        </a:rPr>
                        <a:t>5</a:t>
                      </a:r>
                    </a:p>
                  </a:txBody>
                  <a:tcPr anchor="ctr"/>
                </a:tc>
                <a:tc>
                  <a:txBody>
                    <a:bodyPr/>
                    <a:lstStyle/>
                    <a:p>
                      <a:pPr algn="l"/>
                      <a:r>
                        <a:rPr lang="x-none" sz="2200" dirty="0">
                          <a:solidFill>
                            <a:srgbClr val="203864"/>
                          </a:solidFill>
                        </a:rPr>
                        <a:t>Los martes preparo a mi hermano.</a:t>
                      </a:r>
                    </a:p>
                  </a:txBody>
                  <a:tcPr anchor="ctr"/>
                </a:tc>
                <a:extLst>
                  <a:ext uri="{0D108BD9-81ED-4DB2-BD59-A6C34878D82A}">
                    <a16:rowId xmlns:a16="http://schemas.microsoft.com/office/drawing/2014/main" val="727075870"/>
                  </a:ext>
                </a:extLst>
              </a:tr>
              <a:tr h="745682">
                <a:tc>
                  <a:txBody>
                    <a:bodyPr/>
                    <a:lstStyle/>
                    <a:p>
                      <a:pPr algn="ctr"/>
                      <a:r>
                        <a:rPr lang="x-none" sz="2200" dirty="0">
                          <a:solidFill>
                            <a:srgbClr val="203864"/>
                          </a:solidFill>
                        </a:rPr>
                        <a:t>6</a:t>
                      </a:r>
                    </a:p>
                  </a:txBody>
                  <a:tcPr anchor="ctr"/>
                </a:tc>
                <a:tc>
                  <a:txBody>
                    <a:bodyPr/>
                    <a:lstStyle/>
                    <a:p>
                      <a:pPr algn="l"/>
                      <a:r>
                        <a:rPr lang="x-none" sz="2200" dirty="0">
                          <a:solidFill>
                            <a:srgbClr val="203864"/>
                          </a:solidFill>
                        </a:rPr>
                        <a:t>En clase me escondo debajo de la mesa.</a:t>
                      </a:r>
                    </a:p>
                  </a:txBody>
                  <a:tcPr anchor="ctr"/>
                </a:tc>
                <a:extLst>
                  <a:ext uri="{0D108BD9-81ED-4DB2-BD59-A6C34878D82A}">
                    <a16:rowId xmlns:a16="http://schemas.microsoft.com/office/drawing/2014/main" val="2459286577"/>
                  </a:ext>
                </a:extLst>
              </a:tr>
            </a:tbl>
          </a:graphicData>
        </a:graphic>
      </p:graphicFrame>
      <p:sp>
        <p:nvSpPr>
          <p:cNvPr id="6" name="CuadroTexto 5">
            <a:extLst>
              <a:ext uri="{FF2B5EF4-FFF2-40B4-BE49-F238E27FC236}">
                <a16:creationId xmlns:a16="http://schemas.microsoft.com/office/drawing/2014/main" id="{A10A0FEC-84F6-2340-B4A4-9B884C0128B6}"/>
              </a:ext>
            </a:extLst>
          </p:cNvPr>
          <p:cNvSpPr txBox="1"/>
          <p:nvPr/>
        </p:nvSpPr>
        <p:spPr>
          <a:xfrm>
            <a:off x="423334" y="250899"/>
            <a:ext cx="3940502" cy="461665"/>
          </a:xfrm>
          <a:prstGeom prst="rect">
            <a:avLst/>
          </a:prstGeom>
          <a:noFill/>
        </p:spPr>
        <p:txBody>
          <a:bodyPr wrap="none" rtlCol="0">
            <a:spAutoFit/>
          </a:bodyPr>
          <a:lstStyle/>
          <a:p>
            <a:pPr algn="l"/>
            <a:r>
              <a:rPr lang="x-none" sz="2400" b="1" dirty="0">
                <a:solidFill>
                  <a:schemeClr val="accent5">
                    <a:lumMod val="50000"/>
                  </a:schemeClr>
                </a:solidFill>
              </a:rPr>
              <a:t>Estudiante B - Respuestas</a:t>
            </a:r>
          </a:p>
        </p:txBody>
      </p:sp>
      <p:pic>
        <p:nvPicPr>
          <p:cNvPr id="8" name="Picture 8" descr="green checkmark">
            <a:extLst>
              <a:ext uri="{FF2B5EF4-FFF2-40B4-BE49-F238E27FC236}">
                <a16:creationId xmlns:a16="http://schemas.microsoft.com/office/drawing/2014/main" id="{91DFDA39-FBD0-6641-A95F-3B4A0A6FBB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1903" y="2114981"/>
            <a:ext cx="406580" cy="423521"/>
          </a:xfrm>
          <a:prstGeom prst="rect">
            <a:avLst/>
          </a:prstGeom>
        </p:spPr>
      </p:pic>
      <p:sp>
        <p:nvSpPr>
          <p:cNvPr id="9" name="CuadroTexto 8">
            <a:extLst>
              <a:ext uri="{FF2B5EF4-FFF2-40B4-BE49-F238E27FC236}">
                <a16:creationId xmlns:a16="http://schemas.microsoft.com/office/drawing/2014/main" id="{A961AD8F-7268-2E4D-A8D6-4B4E3F97D9B9}"/>
              </a:ext>
            </a:extLst>
          </p:cNvPr>
          <p:cNvSpPr txBox="1"/>
          <p:nvPr/>
        </p:nvSpPr>
        <p:spPr>
          <a:xfrm>
            <a:off x="9283562" y="1972798"/>
            <a:ext cx="2605335" cy="707886"/>
          </a:xfrm>
          <a:prstGeom prst="rect">
            <a:avLst/>
          </a:prstGeom>
          <a:noFill/>
        </p:spPr>
        <p:txBody>
          <a:bodyPr wrap="square" rtlCol="0">
            <a:spAutoFit/>
          </a:bodyPr>
          <a:lstStyle/>
          <a:p>
            <a:pPr algn="l"/>
            <a:r>
              <a:rPr lang="x-none" sz="2000" dirty="0">
                <a:solidFill>
                  <a:schemeClr val="accent5">
                    <a:lumMod val="50000"/>
                  </a:schemeClr>
                </a:solidFill>
              </a:rPr>
              <a:t>I get </a:t>
            </a:r>
            <a:r>
              <a:rPr lang="en-GB" sz="2000" dirty="0">
                <a:solidFill>
                  <a:schemeClr val="accent5">
                    <a:lumMod val="50000"/>
                  </a:schemeClr>
                </a:solidFill>
              </a:rPr>
              <a:t>the child up at the weekend</a:t>
            </a:r>
            <a:r>
              <a:rPr lang="x-none" sz="2000" dirty="0">
                <a:solidFill>
                  <a:schemeClr val="accent5">
                    <a:lumMod val="50000"/>
                  </a:schemeClr>
                </a:solidFill>
              </a:rPr>
              <a:t>. </a:t>
            </a:r>
          </a:p>
        </p:txBody>
      </p:sp>
      <p:pic>
        <p:nvPicPr>
          <p:cNvPr id="10" name="Picture 8" descr="green checkmark">
            <a:extLst>
              <a:ext uri="{FF2B5EF4-FFF2-40B4-BE49-F238E27FC236}">
                <a16:creationId xmlns:a16="http://schemas.microsoft.com/office/drawing/2014/main" id="{91DE49FC-6C0A-6948-8E2A-9821775DB9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4785" y="2781817"/>
            <a:ext cx="406580" cy="423521"/>
          </a:xfrm>
          <a:prstGeom prst="rect">
            <a:avLst/>
          </a:prstGeom>
        </p:spPr>
      </p:pic>
      <p:sp>
        <p:nvSpPr>
          <p:cNvPr id="11" name="CuadroTexto 10">
            <a:extLst>
              <a:ext uri="{FF2B5EF4-FFF2-40B4-BE49-F238E27FC236}">
                <a16:creationId xmlns:a16="http://schemas.microsoft.com/office/drawing/2014/main" id="{808B7ABB-6EA0-844A-9FE8-5D3145C984B7}"/>
              </a:ext>
            </a:extLst>
          </p:cNvPr>
          <p:cNvSpPr txBox="1"/>
          <p:nvPr/>
        </p:nvSpPr>
        <p:spPr>
          <a:xfrm>
            <a:off x="9283562" y="2671956"/>
            <a:ext cx="2972888" cy="707886"/>
          </a:xfrm>
          <a:prstGeom prst="rect">
            <a:avLst/>
          </a:prstGeom>
          <a:noFill/>
        </p:spPr>
        <p:txBody>
          <a:bodyPr wrap="square" rtlCol="0">
            <a:spAutoFit/>
          </a:bodyPr>
          <a:lstStyle/>
          <a:p>
            <a:pPr algn="l"/>
            <a:r>
              <a:rPr lang="x-none" sz="2000" dirty="0">
                <a:solidFill>
                  <a:schemeClr val="accent5">
                    <a:lumMod val="50000"/>
                  </a:schemeClr>
                </a:solidFill>
              </a:rPr>
              <a:t>I take photos of </a:t>
            </a:r>
          </a:p>
          <a:p>
            <a:pPr algn="l"/>
            <a:r>
              <a:rPr lang="x-none" sz="2000" dirty="0">
                <a:solidFill>
                  <a:schemeClr val="accent5">
                    <a:lumMod val="50000"/>
                  </a:schemeClr>
                </a:solidFill>
              </a:rPr>
              <a:t>myself with my friends.</a:t>
            </a:r>
          </a:p>
        </p:txBody>
      </p:sp>
      <p:pic>
        <p:nvPicPr>
          <p:cNvPr id="13" name="Picture 8" descr="green checkmark">
            <a:extLst>
              <a:ext uri="{FF2B5EF4-FFF2-40B4-BE49-F238E27FC236}">
                <a16:creationId xmlns:a16="http://schemas.microsoft.com/office/drawing/2014/main" id="{B3DCCC77-4D8D-9A49-BA3B-7CE28C7450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4785" y="3509719"/>
            <a:ext cx="406580" cy="423521"/>
          </a:xfrm>
          <a:prstGeom prst="rect">
            <a:avLst/>
          </a:prstGeom>
        </p:spPr>
      </p:pic>
      <p:sp>
        <p:nvSpPr>
          <p:cNvPr id="14" name="CuadroTexto 13">
            <a:extLst>
              <a:ext uri="{FF2B5EF4-FFF2-40B4-BE49-F238E27FC236}">
                <a16:creationId xmlns:a16="http://schemas.microsoft.com/office/drawing/2014/main" id="{6A5EB59C-C7FA-B649-926D-59C4CB2EAB73}"/>
              </a:ext>
            </a:extLst>
          </p:cNvPr>
          <p:cNvSpPr txBox="1"/>
          <p:nvPr/>
        </p:nvSpPr>
        <p:spPr>
          <a:xfrm>
            <a:off x="9289741" y="3324330"/>
            <a:ext cx="2972888" cy="707886"/>
          </a:xfrm>
          <a:prstGeom prst="rect">
            <a:avLst/>
          </a:prstGeom>
          <a:noFill/>
        </p:spPr>
        <p:txBody>
          <a:bodyPr wrap="square" rtlCol="0">
            <a:spAutoFit/>
          </a:bodyPr>
          <a:lstStyle/>
          <a:p>
            <a:pPr algn="l"/>
            <a:r>
              <a:rPr lang="x-none" sz="2000" dirty="0">
                <a:solidFill>
                  <a:schemeClr val="accent5">
                    <a:lumMod val="50000"/>
                  </a:schemeClr>
                </a:solidFill>
              </a:rPr>
              <a:t>I get </a:t>
            </a:r>
            <a:r>
              <a:rPr lang="en-GB" sz="2000" dirty="0">
                <a:solidFill>
                  <a:schemeClr val="accent5">
                    <a:lumMod val="50000"/>
                  </a:schemeClr>
                </a:solidFill>
              </a:rPr>
              <a:t>myself </a:t>
            </a:r>
            <a:r>
              <a:rPr lang="x-none" sz="2000" dirty="0">
                <a:solidFill>
                  <a:schemeClr val="accent5">
                    <a:lumMod val="50000"/>
                  </a:schemeClr>
                </a:solidFill>
              </a:rPr>
              <a:t>ready for school every day.</a:t>
            </a:r>
          </a:p>
        </p:txBody>
      </p:sp>
      <p:pic>
        <p:nvPicPr>
          <p:cNvPr id="15" name="Picture 8" descr="green checkmark">
            <a:extLst>
              <a:ext uri="{FF2B5EF4-FFF2-40B4-BE49-F238E27FC236}">
                <a16:creationId xmlns:a16="http://schemas.microsoft.com/office/drawing/2014/main" id="{A7088139-45B5-BB4E-9335-1822DBD1EF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4785" y="4237621"/>
            <a:ext cx="406580" cy="423521"/>
          </a:xfrm>
          <a:prstGeom prst="rect">
            <a:avLst/>
          </a:prstGeom>
        </p:spPr>
      </p:pic>
      <p:sp>
        <p:nvSpPr>
          <p:cNvPr id="16" name="CuadroTexto 15">
            <a:extLst>
              <a:ext uri="{FF2B5EF4-FFF2-40B4-BE49-F238E27FC236}">
                <a16:creationId xmlns:a16="http://schemas.microsoft.com/office/drawing/2014/main" id="{2AD696CF-63FF-B845-A9B2-57154E428786}"/>
              </a:ext>
            </a:extLst>
          </p:cNvPr>
          <p:cNvSpPr txBox="1"/>
          <p:nvPr/>
        </p:nvSpPr>
        <p:spPr>
          <a:xfrm>
            <a:off x="9283562" y="4079000"/>
            <a:ext cx="2972888" cy="707886"/>
          </a:xfrm>
          <a:prstGeom prst="rect">
            <a:avLst/>
          </a:prstGeom>
          <a:noFill/>
        </p:spPr>
        <p:txBody>
          <a:bodyPr wrap="square" rtlCol="0">
            <a:spAutoFit/>
          </a:bodyPr>
          <a:lstStyle/>
          <a:p>
            <a:pPr algn="l"/>
            <a:r>
              <a:rPr lang="x-none" sz="2000" dirty="0">
                <a:solidFill>
                  <a:schemeClr val="accent5">
                    <a:lumMod val="50000"/>
                  </a:schemeClr>
                </a:solidFill>
              </a:rPr>
              <a:t>On Saturdays I wake up late.</a:t>
            </a:r>
          </a:p>
        </p:txBody>
      </p:sp>
      <p:pic>
        <p:nvPicPr>
          <p:cNvPr id="17" name="Picture 8" descr="green checkmark">
            <a:extLst>
              <a:ext uri="{FF2B5EF4-FFF2-40B4-BE49-F238E27FC236}">
                <a16:creationId xmlns:a16="http://schemas.microsoft.com/office/drawing/2014/main" id="{CD9E3365-1DE4-4044-9411-0EE322727E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1903" y="4941351"/>
            <a:ext cx="406580" cy="423521"/>
          </a:xfrm>
          <a:prstGeom prst="rect">
            <a:avLst/>
          </a:prstGeom>
        </p:spPr>
      </p:pic>
      <p:sp>
        <p:nvSpPr>
          <p:cNvPr id="18" name="CuadroTexto 17">
            <a:extLst>
              <a:ext uri="{FF2B5EF4-FFF2-40B4-BE49-F238E27FC236}">
                <a16:creationId xmlns:a16="http://schemas.microsoft.com/office/drawing/2014/main" id="{D0FBC334-8195-6B41-8235-3961130555DE}"/>
              </a:ext>
            </a:extLst>
          </p:cNvPr>
          <p:cNvSpPr txBox="1"/>
          <p:nvPr/>
        </p:nvSpPr>
        <p:spPr>
          <a:xfrm>
            <a:off x="9344341" y="4953056"/>
            <a:ext cx="2972888" cy="400110"/>
          </a:xfrm>
          <a:prstGeom prst="rect">
            <a:avLst/>
          </a:prstGeom>
          <a:noFill/>
        </p:spPr>
        <p:txBody>
          <a:bodyPr wrap="square" rtlCol="0">
            <a:spAutoFit/>
          </a:bodyPr>
          <a:lstStyle/>
          <a:p>
            <a:pPr algn="l"/>
            <a:r>
              <a:rPr lang="x-none" sz="2000" dirty="0">
                <a:solidFill>
                  <a:schemeClr val="accent5">
                    <a:lumMod val="50000"/>
                  </a:schemeClr>
                </a:solidFill>
              </a:rPr>
              <a:t>I never wash my cat.</a:t>
            </a:r>
          </a:p>
        </p:txBody>
      </p:sp>
      <p:pic>
        <p:nvPicPr>
          <p:cNvPr id="19" name="Picture 8" descr="green checkmark">
            <a:extLst>
              <a:ext uri="{FF2B5EF4-FFF2-40B4-BE49-F238E27FC236}">
                <a16:creationId xmlns:a16="http://schemas.microsoft.com/office/drawing/2014/main" id="{499494E0-5245-EE49-89DA-BBAF4864C8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1903" y="5577919"/>
            <a:ext cx="406580" cy="423521"/>
          </a:xfrm>
          <a:prstGeom prst="rect">
            <a:avLst/>
          </a:prstGeom>
        </p:spPr>
      </p:pic>
      <p:sp>
        <p:nvSpPr>
          <p:cNvPr id="20" name="CuadroTexto 19">
            <a:extLst>
              <a:ext uri="{FF2B5EF4-FFF2-40B4-BE49-F238E27FC236}">
                <a16:creationId xmlns:a16="http://schemas.microsoft.com/office/drawing/2014/main" id="{670623A1-0EE3-F548-8261-E6FAE33F3A82}"/>
              </a:ext>
            </a:extLst>
          </p:cNvPr>
          <p:cNvSpPr txBox="1"/>
          <p:nvPr/>
        </p:nvSpPr>
        <p:spPr>
          <a:xfrm>
            <a:off x="9283562" y="5502237"/>
            <a:ext cx="2762738" cy="707886"/>
          </a:xfrm>
          <a:prstGeom prst="rect">
            <a:avLst/>
          </a:prstGeom>
          <a:noFill/>
        </p:spPr>
        <p:txBody>
          <a:bodyPr wrap="square" rtlCol="0">
            <a:spAutoFit/>
          </a:bodyPr>
          <a:lstStyle/>
          <a:p>
            <a:pPr algn="l"/>
            <a:r>
              <a:rPr lang="x-none" sz="2000" dirty="0">
                <a:solidFill>
                  <a:schemeClr val="accent5">
                    <a:lumMod val="50000"/>
                  </a:schemeClr>
                </a:solidFill>
              </a:rPr>
              <a:t>I introduce my brother in class.</a:t>
            </a:r>
          </a:p>
        </p:txBody>
      </p:sp>
    </p:spTree>
    <p:extLst>
      <p:ext uri="{BB962C8B-B14F-4D97-AF65-F5344CB8AC3E}">
        <p14:creationId xmlns:p14="http://schemas.microsoft.com/office/powerpoint/2010/main" val="8794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Monty and </a:t>
            </a:r>
            <a:r>
              <a:rPr lang="en-GB" sz="3600" b="1" dirty="0" err="1">
                <a:solidFill>
                  <a:schemeClr val="bg1"/>
                </a:solidFill>
              </a:rPr>
              <a:t>María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481625" y="258166"/>
            <a:ext cx="244651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9D1DF0A3-ADF5-7447-BD11-05540C447550}"/>
              </a:ext>
            </a:extLst>
          </p:cNvPr>
          <p:cNvSpPr txBox="1"/>
          <p:nvPr/>
        </p:nvSpPr>
        <p:spPr>
          <a:xfrm>
            <a:off x="180000" y="1622426"/>
            <a:ext cx="54716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4472C4">
                    <a:lumMod val="50000"/>
                  </a:srgbClr>
                </a:solidFill>
                <a:latin typeface="Century Gothic" panose="020F0302020204030204"/>
              </a:rPr>
              <a:t>¡</a:t>
            </a:r>
            <a:r>
              <a:rPr lang="en-US" sz="2800" b="1" dirty="0" err="1">
                <a:solidFill>
                  <a:srgbClr val="4472C4">
                    <a:lumMod val="50000"/>
                  </a:srgbClr>
                </a:solidFill>
                <a:latin typeface="Century Gothic" panose="020F0302020204030204"/>
              </a:rPr>
              <a:t>Trabaja</a:t>
            </a:r>
            <a:r>
              <a:rPr lang="en-US" sz="2800" b="1" dirty="0">
                <a:solidFill>
                  <a:srgbClr val="4472C4">
                    <a:lumMod val="50000"/>
                  </a:srgbClr>
                </a:solidFill>
                <a:latin typeface="Century Gothic" panose="020F0302020204030204"/>
              </a:rPr>
              <a:t> </a:t>
            </a:r>
            <a:r>
              <a:rPr lang="en-US" sz="2800" b="1" dirty="0" err="1">
                <a:solidFill>
                  <a:srgbClr val="4472C4">
                    <a:lumMod val="50000"/>
                  </a:srgbClr>
                </a:solidFill>
                <a:latin typeface="Century Gothic" panose="020F0302020204030204"/>
              </a:rPr>
              <a:t>en</a:t>
            </a:r>
            <a:r>
              <a:rPr lang="en-US" sz="2800" b="1" dirty="0">
                <a:solidFill>
                  <a:srgbClr val="4472C4">
                    <a:lumMod val="50000"/>
                  </a:srgbClr>
                </a:solidFill>
                <a:latin typeface="Century Gothic" panose="020F0302020204030204"/>
              </a:rPr>
              <a:t> </a:t>
            </a:r>
            <a:r>
              <a:rPr lang="en-US" sz="2800" b="1" dirty="0" err="1">
                <a:solidFill>
                  <a:srgbClr val="4472C4">
                    <a:lumMod val="50000"/>
                  </a:srgbClr>
                </a:solidFill>
                <a:latin typeface="Century Gothic" panose="020F0302020204030204"/>
              </a:rPr>
              <a:t>pareja</a:t>
            </a:r>
            <a:r>
              <a:rPr lang="en-US" sz="2800" b="1" dirty="0">
                <a:solidFill>
                  <a:srgbClr val="4472C4">
                    <a:lumMod val="50000"/>
                  </a:srgbClr>
                </a:solidFill>
                <a:latin typeface="Century Gothic" panose="020F0302020204030204"/>
              </a:rPr>
              <a: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2178" y="1165721"/>
            <a:ext cx="1663890" cy="1663890"/>
          </a:xfrm>
          <a:prstGeom prst="rect">
            <a:avLst/>
          </a:prstGeom>
        </p:spPr>
      </p:pic>
      <p:sp>
        <p:nvSpPr>
          <p:cNvPr id="8" name="TextBox 7">
            <a:extLst>
              <a:ext uri="{FF2B5EF4-FFF2-40B4-BE49-F238E27FC236}">
                <a16:creationId xmlns:a16="http://schemas.microsoft.com/office/drawing/2014/main" id="{9D1DF0A3-ADF5-7447-BD11-05540C447550}"/>
              </a:ext>
            </a:extLst>
          </p:cNvPr>
          <p:cNvSpPr txBox="1"/>
          <p:nvPr/>
        </p:nvSpPr>
        <p:spPr>
          <a:xfrm>
            <a:off x="179999" y="2402623"/>
            <a:ext cx="1094292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4472C4">
                    <a:lumMod val="50000"/>
                  </a:srgbClr>
                </a:solidFill>
                <a:latin typeface="Century Gothic" panose="020F0302020204030204"/>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dirty="0">
                <a:ln>
                  <a:noFill/>
                </a:ln>
                <a:solidFill>
                  <a:srgbClr val="4472C4">
                    <a:lumMod val="50000"/>
                  </a:srgbClr>
                </a:solidFill>
                <a:effectLst/>
                <a:uLnTx/>
                <a:uFillTx/>
                <a:latin typeface="Century Gothic" panose="020F0302020204030204"/>
              </a:rPr>
              <a:t>Describe</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las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imágenes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en</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las cartas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en</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el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orden</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correcto</a:t>
            </a:r>
            <a:r>
              <a:rPr kumimoji="0" lang="en-US" sz="2800" i="0" u="none" strike="noStrike" kern="1200" cap="none" spc="0" normalizeH="0" dirty="0">
                <a:ln>
                  <a:noFill/>
                </a:ln>
                <a:solidFill>
                  <a:srgbClr val="4472C4">
                    <a:lumMod val="50000"/>
                  </a:srgbClr>
                </a:solidFill>
                <a:effectLst/>
                <a:uLnTx/>
                <a:uFillTx/>
                <a:latin typeface="Century Gothic" panose="020F0302020204030204"/>
              </a:rPr>
              <a:t>.</a:t>
            </a:r>
            <a:endParaRPr kumimoji="0" lang="en-US" sz="28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9D1DF0A3-ADF5-7447-BD11-05540C447550}"/>
              </a:ext>
            </a:extLst>
          </p:cNvPr>
          <p:cNvSpPr txBox="1"/>
          <p:nvPr/>
        </p:nvSpPr>
        <p:spPr>
          <a:xfrm>
            <a:off x="179999" y="3769037"/>
            <a:ext cx="88138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4472C4">
                    <a:lumMod val="50000"/>
                  </a:srgbClr>
                </a:solidFill>
                <a:latin typeface="Century Gothic" panose="020F0302020204030204"/>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Escucha</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y </a:t>
            </a:r>
            <a:r>
              <a:rPr lang="en-US" sz="2800" dirty="0">
                <a:solidFill>
                  <a:srgbClr val="4472C4">
                    <a:lumMod val="50000"/>
                  </a:srgbClr>
                </a:solidFill>
                <a:latin typeface="Century Gothic" panose="020F0302020204030204"/>
              </a:rPr>
              <a:t>escribe las </a:t>
            </a:r>
            <a:r>
              <a:rPr lang="en-US" sz="2800" dirty="0" err="1">
                <a:solidFill>
                  <a:srgbClr val="4472C4">
                    <a:lumMod val="50000"/>
                  </a:srgbClr>
                </a:solidFill>
                <a:latin typeface="Century Gothic" panose="020F0302020204030204"/>
              </a:rPr>
              <a:t>actividades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en</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inglés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a:t>
            </a:r>
            <a:endParaRPr kumimoji="0" lang="en-US" sz="28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9D1DF0A3-ADF5-7447-BD11-05540C447550}"/>
              </a:ext>
            </a:extLst>
          </p:cNvPr>
          <p:cNvSpPr txBox="1"/>
          <p:nvPr/>
        </p:nvSpPr>
        <p:spPr>
          <a:xfrm>
            <a:off x="179999" y="5013257"/>
            <a:ext cx="100558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Después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compara</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las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imágenes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y las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frases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en</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inglés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a:t>
            </a:r>
            <a:endParaRPr kumimoji="0" lang="en-US" sz="28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 t="41812" r="55145" b="7296"/>
          <a:stretch/>
        </p:blipFill>
        <p:spPr>
          <a:xfrm flipH="1">
            <a:off x="7545568" y="519973"/>
            <a:ext cx="2038262" cy="2312585"/>
          </a:xfrm>
          <a:prstGeom prst="rect">
            <a:avLst/>
          </a:prstGeom>
          <a:ln w="25400">
            <a:noFill/>
          </a:ln>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11968" r="62006" b="7427"/>
          <a:stretch/>
        </p:blipFill>
        <p:spPr>
          <a:xfrm>
            <a:off x="6374764" y="181153"/>
            <a:ext cx="1696310" cy="2578934"/>
          </a:xfrm>
          <a:prstGeom prst="rect">
            <a:avLst/>
          </a:prstGeom>
          <a:ln w="25400">
            <a:noFill/>
          </a:ln>
        </p:spPr>
      </p:pic>
    </p:spTree>
    <p:extLst>
      <p:ext uri="{BB962C8B-B14F-4D97-AF65-F5344CB8AC3E}">
        <p14:creationId xmlns:p14="http://schemas.microsoft.com/office/powerpoint/2010/main" val="232247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056" y="121705"/>
            <a:ext cx="2840135" cy="2035266"/>
          </a:xfrm>
          <a:prstGeom prst="rect">
            <a:avLst/>
          </a:prstGeom>
          <a:ln w="25400">
            <a:solidFill>
              <a:srgbClr val="EA5F00"/>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2190" y="121705"/>
            <a:ext cx="2395330" cy="2035266"/>
          </a:xfrm>
          <a:prstGeom prst="rect">
            <a:avLst/>
          </a:prstGeom>
          <a:ln w="25400">
            <a:solidFill>
              <a:srgbClr val="EA5F00"/>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056" y="2287337"/>
            <a:ext cx="2840135" cy="2014941"/>
          </a:xfrm>
          <a:prstGeom prst="rect">
            <a:avLst/>
          </a:prstGeom>
          <a:ln w="25400">
            <a:solidFill>
              <a:srgbClr val="EA5F00"/>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6870" y="2303743"/>
            <a:ext cx="2794577" cy="1964772"/>
          </a:xfrm>
          <a:prstGeom prst="rect">
            <a:avLst/>
          </a:prstGeom>
          <a:ln w="25400">
            <a:solidFill>
              <a:srgbClr val="EA5F00"/>
            </a:solidFill>
          </a:ln>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6662" y="4376249"/>
            <a:ext cx="2819529" cy="1945000"/>
          </a:xfrm>
          <a:prstGeom prst="rect">
            <a:avLst/>
          </a:prstGeom>
          <a:ln w="25400">
            <a:solidFill>
              <a:srgbClr val="EA5F00"/>
            </a:solidFill>
          </a:ln>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1" r="-12942" b="7296"/>
          <a:stretch/>
        </p:blipFill>
        <p:spPr>
          <a:xfrm>
            <a:off x="4032190" y="4375450"/>
            <a:ext cx="2395330" cy="1945799"/>
          </a:xfrm>
          <a:prstGeom prst="rect">
            <a:avLst/>
          </a:prstGeom>
          <a:ln w="25400">
            <a:solidFill>
              <a:srgbClr val="EA5F00"/>
            </a:solidFill>
          </a:ln>
        </p:spPr>
      </p:pic>
      <p:pic>
        <p:nvPicPr>
          <p:cNvPr id="24" name="Picture 23"/>
          <p:cNvPicPr>
            <a:picLocks noChangeAspect="1"/>
          </p:cNvPicPr>
          <p:nvPr/>
        </p:nvPicPr>
        <p:blipFill rotWithShape="1">
          <a:blip r:embed="rId9" cstate="print">
            <a:extLst>
              <a:ext uri="{28A0092B-C50C-407E-A947-70E740481C1C}">
                <a14:useLocalDpi xmlns:a14="http://schemas.microsoft.com/office/drawing/2010/main" val="0"/>
              </a:ext>
            </a:extLst>
          </a:blip>
          <a:srcRect b="-14205"/>
          <a:stretch/>
        </p:blipFill>
        <p:spPr>
          <a:xfrm>
            <a:off x="9493550" y="4380689"/>
            <a:ext cx="2554108" cy="1945800"/>
          </a:xfrm>
          <a:prstGeom prst="rect">
            <a:avLst/>
          </a:prstGeom>
          <a:ln w="25400">
            <a:solidFill>
              <a:srgbClr val="EA5F00"/>
            </a:solidFill>
          </a:ln>
        </p:spPr>
      </p:pic>
      <p:pic>
        <p:nvPicPr>
          <p:cNvPr id="25" name="Picture 24"/>
          <p:cNvPicPr>
            <a:picLocks noChangeAspect="1"/>
          </p:cNvPicPr>
          <p:nvPr/>
        </p:nvPicPr>
        <p:blipFill rotWithShape="1">
          <a:blip r:embed="rId10" cstate="print">
            <a:extLst>
              <a:ext uri="{28A0092B-C50C-407E-A947-70E740481C1C}">
                <a14:useLocalDpi xmlns:a14="http://schemas.microsoft.com/office/drawing/2010/main" val="0"/>
              </a:ext>
            </a:extLst>
          </a:blip>
          <a:srcRect t="-1" b="-19270"/>
          <a:stretch/>
        </p:blipFill>
        <p:spPr>
          <a:xfrm>
            <a:off x="9476066" y="2305892"/>
            <a:ext cx="2526482" cy="1963091"/>
          </a:xfrm>
          <a:prstGeom prst="rect">
            <a:avLst/>
          </a:prstGeom>
          <a:ln w="25400">
            <a:solidFill>
              <a:srgbClr val="EA5F00"/>
            </a:solidFill>
          </a:ln>
        </p:spPr>
      </p:pic>
      <p:pic>
        <p:nvPicPr>
          <p:cNvPr id="26" name="Picture 25"/>
          <p:cNvPicPr/>
          <p:nvPr/>
        </p:nvPicPr>
        <p:blipFill>
          <a:blip r:embed="rId11" cstate="print">
            <a:extLst>
              <a:ext uri="{28A0092B-C50C-407E-A947-70E740481C1C}">
                <a14:useLocalDpi xmlns:a14="http://schemas.microsoft.com/office/drawing/2010/main" val="0"/>
              </a:ext>
            </a:extLst>
          </a:blip>
          <a:stretch>
            <a:fillRect/>
          </a:stretch>
        </p:blipFill>
        <p:spPr>
          <a:xfrm>
            <a:off x="4020810" y="2286940"/>
            <a:ext cx="2412660" cy="2015338"/>
          </a:xfrm>
          <a:prstGeom prst="rect">
            <a:avLst/>
          </a:prstGeom>
          <a:ln w="25400">
            <a:solidFill>
              <a:srgbClr val="EA5F00"/>
            </a:solidFill>
          </a:ln>
        </p:spPr>
      </p:pic>
      <p:pic>
        <p:nvPicPr>
          <p:cNvPr id="27" name="Picture 26"/>
          <p:cNvPicPr/>
          <p:nvPr/>
        </p:nvPicPr>
        <p:blipFill rotWithShape="1">
          <a:blip r:embed="rId12" cstate="print">
            <a:extLst>
              <a:ext uri="{28A0092B-C50C-407E-A947-70E740481C1C}">
                <a14:useLocalDpi xmlns:a14="http://schemas.microsoft.com/office/drawing/2010/main" val="0"/>
              </a:ext>
            </a:extLst>
          </a:blip>
          <a:srcRect r="-54842"/>
          <a:stretch/>
        </p:blipFill>
        <p:spPr>
          <a:xfrm>
            <a:off x="6566870" y="4380689"/>
            <a:ext cx="2825831" cy="1940560"/>
          </a:xfrm>
          <a:prstGeom prst="rect">
            <a:avLst/>
          </a:prstGeom>
          <a:ln w="25400">
            <a:solidFill>
              <a:srgbClr val="EA5F00"/>
            </a:solidFill>
          </a:ln>
        </p:spPr>
      </p:pic>
      <p:sp>
        <p:nvSpPr>
          <p:cNvPr id="7" name="TextBox 6">
            <a:extLst>
              <a:ext uri="{FF2B5EF4-FFF2-40B4-BE49-F238E27FC236}">
                <a16:creationId xmlns:a16="http://schemas.microsoft.com/office/drawing/2014/main" id="{9D1DF0A3-ADF5-7447-BD11-05540C447550}"/>
              </a:ext>
            </a:extLst>
          </p:cNvPr>
          <p:cNvSpPr txBox="1"/>
          <p:nvPr/>
        </p:nvSpPr>
        <p:spPr>
          <a:xfrm>
            <a:off x="6732622" y="273959"/>
            <a:ext cx="2197592" cy="46166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Persona A</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9144000" y="258166"/>
            <a:ext cx="2784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p:cNvSpPr txBox="1"/>
          <p:nvPr/>
        </p:nvSpPr>
        <p:spPr>
          <a:xfrm>
            <a:off x="1107217" y="89293"/>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1</a:t>
            </a:r>
          </a:p>
        </p:txBody>
      </p:sp>
      <p:sp>
        <p:nvSpPr>
          <p:cNvPr id="15" name="TextBox 14"/>
          <p:cNvSpPr txBox="1"/>
          <p:nvPr/>
        </p:nvSpPr>
        <p:spPr>
          <a:xfrm>
            <a:off x="4020810" y="116306"/>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2</a:t>
            </a:r>
          </a:p>
        </p:txBody>
      </p:sp>
      <p:sp>
        <p:nvSpPr>
          <p:cNvPr id="16" name="TextBox 15"/>
          <p:cNvSpPr txBox="1"/>
          <p:nvPr/>
        </p:nvSpPr>
        <p:spPr>
          <a:xfrm>
            <a:off x="1094179" y="2286940"/>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3</a:t>
            </a:r>
          </a:p>
        </p:txBody>
      </p:sp>
      <p:sp>
        <p:nvSpPr>
          <p:cNvPr id="17" name="TextBox 16"/>
          <p:cNvSpPr txBox="1"/>
          <p:nvPr/>
        </p:nvSpPr>
        <p:spPr>
          <a:xfrm>
            <a:off x="4034586" y="2286940"/>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4</a:t>
            </a:r>
          </a:p>
        </p:txBody>
      </p:sp>
      <p:sp>
        <p:nvSpPr>
          <p:cNvPr id="18" name="TextBox 17"/>
          <p:cNvSpPr txBox="1"/>
          <p:nvPr/>
        </p:nvSpPr>
        <p:spPr>
          <a:xfrm>
            <a:off x="6580222" y="2307246"/>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5</a:t>
            </a:r>
          </a:p>
        </p:txBody>
      </p:sp>
      <p:sp>
        <p:nvSpPr>
          <p:cNvPr id="19" name="TextBox 18"/>
          <p:cNvSpPr txBox="1"/>
          <p:nvPr/>
        </p:nvSpPr>
        <p:spPr>
          <a:xfrm>
            <a:off x="9476066" y="2307246"/>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6</a:t>
            </a:r>
          </a:p>
        </p:txBody>
      </p:sp>
      <p:sp>
        <p:nvSpPr>
          <p:cNvPr id="20" name="TextBox 19"/>
          <p:cNvSpPr txBox="1"/>
          <p:nvPr/>
        </p:nvSpPr>
        <p:spPr>
          <a:xfrm>
            <a:off x="1107217" y="4384459"/>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7</a:t>
            </a:r>
          </a:p>
        </p:txBody>
      </p:sp>
      <p:sp>
        <p:nvSpPr>
          <p:cNvPr id="21" name="TextBox 20"/>
          <p:cNvSpPr txBox="1"/>
          <p:nvPr/>
        </p:nvSpPr>
        <p:spPr>
          <a:xfrm>
            <a:off x="4111506" y="4376803"/>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8</a:t>
            </a:r>
          </a:p>
        </p:txBody>
      </p:sp>
      <p:sp>
        <p:nvSpPr>
          <p:cNvPr id="22" name="TextBox 21"/>
          <p:cNvSpPr txBox="1"/>
          <p:nvPr/>
        </p:nvSpPr>
        <p:spPr>
          <a:xfrm>
            <a:off x="6580222" y="4375450"/>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9</a:t>
            </a:r>
          </a:p>
        </p:txBody>
      </p:sp>
      <p:sp>
        <p:nvSpPr>
          <p:cNvPr id="23" name="TextBox 22"/>
          <p:cNvSpPr txBox="1"/>
          <p:nvPr/>
        </p:nvSpPr>
        <p:spPr>
          <a:xfrm>
            <a:off x="11589958" y="4378070"/>
            <a:ext cx="4577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10</a:t>
            </a:r>
          </a:p>
        </p:txBody>
      </p:sp>
      <p:sp>
        <p:nvSpPr>
          <p:cNvPr id="2" name="Title 1"/>
          <p:cNvSpPr>
            <a:spLocks noGrp="1"/>
          </p:cNvSpPr>
          <p:nvPr>
            <p:ph type="title"/>
          </p:nvPr>
        </p:nvSpPr>
        <p:spPr>
          <a:xfrm>
            <a:off x="9425575" y="189972"/>
            <a:ext cx="2393233" cy="523515"/>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Tree>
    <p:extLst>
      <p:ext uri="{BB962C8B-B14F-4D97-AF65-F5344CB8AC3E}">
        <p14:creationId xmlns:p14="http://schemas.microsoft.com/office/powerpoint/2010/main" val="3611864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068" y="4287584"/>
            <a:ext cx="2819970" cy="1965633"/>
          </a:xfrm>
          <a:prstGeom prst="rect">
            <a:avLst/>
          </a:prstGeom>
          <a:ln w="25400">
            <a:solidFill>
              <a:srgbClr val="EA5F00"/>
            </a:solidFill>
          </a:ln>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7609" y="4287584"/>
            <a:ext cx="2769018" cy="1969089"/>
          </a:xfrm>
          <a:prstGeom prst="rect">
            <a:avLst/>
          </a:prstGeom>
          <a:ln w="25400">
            <a:solidFill>
              <a:srgbClr val="EA5F00"/>
            </a:solidFill>
          </a:ln>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7642" y="4287584"/>
            <a:ext cx="2579131" cy="1965633"/>
          </a:xfrm>
          <a:prstGeom prst="rect">
            <a:avLst/>
          </a:prstGeom>
          <a:ln w="25400">
            <a:solidFill>
              <a:srgbClr val="EA5F00"/>
            </a:solidFill>
          </a:ln>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748" y="107443"/>
            <a:ext cx="2870750" cy="1957871"/>
          </a:xfrm>
          <a:prstGeom prst="rect">
            <a:avLst/>
          </a:prstGeom>
          <a:ln w="25400">
            <a:solidFill>
              <a:srgbClr val="EA5F00"/>
            </a:solidFill>
          </a:ln>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4391" y="107442"/>
            <a:ext cx="2782236" cy="1957871"/>
          </a:xfrm>
          <a:prstGeom prst="rect">
            <a:avLst/>
          </a:prstGeom>
          <a:ln w="25400">
            <a:solidFill>
              <a:srgbClr val="EA5F00"/>
            </a:solidFill>
          </a:ln>
        </p:spPr>
      </p:pic>
      <p:pic>
        <p:nvPicPr>
          <p:cNvPr id="29" name="Picture 28"/>
          <p:cNvPicPr/>
          <p:nvPr/>
        </p:nvPicPr>
        <p:blipFill rotWithShape="1">
          <a:blip r:embed="rId8" cstate="print">
            <a:extLst>
              <a:ext uri="{28A0092B-C50C-407E-A947-70E740481C1C}">
                <a14:useLocalDpi xmlns:a14="http://schemas.microsoft.com/office/drawing/2010/main" val="0"/>
              </a:ext>
            </a:extLst>
          </a:blip>
          <a:srcRect r="-54842"/>
          <a:stretch/>
        </p:blipFill>
        <p:spPr>
          <a:xfrm>
            <a:off x="799207" y="2206169"/>
            <a:ext cx="2825831" cy="1940560"/>
          </a:xfrm>
          <a:prstGeom prst="rect">
            <a:avLst/>
          </a:prstGeom>
          <a:ln w="25400">
            <a:solidFill>
              <a:srgbClr val="EA5F00"/>
            </a:solidFill>
          </a:ln>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54391" y="2206170"/>
            <a:ext cx="2782236" cy="1940560"/>
          </a:xfrm>
          <a:prstGeom prst="rect">
            <a:avLst/>
          </a:prstGeom>
          <a:ln w="25400">
            <a:solidFill>
              <a:srgbClr val="EA5F00"/>
            </a:solidFill>
          </a:ln>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18768" y="2206168"/>
            <a:ext cx="2598005" cy="1950001"/>
          </a:xfrm>
          <a:prstGeom prst="rect">
            <a:avLst/>
          </a:prstGeom>
          <a:ln w="25400">
            <a:solidFill>
              <a:srgbClr val="EA5F00"/>
            </a:solidFill>
          </a:ln>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23710" y="2206168"/>
            <a:ext cx="2495098" cy="1940561"/>
          </a:xfrm>
          <a:prstGeom prst="rect">
            <a:avLst/>
          </a:prstGeom>
          <a:ln w="25400">
            <a:solidFill>
              <a:srgbClr val="EA5F00"/>
            </a:solidFill>
          </a:ln>
        </p:spPr>
      </p:pic>
      <p:sp>
        <p:nvSpPr>
          <p:cNvPr id="7" name="TextBox 6">
            <a:extLst>
              <a:ext uri="{FF2B5EF4-FFF2-40B4-BE49-F238E27FC236}">
                <a16:creationId xmlns:a16="http://schemas.microsoft.com/office/drawing/2014/main" id="{9D1DF0A3-ADF5-7447-BD11-05540C447550}"/>
              </a:ext>
            </a:extLst>
          </p:cNvPr>
          <p:cNvSpPr txBox="1"/>
          <p:nvPr/>
        </p:nvSpPr>
        <p:spPr>
          <a:xfrm>
            <a:off x="6732622" y="273959"/>
            <a:ext cx="2197592" cy="46166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Persona B</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9144000" y="258166"/>
            <a:ext cx="2784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p:cNvSpPr txBox="1"/>
          <p:nvPr/>
        </p:nvSpPr>
        <p:spPr>
          <a:xfrm>
            <a:off x="774883" y="73500"/>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1</a:t>
            </a:r>
          </a:p>
        </p:txBody>
      </p:sp>
      <p:sp>
        <p:nvSpPr>
          <p:cNvPr id="15" name="TextBox 14"/>
          <p:cNvSpPr txBox="1"/>
          <p:nvPr/>
        </p:nvSpPr>
        <p:spPr>
          <a:xfrm>
            <a:off x="3742778" y="89293"/>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2</a:t>
            </a:r>
          </a:p>
        </p:txBody>
      </p:sp>
      <p:sp>
        <p:nvSpPr>
          <p:cNvPr id="16" name="TextBox 15"/>
          <p:cNvSpPr txBox="1"/>
          <p:nvPr/>
        </p:nvSpPr>
        <p:spPr>
          <a:xfrm>
            <a:off x="806440" y="2191044"/>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3</a:t>
            </a:r>
          </a:p>
        </p:txBody>
      </p:sp>
      <p:sp>
        <p:nvSpPr>
          <p:cNvPr id="17" name="TextBox 16"/>
          <p:cNvSpPr txBox="1"/>
          <p:nvPr/>
        </p:nvSpPr>
        <p:spPr>
          <a:xfrm>
            <a:off x="3767610" y="2191044"/>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4</a:t>
            </a:r>
          </a:p>
        </p:txBody>
      </p:sp>
      <p:sp>
        <p:nvSpPr>
          <p:cNvPr id="18" name="TextBox 17"/>
          <p:cNvSpPr txBox="1"/>
          <p:nvPr/>
        </p:nvSpPr>
        <p:spPr>
          <a:xfrm>
            <a:off x="6614107" y="2182438"/>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5</a:t>
            </a:r>
          </a:p>
        </p:txBody>
      </p:sp>
      <p:sp>
        <p:nvSpPr>
          <p:cNvPr id="19" name="TextBox 18"/>
          <p:cNvSpPr txBox="1"/>
          <p:nvPr/>
        </p:nvSpPr>
        <p:spPr>
          <a:xfrm>
            <a:off x="9273175" y="2201127"/>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6</a:t>
            </a:r>
          </a:p>
        </p:txBody>
      </p:sp>
      <p:sp>
        <p:nvSpPr>
          <p:cNvPr id="20" name="TextBox 19"/>
          <p:cNvSpPr txBox="1"/>
          <p:nvPr/>
        </p:nvSpPr>
        <p:spPr>
          <a:xfrm>
            <a:off x="806440" y="4287584"/>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7</a:t>
            </a:r>
          </a:p>
        </p:txBody>
      </p:sp>
      <p:sp>
        <p:nvSpPr>
          <p:cNvPr id="21" name="TextBox 20"/>
          <p:cNvSpPr txBox="1"/>
          <p:nvPr/>
        </p:nvSpPr>
        <p:spPr>
          <a:xfrm>
            <a:off x="3767610" y="4263127"/>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8</a:t>
            </a:r>
          </a:p>
        </p:txBody>
      </p:sp>
      <p:sp>
        <p:nvSpPr>
          <p:cNvPr id="22" name="TextBox 21"/>
          <p:cNvSpPr txBox="1"/>
          <p:nvPr/>
        </p:nvSpPr>
        <p:spPr>
          <a:xfrm>
            <a:off x="6593029" y="4250168"/>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9</a:t>
            </a:r>
          </a:p>
        </p:txBody>
      </p:sp>
      <p:sp>
        <p:nvSpPr>
          <p:cNvPr id="23" name="TextBox 22"/>
          <p:cNvSpPr txBox="1"/>
          <p:nvPr/>
        </p:nvSpPr>
        <p:spPr>
          <a:xfrm>
            <a:off x="9273175" y="4287584"/>
            <a:ext cx="4577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10</a:t>
            </a:r>
          </a:p>
        </p:txBody>
      </p:sp>
      <p:sp>
        <p:nvSpPr>
          <p:cNvPr id="2" name="Title 1"/>
          <p:cNvSpPr>
            <a:spLocks noGrp="1"/>
          </p:cNvSpPr>
          <p:nvPr>
            <p:ph type="title"/>
          </p:nvPr>
        </p:nvSpPr>
        <p:spPr>
          <a:xfrm>
            <a:off x="9425575" y="189972"/>
            <a:ext cx="2393233" cy="523515"/>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6303" y="4287584"/>
            <a:ext cx="2529140" cy="1965633"/>
          </a:xfrm>
          <a:prstGeom prst="rect">
            <a:avLst/>
          </a:prstGeom>
          <a:ln w="25400">
            <a:solidFill>
              <a:srgbClr val="EA5F00"/>
            </a:solidFill>
          </a:ln>
        </p:spPr>
      </p:pic>
    </p:spTree>
    <p:extLst>
      <p:ext uri="{BB962C8B-B14F-4D97-AF65-F5344CB8AC3E}">
        <p14:creationId xmlns:p14="http://schemas.microsoft.com/office/powerpoint/2010/main" val="3654705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539615" y="265559"/>
            <a:ext cx="25015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r>
              <a:rPr lang="en-US" sz="2200" b="1" dirty="0" err="1">
                <a:solidFill>
                  <a:schemeClr val="accent5">
                    <a:lumMod val="50000"/>
                  </a:schemeClr>
                </a:solidFill>
              </a:rPr>
              <a:t>Hablamos</a:t>
            </a:r>
            <a:r>
              <a:rPr lang="en-US" sz="2200" b="1" dirty="0">
                <a:solidFill>
                  <a:schemeClr val="accent5">
                    <a:lumMod val="50000"/>
                  </a:schemeClr>
                </a:solidFill>
              </a:rPr>
              <a:t> de un </a:t>
            </a:r>
            <a:r>
              <a:rPr lang="en-US" sz="2200" b="1" dirty="0" err="1">
                <a:solidFill>
                  <a:schemeClr val="accent5">
                    <a:lumMod val="50000"/>
                  </a:schemeClr>
                </a:solidFill>
              </a:rPr>
              <a:t>cumpleaños</a:t>
            </a:r>
            <a:r>
              <a:rPr lang="en-US" sz="2200" b="1" dirty="0">
                <a:solidFill>
                  <a:schemeClr val="accent5">
                    <a:lumMod val="50000"/>
                  </a:schemeClr>
                </a:solidFill>
              </a:rPr>
              <a:t>.</a:t>
            </a:r>
          </a:p>
        </p:txBody>
      </p:sp>
      <p:sp>
        <p:nvSpPr>
          <p:cNvPr id="2" name="Title 1"/>
          <p:cNvSpPr>
            <a:spLocks noGrp="1"/>
          </p:cNvSpPr>
          <p:nvPr>
            <p:ph type="title"/>
          </p:nvPr>
        </p:nvSpPr>
        <p:spPr>
          <a:xfrm>
            <a:off x="9539615" y="150545"/>
            <a:ext cx="2501544" cy="659085"/>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38837" y="802921"/>
            <a:ext cx="8951885" cy="430887"/>
          </a:xfrm>
          <a:prstGeom prst="rect">
            <a:avLst/>
          </a:prstGeom>
          <a:noFill/>
        </p:spPr>
        <p:txBody>
          <a:bodyPr wrap="square" rtlCol="0">
            <a:spAutoFit/>
          </a:bodyPr>
          <a:lstStyle/>
          <a:p>
            <a:r>
              <a:rPr lang="en-US" sz="2200" dirty="0" err="1">
                <a:solidFill>
                  <a:schemeClr val="accent5">
                    <a:lumMod val="50000"/>
                  </a:schemeClr>
                </a:solidFill>
              </a:rPr>
              <a:t>Estudiante</a:t>
            </a:r>
            <a:r>
              <a:rPr lang="en-US" sz="2200" dirty="0">
                <a:solidFill>
                  <a:schemeClr val="accent5">
                    <a:lumMod val="50000"/>
                  </a:schemeClr>
                </a:solidFill>
              </a:rPr>
              <a:t> A lee </a:t>
            </a:r>
            <a:r>
              <a:rPr lang="en-US" sz="2200" dirty="0" err="1">
                <a:solidFill>
                  <a:schemeClr val="accent5">
                    <a:lumMod val="50000"/>
                  </a:schemeClr>
                </a:solidFill>
              </a:rPr>
              <a:t>frases</a:t>
            </a:r>
            <a:r>
              <a:rPr lang="en-US" sz="2200" dirty="0">
                <a:solidFill>
                  <a:schemeClr val="accent5">
                    <a:lumMod val="50000"/>
                  </a:schemeClr>
                </a:solidFill>
              </a:rPr>
              <a:t> en </a:t>
            </a:r>
            <a:r>
              <a:rPr lang="en-US" sz="2200" dirty="0" err="1">
                <a:solidFill>
                  <a:schemeClr val="accent5">
                    <a:lumMod val="50000"/>
                  </a:schemeClr>
                </a:solidFill>
              </a:rPr>
              <a:t>español</a:t>
            </a:r>
            <a:r>
              <a:rPr lang="en-US" sz="2200" dirty="0">
                <a:solidFill>
                  <a:schemeClr val="accent5">
                    <a:lumMod val="50000"/>
                  </a:schemeClr>
                </a:solidFill>
              </a:rPr>
              <a:t>.</a:t>
            </a:r>
          </a:p>
        </p:txBody>
      </p:sp>
      <p:sp>
        <p:nvSpPr>
          <p:cNvPr id="26" name="TextBox 6">
            <a:extLst>
              <a:ext uri="{FF2B5EF4-FFF2-40B4-BE49-F238E27FC236}">
                <a16:creationId xmlns:a16="http://schemas.microsoft.com/office/drawing/2014/main" id="{255B0A94-F5FC-C94E-809C-031675007925}"/>
              </a:ext>
            </a:extLst>
          </p:cNvPr>
          <p:cNvSpPr txBox="1"/>
          <p:nvPr/>
        </p:nvSpPr>
        <p:spPr>
          <a:xfrm>
            <a:off x="213437" y="1255774"/>
            <a:ext cx="10368712" cy="430887"/>
          </a:xfrm>
          <a:prstGeom prst="rect">
            <a:avLst/>
          </a:prstGeom>
          <a:noFill/>
        </p:spPr>
        <p:txBody>
          <a:bodyPr wrap="square" rtlCol="0">
            <a:spAutoFit/>
          </a:bodyPr>
          <a:lstStyle/>
          <a:p>
            <a:r>
              <a:rPr lang="en-US" sz="2200" dirty="0" err="1">
                <a:solidFill>
                  <a:schemeClr val="accent5">
                    <a:lumMod val="50000"/>
                  </a:schemeClr>
                </a:solidFill>
              </a:rPr>
              <a:t>Estudiante</a:t>
            </a:r>
            <a:r>
              <a:rPr lang="en-US" sz="2200" dirty="0">
                <a:solidFill>
                  <a:schemeClr val="accent5">
                    <a:lumMod val="50000"/>
                  </a:schemeClr>
                </a:solidFill>
              </a:rPr>
              <a:t> B </a:t>
            </a:r>
            <a:r>
              <a:rPr lang="en-US" sz="2200" dirty="0" err="1">
                <a:solidFill>
                  <a:schemeClr val="accent5">
                    <a:lumMod val="50000"/>
                  </a:schemeClr>
                </a:solidFill>
              </a:rPr>
              <a:t>completa</a:t>
            </a:r>
            <a:r>
              <a:rPr lang="en-US" sz="2200" dirty="0">
                <a:solidFill>
                  <a:schemeClr val="accent5">
                    <a:lumMod val="50000"/>
                  </a:schemeClr>
                </a:solidFill>
              </a:rPr>
              <a:t> la </a:t>
            </a:r>
            <a:r>
              <a:rPr lang="en-US" sz="2200" dirty="0" err="1">
                <a:solidFill>
                  <a:schemeClr val="accent5">
                    <a:lumMod val="50000"/>
                  </a:schemeClr>
                </a:solidFill>
              </a:rPr>
              <a:t>tabla</a:t>
            </a:r>
            <a:r>
              <a:rPr lang="en-US" sz="2200" dirty="0">
                <a:solidFill>
                  <a:schemeClr val="accent5">
                    <a:lumMod val="50000"/>
                  </a:schemeClr>
                </a:solidFill>
              </a:rPr>
              <a:t> con </a:t>
            </a:r>
            <a:r>
              <a:rPr lang="en-US" sz="2200" dirty="0" err="1">
                <a:solidFill>
                  <a:schemeClr val="accent5">
                    <a:lumMod val="50000"/>
                  </a:schemeClr>
                </a:solidFill>
              </a:rPr>
              <a:t>información</a:t>
            </a:r>
            <a:r>
              <a:rPr lang="en-US" sz="2200" dirty="0">
                <a:solidFill>
                  <a:schemeClr val="accent5">
                    <a:lumMod val="50000"/>
                  </a:schemeClr>
                </a:solidFill>
              </a:rPr>
              <a:t>.</a:t>
            </a:r>
          </a:p>
        </p:txBody>
      </p:sp>
      <p:sp>
        <p:nvSpPr>
          <p:cNvPr id="27" name="TextBox 6">
            <a:extLst>
              <a:ext uri="{FF2B5EF4-FFF2-40B4-BE49-F238E27FC236}">
                <a16:creationId xmlns:a16="http://schemas.microsoft.com/office/drawing/2014/main" id="{F10C08D2-2A9A-A74E-AEF0-802DC2BD14D4}"/>
              </a:ext>
            </a:extLst>
          </p:cNvPr>
          <p:cNvSpPr txBox="1"/>
          <p:nvPr/>
        </p:nvSpPr>
        <p:spPr>
          <a:xfrm>
            <a:off x="268350" y="2024970"/>
            <a:ext cx="1465603" cy="430887"/>
          </a:xfrm>
          <a:prstGeom prst="rect">
            <a:avLst/>
          </a:prstGeom>
          <a:noFill/>
        </p:spPr>
        <p:txBody>
          <a:bodyPr wrap="square" rtlCol="0">
            <a:spAutoFit/>
          </a:bodyPr>
          <a:lstStyle/>
          <a:p>
            <a:r>
              <a:rPr lang="en-US" sz="2200" b="1" dirty="0" err="1">
                <a:solidFill>
                  <a:schemeClr val="accent5">
                    <a:lumMod val="50000"/>
                  </a:schemeClr>
                </a:solidFill>
              </a:rPr>
              <a:t>Ejemplo</a:t>
            </a:r>
            <a:r>
              <a:rPr lang="en-US" sz="2200" dirty="0">
                <a:solidFill>
                  <a:schemeClr val="accent5">
                    <a:lumMod val="50000"/>
                  </a:schemeClr>
                </a:solidFill>
              </a:rPr>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70180" y="2671069"/>
            <a:ext cx="5355919" cy="430887"/>
          </a:xfrm>
          <a:prstGeom prst="rect">
            <a:avLst/>
          </a:prstGeom>
          <a:noFill/>
        </p:spPr>
        <p:txBody>
          <a:bodyPr wrap="square" rtlCol="0">
            <a:spAutoFit/>
          </a:bodyPr>
          <a:lstStyle/>
          <a:p>
            <a:r>
              <a:rPr lang="en-US" sz="2200" dirty="0">
                <a:solidFill>
                  <a:schemeClr val="accent5">
                    <a:lumMod val="50000"/>
                  </a:schemeClr>
                </a:solidFill>
              </a:rPr>
              <a:t>Persona A </a:t>
            </a:r>
            <a:r>
              <a:rPr lang="en-US" sz="2200" dirty="0" err="1">
                <a:solidFill>
                  <a:schemeClr val="accent5">
                    <a:lumMod val="50000"/>
                  </a:schemeClr>
                </a:solidFill>
              </a:rPr>
              <a:t>habla</a:t>
            </a:r>
            <a:r>
              <a:rPr lang="en-US" sz="2200" dirty="0">
                <a:solidFill>
                  <a:schemeClr val="accent5">
                    <a:lumMod val="50000"/>
                  </a:schemeClr>
                </a:solidFill>
              </a:rPr>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4895948" y="2906095"/>
            <a:ext cx="5118773" cy="430887"/>
          </a:xfrm>
          <a:prstGeom prst="rect">
            <a:avLst/>
          </a:prstGeom>
          <a:noFill/>
        </p:spPr>
        <p:txBody>
          <a:bodyPr wrap="square" rtlCol="0">
            <a:spAutoFit/>
          </a:bodyPr>
          <a:lstStyle/>
          <a:p>
            <a:r>
              <a:rPr lang="en-US" sz="2200" dirty="0">
                <a:solidFill>
                  <a:srgbClr val="203864"/>
                </a:solidFill>
              </a:rPr>
              <a:t>Persona B </a:t>
            </a:r>
            <a:r>
              <a:rPr lang="en-US" sz="2200" dirty="0" err="1">
                <a:solidFill>
                  <a:srgbClr val="203864"/>
                </a:solidFill>
              </a:rPr>
              <a:t>escucha</a:t>
            </a:r>
            <a:r>
              <a:rPr lang="en-US" sz="2200" dirty="0">
                <a:solidFill>
                  <a:srgbClr val="203864"/>
                </a:solidFill>
              </a:rPr>
              <a:t> y escribe:</a:t>
            </a:r>
          </a:p>
        </p:txBody>
      </p:sp>
      <p:sp>
        <p:nvSpPr>
          <p:cNvPr id="21" name="Rectangle 1">
            <a:extLst>
              <a:ext uri="{FF2B5EF4-FFF2-40B4-BE49-F238E27FC236}">
                <a16:creationId xmlns:a16="http://schemas.microsoft.com/office/drawing/2014/main" id="{2644006F-A92B-EA48-83E5-A6A318E84B93}"/>
              </a:ext>
            </a:extLst>
          </p:cNvPr>
          <p:cNvSpPr/>
          <p:nvPr/>
        </p:nvSpPr>
        <p:spPr>
          <a:xfrm>
            <a:off x="661279" y="436690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2" name="Text Box 2">
            <a:extLst>
              <a:ext uri="{FF2B5EF4-FFF2-40B4-BE49-F238E27FC236}">
                <a16:creationId xmlns:a16="http://schemas.microsoft.com/office/drawing/2014/main" id="{AB4E9271-56C6-BF4B-B56D-E0CD21C80991}"/>
              </a:ext>
            </a:extLst>
          </p:cNvPr>
          <p:cNvSpPr txBox="1">
            <a:spLocks noChangeArrowheads="1"/>
          </p:cNvSpPr>
          <p:nvPr/>
        </p:nvSpPr>
        <p:spPr bwMode="auto">
          <a:xfrm>
            <a:off x="846956" y="4837011"/>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a typeface="Calibri" panose="020F0502020204030204" pitchFamily="34" charset="0"/>
                <a:cs typeface="Times New Roman" panose="02020603050405020304" pitchFamily="18" charset="0"/>
              </a:rPr>
              <a:t>She bought </a:t>
            </a:r>
            <a:r>
              <a:rPr lang="en-GB" sz="2000" b="1" dirty="0">
                <a:ea typeface="Calibri" panose="020F0502020204030204" pitchFamily="34" charset="0"/>
                <a:cs typeface="Times New Roman" panose="02020603050405020304" pitchFamily="18" charset="0"/>
              </a:rPr>
              <a:t>him</a:t>
            </a:r>
            <a:r>
              <a:rPr lang="en-GB" sz="2000" dirty="0">
                <a:ea typeface="Calibri" panose="020F0502020204030204" pitchFamily="34" charset="0"/>
                <a:cs typeface="Times New Roman" panose="02020603050405020304" pitchFamily="18" charset="0"/>
              </a:rPr>
              <a:t> a present.</a:t>
            </a:r>
            <a:endParaRPr lang="es-GB" sz="2000" dirty="0">
              <a:effectLst/>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2759886" y="3204607"/>
            <a:ext cx="1954893" cy="1596577"/>
          </a:xfrm>
          <a:prstGeom prst="wedgeRoundRectCallout">
            <a:avLst>
              <a:gd name="adj1" fmla="val -76107"/>
              <a:gd name="adj2" fmla="val 49837"/>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115076"/>
                </a:solidFill>
              </a:rPr>
              <a:t>Le compró un regalo.</a:t>
            </a:r>
          </a:p>
        </p:txBody>
      </p:sp>
      <p:sp>
        <p:nvSpPr>
          <p:cNvPr id="8" name="CuadroTexto 7">
            <a:extLst>
              <a:ext uri="{FF2B5EF4-FFF2-40B4-BE49-F238E27FC236}">
                <a16:creationId xmlns:a16="http://schemas.microsoft.com/office/drawing/2014/main" id="{40B63D64-DC3D-3A40-8803-0998D3719536}"/>
              </a:ext>
            </a:extLst>
          </p:cNvPr>
          <p:cNvSpPr txBox="1"/>
          <p:nvPr/>
        </p:nvSpPr>
        <p:spPr>
          <a:xfrm>
            <a:off x="6515810" y="5865276"/>
            <a:ext cx="3414717" cy="400110"/>
          </a:xfrm>
          <a:prstGeom prst="rect">
            <a:avLst/>
          </a:prstGeom>
          <a:noFill/>
        </p:spPr>
        <p:txBody>
          <a:bodyPr wrap="none" rtlCol="0">
            <a:spAutoFit/>
          </a:bodyPr>
          <a:lstStyle/>
          <a:p>
            <a:pPr algn="l"/>
            <a:r>
              <a:rPr lang="es-GB" sz="2000" dirty="0">
                <a:solidFill>
                  <a:schemeClr val="accent5">
                    <a:lumMod val="50000"/>
                  </a:schemeClr>
                </a:solidFill>
              </a:rPr>
              <a:t>Once finished, swap roles.</a:t>
            </a:r>
          </a:p>
        </p:txBody>
      </p:sp>
      <p:pic>
        <p:nvPicPr>
          <p:cNvPr id="9" name="Imagen 8">
            <a:extLst>
              <a:ext uri="{FF2B5EF4-FFF2-40B4-BE49-F238E27FC236}">
                <a16:creationId xmlns:a16="http://schemas.microsoft.com/office/drawing/2014/main" id="{7DD295D8-E521-AB4B-B4DF-E7836EBB7C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3090" y="1008529"/>
            <a:ext cx="1764318" cy="1568037"/>
          </a:xfrm>
          <a:prstGeom prst="rect">
            <a:avLst/>
          </a:prstGeom>
        </p:spPr>
      </p:pic>
      <p:graphicFrame>
        <p:nvGraphicFramePr>
          <p:cNvPr id="10" name="Tabla 9">
            <a:extLst>
              <a:ext uri="{FF2B5EF4-FFF2-40B4-BE49-F238E27FC236}">
                <a16:creationId xmlns:a16="http://schemas.microsoft.com/office/drawing/2014/main" id="{45653F4A-98FF-0940-BF9E-77676552F593}"/>
              </a:ext>
            </a:extLst>
          </p:cNvPr>
          <p:cNvGraphicFramePr>
            <a:graphicFrameLocks noGrp="1"/>
          </p:cNvGraphicFramePr>
          <p:nvPr/>
        </p:nvGraphicFramePr>
        <p:xfrm>
          <a:off x="4858591" y="3468853"/>
          <a:ext cx="5557520" cy="2232371"/>
        </p:xfrm>
        <a:graphic>
          <a:graphicData uri="http://schemas.openxmlformats.org/drawingml/2006/table">
            <a:tbl>
              <a:tblPr firstRow="1" bandRow="1">
                <a:tableStyleId>{5DA37D80-6434-44D0-A028-1B22A696006F}</a:tableStyleId>
              </a:tblPr>
              <a:tblGrid>
                <a:gridCol w="526209">
                  <a:extLst>
                    <a:ext uri="{9D8B030D-6E8A-4147-A177-3AD203B41FA5}">
                      <a16:colId xmlns:a16="http://schemas.microsoft.com/office/drawing/2014/main" val="3551756778"/>
                    </a:ext>
                  </a:extLst>
                </a:gridCol>
                <a:gridCol w="1712686">
                  <a:extLst>
                    <a:ext uri="{9D8B030D-6E8A-4147-A177-3AD203B41FA5}">
                      <a16:colId xmlns:a16="http://schemas.microsoft.com/office/drawing/2014/main" val="848529382"/>
                    </a:ext>
                  </a:extLst>
                </a:gridCol>
                <a:gridCol w="1814285">
                  <a:extLst>
                    <a:ext uri="{9D8B030D-6E8A-4147-A177-3AD203B41FA5}">
                      <a16:colId xmlns:a16="http://schemas.microsoft.com/office/drawing/2014/main" val="2729549234"/>
                    </a:ext>
                  </a:extLst>
                </a:gridCol>
                <a:gridCol w="1504340">
                  <a:extLst>
                    <a:ext uri="{9D8B030D-6E8A-4147-A177-3AD203B41FA5}">
                      <a16:colId xmlns:a16="http://schemas.microsoft.com/office/drawing/2014/main" val="2678505401"/>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the</a:t>
                      </a:r>
                      <a:r>
                        <a:rPr lang="es-ES" sz="2000" baseline="0" dirty="0">
                          <a:solidFill>
                            <a:srgbClr val="203864"/>
                          </a:solidFill>
                        </a:rPr>
                        <a:t> </a:t>
                      </a:r>
                      <a:r>
                        <a:rPr lang="es-ES" sz="2000" dirty="0" err="1">
                          <a:solidFill>
                            <a:srgbClr val="203864"/>
                          </a:solidFill>
                        </a:rPr>
                        <a:t>action</a:t>
                      </a:r>
                      <a:r>
                        <a:rPr lang="es-ES" sz="2000" dirty="0">
                          <a:solidFill>
                            <a:srgbClr val="203864"/>
                          </a:solidFill>
                        </a:rPr>
                        <a:t> </a:t>
                      </a:r>
                      <a:r>
                        <a:rPr lang="es-ES" sz="2000" dirty="0" err="1">
                          <a:solidFill>
                            <a:srgbClr val="203864"/>
                          </a:solidFill>
                        </a:rPr>
                        <a:t>affects</a:t>
                      </a:r>
                      <a:r>
                        <a:rPr lang="es-ES" sz="2000" dirty="0">
                          <a:solidFill>
                            <a:srgbClr val="203864"/>
                          </a:solidFill>
                        </a:rPr>
                        <a:t> ‘</a:t>
                      </a:r>
                      <a:r>
                        <a:rPr lang="es-ES" sz="2000" dirty="0" err="1">
                          <a:solidFill>
                            <a:srgbClr val="203864"/>
                          </a:solidFill>
                        </a:rPr>
                        <a:t>him</a:t>
                      </a:r>
                      <a:r>
                        <a:rPr lang="es-ES" sz="2000" dirty="0">
                          <a:solidFill>
                            <a:srgbClr val="203864"/>
                          </a:solidFill>
                        </a:rPr>
                        <a:t>’ </a:t>
                      </a:r>
                      <a:r>
                        <a:rPr lang="es-ES" sz="2000" dirty="0" err="1">
                          <a:solidFill>
                            <a:srgbClr val="203864"/>
                          </a:solidFill>
                        </a:rPr>
                        <a:t>or</a:t>
                      </a:r>
                      <a:r>
                        <a:rPr lang="es-ES" sz="2000" dirty="0">
                          <a:solidFill>
                            <a:srgbClr val="203864"/>
                          </a:solidFill>
                        </a:rPr>
                        <a:t> ‘</a:t>
                      </a:r>
                      <a:r>
                        <a:rPr lang="es-ES" sz="2000" dirty="0" err="1">
                          <a:solidFill>
                            <a:srgbClr val="203864"/>
                          </a:solidFill>
                        </a:rPr>
                        <a:t>her</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no </a:t>
                      </a:r>
                      <a:r>
                        <a:rPr lang="es-ES" sz="2000" dirty="0" err="1">
                          <a:solidFill>
                            <a:srgbClr val="203864"/>
                          </a:solidFill>
                        </a:rPr>
                        <a:t>one</a:t>
                      </a:r>
                      <a:r>
                        <a:rPr lang="es-ES" sz="2000" baseline="0" dirty="0">
                          <a:solidFill>
                            <a:srgbClr val="203864"/>
                          </a:solidFill>
                        </a:rPr>
                        <a:t> else </a:t>
                      </a:r>
                      <a:r>
                        <a:rPr lang="es-ES" sz="2000" baseline="0" dirty="0" err="1">
                          <a:solidFill>
                            <a:srgbClr val="203864"/>
                          </a:solidFill>
                        </a:rPr>
                        <a:t>is</a:t>
                      </a:r>
                      <a:r>
                        <a:rPr lang="es-ES" sz="2000" baseline="0" dirty="0">
                          <a:solidFill>
                            <a:srgbClr val="203864"/>
                          </a:solidFill>
                        </a:rPr>
                        <a:t> </a:t>
                      </a:r>
                      <a:r>
                        <a:rPr lang="es-ES" sz="2000" baseline="0" dirty="0" err="1">
                          <a:solidFill>
                            <a:srgbClr val="203864"/>
                          </a:solidFill>
                        </a:rPr>
                        <a:t>mentioned</a:t>
                      </a:r>
                      <a:endParaRPr lang="es-GB" sz="2000" dirty="0">
                        <a:solidFill>
                          <a:srgbClr val="203864"/>
                        </a:solidFill>
                      </a:endParaRPr>
                    </a:p>
                  </a:txBody>
                  <a:tcPr anchor="ctr"/>
                </a:tc>
                <a:tc>
                  <a:txBody>
                    <a:bodyPr/>
                    <a:lstStyle/>
                    <a:p>
                      <a:pPr algn="ctr"/>
                      <a:r>
                        <a:rPr lang="es-GB" sz="2000" dirty="0">
                          <a:solidFill>
                            <a:srgbClr val="203864"/>
                          </a:solidFill>
                        </a:rPr>
                        <a:t>¿Qué actividad?</a:t>
                      </a:r>
                      <a:r>
                        <a:rPr lang="en-GB" sz="2000" dirty="0">
                          <a:solidFill>
                            <a:srgbClr val="203864"/>
                          </a:solidFill>
                        </a:rPr>
                        <a:t> (</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40344695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2454164157"/>
                  </a:ext>
                </a:extLst>
              </a:tr>
            </a:tbl>
          </a:graphicData>
        </a:graphic>
      </p:graphicFrame>
      <p:pic>
        <p:nvPicPr>
          <p:cNvPr id="31"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8269" y="5147969"/>
            <a:ext cx="406580" cy="423521"/>
          </a:xfrm>
          <a:prstGeom prst="rect">
            <a:avLst/>
          </a:prstGeom>
        </p:spPr>
      </p:pic>
      <p:sp>
        <p:nvSpPr>
          <p:cNvPr id="33" name="CuadroTexto 32">
            <a:extLst>
              <a:ext uri="{FF2B5EF4-FFF2-40B4-BE49-F238E27FC236}">
                <a16:creationId xmlns:a16="http://schemas.microsoft.com/office/drawing/2014/main" id="{A4B08A49-78CC-B048-BBC3-4B963FE57484}"/>
              </a:ext>
            </a:extLst>
          </p:cNvPr>
          <p:cNvSpPr txBox="1"/>
          <p:nvPr/>
        </p:nvSpPr>
        <p:spPr>
          <a:xfrm>
            <a:off x="8817687" y="5036522"/>
            <a:ext cx="1598424" cy="707886"/>
          </a:xfrm>
          <a:prstGeom prst="rect">
            <a:avLst/>
          </a:prstGeom>
          <a:noFill/>
        </p:spPr>
        <p:txBody>
          <a:bodyPr wrap="square" rtlCol="0">
            <a:spAutoFit/>
          </a:bodyPr>
          <a:lstStyle/>
          <a:p>
            <a:pPr algn="ctr"/>
            <a:r>
              <a:rPr lang="es-GB" sz="2000" dirty="0">
                <a:solidFill>
                  <a:schemeClr val="accent5">
                    <a:lumMod val="50000"/>
                  </a:schemeClr>
                </a:solidFill>
              </a:rPr>
              <a:t>bought a present</a:t>
            </a:r>
          </a:p>
        </p:txBody>
      </p:sp>
    </p:spTree>
    <p:extLst>
      <p:ext uri="{BB962C8B-B14F-4D97-AF65-F5344CB8AC3E}">
        <p14:creationId xmlns:p14="http://schemas.microsoft.com/office/powerpoint/2010/main" val="19204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6" grpId="0"/>
      <p:bldP spid="27" grpId="0"/>
      <p:bldP spid="28" grpId="0"/>
      <p:bldP spid="29" grpId="0"/>
      <p:bldP spid="21" grpId="0" animBg="1"/>
      <p:bldP spid="22" grpId="0"/>
      <p:bldP spid="23" grpId="0" animBg="1"/>
      <p:bldP spid="43" grpId="0" animBg="1"/>
      <p:bldP spid="8"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277632"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455116" y="1168404"/>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She bought a watch.</a:t>
            </a:r>
            <a:endParaRPr lang="es-GB" sz="2000" dirty="0">
              <a:effectLst/>
              <a:ea typeface="Calibri" panose="020F0502020204030204" pitchFamily="34" charset="0"/>
              <a:cs typeface="Times New Roman" panose="02020603050405020304" pitchFamily="18" charset="0"/>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345700" y="7692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439818" cy="400110"/>
          </a:xfrm>
          <a:prstGeom prst="rect">
            <a:avLst/>
          </a:prstGeom>
          <a:noFill/>
        </p:spPr>
        <p:txBody>
          <a:bodyPr wrap="none" rtlCol="0">
            <a:spAutoFit/>
          </a:bodyPr>
          <a:lstStyle/>
          <a:p>
            <a:pPr algn="l"/>
            <a:r>
              <a:rPr lang="es-GB" sz="2000" b="1" dirty="0">
                <a:solidFill>
                  <a:schemeClr val="accent5">
                    <a:lumMod val="50000"/>
                  </a:schemeClr>
                </a:solidFill>
              </a:rPr>
              <a:t>Persona A</a:t>
            </a:r>
          </a:p>
        </p:txBody>
      </p:sp>
      <p:sp>
        <p:nvSpPr>
          <p:cNvPr id="38" name="Rectangle 1">
            <a:extLst>
              <a:ext uri="{FF2B5EF4-FFF2-40B4-BE49-F238E27FC236}">
                <a16:creationId xmlns:a16="http://schemas.microsoft.com/office/drawing/2014/main" id="{95C34A03-58EF-B742-AFE9-9B488A9F228E}"/>
              </a:ext>
            </a:extLst>
          </p:cNvPr>
          <p:cNvSpPr/>
          <p:nvPr/>
        </p:nvSpPr>
        <p:spPr>
          <a:xfrm>
            <a:off x="2460192"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9" name="Text Box 2">
            <a:extLst>
              <a:ext uri="{FF2B5EF4-FFF2-40B4-BE49-F238E27FC236}">
                <a16:creationId xmlns:a16="http://schemas.microsoft.com/office/drawing/2014/main" id="{69A45D71-3F71-CF4F-BF36-8A0201C803B8}"/>
              </a:ext>
            </a:extLst>
          </p:cNvPr>
          <p:cNvSpPr txBox="1">
            <a:spLocks noChangeArrowheads="1"/>
          </p:cNvSpPr>
          <p:nvPr/>
        </p:nvSpPr>
        <p:spPr bwMode="auto">
          <a:xfrm>
            <a:off x="2456571" y="1102766"/>
            <a:ext cx="2030539"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She gave </a:t>
            </a:r>
            <a:r>
              <a:rPr lang="en-GB" sz="2000" b="1" dirty="0">
                <a:effectLst/>
                <a:ea typeface="Calibri" panose="020F0502020204030204" pitchFamily="34" charset="0"/>
                <a:cs typeface="Times New Roman" panose="02020603050405020304" pitchFamily="18" charset="0"/>
              </a:rPr>
              <a:t>him</a:t>
            </a:r>
            <a:r>
              <a:rPr lang="en-GB" sz="2000" dirty="0">
                <a:effectLst/>
                <a:ea typeface="Calibri" panose="020F0502020204030204" pitchFamily="34" charset="0"/>
                <a:cs typeface="Times New Roman" panose="02020603050405020304" pitchFamily="18" charset="0"/>
              </a:rPr>
              <a:t> a bike (as a present).</a:t>
            </a:r>
            <a:endParaRPr lang="es-GB" sz="2000" dirty="0">
              <a:effectLst/>
              <a:ea typeface="Calibri" panose="020F0502020204030204" pitchFamily="34" charset="0"/>
              <a:cs typeface="Times New Roman" panose="02020603050405020304" pitchFamily="18" charset="0"/>
            </a:endParaRP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2528260" y="7692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1">
            <a:extLst>
              <a:ext uri="{FF2B5EF4-FFF2-40B4-BE49-F238E27FC236}">
                <a16:creationId xmlns:a16="http://schemas.microsoft.com/office/drawing/2014/main" id="{5E675CF1-0CF8-F643-A8C6-269FB69832A9}"/>
              </a:ext>
            </a:extLst>
          </p:cNvPr>
          <p:cNvSpPr/>
          <p:nvPr/>
        </p:nvSpPr>
        <p:spPr>
          <a:xfrm>
            <a:off x="275731"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5" name="Text Box 2">
            <a:extLst>
              <a:ext uri="{FF2B5EF4-FFF2-40B4-BE49-F238E27FC236}">
                <a16:creationId xmlns:a16="http://schemas.microsoft.com/office/drawing/2014/main" id="{F61A75A8-9EBF-0541-911E-CFF464BC0240}"/>
              </a:ext>
            </a:extLst>
          </p:cNvPr>
          <p:cNvSpPr txBox="1">
            <a:spLocks noChangeArrowheads="1"/>
          </p:cNvSpPr>
          <p:nvPr/>
        </p:nvSpPr>
        <p:spPr bwMode="auto">
          <a:xfrm>
            <a:off x="435157" y="2955821"/>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She organised a party.</a:t>
            </a:r>
            <a:endParaRPr lang="es-GB" sz="2000" dirty="0">
              <a:effectLst/>
              <a:ea typeface="Calibri" panose="020F0502020204030204" pitchFamily="34" charset="0"/>
              <a:cs typeface="Times New Roman" panose="02020603050405020304" pitchFamily="18" charset="0"/>
            </a:endParaRPr>
          </a:p>
        </p:txBody>
      </p:sp>
      <p:sp>
        <p:nvSpPr>
          <p:cNvPr id="46"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343799" y="268839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1">
            <a:extLst>
              <a:ext uri="{FF2B5EF4-FFF2-40B4-BE49-F238E27FC236}">
                <a16:creationId xmlns:a16="http://schemas.microsoft.com/office/drawing/2014/main" id="{6061A976-9596-474D-8C01-C628EAAB4A66}"/>
              </a:ext>
            </a:extLst>
          </p:cNvPr>
          <p:cNvSpPr/>
          <p:nvPr/>
        </p:nvSpPr>
        <p:spPr>
          <a:xfrm>
            <a:off x="2458291"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4" name="Text Box 2">
            <a:extLst>
              <a:ext uri="{FF2B5EF4-FFF2-40B4-BE49-F238E27FC236}">
                <a16:creationId xmlns:a16="http://schemas.microsoft.com/office/drawing/2014/main" id="{029BF768-23CD-A84E-AD51-71608B342415}"/>
              </a:ext>
            </a:extLst>
          </p:cNvPr>
          <p:cNvSpPr txBox="1">
            <a:spLocks noChangeArrowheads="1"/>
          </p:cNvSpPr>
          <p:nvPr/>
        </p:nvSpPr>
        <p:spPr bwMode="auto">
          <a:xfrm>
            <a:off x="2458290" y="3119178"/>
            <a:ext cx="2028821"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She prepared food.</a:t>
            </a:r>
            <a:endParaRPr lang="es-GB" sz="2000" dirty="0">
              <a:effectLst/>
              <a:ea typeface="Calibri" panose="020F0502020204030204" pitchFamily="34" charset="0"/>
              <a:cs typeface="Times New Roman" panose="02020603050405020304" pitchFamily="18" charset="0"/>
            </a:endParaRPr>
          </a:p>
        </p:txBody>
      </p:sp>
      <p:sp>
        <p:nvSpPr>
          <p:cNvPr id="56"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2526359" y="268839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1">
            <a:extLst>
              <a:ext uri="{FF2B5EF4-FFF2-40B4-BE49-F238E27FC236}">
                <a16:creationId xmlns:a16="http://schemas.microsoft.com/office/drawing/2014/main" id="{90338776-F980-6B40-809A-16CF75A13513}"/>
              </a:ext>
            </a:extLst>
          </p:cNvPr>
          <p:cNvSpPr/>
          <p:nvPr/>
        </p:nvSpPr>
        <p:spPr>
          <a:xfrm>
            <a:off x="277632" y="4469832"/>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8" name="Text Box 2">
            <a:extLst>
              <a:ext uri="{FF2B5EF4-FFF2-40B4-BE49-F238E27FC236}">
                <a16:creationId xmlns:a16="http://schemas.microsoft.com/office/drawing/2014/main" id="{8E1E5C83-6704-C24E-A36F-7B18EACE4B30}"/>
              </a:ext>
            </a:extLst>
          </p:cNvPr>
          <p:cNvSpPr txBox="1">
            <a:spLocks noChangeArrowheads="1"/>
          </p:cNvSpPr>
          <p:nvPr/>
        </p:nvSpPr>
        <p:spPr bwMode="auto">
          <a:xfrm>
            <a:off x="476775" y="4977093"/>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She left </a:t>
            </a:r>
            <a:r>
              <a:rPr lang="en-GB" sz="2000" b="1" dirty="0">
                <a:effectLst/>
                <a:ea typeface="Calibri" panose="020F0502020204030204" pitchFamily="34" charset="0"/>
                <a:cs typeface="Times New Roman" panose="02020603050405020304" pitchFamily="18" charset="0"/>
              </a:rPr>
              <a:t>him</a:t>
            </a:r>
            <a:r>
              <a:rPr lang="en-GB" sz="2000" dirty="0">
                <a:effectLst/>
                <a:ea typeface="Calibri" panose="020F0502020204030204" pitchFamily="34" charset="0"/>
                <a:cs typeface="Times New Roman" panose="02020603050405020304" pitchFamily="18" charset="0"/>
              </a:rPr>
              <a:t> a watch.</a:t>
            </a:r>
            <a:endParaRPr lang="es-GB" sz="2000" dirty="0">
              <a:effectLst/>
              <a:ea typeface="Calibri" panose="020F0502020204030204" pitchFamily="34" charset="0"/>
              <a:cs typeface="Times New Roman" panose="02020603050405020304" pitchFamily="18" charset="0"/>
            </a:endParaRPr>
          </a:p>
        </p:txBody>
      </p:sp>
      <p:sp>
        <p:nvSpPr>
          <p:cNvPr id="59"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345700" y="45725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1">
            <a:extLst>
              <a:ext uri="{FF2B5EF4-FFF2-40B4-BE49-F238E27FC236}">
                <a16:creationId xmlns:a16="http://schemas.microsoft.com/office/drawing/2014/main" id="{5404FA5A-2C1D-1149-AFA1-6621F0B7AA85}"/>
              </a:ext>
            </a:extLst>
          </p:cNvPr>
          <p:cNvSpPr/>
          <p:nvPr/>
        </p:nvSpPr>
        <p:spPr>
          <a:xfrm>
            <a:off x="2456571" y="4469832"/>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72" name="Text Box 2">
            <a:extLst>
              <a:ext uri="{FF2B5EF4-FFF2-40B4-BE49-F238E27FC236}">
                <a16:creationId xmlns:a16="http://schemas.microsoft.com/office/drawing/2014/main" id="{B28289DA-593D-FE43-BCAA-DF0654DF726D}"/>
              </a:ext>
            </a:extLst>
          </p:cNvPr>
          <p:cNvSpPr txBox="1">
            <a:spLocks noChangeArrowheads="1"/>
          </p:cNvSpPr>
          <p:nvPr/>
        </p:nvSpPr>
        <p:spPr bwMode="auto">
          <a:xfrm>
            <a:off x="2458290" y="4956884"/>
            <a:ext cx="2028820"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She wrote </a:t>
            </a:r>
            <a:r>
              <a:rPr lang="en-GB" sz="2000" b="1" dirty="0">
                <a:effectLst/>
                <a:ea typeface="Calibri" panose="020F0502020204030204" pitchFamily="34" charset="0"/>
                <a:cs typeface="Times New Roman" panose="02020603050405020304" pitchFamily="18" charset="0"/>
              </a:rPr>
              <a:t>him</a:t>
            </a:r>
            <a:r>
              <a:rPr lang="en-GB" sz="2000" dirty="0">
                <a:effectLst/>
                <a:ea typeface="Calibri" panose="020F0502020204030204" pitchFamily="34" charset="0"/>
                <a:cs typeface="Times New Roman" panose="02020603050405020304" pitchFamily="18" charset="0"/>
              </a:rPr>
              <a:t> a message.</a:t>
            </a:r>
            <a:endParaRPr lang="es-GB" sz="2000" dirty="0">
              <a:effectLst/>
              <a:ea typeface="Calibri" panose="020F0502020204030204" pitchFamily="34" charset="0"/>
              <a:cs typeface="Times New Roman" panose="02020603050405020304" pitchFamily="18" charset="0"/>
            </a:endParaRPr>
          </a:p>
        </p:txBody>
      </p:sp>
      <p:sp>
        <p:nvSpPr>
          <p:cNvPr id="75"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2526359" y="461337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5" name="Tabla 54">
            <a:extLst>
              <a:ext uri="{FF2B5EF4-FFF2-40B4-BE49-F238E27FC236}">
                <a16:creationId xmlns:a16="http://schemas.microsoft.com/office/drawing/2014/main" id="{91CA78D0-388A-0E45-ADC8-CB5F55179DA5}"/>
              </a:ext>
            </a:extLst>
          </p:cNvPr>
          <p:cNvGraphicFramePr>
            <a:graphicFrameLocks noGrp="1"/>
          </p:cNvGraphicFramePr>
          <p:nvPr/>
        </p:nvGraphicFramePr>
        <p:xfrm>
          <a:off x="4798991" y="666478"/>
          <a:ext cx="7099629" cy="5477931"/>
        </p:xfrm>
        <a:graphic>
          <a:graphicData uri="http://schemas.openxmlformats.org/drawingml/2006/table">
            <a:tbl>
              <a:tblPr firstRow="1" bandRow="1">
                <a:tableStyleId>{5DA37D80-6434-44D0-A028-1B22A696006F}</a:tableStyleId>
              </a:tblPr>
              <a:tblGrid>
                <a:gridCol w="670240">
                  <a:extLst>
                    <a:ext uri="{9D8B030D-6E8A-4147-A177-3AD203B41FA5}">
                      <a16:colId xmlns:a16="http://schemas.microsoft.com/office/drawing/2014/main" val="427075754"/>
                    </a:ext>
                  </a:extLst>
                </a:gridCol>
                <a:gridCol w="1697750">
                  <a:extLst>
                    <a:ext uri="{9D8B030D-6E8A-4147-A177-3AD203B41FA5}">
                      <a16:colId xmlns:a16="http://schemas.microsoft.com/office/drawing/2014/main" val="3597540125"/>
                    </a:ext>
                  </a:extLst>
                </a:gridCol>
                <a:gridCol w="1895595">
                  <a:extLst>
                    <a:ext uri="{9D8B030D-6E8A-4147-A177-3AD203B41FA5}">
                      <a16:colId xmlns:a16="http://schemas.microsoft.com/office/drawing/2014/main" val="286162898"/>
                    </a:ext>
                  </a:extLst>
                </a:gridCol>
                <a:gridCol w="2836044">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the</a:t>
                      </a:r>
                      <a:r>
                        <a:rPr lang="es-ES" sz="2000" baseline="0" dirty="0">
                          <a:solidFill>
                            <a:srgbClr val="203864"/>
                          </a:solidFill>
                        </a:rPr>
                        <a:t> </a:t>
                      </a:r>
                      <a:r>
                        <a:rPr lang="es-ES" sz="2000" dirty="0" err="1">
                          <a:solidFill>
                            <a:srgbClr val="203864"/>
                          </a:solidFill>
                        </a:rPr>
                        <a:t>action</a:t>
                      </a:r>
                      <a:r>
                        <a:rPr lang="es-ES" sz="2000" dirty="0">
                          <a:solidFill>
                            <a:srgbClr val="203864"/>
                          </a:solidFill>
                        </a:rPr>
                        <a:t> </a:t>
                      </a:r>
                      <a:r>
                        <a:rPr lang="es-ES" sz="2000" dirty="0" err="1">
                          <a:solidFill>
                            <a:srgbClr val="203864"/>
                          </a:solidFill>
                        </a:rPr>
                        <a:t>affects</a:t>
                      </a:r>
                      <a:r>
                        <a:rPr lang="es-ES" sz="2000" dirty="0">
                          <a:solidFill>
                            <a:srgbClr val="203864"/>
                          </a:solidFill>
                        </a:rPr>
                        <a:t> ‘</a:t>
                      </a:r>
                      <a:r>
                        <a:rPr lang="es-ES" sz="2000" dirty="0" err="1">
                          <a:solidFill>
                            <a:srgbClr val="203864"/>
                          </a:solidFill>
                        </a:rPr>
                        <a:t>him</a:t>
                      </a:r>
                      <a:r>
                        <a:rPr lang="es-ES" sz="2000" dirty="0">
                          <a:solidFill>
                            <a:srgbClr val="203864"/>
                          </a:solidFill>
                        </a:rPr>
                        <a:t>’ </a:t>
                      </a:r>
                      <a:r>
                        <a:rPr lang="es-ES" sz="2000" dirty="0" err="1">
                          <a:solidFill>
                            <a:srgbClr val="203864"/>
                          </a:solidFill>
                        </a:rPr>
                        <a:t>or</a:t>
                      </a:r>
                      <a:r>
                        <a:rPr lang="es-ES" sz="2000" dirty="0">
                          <a:solidFill>
                            <a:srgbClr val="203864"/>
                          </a:solidFill>
                        </a:rPr>
                        <a:t> ‘</a:t>
                      </a:r>
                      <a:r>
                        <a:rPr lang="es-ES" sz="2000" dirty="0" err="1">
                          <a:solidFill>
                            <a:srgbClr val="203864"/>
                          </a:solidFill>
                        </a:rPr>
                        <a:t>her</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no </a:t>
                      </a:r>
                      <a:r>
                        <a:rPr lang="es-ES" sz="2000" dirty="0" err="1">
                          <a:solidFill>
                            <a:srgbClr val="203864"/>
                          </a:solidFill>
                        </a:rPr>
                        <a:t>one</a:t>
                      </a:r>
                      <a:r>
                        <a:rPr lang="es-ES" sz="2000" baseline="0" dirty="0">
                          <a:solidFill>
                            <a:srgbClr val="203864"/>
                          </a:solidFill>
                        </a:rPr>
                        <a:t> else </a:t>
                      </a:r>
                      <a:r>
                        <a:rPr lang="es-ES" sz="2000" baseline="0" dirty="0" err="1">
                          <a:solidFill>
                            <a:srgbClr val="203864"/>
                          </a:solidFill>
                        </a:rPr>
                        <a:t>is</a:t>
                      </a:r>
                      <a:r>
                        <a:rPr lang="es-ES" sz="2000" baseline="0" dirty="0">
                          <a:solidFill>
                            <a:srgbClr val="203864"/>
                          </a:solidFill>
                        </a:rPr>
                        <a:t> </a:t>
                      </a:r>
                      <a:r>
                        <a:rPr lang="es-ES" sz="2000" baseline="0" dirty="0" err="1">
                          <a:solidFill>
                            <a:srgbClr val="203864"/>
                          </a:solidFill>
                        </a:rPr>
                        <a:t>mentioned</a:t>
                      </a:r>
                      <a:endParaRPr lang="es-GB" sz="2000" dirty="0">
                        <a:solidFill>
                          <a:srgbClr val="203864"/>
                        </a:solidFill>
                      </a:endParaRPr>
                    </a:p>
                  </a:txBody>
                  <a:tcPr anchor="ctr"/>
                </a:tc>
                <a:tc>
                  <a:txBody>
                    <a:bodyPr/>
                    <a:lstStyle/>
                    <a:p>
                      <a:pPr algn="ctr"/>
                      <a:r>
                        <a:rPr lang="es-GB" sz="2000" dirty="0">
                          <a:solidFill>
                            <a:srgbClr val="203864"/>
                          </a:solidFill>
                        </a:rPr>
                        <a:t>¿Qué actividad?</a:t>
                      </a:r>
                      <a:endParaRPr lang="en-GB" sz="2000" dirty="0">
                        <a:solidFill>
                          <a:srgbClr val="203864"/>
                        </a:solidFill>
                      </a:endParaRPr>
                    </a:p>
                    <a:p>
                      <a:pPr algn="ctr"/>
                      <a:r>
                        <a:rPr lang="en-GB" sz="2000" dirty="0">
                          <a:solidFill>
                            <a:srgbClr val="203864"/>
                          </a:solidFill>
                        </a:rPr>
                        <a:t> (</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008434656"/>
                  </a:ext>
                </a:extLst>
              </a:tr>
              <a:tr h="649112">
                <a:tc>
                  <a:txBody>
                    <a:bodyPr/>
                    <a:lstStyle/>
                    <a:p>
                      <a:pPr algn="ctr"/>
                      <a:r>
                        <a:rPr lang="es-GB" sz="2000" b="1" dirty="0">
                          <a:solidFill>
                            <a:srgbClr val="203864"/>
                          </a:solidFill>
                        </a:rPr>
                        <a:t>2</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141097834"/>
                  </a:ext>
                </a:extLst>
              </a:tr>
              <a:tr h="649112">
                <a:tc>
                  <a:txBody>
                    <a:bodyPr/>
                    <a:lstStyle/>
                    <a:p>
                      <a:pPr algn="ctr"/>
                      <a:r>
                        <a:rPr lang="es-GB" sz="2000" b="1" dirty="0">
                          <a:solidFill>
                            <a:srgbClr val="203864"/>
                          </a:solidFill>
                        </a:rPr>
                        <a:t>3</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86787065"/>
                  </a:ext>
                </a:extLst>
              </a:tr>
              <a:tr h="649112">
                <a:tc>
                  <a:txBody>
                    <a:bodyPr/>
                    <a:lstStyle/>
                    <a:p>
                      <a:pPr algn="ctr"/>
                      <a:r>
                        <a:rPr lang="es-GB" sz="2000" b="1" dirty="0">
                          <a:solidFill>
                            <a:srgbClr val="203864"/>
                          </a:solidFill>
                        </a:rPr>
                        <a:t>4</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717278994"/>
                  </a:ext>
                </a:extLst>
              </a:tr>
              <a:tr h="649112">
                <a:tc>
                  <a:txBody>
                    <a:bodyPr/>
                    <a:lstStyle/>
                    <a:p>
                      <a:pPr algn="ctr"/>
                      <a:r>
                        <a:rPr lang="es-GB" sz="2000" b="1" dirty="0">
                          <a:solidFill>
                            <a:srgbClr val="203864"/>
                          </a:solidFill>
                        </a:rPr>
                        <a:t>5</a:t>
                      </a: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447886631"/>
                  </a:ext>
                </a:extLst>
              </a:tr>
              <a:tr h="649112">
                <a:tc>
                  <a:txBody>
                    <a:bodyPr/>
                    <a:lstStyle/>
                    <a:p>
                      <a:pPr algn="ctr"/>
                      <a:r>
                        <a:rPr lang="es-GB" sz="2000" b="1" dirty="0">
                          <a:solidFill>
                            <a:srgbClr val="203864"/>
                          </a:solidFill>
                        </a:rPr>
                        <a:t>6</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499685773"/>
                  </a:ext>
                </a:extLst>
              </a:tr>
            </a:tbl>
          </a:graphicData>
        </a:graphic>
      </p:graphicFrame>
    </p:spTree>
    <p:extLst>
      <p:ext uri="{BB962C8B-B14F-4D97-AF65-F5344CB8AC3E}">
        <p14:creationId xmlns:p14="http://schemas.microsoft.com/office/powerpoint/2010/main" val="3241860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394934" cy="400110"/>
          </a:xfrm>
          <a:prstGeom prst="rect">
            <a:avLst/>
          </a:prstGeom>
          <a:noFill/>
        </p:spPr>
        <p:txBody>
          <a:bodyPr wrap="none" rtlCol="0">
            <a:spAutoFit/>
          </a:bodyPr>
          <a:lstStyle/>
          <a:p>
            <a:pPr algn="l"/>
            <a:r>
              <a:rPr lang="es-GB" sz="2000" b="1" dirty="0">
                <a:solidFill>
                  <a:schemeClr val="accent5">
                    <a:lumMod val="50000"/>
                  </a:schemeClr>
                </a:solidFill>
              </a:rPr>
              <a:t>Persona B</a:t>
            </a:r>
          </a:p>
        </p:txBody>
      </p:sp>
      <p:sp>
        <p:nvSpPr>
          <p:cNvPr id="115" name="Rectangle 1">
            <a:extLst>
              <a:ext uri="{FF2B5EF4-FFF2-40B4-BE49-F238E27FC236}">
                <a16:creationId xmlns:a16="http://schemas.microsoft.com/office/drawing/2014/main" id="{7962ADB6-26C4-AF4E-8BCB-FC022414A027}"/>
              </a:ext>
            </a:extLst>
          </p:cNvPr>
          <p:cNvSpPr/>
          <p:nvPr/>
        </p:nvSpPr>
        <p:spPr>
          <a:xfrm>
            <a:off x="7727033"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16" name="Text Box 2">
            <a:extLst>
              <a:ext uri="{FF2B5EF4-FFF2-40B4-BE49-F238E27FC236}">
                <a16:creationId xmlns:a16="http://schemas.microsoft.com/office/drawing/2014/main" id="{13690F22-D6AD-684E-A212-BD0283B4EFD8}"/>
              </a:ext>
            </a:extLst>
          </p:cNvPr>
          <p:cNvSpPr txBox="1">
            <a:spLocks noChangeArrowheads="1"/>
          </p:cNvSpPr>
          <p:nvPr/>
        </p:nvSpPr>
        <p:spPr bwMode="auto">
          <a:xfrm>
            <a:off x="7904517" y="1150664"/>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He bought a box full of things.</a:t>
            </a:r>
            <a:endParaRPr lang="es-GB" sz="2000" dirty="0">
              <a:effectLst/>
              <a:ea typeface="Calibri" panose="020F0502020204030204" pitchFamily="34" charset="0"/>
              <a:cs typeface="Times New Roman" panose="02020603050405020304" pitchFamily="18" charset="0"/>
            </a:endParaRPr>
          </a:p>
        </p:txBody>
      </p:sp>
      <p:sp>
        <p:nvSpPr>
          <p:cNvPr id="117" name="Text Box 10">
            <a:extLst>
              <a:ext uri="{FF2B5EF4-FFF2-40B4-BE49-F238E27FC236}">
                <a16:creationId xmlns:a16="http://schemas.microsoft.com/office/drawing/2014/main" id="{438E32CB-89FB-8243-A888-DEC968BAA8AD}"/>
              </a:ext>
            </a:extLst>
          </p:cNvPr>
          <p:cNvSpPr txBox="1">
            <a:spLocks noChangeArrowheads="1"/>
          </p:cNvSpPr>
          <p:nvPr/>
        </p:nvSpPr>
        <p:spPr bwMode="auto">
          <a:xfrm>
            <a:off x="7795101" y="7692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8" name="Rectangle 1">
            <a:extLst>
              <a:ext uri="{FF2B5EF4-FFF2-40B4-BE49-F238E27FC236}">
                <a16:creationId xmlns:a16="http://schemas.microsoft.com/office/drawing/2014/main" id="{9A4AF7BB-05C1-924D-B397-1B2FCDE8B37B}"/>
              </a:ext>
            </a:extLst>
          </p:cNvPr>
          <p:cNvSpPr/>
          <p:nvPr/>
        </p:nvSpPr>
        <p:spPr>
          <a:xfrm>
            <a:off x="9909593"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19" name="Text Box 2">
            <a:extLst>
              <a:ext uri="{FF2B5EF4-FFF2-40B4-BE49-F238E27FC236}">
                <a16:creationId xmlns:a16="http://schemas.microsoft.com/office/drawing/2014/main" id="{1113C86F-2086-9647-8390-5591CB61A225}"/>
              </a:ext>
            </a:extLst>
          </p:cNvPr>
          <p:cNvSpPr txBox="1">
            <a:spLocks noChangeArrowheads="1"/>
          </p:cNvSpPr>
          <p:nvPr/>
        </p:nvSpPr>
        <p:spPr bwMode="auto">
          <a:xfrm>
            <a:off x="10086217" y="1062902"/>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He gave </a:t>
            </a:r>
            <a:r>
              <a:rPr lang="en-GB" sz="2000" b="1" dirty="0">
                <a:effectLst/>
                <a:ea typeface="Calibri" panose="020F0502020204030204" pitchFamily="34" charset="0"/>
                <a:cs typeface="Times New Roman" panose="02020603050405020304" pitchFamily="18" charset="0"/>
              </a:rPr>
              <a:t>her</a:t>
            </a:r>
            <a:r>
              <a:rPr lang="en-GB" sz="2000" dirty="0">
                <a:effectLst/>
                <a:ea typeface="Calibri" panose="020F0502020204030204" pitchFamily="34" charset="0"/>
                <a:cs typeface="Times New Roman" panose="02020603050405020304" pitchFamily="18" charset="0"/>
              </a:rPr>
              <a:t> a book (as a gift).</a:t>
            </a:r>
            <a:endParaRPr lang="es-GB" sz="2000" dirty="0">
              <a:effectLst/>
              <a:ea typeface="Calibri" panose="020F0502020204030204" pitchFamily="34" charset="0"/>
              <a:cs typeface="Times New Roman" panose="02020603050405020304" pitchFamily="18" charset="0"/>
            </a:endParaRPr>
          </a:p>
        </p:txBody>
      </p:sp>
      <p:sp>
        <p:nvSpPr>
          <p:cNvPr id="120" name="Text Box 10">
            <a:extLst>
              <a:ext uri="{FF2B5EF4-FFF2-40B4-BE49-F238E27FC236}">
                <a16:creationId xmlns:a16="http://schemas.microsoft.com/office/drawing/2014/main" id="{3C159373-67D7-9342-ABD2-7739890E1D4A}"/>
              </a:ext>
            </a:extLst>
          </p:cNvPr>
          <p:cNvSpPr txBox="1">
            <a:spLocks noChangeArrowheads="1"/>
          </p:cNvSpPr>
          <p:nvPr/>
        </p:nvSpPr>
        <p:spPr bwMode="auto">
          <a:xfrm>
            <a:off x="9977661" y="7692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1" name="Rectangle 1">
            <a:extLst>
              <a:ext uri="{FF2B5EF4-FFF2-40B4-BE49-F238E27FC236}">
                <a16:creationId xmlns:a16="http://schemas.microsoft.com/office/drawing/2014/main" id="{2B054773-BA69-DE48-8D35-A884B07C2E02}"/>
              </a:ext>
            </a:extLst>
          </p:cNvPr>
          <p:cNvSpPr/>
          <p:nvPr/>
        </p:nvSpPr>
        <p:spPr>
          <a:xfrm>
            <a:off x="7725132"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22" name="Text Box 2">
            <a:extLst>
              <a:ext uri="{FF2B5EF4-FFF2-40B4-BE49-F238E27FC236}">
                <a16:creationId xmlns:a16="http://schemas.microsoft.com/office/drawing/2014/main" id="{D7DCB699-9DE9-AA41-90D7-DC133CC618C2}"/>
              </a:ext>
            </a:extLst>
          </p:cNvPr>
          <p:cNvSpPr txBox="1">
            <a:spLocks noChangeArrowheads="1"/>
          </p:cNvSpPr>
          <p:nvPr/>
        </p:nvSpPr>
        <p:spPr bwMode="auto">
          <a:xfrm>
            <a:off x="7940944" y="2918448"/>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He sent </a:t>
            </a:r>
            <a:r>
              <a:rPr lang="en-GB" sz="2000" b="1" dirty="0">
                <a:effectLst/>
                <a:ea typeface="Calibri" panose="020F0502020204030204" pitchFamily="34" charset="0"/>
                <a:cs typeface="Times New Roman" panose="02020603050405020304" pitchFamily="18" charset="0"/>
              </a:rPr>
              <a:t>her</a:t>
            </a:r>
            <a:r>
              <a:rPr lang="en-GB" sz="2000" dirty="0">
                <a:effectLst/>
                <a:ea typeface="Calibri" panose="020F0502020204030204" pitchFamily="34" charset="0"/>
                <a:cs typeface="Times New Roman" panose="02020603050405020304" pitchFamily="18" charset="0"/>
              </a:rPr>
              <a:t> a birthday card.</a:t>
            </a:r>
            <a:endParaRPr lang="es-GB" sz="2000" dirty="0">
              <a:effectLst/>
              <a:ea typeface="Calibri" panose="020F0502020204030204" pitchFamily="34" charset="0"/>
              <a:cs typeface="Times New Roman" panose="02020603050405020304" pitchFamily="18" charset="0"/>
            </a:endParaRPr>
          </a:p>
        </p:txBody>
      </p:sp>
      <p:sp>
        <p:nvSpPr>
          <p:cNvPr id="123" name="Text Box 10">
            <a:extLst>
              <a:ext uri="{FF2B5EF4-FFF2-40B4-BE49-F238E27FC236}">
                <a16:creationId xmlns:a16="http://schemas.microsoft.com/office/drawing/2014/main" id="{FA5A3221-CC71-3846-BF2C-F9FA4EB2F30F}"/>
              </a:ext>
            </a:extLst>
          </p:cNvPr>
          <p:cNvSpPr txBox="1">
            <a:spLocks noChangeArrowheads="1"/>
          </p:cNvSpPr>
          <p:nvPr/>
        </p:nvSpPr>
        <p:spPr bwMode="auto">
          <a:xfrm>
            <a:off x="7793200" y="268839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4" name="Rectangle 1">
            <a:extLst>
              <a:ext uri="{FF2B5EF4-FFF2-40B4-BE49-F238E27FC236}">
                <a16:creationId xmlns:a16="http://schemas.microsoft.com/office/drawing/2014/main" id="{AE723BB4-4416-E547-8621-EC0F87439B92}"/>
              </a:ext>
            </a:extLst>
          </p:cNvPr>
          <p:cNvSpPr/>
          <p:nvPr/>
        </p:nvSpPr>
        <p:spPr>
          <a:xfrm>
            <a:off x="9907692"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25" name="Text Box 2">
            <a:extLst>
              <a:ext uri="{FF2B5EF4-FFF2-40B4-BE49-F238E27FC236}">
                <a16:creationId xmlns:a16="http://schemas.microsoft.com/office/drawing/2014/main" id="{B7DDA86B-5EC8-5948-B7BF-6A4F52C44E40}"/>
              </a:ext>
            </a:extLst>
          </p:cNvPr>
          <p:cNvSpPr txBox="1">
            <a:spLocks noChangeArrowheads="1"/>
          </p:cNvSpPr>
          <p:nvPr/>
        </p:nvSpPr>
        <p:spPr bwMode="auto">
          <a:xfrm>
            <a:off x="9909410" y="3057903"/>
            <a:ext cx="2028821"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a typeface="Calibri" panose="020F0502020204030204" pitchFamily="34" charset="0"/>
                <a:cs typeface="Times New Roman" panose="02020603050405020304" pitchFamily="18" charset="0"/>
              </a:rPr>
              <a:t>H</a:t>
            </a:r>
            <a:r>
              <a:rPr lang="en-GB" sz="2000" dirty="0">
                <a:effectLst/>
                <a:ea typeface="Calibri" panose="020F0502020204030204" pitchFamily="34" charset="0"/>
                <a:cs typeface="Times New Roman" panose="02020603050405020304" pitchFamily="18" charset="0"/>
              </a:rPr>
              <a:t>e offered some drinks.</a:t>
            </a:r>
            <a:endParaRPr lang="es-GB" sz="2000" dirty="0">
              <a:effectLst/>
              <a:ea typeface="Calibri" panose="020F0502020204030204" pitchFamily="34" charset="0"/>
              <a:cs typeface="Times New Roman" panose="02020603050405020304" pitchFamily="18" charset="0"/>
            </a:endParaRPr>
          </a:p>
        </p:txBody>
      </p:sp>
      <p:sp>
        <p:nvSpPr>
          <p:cNvPr id="126" name="Text Box 10">
            <a:extLst>
              <a:ext uri="{FF2B5EF4-FFF2-40B4-BE49-F238E27FC236}">
                <a16:creationId xmlns:a16="http://schemas.microsoft.com/office/drawing/2014/main" id="{AAE11D32-D3F5-1645-97D4-595FA124B21A}"/>
              </a:ext>
            </a:extLst>
          </p:cNvPr>
          <p:cNvSpPr txBox="1">
            <a:spLocks noChangeArrowheads="1"/>
          </p:cNvSpPr>
          <p:nvPr/>
        </p:nvSpPr>
        <p:spPr bwMode="auto">
          <a:xfrm>
            <a:off x="9975760" y="268839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7" name="Rectangle 1">
            <a:extLst>
              <a:ext uri="{FF2B5EF4-FFF2-40B4-BE49-F238E27FC236}">
                <a16:creationId xmlns:a16="http://schemas.microsoft.com/office/drawing/2014/main" id="{5B859040-D01D-6F45-81D0-9E4DB6CB48EF}"/>
              </a:ext>
            </a:extLst>
          </p:cNvPr>
          <p:cNvSpPr/>
          <p:nvPr/>
        </p:nvSpPr>
        <p:spPr>
          <a:xfrm>
            <a:off x="7727033" y="4469832"/>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28" name="Text Box 2">
            <a:extLst>
              <a:ext uri="{FF2B5EF4-FFF2-40B4-BE49-F238E27FC236}">
                <a16:creationId xmlns:a16="http://schemas.microsoft.com/office/drawing/2014/main" id="{B46C66A8-A4E5-B040-BDC4-81D8ED09D859}"/>
              </a:ext>
            </a:extLst>
          </p:cNvPr>
          <p:cNvSpPr txBox="1">
            <a:spLocks noChangeArrowheads="1"/>
          </p:cNvSpPr>
          <p:nvPr/>
        </p:nvSpPr>
        <p:spPr bwMode="auto">
          <a:xfrm>
            <a:off x="7928077" y="4977093"/>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He threw confetti.</a:t>
            </a:r>
            <a:endParaRPr lang="es-GB" sz="2000" dirty="0">
              <a:effectLst/>
              <a:ea typeface="Calibri" panose="020F0502020204030204" pitchFamily="34" charset="0"/>
              <a:cs typeface="Times New Roman" panose="02020603050405020304" pitchFamily="18" charset="0"/>
            </a:endParaRPr>
          </a:p>
        </p:txBody>
      </p:sp>
      <p:sp>
        <p:nvSpPr>
          <p:cNvPr id="129" name="Text Box 10">
            <a:extLst>
              <a:ext uri="{FF2B5EF4-FFF2-40B4-BE49-F238E27FC236}">
                <a16:creationId xmlns:a16="http://schemas.microsoft.com/office/drawing/2014/main" id="{E56F6244-A83A-ED47-BAF3-A33304757724}"/>
              </a:ext>
            </a:extLst>
          </p:cNvPr>
          <p:cNvSpPr txBox="1">
            <a:spLocks noChangeArrowheads="1"/>
          </p:cNvSpPr>
          <p:nvPr/>
        </p:nvSpPr>
        <p:spPr bwMode="auto">
          <a:xfrm>
            <a:off x="7795101" y="45725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0" name="Rectangle 1">
            <a:extLst>
              <a:ext uri="{FF2B5EF4-FFF2-40B4-BE49-F238E27FC236}">
                <a16:creationId xmlns:a16="http://schemas.microsoft.com/office/drawing/2014/main" id="{BB875CBF-847A-8148-9496-A28E3D29F5B1}"/>
              </a:ext>
            </a:extLst>
          </p:cNvPr>
          <p:cNvSpPr/>
          <p:nvPr/>
        </p:nvSpPr>
        <p:spPr>
          <a:xfrm>
            <a:off x="9907692" y="451064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31" name="Text Box 2">
            <a:extLst>
              <a:ext uri="{FF2B5EF4-FFF2-40B4-BE49-F238E27FC236}">
                <a16:creationId xmlns:a16="http://schemas.microsoft.com/office/drawing/2014/main" id="{478C5135-D2D7-B347-84E3-34DC39ADD96B}"/>
              </a:ext>
            </a:extLst>
          </p:cNvPr>
          <p:cNvSpPr txBox="1">
            <a:spLocks noChangeArrowheads="1"/>
          </p:cNvSpPr>
          <p:nvPr/>
        </p:nvSpPr>
        <p:spPr bwMode="auto">
          <a:xfrm>
            <a:off x="9931705" y="4977093"/>
            <a:ext cx="2028820"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ea typeface="Calibri" panose="020F0502020204030204" pitchFamily="34" charset="0"/>
                <a:cs typeface="Times New Roman" panose="02020603050405020304" pitchFamily="18" charset="0"/>
              </a:rPr>
              <a:t>H</a:t>
            </a:r>
            <a:r>
              <a:rPr lang="es-GB" sz="2000" dirty="0">
                <a:effectLst/>
                <a:ea typeface="Calibri" panose="020F0502020204030204" pitchFamily="34" charset="0"/>
                <a:cs typeface="Times New Roman" panose="02020603050405020304" pitchFamily="18" charset="0"/>
              </a:rPr>
              <a:t>e left </a:t>
            </a:r>
            <a:r>
              <a:rPr lang="en-GB" sz="2000" b="1" dirty="0">
                <a:effectLst/>
                <a:ea typeface="Calibri" panose="020F0502020204030204" pitchFamily="34" charset="0"/>
                <a:cs typeface="Times New Roman" panose="02020603050405020304" pitchFamily="18" charset="0"/>
              </a:rPr>
              <a:t>her</a:t>
            </a:r>
            <a:r>
              <a:rPr lang="en-GB" sz="2000" dirty="0">
                <a:effectLst/>
                <a:ea typeface="Calibri" panose="020F0502020204030204" pitchFamily="34" charset="0"/>
                <a:cs typeface="Times New Roman" panose="02020603050405020304" pitchFamily="18" charset="0"/>
              </a:rPr>
              <a:t> </a:t>
            </a:r>
            <a:r>
              <a:rPr lang="es-GB" sz="2000" dirty="0">
                <a:effectLst/>
                <a:ea typeface="Calibri" panose="020F0502020204030204" pitchFamily="34" charset="0"/>
                <a:cs typeface="Times New Roman" panose="02020603050405020304" pitchFamily="18" charset="0"/>
              </a:rPr>
              <a:t>a present.</a:t>
            </a:r>
          </a:p>
        </p:txBody>
      </p:sp>
      <p:sp>
        <p:nvSpPr>
          <p:cNvPr id="132" name="Text Box 10">
            <a:extLst>
              <a:ext uri="{FF2B5EF4-FFF2-40B4-BE49-F238E27FC236}">
                <a16:creationId xmlns:a16="http://schemas.microsoft.com/office/drawing/2014/main" id="{725F1B7A-7745-7444-80D1-4458F8944DB7}"/>
              </a:ext>
            </a:extLst>
          </p:cNvPr>
          <p:cNvSpPr txBox="1">
            <a:spLocks noChangeArrowheads="1"/>
          </p:cNvSpPr>
          <p:nvPr/>
        </p:nvSpPr>
        <p:spPr bwMode="auto">
          <a:xfrm>
            <a:off x="9975760" y="461337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5" name="Tabla 54">
            <a:extLst>
              <a:ext uri="{FF2B5EF4-FFF2-40B4-BE49-F238E27FC236}">
                <a16:creationId xmlns:a16="http://schemas.microsoft.com/office/drawing/2014/main" id="{91CA78D0-388A-0E45-ADC8-CB5F55179DA5}"/>
              </a:ext>
            </a:extLst>
          </p:cNvPr>
          <p:cNvGraphicFramePr>
            <a:graphicFrameLocks noGrp="1"/>
          </p:cNvGraphicFramePr>
          <p:nvPr/>
        </p:nvGraphicFramePr>
        <p:xfrm>
          <a:off x="273627" y="673944"/>
          <a:ext cx="7099629" cy="5477931"/>
        </p:xfrm>
        <a:graphic>
          <a:graphicData uri="http://schemas.openxmlformats.org/drawingml/2006/table">
            <a:tbl>
              <a:tblPr firstRow="1" bandRow="1">
                <a:tableStyleId>{5DA37D80-6434-44D0-A028-1B22A696006F}</a:tableStyleId>
              </a:tblPr>
              <a:tblGrid>
                <a:gridCol w="670240">
                  <a:extLst>
                    <a:ext uri="{9D8B030D-6E8A-4147-A177-3AD203B41FA5}">
                      <a16:colId xmlns:a16="http://schemas.microsoft.com/office/drawing/2014/main" val="427075754"/>
                    </a:ext>
                  </a:extLst>
                </a:gridCol>
                <a:gridCol w="1697750">
                  <a:extLst>
                    <a:ext uri="{9D8B030D-6E8A-4147-A177-3AD203B41FA5}">
                      <a16:colId xmlns:a16="http://schemas.microsoft.com/office/drawing/2014/main" val="3597540125"/>
                    </a:ext>
                  </a:extLst>
                </a:gridCol>
                <a:gridCol w="1895595">
                  <a:extLst>
                    <a:ext uri="{9D8B030D-6E8A-4147-A177-3AD203B41FA5}">
                      <a16:colId xmlns:a16="http://schemas.microsoft.com/office/drawing/2014/main" val="286162898"/>
                    </a:ext>
                  </a:extLst>
                </a:gridCol>
                <a:gridCol w="2836044">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the</a:t>
                      </a:r>
                      <a:r>
                        <a:rPr lang="es-ES" sz="2000" baseline="0" dirty="0">
                          <a:solidFill>
                            <a:srgbClr val="203864"/>
                          </a:solidFill>
                        </a:rPr>
                        <a:t> </a:t>
                      </a:r>
                      <a:r>
                        <a:rPr lang="es-ES" sz="2000" dirty="0" err="1">
                          <a:solidFill>
                            <a:srgbClr val="203864"/>
                          </a:solidFill>
                        </a:rPr>
                        <a:t>action</a:t>
                      </a:r>
                      <a:r>
                        <a:rPr lang="es-ES" sz="2000" dirty="0">
                          <a:solidFill>
                            <a:srgbClr val="203864"/>
                          </a:solidFill>
                        </a:rPr>
                        <a:t> </a:t>
                      </a:r>
                      <a:r>
                        <a:rPr lang="es-ES" sz="2000" dirty="0" err="1">
                          <a:solidFill>
                            <a:srgbClr val="203864"/>
                          </a:solidFill>
                        </a:rPr>
                        <a:t>affects</a:t>
                      </a:r>
                      <a:r>
                        <a:rPr lang="es-ES" sz="2000" dirty="0">
                          <a:solidFill>
                            <a:srgbClr val="203864"/>
                          </a:solidFill>
                        </a:rPr>
                        <a:t> ‘</a:t>
                      </a:r>
                      <a:r>
                        <a:rPr lang="es-ES" sz="2000" dirty="0" err="1">
                          <a:solidFill>
                            <a:srgbClr val="203864"/>
                          </a:solidFill>
                        </a:rPr>
                        <a:t>him</a:t>
                      </a:r>
                      <a:r>
                        <a:rPr lang="es-ES" sz="2000" dirty="0">
                          <a:solidFill>
                            <a:srgbClr val="203864"/>
                          </a:solidFill>
                        </a:rPr>
                        <a:t>’ </a:t>
                      </a:r>
                      <a:r>
                        <a:rPr lang="es-ES" sz="2000" dirty="0" err="1">
                          <a:solidFill>
                            <a:srgbClr val="203864"/>
                          </a:solidFill>
                        </a:rPr>
                        <a:t>or</a:t>
                      </a:r>
                      <a:r>
                        <a:rPr lang="es-ES" sz="2000" dirty="0">
                          <a:solidFill>
                            <a:srgbClr val="203864"/>
                          </a:solidFill>
                        </a:rPr>
                        <a:t> ‘</a:t>
                      </a:r>
                      <a:r>
                        <a:rPr lang="es-ES" sz="2000" dirty="0" err="1">
                          <a:solidFill>
                            <a:srgbClr val="203864"/>
                          </a:solidFill>
                        </a:rPr>
                        <a:t>her</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no </a:t>
                      </a:r>
                      <a:r>
                        <a:rPr lang="es-ES" sz="2000" dirty="0" err="1">
                          <a:solidFill>
                            <a:srgbClr val="203864"/>
                          </a:solidFill>
                        </a:rPr>
                        <a:t>one</a:t>
                      </a:r>
                      <a:r>
                        <a:rPr lang="es-ES" sz="2000" baseline="0" dirty="0">
                          <a:solidFill>
                            <a:srgbClr val="203864"/>
                          </a:solidFill>
                        </a:rPr>
                        <a:t> else </a:t>
                      </a:r>
                      <a:r>
                        <a:rPr lang="es-ES" sz="2000" baseline="0" dirty="0" err="1">
                          <a:solidFill>
                            <a:srgbClr val="203864"/>
                          </a:solidFill>
                        </a:rPr>
                        <a:t>is</a:t>
                      </a:r>
                      <a:r>
                        <a:rPr lang="es-ES" sz="2000" baseline="0" dirty="0">
                          <a:solidFill>
                            <a:srgbClr val="203864"/>
                          </a:solidFill>
                        </a:rPr>
                        <a:t> </a:t>
                      </a:r>
                      <a:r>
                        <a:rPr lang="es-ES" sz="2000" baseline="0" dirty="0" err="1">
                          <a:solidFill>
                            <a:srgbClr val="203864"/>
                          </a:solidFill>
                        </a:rPr>
                        <a:t>mentioned</a:t>
                      </a:r>
                      <a:endParaRPr lang="es-GB" sz="2000" dirty="0">
                        <a:solidFill>
                          <a:srgbClr val="203864"/>
                        </a:solidFill>
                      </a:endParaRPr>
                    </a:p>
                  </a:txBody>
                  <a:tcPr anchor="ctr"/>
                </a:tc>
                <a:tc>
                  <a:txBody>
                    <a:bodyPr/>
                    <a:lstStyle/>
                    <a:p>
                      <a:pPr algn="ctr"/>
                      <a:r>
                        <a:rPr lang="es-GB" sz="2000" dirty="0">
                          <a:solidFill>
                            <a:srgbClr val="203864"/>
                          </a:solidFill>
                        </a:rPr>
                        <a:t>¿Qué actividad?</a:t>
                      </a:r>
                      <a:endParaRPr lang="en-GB" sz="2000" dirty="0">
                        <a:solidFill>
                          <a:srgbClr val="203864"/>
                        </a:solidFill>
                      </a:endParaRPr>
                    </a:p>
                    <a:p>
                      <a:pPr algn="ctr"/>
                      <a:r>
                        <a:rPr lang="en-GB" sz="2000" dirty="0">
                          <a:solidFill>
                            <a:srgbClr val="203864"/>
                          </a:solidFill>
                        </a:rPr>
                        <a:t> (</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008434656"/>
                  </a:ext>
                </a:extLst>
              </a:tr>
              <a:tr h="649112">
                <a:tc>
                  <a:txBody>
                    <a:bodyPr/>
                    <a:lstStyle/>
                    <a:p>
                      <a:pPr algn="ctr"/>
                      <a:r>
                        <a:rPr lang="es-GB" sz="2000" b="1" dirty="0">
                          <a:solidFill>
                            <a:srgbClr val="203864"/>
                          </a:solidFill>
                        </a:rPr>
                        <a:t>2</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141097834"/>
                  </a:ext>
                </a:extLst>
              </a:tr>
              <a:tr h="649112">
                <a:tc>
                  <a:txBody>
                    <a:bodyPr/>
                    <a:lstStyle/>
                    <a:p>
                      <a:pPr algn="ctr"/>
                      <a:r>
                        <a:rPr lang="es-GB" sz="2000" b="1" dirty="0">
                          <a:solidFill>
                            <a:srgbClr val="203864"/>
                          </a:solidFill>
                        </a:rPr>
                        <a:t>3</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86787065"/>
                  </a:ext>
                </a:extLst>
              </a:tr>
              <a:tr h="649112">
                <a:tc>
                  <a:txBody>
                    <a:bodyPr/>
                    <a:lstStyle/>
                    <a:p>
                      <a:pPr algn="ctr"/>
                      <a:r>
                        <a:rPr lang="es-GB" sz="2000" b="1" dirty="0">
                          <a:solidFill>
                            <a:srgbClr val="203864"/>
                          </a:solidFill>
                        </a:rPr>
                        <a:t>4</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717278994"/>
                  </a:ext>
                </a:extLst>
              </a:tr>
              <a:tr h="649112">
                <a:tc>
                  <a:txBody>
                    <a:bodyPr/>
                    <a:lstStyle/>
                    <a:p>
                      <a:pPr algn="ctr"/>
                      <a:r>
                        <a:rPr lang="es-GB" sz="2000" b="1" dirty="0">
                          <a:solidFill>
                            <a:srgbClr val="203864"/>
                          </a:solidFill>
                        </a:rPr>
                        <a:t>5</a:t>
                      </a: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447886631"/>
                  </a:ext>
                </a:extLst>
              </a:tr>
              <a:tr h="649112">
                <a:tc>
                  <a:txBody>
                    <a:bodyPr/>
                    <a:lstStyle/>
                    <a:p>
                      <a:pPr algn="ctr"/>
                      <a:r>
                        <a:rPr lang="es-GB" sz="2000" b="1" dirty="0">
                          <a:solidFill>
                            <a:srgbClr val="203864"/>
                          </a:solidFill>
                        </a:rPr>
                        <a:t>6</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499685773"/>
                  </a:ext>
                </a:extLst>
              </a:tr>
            </a:tbl>
          </a:graphicData>
        </a:graphic>
      </p:graphicFrame>
    </p:spTree>
    <p:extLst>
      <p:ext uri="{BB962C8B-B14F-4D97-AF65-F5344CB8AC3E}">
        <p14:creationId xmlns:p14="http://schemas.microsoft.com/office/powerpoint/2010/main" val="3584837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a 54">
            <a:extLst>
              <a:ext uri="{FF2B5EF4-FFF2-40B4-BE49-F238E27FC236}">
                <a16:creationId xmlns:a16="http://schemas.microsoft.com/office/drawing/2014/main" id="{91CA78D0-388A-0E45-ADC8-CB5F55179DA5}"/>
              </a:ext>
            </a:extLst>
          </p:cNvPr>
          <p:cNvGraphicFramePr>
            <a:graphicFrameLocks noGrp="1"/>
          </p:cNvGraphicFramePr>
          <p:nvPr/>
        </p:nvGraphicFramePr>
        <p:xfrm>
          <a:off x="6126966" y="710612"/>
          <a:ext cx="5730263" cy="5477931"/>
        </p:xfrm>
        <a:graphic>
          <a:graphicData uri="http://schemas.openxmlformats.org/drawingml/2006/table">
            <a:tbl>
              <a:tblPr firstRow="1" bandRow="1">
                <a:tableStyleId>{5DA37D80-6434-44D0-A028-1B22A696006F}</a:tableStyleId>
              </a:tblPr>
              <a:tblGrid>
                <a:gridCol w="399959">
                  <a:extLst>
                    <a:ext uri="{9D8B030D-6E8A-4147-A177-3AD203B41FA5}">
                      <a16:colId xmlns:a16="http://schemas.microsoft.com/office/drawing/2014/main" val="427075754"/>
                    </a:ext>
                  </a:extLst>
                </a:gridCol>
                <a:gridCol w="1700630">
                  <a:extLst>
                    <a:ext uri="{9D8B030D-6E8A-4147-A177-3AD203B41FA5}">
                      <a16:colId xmlns:a16="http://schemas.microsoft.com/office/drawing/2014/main" val="3597540125"/>
                    </a:ext>
                  </a:extLst>
                </a:gridCol>
                <a:gridCol w="1553029">
                  <a:extLst>
                    <a:ext uri="{9D8B030D-6E8A-4147-A177-3AD203B41FA5}">
                      <a16:colId xmlns:a16="http://schemas.microsoft.com/office/drawing/2014/main" val="286162898"/>
                    </a:ext>
                  </a:extLst>
                </a:gridCol>
                <a:gridCol w="2076645">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the</a:t>
                      </a:r>
                      <a:r>
                        <a:rPr lang="es-ES" sz="2000" baseline="0" dirty="0">
                          <a:solidFill>
                            <a:srgbClr val="203864"/>
                          </a:solidFill>
                        </a:rPr>
                        <a:t> </a:t>
                      </a:r>
                      <a:r>
                        <a:rPr lang="es-ES" sz="2000" dirty="0" err="1">
                          <a:solidFill>
                            <a:srgbClr val="203864"/>
                          </a:solidFill>
                        </a:rPr>
                        <a:t>action</a:t>
                      </a:r>
                      <a:r>
                        <a:rPr lang="es-ES" sz="2000" dirty="0">
                          <a:solidFill>
                            <a:srgbClr val="203864"/>
                          </a:solidFill>
                        </a:rPr>
                        <a:t> </a:t>
                      </a:r>
                      <a:r>
                        <a:rPr lang="es-ES" sz="2000" dirty="0" err="1">
                          <a:solidFill>
                            <a:srgbClr val="203864"/>
                          </a:solidFill>
                        </a:rPr>
                        <a:t>affects</a:t>
                      </a:r>
                      <a:r>
                        <a:rPr lang="es-ES" sz="2000" dirty="0">
                          <a:solidFill>
                            <a:srgbClr val="203864"/>
                          </a:solidFill>
                        </a:rPr>
                        <a:t> ‘</a:t>
                      </a:r>
                      <a:r>
                        <a:rPr lang="es-ES" sz="2000" dirty="0" err="1">
                          <a:solidFill>
                            <a:srgbClr val="203864"/>
                          </a:solidFill>
                        </a:rPr>
                        <a:t>him</a:t>
                      </a:r>
                      <a:r>
                        <a:rPr lang="es-ES" sz="2000" dirty="0">
                          <a:solidFill>
                            <a:srgbClr val="203864"/>
                          </a:solidFill>
                        </a:rPr>
                        <a:t>’ </a:t>
                      </a:r>
                      <a:r>
                        <a:rPr lang="es-ES" sz="2000" dirty="0" err="1">
                          <a:solidFill>
                            <a:srgbClr val="203864"/>
                          </a:solidFill>
                        </a:rPr>
                        <a:t>or</a:t>
                      </a:r>
                      <a:r>
                        <a:rPr lang="es-ES" sz="2000" dirty="0">
                          <a:solidFill>
                            <a:srgbClr val="203864"/>
                          </a:solidFill>
                        </a:rPr>
                        <a:t> ‘</a:t>
                      </a:r>
                      <a:r>
                        <a:rPr lang="es-ES" sz="2000" dirty="0" err="1">
                          <a:solidFill>
                            <a:srgbClr val="203864"/>
                          </a:solidFill>
                        </a:rPr>
                        <a:t>her</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no </a:t>
                      </a:r>
                      <a:r>
                        <a:rPr lang="es-ES" sz="2000" dirty="0" err="1">
                          <a:solidFill>
                            <a:srgbClr val="203864"/>
                          </a:solidFill>
                        </a:rPr>
                        <a:t>one</a:t>
                      </a:r>
                      <a:r>
                        <a:rPr lang="es-ES" sz="2000" baseline="0" dirty="0">
                          <a:solidFill>
                            <a:srgbClr val="203864"/>
                          </a:solidFill>
                        </a:rPr>
                        <a:t> else </a:t>
                      </a:r>
                      <a:r>
                        <a:rPr lang="es-ES" sz="2000" baseline="0" dirty="0" err="1">
                          <a:solidFill>
                            <a:srgbClr val="203864"/>
                          </a:solidFill>
                        </a:rPr>
                        <a:t>is</a:t>
                      </a:r>
                      <a:r>
                        <a:rPr lang="es-ES" sz="2000" baseline="0" dirty="0">
                          <a:solidFill>
                            <a:srgbClr val="203864"/>
                          </a:solidFill>
                        </a:rPr>
                        <a:t> </a:t>
                      </a:r>
                      <a:r>
                        <a:rPr lang="es-ES" sz="2000" baseline="0" dirty="0" err="1">
                          <a:solidFill>
                            <a:srgbClr val="203864"/>
                          </a:solidFill>
                        </a:rPr>
                        <a:t>mentioned</a:t>
                      </a:r>
                      <a:endParaRPr lang="es-GB" sz="2000" dirty="0">
                        <a:solidFill>
                          <a:srgbClr val="203864"/>
                        </a:solidFill>
                      </a:endParaRPr>
                    </a:p>
                  </a:txBody>
                  <a:tcPr anchor="ctr"/>
                </a:tc>
                <a:tc>
                  <a:txBody>
                    <a:bodyPr/>
                    <a:lstStyle/>
                    <a:p>
                      <a:pPr algn="ctr"/>
                      <a:r>
                        <a:rPr lang="es-GB" sz="2000" dirty="0">
                          <a:solidFill>
                            <a:srgbClr val="203864"/>
                          </a:solidFill>
                        </a:rPr>
                        <a:t>¿Qué actividad?</a:t>
                      </a:r>
                      <a:r>
                        <a:rPr lang="en-GB" sz="2000" dirty="0">
                          <a:solidFill>
                            <a:srgbClr val="203864"/>
                          </a:solidFill>
                        </a:rPr>
                        <a:t> </a:t>
                      </a:r>
                    </a:p>
                    <a:p>
                      <a:pPr algn="ctr"/>
                      <a:r>
                        <a:rPr lang="en-GB" sz="2000" dirty="0">
                          <a:solidFill>
                            <a:srgbClr val="203864"/>
                          </a:solidFill>
                        </a:rPr>
                        <a:t>(</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008434656"/>
                  </a:ext>
                </a:extLst>
              </a:tr>
              <a:tr h="649112">
                <a:tc>
                  <a:txBody>
                    <a:bodyPr/>
                    <a:lstStyle/>
                    <a:p>
                      <a:pPr algn="ctr"/>
                      <a:r>
                        <a:rPr lang="es-GB" sz="2000" b="1" dirty="0">
                          <a:solidFill>
                            <a:srgbClr val="203864"/>
                          </a:solidFill>
                        </a:rPr>
                        <a:t>2</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141097834"/>
                  </a:ext>
                </a:extLst>
              </a:tr>
              <a:tr h="649112">
                <a:tc>
                  <a:txBody>
                    <a:bodyPr/>
                    <a:lstStyle/>
                    <a:p>
                      <a:pPr algn="ctr"/>
                      <a:r>
                        <a:rPr lang="es-GB" sz="2000" b="1" dirty="0">
                          <a:solidFill>
                            <a:srgbClr val="203864"/>
                          </a:solidFill>
                        </a:rPr>
                        <a:t>3</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86787065"/>
                  </a:ext>
                </a:extLst>
              </a:tr>
              <a:tr h="649112">
                <a:tc>
                  <a:txBody>
                    <a:bodyPr/>
                    <a:lstStyle/>
                    <a:p>
                      <a:pPr algn="ctr"/>
                      <a:r>
                        <a:rPr lang="es-GB" sz="2000" b="1" dirty="0">
                          <a:solidFill>
                            <a:srgbClr val="203864"/>
                          </a:solidFill>
                        </a:rPr>
                        <a:t>4</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717278994"/>
                  </a:ext>
                </a:extLst>
              </a:tr>
              <a:tr h="649112">
                <a:tc>
                  <a:txBody>
                    <a:bodyPr/>
                    <a:lstStyle/>
                    <a:p>
                      <a:pPr algn="ctr"/>
                      <a:r>
                        <a:rPr lang="es-GB" sz="2000" b="1" dirty="0">
                          <a:solidFill>
                            <a:srgbClr val="203864"/>
                          </a:solidFill>
                        </a:rPr>
                        <a:t>5</a:t>
                      </a: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447886631"/>
                  </a:ext>
                </a:extLst>
              </a:tr>
              <a:tr h="649112">
                <a:tc>
                  <a:txBody>
                    <a:bodyPr/>
                    <a:lstStyle/>
                    <a:p>
                      <a:pPr algn="ctr"/>
                      <a:r>
                        <a:rPr lang="es-GB" sz="2000" b="1" dirty="0">
                          <a:solidFill>
                            <a:srgbClr val="203864"/>
                          </a:solidFill>
                        </a:rPr>
                        <a:t>6</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49968577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6144503" y="310796"/>
            <a:ext cx="2678938" cy="400110"/>
          </a:xfrm>
          <a:prstGeom prst="rect">
            <a:avLst/>
          </a:prstGeom>
          <a:noFill/>
        </p:spPr>
        <p:txBody>
          <a:bodyPr wrap="none" rtlCol="0">
            <a:spAutoFit/>
          </a:bodyPr>
          <a:lstStyle/>
          <a:p>
            <a:pPr algn="l"/>
            <a:r>
              <a:rPr lang="es-GB" sz="2000" b="1" dirty="0">
                <a:solidFill>
                  <a:schemeClr val="accent5">
                    <a:lumMod val="50000"/>
                  </a:schemeClr>
                </a:solidFill>
              </a:rPr>
              <a:t>Persona B</a:t>
            </a:r>
            <a:r>
              <a:rPr lang="en-GB" sz="2000" b="1" dirty="0">
                <a:solidFill>
                  <a:schemeClr val="accent5">
                    <a:lumMod val="50000"/>
                  </a:schemeClr>
                </a:solidFill>
              </a:rPr>
              <a:t> - </a:t>
            </a:r>
            <a:r>
              <a:rPr lang="en-GB" sz="2000" b="1" dirty="0" err="1">
                <a:solidFill>
                  <a:schemeClr val="accent5">
                    <a:lumMod val="50000"/>
                  </a:schemeClr>
                </a:solidFill>
              </a:rPr>
              <a:t>solución</a:t>
            </a:r>
            <a:endParaRPr lang="es-GB" sz="2000" b="1" dirty="0">
              <a:solidFill>
                <a:schemeClr val="accent5">
                  <a:lumMod val="50000"/>
                </a:schemeClr>
              </a:solidFill>
            </a:endParaRPr>
          </a:p>
        </p:txBody>
      </p:sp>
      <p:sp>
        <p:nvSpPr>
          <p:cNvPr id="24" name="CuadroTexto 4">
            <a:extLst>
              <a:ext uri="{FF2B5EF4-FFF2-40B4-BE49-F238E27FC236}">
                <a16:creationId xmlns:a16="http://schemas.microsoft.com/office/drawing/2014/main" id="{5E5F786F-FE48-7B4A-8559-76A7E69CF2DA}"/>
              </a:ext>
            </a:extLst>
          </p:cNvPr>
          <p:cNvSpPr txBox="1"/>
          <p:nvPr/>
        </p:nvSpPr>
        <p:spPr>
          <a:xfrm>
            <a:off x="120957" y="310796"/>
            <a:ext cx="2802996" cy="400110"/>
          </a:xfrm>
          <a:prstGeom prst="rect">
            <a:avLst/>
          </a:prstGeom>
          <a:noFill/>
        </p:spPr>
        <p:txBody>
          <a:bodyPr wrap="square" rtlCol="0">
            <a:spAutoFit/>
          </a:bodyPr>
          <a:lstStyle/>
          <a:p>
            <a:pPr algn="l"/>
            <a:r>
              <a:rPr lang="es-GB" sz="2000" b="1" dirty="0">
                <a:solidFill>
                  <a:schemeClr val="accent5">
                    <a:lumMod val="50000"/>
                  </a:schemeClr>
                </a:solidFill>
              </a:rPr>
              <a:t>Persona </a:t>
            </a:r>
            <a:r>
              <a:rPr lang="en-GB" sz="2000" b="1" dirty="0">
                <a:solidFill>
                  <a:schemeClr val="accent5">
                    <a:lumMod val="50000"/>
                  </a:schemeClr>
                </a:solidFill>
              </a:rPr>
              <a:t>A - </a:t>
            </a:r>
            <a:r>
              <a:rPr lang="en-GB" sz="2000" b="1" dirty="0" err="1">
                <a:solidFill>
                  <a:schemeClr val="accent5">
                    <a:lumMod val="50000"/>
                  </a:schemeClr>
                </a:solidFill>
              </a:rPr>
              <a:t>solución</a:t>
            </a:r>
            <a:endParaRPr lang="es-GB" sz="2000" b="1" dirty="0">
              <a:solidFill>
                <a:schemeClr val="accent5">
                  <a:lumMod val="50000"/>
                </a:schemeClr>
              </a:solidFill>
            </a:endParaRPr>
          </a:p>
        </p:txBody>
      </p:sp>
      <p:graphicFrame>
        <p:nvGraphicFramePr>
          <p:cNvPr id="25" name="Tabla 54">
            <a:extLst>
              <a:ext uri="{FF2B5EF4-FFF2-40B4-BE49-F238E27FC236}">
                <a16:creationId xmlns:a16="http://schemas.microsoft.com/office/drawing/2014/main" id="{91CA78D0-388A-0E45-ADC8-CB5F55179DA5}"/>
              </a:ext>
            </a:extLst>
          </p:cNvPr>
          <p:cNvGraphicFramePr>
            <a:graphicFrameLocks noGrp="1"/>
          </p:cNvGraphicFramePr>
          <p:nvPr/>
        </p:nvGraphicFramePr>
        <p:xfrm>
          <a:off x="236211" y="710906"/>
          <a:ext cx="5730263" cy="5477931"/>
        </p:xfrm>
        <a:graphic>
          <a:graphicData uri="http://schemas.openxmlformats.org/drawingml/2006/table">
            <a:tbl>
              <a:tblPr firstRow="1" bandRow="1">
                <a:tableStyleId>{5DA37D80-6434-44D0-A028-1B22A696006F}</a:tableStyleId>
              </a:tblPr>
              <a:tblGrid>
                <a:gridCol w="399959">
                  <a:extLst>
                    <a:ext uri="{9D8B030D-6E8A-4147-A177-3AD203B41FA5}">
                      <a16:colId xmlns:a16="http://schemas.microsoft.com/office/drawing/2014/main" val="427075754"/>
                    </a:ext>
                  </a:extLst>
                </a:gridCol>
                <a:gridCol w="1700630">
                  <a:extLst>
                    <a:ext uri="{9D8B030D-6E8A-4147-A177-3AD203B41FA5}">
                      <a16:colId xmlns:a16="http://schemas.microsoft.com/office/drawing/2014/main" val="3597540125"/>
                    </a:ext>
                  </a:extLst>
                </a:gridCol>
                <a:gridCol w="1553029">
                  <a:extLst>
                    <a:ext uri="{9D8B030D-6E8A-4147-A177-3AD203B41FA5}">
                      <a16:colId xmlns:a16="http://schemas.microsoft.com/office/drawing/2014/main" val="286162898"/>
                    </a:ext>
                  </a:extLst>
                </a:gridCol>
                <a:gridCol w="2076645">
                  <a:extLst>
                    <a:ext uri="{9D8B030D-6E8A-4147-A177-3AD203B41FA5}">
                      <a16:colId xmlns:a16="http://schemas.microsoft.com/office/drawing/2014/main" val="2480172020"/>
                    </a:ext>
                  </a:extLst>
                </a:gridCol>
              </a:tblGrid>
              <a:tr h="1583259">
                <a:tc>
                  <a:txBody>
                    <a:bodyPr/>
                    <a:lstStyle/>
                    <a:p>
                      <a:pPr algn="ct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the</a:t>
                      </a:r>
                      <a:r>
                        <a:rPr lang="es-ES" sz="2000" baseline="0" dirty="0">
                          <a:solidFill>
                            <a:srgbClr val="203864"/>
                          </a:solidFill>
                        </a:rPr>
                        <a:t> </a:t>
                      </a:r>
                      <a:r>
                        <a:rPr lang="es-ES" sz="2000" dirty="0" err="1">
                          <a:solidFill>
                            <a:srgbClr val="203864"/>
                          </a:solidFill>
                        </a:rPr>
                        <a:t>action</a:t>
                      </a:r>
                      <a:r>
                        <a:rPr lang="es-ES" sz="2000" dirty="0">
                          <a:solidFill>
                            <a:srgbClr val="203864"/>
                          </a:solidFill>
                        </a:rPr>
                        <a:t> </a:t>
                      </a:r>
                      <a:r>
                        <a:rPr lang="es-ES" sz="2000" dirty="0" err="1">
                          <a:solidFill>
                            <a:srgbClr val="203864"/>
                          </a:solidFill>
                        </a:rPr>
                        <a:t>affects</a:t>
                      </a:r>
                      <a:r>
                        <a:rPr lang="es-ES" sz="2000" dirty="0">
                          <a:solidFill>
                            <a:srgbClr val="203864"/>
                          </a:solidFill>
                        </a:rPr>
                        <a:t> ‘</a:t>
                      </a:r>
                      <a:r>
                        <a:rPr lang="es-ES" sz="2000" dirty="0" err="1">
                          <a:solidFill>
                            <a:srgbClr val="203864"/>
                          </a:solidFill>
                        </a:rPr>
                        <a:t>him</a:t>
                      </a:r>
                      <a:r>
                        <a:rPr lang="es-ES" sz="2000" dirty="0">
                          <a:solidFill>
                            <a:srgbClr val="203864"/>
                          </a:solidFill>
                        </a:rPr>
                        <a:t>’ </a:t>
                      </a:r>
                      <a:r>
                        <a:rPr lang="es-ES" sz="2000" dirty="0" err="1">
                          <a:solidFill>
                            <a:srgbClr val="203864"/>
                          </a:solidFill>
                        </a:rPr>
                        <a:t>or</a:t>
                      </a:r>
                      <a:r>
                        <a:rPr lang="es-ES" sz="2000" dirty="0">
                          <a:solidFill>
                            <a:srgbClr val="203864"/>
                          </a:solidFill>
                        </a:rPr>
                        <a:t> ‘</a:t>
                      </a:r>
                      <a:r>
                        <a:rPr lang="es-ES" sz="2000" dirty="0" err="1">
                          <a:solidFill>
                            <a:srgbClr val="203864"/>
                          </a:solidFill>
                        </a:rPr>
                        <a:t>her</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no </a:t>
                      </a:r>
                      <a:r>
                        <a:rPr lang="es-ES" sz="2000" dirty="0" err="1">
                          <a:solidFill>
                            <a:srgbClr val="203864"/>
                          </a:solidFill>
                        </a:rPr>
                        <a:t>one</a:t>
                      </a:r>
                      <a:r>
                        <a:rPr lang="es-ES" sz="2000" baseline="0" dirty="0">
                          <a:solidFill>
                            <a:srgbClr val="203864"/>
                          </a:solidFill>
                        </a:rPr>
                        <a:t> else </a:t>
                      </a:r>
                      <a:r>
                        <a:rPr lang="es-ES" sz="2000" baseline="0" dirty="0" err="1">
                          <a:solidFill>
                            <a:srgbClr val="203864"/>
                          </a:solidFill>
                        </a:rPr>
                        <a:t>is</a:t>
                      </a:r>
                      <a:r>
                        <a:rPr lang="es-ES" sz="2000" baseline="0" dirty="0">
                          <a:solidFill>
                            <a:srgbClr val="203864"/>
                          </a:solidFill>
                        </a:rPr>
                        <a:t> </a:t>
                      </a:r>
                      <a:r>
                        <a:rPr lang="es-ES" sz="2000" baseline="0" dirty="0" err="1">
                          <a:solidFill>
                            <a:srgbClr val="203864"/>
                          </a:solidFill>
                        </a:rPr>
                        <a:t>mentioned</a:t>
                      </a:r>
                      <a:endParaRPr lang="es-GB" sz="2000" dirty="0">
                        <a:solidFill>
                          <a:srgbClr val="203864"/>
                        </a:solidFill>
                      </a:endParaRPr>
                    </a:p>
                  </a:txBody>
                  <a:tcPr anchor="ctr"/>
                </a:tc>
                <a:tc>
                  <a:txBody>
                    <a:bodyPr/>
                    <a:lstStyle/>
                    <a:p>
                      <a:pPr algn="ctr"/>
                      <a:r>
                        <a:rPr lang="es-GB" sz="2000" dirty="0">
                          <a:solidFill>
                            <a:srgbClr val="203864"/>
                          </a:solidFill>
                        </a:rPr>
                        <a:t>¿Qué actividad?</a:t>
                      </a:r>
                      <a:r>
                        <a:rPr lang="en-GB" sz="2000" dirty="0">
                          <a:solidFill>
                            <a:srgbClr val="203864"/>
                          </a:solidFill>
                        </a:rPr>
                        <a:t> </a:t>
                      </a:r>
                    </a:p>
                    <a:p>
                      <a:pPr algn="ctr"/>
                      <a:r>
                        <a:rPr lang="en-GB" sz="2000" dirty="0">
                          <a:solidFill>
                            <a:srgbClr val="203864"/>
                          </a:solidFill>
                        </a:rPr>
                        <a:t>(</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000" b="1" dirty="0">
                          <a:solidFill>
                            <a:srgbClr val="203864"/>
                          </a:solidFill>
                        </a:rPr>
                        <a:t>1</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3008434656"/>
                  </a:ext>
                </a:extLst>
              </a:tr>
              <a:tr h="649112">
                <a:tc>
                  <a:txBody>
                    <a:bodyPr/>
                    <a:lstStyle/>
                    <a:p>
                      <a:pPr algn="ctr"/>
                      <a:r>
                        <a:rPr lang="es-GB" sz="2000" b="1" dirty="0">
                          <a:solidFill>
                            <a:srgbClr val="203864"/>
                          </a:solidFill>
                        </a:rPr>
                        <a:t>2</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141097834"/>
                  </a:ext>
                </a:extLst>
              </a:tr>
              <a:tr h="649112">
                <a:tc>
                  <a:txBody>
                    <a:bodyPr/>
                    <a:lstStyle/>
                    <a:p>
                      <a:pPr algn="ctr"/>
                      <a:r>
                        <a:rPr lang="es-GB" sz="2000" b="1" dirty="0">
                          <a:solidFill>
                            <a:srgbClr val="203864"/>
                          </a:solidFill>
                        </a:rPr>
                        <a:t>3</a:t>
                      </a: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86787065"/>
                  </a:ext>
                </a:extLst>
              </a:tr>
              <a:tr h="649112">
                <a:tc>
                  <a:txBody>
                    <a:bodyPr/>
                    <a:lstStyle/>
                    <a:p>
                      <a:pPr algn="ctr"/>
                      <a:r>
                        <a:rPr lang="es-GB" sz="2000" b="1" dirty="0">
                          <a:solidFill>
                            <a:srgbClr val="203864"/>
                          </a:solidFill>
                        </a:rPr>
                        <a:t>4</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a:solidFill>
                          <a:srgbClr val="203864"/>
                        </a:solidFill>
                      </a:endParaRPr>
                    </a:p>
                  </a:txBody>
                  <a:tcPr anchor="ctr"/>
                </a:tc>
                <a:extLst>
                  <a:ext uri="{0D108BD9-81ED-4DB2-BD59-A6C34878D82A}">
                    <a16:rowId xmlns:a16="http://schemas.microsoft.com/office/drawing/2014/main" val="717278994"/>
                  </a:ext>
                </a:extLst>
              </a:tr>
              <a:tr h="649112">
                <a:tc>
                  <a:txBody>
                    <a:bodyPr/>
                    <a:lstStyle/>
                    <a:p>
                      <a:pPr algn="ctr"/>
                      <a:r>
                        <a:rPr lang="es-GB" sz="2000" b="1" dirty="0">
                          <a:solidFill>
                            <a:srgbClr val="203864"/>
                          </a:solidFill>
                        </a:rPr>
                        <a:t>5</a:t>
                      </a:r>
                    </a:p>
                  </a:txBody>
                  <a:tcPr anchor="ctr"/>
                </a:tc>
                <a:tc>
                  <a:txBody>
                    <a:bodyPr/>
                    <a:lstStyle/>
                    <a:p>
                      <a:pPr algn="ctr"/>
                      <a:endParaRPr lang="es-GB" sz="200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447886631"/>
                  </a:ext>
                </a:extLst>
              </a:tr>
              <a:tr h="649112">
                <a:tc>
                  <a:txBody>
                    <a:bodyPr/>
                    <a:lstStyle/>
                    <a:p>
                      <a:pPr algn="ctr"/>
                      <a:r>
                        <a:rPr lang="es-GB" sz="2000" b="1" dirty="0">
                          <a:solidFill>
                            <a:srgbClr val="203864"/>
                          </a:solidFill>
                        </a:rPr>
                        <a:t>6</a:t>
                      </a: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499685773"/>
                  </a:ext>
                </a:extLst>
              </a:tr>
            </a:tbl>
          </a:graphicData>
        </a:graphic>
      </p:graphicFrame>
      <p:pic>
        <p:nvPicPr>
          <p:cNvPr id="26"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7083" y="2359014"/>
            <a:ext cx="406580" cy="423521"/>
          </a:xfrm>
          <a:prstGeom prst="rect">
            <a:avLst/>
          </a:prstGeom>
        </p:spPr>
      </p:pic>
      <p:sp>
        <p:nvSpPr>
          <p:cNvPr id="27" name="CuadroTexto 32">
            <a:extLst>
              <a:ext uri="{FF2B5EF4-FFF2-40B4-BE49-F238E27FC236}">
                <a16:creationId xmlns:a16="http://schemas.microsoft.com/office/drawing/2014/main" id="{A4B08A49-78CC-B048-BBC3-4B963FE57484}"/>
              </a:ext>
            </a:extLst>
          </p:cNvPr>
          <p:cNvSpPr txBox="1"/>
          <p:nvPr/>
        </p:nvSpPr>
        <p:spPr>
          <a:xfrm>
            <a:off x="3864774" y="2264201"/>
            <a:ext cx="2029755" cy="707886"/>
          </a:xfrm>
          <a:prstGeom prst="rect">
            <a:avLst/>
          </a:prstGeom>
          <a:noFill/>
        </p:spPr>
        <p:txBody>
          <a:bodyPr wrap="square" rtlCol="0">
            <a:spAutoFit/>
          </a:bodyPr>
          <a:lstStyle/>
          <a:p>
            <a:pPr algn="ctr"/>
            <a:r>
              <a:rPr lang="es-GB" sz="2000" dirty="0">
                <a:solidFill>
                  <a:srgbClr val="203864"/>
                </a:solidFill>
              </a:rPr>
              <a:t>bought a </a:t>
            </a:r>
            <a:r>
              <a:rPr lang="en-GB" sz="2000" dirty="0">
                <a:solidFill>
                  <a:srgbClr val="203864"/>
                </a:solidFill>
              </a:rPr>
              <a:t>box full of things</a:t>
            </a:r>
            <a:endParaRPr lang="es-GB" sz="2000" dirty="0">
              <a:solidFill>
                <a:srgbClr val="203864"/>
              </a:solidFill>
            </a:endParaRPr>
          </a:p>
        </p:txBody>
      </p:sp>
      <p:pic>
        <p:nvPicPr>
          <p:cNvPr id="28"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3956" y="3039486"/>
            <a:ext cx="406580" cy="423521"/>
          </a:xfrm>
          <a:prstGeom prst="rect">
            <a:avLst/>
          </a:prstGeom>
        </p:spPr>
      </p:pic>
      <p:pic>
        <p:nvPicPr>
          <p:cNvPr id="29"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3956" y="3674765"/>
            <a:ext cx="406580" cy="423521"/>
          </a:xfrm>
          <a:prstGeom prst="rect">
            <a:avLst/>
          </a:prstGeom>
        </p:spPr>
      </p:pic>
      <p:pic>
        <p:nvPicPr>
          <p:cNvPr id="30"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3956" y="5612703"/>
            <a:ext cx="406580" cy="423521"/>
          </a:xfrm>
          <a:prstGeom prst="rect">
            <a:avLst/>
          </a:prstGeom>
        </p:spPr>
      </p:pic>
      <p:pic>
        <p:nvPicPr>
          <p:cNvPr id="31"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4333" y="4322386"/>
            <a:ext cx="406580" cy="423521"/>
          </a:xfrm>
          <a:prstGeom prst="rect">
            <a:avLst/>
          </a:prstGeom>
        </p:spPr>
      </p:pic>
      <p:pic>
        <p:nvPicPr>
          <p:cNvPr id="32"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4333" y="4997849"/>
            <a:ext cx="406580" cy="423521"/>
          </a:xfrm>
          <a:prstGeom prst="rect">
            <a:avLst/>
          </a:prstGeom>
        </p:spPr>
      </p:pic>
      <p:sp>
        <p:nvSpPr>
          <p:cNvPr id="34" name="Text Box 2">
            <a:extLst>
              <a:ext uri="{FF2B5EF4-FFF2-40B4-BE49-F238E27FC236}">
                <a16:creationId xmlns:a16="http://schemas.microsoft.com/office/drawing/2014/main" id="{1113C86F-2086-9647-8390-5591CB61A225}"/>
              </a:ext>
            </a:extLst>
          </p:cNvPr>
          <p:cNvSpPr txBox="1">
            <a:spLocks noChangeArrowheads="1"/>
          </p:cNvSpPr>
          <p:nvPr/>
        </p:nvSpPr>
        <p:spPr bwMode="auto">
          <a:xfrm>
            <a:off x="3936883" y="2926977"/>
            <a:ext cx="2082536"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gave a book (as a gift)</a:t>
            </a:r>
            <a:endParaRPr lang="es-GB" sz="2000" dirty="0">
              <a:solidFill>
                <a:srgbClr val="203864"/>
              </a:solidFill>
              <a:effectLst/>
              <a:ea typeface="Calibri" panose="020F0502020204030204" pitchFamily="34" charset="0"/>
              <a:cs typeface="Times New Roman" panose="02020603050405020304" pitchFamily="18" charset="0"/>
            </a:endParaRPr>
          </a:p>
        </p:txBody>
      </p:sp>
      <p:sp>
        <p:nvSpPr>
          <p:cNvPr id="35" name="Text Box 2">
            <a:extLst>
              <a:ext uri="{FF2B5EF4-FFF2-40B4-BE49-F238E27FC236}">
                <a16:creationId xmlns:a16="http://schemas.microsoft.com/office/drawing/2014/main" id="{D7DCB699-9DE9-AA41-90D7-DC133CC618C2}"/>
              </a:ext>
            </a:extLst>
          </p:cNvPr>
          <p:cNvSpPr txBox="1">
            <a:spLocks noChangeArrowheads="1"/>
          </p:cNvSpPr>
          <p:nvPr/>
        </p:nvSpPr>
        <p:spPr bwMode="auto">
          <a:xfrm>
            <a:off x="3872525" y="3589753"/>
            <a:ext cx="2094209"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sent a birthday card</a:t>
            </a:r>
            <a:endParaRPr lang="es-GB" sz="2000" dirty="0">
              <a:solidFill>
                <a:srgbClr val="203864"/>
              </a:solidFill>
              <a:effectLst/>
              <a:ea typeface="Calibri" panose="020F0502020204030204" pitchFamily="34" charset="0"/>
              <a:cs typeface="Times New Roman" panose="02020603050405020304" pitchFamily="18" charset="0"/>
            </a:endParaRPr>
          </a:p>
        </p:txBody>
      </p:sp>
      <p:sp>
        <p:nvSpPr>
          <p:cNvPr id="36" name="Text Box 2">
            <a:extLst>
              <a:ext uri="{FF2B5EF4-FFF2-40B4-BE49-F238E27FC236}">
                <a16:creationId xmlns:a16="http://schemas.microsoft.com/office/drawing/2014/main" id="{B7DDA86B-5EC8-5948-B7BF-6A4F52C44E40}"/>
              </a:ext>
            </a:extLst>
          </p:cNvPr>
          <p:cNvSpPr txBox="1">
            <a:spLocks noChangeArrowheads="1"/>
          </p:cNvSpPr>
          <p:nvPr/>
        </p:nvSpPr>
        <p:spPr bwMode="auto">
          <a:xfrm>
            <a:off x="3936883" y="4235690"/>
            <a:ext cx="2028821"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offered some drinks</a:t>
            </a:r>
            <a:endParaRPr lang="es-GB" sz="2000" dirty="0">
              <a:solidFill>
                <a:srgbClr val="203864"/>
              </a:solidFill>
              <a:effectLst/>
              <a:ea typeface="Calibri" panose="020F0502020204030204" pitchFamily="34" charset="0"/>
              <a:cs typeface="Times New Roman" panose="02020603050405020304" pitchFamily="18" charset="0"/>
            </a:endParaRPr>
          </a:p>
        </p:txBody>
      </p:sp>
      <p:sp>
        <p:nvSpPr>
          <p:cNvPr id="37" name="Text Box 2">
            <a:extLst>
              <a:ext uri="{FF2B5EF4-FFF2-40B4-BE49-F238E27FC236}">
                <a16:creationId xmlns:a16="http://schemas.microsoft.com/office/drawing/2014/main" id="{B46C66A8-A4E5-B040-BDC4-81D8ED09D859}"/>
              </a:ext>
            </a:extLst>
          </p:cNvPr>
          <p:cNvSpPr txBox="1">
            <a:spLocks noChangeArrowheads="1"/>
          </p:cNvSpPr>
          <p:nvPr/>
        </p:nvSpPr>
        <p:spPr bwMode="auto">
          <a:xfrm>
            <a:off x="3963741" y="5045368"/>
            <a:ext cx="1968171" cy="396199"/>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threw confetti</a:t>
            </a:r>
            <a:endParaRPr lang="es-GB" sz="2000" dirty="0">
              <a:solidFill>
                <a:srgbClr val="203864"/>
              </a:solidFill>
              <a:effectLst/>
              <a:ea typeface="Calibri" panose="020F0502020204030204" pitchFamily="34" charset="0"/>
              <a:cs typeface="Times New Roman" panose="02020603050405020304" pitchFamily="18" charset="0"/>
            </a:endParaRPr>
          </a:p>
        </p:txBody>
      </p:sp>
      <p:sp>
        <p:nvSpPr>
          <p:cNvPr id="38" name="Text Box 2">
            <a:extLst>
              <a:ext uri="{FF2B5EF4-FFF2-40B4-BE49-F238E27FC236}">
                <a16:creationId xmlns:a16="http://schemas.microsoft.com/office/drawing/2014/main" id="{478C5135-D2D7-B347-84E3-34DC39ADD96B}"/>
              </a:ext>
            </a:extLst>
          </p:cNvPr>
          <p:cNvSpPr txBox="1">
            <a:spLocks noChangeArrowheads="1"/>
          </p:cNvSpPr>
          <p:nvPr/>
        </p:nvSpPr>
        <p:spPr bwMode="auto">
          <a:xfrm>
            <a:off x="3963741" y="5670493"/>
            <a:ext cx="2028820" cy="396199"/>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s-GB" sz="2000" dirty="0">
                <a:solidFill>
                  <a:srgbClr val="203864"/>
                </a:solidFill>
                <a:effectLst/>
                <a:ea typeface="Calibri" panose="020F0502020204030204" pitchFamily="34" charset="0"/>
                <a:cs typeface="Times New Roman" panose="02020603050405020304" pitchFamily="18" charset="0"/>
              </a:rPr>
              <a:t>left a present</a:t>
            </a:r>
          </a:p>
        </p:txBody>
      </p:sp>
      <p:sp>
        <p:nvSpPr>
          <p:cNvPr id="39"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9943246" y="2245859"/>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bought a watch</a:t>
            </a:r>
            <a:endParaRPr lang="es-GB" sz="2000" dirty="0">
              <a:solidFill>
                <a:srgbClr val="203864"/>
              </a:solidFill>
              <a:effectLst/>
              <a:ea typeface="Calibri" panose="020F0502020204030204" pitchFamily="34" charset="0"/>
              <a:cs typeface="Times New Roman" panose="02020603050405020304" pitchFamily="18" charset="0"/>
            </a:endParaRPr>
          </a:p>
        </p:txBody>
      </p:sp>
      <p:sp>
        <p:nvSpPr>
          <p:cNvPr id="40" name="Text Box 2">
            <a:extLst>
              <a:ext uri="{FF2B5EF4-FFF2-40B4-BE49-F238E27FC236}">
                <a16:creationId xmlns:a16="http://schemas.microsoft.com/office/drawing/2014/main" id="{69A45D71-3F71-CF4F-BF36-8A0201C803B8}"/>
              </a:ext>
            </a:extLst>
          </p:cNvPr>
          <p:cNvSpPr txBox="1">
            <a:spLocks noChangeArrowheads="1"/>
          </p:cNvSpPr>
          <p:nvPr/>
        </p:nvSpPr>
        <p:spPr bwMode="auto">
          <a:xfrm>
            <a:off x="9826690" y="2904944"/>
            <a:ext cx="2030539"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gave a bike (as a present)</a:t>
            </a:r>
            <a:endParaRPr lang="es-GB" sz="2000" dirty="0">
              <a:solidFill>
                <a:srgbClr val="203864"/>
              </a:solidFill>
              <a:effectLst/>
              <a:ea typeface="Calibri" panose="020F0502020204030204" pitchFamily="34" charset="0"/>
              <a:cs typeface="Times New Roman" panose="02020603050405020304" pitchFamily="18" charset="0"/>
            </a:endParaRPr>
          </a:p>
        </p:txBody>
      </p:sp>
      <p:sp>
        <p:nvSpPr>
          <p:cNvPr id="41" name="Text Box 2">
            <a:extLst>
              <a:ext uri="{FF2B5EF4-FFF2-40B4-BE49-F238E27FC236}">
                <a16:creationId xmlns:a16="http://schemas.microsoft.com/office/drawing/2014/main" id="{F61A75A8-9EBF-0541-911E-CFF464BC0240}"/>
              </a:ext>
            </a:extLst>
          </p:cNvPr>
          <p:cNvSpPr txBox="1">
            <a:spLocks noChangeArrowheads="1"/>
          </p:cNvSpPr>
          <p:nvPr/>
        </p:nvSpPr>
        <p:spPr bwMode="auto">
          <a:xfrm>
            <a:off x="9737236" y="3572216"/>
            <a:ext cx="2083787"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organised a party</a:t>
            </a:r>
            <a:endParaRPr lang="es-GB" sz="2000" dirty="0">
              <a:solidFill>
                <a:srgbClr val="203864"/>
              </a:solidFill>
              <a:effectLst/>
              <a:ea typeface="Calibri" panose="020F0502020204030204" pitchFamily="34" charset="0"/>
              <a:cs typeface="Times New Roman" panose="02020603050405020304" pitchFamily="18" charset="0"/>
            </a:endParaRPr>
          </a:p>
        </p:txBody>
      </p:sp>
      <p:sp>
        <p:nvSpPr>
          <p:cNvPr id="42" name="Text Box 2">
            <a:extLst>
              <a:ext uri="{FF2B5EF4-FFF2-40B4-BE49-F238E27FC236}">
                <a16:creationId xmlns:a16="http://schemas.microsoft.com/office/drawing/2014/main" id="{029BF768-23CD-A84E-AD51-71608B342415}"/>
              </a:ext>
            </a:extLst>
          </p:cNvPr>
          <p:cNvSpPr txBox="1">
            <a:spLocks noChangeArrowheads="1"/>
          </p:cNvSpPr>
          <p:nvPr/>
        </p:nvSpPr>
        <p:spPr bwMode="auto">
          <a:xfrm>
            <a:off x="9752839" y="4360002"/>
            <a:ext cx="2028821" cy="396199"/>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prepared food</a:t>
            </a:r>
            <a:endParaRPr lang="es-GB" sz="2000" dirty="0">
              <a:solidFill>
                <a:srgbClr val="203864"/>
              </a:solidFill>
              <a:effectLst/>
              <a:ea typeface="Calibri" panose="020F0502020204030204" pitchFamily="34" charset="0"/>
              <a:cs typeface="Times New Roman" panose="02020603050405020304" pitchFamily="18" charset="0"/>
            </a:endParaRPr>
          </a:p>
        </p:txBody>
      </p:sp>
      <p:sp>
        <p:nvSpPr>
          <p:cNvPr id="43" name="Text Box 2">
            <a:extLst>
              <a:ext uri="{FF2B5EF4-FFF2-40B4-BE49-F238E27FC236}">
                <a16:creationId xmlns:a16="http://schemas.microsoft.com/office/drawing/2014/main" id="{8E1E5C83-6704-C24E-A36F-7B18EACE4B30}"/>
              </a:ext>
            </a:extLst>
          </p:cNvPr>
          <p:cNvSpPr txBox="1">
            <a:spLocks noChangeArrowheads="1"/>
          </p:cNvSpPr>
          <p:nvPr/>
        </p:nvSpPr>
        <p:spPr bwMode="auto">
          <a:xfrm>
            <a:off x="9646665" y="5004970"/>
            <a:ext cx="2237396" cy="396199"/>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left a watch</a:t>
            </a:r>
            <a:endParaRPr lang="es-GB" sz="2000" dirty="0">
              <a:solidFill>
                <a:srgbClr val="203864"/>
              </a:solidFill>
              <a:effectLst/>
              <a:ea typeface="Calibri" panose="020F0502020204030204" pitchFamily="34" charset="0"/>
              <a:cs typeface="Times New Roman" panose="02020603050405020304" pitchFamily="18" charset="0"/>
            </a:endParaRPr>
          </a:p>
        </p:txBody>
      </p:sp>
      <p:sp>
        <p:nvSpPr>
          <p:cNvPr id="44" name="Text Box 2">
            <a:extLst>
              <a:ext uri="{FF2B5EF4-FFF2-40B4-BE49-F238E27FC236}">
                <a16:creationId xmlns:a16="http://schemas.microsoft.com/office/drawing/2014/main" id="{B28289DA-593D-FE43-BCAA-DF0654DF726D}"/>
              </a:ext>
            </a:extLst>
          </p:cNvPr>
          <p:cNvSpPr txBox="1">
            <a:spLocks noChangeArrowheads="1"/>
          </p:cNvSpPr>
          <p:nvPr/>
        </p:nvSpPr>
        <p:spPr bwMode="auto">
          <a:xfrm>
            <a:off x="9881194" y="5484154"/>
            <a:ext cx="1900466"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ea typeface="Calibri" panose="020F0502020204030204" pitchFamily="34" charset="0"/>
                <a:cs typeface="Times New Roman" panose="02020603050405020304" pitchFamily="18" charset="0"/>
              </a:rPr>
              <a:t>wrote a message</a:t>
            </a:r>
            <a:endParaRPr lang="es-GB" sz="2000" dirty="0">
              <a:solidFill>
                <a:srgbClr val="203864"/>
              </a:solidFill>
              <a:effectLst/>
              <a:ea typeface="Calibri" panose="020F0502020204030204" pitchFamily="34" charset="0"/>
              <a:cs typeface="Times New Roman" panose="02020603050405020304" pitchFamily="18" charset="0"/>
            </a:endParaRPr>
          </a:p>
        </p:txBody>
      </p:sp>
      <p:pic>
        <p:nvPicPr>
          <p:cNvPr id="45"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4252" y="2386883"/>
            <a:ext cx="406580" cy="423521"/>
          </a:xfrm>
          <a:prstGeom prst="rect">
            <a:avLst/>
          </a:prstGeom>
        </p:spPr>
      </p:pic>
      <p:pic>
        <p:nvPicPr>
          <p:cNvPr id="46"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4838" y="3042707"/>
            <a:ext cx="406580" cy="423521"/>
          </a:xfrm>
          <a:prstGeom prst="rect">
            <a:avLst/>
          </a:prstGeom>
        </p:spPr>
      </p:pic>
      <p:pic>
        <p:nvPicPr>
          <p:cNvPr id="47"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4252" y="3700917"/>
            <a:ext cx="406580" cy="423521"/>
          </a:xfrm>
          <a:prstGeom prst="rect">
            <a:avLst/>
          </a:prstGeom>
        </p:spPr>
      </p:pic>
      <p:pic>
        <p:nvPicPr>
          <p:cNvPr id="48"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4838" y="5647880"/>
            <a:ext cx="406580" cy="423521"/>
          </a:xfrm>
          <a:prstGeom prst="rect">
            <a:avLst/>
          </a:prstGeom>
        </p:spPr>
      </p:pic>
      <p:pic>
        <p:nvPicPr>
          <p:cNvPr id="49"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4252" y="4360002"/>
            <a:ext cx="406580" cy="423521"/>
          </a:xfrm>
          <a:prstGeom prst="rect">
            <a:avLst/>
          </a:prstGeom>
        </p:spPr>
      </p:pic>
      <p:pic>
        <p:nvPicPr>
          <p:cNvPr id="50"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4838" y="5004970"/>
            <a:ext cx="406580" cy="423521"/>
          </a:xfrm>
          <a:prstGeom prst="rect">
            <a:avLst/>
          </a:prstGeom>
        </p:spPr>
      </p:pic>
    </p:spTree>
    <p:extLst>
      <p:ext uri="{BB962C8B-B14F-4D97-AF65-F5344CB8AC3E}">
        <p14:creationId xmlns:p14="http://schemas.microsoft.com/office/powerpoint/2010/main" val="132695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p:bldP spid="35" grpId="0"/>
      <p:bldP spid="36" grpId="0"/>
      <p:bldP spid="37" grpId="0"/>
      <p:bldP spid="38" grpId="0"/>
      <p:bldP spid="39" grpId="0"/>
      <p:bldP spid="40" grpId="0"/>
      <p:bldP spid="41" grpId="0"/>
      <p:bldP spid="42"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 name="Table 3">
            <a:extLst>
              <a:ext uri="{FF2B5EF4-FFF2-40B4-BE49-F238E27FC236}">
                <a16:creationId xmlns:a16="http://schemas.microsoft.com/office/drawing/2014/main" id="{1A2BF48E-0C70-C244-8018-30F24ABEDC39}"/>
              </a:ext>
            </a:extLst>
          </p:cNvPr>
          <p:cNvGraphicFramePr>
            <a:graphicFrameLocks noGrp="1"/>
          </p:cNvGraphicFramePr>
          <p:nvPr/>
        </p:nvGraphicFramePr>
        <p:xfrm>
          <a:off x="8490856" y="4928944"/>
          <a:ext cx="3203515" cy="1318434"/>
        </p:xfrm>
        <a:graphic>
          <a:graphicData uri="http://schemas.openxmlformats.org/drawingml/2006/table">
            <a:tbl>
              <a:tblPr firstRow="1" bandRow="1">
                <a:tableStyleId>{5DA37D80-6434-44D0-A028-1B22A696006F}</a:tableStyleId>
              </a:tblPr>
              <a:tblGrid>
                <a:gridCol w="3203515">
                  <a:extLst>
                    <a:ext uri="{9D8B030D-6E8A-4147-A177-3AD203B41FA5}">
                      <a16:colId xmlns:a16="http://schemas.microsoft.com/office/drawing/2014/main" val="614538447"/>
                    </a:ext>
                  </a:extLst>
                </a:gridCol>
              </a:tblGrid>
              <a:tr h="4066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Escribe el verbo y el pronombre en inglés</a:t>
                      </a:r>
                    </a:p>
                  </a:txBody>
                  <a:tcPr anchor="ctr">
                    <a:lnR w="12700" cap="flat" cmpd="sng" algn="ctr">
                      <a:solidFill>
                        <a:srgbClr val="F08D4D"/>
                      </a:solidFill>
                      <a:prstDash val="solid"/>
                      <a:round/>
                      <a:headEnd type="none" w="med" len="med"/>
                      <a:tailEnd type="none" w="med" len="med"/>
                    </a:lnR>
                  </a:tcPr>
                </a:tc>
                <a:extLst>
                  <a:ext uri="{0D108BD9-81ED-4DB2-BD59-A6C34878D82A}">
                    <a16:rowId xmlns:a16="http://schemas.microsoft.com/office/drawing/2014/main" val="3161571109"/>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lnR w="12700" cap="flat" cmpd="sng" algn="ctr">
                      <a:solidFill>
                        <a:srgbClr val="F08D4D"/>
                      </a:solidFill>
                      <a:prstDash val="solid"/>
                      <a:round/>
                      <a:headEnd type="none" w="med" len="med"/>
                      <a:tailEnd type="none" w="med" len="med"/>
                    </a:lnR>
                  </a:tcPr>
                </a:tc>
                <a:extLst>
                  <a:ext uri="{0D108BD9-81ED-4DB2-BD59-A6C34878D82A}">
                    <a16:rowId xmlns:a16="http://schemas.microsoft.com/office/drawing/2014/main" val="791576946"/>
                  </a:ext>
                </a:extLst>
              </a:tr>
            </a:tbl>
          </a:graphicData>
        </a:graphic>
      </p:graphicFrame>
      <p:sp>
        <p:nvSpPr>
          <p:cNvPr id="45" name="CuadroTexto 44">
            <a:extLst>
              <a:ext uri="{FF2B5EF4-FFF2-40B4-BE49-F238E27FC236}">
                <a16:creationId xmlns:a16="http://schemas.microsoft.com/office/drawing/2014/main" id="{B9E704BF-B57B-EF43-9EAC-835A5C569E60}"/>
              </a:ext>
            </a:extLst>
          </p:cNvPr>
          <p:cNvSpPr txBox="1"/>
          <p:nvPr/>
        </p:nvSpPr>
        <p:spPr>
          <a:xfrm>
            <a:off x="224339" y="582962"/>
            <a:ext cx="10083800" cy="430887"/>
          </a:xfrm>
          <a:prstGeom prst="rect">
            <a:avLst/>
          </a:prstGeom>
          <a:noFill/>
        </p:spPr>
        <p:txBody>
          <a:bodyPr wrap="square" rtlCol="0">
            <a:spAutoFit/>
          </a:bodyPr>
          <a:lstStyle/>
          <a:p>
            <a:r>
              <a:rPr lang="en-GB" sz="2200" dirty="0">
                <a:solidFill>
                  <a:schemeClr val="accent5">
                    <a:lumMod val="50000"/>
                  </a:schemeClr>
                </a:solidFill>
              </a:rPr>
              <a:t>Persona A: habla en español.</a:t>
            </a:r>
          </a:p>
        </p:txBody>
      </p:sp>
      <p:sp>
        <p:nvSpPr>
          <p:cNvPr id="46" name="CuadroTexto 45">
            <a:extLst>
              <a:ext uri="{FF2B5EF4-FFF2-40B4-BE49-F238E27FC236}">
                <a16:creationId xmlns:a16="http://schemas.microsoft.com/office/drawing/2014/main" id="{99E54EB7-4FA8-0342-97FD-17A15AB39D24}"/>
              </a:ext>
            </a:extLst>
          </p:cNvPr>
          <p:cNvSpPr txBox="1"/>
          <p:nvPr/>
        </p:nvSpPr>
        <p:spPr>
          <a:xfrm>
            <a:off x="224339" y="1013849"/>
            <a:ext cx="11438009" cy="769441"/>
          </a:xfrm>
          <a:prstGeom prst="rect">
            <a:avLst/>
          </a:prstGeom>
          <a:noFill/>
        </p:spPr>
        <p:txBody>
          <a:bodyPr wrap="square" rtlCol="0">
            <a:spAutoFit/>
          </a:bodyPr>
          <a:lstStyle/>
          <a:p>
            <a:r>
              <a:rPr lang="en-GB" sz="2200" dirty="0">
                <a:solidFill>
                  <a:schemeClr val="accent5">
                    <a:lumMod val="50000"/>
                  </a:schemeClr>
                </a:solidFill>
              </a:rPr>
              <a:t>Persona B: escribe 1-8. Escucha y mira las tarjetas. ¿Es singular o plural? Elige ‘A’ o ‘B’. Luego escribe y el verbo y el pronombre en inglés. </a:t>
            </a:r>
          </a:p>
        </p:txBody>
      </p:sp>
      <p:sp>
        <p:nvSpPr>
          <p:cNvPr id="53" name="Rectangle 1">
            <a:extLst>
              <a:ext uri="{FF2B5EF4-FFF2-40B4-BE49-F238E27FC236}">
                <a16:creationId xmlns:a16="http://schemas.microsoft.com/office/drawing/2014/main" id="{D7D4D097-83FF-6F41-A9BA-DBFE7D3AF6AE}"/>
              </a:ext>
            </a:extLst>
          </p:cNvPr>
          <p:cNvSpPr/>
          <p:nvPr/>
        </p:nvSpPr>
        <p:spPr>
          <a:xfrm>
            <a:off x="262177" y="3599073"/>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4" name="Text Box 2">
            <a:extLst>
              <a:ext uri="{FF2B5EF4-FFF2-40B4-BE49-F238E27FC236}">
                <a16:creationId xmlns:a16="http://schemas.microsoft.com/office/drawing/2014/main" id="{29A094F1-8CB7-E44D-AC0B-35F789E3C407}"/>
              </a:ext>
            </a:extLst>
          </p:cNvPr>
          <p:cNvSpPr txBox="1">
            <a:spLocks noChangeArrowheads="1"/>
          </p:cNvSpPr>
          <p:nvPr/>
        </p:nvSpPr>
        <p:spPr bwMode="auto">
          <a:xfrm>
            <a:off x="262177" y="4106334"/>
            <a:ext cx="2613369" cy="553357"/>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It</a:t>
            </a:r>
            <a:r>
              <a:rPr lang="en-GB" sz="2800" dirty="0">
                <a:solidFill>
                  <a:schemeClr val="accent1">
                    <a:lumMod val="50000"/>
                  </a:schemeClr>
                </a:solidFill>
                <a:ea typeface="Calibri" panose="020F0502020204030204" pitchFamily="34" charset="0"/>
                <a:cs typeface="Times New Roman" panose="02020603050405020304" pitchFamily="18" charset="0"/>
              </a:rPr>
              <a:t> annoys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5" name="Text Box 10">
            <a:extLst>
              <a:ext uri="{FF2B5EF4-FFF2-40B4-BE49-F238E27FC236}">
                <a16:creationId xmlns:a16="http://schemas.microsoft.com/office/drawing/2014/main" id="{6B5BFFF8-9FE3-FE46-A368-0D119A321F25}"/>
              </a:ext>
            </a:extLst>
          </p:cNvPr>
          <p:cNvSpPr txBox="1">
            <a:spLocks noChangeArrowheads="1"/>
          </p:cNvSpPr>
          <p:nvPr/>
        </p:nvSpPr>
        <p:spPr bwMode="auto">
          <a:xfrm>
            <a:off x="372921" y="365043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44">
            <a:extLst>
              <a:ext uri="{FF2B5EF4-FFF2-40B4-BE49-F238E27FC236}">
                <a16:creationId xmlns:a16="http://schemas.microsoft.com/office/drawing/2014/main" id="{B9E704BF-B57B-EF43-9EAC-835A5C569E60}"/>
              </a:ext>
            </a:extLst>
          </p:cNvPr>
          <p:cNvSpPr txBox="1"/>
          <p:nvPr/>
        </p:nvSpPr>
        <p:spPr>
          <a:xfrm>
            <a:off x="190112" y="3002243"/>
            <a:ext cx="1625988" cy="430887"/>
          </a:xfrm>
          <a:prstGeom prst="rect">
            <a:avLst/>
          </a:prstGeom>
          <a:noFill/>
        </p:spPr>
        <p:txBody>
          <a:bodyPr wrap="square" rtlCol="0">
            <a:spAutoFit/>
          </a:bodyPr>
          <a:lstStyle/>
          <a:p>
            <a:r>
              <a:rPr lang="en-GB" sz="2200" b="1" dirty="0">
                <a:solidFill>
                  <a:schemeClr val="accent5">
                    <a:lumMod val="50000"/>
                  </a:schemeClr>
                </a:solidFill>
              </a:rPr>
              <a:t>Persona A</a:t>
            </a:r>
          </a:p>
        </p:txBody>
      </p:sp>
      <p:sp>
        <p:nvSpPr>
          <p:cNvPr id="2" name="Rounded Rectangular Callout 1"/>
          <p:cNvSpPr/>
          <p:nvPr/>
        </p:nvSpPr>
        <p:spPr>
          <a:xfrm>
            <a:off x="2078224" y="2039273"/>
            <a:ext cx="2616200" cy="1447800"/>
          </a:xfrm>
          <a:prstGeom prst="wedgeRoundRectCallout">
            <a:avLst>
              <a:gd name="adj1" fmla="val -47460"/>
              <a:gd name="adj2" fmla="val 7302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Me molest</a:t>
            </a:r>
            <a:r>
              <a:rPr lang="en-GB" sz="2400" b="1" dirty="0">
                <a:solidFill>
                  <a:schemeClr val="accent1">
                    <a:lumMod val="50000"/>
                  </a:schemeClr>
                </a:solidFill>
              </a:rPr>
              <a:t>a</a:t>
            </a:r>
            <a:r>
              <a:rPr lang="en-GB" sz="2400" dirty="0">
                <a:solidFill>
                  <a:schemeClr val="accent1">
                    <a:lumMod val="50000"/>
                  </a:schemeClr>
                </a:solidFill>
              </a:rPr>
              <a:t>.</a:t>
            </a:r>
            <a:endParaRPr lang="en-GB" sz="2400" strike="sngStrike" dirty="0">
              <a:solidFill>
                <a:schemeClr val="accent1">
                  <a:lumMod val="50000"/>
                </a:schemeClr>
              </a:solidFill>
            </a:endParaRPr>
          </a:p>
        </p:txBody>
      </p:sp>
      <p:pic>
        <p:nvPicPr>
          <p:cNvPr id="60" name="Imagen 7">
            <a:extLst>
              <a:ext uri="{FF2B5EF4-FFF2-40B4-BE49-F238E27FC236}">
                <a16:creationId xmlns:a16="http://schemas.microsoft.com/office/drawing/2014/main" id="{096F893B-2B4A-194B-ABA2-4B330BF5DA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8921" y="4624104"/>
            <a:ext cx="586339" cy="584653"/>
          </a:xfrm>
          <a:prstGeom prst="rect">
            <a:avLst/>
          </a:prstGeom>
        </p:spPr>
      </p:pic>
      <p:pic>
        <p:nvPicPr>
          <p:cNvPr id="7" name="Picture 6"/>
          <p:cNvPicPr>
            <a:picLocks noChangeAspect="1"/>
          </p:cNvPicPr>
          <p:nvPr/>
        </p:nvPicPr>
        <p:blipFill rotWithShape="1">
          <a:blip r:embed="rId4"/>
          <a:srcRect r="33519"/>
          <a:stretch/>
        </p:blipFill>
        <p:spPr>
          <a:xfrm>
            <a:off x="4842235" y="3650437"/>
            <a:ext cx="6852137" cy="1032002"/>
          </a:xfrm>
          <a:prstGeom prst="rect">
            <a:avLst/>
          </a:prstGeom>
          <a:ln w="38100">
            <a:noFill/>
          </a:ln>
        </p:spPr>
      </p:pic>
      <p:sp>
        <p:nvSpPr>
          <p:cNvPr id="86" name="CuadroTexto 44">
            <a:extLst>
              <a:ext uri="{FF2B5EF4-FFF2-40B4-BE49-F238E27FC236}">
                <a16:creationId xmlns:a16="http://schemas.microsoft.com/office/drawing/2014/main" id="{B9E704BF-B57B-EF43-9EAC-835A5C569E60}"/>
              </a:ext>
            </a:extLst>
          </p:cNvPr>
          <p:cNvSpPr txBox="1"/>
          <p:nvPr/>
        </p:nvSpPr>
        <p:spPr>
          <a:xfrm>
            <a:off x="5130348" y="3168186"/>
            <a:ext cx="1625988" cy="430887"/>
          </a:xfrm>
          <a:prstGeom prst="rect">
            <a:avLst/>
          </a:prstGeom>
          <a:noFill/>
        </p:spPr>
        <p:txBody>
          <a:bodyPr wrap="square" rtlCol="0">
            <a:spAutoFit/>
          </a:bodyPr>
          <a:lstStyle/>
          <a:p>
            <a:r>
              <a:rPr lang="en-GB" sz="2200" b="1" dirty="0">
                <a:solidFill>
                  <a:schemeClr val="accent5">
                    <a:lumMod val="50000"/>
                  </a:schemeClr>
                </a:solidFill>
              </a:rPr>
              <a:t>Persona B</a:t>
            </a:r>
          </a:p>
        </p:txBody>
      </p:sp>
      <p:sp>
        <p:nvSpPr>
          <p:cNvPr id="8" name="Oval 7"/>
          <p:cNvSpPr/>
          <p:nvPr/>
        </p:nvSpPr>
        <p:spPr>
          <a:xfrm>
            <a:off x="9144000" y="3599073"/>
            <a:ext cx="1857829" cy="131735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9264580" y="5682280"/>
            <a:ext cx="1930399" cy="461665"/>
          </a:xfrm>
          <a:prstGeom prst="rect">
            <a:avLst/>
          </a:prstGeom>
          <a:noFill/>
        </p:spPr>
        <p:txBody>
          <a:bodyPr wrap="square" rtlCol="0">
            <a:spAutoFit/>
          </a:bodyPr>
          <a:lstStyle/>
          <a:p>
            <a:pPr algn="l"/>
            <a:r>
              <a:rPr lang="en-GB" sz="2400" dirty="0">
                <a:solidFill>
                  <a:schemeClr val="accent5">
                    <a:lumMod val="50000"/>
                  </a:schemeClr>
                </a:solidFill>
              </a:rPr>
              <a:t>annoys me</a:t>
            </a:r>
          </a:p>
        </p:txBody>
      </p:sp>
      <p:sp>
        <p:nvSpPr>
          <p:cNvPr id="89" name="Rounded Rectangle 11">
            <a:extLst>
              <a:ext uri="{FF2B5EF4-FFF2-40B4-BE49-F238E27FC236}">
                <a16:creationId xmlns:a16="http://schemas.microsoft.com/office/drawing/2014/main" id="{A316DD52-7894-4A75-969C-CA0645DA2978}"/>
              </a:ext>
            </a:extLst>
          </p:cNvPr>
          <p:cNvSpPr/>
          <p:nvPr/>
        </p:nvSpPr>
        <p:spPr>
          <a:xfrm>
            <a:off x="9418320" y="258166"/>
            <a:ext cx="25098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idx="4294967295"/>
          </p:nvPr>
        </p:nvSpPr>
        <p:spPr>
          <a:xfrm>
            <a:off x="190112" y="77635"/>
            <a:ext cx="5785756" cy="645068"/>
          </a:xfrm>
        </p:spPr>
        <p:txBody>
          <a:bodyPr>
            <a:normAutofit/>
          </a:bodyPr>
          <a:lstStyle/>
          <a:p>
            <a:r>
              <a:rPr lang="es-ES" sz="2200" b="1" dirty="0"/>
              <a:t>Hablamos en parejas sobre emociones.</a:t>
            </a:r>
            <a:endParaRPr lang="en-GB" sz="2200" dirty="0"/>
          </a:p>
        </p:txBody>
      </p:sp>
    </p:spTree>
    <p:extLst>
      <p:ext uri="{BB962C8B-B14F-4D97-AF65-F5344CB8AC3E}">
        <p14:creationId xmlns:p14="http://schemas.microsoft.com/office/powerpoint/2010/main" val="164535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animBg="1"/>
      <p:bldP spid="59" grpId="0"/>
      <p:bldP spid="2" grpId="0" animBg="1"/>
      <p:bldP spid="86" grpId="0"/>
      <p:bldP spid="8"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F710BC-92C8-084B-AD21-614D0A78E68E}"/>
              </a:ext>
            </a:extLst>
          </p:cNvPr>
          <p:cNvSpPr/>
          <p:nvPr/>
        </p:nvSpPr>
        <p:spPr>
          <a:xfrm>
            <a:off x="326532" y="1293882"/>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557200" y="1443142"/>
            <a:ext cx="2190051"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They</a:t>
            </a:r>
            <a:r>
              <a:rPr lang="en-GB" sz="2800" dirty="0">
                <a:solidFill>
                  <a:schemeClr val="accent1">
                    <a:lumMod val="50000"/>
                  </a:schemeClr>
                </a:solidFill>
                <a:ea typeface="Calibri" panose="020F0502020204030204" pitchFamily="34" charset="0"/>
                <a:cs typeface="Times New Roman" panose="02020603050405020304" pitchFamily="18" charset="0"/>
              </a:rPr>
              <a:t> please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4" name="Text Box 10">
            <a:extLst>
              <a:ext uri="{FF2B5EF4-FFF2-40B4-BE49-F238E27FC236}">
                <a16:creationId xmlns:a16="http://schemas.microsoft.com/office/drawing/2014/main" id="{5B21DE31-D753-334A-A2D3-58247A47400F}"/>
              </a:ext>
            </a:extLst>
          </p:cNvPr>
          <p:cNvSpPr txBox="1">
            <a:spLocks noChangeArrowheads="1"/>
          </p:cNvSpPr>
          <p:nvPr/>
        </p:nvSpPr>
        <p:spPr bwMode="auto">
          <a:xfrm>
            <a:off x="394600" y="139660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1">
            <a:extLst>
              <a:ext uri="{FF2B5EF4-FFF2-40B4-BE49-F238E27FC236}">
                <a16:creationId xmlns:a16="http://schemas.microsoft.com/office/drawing/2014/main" id="{56F06C9C-BA86-174C-B903-41A58F7F63FA}"/>
              </a:ext>
            </a:extLst>
          </p:cNvPr>
          <p:cNvSpPr/>
          <p:nvPr/>
        </p:nvSpPr>
        <p:spPr>
          <a:xfrm>
            <a:off x="3192243" y="1323678"/>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6" name="Text Box 2">
            <a:extLst>
              <a:ext uri="{FF2B5EF4-FFF2-40B4-BE49-F238E27FC236}">
                <a16:creationId xmlns:a16="http://schemas.microsoft.com/office/drawing/2014/main" id="{DB4D888C-8D6B-E74A-964C-B0C265FF0DB5}"/>
              </a:ext>
            </a:extLst>
          </p:cNvPr>
          <p:cNvSpPr txBox="1">
            <a:spLocks noChangeArrowheads="1"/>
          </p:cNvSpPr>
          <p:nvPr/>
        </p:nvSpPr>
        <p:spPr bwMode="auto">
          <a:xfrm>
            <a:off x="3432720" y="1388659"/>
            <a:ext cx="2357504"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It</a:t>
            </a:r>
            <a:r>
              <a:rPr lang="en-GB" sz="2800" dirty="0">
                <a:solidFill>
                  <a:schemeClr val="accent1">
                    <a:lumMod val="50000"/>
                  </a:schemeClr>
                </a:solidFill>
                <a:ea typeface="Calibri" panose="020F0502020204030204" pitchFamily="34" charset="0"/>
                <a:cs typeface="Times New Roman" panose="02020603050405020304" pitchFamily="18" charset="0"/>
              </a:rPr>
              <a:t> makes me happy.</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7" name="Text Box 10">
            <a:extLst>
              <a:ext uri="{FF2B5EF4-FFF2-40B4-BE49-F238E27FC236}">
                <a16:creationId xmlns:a16="http://schemas.microsoft.com/office/drawing/2014/main" id="{311A18EB-4B08-2741-ABDA-8B1EEC603DB9}"/>
              </a:ext>
            </a:extLst>
          </p:cNvPr>
          <p:cNvSpPr txBox="1">
            <a:spLocks noChangeArrowheads="1"/>
          </p:cNvSpPr>
          <p:nvPr/>
        </p:nvSpPr>
        <p:spPr bwMode="auto">
          <a:xfrm>
            <a:off x="3260311" y="14264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1">
            <a:extLst>
              <a:ext uri="{FF2B5EF4-FFF2-40B4-BE49-F238E27FC236}">
                <a16:creationId xmlns:a16="http://schemas.microsoft.com/office/drawing/2014/main" id="{8F45328C-A3AC-B14C-9940-BF23E840772F}"/>
              </a:ext>
            </a:extLst>
          </p:cNvPr>
          <p:cNvSpPr/>
          <p:nvPr/>
        </p:nvSpPr>
        <p:spPr>
          <a:xfrm>
            <a:off x="6057954" y="1323678"/>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9" name="Text Box 2">
            <a:extLst>
              <a:ext uri="{FF2B5EF4-FFF2-40B4-BE49-F238E27FC236}">
                <a16:creationId xmlns:a16="http://schemas.microsoft.com/office/drawing/2014/main" id="{C2930D74-F222-B044-8255-2A31E255B0D5}"/>
              </a:ext>
            </a:extLst>
          </p:cNvPr>
          <p:cNvSpPr txBox="1">
            <a:spLocks noChangeArrowheads="1"/>
          </p:cNvSpPr>
          <p:nvPr/>
        </p:nvSpPr>
        <p:spPr bwMode="auto">
          <a:xfrm>
            <a:off x="6286083" y="1406452"/>
            <a:ext cx="2433983"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They</a:t>
            </a:r>
            <a:r>
              <a:rPr lang="en-GB" sz="2800" dirty="0">
                <a:solidFill>
                  <a:schemeClr val="accent1">
                    <a:lumMod val="50000"/>
                  </a:schemeClr>
                </a:solidFill>
                <a:ea typeface="Calibri" panose="020F0502020204030204" pitchFamily="34" charset="0"/>
                <a:cs typeface="Times New Roman" panose="02020603050405020304" pitchFamily="18" charset="0"/>
              </a:rPr>
              <a:t> annoy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10" name="Text Box 10">
            <a:extLst>
              <a:ext uri="{FF2B5EF4-FFF2-40B4-BE49-F238E27FC236}">
                <a16:creationId xmlns:a16="http://schemas.microsoft.com/office/drawing/2014/main" id="{1441D099-3EE9-4B4F-B968-293AB3A4D1E0}"/>
              </a:ext>
            </a:extLst>
          </p:cNvPr>
          <p:cNvSpPr txBox="1">
            <a:spLocks noChangeArrowheads="1"/>
          </p:cNvSpPr>
          <p:nvPr/>
        </p:nvSpPr>
        <p:spPr bwMode="auto">
          <a:xfrm>
            <a:off x="6126022" y="142776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
            <a:extLst>
              <a:ext uri="{FF2B5EF4-FFF2-40B4-BE49-F238E27FC236}">
                <a16:creationId xmlns:a16="http://schemas.microsoft.com/office/drawing/2014/main" id="{62AC8CDD-8B40-4043-99E8-61A87B06BBF7}"/>
              </a:ext>
            </a:extLst>
          </p:cNvPr>
          <p:cNvSpPr/>
          <p:nvPr/>
        </p:nvSpPr>
        <p:spPr>
          <a:xfrm>
            <a:off x="8880688" y="1325513"/>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2" name="Text Box 2">
            <a:extLst>
              <a:ext uri="{FF2B5EF4-FFF2-40B4-BE49-F238E27FC236}">
                <a16:creationId xmlns:a16="http://schemas.microsoft.com/office/drawing/2014/main" id="{D5CD7F33-55A3-0B44-A6DF-D33DED1E9FB5}"/>
              </a:ext>
            </a:extLst>
          </p:cNvPr>
          <p:cNvSpPr txBox="1">
            <a:spLocks noChangeArrowheads="1"/>
          </p:cNvSpPr>
          <p:nvPr/>
        </p:nvSpPr>
        <p:spPr bwMode="auto">
          <a:xfrm>
            <a:off x="8948195" y="1783193"/>
            <a:ext cx="2488712" cy="553357"/>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It</a:t>
            </a:r>
            <a:r>
              <a:rPr lang="en-GB" sz="2800" dirty="0">
                <a:solidFill>
                  <a:schemeClr val="accent1">
                    <a:lumMod val="50000"/>
                  </a:schemeClr>
                </a:solidFill>
                <a:ea typeface="Calibri" panose="020F0502020204030204" pitchFamily="34" charset="0"/>
                <a:cs typeface="Times New Roman" panose="02020603050405020304" pitchFamily="18" charset="0"/>
              </a:rPr>
              <a:t> scares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13" name="Text Box 10">
            <a:extLst>
              <a:ext uri="{FF2B5EF4-FFF2-40B4-BE49-F238E27FC236}">
                <a16:creationId xmlns:a16="http://schemas.microsoft.com/office/drawing/2014/main" id="{D77331CA-92E1-6D41-B1C0-62C3118011EE}"/>
              </a:ext>
            </a:extLst>
          </p:cNvPr>
          <p:cNvSpPr txBox="1">
            <a:spLocks noChangeArrowheads="1"/>
          </p:cNvSpPr>
          <p:nvPr/>
        </p:nvSpPr>
        <p:spPr bwMode="auto">
          <a:xfrm>
            <a:off x="8948756" y="142824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
            <a:extLst>
              <a:ext uri="{FF2B5EF4-FFF2-40B4-BE49-F238E27FC236}">
                <a16:creationId xmlns:a16="http://schemas.microsoft.com/office/drawing/2014/main" id="{8DE6CC4A-7BF9-CA4A-BEA7-73759E8C639A}"/>
              </a:ext>
            </a:extLst>
          </p:cNvPr>
          <p:cNvSpPr/>
          <p:nvPr/>
        </p:nvSpPr>
        <p:spPr>
          <a:xfrm>
            <a:off x="326531" y="3659279"/>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5" name="Text Box 2">
            <a:extLst>
              <a:ext uri="{FF2B5EF4-FFF2-40B4-BE49-F238E27FC236}">
                <a16:creationId xmlns:a16="http://schemas.microsoft.com/office/drawing/2014/main" id="{19A601E2-ABF1-3942-B9C0-A7A35E234C38}"/>
              </a:ext>
            </a:extLst>
          </p:cNvPr>
          <p:cNvSpPr txBox="1">
            <a:spLocks noChangeArrowheads="1"/>
          </p:cNvSpPr>
          <p:nvPr/>
        </p:nvSpPr>
        <p:spPr bwMode="auto">
          <a:xfrm>
            <a:off x="611046" y="3826295"/>
            <a:ext cx="2162497"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It</a:t>
            </a:r>
            <a:r>
              <a:rPr lang="en-GB" sz="2800" dirty="0">
                <a:solidFill>
                  <a:schemeClr val="accent1">
                    <a:lumMod val="50000"/>
                  </a:schemeClr>
                </a:solidFill>
                <a:ea typeface="Calibri" panose="020F0502020204030204" pitchFamily="34" charset="0"/>
                <a:cs typeface="Times New Roman" panose="02020603050405020304" pitchFamily="18" charset="0"/>
              </a:rPr>
              <a:t> interests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16" name="Text Box 10">
            <a:extLst>
              <a:ext uri="{FF2B5EF4-FFF2-40B4-BE49-F238E27FC236}">
                <a16:creationId xmlns:a16="http://schemas.microsoft.com/office/drawing/2014/main" id="{F0226B6F-0C65-244B-AD6A-B028CA1F17FB}"/>
              </a:ext>
            </a:extLst>
          </p:cNvPr>
          <p:cNvSpPr txBox="1">
            <a:spLocks noChangeArrowheads="1"/>
          </p:cNvSpPr>
          <p:nvPr/>
        </p:nvSpPr>
        <p:spPr bwMode="auto">
          <a:xfrm>
            <a:off x="394599" y="37620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
            <a:extLst>
              <a:ext uri="{FF2B5EF4-FFF2-40B4-BE49-F238E27FC236}">
                <a16:creationId xmlns:a16="http://schemas.microsoft.com/office/drawing/2014/main" id="{42624155-6739-A546-8C86-E02763FB9FE5}"/>
              </a:ext>
            </a:extLst>
          </p:cNvPr>
          <p:cNvSpPr/>
          <p:nvPr/>
        </p:nvSpPr>
        <p:spPr>
          <a:xfrm>
            <a:off x="3192243" y="3627719"/>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8" name="Text Box 2">
            <a:extLst>
              <a:ext uri="{FF2B5EF4-FFF2-40B4-BE49-F238E27FC236}">
                <a16:creationId xmlns:a16="http://schemas.microsoft.com/office/drawing/2014/main" id="{C23F072D-350E-F149-B336-17092886070B}"/>
              </a:ext>
            </a:extLst>
          </p:cNvPr>
          <p:cNvSpPr txBox="1">
            <a:spLocks noChangeArrowheads="1"/>
          </p:cNvSpPr>
          <p:nvPr/>
        </p:nvSpPr>
        <p:spPr bwMode="auto">
          <a:xfrm>
            <a:off x="3423048" y="3733544"/>
            <a:ext cx="2385218"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They</a:t>
            </a:r>
            <a:r>
              <a:rPr lang="en-GB" sz="2800" dirty="0">
                <a:solidFill>
                  <a:schemeClr val="accent1">
                    <a:lumMod val="50000"/>
                  </a:schemeClr>
                </a:solidFill>
                <a:ea typeface="Calibri" panose="020F0502020204030204" pitchFamily="34" charset="0"/>
                <a:cs typeface="Times New Roman" panose="02020603050405020304" pitchFamily="18" charset="0"/>
              </a:rPr>
              <a:t> matter to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19" name="Text Box 10">
            <a:extLst>
              <a:ext uri="{FF2B5EF4-FFF2-40B4-BE49-F238E27FC236}">
                <a16:creationId xmlns:a16="http://schemas.microsoft.com/office/drawing/2014/main" id="{6765B35E-5D4F-0F4C-84B5-0CF4A3ACC9A9}"/>
              </a:ext>
            </a:extLst>
          </p:cNvPr>
          <p:cNvSpPr txBox="1">
            <a:spLocks noChangeArrowheads="1"/>
          </p:cNvSpPr>
          <p:nvPr/>
        </p:nvSpPr>
        <p:spPr bwMode="auto">
          <a:xfrm>
            <a:off x="3260311" y="373044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
            <a:extLst>
              <a:ext uri="{FF2B5EF4-FFF2-40B4-BE49-F238E27FC236}">
                <a16:creationId xmlns:a16="http://schemas.microsoft.com/office/drawing/2014/main" id="{D7D4D097-83FF-6F41-A9BA-DBFE7D3AF6AE}"/>
              </a:ext>
            </a:extLst>
          </p:cNvPr>
          <p:cNvSpPr/>
          <p:nvPr/>
        </p:nvSpPr>
        <p:spPr>
          <a:xfrm>
            <a:off x="6057953" y="3594946"/>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1" name="Text Box 2">
            <a:extLst>
              <a:ext uri="{FF2B5EF4-FFF2-40B4-BE49-F238E27FC236}">
                <a16:creationId xmlns:a16="http://schemas.microsoft.com/office/drawing/2014/main" id="{29A094F1-8CB7-E44D-AC0B-35F789E3C407}"/>
              </a:ext>
            </a:extLst>
          </p:cNvPr>
          <p:cNvSpPr txBox="1">
            <a:spLocks noChangeArrowheads="1"/>
          </p:cNvSpPr>
          <p:nvPr/>
        </p:nvSpPr>
        <p:spPr bwMode="auto">
          <a:xfrm>
            <a:off x="6123367" y="4008541"/>
            <a:ext cx="2613369" cy="553357"/>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It</a:t>
            </a:r>
            <a:r>
              <a:rPr lang="en-GB" sz="2800" dirty="0">
                <a:solidFill>
                  <a:schemeClr val="accent1">
                    <a:lumMod val="50000"/>
                  </a:schemeClr>
                </a:solidFill>
                <a:ea typeface="Calibri" panose="020F0502020204030204" pitchFamily="34" charset="0"/>
                <a:cs typeface="Times New Roman" panose="02020603050405020304" pitchFamily="18" charset="0"/>
              </a:rPr>
              <a:t> delights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22" name="Text Box 10">
            <a:extLst>
              <a:ext uri="{FF2B5EF4-FFF2-40B4-BE49-F238E27FC236}">
                <a16:creationId xmlns:a16="http://schemas.microsoft.com/office/drawing/2014/main" id="{6B5BFFF8-9FE3-FE46-A368-0D119A321F25}"/>
              </a:ext>
            </a:extLst>
          </p:cNvPr>
          <p:cNvSpPr txBox="1">
            <a:spLocks noChangeArrowheads="1"/>
          </p:cNvSpPr>
          <p:nvPr/>
        </p:nvSpPr>
        <p:spPr bwMode="auto">
          <a:xfrm>
            <a:off x="6126021" y="36976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1">
            <a:extLst>
              <a:ext uri="{FF2B5EF4-FFF2-40B4-BE49-F238E27FC236}">
                <a16:creationId xmlns:a16="http://schemas.microsoft.com/office/drawing/2014/main" id="{AF378D74-4702-7740-AB7B-A86CCE876FD0}"/>
              </a:ext>
            </a:extLst>
          </p:cNvPr>
          <p:cNvSpPr/>
          <p:nvPr/>
        </p:nvSpPr>
        <p:spPr>
          <a:xfrm>
            <a:off x="8880687" y="3562173"/>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4" name="Text Box 2">
            <a:extLst>
              <a:ext uri="{FF2B5EF4-FFF2-40B4-BE49-F238E27FC236}">
                <a16:creationId xmlns:a16="http://schemas.microsoft.com/office/drawing/2014/main" id="{0BD0B261-D3B2-A041-BB80-DE4C42D3A280}"/>
              </a:ext>
            </a:extLst>
          </p:cNvPr>
          <p:cNvSpPr txBox="1">
            <a:spLocks noChangeArrowheads="1"/>
          </p:cNvSpPr>
          <p:nvPr/>
        </p:nvSpPr>
        <p:spPr bwMode="auto">
          <a:xfrm>
            <a:off x="9135306" y="3700856"/>
            <a:ext cx="2277825"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They</a:t>
            </a:r>
            <a:r>
              <a:rPr lang="en-GB" sz="2800" dirty="0">
                <a:solidFill>
                  <a:schemeClr val="accent1">
                    <a:lumMod val="50000"/>
                  </a:schemeClr>
                </a:solidFill>
                <a:ea typeface="Calibri" panose="020F0502020204030204" pitchFamily="34" charset="0"/>
                <a:cs typeface="Times New Roman" panose="02020603050405020304" pitchFamily="18" charset="0"/>
              </a:rPr>
              <a:t> worry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25" name="Text Box 10">
            <a:extLst>
              <a:ext uri="{FF2B5EF4-FFF2-40B4-BE49-F238E27FC236}">
                <a16:creationId xmlns:a16="http://schemas.microsoft.com/office/drawing/2014/main" id="{BE82A87C-2396-3845-932A-DF007DE0F201}"/>
              </a:ext>
            </a:extLst>
          </p:cNvPr>
          <p:cNvSpPr txBox="1">
            <a:spLocks noChangeArrowheads="1"/>
          </p:cNvSpPr>
          <p:nvPr/>
        </p:nvSpPr>
        <p:spPr bwMode="auto">
          <a:xfrm>
            <a:off x="8948755" y="366490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itle 25"/>
          <p:cNvSpPr>
            <a:spLocks noGrp="1"/>
          </p:cNvSpPr>
          <p:nvPr>
            <p:ph type="title" idx="4294967295"/>
          </p:nvPr>
        </p:nvSpPr>
        <p:spPr>
          <a:xfrm>
            <a:off x="237783" y="456153"/>
            <a:ext cx="2070100" cy="494224"/>
          </a:xfrm>
        </p:spPr>
        <p:txBody>
          <a:bodyPr>
            <a:normAutofit fontScale="90000"/>
          </a:bodyPr>
          <a:lstStyle/>
          <a:p>
            <a:r>
              <a:rPr lang="en-GB" sz="3200" dirty="0"/>
              <a:t>Persona A</a:t>
            </a:r>
          </a:p>
        </p:txBody>
      </p:sp>
      <p:pic>
        <p:nvPicPr>
          <p:cNvPr id="27" name="Imagen 5">
            <a:extLst>
              <a:ext uri="{FF2B5EF4-FFF2-40B4-BE49-F238E27FC236}">
                <a16:creationId xmlns:a16="http://schemas.microsoft.com/office/drawing/2014/main" id="{1F20A43F-C966-6C4A-B5D9-8824947116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38809" y="2421936"/>
            <a:ext cx="483103" cy="546100"/>
          </a:xfrm>
          <a:prstGeom prst="rect">
            <a:avLst/>
          </a:prstGeom>
        </p:spPr>
      </p:pic>
      <p:pic>
        <p:nvPicPr>
          <p:cNvPr id="29" name="Imagen 7">
            <a:extLst>
              <a:ext uri="{FF2B5EF4-FFF2-40B4-BE49-F238E27FC236}">
                <a16:creationId xmlns:a16="http://schemas.microsoft.com/office/drawing/2014/main" id="{096F893B-2B4A-194B-ABA2-4B330BF5DA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0405" y="2405043"/>
            <a:ext cx="586339" cy="584653"/>
          </a:xfrm>
          <a:prstGeom prst="rect">
            <a:avLst/>
          </a:prstGeom>
        </p:spPr>
      </p:pic>
      <p:pic>
        <p:nvPicPr>
          <p:cNvPr id="30" name="Imagen 8">
            <a:extLst>
              <a:ext uri="{FF2B5EF4-FFF2-40B4-BE49-F238E27FC236}">
                <a16:creationId xmlns:a16="http://schemas.microsoft.com/office/drawing/2014/main" id="{0B4757A1-4955-E447-8C2D-7A3DA9D712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1385" y="4732418"/>
            <a:ext cx="536456" cy="514640"/>
          </a:xfrm>
          <a:prstGeom prst="rect">
            <a:avLst/>
          </a:prstGeom>
        </p:spPr>
      </p:pic>
      <p:sp>
        <p:nvSpPr>
          <p:cNvPr id="31" name="Rectángulo 9">
            <a:extLst>
              <a:ext uri="{FF2B5EF4-FFF2-40B4-BE49-F238E27FC236}">
                <a16:creationId xmlns:a16="http://schemas.microsoft.com/office/drawing/2014/main" id="{C24D5873-A172-1F4A-9B6A-514C050A3C04}"/>
              </a:ext>
            </a:extLst>
          </p:cNvPr>
          <p:cNvSpPr/>
          <p:nvPr/>
        </p:nvSpPr>
        <p:spPr>
          <a:xfrm>
            <a:off x="9578354" y="4679650"/>
            <a:ext cx="1391727"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[opinions]</a:t>
            </a:r>
          </a:p>
        </p:txBody>
      </p:sp>
      <p:pic>
        <p:nvPicPr>
          <p:cNvPr id="33" name="Imagen 27">
            <a:extLst>
              <a:ext uri="{FF2B5EF4-FFF2-40B4-BE49-F238E27FC236}">
                <a16:creationId xmlns:a16="http://schemas.microsoft.com/office/drawing/2014/main" id="{97BBF86A-98BF-4546-AEAE-77A1617245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72833" y="4736966"/>
            <a:ext cx="797846" cy="515025"/>
          </a:xfrm>
          <a:prstGeom prst="rect">
            <a:avLst/>
          </a:prstGeom>
        </p:spPr>
      </p:pic>
      <p:pic>
        <p:nvPicPr>
          <p:cNvPr id="35" name="Imagen 12">
            <a:extLst>
              <a:ext uri="{FF2B5EF4-FFF2-40B4-BE49-F238E27FC236}">
                <a16:creationId xmlns:a16="http://schemas.microsoft.com/office/drawing/2014/main" id="{FA76BEB4-4491-E545-9392-3B7E562BCD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5642" y="4536561"/>
            <a:ext cx="517990" cy="537055"/>
          </a:xfrm>
          <a:prstGeom prst="rect">
            <a:avLst/>
          </a:prstGeom>
        </p:spPr>
      </p:pic>
      <p:pic>
        <p:nvPicPr>
          <p:cNvPr id="38" name="Picture 2" descr="Movie reel movie film reel clipart clipart image 2 clipartbold "/>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13142"/>
          <a:stretch/>
        </p:blipFill>
        <p:spPr bwMode="auto">
          <a:xfrm>
            <a:off x="9458930" y="2362392"/>
            <a:ext cx="576396" cy="510866"/>
          </a:xfrm>
          <a:prstGeom prst="rect">
            <a:avLst/>
          </a:prstGeom>
          <a:noFill/>
          <a:extLst>
            <a:ext uri="{909E8E84-426E-40DD-AFC4-6F175D3DCCD1}">
              <a14:hiddenFill xmlns:a14="http://schemas.microsoft.com/office/drawing/2010/main">
                <a:solidFill>
                  <a:srgbClr val="FFFFFF"/>
                </a:solidFill>
              </a14:hiddenFill>
            </a:ext>
          </a:extLst>
        </p:spPr>
      </p:pic>
      <p:sp>
        <p:nvSpPr>
          <p:cNvPr id="39" name="Rectángulo 9">
            <a:extLst>
              <a:ext uri="{FF2B5EF4-FFF2-40B4-BE49-F238E27FC236}">
                <a16:creationId xmlns:a16="http://schemas.microsoft.com/office/drawing/2014/main" id="{C24D5873-A172-1F4A-9B6A-514C050A3C04}"/>
              </a:ext>
            </a:extLst>
          </p:cNvPr>
          <p:cNvSpPr/>
          <p:nvPr/>
        </p:nvSpPr>
        <p:spPr>
          <a:xfrm>
            <a:off x="10210143" y="2435133"/>
            <a:ext cx="787395"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[film]</a:t>
            </a:r>
          </a:p>
        </p:txBody>
      </p:sp>
      <p:pic>
        <p:nvPicPr>
          <p:cNvPr id="40" name="Imagen 5">
            <a:extLst>
              <a:ext uri="{FF2B5EF4-FFF2-40B4-BE49-F238E27FC236}">
                <a16:creationId xmlns:a16="http://schemas.microsoft.com/office/drawing/2014/main" id="{1F20A43F-C966-6C4A-B5D9-8824947116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797155" y="2408308"/>
            <a:ext cx="483103" cy="546100"/>
          </a:xfrm>
          <a:prstGeom prst="rect">
            <a:avLst/>
          </a:prstGeom>
        </p:spPr>
      </p:pic>
      <p:pic>
        <p:nvPicPr>
          <p:cNvPr id="41" name="Imagen 11">
            <a:extLst>
              <a:ext uri="{FF2B5EF4-FFF2-40B4-BE49-F238E27FC236}">
                <a16:creationId xmlns:a16="http://schemas.microsoft.com/office/drawing/2014/main" id="{A2D3F68F-6E6D-944D-B98A-B34D4AAF01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30701" y="2314454"/>
            <a:ext cx="1693548" cy="615323"/>
          </a:xfrm>
          <a:prstGeom prst="rect">
            <a:avLst/>
          </a:prstGeom>
        </p:spPr>
      </p:pic>
      <p:sp>
        <p:nvSpPr>
          <p:cNvPr id="42" name="Rectángulo 9">
            <a:extLst>
              <a:ext uri="{FF2B5EF4-FFF2-40B4-BE49-F238E27FC236}">
                <a16:creationId xmlns:a16="http://schemas.microsoft.com/office/drawing/2014/main" id="{C24D5873-A172-1F4A-9B6A-514C050A3C04}"/>
              </a:ext>
            </a:extLst>
          </p:cNvPr>
          <p:cNvSpPr/>
          <p:nvPr/>
        </p:nvSpPr>
        <p:spPr>
          <a:xfrm>
            <a:off x="7096135" y="2658166"/>
            <a:ext cx="1609736"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[accidents]</a:t>
            </a:r>
          </a:p>
        </p:txBody>
      </p:sp>
      <p:pic>
        <p:nvPicPr>
          <p:cNvPr id="44" name="Imagen 8">
            <a:extLst>
              <a:ext uri="{FF2B5EF4-FFF2-40B4-BE49-F238E27FC236}">
                <a16:creationId xmlns:a16="http://schemas.microsoft.com/office/drawing/2014/main" id="{0B4757A1-4955-E447-8C2D-7A3DA9D712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75850" y="4708428"/>
            <a:ext cx="536456" cy="514640"/>
          </a:xfrm>
          <a:prstGeom prst="rect">
            <a:avLst/>
          </a:prstGeom>
        </p:spPr>
      </p:pic>
    </p:spTree>
    <p:extLst>
      <p:ext uri="{BB962C8B-B14F-4D97-AF65-F5344CB8AC3E}">
        <p14:creationId xmlns:p14="http://schemas.microsoft.com/office/powerpoint/2010/main" val="3195078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137121" y="224209"/>
            <a:ext cx="2514601" cy="402304"/>
          </a:xfrm>
        </p:spPr>
        <p:txBody>
          <a:bodyPr>
            <a:normAutofit fontScale="90000"/>
          </a:bodyPr>
          <a:lstStyle/>
          <a:p>
            <a:r>
              <a:rPr lang="en-GB" sz="2400" b="1" dirty="0">
                <a:solidFill>
                  <a:srgbClr val="002060"/>
                </a:solidFill>
              </a:rPr>
              <a:t>Persona A</a:t>
            </a:r>
            <a:endParaRPr lang="es-GB" sz="2400" dirty="0">
              <a:solidFill>
                <a:srgbClr val="002060"/>
              </a:solidFill>
            </a:endParaRPr>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nvGraphicFramePr>
        <p:xfrm>
          <a:off x="137121" y="640079"/>
          <a:ext cx="5721626" cy="5474900"/>
        </p:xfrm>
        <a:graphic>
          <a:graphicData uri="http://schemas.openxmlformats.org/drawingml/2006/table">
            <a:tbl>
              <a:tblPr firstRow="1" bandRow="1">
                <a:tableStyleId>{5DA37D80-6434-44D0-A028-1B22A696006F}</a:tableStyleId>
              </a:tblPr>
              <a:tblGrid>
                <a:gridCol w="510579">
                  <a:extLst>
                    <a:ext uri="{9D8B030D-6E8A-4147-A177-3AD203B41FA5}">
                      <a16:colId xmlns:a16="http://schemas.microsoft.com/office/drawing/2014/main" val="4036513689"/>
                    </a:ext>
                  </a:extLst>
                </a:gridCol>
                <a:gridCol w="5211047">
                  <a:extLst>
                    <a:ext uri="{9D8B030D-6E8A-4147-A177-3AD203B41FA5}">
                      <a16:colId xmlns:a16="http://schemas.microsoft.com/office/drawing/2014/main" val="194095337"/>
                    </a:ext>
                  </a:extLst>
                </a:gridCol>
              </a:tblGrid>
              <a:tr h="672730">
                <a:tc>
                  <a:txBody>
                    <a:bodyPr/>
                    <a:lstStyle/>
                    <a:p>
                      <a:endParaRPr lang="es-GB" sz="2200" dirty="0"/>
                    </a:p>
                  </a:txBody>
                  <a:tcPr>
                    <a:lnL w="12700" cap="flat" cmpd="sng" algn="ctr">
                      <a:solidFill>
                        <a:srgbClr val="E66700"/>
                      </a:solidFill>
                      <a:prstDash val="solid"/>
                      <a:round/>
                      <a:headEnd type="none" w="med" len="med"/>
                      <a:tailEnd type="none" w="med" len="med"/>
                    </a:lnL>
                  </a:tcPr>
                </a:tc>
                <a:tc>
                  <a:txBody>
                    <a:bodyPr/>
                    <a:lstStyle/>
                    <a:p>
                      <a:pPr algn="ctr"/>
                      <a:r>
                        <a:rPr lang="es-GB" sz="2200" b="0" dirty="0">
                          <a:solidFill>
                            <a:srgbClr val="203864"/>
                          </a:solidFill>
                        </a:rPr>
                        <a:t>Mis frases</a:t>
                      </a:r>
                    </a:p>
                  </a:txBody>
                  <a:tcPr anchor="ctr"/>
                </a:tc>
                <a:extLst>
                  <a:ext uri="{0D108BD9-81ED-4DB2-BD59-A6C34878D82A}">
                    <a16:rowId xmlns:a16="http://schemas.microsoft.com/office/drawing/2014/main" val="2059097406"/>
                  </a:ext>
                </a:extLst>
              </a:tr>
              <a:tr h="882752">
                <a:tc>
                  <a:txBody>
                    <a:bodyPr/>
                    <a:lstStyle/>
                    <a:p>
                      <a:r>
                        <a:rPr lang="es-GB" sz="2200" b="1" dirty="0">
                          <a:solidFill>
                            <a:srgbClr val="203864"/>
                          </a:solidFill>
                        </a:rPr>
                        <a:t>1</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2183986981"/>
                  </a:ext>
                </a:extLst>
              </a:tr>
              <a:tr h="882752">
                <a:tc>
                  <a:txBody>
                    <a:bodyPr/>
                    <a:lstStyle/>
                    <a:p>
                      <a:r>
                        <a:rPr lang="es-GB" sz="2200" b="1" dirty="0">
                          <a:solidFill>
                            <a:srgbClr val="203864"/>
                          </a:solidFill>
                        </a:rPr>
                        <a:t>2</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1118756728"/>
                  </a:ext>
                </a:extLst>
              </a:tr>
              <a:tr h="882752">
                <a:tc>
                  <a:txBody>
                    <a:bodyPr/>
                    <a:lstStyle/>
                    <a:p>
                      <a:r>
                        <a:rPr lang="es-GB" sz="2200" b="1" dirty="0">
                          <a:solidFill>
                            <a:srgbClr val="203864"/>
                          </a:solidFill>
                        </a:rPr>
                        <a:t>3</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084794354"/>
                  </a:ext>
                </a:extLst>
              </a:tr>
              <a:tr h="1271162">
                <a:tc>
                  <a:txBody>
                    <a:bodyPr/>
                    <a:lstStyle/>
                    <a:p>
                      <a:r>
                        <a:rPr lang="es-GB" sz="2200" b="1" dirty="0">
                          <a:solidFill>
                            <a:srgbClr val="203864"/>
                          </a:solidFill>
                        </a:rPr>
                        <a:t>4</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248873225"/>
                  </a:ext>
                </a:extLst>
              </a:tr>
              <a:tr h="882752">
                <a:tc>
                  <a:txBody>
                    <a:bodyPr/>
                    <a:lstStyle/>
                    <a:p>
                      <a:r>
                        <a:rPr lang="es-GB" sz="2200" b="1" dirty="0">
                          <a:solidFill>
                            <a:srgbClr val="203864"/>
                          </a:solidFill>
                        </a:rPr>
                        <a:t>5</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1507122629"/>
                  </a:ext>
                </a:extLst>
              </a:tr>
            </a:tbl>
          </a:graphicData>
        </a:graphic>
      </p:graphicFrame>
      <p:cxnSp>
        <p:nvCxnSpPr>
          <p:cNvPr id="3" name="Straight Connector 2"/>
          <p:cNvCxnSpPr/>
          <p:nvPr/>
        </p:nvCxnSpPr>
        <p:spPr>
          <a:xfrm>
            <a:off x="6067171" y="142840"/>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8" name="Tabla 17">
            <a:extLst>
              <a:ext uri="{FF2B5EF4-FFF2-40B4-BE49-F238E27FC236}">
                <a16:creationId xmlns:a16="http://schemas.microsoft.com/office/drawing/2014/main" id="{7880D3F5-4C26-C643-917C-CC4F96633328}"/>
              </a:ext>
            </a:extLst>
          </p:cNvPr>
          <p:cNvGraphicFramePr>
            <a:graphicFrameLocks noGrp="1"/>
          </p:cNvGraphicFramePr>
          <p:nvPr/>
        </p:nvGraphicFramePr>
        <p:xfrm>
          <a:off x="6290313" y="640077"/>
          <a:ext cx="5783942" cy="5474900"/>
        </p:xfrm>
        <a:graphic>
          <a:graphicData uri="http://schemas.openxmlformats.org/drawingml/2006/table">
            <a:tbl>
              <a:tblPr firstRow="1" bandRow="1">
                <a:tableStyleId>{5DA37D80-6434-44D0-A028-1B22A696006F}</a:tableStyleId>
              </a:tblPr>
              <a:tblGrid>
                <a:gridCol w="548637">
                  <a:extLst>
                    <a:ext uri="{9D8B030D-6E8A-4147-A177-3AD203B41FA5}">
                      <a16:colId xmlns:a16="http://schemas.microsoft.com/office/drawing/2014/main" val="4036513689"/>
                    </a:ext>
                  </a:extLst>
                </a:gridCol>
                <a:gridCol w="5235305">
                  <a:extLst>
                    <a:ext uri="{9D8B030D-6E8A-4147-A177-3AD203B41FA5}">
                      <a16:colId xmlns:a16="http://schemas.microsoft.com/office/drawing/2014/main" val="194095337"/>
                    </a:ext>
                  </a:extLst>
                </a:gridCol>
              </a:tblGrid>
              <a:tr h="733815">
                <a:tc>
                  <a:txBody>
                    <a:bodyPr/>
                    <a:lstStyle/>
                    <a:p>
                      <a:endParaRPr lang="es-GB" sz="2200" dirty="0"/>
                    </a:p>
                  </a:txBody>
                  <a:tcPr>
                    <a:lnL w="12700" cap="flat" cmpd="sng" algn="ctr">
                      <a:solidFill>
                        <a:srgbClr val="E66700"/>
                      </a:solidFill>
                      <a:prstDash val="solid"/>
                      <a:round/>
                      <a:headEnd type="none" w="med" len="med"/>
                      <a:tailEnd type="none" w="med" len="med"/>
                    </a:lnL>
                  </a:tcPr>
                </a:tc>
                <a:tc>
                  <a:txBody>
                    <a:bodyPr/>
                    <a:lstStyle/>
                    <a:p>
                      <a:pPr algn="ctr"/>
                      <a:r>
                        <a:rPr lang="es-GB" sz="2200" b="0" dirty="0">
                          <a:solidFill>
                            <a:srgbClr val="203864"/>
                          </a:solidFill>
                        </a:rPr>
                        <a:t>Mis frases</a:t>
                      </a:r>
                    </a:p>
                  </a:txBody>
                  <a:tcPr anchor="ctr"/>
                </a:tc>
                <a:extLst>
                  <a:ext uri="{0D108BD9-81ED-4DB2-BD59-A6C34878D82A}">
                    <a16:rowId xmlns:a16="http://schemas.microsoft.com/office/drawing/2014/main" val="2059097406"/>
                  </a:ext>
                </a:extLst>
              </a:tr>
              <a:tr h="1154771">
                <a:tc>
                  <a:txBody>
                    <a:bodyPr/>
                    <a:lstStyle/>
                    <a:p>
                      <a:r>
                        <a:rPr lang="es-GB" sz="2200" b="1" dirty="0">
                          <a:solidFill>
                            <a:srgbClr val="203864"/>
                          </a:solidFill>
                        </a:rPr>
                        <a:t>1</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2183986981"/>
                  </a:ext>
                </a:extLst>
              </a:tr>
              <a:tr h="865855">
                <a:tc>
                  <a:txBody>
                    <a:bodyPr/>
                    <a:lstStyle/>
                    <a:p>
                      <a:r>
                        <a:rPr lang="es-GB" sz="2200" b="1" dirty="0">
                          <a:solidFill>
                            <a:srgbClr val="203864"/>
                          </a:solidFill>
                        </a:rPr>
                        <a:t>2</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1118756728"/>
                  </a:ext>
                </a:extLst>
              </a:tr>
              <a:tr h="720926">
                <a:tc>
                  <a:txBody>
                    <a:bodyPr/>
                    <a:lstStyle/>
                    <a:p>
                      <a:r>
                        <a:rPr lang="es-GB" sz="2200" b="1" dirty="0">
                          <a:solidFill>
                            <a:srgbClr val="203864"/>
                          </a:solidFill>
                        </a:rPr>
                        <a:t>3</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084794354"/>
                  </a:ext>
                </a:extLst>
              </a:tr>
              <a:tr h="933041">
                <a:tc>
                  <a:txBody>
                    <a:bodyPr/>
                    <a:lstStyle/>
                    <a:p>
                      <a:r>
                        <a:rPr lang="es-GB" sz="2200" b="1" dirty="0">
                          <a:solidFill>
                            <a:srgbClr val="203864"/>
                          </a:solidFill>
                        </a:rPr>
                        <a:t>4</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4248873225"/>
                  </a:ext>
                </a:extLst>
              </a:tr>
              <a:tr h="1066492">
                <a:tc>
                  <a:txBody>
                    <a:bodyPr/>
                    <a:lstStyle/>
                    <a:p>
                      <a:r>
                        <a:rPr lang="es-GB" sz="2200" b="1" dirty="0">
                          <a:solidFill>
                            <a:srgbClr val="203864"/>
                          </a:solidFill>
                        </a:rPr>
                        <a:t>5</a:t>
                      </a:r>
                    </a:p>
                  </a:txBody>
                  <a:tcPr anchor="ctr" anchorCtr="1"/>
                </a:tc>
                <a:tc>
                  <a:txBody>
                    <a:bodyPr/>
                    <a:lstStyle/>
                    <a:p>
                      <a:endParaRPr lang="es-ES" sz="2200" dirty="0">
                        <a:solidFill>
                          <a:srgbClr val="203864"/>
                        </a:solidFill>
                      </a:endParaRPr>
                    </a:p>
                  </a:txBody>
                  <a:tcPr anchor="ctr"/>
                </a:tc>
                <a:extLst>
                  <a:ext uri="{0D108BD9-81ED-4DB2-BD59-A6C34878D82A}">
                    <a16:rowId xmlns:a16="http://schemas.microsoft.com/office/drawing/2014/main" val="1507122629"/>
                  </a:ext>
                </a:extLst>
              </a:tr>
            </a:tbl>
          </a:graphicData>
        </a:graphic>
      </p:graphicFrame>
      <p:sp>
        <p:nvSpPr>
          <p:cNvPr id="19" name="Título 4">
            <a:extLst>
              <a:ext uri="{FF2B5EF4-FFF2-40B4-BE49-F238E27FC236}">
                <a16:creationId xmlns:a16="http://schemas.microsoft.com/office/drawing/2014/main" id="{2ED494CD-0E75-A143-A910-20683FDA8A21}"/>
              </a:ext>
            </a:extLst>
          </p:cNvPr>
          <p:cNvSpPr txBox="1">
            <a:spLocks/>
          </p:cNvSpPr>
          <p:nvPr/>
        </p:nvSpPr>
        <p:spPr>
          <a:xfrm>
            <a:off x="6290313" y="221589"/>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rgbClr val="002060"/>
                </a:solidFill>
              </a:rPr>
              <a:t>Persona B</a:t>
            </a:r>
            <a:endParaRPr lang="es-GB" sz="2400" dirty="0">
              <a:solidFill>
                <a:srgbClr val="002060"/>
              </a:solidFill>
            </a:endParaRPr>
          </a:p>
        </p:txBody>
      </p:sp>
      <p:sp>
        <p:nvSpPr>
          <p:cNvPr id="4" name="Rectangle 3"/>
          <p:cNvSpPr/>
          <p:nvPr/>
        </p:nvSpPr>
        <p:spPr>
          <a:xfrm>
            <a:off x="691910" y="1343652"/>
            <a:ext cx="4447078" cy="769441"/>
          </a:xfrm>
          <a:prstGeom prst="rect">
            <a:avLst/>
          </a:prstGeom>
        </p:spPr>
        <p:txBody>
          <a:bodyPr wrap="square">
            <a:spAutoFit/>
          </a:bodyPr>
          <a:lstStyle/>
          <a:p>
            <a:r>
              <a:rPr lang="es-ES" sz="2200" dirty="0">
                <a:solidFill>
                  <a:srgbClr val="203864"/>
                </a:solidFill>
              </a:rPr>
              <a:t>Quiero imprimir los billetes en la </a:t>
            </a:r>
            <a:r>
              <a:rPr lang="es-ES" sz="2200" b="1" dirty="0">
                <a:solidFill>
                  <a:srgbClr val="203864"/>
                </a:solidFill>
              </a:rPr>
              <a:t>estación</a:t>
            </a:r>
            <a:r>
              <a:rPr lang="es-ES" sz="2200" dirty="0">
                <a:solidFill>
                  <a:srgbClr val="203864"/>
                </a:solidFill>
              </a:rPr>
              <a:t>.</a:t>
            </a:r>
          </a:p>
        </p:txBody>
      </p:sp>
      <p:sp>
        <p:nvSpPr>
          <p:cNvPr id="6" name="Rectangle 5"/>
          <p:cNvSpPr/>
          <p:nvPr/>
        </p:nvSpPr>
        <p:spPr>
          <a:xfrm>
            <a:off x="674779" y="2264888"/>
            <a:ext cx="5059766" cy="769441"/>
          </a:xfrm>
          <a:prstGeom prst="rect">
            <a:avLst/>
          </a:prstGeom>
        </p:spPr>
        <p:txBody>
          <a:bodyPr wrap="square">
            <a:spAutoFit/>
          </a:bodyPr>
          <a:lstStyle/>
          <a:p>
            <a:r>
              <a:rPr lang="es-ES" sz="2200" dirty="0">
                <a:solidFill>
                  <a:srgbClr val="203864"/>
                </a:solidFill>
              </a:rPr>
              <a:t>Cuando estoy contento siempre quiero empezar una </a:t>
            </a:r>
            <a:r>
              <a:rPr lang="es-ES" sz="2200" b="1" dirty="0">
                <a:solidFill>
                  <a:srgbClr val="203864"/>
                </a:solidFill>
              </a:rPr>
              <a:t>conversación</a:t>
            </a:r>
            <a:r>
              <a:rPr lang="es-ES" sz="2200" dirty="0">
                <a:solidFill>
                  <a:srgbClr val="203864"/>
                </a:solidFill>
              </a:rPr>
              <a:t>.</a:t>
            </a:r>
          </a:p>
        </p:txBody>
      </p:sp>
      <p:sp>
        <p:nvSpPr>
          <p:cNvPr id="7" name="Rectangle 6"/>
          <p:cNvSpPr/>
          <p:nvPr/>
        </p:nvSpPr>
        <p:spPr>
          <a:xfrm>
            <a:off x="684043" y="3100756"/>
            <a:ext cx="5077351" cy="769441"/>
          </a:xfrm>
          <a:prstGeom prst="rect">
            <a:avLst/>
          </a:prstGeom>
        </p:spPr>
        <p:txBody>
          <a:bodyPr wrap="square">
            <a:spAutoFit/>
          </a:bodyPr>
          <a:lstStyle/>
          <a:p>
            <a:r>
              <a:rPr lang="es-ES" sz="2200" dirty="0">
                <a:solidFill>
                  <a:srgbClr val="203864"/>
                </a:solidFill>
              </a:rPr>
              <a:t>Generalmente, en una </a:t>
            </a:r>
            <a:r>
              <a:rPr lang="es-ES" sz="2200" b="1" dirty="0">
                <a:solidFill>
                  <a:srgbClr val="203864"/>
                </a:solidFill>
              </a:rPr>
              <a:t>situación</a:t>
            </a:r>
            <a:r>
              <a:rPr lang="es-ES" sz="2200" dirty="0">
                <a:solidFill>
                  <a:srgbClr val="203864"/>
                </a:solidFill>
              </a:rPr>
              <a:t> así damos muchas </a:t>
            </a:r>
            <a:r>
              <a:rPr lang="es-ES" sz="2200" b="1" dirty="0">
                <a:solidFill>
                  <a:srgbClr val="203864"/>
                </a:solidFill>
              </a:rPr>
              <a:t>opciones</a:t>
            </a:r>
            <a:r>
              <a:rPr lang="es-ES" sz="2200" dirty="0">
                <a:solidFill>
                  <a:srgbClr val="203864"/>
                </a:solidFill>
              </a:rPr>
              <a:t>.</a:t>
            </a:r>
          </a:p>
        </p:txBody>
      </p:sp>
      <p:sp>
        <p:nvSpPr>
          <p:cNvPr id="9" name="Rectangle 8"/>
          <p:cNvSpPr/>
          <p:nvPr/>
        </p:nvSpPr>
        <p:spPr>
          <a:xfrm>
            <a:off x="691910" y="4021992"/>
            <a:ext cx="4919442" cy="1107996"/>
          </a:xfrm>
          <a:prstGeom prst="rect">
            <a:avLst/>
          </a:prstGeom>
        </p:spPr>
        <p:txBody>
          <a:bodyPr wrap="square">
            <a:spAutoFit/>
          </a:bodyPr>
          <a:lstStyle/>
          <a:p>
            <a:r>
              <a:rPr lang="es-ES" sz="2200" dirty="0">
                <a:solidFill>
                  <a:srgbClr val="203864"/>
                </a:solidFill>
              </a:rPr>
              <a:t>Queremos una </a:t>
            </a:r>
            <a:r>
              <a:rPr lang="es-ES" sz="2200" b="1" dirty="0">
                <a:solidFill>
                  <a:srgbClr val="203864"/>
                </a:solidFill>
              </a:rPr>
              <a:t>traducción</a:t>
            </a:r>
            <a:r>
              <a:rPr lang="es-ES" sz="2200" dirty="0">
                <a:solidFill>
                  <a:srgbClr val="203864"/>
                </a:solidFill>
              </a:rPr>
              <a:t> del diálogo corto en la película de </a:t>
            </a:r>
            <a:r>
              <a:rPr lang="es-ES" sz="2200" b="1" dirty="0">
                <a:solidFill>
                  <a:srgbClr val="203864"/>
                </a:solidFill>
              </a:rPr>
              <a:t>acción</a:t>
            </a:r>
            <a:r>
              <a:rPr lang="es-ES" sz="2200" dirty="0">
                <a:solidFill>
                  <a:srgbClr val="203864"/>
                </a:solidFill>
              </a:rPr>
              <a:t>.</a:t>
            </a:r>
          </a:p>
        </p:txBody>
      </p:sp>
      <p:sp>
        <p:nvSpPr>
          <p:cNvPr id="10" name="Rectangle 9"/>
          <p:cNvSpPr/>
          <p:nvPr/>
        </p:nvSpPr>
        <p:spPr>
          <a:xfrm>
            <a:off x="710891" y="5245604"/>
            <a:ext cx="5023654" cy="769441"/>
          </a:xfrm>
          <a:prstGeom prst="rect">
            <a:avLst/>
          </a:prstGeom>
        </p:spPr>
        <p:txBody>
          <a:bodyPr wrap="square">
            <a:spAutoFit/>
          </a:bodyPr>
          <a:lstStyle/>
          <a:p>
            <a:r>
              <a:rPr lang="es-ES" sz="2200" dirty="0">
                <a:solidFill>
                  <a:srgbClr val="203864"/>
                </a:solidFill>
              </a:rPr>
              <a:t>Los dos países comparten las mismas </a:t>
            </a:r>
            <a:r>
              <a:rPr lang="es-ES" sz="2200" b="1" dirty="0">
                <a:solidFill>
                  <a:srgbClr val="203864"/>
                </a:solidFill>
              </a:rPr>
              <a:t>tradiciones</a:t>
            </a:r>
            <a:r>
              <a:rPr lang="es-ES" sz="2200" dirty="0">
                <a:solidFill>
                  <a:srgbClr val="203864"/>
                </a:solidFill>
              </a:rPr>
              <a:t>.</a:t>
            </a:r>
          </a:p>
        </p:txBody>
      </p:sp>
      <p:sp>
        <p:nvSpPr>
          <p:cNvPr id="11" name="Rectangle 10"/>
          <p:cNvSpPr/>
          <p:nvPr/>
        </p:nvSpPr>
        <p:spPr>
          <a:xfrm>
            <a:off x="6849762" y="1383329"/>
            <a:ext cx="5078901" cy="1107996"/>
          </a:xfrm>
          <a:prstGeom prst="rect">
            <a:avLst/>
          </a:prstGeom>
        </p:spPr>
        <p:txBody>
          <a:bodyPr wrap="square">
            <a:spAutoFit/>
          </a:bodyPr>
          <a:lstStyle/>
          <a:p>
            <a:r>
              <a:rPr lang="es-ES" sz="2200" dirty="0">
                <a:solidFill>
                  <a:srgbClr val="203864"/>
                </a:solidFill>
              </a:rPr>
              <a:t>Tenemos la </a:t>
            </a:r>
            <a:r>
              <a:rPr lang="es-ES" sz="2200" b="1" dirty="0">
                <a:solidFill>
                  <a:srgbClr val="203864"/>
                </a:solidFill>
              </a:rPr>
              <a:t>intención</a:t>
            </a:r>
            <a:r>
              <a:rPr lang="es-ES" sz="2200" dirty="0">
                <a:solidFill>
                  <a:srgbClr val="203864"/>
                </a:solidFill>
              </a:rPr>
              <a:t> de elegir una bicicleta según la </a:t>
            </a:r>
            <a:r>
              <a:rPr lang="es-ES" sz="2200" b="1" dirty="0">
                <a:solidFill>
                  <a:srgbClr val="203864"/>
                </a:solidFill>
              </a:rPr>
              <a:t>información</a:t>
            </a:r>
            <a:r>
              <a:rPr lang="es-ES" sz="2200" dirty="0">
                <a:solidFill>
                  <a:srgbClr val="203864"/>
                </a:solidFill>
              </a:rPr>
              <a:t> de la revista.</a:t>
            </a:r>
          </a:p>
        </p:txBody>
      </p:sp>
      <p:sp>
        <p:nvSpPr>
          <p:cNvPr id="12" name="Rectangle 11"/>
          <p:cNvSpPr/>
          <p:nvPr/>
        </p:nvSpPr>
        <p:spPr>
          <a:xfrm>
            <a:off x="6849762" y="2546606"/>
            <a:ext cx="4748959" cy="769441"/>
          </a:xfrm>
          <a:prstGeom prst="rect">
            <a:avLst/>
          </a:prstGeom>
        </p:spPr>
        <p:txBody>
          <a:bodyPr wrap="square">
            <a:spAutoFit/>
          </a:bodyPr>
          <a:lstStyle/>
          <a:p>
            <a:r>
              <a:rPr lang="es-ES" sz="2200" dirty="0">
                <a:solidFill>
                  <a:srgbClr val="203864"/>
                </a:solidFill>
              </a:rPr>
              <a:t>No puedo describir la </a:t>
            </a:r>
            <a:r>
              <a:rPr lang="es-ES" sz="2200" b="1" dirty="0">
                <a:solidFill>
                  <a:srgbClr val="203864"/>
                </a:solidFill>
              </a:rPr>
              <a:t>sensación </a:t>
            </a:r>
            <a:r>
              <a:rPr lang="es-ES" sz="2200" dirty="0">
                <a:solidFill>
                  <a:srgbClr val="203864"/>
                </a:solidFill>
              </a:rPr>
              <a:t>de</a:t>
            </a:r>
            <a:r>
              <a:rPr lang="es-ES" sz="2200" b="1" dirty="0">
                <a:solidFill>
                  <a:srgbClr val="203864"/>
                </a:solidFill>
              </a:rPr>
              <a:t> </a:t>
            </a:r>
            <a:r>
              <a:rPr lang="es-ES" sz="2200" dirty="0">
                <a:solidFill>
                  <a:srgbClr val="203864"/>
                </a:solidFill>
              </a:rPr>
              <a:t>ganar un premio importante.</a:t>
            </a:r>
          </a:p>
        </p:txBody>
      </p:sp>
      <p:sp>
        <p:nvSpPr>
          <p:cNvPr id="13" name="Rectangle 12"/>
          <p:cNvSpPr/>
          <p:nvPr/>
        </p:nvSpPr>
        <p:spPr>
          <a:xfrm>
            <a:off x="6849762" y="3371328"/>
            <a:ext cx="4748959" cy="769441"/>
          </a:xfrm>
          <a:prstGeom prst="rect">
            <a:avLst/>
          </a:prstGeom>
        </p:spPr>
        <p:txBody>
          <a:bodyPr wrap="square">
            <a:spAutoFit/>
          </a:bodyPr>
          <a:lstStyle/>
          <a:p>
            <a:r>
              <a:rPr lang="es-ES" sz="2200" dirty="0">
                <a:solidFill>
                  <a:srgbClr val="203864"/>
                </a:solidFill>
              </a:rPr>
              <a:t>El apoyo del profesor es una parte de la </a:t>
            </a:r>
            <a:r>
              <a:rPr lang="es-ES" sz="2200" b="1" dirty="0">
                <a:solidFill>
                  <a:srgbClr val="203864"/>
                </a:solidFill>
              </a:rPr>
              <a:t>educación</a:t>
            </a:r>
            <a:r>
              <a:rPr lang="es-ES" sz="2200" dirty="0">
                <a:solidFill>
                  <a:srgbClr val="203864"/>
                </a:solidFill>
              </a:rPr>
              <a:t>.</a:t>
            </a:r>
          </a:p>
        </p:txBody>
      </p:sp>
      <p:sp>
        <p:nvSpPr>
          <p:cNvPr id="14" name="Rectangle 13"/>
          <p:cNvSpPr/>
          <p:nvPr/>
        </p:nvSpPr>
        <p:spPr>
          <a:xfrm>
            <a:off x="6849762" y="4191269"/>
            <a:ext cx="5197772" cy="769441"/>
          </a:xfrm>
          <a:prstGeom prst="rect">
            <a:avLst/>
          </a:prstGeom>
        </p:spPr>
        <p:txBody>
          <a:bodyPr wrap="square">
            <a:spAutoFit/>
          </a:bodyPr>
          <a:lstStyle/>
          <a:p>
            <a:r>
              <a:rPr lang="es-ES" sz="2200" dirty="0">
                <a:solidFill>
                  <a:srgbClr val="203864"/>
                </a:solidFill>
              </a:rPr>
              <a:t>El fútbol es un deporte con </a:t>
            </a:r>
            <a:r>
              <a:rPr lang="es-ES" sz="2200" b="1" dirty="0">
                <a:solidFill>
                  <a:srgbClr val="203864"/>
                </a:solidFill>
              </a:rPr>
              <a:t>emociones</a:t>
            </a:r>
            <a:r>
              <a:rPr lang="es-ES" sz="2200" dirty="0">
                <a:solidFill>
                  <a:srgbClr val="203864"/>
                </a:solidFill>
              </a:rPr>
              <a:t> muy fuertes.</a:t>
            </a:r>
          </a:p>
        </p:txBody>
      </p:sp>
      <p:sp>
        <p:nvSpPr>
          <p:cNvPr id="15" name="Rectangle 14"/>
          <p:cNvSpPr/>
          <p:nvPr/>
        </p:nvSpPr>
        <p:spPr>
          <a:xfrm>
            <a:off x="6849762" y="5032231"/>
            <a:ext cx="5432917" cy="1107996"/>
          </a:xfrm>
          <a:prstGeom prst="rect">
            <a:avLst/>
          </a:prstGeom>
        </p:spPr>
        <p:txBody>
          <a:bodyPr wrap="square">
            <a:spAutoFit/>
          </a:bodyPr>
          <a:lstStyle/>
          <a:p>
            <a:r>
              <a:rPr lang="es-ES" sz="2200" dirty="0">
                <a:solidFill>
                  <a:srgbClr val="203864"/>
                </a:solidFill>
              </a:rPr>
              <a:t>Finalmente, elijo hacer una </a:t>
            </a:r>
            <a:r>
              <a:rPr lang="es-ES" sz="2200" b="1" dirty="0">
                <a:solidFill>
                  <a:srgbClr val="203864"/>
                </a:solidFill>
              </a:rPr>
              <a:t>presentación</a:t>
            </a:r>
            <a:r>
              <a:rPr lang="es-ES" sz="2200" dirty="0">
                <a:solidFill>
                  <a:srgbClr val="203864"/>
                </a:solidFill>
              </a:rPr>
              <a:t> sobre las </a:t>
            </a:r>
            <a:r>
              <a:rPr lang="es-ES" sz="2200" b="1" dirty="0">
                <a:solidFill>
                  <a:srgbClr val="203864"/>
                </a:solidFill>
              </a:rPr>
              <a:t>revoluciones</a:t>
            </a:r>
            <a:r>
              <a:rPr lang="es-ES" sz="2200" dirty="0">
                <a:solidFill>
                  <a:srgbClr val="203864"/>
                </a:solidFill>
              </a:rPr>
              <a:t> en el mundo.</a:t>
            </a:r>
          </a:p>
        </p:txBody>
      </p:sp>
    </p:spTree>
    <p:extLst>
      <p:ext uri="{BB962C8B-B14F-4D97-AF65-F5344CB8AC3E}">
        <p14:creationId xmlns:p14="http://schemas.microsoft.com/office/powerpoint/2010/main" val="427398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0" grpId="0"/>
      <p:bldP spid="11" grpId="0"/>
      <p:bldP spid="12"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idx="4294967295"/>
          </p:nvPr>
        </p:nvSpPr>
        <p:spPr>
          <a:xfrm>
            <a:off x="271575" y="50880"/>
            <a:ext cx="10515600" cy="1325563"/>
          </a:xfrm>
        </p:spPr>
        <p:txBody>
          <a:bodyPr>
            <a:normAutofit/>
          </a:bodyPr>
          <a:lstStyle/>
          <a:p>
            <a:r>
              <a:rPr lang="en-GB" sz="2900" dirty="0"/>
              <a:t>Persona B</a:t>
            </a:r>
          </a:p>
        </p:txBody>
      </p:sp>
      <p:sp>
        <p:nvSpPr>
          <p:cNvPr id="27" name="Rectangle 26">
            <a:extLst>
              <a:ext uri="{FF2B5EF4-FFF2-40B4-BE49-F238E27FC236}">
                <a16:creationId xmlns:a16="http://schemas.microsoft.com/office/drawing/2014/main" id="{73F710BC-92C8-084B-AD21-614D0A78E68E}"/>
              </a:ext>
            </a:extLst>
          </p:cNvPr>
          <p:cNvSpPr/>
          <p:nvPr/>
        </p:nvSpPr>
        <p:spPr>
          <a:xfrm>
            <a:off x="326532" y="1293882"/>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8"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557200" y="1443142"/>
            <a:ext cx="2190051"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It</a:t>
            </a:r>
            <a:r>
              <a:rPr lang="en-GB" sz="2800" dirty="0">
                <a:solidFill>
                  <a:schemeClr val="accent1">
                    <a:lumMod val="50000"/>
                  </a:schemeClr>
                </a:solidFill>
                <a:ea typeface="Calibri" panose="020F0502020204030204" pitchFamily="34" charset="0"/>
                <a:cs typeface="Times New Roman" panose="02020603050405020304" pitchFamily="18" charset="0"/>
              </a:rPr>
              <a:t> matters to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29" name="Text Box 10">
            <a:extLst>
              <a:ext uri="{FF2B5EF4-FFF2-40B4-BE49-F238E27FC236}">
                <a16:creationId xmlns:a16="http://schemas.microsoft.com/office/drawing/2014/main" id="{5B21DE31-D753-334A-A2D3-58247A47400F}"/>
              </a:ext>
            </a:extLst>
          </p:cNvPr>
          <p:cNvSpPr txBox="1">
            <a:spLocks noChangeArrowheads="1"/>
          </p:cNvSpPr>
          <p:nvPr/>
        </p:nvSpPr>
        <p:spPr bwMode="auto">
          <a:xfrm>
            <a:off x="394600" y="139660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Rectangle 1">
            <a:extLst>
              <a:ext uri="{FF2B5EF4-FFF2-40B4-BE49-F238E27FC236}">
                <a16:creationId xmlns:a16="http://schemas.microsoft.com/office/drawing/2014/main" id="{56F06C9C-BA86-174C-B903-41A58F7F63FA}"/>
              </a:ext>
            </a:extLst>
          </p:cNvPr>
          <p:cNvSpPr/>
          <p:nvPr/>
        </p:nvSpPr>
        <p:spPr>
          <a:xfrm>
            <a:off x="3192243" y="1323678"/>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1" name="Text Box 2">
            <a:extLst>
              <a:ext uri="{FF2B5EF4-FFF2-40B4-BE49-F238E27FC236}">
                <a16:creationId xmlns:a16="http://schemas.microsoft.com/office/drawing/2014/main" id="{DB4D888C-8D6B-E74A-964C-B0C265FF0DB5}"/>
              </a:ext>
            </a:extLst>
          </p:cNvPr>
          <p:cNvSpPr txBox="1">
            <a:spLocks noChangeArrowheads="1"/>
          </p:cNvSpPr>
          <p:nvPr/>
        </p:nvSpPr>
        <p:spPr bwMode="auto">
          <a:xfrm>
            <a:off x="3432720" y="1388659"/>
            <a:ext cx="2357504"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They</a:t>
            </a:r>
            <a:r>
              <a:rPr lang="en-GB" sz="2800" dirty="0">
                <a:solidFill>
                  <a:schemeClr val="accent1">
                    <a:lumMod val="50000"/>
                  </a:schemeClr>
                </a:solidFill>
                <a:ea typeface="Calibri" panose="020F0502020204030204" pitchFamily="34" charset="0"/>
                <a:cs typeface="Times New Roman" panose="02020603050405020304" pitchFamily="18" charset="0"/>
              </a:rPr>
              <a:t> make me happy.</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32" name="Text Box 10">
            <a:extLst>
              <a:ext uri="{FF2B5EF4-FFF2-40B4-BE49-F238E27FC236}">
                <a16:creationId xmlns:a16="http://schemas.microsoft.com/office/drawing/2014/main" id="{311A18EB-4B08-2741-ABDA-8B1EEC603DB9}"/>
              </a:ext>
            </a:extLst>
          </p:cNvPr>
          <p:cNvSpPr txBox="1">
            <a:spLocks noChangeArrowheads="1"/>
          </p:cNvSpPr>
          <p:nvPr/>
        </p:nvSpPr>
        <p:spPr bwMode="auto">
          <a:xfrm>
            <a:off x="3260311" y="14264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angle 1">
            <a:extLst>
              <a:ext uri="{FF2B5EF4-FFF2-40B4-BE49-F238E27FC236}">
                <a16:creationId xmlns:a16="http://schemas.microsoft.com/office/drawing/2014/main" id="{8F45328C-A3AC-B14C-9940-BF23E840772F}"/>
              </a:ext>
            </a:extLst>
          </p:cNvPr>
          <p:cNvSpPr/>
          <p:nvPr/>
        </p:nvSpPr>
        <p:spPr>
          <a:xfrm>
            <a:off x="6057954" y="1323678"/>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4" name="Text Box 2">
            <a:extLst>
              <a:ext uri="{FF2B5EF4-FFF2-40B4-BE49-F238E27FC236}">
                <a16:creationId xmlns:a16="http://schemas.microsoft.com/office/drawing/2014/main" id="{C2930D74-F222-B044-8255-2A31E255B0D5}"/>
              </a:ext>
            </a:extLst>
          </p:cNvPr>
          <p:cNvSpPr txBox="1">
            <a:spLocks noChangeArrowheads="1"/>
          </p:cNvSpPr>
          <p:nvPr/>
        </p:nvSpPr>
        <p:spPr bwMode="auto">
          <a:xfrm>
            <a:off x="6286083" y="1406452"/>
            <a:ext cx="2433983"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They</a:t>
            </a:r>
            <a:r>
              <a:rPr lang="en-GB" sz="2800" dirty="0">
                <a:solidFill>
                  <a:schemeClr val="accent1">
                    <a:lumMod val="50000"/>
                  </a:schemeClr>
                </a:solidFill>
                <a:ea typeface="Calibri" panose="020F0502020204030204" pitchFamily="34" charset="0"/>
                <a:cs typeface="Times New Roman" panose="02020603050405020304" pitchFamily="18" charset="0"/>
              </a:rPr>
              <a:t> scare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35" name="Text Box 10">
            <a:extLst>
              <a:ext uri="{FF2B5EF4-FFF2-40B4-BE49-F238E27FC236}">
                <a16:creationId xmlns:a16="http://schemas.microsoft.com/office/drawing/2014/main" id="{1441D099-3EE9-4B4F-B968-293AB3A4D1E0}"/>
              </a:ext>
            </a:extLst>
          </p:cNvPr>
          <p:cNvSpPr txBox="1">
            <a:spLocks noChangeArrowheads="1"/>
          </p:cNvSpPr>
          <p:nvPr/>
        </p:nvSpPr>
        <p:spPr bwMode="auto">
          <a:xfrm>
            <a:off x="6126022" y="142776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Rectangle 1">
            <a:extLst>
              <a:ext uri="{FF2B5EF4-FFF2-40B4-BE49-F238E27FC236}">
                <a16:creationId xmlns:a16="http://schemas.microsoft.com/office/drawing/2014/main" id="{62AC8CDD-8B40-4043-99E8-61A87B06BBF7}"/>
              </a:ext>
            </a:extLst>
          </p:cNvPr>
          <p:cNvSpPr/>
          <p:nvPr/>
        </p:nvSpPr>
        <p:spPr>
          <a:xfrm>
            <a:off x="8880688" y="1325513"/>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7" name="Text Box 2">
            <a:extLst>
              <a:ext uri="{FF2B5EF4-FFF2-40B4-BE49-F238E27FC236}">
                <a16:creationId xmlns:a16="http://schemas.microsoft.com/office/drawing/2014/main" id="{D5CD7F33-55A3-0B44-A6DF-D33DED1E9FB5}"/>
              </a:ext>
            </a:extLst>
          </p:cNvPr>
          <p:cNvSpPr txBox="1">
            <a:spLocks noChangeArrowheads="1"/>
          </p:cNvSpPr>
          <p:nvPr/>
        </p:nvSpPr>
        <p:spPr bwMode="auto">
          <a:xfrm>
            <a:off x="8975514" y="1496530"/>
            <a:ext cx="2488712"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It</a:t>
            </a:r>
            <a:r>
              <a:rPr lang="en-GB" sz="2800" dirty="0">
                <a:solidFill>
                  <a:schemeClr val="accent1">
                    <a:lumMod val="50000"/>
                  </a:schemeClr>
                </a:solidFill>
                <a:ea typeface="Calibri" panose="020F0502020204030204" pitchFamily="34" charset="0"/>
                <a:cs typeface="Times New Roman" panose="02020603050405020304" pitchFamily="18" charset="0"/>
              </a:rPr>
              <a:t> annoys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38" name="Text Box 10">
            <a:extLst>
              <a:ext uri="{FF2B5EF4-FFF2-40B4-BE49-F238E27FC236}">
                <a16:creationId xmlns:a16="http://schemas.microsoft.com/office/drawing/2014/main" id="{D77331CA-92E1-6D41-B1C0-62C3118011EE}"/>
              </a:ext>
            </a:extLst>
          </p:cNvPr>
          <p:cNvSpPr txBox="1">
            <a:spLocks noChangeArrowheads="1"/>
          </p:cNvSpPr>
          <p:nvPr/>
        </p:nvSpPr>
        <p:spPr bwMode="auto">
          <a:xfrm>
            <a:off x="8948756" y="142824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Rectangle 1">
            <a:extLst>
              <a:ext uri="{FF2B5EF4-FFF2-40B4-BE49-F238E27FC236}">
                <a16:creationId xmlns:a16="http://schemas.microsoft.com/office/drawing/2014/main" id="{8DE6CC4A-7BF9-CA4A-BEA7-73759E8C639A}"/>
              </a:ext>
            </a:extLst>
          </p:cNvPr>
          <p:cNvSpPr/>
          <p:nvPr/>
        </p:nvSpPr>
        <p:spPr>
          <a:xfrm>
            <a:off x="326531" y="3659279"/>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0" name="Text Box 2">
            <a:extLst>
              <a:ext uri="{FF2B5EF4-FFF2-40B4-BE49-F238E27FC236}">
                <a16:creationId xmlns:a16="http://schemas.microsoft.com/office/drawing/2014/main" id="{19A601E2-ABF1-3942-B9C0-A7A35E234C38}"/>
              </a:ext>
            </a:extLst>
          </p:cNvPr>
          <p:cNvSpPr txBox="1">
            <a:spLocks noChangeArrowheads="1"/>
          </p:cNvSpPr>
          <p:nvPr/>
        </p:nvSpPr>
        <p:spPr bwMode="auto">
          <a:xfrm>
            <a:off x="557200" y="3826295"/>
            <a:ext cx="2216343"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They</a:t>
            </a:r>
            <a:r>
              <a:rPr lang="en-GB" sz="2800" dirty="0">
                <a:solidFill>
                  <a:schemeClr val="accent1">
                    <a:lumMod val="50000"/>
                  </a:schemeClr>
                </a:solidFill>
                <a:ea typeface="Calibri" panose="020F0502020204030204" pitchFamily="34" charset="0"/>
                <a:cs typeface="Times New Roman" panose="02020603050405020304" pitchFamily="18" charset="0"/>
              </a:rPr>
              <a:t> delight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41" name="Text Box 10">
            <a:extLst>
              <a:ext uri="{FF2B5EF4-FFF2-40B4-BE49-F238E27FC236}">
                <a16:creationId xmlns:a16="http://schemas.microsoft.com/office/drawing/2014/main" id="{F0226B6F-0C65-244B-AD6A-B028CA1F17FB}"/>
              </a:ext>
            </a:extLst>
          </p:cNvPr>
          <p:cNvSpPr txBox="1">
            <a:spLocks noChangeArrowheads="1"/>
          </p:cNvSpPr>
          <p:nvPr/>
        </p:nvSpPr>
        <p:spPr bwMode="auto">
          <a:xfrm>
            <a:off x="394599" y="37620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Rectangle 1">
            <a:extLst>
              <a:ext uri="{FF2B5EF4-FFF2-40B4-BE49-F238E27FC236}">
                <a16:creationId xmlns:a16="http://schemas.microsoft.com/office/drawing/2014/main" id="{42624155-6739-A546-8C86-E02763FB9FE5}"/>
              </a:ext>
            </a:extLst>
          </p:cNvPr>
          <p:cNvSpPr/>
          <p:nvPr/>
        </p:nvSpPr>
        <p:spPr>
          <a:xfrm>
            <a:off x="3192243" y="3627719"/>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3" name="Text Box 2">
            <a:extLst>
              <a:ext uri="{FF2B5EF4-FFF2-40B4-BE49-F238E27FC236}">
                <a16:creationId xmlns:a16="http://schemas.microsoft.com/office/drawing/2014/main" id="{C23F072D-350E-F149-B336-17092886070B}"/>
              </a:ext>
            </a:extLst>
          </p:cNvPr>
          <p:cNvSpPr txBox="1">
            <a:spLocks noChangeArrowheads="1"/>
          </p:cNvSpPr>
          <p:nvPr/>
        </p:nvSpPr>
        <p:spPr bwMode="auto">
          <a:xfrm>
            <a:off x="3393287" y="3762006"/>
            <a:ext cx="2385218"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It</a:t>
            </a:r>
            <a:r>
              <a:rPr lang="en-GB" sz="2800" dirty="0">
                <a:solidFill>
                  <a:schemeClr val="accent1">
                    <a:lumMod val="50000"/>
                  </a:schemeClr>
                </a:solidFill>
                <a:ea typeface="Calibri" panose="020F0502020204030204" pitchFamily="34" charset="0"/>
                <a:cs typeface="Times New Roman" panose="02020603050405020304" pitchFamily="18" charset="0"/>
              </a:rPr>
              <a:t> pleases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44" name="Text Box 10">
            <a:extLst>
              <a:ext uri="{FF2B5EF4-FFF2-40B4-BE49-F238E27FC236}">
                <a16:creationId xmlns:a16="http://schemas.microsoft.com/office/drawing/2014/main" id="{6765B35E-5D4F-0F4C-84B5-0CF4A3ACC9A9}"/>
              </a:ext>
            </a:extLst>
          </p:cNvPr>
          <p:cNvSpPr txBox="1">
            <a:spLocks noChangeArrowheads="1"/>
          </p:cNvSpPr>
          <p:nvPr/>
        </p:nvSpPr>
        <p:spPr bwMode="auto">
          <a:xfrm>
            <a:off x="3260311" y="373044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Rectangle 1">
            <a:extLst>
              <a:ext uri="{FF2B5EF4-FFF2-40B4-BE49-F238E27FC236}">
                <a16:creationId xmlns:a16="http://schemas.microsoft.com/office/drawing/2014/main" id="{D7D4D097-83FF-6F41-A9BA-DBFE7D3AF6AE}"/>
              </a:ext>
            </a:extLst>
          </p:cNvPr>
          <p:cNvSpPr/>
          <p:nvPr/>
        </p:nvSpPr>
        <p:spPr>
          <a:xfrm>
            <a:off x="6057953" y="3594946"/>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6" name="Text Box 2">
            <a:extLst>
              <a:ext uri="{FF2B5EF4-FFF2-40B4-BE49-F238E27FC236}">
                <a16:creationId xmlns:a16="http://schemas.microsoft.com/office/drawing/2014/main" id="{29A094F1-8CB7-E44D-AC0B-35F789E3C407}"/>
              </a:ext>
            </a:extLst>
          </p:cNvPr>
          <p:cNvSpPr txBox="1">
            <a:spLocks noChangeArrowheads="1"/>
          </p:cNvSpPr>
          <p:nvPr/>
        </p:nvSpPr>
        <p:spPr bwMode="auto">
          <a:xfrm>
            <a:off x="6123367" y="4008541"/>
            <a:ext cx="2613369" cy="553357"/>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It</a:t>
            </a:r>
            <a:r>
              <a:rPr lang="en-GB" sz="2800" dirty="0">
                <a:solidFill>
                  <a:schemeClr val="accent1">
                    <a:lumMod val="50000"/>
                  </a:schemeClr>
                </a:solidFill>
                <a:ea typeface="Calibri" panose="020F0502020204030204" pitchFamily="34" charset="0"/>
                <a:cs typeface="Times New Roman" panose="02020603050405020304" pitchFamily="18" charset="0"/>
              </a:rPr>
              <a:t> worries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47" name="Text Box 10">
            <a:extLst>
              <a:ext uri="{FF2B5EF4-FFF2-40B4-BE49-F238E27FC236}">
                <a16:creationId xmlns:a16="http://schemas.microsoft.com/office/drawing/2014/main" id="{6B5BFFF8-9FE3-FE46-A368-0D119A321F25}"/>
              </a:ext>
            </a:extLst>
          </p:cNvPr>
          <p:cNvSpPr txBox="1">
            <a:spLocks noChangeArrowheads="1"/>
          </p:cNvSpPr>
          <p:nvPr/>
        </p:nvSpPr>
        <p:spPr bwMode="auto">
          <a:xfrm>
            <a:off x="6126021" y="36976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8" name="Rectangle 1">
            <a:extLst>
              <a:ext uri="{FF2B5EF4-FFF2-40B4-BE49-F238E27FC236}">
                <a16:creationId xmlns:a16="http://schemas.microsoft.com/office/drawing/2014/main" id="{AF378D74-4702-7740-AB7B-A86CCE876FD0}"/>
              </a:ext>
            </a:extLst>
          </p:cNvPr>
          <p:cNvSpPr/>
          <p:nvPr/>
        </p:nvSpPr>
        <p:spPr>
          <a:xfrm>
            <a:off x="8880687" y="3562173"/>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9" name="Text Box 2">
            <a:extLst>
              <a:ext uri="{FF2B5EF4-FFF2-40B4-BE49-F238E27FC236}">
                <a16:creationId xmlns:a16="http://schemas.microsoft.com/office/drawing/2014/main" id="{0BD0B261-D3B2-A041-BB80-DE4C42D3A280}"/>
              </a:ext>
            </a:extLst>
          </p:cNvPr>
          <p:cNvSpPr txBox="1">
            <a:spLocks noChangeArrowheads="1"/>
          </p:cNvSpPr>
          <p:nvPr/>
        </p:nvSpPr>
        <p:spPr bwMode="auto">
          <a:xfrm>
            <a:off x="9135306" y="3700856"/>
            <a:ext cx="2277825"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They</a:t>
            </a:r>
            <a:r>
              <a:rPr lang="en-GB" sz="2800" dirty="0">
                <a:solidFill>
                  <a:schemeClr val="accent1">
                    <a:lumMod val="50000"/>
                  </a:schemeClr>
                </a:solidFill>
                <a:ea typeface="Calibri" panose="020F0502020204030204" pitchFamily="34" charset="0"/>
                <a:cs typeface="Times New Roman" panose="02020603050405020304" pitchFamily="18" charset="0"/>
              </a:rPr>
              <a:t> interest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0" name="Text Box 10">
            <a:extLst>
              <a:ext uri="{FF2B5EF4-FFF2-40B4-BE49-F238E27FC236}">
                <a16:creationId xmlns:a16="http://schemas.microsoft.com/office/drawing/2014/main" id="{BE82A87C-2396-3845-932A-DF007DE0F201}"/>
              </a:ext>
            </a:extLst>
          </p:cNvPr>
          <p:cNvSpPr txBox="1">
            <a:spLocks noChangeArrowheads="1"/>
          </p:cNvSpPr>
          <p:nvPr/>
        </p:nvSpPr>
        <p:spPr bwMode="auto">
          <a:xfrm>
            <a:off x="8948755" y="366490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1" name="Imagen 5">
            <a:extLst>
              <a:ext uri="{FF2B5EF4-FFF2-40B4-BE49-F238E27FC236}">
                <a16:creationId xmlns:a16="http://schemas.microsoft.com/office/drawing/2014/main" id="{1F20A43F-C966-6C4A-B5D9-8824947116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339787" y="2402608"/>
            <a:ext cx="483103" cy="546100"/>
          </a:xfrm>
          <a:prstGeom prst="rect">
            <a:avLst/>
          </a:prstGeom>
        </p:spPr>
      </p:pic>
      <p:pic>
        <p:nvPicPr>
          <p:cNvPr id="52" name="Imagen 7">
            <a:extLst>
              <a:ext uri="{FF2B5EF4-FFF2-40B4-BE49-F238E27FC236}">
                <a16:creationId xmlns:a16="http://schemas.microsoft.com/office/drawing/2014/main" id="{096F893B-2B4A-194B-ABA2-4B330BF5DA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1889" y="2421759"/>
            <a:ext cx="586339" cy="584653"/>
          </a:xfrm>
          <a:prstGeom prst="rect">
            <a:avLst/>
          </a:prstGeom>
        </p:spPr>
      </p:pic>
      <p:sp>
        <p:nvSpPr>
          <p:cNvPr id="54" name="Rectángulo 9">
            <a:extLst>
              <a:ext uri="{FF2B5EF4-FFF2-40B4-BE49-F238E27FC236}">
                <a16:creationId xmlns:a16="http://schemas.microsoft.com/office/drawing/2014/main" id="{C24D5873-A172-1F4A-9B6A-514C050A3C04}"/>
              </a:ext>
            </a:extLst>
          </p:cNvPr>
          <p:cNvSpPr/>
          <p:nvPr/>
        </p:nvSpPr>
        <p:spPr>
          <a:xfrm>
            <a:off x="9578354" y="4679650"/>
            <a:ext cx="1391727"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[opinions]</a:t>
            </a:r>
          </a:p>
        </p:txBody>
      </p:sp>
      <p:pic>
        <p:nvPicPr>
          <p:cNvPr id="55" name="Imagen 27">
            <a:extLst>
              <a:ext uri="{FF2B5EF4-FFF2-40B4-BE49-F238E27FC236}">
                <a16:creationId xmlns:a16="http://schemas.microsoft.com/office/drawing/2014/main" id="{97BBF86A-98BF-4546-AEAE-77A1617245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4379" y="4796279"/>
            <a:ext cx="797846" cy="515025"/>
          </a:xfrm>
          <a:prstGeom prst="rect">
            <a:avLst/>
          </a:prstGeom>
        </p:spPr>
      </p:pic>
      <p:pic>
        <p:nvPicPr>
          <p:cNvPr id="56" name="Imagen 12">
            <a:extLst>
              <a:ext uri="{FF2B5EF4-FFF2-40B4-BE49-F238E27FC236}">
                <a16:creationId xmlns:a16="http://schemas.microsoft.com/office/drawing/2014/main" id="{FA76BEB4-4491-E545-9392-3B7E562BCD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05642" y="4692821"/>
            <a:ext cx="517990" cy="537055"/>
          </a:xfrm>
          <a:prstGeom prst="rect">
            <a:avLst/>
          </a:prstGeom>
        </p:spPr>
      </p:pic>
      <p:pic>
        <p:nvPicPr>
          <p:cNvPr id="57" name="Picture 2" descr="Movie reel movie film reel clipart clipart image 2 clipartbold "/>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13142"/>
          <a:stretch/>
        </p:blipFill>
        <p:spPr bwMode="auto">
          <a:xfrm>
            <a:off x="9458930" y="2362392"/>
            <a:ext cx="576396" cy="510866"/>
          </a:xfrm>
          <a:prstGeom prst="rect">
            <a:avLst/>
          </a:prstGeom>
          <a:noFill/>
          <a:extLst>
            <a:ext uri="{909E8E84-426E-40DD-AFC4-6F175D3DCCD1}">
              <a14:hiddenFill xmlns:a14="http://schemas.microsoft.com/office/drawing/2010/main">
                <a:solidFill>
                  <a:srgbClr val="FFFFFF"/>
                </a:solidFill>
              </a14:hiddenFill>
            </a:ext>
          </a:extLst>
        </p:spPr>
      </p:pic>
      <p:sp>
        <p:nvSpPr>
          <p:cNvPr id="58" name="Rectángulo 9">
            <a:extLst>
              <a:ext uri="{FF2B5EF4-FFF2-40B4-BE49-F238E27FC236}">
                <a16:creationId xmlns:a16="http://schemas.microsoft.com/office/drawing/2014/main" id="{C24D5873-A172-1F4A-9B6A-514C050A3C04}"/>
              </a:ext>
            </a:extLst>
          </p:cNvPr>
          <p:cNvSpPr/>
          <p:nvPr/>
        </p:nvSpPr>
        <p:spPr>
          <a:xfrm>
            <a:off x="10219870" y="2408706"/>
            <a:ext cx="787395"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[film]</a:t>
            </a:r>
          </a:p>
        </p:txBody>
      </p:sp>
      <p:sp>
        <p:nvSpPr>
          <p:cNvPr id="61" name="Rectángulo 9">
            <a:extLst>
              <a:ext uri="{FF2B5EF4-FFF2-40B4-BE49-F238E27FC236}">
                <a16:creationId xmlns:a16="http://schemas.microsoft.com/office/drawing/2014/main" id="{C24D5873-A172-1F4A-9B6A-514C050A3C04}"/>
              </a:ext>
            </a:extLst>
          </p:cNvPr>
          <p:cNvSpPr/>
          <p:nvPr/>
        </p:nvSpPr>
        <p:spPr>
          <a:xfrm>
            <a:off x="6625183" y="2434317"/>
            <a:ext cx="1609736"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[accidents]</a:t>
            </a:r>
          </a:p>
        </p:txBody>
      </p:sp>
      <p:pic>
        <p:nvPicPr>
          <p:cNvPr id="62" name="Imagen 8">
            <a:extLst>
              <a:ext uri="{FF2B5EF4-FFF2-40B4-BE49-F238E27FC236}">
                <a16:creationId xmlns:a16="http://schemas.microsoft.com/office/drawing/2014/main" id="{0B4757A1-4955-E447-8C2D-7A3DA9D7122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09545" y="4715236"/>
            <a:ext cx="536456" cy="514640"/>
          </a:xfrm>
          <a:prstGeom prst="rect">
            <a:avLst/>
          </a:prstGeom>
        </p:spPr>
      </p:pic>
      <p:pic>
        <p:nvPicPr>
          <p:cNvPr id="63" name="Imagen 7">
            <a:extLst>
              <a:ext uri="{FF2B5EF4-FFF2-40B4-BE49-F238E27FC236}">
                <a16:creationId xmlns:a16="http://schemas.microsoft.com/office/drawing/2014/main" id="{096F893B-2B4A-194B-ABA2-4B330BF5DA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2884" y="2452849"/>
            <a:ext cx="586339" cy="584653"/>
          </a:xfrm>
          <a:prstGeom prst="rect">
            <a:avLst/>
          </a:prstGeom>
        </p:spPr>
      </p:pic>
      <p:pic>
        <p:nvPicPr>
          <p:cNvPr id="64" name="Imagen 27">
            <a:extLst>
              <a:ext uri="{FF2B5EF4-FFF2-40B4-BE49-F238E27FC236}">
                <a16:creationId xmlns:a16="http://schemas.microsoft.com/office/drawing/2014/main" id="{97BBF86A-98BF-4546-AEAE-77A1617245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6176" y="4811542"/>
            <a:ext cx="797846" cy="515025"/>
          </a:xfrm>
          <a:prstGeom prst="rect">
            <a:avLst/>
          </a:prstGeom>
        </p:spPr>
      </p:pic>
    </p:spTree>
    <p:extLst>
      <p:ext uri="{BB962C8B-B14F-4D97-AF65-F5344CB8AC3E}">
        <p14:creationId xmlns:p14="http://schemas.microsoft.com/office/powerpoint/2010/main" val="4163837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40415" y="736685"/>
          <a:ext cx="7486357" cy="5329492"/>
        </p:xfrm>
        <a:graphic>
          <a:graphicData uri="http://schemas.openxmlformats.org/drawingml/2006/table">
            <a:tbl>
              <a:tblPr firstRow="1" bandRow="1">
                <a:tableStyleId>{5DA37D80-6434-44D0-A028-1B22A696006F}</a:tableStyleId>
              </a:tblPr>
              <a:tblGrid>
                <a:gridCol w="515727">
                  <a:extLst>
                    <a:ext uri="{9D8B030D-6E8A-4147-A177-3AD203B41FA5}">
                      <a16:colId xmlns:a16="http://schemas.microsoft.com/office/drawing/2014/main" val="2707976010"/>
                    </a:ext>
                  </a:extLst>
                </a:gridCol>
                <a:gridCol w="3485315">
                  <a:extLst>
                    <a:ext uri="{9D8B030D-6E8A-4147-A177-3AD203B41FA5}">
                      <a16:colId xmlns:a16="http://schemas.microsoft.com/office/drawing/2014/main" val="614538447"/>
                    </a:ext>
                  </a:extLst>
                </a:gridCol>
                <a:gridCol w="3485315">
                  <a:extLst>
                    <a:ext uri="{9D8B030D-6E8A-4147-A177-3AD203B41FA5}">
                      <a16:colId xmlns:a16="http://schemas.microsoft.com/office/drawing/2014/main" val="4052351916"/>
                    </a:ext>
                  </a:extLst>
                </a:gridCol>
              </a:tblGrid>
              <a:tr h="40541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a:t>
                      </a:r>
                    </a:p>
                  </a:txBody>
                  <a:tcPr anchor="ctr">
                    <a:lnR w="12700" cap="flat" cmpd="sng" algn="ctr">
                      <a:solidFill>
                        <a:srgbClr val="F08D4D"/>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B</a:t>
                      </a: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3161571109"/>
                  </a:ext>
                </a:extLst>
              </a:tr>
              <a:tr h="615510">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R w="12700" cap="flat" cmpd="sng" algn="ctr">
                      <a:solidFill>
                        <a:srgbClr val="F08D4D"/>
                      </a:solidFill>
                      <a:prstDash val="solid"/>
                      <a:round/>
                      <a:headEnd type="none" w="med" len="med"/>
                      <a:tailEnd type="none" w="med" len="med"/>
                    </a:lnR>
                  </a:tcP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791576946"/>
                  </a:ext>
                </a:extLst>
              </a:tr>
              <a:tr h="615510">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5510">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5510">
                <a:tc>
                  <a:txBody>
                    <a:bodyPr/>
                    <a:lstStyle/>
                    <a:p>
                      <a:pPr algn="ctr"/>
                      <a:r>
                        <a:rPr lang="en-GB" sz="2000" b="1" dirty="0">
                          <a:solidFill>
                            <a:srgbClr val="203864"/>
                          </a:solidFill>
                        </a:rPr>
                        <a:t>4</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5510">
                <a:tc>
                  <a:txBody>
                    <a:bodyPr/>
                    <a:lstStyle/>
                    <a:p>
                      <a:pPr algn="ctr"/>
                      <a:r>
                        <a:rPr lang="en-GB" sz="2000" b="1" dirty="0">
                          <a:solidFill>
                            <a:srgbClr val="203864"/>
                          </a:solidFill>
                        </a:rPr>
                        <a:t>5</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5510">
                <a:tc>
                  <a:txBody>
                    <a:bodyPr/>
                    <a:lstStyle/>
                    <a:p>
                      <a:pPr algn="ctr"/>
                      <a:r>
                        <a:rPr lang="en-GB" sz="2000" b="1" dirty="0">
                          <a:solidFill>
                            <a:srgbClr val="203864"/>
                          </a:solidFill>
                        </a:rPr>
                        <a:t>6</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5510">
                <a:tc>
                  <a:txBody>
                    <a:bodyPr/>
                    <a:lstStyle/>
                    <a:p>
                      <a:pPr algn="ctr"/>
                      <a:r>
                        <a:rPr lang="en-GB" sz="2000" b="1" dirty="0">
                          <a:solidFill>
                            <a:srgbClr val="203864"/>
                          </a:solidFill>
                        </a:rPr>
                        <a:t>7</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5510">
                <a:tc>
                  <a:txBody>
                    <a:bodyPr/>
                    <a:lstStyle/>
                    <a:p>
                      <a:pPr algn="ctr"/>
                      <a:r>
                        <a:rPr lang="en-GB" sz="2000" b="1" dirty="0">
                          <a:solidFill>
                            <a:srgbClr val="203864"/>
                          </a:solidFill>
                        </a:rPr>
                        <a:t>8</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pic>
        <p:nvPicPr>
          <p:cNvPr id="6" name="Imagen 6">
            <a:extLst>
              <a:ext uri="{FF2B5EF4-FFF2-40B4-BE49-F238E27FC236}">
                <a16:creationId xmlns:a16="http://schemas.microsoft.com/office/drawing/2014/main" id="{BDE4F1BA-5947-1949-BB12-A623A40D6F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8963" y="1764570"/>
            <a:ext cx="618100" cy="533594"/>
          </a:xfrm>
          <a:prstGeom prst="rect">
            <a:avLst/>
          </a:prstGeom>
        </p:spPr>
      </p:pic>
      <p:pic>
        <p:nvPicPr>
          <p:cNvPr id="7" name="Imagen 17">
            <a:extLst>
              <a:ext uri="{FF2B5EF4-FFF2-40B4-BE49-F238E27FC236}">
                <a16:creationId xmlns:a16="http://schemas.microsoft.com/office/drawing/2014/main" id="{865D6F34-918F-A847-99CC-D546F2B57C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3259" y="1788701"/>
            <a:ext cx="618100" cy="533594"/>
          </a:xfrm>
          <a:prstGeom prst="rect">
            <a:avLst/>
          </a:prstGeom>
        </p:spPr>
      </p:pic>
      <p:pic>
        <p:nvPicPr>
          <p:cNvPr id="8" name="Imagen 7">
            <a:extLst>
              <a:ext uri="{FF2B5EF4-FFF2-40B4-BE49-F238E27FC236}">
                <a16:creationId xmlns:a16="http://schemas.microsoft.com/office/drawing/2014/main" id="{096F893B-2B4A-194B-ABA2-4B330BF5DA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8831" y="1763172"/>
            <a:ext cx="586339" cy="584653"/>
          </a:xfrm>
          <a:prstGeom prst="rect">
            <a:avLst/>
          </a:prstGeom>
        </p:spPr>
      </p:pic>
      <p:pic>
        <p:nvPicPr>
          <p:cNvPr id="9" name="Imagen 8">
            <a:extLst>
              <a:ext uri="{FF2B5EF4-FFF2-40B4-BE49-F238E27FC236}">
                <a16:creationId xmlns:a16="http://schemas.microsoft.com/office/drawing/2014/main" id="{0B4757A1-4955-E447-8C2D-7A3DA9D712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4023" y="4279442"/>
            <a:ext cx="536456" cy="514640"/>
          </a:xfrm>
          <a:prstGeom prst="rect">
            <a:avLst/>
          </a:prstGeom>
        </p:spPr>
      </p:pic>
      <p:pic>
        <p:nvPicPr>
          <p:cNvPr id="10" name="Imagen 21">
            <a:extLst>
              <a:ext uri="{FF2B5EF4-FFF2-40B4-BE49-F238E27FC236}">
                <a16:creationId xmlns:a16="http://schemas.microsoft.com/office/drawing/2014/main" id="{80B9684E-10D2-AF4C-8A93-EF589408ED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88714" y="4242745"/>
            <a:ext cx="536456" cy="514640"/>
          </a:xfrm>
          <a:prstGeom prst="rect">
            <a:avLst/>
          </a:prstGeom>
        </p:spPr>
      </p:pic>
      <p:pic>
        <p:nvPicPr>
          <p:cNvPr id="11" name="Imagen 22">
            <a:extLst>
              <a:ext uri="{FF2B5EF4-FFF2-40B4-BE49-F238E27FC236}">
                <a16:creationId xmlns:a16="http://schemas.microsoft.com/office/drawing/2014/main" id="{C1C8ECCA-4D2E-6946-9FA7-A5949C0C59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49510" y="4242745"/>
            <a:ext cx="536456" cy="514640"/>
          </a:xfrm>
          <a:prstGeom prst="rect">
            <a:avLst/>
          </a:prstGeom>
        </p:spPr>
      </p:pic>
      <p:sp>
        <p:nvSpPr>
          <p:cNvPr id="12" name="Rectángulo 9">
            <a:extLst>
              <a:ext uri="{FF2B5EF4-FFF2-40B4-BE49-F238E27FC236}">
                <a16:creationId xmlns:a16="http://schemas.microsoft.com/office/drawing/2014/main" id="{C24D5873-A172-1F4A-9B6A-514C050A3C04}"/>
              </a:ext>
            </a:extLst>
          </p:cNvPr>
          <p:cNvSpPr/>
          <p:nvPr/>
        </p:nvSpPr>
        <p:spPr>
          <a:xfrm>
            <a:off x="2191444" y="5456126"/>
            <a:ext cx="1483098" cy="523220"/>
          </a:xfrm>
          <a:prstGeom prst="rect">
            <a:avLst/>
          </a:prstGeom>
          <a:noFill/>
        </p:spPr>
        <p:txBody>
          <a:bodyPr wrap="none" lIns="91440" tIns="45720" rIns="91440" bIns="45720">
            <a:spAutoFit/>
          </a:bodyPr>
          <a:lstStyle/>
          <a:p>
            <a:pPr algn="ctr"/>
            <a:r>
              <a:rPr lang="es-ES" sz="2800" dirty="0" err="1">
                <a:solidFill>
                  <a:schemeClr val="accent1">
                    <a:lumMod val="50000"/>
                  </a:schemeClr>
                </a:solidFill>
              </a:rPr>
              <a:t>opinion</a:t>
            </a:r>
            <a:endParaRPr lang="es-ES" sz="2800" dirty="0">
              <a:solidFill>
                <a:schemeClr val="accent1">
                  <a:lumMod val="50000"/>
                </a:schemeClr>
              </a:solidFill>
            </a:endParaRPr>
          </a:p>
        </p:txBody>
      </p:sp>
      <p:sp>
        <p:nvSpPr>
          <p:cNvPr id="13" name="Rectángulo 24">
            <a:extLst>
              <a:ext uri="{FF2B5EF4-FFF2-40B4-BE49-F238E27FC236}">
                <a16:creationId xmlns:a16="http://schemas.microsoft.com/office/drawing/2014/main" id="{9BEC481B-7B08-DE49-A19F-62FE1CE3811D}"/>
              </a:ext>
            </a:extLst>
          </p:cNvPr>
          <p:cNvSpPr/>
          <p:nvPr/>
        </p:nvSpPr>
        <p:spPr>
          <a:xfrm>
            <a:off x="5671411" y="5478693"/>
            <a:ext cx="1641796" cy="523220"/>
          </a:xfrm>
          <a:prstGeom prst="rect">
            <a:avLst/>
          </a:prstGeom>
          <a:noFill/>
        </p:spPr>
        <p:txBody>
          <a:bodyPr wrap="none" lIns="91440" tIns="45720" rIns="91440" bIns="45720">
            <a:spAutoFit/>
          </a:bodyPr>
          <a:lstStyle/>
          <a:p>
            <a:pPr algn="ctr"/>
            <a:r>
              <a:rPr lang="es-ES" sz="2800" dirty="0">
                <a:solidFill>
                  <a:schemeClr val="accent1">
                    <a:lumMod val="50000"/>
                  </a:schemeClr>
                </a:solidFill>
              </a:rPr>
              <a:t>opinions</a:t>
            </a:r>
          </a:p>
        </p:txBody>
      </p:sp>
      <p:pic>
        <p:nvPicPr>
          <p:cNvPr id="14" name="Imagen 10">
            <a:extLst>
              <a:ext uri="{FF2B5EF4-FFF2-40B4-BE49-F238E27FC236}">
                <a16:creationId xmlns:a16="http://schemas.microsoft.com/office/drawing/2014/main" id="{F5E1E180-0BB0-5F47-A7BC-E8E10BB53A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69530" y="3625309"/>
            <a:ext cx="797846" cy="515025"/>
          </a:xfrm>
          <a:prstGeom prst="rect">
            <a:avLst/>
          </a:prstGeom>
        </p:spPr>
      </p:pic>
      <p:pic>
        <p:nvPicPr>
          <p:cNvPr id="15" name="Imagen 26">
            <a:extLst>
              <a:ext uri="{FF2B5EF4-FFF2-40B4-BE49-F238E27FC236}">
                <a16:creationId xmlns:a16="http://schemas.microsoft.com/office/drawing/2014/main" id="{1965E2C9-9F66-9A44-AAB6-6441598BFC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4200" y="3654901"/>
            <a:ext cx="797846" cy="515025"/>
          </a:xfrm>
          <a:prstGeom prst="rect">
            <a:avLst/>
          </a:prstGeom>
        </p:spPr>
      </p:pic>
      <p:pic>
        <p:nvPicPr>
          <p:cNvPr id="16" name="Imagen 27">
            <a:extLst>
              <a:ext uri="{FF2B5EF4-FFF2-40B4-BE49-F238E27FC236}">
                <a16:creationId xmlns:a16="http://schemas.microsoft.com/office/drawing/2014/main" id="{97BBF86A-98BF-4546-AEAE-77A1617245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05357" y="3655535"/>
            <a:ext cx="797846" cy="515025"/>
          </a:xfrm>
          <a:prstGeom prst="rect">
            <a:avLst/>
          </a:prstGeom>
        </p:spPr>
      </p:pic>
      <p:pic>
        <p:nvPicPr>
          <p:cNvPr id="17" name="Imagen 11">
            <a:extLst>
              <a:ext uri="{FF2B5EF4-FFF2-40B4-BE49-F238E27FC236}">
                <a16:creationId xmlns:a16="http://schemas.microsoft.com/office/drawing/2014/main" id="{A2D3F68F-6E6D-944D-B98A-B34D4AAF01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53071" y="2354257"/>
            <a:ext cx="1693548" cy="615323"/>
          </a:xfrm>
          <a:prstGeom prst="rect">
            <a:avLst/>
          </a:prstGeom>
        </p:spPr>
      </p:pic>
      <p:pic>
        <p:nvPicPr>
          <p:cNvPr id="18" name="Imagen 30">
            <a:extLst>
              <a:ext uri="{FF2B5EF4-FFF2-40B4-BE49-F238E27FC236}">
                <a16:creationId xmlns:a16="http://schemas.microsoft.com/office/drawing/2014/main" id="{AE05979E-6381-B64F-97C7-F28AA7EB62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37544" y="2401563"/>
            <a:ext cx="1693548" cy="615323"/>
          </a:xfrm>
          <a:prstGeom prst="rect">
            <a:avLst/>
          </a:prstGeom>
        </p:spPr>
      </p:pic>
      <p:pic>
        <p:nvPicPr>
          <p:cNvPr id="19" name="Imagen 12">
            <a:extLst>
              <a:ext uri="{FF2B5EF4-FFF2-40B4-BE49-F238E27FC236}">
                <a16:creationId xmlns:a16="http://schemas.microsoft.com/office/drawing/2014/main" id="{FA76BEB4-4491-E545-9392-3B7E562BCD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21298" y="4869301"/>
            <a:ext cx="517990" cy="537055"/>
          </a:xfrm>
          <a:prstGeom prst="rect">
            <a:avLst/>
          </a:prstGeom>
        </p:spPr>
      </p:pic>
      <p:pic>
        <p:nvPicPr>
          <p:cNvPr id="20" name="Imagen 32">
            <a:extLst>
              <a:ext uri="{FF2B5EF4-FFF2-40B4-BE49-F238E27FC236}">
                <a16:creationId xmlns:a16="http://schemas.microsoft.com/office/drawing/2014/main" id="{69970834-AF32-0B43-B910-D9199A1C58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46885" y="4824778"/>
            <a:ext cx="517990" cy="537055"/>
          </a:xfrm>
          <a:prstGeom prst="rect">
            <a:avLst/>
          </a:prstGeom>
        </p:spPr>
      </p:pic>
      <p:pic>
        <p:nvPicPr>
          <p:cNvPr id="21" name="Imagen 34">
            <a:extLst>
              <a:ext uri="{FF2B5EF4-FFF2-40B4-BE49-F238E27FC236}">
                <a16:creationId xmlns:a16="http://schemas.microsoft.com/office/drawing/2014/main" id="{6967E66D-DCA0-5546-94E6-CB84F019DB5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55649" y="4863080"/>
            <a:ext cx="517990" cy="537055"/>
          </a:xfrm>
          <a:prstGeom prst="rect">
            <a:avLst/>
          </a:prstGeom>
        </p:spPr>
      </p:pic>
      <p:graphicFrame>
        <p:nvGraphicFramePr>
          <p:cNvPr id="22" name="Table 3">
            <a:extLst>
              <a:ext uri="{FF2B5EF4-FFF2-40B4-BE49-F238E27FC236}">
                <a16:creationId xmlns:a16="http://schemas.microsoft.com/office/drawing/2014/main" id="{1A2BF48E-0C70-C244-8018-30F24ABEDC39}"/>
              </a:ext>
            </a:extLst>
          </p:cNvPr>
          <p:cNvGraphicFramePr>
            <a:graphicFrameLocks noGrp="1"/>
          </p:cNvGraphicFramePr>
          <p:nvPr/>
        </p:nvGraphicFramePr>
        <p:xfrm>
          <a:off x="8206608" y="426316"/>
          <a:ext cx="3697985" cy="5640192"/>
        </p:xfrm>
        <a:graphic>
          <a:graphicData uri="http://schemas.openxmlformats.org/drawingml/2006/table">
            <a:tbl>
              <a:tblPr firstRow="1" bandRow="1">
                <a:tableStyleId>{5DA37D80-6434-44D0-A028-1B22A696006F}</a:tableStyleId>
              </a:tblPr>
              <a:tblGrid>
                <a:gridCol w="3697985">
                  <a:extLst>
                    <a:ext uri="{9D8B030D-6E8A-4147-A177-3AD203B41FA5}">
                      <a16:colId xmlns:a16="http://schemas.microsoft.com/office/drawing/2014/main" val="614538447"/>
                    </a:ext>
                  </a:extLst>
                </a:gridCol>
              </a:tblGrid>
              <a:tr h="4066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Escribe el verbo y el pronombre en inglés</a:t>
                      </a:r>
                    </a:p>
                  </a:txBody>
                  <a:tcPr anchor="ctr">
                    <a:lnR w="12700" cap="flat" cmpd="sng" algn="ctr">
                      <a:solidFill>
                        <a:srgbClr val="F08D4D"/>
                      </a:solidFill>
                      <a:prstDash val="solid"/>
                      <a:round/>
                      <a:headEnd type="none" w="med" len="med"/>
                      <a:tailEnd type="none" w="med" len="med"/>
                    </a:lnR>
                  </a:tcPr>
                </a:tc>
                <a:extLst>
                  <a:ext uri="{0D108BD9-81ED-4DB2-BD59-A6C34878D82A}">
                    <a16:rowId xmlns:a16="http://schemas.microsoft.com/office/drawing/2014/main" val="3161571109"/>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lnR w="12700" cap="flat" cmpd="sng" algn="ctr">
                      <a:solidFill>
                        <a:srgbClr val="F08D4D"/>
                      </a:solidFill>
                      <a:prstDash val="solid"/>
                      <a:round/>
                      <a:headEnd type="none" w="med" len="med"/>
                      <a:tailEnd type="none" w="med" len="med"/>
                    </a:lnR>
                  </a:tcPr>
                </a:tc>
                <a:extLst>
                  <a:ext uri="{0D108BD9-81ED-4DB2-BD59-A6C34878D82A}">
                    <a16:rowId xmlns:a16="http://schemas.microsoft.com/office/drawing/2014/main" val="791576946"/>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pic>
        <p:nvPicPr>
          <p:cNvPr id="23" name="Picture 2" descr="Movie reel movie film reel clipart clipart image 2 clipartbold "/>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3142"/>
          <a:stretch/>
        </p:blipFill>
        <p:spPr bwMode="auto">
          <a:xfrm>
            <a:off x="2565286" y="3026278"/>
            <a:ext cx="576396" cy="5108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Movie reel movie film reel clipart clipart image 2 clipartbold "/>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3142"/>
          <a:stretch/>
        </p:blipFill>
        <p:spPr bwMode="auto">
          <a:xfrm>
            <a:off x="5717682" y="3072042"/>
            <a:ext cx="576396" cy="5108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Movie reel movie film reel clipart clipart image 2 clipartbold "/>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3142"/>
          <a:stretch/>
        </p:blipFill>
        <p:spPr bwMode="auto">
          <a:xfrm>
            <a:off x="6334023" y="3034519"/>
            <a:ext cx="576396" cy="510866"/>
          </a:xfrm>
          <a:prstGeom prst="rect">
            <a:avLst/>
          </a:prstGeom>
          <a:noFill/>
          <a:extLst>
            <a:ext uri="{909E8E84-426E-40DD-AFC4-6F175D3DCCD1}">
              <a14:hiddenFill xmlns:a14="http://schemas.microsoft.com/office/drawing/2010/main">
                <a:solidFill>
                  <a:srgbClr val="FFFFFF"/>
                </a:solidFill>
              </a14:hiddenFill>
            </a:ext>
          </a:extLst>
        </p:spPr>
      </p:pic>
      <p:sp>
        <p:nvSpPr>
          <p:cNvPr id="26" name="Rectángulo 9">
            <a:extLst>
              <a:ext uri="{FF2B5EF4-FFF2-40B4-BE49-F238E27FC236}">
                <a16:creationId xmlns:a16="http://schemas.microsoft.com/office/drawing/2014/main" id="{C24D5873-A172-1F4A-9B6A-514C050A3C04}"/>
              </a:ext>
            </a:extLst>
          </p:cNvPr>
          <p:cNvSpPr/>
          <p:nvPr/>
        </p:nvSpPr>
        <p:spPr>
          <a:xfrm>
            <a:off x="2932993" y="2470608"/>
            <a:ext cx="1510350"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[accident]</a:t>
            </a:r>
          </a:p>
        </p:txBody>
      </p:sp>
      <p:sp>
        <p:nvSpPr>
          <p:cNvPr id="27" name="Rectángulo 9">
            <a:extLst>
              <a:ext uri="{FF2B5EF4-FFF2-40B4-BE49-F238E27FC236}">
                <a16:creationId xmlns:a16="http://schemas.microsoft.com/office/drawing/2014/main" id="{C24D5873-A172-1F4A-9B6A-514C050A3C04}"/>
              </a:ext>
            </a:extLst>
          </p:cNvPr>
          <p:cNvSpPr/>
          <p:nvPr/>
        </p:nvSpPr>
        <p:spPr>
          <a:xfrm>
            <a:off x="6459009" y="2482572"/>
            <a:ext cx="1609735"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[accidents]</a:t>
            </a:r>
          </a:p>
        </p:txBody>
      </p:sp>
      <p:pic>
        <p:nvPicPr>
          <p:cNvPr id="29" name="Imagen 5">
            <a:extLst>
              <a:ext uri="{FF2B5EF4-FFF2-40B4-BE49-F238E27FC236}">
                <a16:creationId xmlns:a16="http://schemas.microsoft.com/office/drawing/2014/main" id="{1F20A43F-C966-6C4A-B5D9-8824947116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2617116" y="1184839"/>
            <a:ext cx="483103" cy="546100"/>
          </a:xfrm>
          <a:prstGeom prst="rect">
            <a:avLst/>
          </a:prstGeom>
        </p:spPr>
      </p:pic>
      <p:pic>
        <p:nvPicPr>
          <p:cNvPr id="30" name="Imagen 14">
            <a:extLst>
              <a:ext uri="{FF2B5EF4-FFF2-40B4-BE49-F238E27FC236}">
                <a16:creationId xmlns:a16="http://schemas.microsoft.com/office/drawing/2014/main" id="{75927F0C-8F8B-0B4C-9EE8-32DD11AB69A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5850920" y="1165624"/>
            <a:ext cx="483103" cy="546100"/>
          </a:xfrm>
          <a:prstGeom prst="rect">
            <a:avLst/>
          </a:prstGeom>
        </p:spPr>
      </p:pic>
      <p:pic>
        <p:nvPicPr>
          <p:cNvPr id="31" name="Imagen 15">
            <a:extLst>
              <a:ext uri="{FF2B5EF4-FFF2-40B4-BE49-F238E27FC236}">
                <a16:creationId xmlns:a16="http://schemas.microsoft.com/office/drawing/2014/main" id="{7A5DA556-1EEB-C446-AE12-7BB1A0DF647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6561871" y="1165624"/>
            <a:ext cx="483103" cy="546100"/>
          </a:xfrm>
          <a:prstGeom prst="rect">
            <a:avLst/>
          </a:prstGeom>
        </p:spPr>
      </p:pic>
      <p:sp>
        <p:nvSpPr>
          <p:cNvPr id="3" name="Title 2"/>
          <p:cNvSpPr>
            <a:spLocks noGrp="1"/>
          </p:cNvSpPr>
          <p:nvPr>
            <p:ph type="title" idx="4294967295"/>
          </p:nvPr>
        </p:nvSpPr>
        <p:spPr>
          <a:xfrm>
            <a:off x="10853057" y="6858000"/>
            <a:ext cx="1484086" cy="247268"/>
          </a:xfrm>
        </p:spPr>
        <p:txBody>
          <a:bodyPr>
            <a:normAutofit/>
          </a:bodyPr>
          <a:lstStyle/>
          <a:p>
            <a:pPr rtl="0" eaLnBrk="1" fontAlgn="auto" latinLnBrk="0" hangingPunct="1"/>
            <a:r>
              <a:rPr lang="en-GB" sz="500" b="1" kern="1200" dirty="0">
                <a:solidFill>
                  <a:schemeClr val="bg1"/>
                </a:solidFill>
                <a:effectLst/>
                <a:ea typeface="+mn-ea"/>
                <a:cs typeface="+mn-cs"/>
              </a:rPr>
              <a:t>Escribe el verbo y el pronombre en inglés</a:t>
            </a:r>
            <a:endParaRPr lang="en-GB" sz="500" dirty="0">
              <a:solidFill>
                <a:schemeClr val="bg1"/>
              </a:solidFill>
              <a:effectLst/>
            </a:endParaRPr>
          </a:p>
          <a:p>
            <a:endParaRPr lang="en-GB" sz="500" dirty="0">
              <a:solidFill>
                <a:schemeClr val="bg1"/>
              </a:solidFill>
            </a:endParaRPr>
          </a:p>
        </p:txBody>
      </p:sp>
    </p:spTree>
    <p:extLst>
      <p:ext uri="{BB962C8B-B14F-4D97-AF65-F5344CB8AC3E}">
        <p14:creationId xmlns:p14="http://schemas.microsoft.com/office/powerpoint/2010/main" val="2157417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54778" y="63281"/>
            <a:ext cx="2794000" cy="651036"/>
          </a:xfrm>
        </p:spPr>
        <p:txBody>
          <a:bodyPr>
            <a:normAutofit/>
          </a:bodyPr>
          <a:lstStyle/>
          <a:p>
            <a:r>
              <a:rPr lang="en-GB" sz="2800" dirty="0"/>
              <a:t>Solución</a:t>
            </a:r>
          </a:p>
        </p:txBody>
      </p:sp>
      <p:sp>
        <p:nvSpPr>
          <p:cNvPr id="4" name="Title 2"/>
          <p:cNvSpPr txBox="1">
            <a:spLocks/>
          </p:cNvSpPr>
          <p:nvPr/>
        </p:nvSpPr>
        <p:spPr>
          <a:xfrm>
            <a:off x="170638" y="504242"/>
            <a:ext cx="1988710" cy="65103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dirty="0"/>
              <a:t>Persona A</a:t>
            </a:r>
          </a:p>
        </p:txBody>
      </p:sp>
      <p:sp>
        <p:nvSpPr>
          <p:cNvPr id="5" name="Title 2"/>
          <p:cNvSpPr txBox="1">
            <a:spLocks/>
          </p:cNvSpPr>
          <p:nvPr/>
        </p:nvSpPr>
        <p:spPr>
          <a:xfrm>
            <a:off x="5925208" y="469264"/>
            <a:ext cx="1727200" cy="65103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dirty="0"/>
              <a:t>Persona B</a:t>
            </a:r>
          </a:p>
        </p:txBody>
      </p:sp>
      <p:graphicFrame>
        <p:nvGraphicFramePr>
          <p:cNvPr id="6" name="Table 5"/>
          <p:cNvGraphicFramePr>
            <a:graphicFrameLocks noGrp="1"/>
          </p:cNvGraphicFramePr>
          <p:nvPr/>
        </p:nvGraphicFramePr>
        <p:xfrm>
          <a:off x="6007044" y="1059059"/>
          <a:ext cx="1955783" cy="5329492"/>
        </p:xfrm>
        <a:graphic>
          <a:graphicData uri="http://schemas.openxmlformats.org/drawingml/2006/table">
            <a:tbl>
              <a:tblPr firstRow="1" bandRow="1">
                <a:tableStyleId>{5DA37D80-6434-44D0-A028-1B22A696006F}</a:tableStyleId>
              </a:tblPr>
              <a:tblGrid>
                <a:gridCol w="359760">
                  <a:extLst>
                    <a:ext uri="{9D8B030D-6E8A-4147-A177-3AD203B41FA5}">
                      <a16:colId xmlns:a16="http://schemas.microsoft.com/office/drawing/2014/main" val="2707976010"/>
                    </a:ext>
                  </a:extLst>
                </a:gridCol>
                <a:gridCol w="762000">
                  <a:extLst>
                    <a:ext uri="{9D8B030D-6E8A-4147-A177-3AD203B41FA5}">
                      <a16:colId xmlns:a16="http://schemas.microsoft.com/office/drawing/2014/main" val="614538447"/>
                    </a:ext>
                  </a:extLst>
                </a:gridCol>
                <a:gridCol w="834023">
                  <a:extLst>
                    <a:ext uri="{9D8B030D-6E8A-4147-A177-3AD203B41FA5}">
                      <a16:colId xmlns:a16="http://schemas.microsoft.com/office/drawing/2014/main" val="4052351916"/>
                    </a:ext>
                  </a:extLst>
                </a:gridCol>
              </a:tblGrid>
              <a:tr h="40541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a:t>
                      </a:r>
                    </a:p>
                  </a:txBody>
                  <a:tcPr anchor="ctr">
                    <a:lnR w="12700" cap="flat" cmpd="sng" algn="ctr">
                      <a:solidFill>
                        <a:srgbClr val="F08D4D"/>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B</a:t>
                      </a: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3161571109"/>
                  </a:ext>
                </a:extLst>
              </a:tr>
              <a:tr h="615510">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R w="12700" cap="flat" cmpd="sng" algn="ctr">
                      <a:solidFill>
                        <a:srgbClr val="F08D4D"/>
                      </a:solidFill>
                      <a:prstDash val="solid"/>
                      <a:round/>
                      <a:headEnd type="none" w="med" len="med"/>
                      <a:tailEnd type="none" w="med" len="med"/>
                    </a:lnR>
                  </a:tcP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791576946"/>
                  </a:ext>
                </a:extLst>
              </a:tr>
              <a:tr h="615510">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5510">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5510">
                <a:tc>
                  <a:txBody>
                    <a:bodyPr/>
                    <a:lstStyle/>
                    <a:p>
                      <a:pPr algn="ctr"/>
                      <a:r>
                        <a:rPr lang="en-GB" sz="2000" b="1" dirty="0">
                          <a:solidFill>
                            <a:srgbClr val="203864"/>
                          </a:solidFill>
                        </a:rPr>
                        <a:t>4</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5510">
                <a:tc>
                  <a:txBody>
                    <a:bodyPr/>
                    <a:lstStyle/>
                    <a:p>
                      <a:pPr algn="ctr"/>
                      <a:r>
                        <a:rPr lang="en-GB" sz="2000" b="1" dirty="0">
                          <a:solidFill>
                            <a:srgbClr val="203864"/>
                          </a:solidFill>
                        </a:rPr>
                        <a:t>5</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5510">
                <a:tc>
                  <a:txBody>
                    <a:bodyPr/>
                    <a:lstStyle/>
                    <a:p>
                      <a:pPr algn="ctr"/>
                      <a:r>
                        <a:rPr lang="en-GB" sz="2000" b="1" dirty="0">
                          <a:solidFill>
                            <a:srgbClr val="203864"/>
                          </a:solidFill>
                        </a:rPr>
                        <a:t>6</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5510">
                <a:tc>
                  <a:txBody>
                    <a:bodyPr/>
                    <a:lstStyle/>
                    <a:p>
                      <a:pPr algn="ctr"/>
                      <a:r>
                        <a:rPr lang="en-GB" sz="2000" b="1" dirty="0">
                          <a:solidFill>
                            <a:srgbClr val="203864"/>
                          </a:solidFill>
                        </a:rPr>
                        <a:t>7</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5510">
                <a:tc>
                  <a:txBody>
                    <a:bodyPr/>
                    <a:lstStyle/>
                    <a:p>
                      <a:pPr algn="ctr"/>
                      <a:r>
                        <a:rPr lang="en-GB" sz="2000" b="1" dirty="0">
                          <a:solidFill>
                            <a:srgbClr val="203864"/>
                          </a:solidFill>
                        </a:rPr>
                        <a:t>8</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graphicFrame>
        <p:nvGraphicFramePr>
          <p:cNvPr id="7" name="Table 6"/>
          <p:cNvGraphicFramePr>
            <a:graphicFrameLocks noGrp="1"/>
          </p:cNvGraphicFramePr>
          <p:nvPr/>
        </p:nvGraphicFramePr>
        <p:xfrm>
          <a:off x="8092186" y="1057713"/>
          <a:ext cx="3030244" cy="5329492"/>
        </p:xfrm>
        <a:graphic>
          <a:graphicData uri="http://schemas.openxmlformats.org/drawingml/2006/table">
            <a:tbl>
              <a:tblPr firstRow="1" bandRow="1">
                <a:tableStyleId>{5DA37D80-6434-44D0-A028-1B22A696006F}</a:tableStyleId>
              </a:tblPr>
              <a:tblGrid>
                <a:gridCol w="3030244">
                  <a:extLst>
                    <a:ext uri="{9D8B030D-6E8A-4147-A177-3AD203B41FA5}">
                      <a16:colId xmlns:a16="http://schemas.microsoft.com/office/drawing/2014/main" val="4052351916"/>
                    </a:ext>
                  </a:extLst>
                </a:gridCol>
              </a:tblGrid>
              <a:tr h="405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3161571109"/>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791576946"/>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pic>
        <p:nvPicPr>
          <p:cNvPr id="8"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7859" y="1613939"/>
            <a:ext cx="406580" cy="423521"/>
          </a:xfrm>
          <a:prstGeom prst="rect">
            <a:avLst/>
          </a:prstGeom>
        </p:spPr>
      </p:pic>
      <p:pic>
        <p:nvPicPr>
          <p:cNvPr id="45"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46632" y="2148101"/>
            <a:ext cx="406580" cy="423521"/>
          </a:xfrm>
          <a:prstGeom prst="rect">
            <a:avLst/>
          </a:prstGeom>
        </p:spPr>
      </p:pic>
      <p:pic>
        <p:nvPicPr>
          <p:cNvPr id="46"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21682" y="2776481"/>
            <a:ext cx="406580" cy="423521"/>
          </a:xfrm>
          <a:prstGeom prst="rect">
            <a:avLst/>
          </a:prstGeom>
        </p:spPr>
      </p:pic>
      <p:pic>
        <p:nvPicPr>
          <p:cNvPr id="47"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60733" y="3390135"/>
            <a:ext cx="406580" cy="423521"/>
          </a:xfrm>
          <a:prstGeom prst="rect">
            <a:avLst/>
          </a:prstGeom>
        </p:spPr>
      </p:pic>
      <p:pic>
        <p:nvPicPr>
          <p:cNvPr id="48"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0651" y="4084318"/>
            <a:ext cx="406580" cy="423521"/>
          </a:xfrm>
          <a:prstGeom prst="rect">
            <a:avLst/>
          </a:prstGeom>
        </p:spPr>
      </p:pic>
      <p:pic>
        <p:nvPicPr>
          <p:cNvPr id="49"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28317" y="4668637"/>
            <a:ext cx="406580" cy="423521"/>
          </a:xfrm>
          <a:prstGeom prst="rect">
            <a:avLst/>
          </a:prstGeom>
        </p:spPr>
      </p:pic>
      <p:pic>
        <p:nvPicPr>
          <p:cNvPr id="50"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64728" y="5275487"/>
            <a:ext cx="406580" cy="423521"/>
          </a:xfrm>
          <a:prstGeom prst="rect">
            <a:avLst/>
          </a:prstGeom>
        </p:spPr>
      </p:pic>
      <p:pic>
        <p:nvPicPr>
          <p:cNvPr id="51"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46632" y="5855699"/>
            <a:ext cx="406580" cy="423521"/>
          </a:xfrm>
          <a:prstGeom prst="rect">
            <a:avLst/>
          </a:prstGeom>
        </p:spPr>
      </p:pic>
      <p:sp>
        <p:nvSpPr>
          <p:cNvPr id="52"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920063" y="1523055"/>
            <a:ext cx="2190051" cy="45704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please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3"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893476" y="2156134"/>
            <a:ext cx="3213870" cy="45704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makes me happy</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4"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878257" y="2766446"/>
            <a:ext cx="2190051" cy="45704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annoy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5"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886775" y="3356608"/>
            <a:ext cx="2190051" cy="45704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scares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6"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8047611" y="3986711"/>
            <a:ext cx="2099179" cy="48750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interests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7"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837333" y="4597023"/>
            <a:ext cx="2760676" cy="45704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matter to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8"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728262" y="5207335"/>
            <a:ext cx="2760676" cy="45704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delights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9"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584729" y="5850436"/>
            <a:ext cx="2760676" cy="45704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worry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graphicFrame>
        <p:nvGraphicFramePr>
          <p:cNvPr id="78" name="Table 77"/>
          <p:cNvGraphicFramePr>
            <a:graphicFrameLocks noGrp="1"/>
          </p:cNvGraphicFramePr>
          <p:nvPr/>
        </p:nvGraphicFramePr>
        <p:xfrm>
          <a:off x="285401" y="1060405"/>
          <a:ext cx="1955783" cy="5329492"/>
        </p:xfrm>
        <a:graphic>
          <a:graphicData uri="http://schemas.openxmlformats.org/drawingml/2006/table">
            <a:tbl>
              <a:tblPr firstRow="1" bandRow="1">
                <a:tableStyleId>{5DA37D80-6434-44D0-A028-1B22A696006F}</a:tableStyleId>
              </a:tblPr>
              <a:tblGrid>
                <a:gridCol w="359760">
                  <a:extLst>
                    <a:ext uri="{9D8B030D-6E8A-4147-A177-3AD203B41FA5}">
                      <a16:colId xmlns:a16="http://schemas.microsoft.com/office/drawing/2014/main" val="2707976010"/>
                    </a:ext>
                  </a:extLst>
                </a:gridCol>
                <a:gridCol w="762000">
                  <a:extLst>
                    <a:ext uri="{9D8B030D-6E8A-4147-A177-3AD203B41FA5}">
                      <a16:colId xmlns:a16="http://schemas.microsoft.com/office/drawing/2014/main" val="614538447"/>
                    </a:ext>
                  </a:extLst>
                </a:gridCol>
                <a:gridCol w="834023">
                  <a:extLst>
                    <a:ext uri="{9D8B030D-6E8A-4147-A177-3AD203B41FA5}">
                      <a16:colId xmlns:a16="http://schemas.microsoft.com/office/drawing/2014/main" val="4052351916"/>
                    </a:ext>
                  </a:extLst>
                </a:gridCol>
              </a:tblGrid>
              <a:tr h="40541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a:t>
                      </a:r>
                    </a:p>
                  </a:txBody>
                  <a:tcPr anchor="ctr">
                    <a:lnR w="12700" cap="flat" cmpd="sng" algn="ctr">
                      <a:solidFill>
                        <a:srgbClr val="F08D4D"/>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B</a:t>
                      </a: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3161571109"/>
                  </a:ext>
                </a:extLst>
              </a:tr>
              <a:tr h="615510">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R w="12700" cap="flat" cmpd="sng" algn="ctr">
                      <a:solidFill>
                        <a:srgbClr val="F08D4D"/>
                      </a:solidFill>
                      <a:prstDash val="solid"/>
                      <a:round/>
                      <a:headEnd type="none" w="med" len="med"/>
                      <a:tailEnd type="none" w="med" len="med"/>
                    </a:lnR>
                  </a:tcP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791576946"/>
                  </a:ext>
                </a:extLst>
              </a:tr>
              <a:tr h="615510">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5510">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5510">
                <a:tc>
                  <a:txBody>
                    <a:bodyPr/>
                    <a:lstStyle/>
                    <a:p>
                      <a:pPr algn="ctr"/>
                      <a:r>
                        <a:rPr lang="en-GB" sz="2000" b="1" dirty="0">
                          <a:solidFill>
                            <a:srgbClr val="203864"/>
                          </a:solidFill>
                        </a:rPr>
                        <a:t>4</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5510">
                <a:tc>
                  <a:txBody>
                    <a:bodyPr/>
                    <a:lstStyle/>
                    <a:p>
                      <a:pPr algn="ctr"/>
                      <a:r>
                        <a:rPr lang="en-GB" sz="2000" b="1" dirty="0">
                          <a:solidFill>
                            <a:srgbClr val="203864"/>
                          </a:solidFill>
                        </a:rPr>
                        <a:t>5</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5510">
                <a:tc>
                  <a:txBody>
                    <a:bodyPr/>
                    <a:lstStyle/>
                    <a:p>
                      <a:pPr algn="ctr"/>
                      <a:r>
                        <a:rPr lang="en-GB" sz="2000" b="1" dirty="0">
                          <a:solidFill>
                            <a:srgbClr val="203864"/>
                          </a:solidFill>
                        </a:rPr>
                        <a:t>6</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5510">
                <a:tc>
                  <a:txBody>
                    <a:bodyPr/>
                    <a:lstStyle/>
                    <a:p>
                      <a:pPr algn="ctr"/>
                      <a:r>
                        <a:rPr lang="en-GB" sz="2000" b="1" dirty="0">
                          <a:solidFill>
                            <a:srgbClr val="203864"/>
                          </a:solidFill>
                        </a:rPr>
                        <a:t>7</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5510">
                <a:tc>
                  <a:txBody>
                    <a:bodyPr/>
                    <a:lstStyle/>
                    <a:p>
                      <a:pPr algn="ctr"/>
                      <a:r>
                        <a:rPr lang="en-GB" sz="2000" b="1" dirty="0">
                          <a:solidFill>
                            <a:srgbClr val="203864"/>
                          </a:solidFill>
                        </a:rPr>
                        <a:t>8</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graphicFrame>
        <p:nvGraphicFramePr>
          <p:cNvPr id="79" name="Table 78"/>
          <p:cNvGraphicFramePr>
            <a:graphicFrameLocks noGrp="1"/>
          </p:cNvGraphicFramePr>
          <p:nvPr/>
        </p:nvGraphicFramePr>
        <p:xfrm>
          <a:off x="2370543" y="1059059"/>
          <a:ext cx="3030244" cy="5329492"/>
        </p:xfrm>
        <a:graphic>
          <a:graphicData uri="http://schemas.openxmlformats.org/drawingml/2006/table">
            <a:tbl>
              <a:tblPr firstRow="1" bandRow="1">
                <a:tableStyleId>{5DA37D80-6434-44D0-A028-1B22A696006F}</a:tableStyleId>
              </a:tblPr>
              <a:tblGrid>
                <a:gridCol w="3030244">
                  <a:extLst>
                    <a:ext uri="{9D8B030D-6E8A-4147-A177-3AD203B41FA5}">
                      <a16:colId xmlns:a16="http://schemas.microsoft.com/office/drawing/2014/main" val="4052351916"/>
                    </a:ext>
                  </a:extLst>
                </a:gridCol>
              </a:tblGrid>
              <a:tr h="405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3161571109"/>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791576946"/>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pic>
        <p:nvPicPr>
          <p:cNvPr id="80"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674" y="1590662"/>
            <a:ext cx="406580" cy="423521"/>
          </a:xfrm>
          <a:prstGeom prst="rect">
            <a:avLst/>
          </a:prstGeom>
        </p:spPr>
      </p:pic>
      <p:pic>
        <p:nvPicPr>
          <p:cNvPr id="81"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674" y="2206962"/>
            <a:ext cx="406580" cy="423521"/>
          </a:xfrm>
          <a:prstGeom prst="rect">
            <a:avLst/>
          </a:prstGeom>
        </p:spPr>
      </p:pic>
      <p:pic>
        <p:nvPicPr>
          <p:cNvPr id="82"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0039" y="2777827"/>
            <a:ext cx="406580" cy="423521"/>
          </a:xfrm>
          <a:prstGeom prst="rect">
            <a:avLst/>
          </a:prstGeom>
        </p:spPr>
      </p:pic>
      <p:pic>
        <p:nvPicPr>
          <p:cNvPr id="83"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090" y="3391481"/>
            <a:ext cx="406580" cy="423521"/>
          </a:xfrm>
          <a:prstGeom prst="rect">
            <a:avLst/>
          </a:prstGeom>
        </p:spPr>
      </p:pic>
      <p:pic>
        <p:nvPicPr>
          <p:cNvPr id="84"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001" y="4030732"/>
            <a:ext cx="406580" cy="423521"/>
          </a:xfrm>
          <a:prstGeom prst="rect">
            <a:avLst/>
          </a:prstGeom>
        </p:spPr>
      </p:pic>
      <p:pic>
        <p:nvPicPr>
          <p:cNvPr id="85"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3602" y="4682639"/>
            <a:ext cx="406580" cy="423521"/>
          </a:xfrm>
          <a:prstGeom prst="rect">
            <a:avLst/>
          </a:prstGeom>
        </p:spPr>
      </p:pic>
      <p:pic>
        <p:nvPicPr>
          <p:cNvPr id="86"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3085" y="5276833"/>
            <a:ext cx="406580" cy="423521"/>
          </a:xfrm>
          <a:prstGeom prst="rect">
            <a:avLst/>
          </a:prstGeom>
        </p:spPr>
      </p:pic>
      <p:pic>
        <p:nvPicPr>
          <p:cNvPr id="87"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4989" y="5857045"/>
            <a:ext cx="406580" cy="423521"/>
          </a:xfrm>
          <a:prstGeom prst="rect">
            <a:avLst/>
          </a:prstGeom>
        </p:spPr>
      </p:pic>
      <p:sp>
        <p:nvSpPr>
          <p:cNvPr id="88"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2271701" y="1498298"/>
            <a:ext cx="2482508" cy="48750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matters to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89"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2142361" y="2160129"/>
            <a:ext cx="3213870" cy="45704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make me happy</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90"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2135978" y="2763245"/>
            <a:ext cx="2190051" cy="48750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scare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91"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2271701" y="3381562"/>
            <a:ext cx="2190051" cy="48750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annoys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92"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1950517" y="3975085"/>
            <a:ext cx="2760676" cy="48750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delight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93"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2031569" y="4559333"/>
            <a:ext cx="2760676" cy="48750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pleases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94"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1993533" y="5200735"/>
            <a:ext cx="2760676" cy="48750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worries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95"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2413089" y="5867727"/>
            <a:ext cx="1997635" cy="48750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interest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977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5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P spid="88" grpId="0"/>
      <p:bldP spid="89" grpId="0"/>
      <p:bldP spid="90" grpId="0"/>
      <p:bldP spid="91" grpId="0"/>
      <p:bldP spid="92" grpId="0"/>
      <p:bldP spid="93" grpId="0"/>
      <p:bldP spid="94" grpId="0"/>
      <p:bldP spid="9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Un </a:t>
            </a:r>
            <a:r>
              <a:rPr lang="en-GB" sz="3600" b="1" dirty="0" err="1">
                <a:solidFill>
                  <a:schemeClr val="bg1"/>
                </a:solidFill>
              </a:rPr>
              <a:t>mensaje</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8213698" y="258166"/>
            <a:ext cx="371444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303443" y="2847488"/>
            <a:ext cx="17703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Persona A</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 name="Rounded Rectangular Callout 2"/>
          <p:cNvSpPr/>
          <p:nvPr/>
        </p:nvSpPr>
        <p:spPr>
          <a:xfrm>
            <a:off x="412805" y="3422004"/>
            <a:ext cx="5482833" cy="2804608"/>
          </a:xfrm>
          <a:prstGeom prst="wedgeRoundRectCallout">
            <a:avLst>
              <a:gd name="adj1" fmla="val -33599"/>
              <a:gd name="adj2" fmla="val -55582"/>
              <a:gd name="adj3" fmla="val 16667"/>
            </a:avLst>
          </a:prstGeom>
          <a:solidFill>
            <a:schemeClr val="accent4">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5">
                  <a:lumMod val="50000"/>
                </a:schemeClr>
              </a:solidFill>
            </a:endParaRPr>
          </a:p>
        </p:txBody>
      </p:sp>
      <p:sp>
        <p:nvSpPr>
          <p:cNvPr id="7" name="TextBox 6">
            <a:extLst>
              <a:ext uri="{FF2B5EF4-FFF2-40B4-BE49-F238E27FC236}">
                <a16:creationId xmlns:a16="http://schemas.microsoft.com/office/drawing/2014/main" id="{EF8CDABB-FE34-9B40-A7AC-9470E22856BF}"/>
              </a:ext>
            </a:extLst>
          </p:cNvPr>
          <p:cNvSpPr txBox="1"/>
          <p:nvPr/>
        </p:nvSpPr>
        <p:spPr>
          <a:xfrm>
            <a:off x="82286" y="1209742"/>
            <a:ext cx="121097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Persona </a:t>
            </a:r>
            <a:r>
              <a:rPr lang="en-US" sz="2400" dirty="0">
                <a:solidFill>
                  <a:srgbClr val="4472C4">
                    <a:lumMod val="50000"/>
                  </a:srgbClr>
                </a:solidFill>
                <a:latin typeface="Century Gothic" panose="020F0302020204030204"/>
              </a:rPr>
              <a:t>A: </a:t>
            </a:r>
            <a:r>
              <a:rPr lang="en-US" sz="2400" noProof="0" dirty="0">
                <a:solidFill>
                  <a:srgbClr val="4472C4">
                    <a:lumMod val="50000"/>
                  </a:srgbClr>
                </a:solidFill>
                <a:latin typeface="Century Gothic" panose="020F0302020204030204"/>
              </a:rPr>
              <a:t>Lee el </a:t>
            </a:r>
            <a:r>
              <a:rPr lang="en-US" sz="2400" noProof="0" dirty="0" err="1">
                <a:solidFill>
                  <a:srgbClr val="4472C4">
                    <a:lumMod val="50000"/>
                  </a:srgbClr>
                </a:solidFill>
                <a:latin typeface="Century Gothic" panose="020F0302020204030204"/>
              </a:rPr>
              <a:t>texto</a:t>
            </a:r>
            <a:r>
              <a:rPr lang="en-US" sz="2400" noProof="0" dirty="0">
                <a:solidFill>
                  <a:srgbClr val="4472C4">
                    <a:lumMod val="50000"/>
                  </a:srgbClr>
                </a:solidFill>
                <a:latin typeface="Century Gothic" panose="020F0302020204030204"/>
              </a:rPr>
              <a:t> a </a:t>
            </a:r>
            <a:r>
              <a:rPr lang="en-US" sz="2400" noProof="0" dirty="0" err="1">
                <a:solidFill>
                  <a:srgbClr val="4472C4">
                    <a:lumMod val="50000"/>
                  </a:srgbClr>
                </a:solidFill>
                <a:latin typeface="Century Gothic" panose="020F0302020204030204"/>
              </a:rPr>
              <a:t>tu</a:t>
            </a:r>
            <a:r>
              <a:rPr lang="en-US" sz="2400" noProof="0" dirty="0">
                <a:solidFill>
                  <a:srgbClr val="4472C4">
                    <a:lumMod val="50000"/>
                  </a:srgbClr>
                </a:solidFill>
                <a:latin typeface="Century Gothic" panose="020F0302020204030204"/>
              </a:rPr>
              <a:t> </a:t>
            </a:r>
            <a:r>
              <a:rPr lang="en-US" sz="2400" noProof="0" dirty="0" err="1">
                <a:solidFill>
                  <a:srgbClr val="4472C4">
                    <a:lumMod val="50000"/>
                  </a:srgbClr>
                </a:solidFill>
                <a:latin typeface="Century Gothic" panose="020F0302020204030204"/>
              </a:rPr>
              <a:t>compañero</a:t>
            </a:r>
            <a:r>
              <a:rPr lang="en-US" sz="2400" noProof="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noProof="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dirty="0">
                <a:ln>
                  <a:noFill/>
                </a:ln>
                <a:solidFill>
                  <a:srgbClr val="4472C4">
                    <a:lumMod val="50000"/>
                  </a:srgbClr>
                </a:solidFill>
                <a:effectLst/>
                <a:uLnTx/>
                <a:uFillTx/>
                <a:latin typeface="Century Gothic" panose="020F0302020204030204"/>
              </a:rPr>
              <a:t>Persona</a:t>
            </a:r>
            <a:r>
              <a:rPr kumimoji="0" lang="en-US" sz="2400" i="0" u="none" strike="noStrike" kern="1200" cap="none" spc="0" normalizeH="0" dirty="0">
                <a:ln>
                  <a:noFill/>
                </a:ln>
                <a:solidFill>
                  <a:srgbClr val="4472C4">
                    <a:lumMod val="50000"/>
                  </a:srgbClr>
                </a:solidFill>
                <a:effectLst/>
                <a:uLnTx/>
                <a:uFillTx/>
                <a:latin typeface="Century Gothic" panose="020F0302020204030204"/>
              </a:rPr>
              <a:t> B: </a:t>
            </a:r>
            <a:r>
              <a:rPr kumimoji="0" lang="en-US" sz="2400" b="1" i="0" u="none" strike="noStrike" kern="1200" cap="none" spc="0" normalizeH="0" dirty="0">
                <a:ln>
                  <a:noFill/>
                </a:ln>
                <a:solidFill>
                  <a:srgbClr val="4472C4">
                    <a:lumMod val="50000"/>
                  </a:srgbClr>
                </a:solidFill>
                <a:effectLst/>
                <a:uLnTx/>
                <a:uFillTx/>
                <a:latin typeface="Century Gothic" panose="020F0302020204030204"/>
              </a:rPr>
              <a:t>Sin </a:t>
            </a:r>
            <a:r>
              <a:rPr kumimoji="0" lang="en-US" sz="2400" b="1" i="0" u="none" strike="noStrike" kern="1200" cap="none" spc="0" normalizeH="0" dirty="0" err="1">
                <a:ln>
                  <a:noFill/>
                </a:ln>
                <a:solidFill>
                  <a:srgbClr val="4472C4">
                    <a:lumMod val="50000"/>
                  </a:srgbClr>
                </a:solidFill>
                <a:effectLst/>
                <a:uLnTx/>
                <a:uFillTx/>
                <a:latin typeface="Century Gothic" panose="020F0302020204030204"/>
              </a:rPr>
              <a:t>mirar</a:t>
            </a:r>
            <a:r>
              <a:rPr kumimoji="0" lang="en-US" sz="2400" b="1" i="0" u="none" strike="noStrike" kern="1200" cap="none" spc="0" normalizeH="0" dirty="0">
                <a:ln>
                  <a:noFill/>
                </a:ln>
                <a:solidFill>
                  <a:srgbClr val="4472C4">
                    <a:lumMod val="50000"/>
                  </a:srgbClr>
                </a:solidFill>
                <a:effectLst/>
                <a:uLnTx/>
                <a:uFillTx/>
                <a:latin typeface="Century Gothic" panose="020F0302020204030204"/>
              </a:rPr>
              <a:t> la pizarra*</a:t>
            </a:r>
            <a:r>
              <a:rPr kumimoji="0" lang="en-US" sz="2400" i="0" u="none" strike="noStrike" kern="1200" cap="none" spc="0" normalizeH="0" dirty="0">
                <a:ln>
                  <a:noFill/>
                </a:ln>
                <a:solidFill>
                  <a:srgbClr val="4472C4">
                    <a:lumMod val="50000"/>
                  </a:srgbClr>
                </a:solidFill>
                <a:effectLst/>
                <a:uLnTx/>
                <a:uFillTx/>
                <a:latin typeface="Century Gothic" panose="020F0302020204030204"/>
              </a:rPr>
              <a:t>, </a:t>
            </a:r>
            <a:r>
              <a:rPr lang="en-US" sz="2400" dirty="0" err="1">
                <a:solidFill>
                  <a:srgbClr val="4472C4">
                    <a:lumMod val="50000"/>
                  </a:srgbClr>
                </a:solidFill>
                <a:latin typeface="Century Gothic" panose="020F0302020204030204"/>
              </a:rPr>
              <a:t>e</a:t>
            </a:r>
            <a:r>
              <a:rPr kumimoji="0" lang="en-US" sz="2400" i="0" u="none" strike="noStrike" kern="1200" cap="none" spc="0" normalizeH="0" dirty="0" err="1">
                <a:ln>
                  <a:noFill/>
                </a:ln>
                <a:solidFill>
                  <a:srgbClr val="4472C4">
                    <a:lumMod val="50000"/>
                  </a:srgbClr>
                </a:solidFill>
                <a:effectLst/>
                <a:uLnTx/>
                <a:uFillTx/>
                <a:latin typeface="Century Gothic" panose="020F0302020204030204"/>
              </a:rPr>
              <a:t>scucha</a:t>
            </a:r>
            <a:r>
              <a:rPr kumimoji="0" lang="en-US" sz="2400" i="0" u="none" strike="noStrike" kern="1200" cap="none" spc="0" normalizeH="0" dirty="0">
                <a:ln>
                  <a:noFill/>
                </a:ln>
                <a:solidFill>
                  <a:srgbClr val="4472C4">
                    <a:lumMod val="50000"/>
                  </a:srgbClr>
                </a:solidFill>
                <a:effectLst/>
                <a:uLnTx/>
                <a:uFillTx/>
                <a:latin typeface="Century Gothic" panose="020F0302020204030204"/>
              </a:rPr>
              <a:t> y escribe </a:t>
            </a:r>
            <a:r>
              <a:rPr kumimoji="0" lang="en-US" sz="2400" i="0" u="none" strike="noStrike" kern="1200" cap="none" spc="0" normalizeH="0" dirty="0" err="1">
                <a:ln>
                  <a:noFill/>
                </a:ln>
                <a:solidFill>
                  <a:srgbClr val="4472C4">
                    <a:lumMod val="50000"/>
                  </a:srgbClr>
                </a:solidFill>
                <a:effectLst/>
                <a:uLnTx/>
                <a:uFillTx/>
                <a:latin typeface="Century Gothic" panose="020F0302020204030204"/>
              </a:rPr>
              <a:t>cada</a:t>
            </a:r>
            <a:r>
              <a:rPr kumimoji="0" lang="en-US" sz="2400" i="0" u="none" strike="noStrike" kern="1200" cap="none" spc="0" normalizeH="0" dirty="0">
                <a:ln>
                  <a:noFill/>
                </a:ln>
                <a:solidFill>
                  <a:srgbClr val="4472C4">
                    <a:lumMod val="50000"/>
                  </a:srgbClr>
                </a:solidFill>
                <a:effectLst/>
                <a:uLnTx/>
                <a:uFillTx/>
                <a:latin typeface="Century Gothic" panose="020F0302020204030204"/>
              </a:rPr>
              <a:t> palabra con [silent h].  </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 name="TextBox 7"/>
          <p:cNvSpPr txBox="1"/>
          <p:nvPr/>
        </p:nvSpPr>
        <p:spPr>
          <a:xfrm>
            <a:off x="532685" y="3526792"/>
            <a:ext cx="5790280" cy="2862322"/>
          </a:xfrm>
          <a:prstGeom prst="rect">
            <a:avLst/>
          </a:prstGeom>
          <a:noFill/>
        </p:spPr>
        <p:txBody>
          <a:bodyPr wrap="square" rtlCol="0">
            <a:spAutoFit/>
          </a:bodyPr>
          <a:lstStyle/>
          <a:p>
            <a:r>
              <a:rPr lang="en-GB" sz="2600" dirty="0">
                <a:solidFill>
                  <a:schemeClr val="accent5">
                    <a:lumMod val="50000"/>
                  </a:schemeClr>
                </a:solidFill>
              </a:rPr>
              <a:t>¡Hola, amigo! Hoy en la escuela </a:t>
            </a:r>
            <a:r>
              <a:rPr lang="en-GB" sz="2600" dirty="0" err="1">
                <a:solidFill>
                  <a:schemeClr val="accent5">
                    <a:lumMod val="50000"/>
                  </a:schemeClr>
                </a:solidFill>
              </a:rPr>
              <a:t>tengo</a:t>
            </a:r>
            <a:r>
              <a:rPr lang="en-GB" sz="2600" dirty="0">
                <a:solidFill>
                  <a:schemeClr val="accent5">
                    <a:lumMod val="50000"/>
                  </a:schemeClr>
                </a:solidFill>
              </a:rPr>
              <a:t> clases de </a:t>
            </a:r>
            <a:r>
              <a:rPr lang="en-GB" sz="2600" dirty="0" err="1">
                <a:solidFill>
                  <a:schemeClr val="accent5">
                    <a:lumMod val="50000"/>
                  </a:schemeClr>
                </a:solidFill>
              </a:rPr>
              <a:t>idiomas</a:t>
            </a:r>
            <a:r>
              <a:rPr lang="en-GB" sz="2600" dirty="0">
                <a:solidFill>
                  <a:schemeClr val="accent5">
                    <a:lumMod val="50000"/>
                  </a:schemeClr>
                </a:solidFill>
              </a:rPr>
              <a:t>, </a:t>
            </a:r>
            <a:r>
              <a:rPr lang="en-GB" sz="2600" dirty="0" err="1">
                <a:solidFill>
                  <a:schemeClr val="accent5">
                    <a:lumMod val="50000"/>
                  </a:schemeClr>
                </a:solidFill>
              </a:rPr>
              <a:t>hablamos</a:t>
            </a:r>
            <a:r>
              <a:rPr lang="en-GB" sz="2600" dirty="0">
                <a:solidFill>
                  <a:schemeClr val="accent5">
                    <a:lumMod val="50000"/>
                  </a:schemeClr>
                </a:solidFill>
              </a:rPr>
              <a:t> alemán y español.  </a:t>
            </a:r>
            <a:r>
              <a:rPr lang="en-GB" sz="2600" dirty="0" err="1">
                <a:solidFill>
                  <a:schemeClr val="accent5">
                    <a:lumMod val="50000"/>
                  </a:schemeClr>
                </a:solidFill>
              </a:rPr>
              <a:t>Quiero</a:t>
            </a:r>
            <a:r>
              <a:rPr lang="en-GB" sz="2600" dirty="0">
                <a:solidFill>
                  <a:schemeClr val="accent5">
                    <a:lumMod val="50000"/>
                  </a:schemeClr>
                </a:solidFill>
              </a:rPr>
              <a:t> </a:t>
            </a:r>
            <a:r>
              <a:rPr lang="en-GB" sz="2600" dirty="0" err="1">
                <a:solidFill>
                  <a:schemeClr val="accent5">
                    <a:lumMod val="50000"/>
                  </a:schemeClr>
                </a:solidFill>
              </a:rPr>
              <a:t>hacer</a:t>
            </a:r>
            <a:r>
              <a:rPr lang="en-GB" sz="2600" dirty="0">
                <a:solidFill>
                  <a:schemeClr val="accent5">
                    <a:lumMod val="50000"/>
                  </a:schemeClr>
                </a:solidFill>
              </a:rPr>
              <a:t> </a:t>
            </a:r>
            <a:r>
              <a:rPr lang="en-GB" sz="2600" dirty="0" err="1">
                <a:solidFill>
                  <a:schemeClr val="accent5">
                    <a:lumMod val="50000"/>
                  </a:schemeClr>
                </a:solidFill>
              </a:rPr>
              <a:t>deporte</a:t>
            </a:r>
            <a:r>
              <a:rPr lang="en-GB" sz="2600" dirty="0">
                <a:solidFill>
                  <a:schemeClr val="accent5">
                    <a:lumMod val="50000"/>
                  </a:schemeClr>
                </a:solidFill>
              </a:rPr>
              <a:t> también </a:t>
            </a:r>
            <a:r>
              <a:rPr lang="en-GB" sz="2600" dirty="0" err="1">
                <a:solidFill>
                  <a:schemeClr val="accent5">
                    <a:lumMod val="50000"/>
                  </a:schemeClr>
                </a:solidFill>
              </a:rPr>
              <a:t>pero</a:t>
            </a:r>
            <a:r>
              <a:rPr lang="en-GB" sz="2600" dirty="0">
                <a:solidFill>
                  <a:schemeClr val="accent5">
                    <a:lumMod val="50000"/>
                  </a:schemeClr>
                </a:solidFill>
              </a:rPr>
              <a:t> ¡el </a:t>
            </a:r>
            <a:r>
              <a:rPr lang="en-GB" sz="2600" dirty="0" err="1">
                <a:solidFill>
                  <a:schemeClr val="accent5">
                    <a:lumMod val="50000"/>
                  </a:schemeClr>
                </a:solidFill>
              </a:rPr>
              <a:t>profesor</a:t>
            </a:r>
            <a:r>
              <a:rPr lang="en-GB" sz="2600" dirty="0">
                <a:solidFill>
                  <a:schemeClr val="accent5">
                    <a:lumMod val="50000"/>
                  </a:schemeClr>
                </a:solidFill>
              </a:rPr>
              <a:t> </a:t>
            </a:r>
            <a:r>
              <a:rPr lang="en-GB" sz="2600" dirty="0" err="1">
                <a:solidFill>
                  <a:schemeClr val="accent5">
                    <a:lumMod val="50000"/>
                  </a:schemeClr>
                </a:solidFill>
              </a:rPr>
              <a:t>está</a:t>
            </a:r>
            <a:r>
              <a:rPr lang="en-GB" sz="2600" dirty="0">
                <a:solidFill>
                  <a:schemeClr val="accent5">
                    <a:lumMod val="50000"/>
                  </a:schemeClr>
                </a:solidFill>
              </a:rPr>
              <a:t> en el hospital! </a:t>
            </a:r>
            <a:r>
              <a:rPr lang="en-GB" sz="2600" dirty="0" err="1">
                <a:solidFill>
                  <a:schemeClr val="accent5">
                    <a:lumMod val="50000"/>
                  </a:schemeClr>
                </a:solidFill>
              </a:rPr>
              <a:t>Sufrió</a:t>
            </a:r>
            <a:r>
              <a:rPr lang="en-GB" sz="2600" dirty="0">
                <a:solidFill>
                  <a:schemeClr val="accent5">
                    <a:lumMod val="50000"/>
                  </a:schemeClr>
                </a:solidFill>
              </a:rPr>
              <a:t> un </a:t>
            </a:r>
            <a:r>
              <a:rPr lang="en-GB" sz="2600" dirty="0" err="1">
                <a:solidFill>
                  <a:schemeClr val="accent5">
                    <a:lumMod val="50000"/>
                  </a:schemeClr>
                </a:solidFill>
              </a:rPr>
              <a:t>accidente</a:t>
            </a:r>
            <a:r>
              <a:rPr lang="en-GB" sz="2600" dirty="0">
                <a:solidFill>
                  <a:schemeClr val="accent5">
                    <a:lumMod val="50000"/>
                  </a:schemeClr>
                </a:solidFill>
              </a:rPr>
              <a:t>.</a:t>
            </a:r>
          </a:p>
          <a:p>
            <a:pPr algn="l"/>
            <a:endParaRPr lang="en-GB" sz="2400" dirty="0">
              <a:solidFill>
                <a:schemeClr val="accent5">
                  <a:lumMod val="50000"/>
                </a:schemeClr>
              </a:solidFill>
            </a:endParaRPr>
          </a:p>
        </p:txBody>
      </p:sp>
      <p:pic>
        <p:nvPicPr>
          <p:cNvPr id="1026" name="Picture 2" descr="Mobile Phone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306" y="932385"/>
            <a:ext cx="446378" cy="7863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509421" y="2517817"/>
            <a:ext cx="1242648" cy="461665"/>
          </a:xfrm>
          <a:prstGeom prst="rect">
            <a:avLst/>
          </a:prstGeom>
        </p:spPr>
        <p:txBody>
          <a:bodyPr wrap="none">
            <a:spAutoFit/>
          </a:bodyPr>
          <a:lstStyle/>
          <a:p>
            <a:r>
              <a:rPr lang="en-US" sz="2400" dirty="0">
                <a:solidFill>
                  <a:srgbClr val="4472C4">
                    <a:lumMod val="50000"/>
                  </a:srgbClr>
                </a:solidFill>
              </a:rPr>
              <a:t>*board</a:t>
            </a:r>
            <a:endParaRPr lang="en-GB" sz="2400" dirty="0"/>
          </a:p>
        </p:txBody>
      </p:sp>
      <p:sp>
        <p:nvSpPr>
          <p:cNvPr id="11" name="TextBox 10">
            <a:extLst>
              <a:ext uri="{FF2B5EF4-FFF2-40B4-BE49-F238E27FC236}">
                <a16:creationId xmlns:a16="http://schemas.microsoft.com/office/drawing/2014/main" id="{EF8CDABB-FE34-9B40-A7AC-9470E22856BF}"/>
              </a:ext>
            </a:extLst>
          </p:cNvPr>
          <p:cNvSpPr txBox="1"/>
          <p:nvPr/>
        </p:nvSpPr>
        <p:spPr>
          <a:xfrm>
            <a:off x="5209724" y="2937678"/>
            <a:ext cx="2163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Persona B</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 name="Rounded Rectangular Callout 11"/>
          <p:cNvSpPr/>
          <p:nvPr/>
        </p:nvSpPr>
        <p:spPr>
          <a:xfrm>
            <a:off x="7113476" y="3309153"/>
            <a:ext cx="4818490" cy="2917459"/>
          </a:xfrm>
          <a:prstGeom prst="wedgeRoundRectCallout">
            <a:avLst>
              <a:gd name="adj1" fmla="val -57524"/>
              <a:gd name="adj2" fmla="val -44711"/>
              <a:gd name="adj3" fmla="val 16667"/>
            </a:avLst>
          </a:prstGeom>
          <a:solidFill>
            <a:schemeClr val="accent4">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5">
                  <a:lumMod val="50000"/>
                </a:schemeClr>
              </a:solidFill>
            </a:endParaRPr>
          </a:p>
        </p:txBody>
      </p:sp>
      <p:sp>
        <p:nvSpPr>
          <p:cNvPr id="13" name="TextBox 12"/>
          <p:cNvSpPr txBox="1"/>
          <p:nvPr/>
        </p:nvSpPr>
        <p:spPr>
          <a:xfrm>
            <a:off x="7373509" y="3477583"/>
            <a:ext cx="4552942" cy="2862322"/>
          </a:xfrm>
          <a:prstGeom prst="rect">
            <a:avLst/>
          </a:prstGeom>
          <a:noFill/>
        </p:spPr>
        <p:txBody>
          <a:bodyPr wrap="square" rtlCol="0">
            <a:spAutoFit/>
          </a:bodyPr>
          <a:lstStyle/>
          <a:p>
            <a:r>
              <a:rPr lang="en-GB" sz="2600" dirty="0">
                <a:solidFill>
                  <a:schemeClr val="accent5">
                    <a:lumMod val="50000"/>
                  </a:schemeClr>
                </a:solidFill>
              </a:rPr>
              <a:t>¿Qué </a:t>
            </a:r>
            <a:r>
              <a:rPr lang="en-GB" sz="2600" dirty="0" err="1">
                <a:solidFill>
                  <a:schemeClr val="accent5">
                    <a:lumMod val="50000"/>
                  </a:schemeClr>
                </a:solidFill>
              </a:rPr>
              <a:t>haces</a:t>
            </a:r>
            <a:r>
              <a:rPr lang="en-GB" sz="2600" dirty="0">
                <a:solidFill>
                  <a:schemeClr val="accent5">
                    <a:lumMod val="50000"/>
                  </a:schemeClr>
                </a:solidFill>
              </a:rPr>
              <a:t> Hugo? </a:t>
            </a:r>
            <a:r>
              <a:rPr lang="en-GB" sz="2600" dirty="0" err="1">
                <a:solidFill>
                  <a:schemeClr val="accent5">
                    <a:lumMod val="50000"/>
                  </a:schemeClr>
                </a:solidFill>
              </a:rPr>
              <a:t>Es</a:t>
            </a:r>
            <a:r>
              <a:rPr lang="en-GB" sz="2600" dirty="0">
                <a:solidFill>
                  <a:schemeClr val="accent5">
                    <a:lumMod val="50000"/>
                  </a:schemeClr>
                </a:solidFill>
              </a:rPr>
              <a:t> un </a:t>
            </a:r>
            <a:r>
              <a:rPr lang="en-GB" sz="2600" dirty="0" err="1">
                <a:solidFill>
                  <a:schemeClr val="accent5">
                    <a:lumMod val="50000"/>
                  </a:schemeClr>
                </a:solidFill>
              </a:rPr>
              <a:t>día</a:t>
            </a:r>
            <a:r>
              <a:rPr lang="en-GB" sz="2600" dirty="0">
                <a:solidFill>
                  <a:schemeClr val="accent5">
                    <a:lumMod val="50000"/>
                  </a:schemeClr>
                </a:solidFill>
              </a:rPr>
              <a:t> </a:t>
            </a:r>
            <a:r>
              <a:rPr lang="en-GB" sz="2600" dirty="0" err="1">
                <a:solidFill>
                  <a:schemeClr val="accent5">
                    <a:lumMod val="50000"/>
                  </a:schemeClr>
                </a:solidFill>
              </a:rPr>
              <a:t>hermoso</a:t>
            </a:r>
            <a:r>
              <a:rPr lang="en-GB" sz="2600" dirty="0">
                <a:solidFill>
                  <a:schemeClr val="accent5">
                    <a:lumMod val="50000"/>
                  </a:schemeClr>
                </a:solidFill>
              </a:rPr>
              <a:t>.  ¿Vas a </a:t>
            </a:r>
            <a:r>
              <a:rPr lang="en-GB" sz="2600" dirty="0" err="1">
                <a:solidFill>
                  <a:schemeClr val="accent5">
                    <a:lumMod val="50000"/>
                  </a:schemeClr>
                </a:solidFill>
              </a:rPr>
              <a:t>escuchar</a:t>
            </a:r>
            <a:r>
              <a:rPr lang="en-GB" sz="2600" dirty="0">
                <a:solidFill>
                  <a:schemeClr val="accent5">
                    <a:lumMod val="50000"/>
                  </a:schemeClr>
                </a:solidFill>
              </a:rPr>
              <a:t> </a:t>
            </a:r>
            <a:r>
              <a:rPr lang="en-GB" sz="2600" dirty="0" err="1">
                <a:solidFill>
                  <a:schemeClr val="accent5">
                    <a:lumMod val="50000"/>
                  </a:schemeClr>
                </a:solidFill>
              </a:rPr>
              <a:t>música</a:t>
            </a:r>
            <a:r>
              <a:rPr lang="en-GB" sz="2600" dirty="0">
                <a:solidFill>
                  <a:schemeClr val="accent5">
                    <a:lumMod val="50000"/>
                  </a:schemeClr>
                </a:solidFill>
              </a:rPr>
              <a:t> y comer </a:t>
            </a:r>
            <a:r>
              <a:rPr lang="en-GB" sz="2600" dirty="0" err="1">
                <a:solidFill>
                  <a:schemeClr val="accent5">
                    <a:lumMod val="50000"/>
                  </a:schemeClr>
                </a:solidFill>
              </a:rPr>
              <a:t>helados</a:t>
            </a:r>
            <a:r>
              <a:rPr lang="en-GB" sz="2600" dirty="0">
                <a:solidFill>
                  <a:schemeClr val="accent5">
                    <a:lumMod val="50000"/>
                  </a:schemeClr>
                </a:solidFill>
              </a:rPr>
              <a:t> en la playa con </a:t>
            </a:r>
            <a:r>
              <a:rPr lang="en-GB" sz="2600" dirty="0" err="1">
                <a:solidFill>
                  <a:schemeClr val="accent5">
                    <a:lumMod val="50000"/>
                  </a:schemeClr>
                </a:solidFill>
              </a:rPr>
              <a:t>los</a:t>
            </a:r>
            <a:r>
              <a:rPr lang="en-GB" sz="2600" dirty="0">
                <a:solidFill>
                  <a:schemeClr val="accent5">
                    <a:lumMod val="50000"/>
                  </a:schemeClr>
                </a:solidFill>
              </a:rPr>
              <a:t> amigos?  </a:t>
            </a:r>
            <a:r>
              <a:rPr lang="en-GB" sz="2600" dirty="0" err="1">
                <a:solidFill>
                  <a:schemeClr val="accent5">
                    <a:lumMod val="50000"/>
                  </a:schemeClr>
                </a:solidFill>
              </a:rPr>
              <a:t>Es</a:t>
            </a:r>
            <a:r>
              <a:rPr lang="en-GB" sz="2600" dirty="0">
                <a:solidFill>
                  <a:schemeClr val="accent5">
                    <a:lumMod val="50000"/>
                  </a:schemeClr>
                </a:solidFill>
              </a:rPr>
              <a:t> </a:t>
            </a:r>
            <a:r>
              <a:rPr lang="en-GB" sz="2600" dirty="0" err="1">
                <a:solidFill>
                  <a:schemeClr val="accent5">
                    <a:lumMod val="50000"/>
                  </a:schemeClr>
                </a:solidFill>
              </a:rPr>
              <a:t>una</a:t>
            </a:r>
            <a:r>
              <a:rPr lang="en-GB" sz="2600" dirty="0">
                <a:solidFill>
                  <a:schemeClr val="accent5">
                    <a:lumMod val="50000"/>
                  </a:schemeClr>
                </a:solidFill>
              </a:rPr>
              <a:t> idea </a:t>
            </a:r>
            <a:r>
              <a:rPr lang="en-GB" sz="2600" dirty="0" err="1">
                <a:solidFill>
                  <a:schemeClr val="accent5">
                    <a:lumMod val="50000"/>
                  </a:schemeClr>
                </a:solidFill>
              </a:rPr>
              <a:t>muy</a:t>
            </a:r>
            <a:r>
              <a:rPr lang="en-GB" sz="2600" dirty="0">
                <a:solidFill>
                  <a:schemeClr val="accent5">
                    <a:lumMod val="50000"/>
                  </a:schemeClr>
                </a:solidFill>
              </a:rPr>
              <a:t> </a:t>
            </a:r>
            <a:r>
              <a:rPr lang="en-GB" sz="2600" dirty="0" err="1">
                <a:solidFill>
                  <a:schemeClr val="accent5">
                    <a:lumMod val="50000"/>
                  </a:schemeClr>
                </a:solidFill>
              </a:rPr>
              <a:t>buena</a:t>
            </a:r>
            <a:r>
              <a:rPr lang="en-GB" sz="2600" dirty="0">
                <a:solidFill>
                  <a:schemeClr val="accent5">
                    <a:lumMod val="50000"/>
                  </a:schemeClr>
                </a:solidFill>
              </a:rPr>
              <a:t>. ¡Hasta </a:t>
            </a:r>
            <a:r>
              <a:rPr lang="en-GB" sz="2600" dirty="0" err="1">
                <a:solidFill>
                  <a:schemeClr val="accent5">
                    <a:lumMod val="50000"/>
                  </a:schemeClr>
                </a:solidFill>
              </a:rPr>
              <a:t>luego</a:t>
            </a:r>
            <a:r>
              <a:rPr lang="en-GB" sz="2600" dirty="0">
                <a:solidFill>
                  <a:schemeClr val="accent5">
                    <a:lumMod val="50000"/>
                  </a:schemeClr>
                </a:solidFill>
              </a:rPr>
              <a:t>!</a:t>
            </a:r>
          </a:p>
          <a:p>
            <a:endParaRPr lang="en-GB" sz="2400" dirty="0">
              <a:solidFill>
                <a:schemeClr val="accent5">
                  <a:lumMod val="50000"/>
                </a:schemeClr>
              </a:solidFill>
            </a:endParaRPr>
          </a:p>
        </p:txBody>
      </p:sp>
    </p:spTree>
    <p:extLst>
      <p:ext uri="{BB962C8B-B14F-4D97-AF65-F5344CB8AC3E}">
        <p14:creationId xmlns:p14="http://schemas.microsoft.com/office/powerpoint/2010/main" val="284315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animBg="1"/>
      <p:bldP spid="3" grpId="1" animBg="1"/>
      <p:bldP spid="8" grpId="0"/>
      <p:bldP spid="8" grpId="1"/>
      <p:bldP spid="11" grpId="0"/>
      <p:bldP spid="11" grpId="1"/>
      <p:bldP spid="12" grpId="0" animBg="1"/>
      <p:bldP spid="12" grpId="1" animBg="1"/>
      <p:bldP spid="13" grpId="0"/>
      <p:bldP spid="13"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Solución</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8213698" y="258166"/>
            <a:ext cx="371444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F8CDABB-FE34-9B40-A7AC-9470E22856BF}"/>
              </a:ext>
            </a:extLst>
          </p:cNvPr>
          <p:cNvSpPr txBox="1"/>
          <p:nvPr/>
        </p:nvSpPr>
        <p:spPr>
          <a:xfrm>
            <a:off x="5448165" y="1230740"/>
            <a:ext cx="4139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4472C4">
                    <a:lumMod val="50000"/>
                  </a:srgbClr>
                </a:solidFill>
                <a:latin typeface="Century Gothic" panose="020F0302020204030204"/>
              </a:rPr>
              <a:t>Persona B</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EF8CDABB-FE34-9B40-A7AC-9470E22856BF}"/>
              </a:ext>
            </a:extLst>
          </p:cNvPr>
          <p:cNvSpPr txBox="1"/>
          <p:nvPr/>
        </p:nvSpPr>
        <p:spPr>
          <a:xfrm>
            <a:off x="524565" y="1230021"/>
            <a:ext cx="4139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4472C4">
                    <a:lumMod val="50000"/>
                  </a:srgbClr>
                </a:solidFill>
                <a:latin typeface="Century Gothic" panose="020F0302020204030204"/>
              </a:rPr>
              <a:t>Persona A</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TextBox 8"/>
          <p:cNvSpPr txBox="1"/>
          <p:nvPr/>
        </p:nvSpPr>
        <p:spPr>
          <a:xfrm>
            <a:off x="5837783" y="1788197"/>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hola</a:t>
            </a:r>
            <a:endParaRPr lang="en-GB" sz="4000" dirty="0">
              <a:solidFill>
                <a:schemeClr val="accent5">
                  <a:lumMod val="50000"/>
                </a:schemeClr>
              </a:solidFill>
            </a:endParaRPr>
          </a:p>
        </p:txBody>
      </p:sp>
      <p:sp>
        <p:nvSpPr>
          <p:cNvPr id="10" name="TextBox 9"/>
          <p:cNvSpPr txBox="1"/>
          <p:nvPr/>
        </p:nvSpPr>
        <p:spPr>
          <a:xfrm>
            <a:off x="5837783" y="2643324"/>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a:solidFill>
                  <a:schemeClr val="accent5">
                    <a:lumMod val="50000"/>
                  </a:schemeClr>
                </a:solidFill>
              </a:rPr>
              <a:t>hoy</a:t>
            </a:r>
          </a:p>
        </p:txBody>
      </p:sp>
      <p:sp>
        <p:nvSpPr>
          <p:cNvPr id="11" name="TextBox 10"/>
          <p:cNvSpPr txBox="1"/>
          <p:nvPr/>
        </p:nvSpPr>
        <p:spPr>
          <a:xfrm>
            <a:off x="5837783" y="3498451"/>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hablamos</a:t>
            </a:r>
            <a:endParaRPr lang="en-GB" sz="4000" dirty="0">
              <a:solidFill>
                <a:schemeClr val="accent5">
                  <a:lumMod val="50000"/>
                </a:schemeClr>
              </a:solidFill>
            </a:endParaRPr>
          </a:p>
        </p:txBody>
      </p:sp>
      <p:sp>
        <p:nvSpPr>
          <p:cNvPr id="12" name="TextBox 11"/>
          <p:cNvSpPr txBox="1"/>
          <p:nvPr/>
        </p:nvSpPr>
        <p:spPr>
          <a:xfrm>
            <a:off x="5830764" y="4353578"/>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hacer</a:t>
            </a:r>
            <a:endParaRPr lang="en-GB" sz="4000" dirty="0">
              <a:solidFill>
                <a:schemeClr val="accent5">
                  <a:lumMod val="50000"/>
                </a:schemeClr>
              </a:solidFill>
            </a:endParaRPr>
          </a:p>
        </p:txBody>
      </p:sp>
      <p:sp>
        <p:nvSpPr>
          <p:cNvPr id="13" name="TextBox 12"/>
          <p:cNvSpPr txBox="1"/>
          <p:nvPr/>
        </p:nvSpPr>
        <p:spPr>
          <a:xfrm>
            <a:off x="5837783" y="5205841"/>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a:solidFill>
                  <a:schemeClr val="accent5">
                    <a:lumMod val="50000"/>
                  </a:schemeClr>
                </a:solidFill>
              </a:rPr>
              <a:t>hospital</a:t>
            </a:r>
          </a:p>
        </p:txBody>
      </p:sp>
      <p:sp>
        <p:nvSpPr>
          <p:cNvPr id="16" name="TextBox 15"/>
          <p:cNvSpPr txBox="1"/>
          <p:nvPr/>
        </p:nvSpPr>
        <p:spPr>
          <a:xfrm>
            <a:off x="1064150" y="1808154"/>
            <a:ext cx="3069974"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haces</a:t>
            </a:r>
            <a:endParaRPr lang="en-GB" sz="4000" dirty="0">
              <a:solidFill>
                <a:schemeClr val="accent5">
                  <a:lumMod val="50000"/>
                </a:schemeClr>
              </a:solidFill>
            </a:endParaRPr>
          </a:p>
        </p:txBody>
      </p:sp>
      <p:sp>
        <p:nvSpPr>
          <p:cNvPr id="17" name="TextBox 16"/>
          <p:cNvSpPr txBox="1"/>
          <p:nvPr/>
        </p:nvSpPr>
        <p:spPr>
          <a:xfrm>
            <a:off x="1064150" y="2663281"/>
            <a:ext cx="3069974"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a:solidFill>
                  <a:schemeClr val="accent5">
                    <a:lumMod val="50000"/>
                  </a:schemeClr>
                </a:solidFill>
              </a:rPr>
              <a:t>Hugo</a:t>
            </a:r>
          </a:p>
        </p:txBody>
      </p:sp>
      <p:sp>
        <p:nvSpPr>
          <p:cNvPr id="18" name="TextBox 17"/>
          <p:cNvSpPr txBox="1"/>
          <p:nvPr/>
        </p:nvSpPr>
        <p:spPr>
          <a:xfrm>
            <a:off x="1064149" y="3518408"/>
            <a:ext cx="3069975"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hermoso</a:t>
            </a:r>
            <a:endParaRPr lang="en-GB" sz="4000" dirty="0">
              <a:solidFill>
                <a:schemeClr val="accent5">
                  <a:lumMod val="50000"/>
                </a:schemeClr>
              </a:solidFill>
            </a:endParaRPr>
          </a:p>
        </p:txBody>
      </p:sp>
      <p:sp>
        <p:nvSpPr>
          <p:cNvPr id="19" name="TextBox 18"/>
          <p:cNvSpPr txBox="1"/>
          <p:nvPr/>
        </p:nvSpPr>
        <p:spPr>
          <a:xfrm>
            <a:off x="1057130" y="4373535"/>
            <a:ext cx="3076995"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helados</a:t>
            </a:r>
            <a:endParaRPr lang="en-GB" sz="4000" dirty="0">
              <a:solidFill>
                <a:schemeClr val="accent5">
                  <a:lumMod val="50000"/>
                </a:schemeClr>
              </a:solidFill>
            </a:endParaRPr>
          </a:p>
        </p:txBody>
      </p:sp>
      <p:sp>
        <p:nvSpPr>
          <p:cNvPr id="20" name="TextBox 19"/>
          <p:cNvSpPr txBox="1"/>
          <p:nvPr/>
        </p:nvSpPr>
        <p:spPr>
          <a:xfrm>
            <a:off x="1064149" y="5225798"/>
            <a:ext cx="3069977" cy="677108"/>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800" dirty="0">
                <a:solidFill>
                  <a:schemeClr val="accent5">
                    <a:lumMod val="50000"/>
                  </a:schemeClr>
                </a:solidFill>
              </a:rPr>
              <a:t>hasta </a:t>
            </a:r>
            <a:r>
              <a:rPr lang="en-GB" sz="3800" dirty="0" err="1">
                <a:solidFill>
                  <a:schemeClr val="accent5">
                    <a:lumMod val="50000"/>
                  </a:schemeClr>
                </a:solidFill>
              </a:rPr>
              <a:t>luego</a:t>
            </a:r>
            <a:endParaRPr lang="en-GB" sz="3800" dirty="0">
              <a:solidFill>
                <a:schemeClr val="accent5">
                  <a:lumMod val="50000"/>
                </a:schemeClr>
              </a:solidFill>
            </a:endParaRPr>
          </a:p>
        </p:txBody>
      </p:sp>
    </p:spTree>
    <p:extLst>
      <p:ext uri="{BB962C8B-B14F-4D97-AF65-F5344CB8AC3E}">
        <p14:creationId xmlns:p14="http://schemas.microsoft.com/office/powerpoint/2010/main" val="82950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B9E704BF-B57B-EF43-9EAC-835A5C569E60}"/>
              </a:ext>
            </a:extLst>
          </p:cNvPr>
          <p:cNvSpPr txBox="1"/>
          <p:nvPr/>
        </p:nvSpPr>
        <p:spPr>
          <a:xfrm>
            <a:off x="224339" y="695162"/>
            <a:ext cx="8004023" cy="769441"/>
          </a:xfrm>
          <a:prstGeom prst="rect">
            <a:avLst/>
          </a:prstGeom>
          <a:noFill/>
        </p:spPr>
        <p:txBody>
          <a:bodyPr wrap="square" rtlCol="0">
            <a:spAutoFit/>
          </a:bodyPr>
          <a:lstStyle/>
          <a:p>
            <a:r>
              <a:rPr lang="es-ES" sz="2200" dirty="0">
                <a:solidFill>
                  <a:schemeClr val="accent5">
                    <a:lumMod val="50000"/>
                  </a:schemeClr>
                </a:solidFill>
              </a:rPr>
              <a:t>Estudiante A: lee el texto. Debes cambiar las frases de inglés a español.</a:t>
            </a:r>
            <a:endParaRPr lang="es-GB" sz="2200" dirty="0">
              <a:solidFill>
                <a:schemeClr val="accent5">
                  <a:lumMod val="50000"/>
                </a:schemeClr>
              </a:solidFill>
            </a:endParaRPr>
          </a:p>
        </p:txBody>
      </p:sp>
      <p:sp>
        <p:nvSpPr>
          <p:cNvPr id="46" name="CuadroTexto 45">
            <a:extLst>
              <a:ext uri="{FF2B5EF4-FFF2-40B4-BE49-F238E27FC236}">
                <a16:creationId xmlns:a16="http://schemas.microsoft.com/office/drawing/2014/main" id="{99E54EB7-4FA8-0342-97FD-17A15AB39D24}"/>
              </a:ext>
            </a:extLst>
          </p:cNvPr>
          <p:cNvSpPr txBox="1"/>
          <p:nvPr/>
        </p:nvSpPr>
        <p:spPr>
          <a:xfrm>
            <a:off x="224339" y="1563778"/>
            <a:ext cx="7624261" cy="769441"/>
          </a:xfrm>
          <a:prstGeom prst="rect">
            <a:avLst/>
          </a:prstGeom>
          <a:noFill/>
        </p:spPr>
        <p:txBody>
          <a:bodyPr wrap="square" rtlCol="0">
            <a:spAutoFit/>
          </a:bodyPr>
          <a:lstStyle/>
          <a:p>
            <a:r>
              <a:rPr lang="es-ES" sz="2200" dirty="0">
                <a:solidFill>
                  <a:schemeClr val="accent5">
                    <a:lumMod val="50000"/>
                  </a:schemeClr>
                </a:solidFill>
              </a:rPr>
              <a:t>Estudiante B: escucha y ofrece comentarios y ayuda. ¿Son correctas las frases o no?, ¿por qué?</a:t>
            </a:r>
            <a:endParaRPr lang="es-GB" sz="2200" dirty="0">
              <a:solidFill>
                <a:schemeClr val="accent5">
                  <a:lumMod val="50000"/>
                </a:schemeClr>
              </a:solidFill>
            </a:endParaRPr>
          </a:p>
        </p:txBody>
      </p:sp>
      <p:sp>
        <p:nvSpPr>
          <p:cNvPr id="53" name="CuadroTexto 52">
            <a:extLst>
              <a:ext uri="{FF2B5EF4-FFF2-40B4-BE49-F238E27FC236}">
                <a16:creationId xmlns:a16="http://schemas.microsoft.com/office/drawing/2014/main" id="{E969F4D5-E762-EE4E-99D0-002A37EC1BE2}"/>
              </a:ext>
            </a:extLst>
          </p:cNvPr>
          <p:cNvSpPr txBox="1"/>
          <p:nvPr/>
        </p:nvSpPr>
        <p:spPr>
          <a:xfrm>
            <a:off x="241300" y="2432394"/>
            <a:ext cx="1662520" cy="430887"/>
          </a:xfrm>
          <a:prstGeom prst="rect">
            <a:avLst/>
          </a:prstGeom>
          <a:noFill/>
        </p:spPr>
        <p:txBody>
          <a:bodyPr wrap="square" rtlCol="0">
            <a:spAutoFit/>
          </a:bodyPr>
          <a:lstStyle/>
          <a:p>
            <a:r>
              <a:rPr lang="es-ES" sz="2200" dirty="0">
                <a:solidFill>
                  <a:schemeClr val="accent5">
                    <a:lumMod val="50000"/>
                  </a:schemeClr>
                </a:solidFill>
              </a:rPr>
              <a:t>Ejemplo:</a:t>
            </a:r>
            <a:endParaRPr lang="es-GB" sz="2200" dirty="0">
              <a:solidFill>
                <a:schemeClr val="accent5">
                  <a:lumMod val="50000"/>
                </a:schemeClr>
              </a:solidFill>
            </a:endParaRPr>
          </a:p>
        </p:txBody>
      </p:sp>
      <p:sp>
        <p:nvSpPr>
          <p:cNvPr id="2" name="Rectángulo redondeado 1">
            <a:extLst>
              <a:ext uri="{FF2B5EF4-FFF2-40B4-BE49-F238E27FC236}">
                <a16:creationId xmlns:a16="http://schemas.microsoft.com/office/drawing/2014/main" id="{BB856F72-C7E6-EF43-9D56-AED6E735F0BD}"/>
              </a:ext>
            </a:extLst>
          </p:cNvPr>
          <p:cNvSpPr/>
          <p:nvPr/>
        </p:nvSpPr>
        <p:spPr>
          <a:xfrm>
            <a:off x="200006" y="3784365"/>
            <a:ext cx="5520871" cy="2189171"/>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s-ES" sz="2200" dirty="0">
                <a:solidFill>
                  <a:srgbClr val="203864"/>
                </a:solidFill>
              </a:rPr>
              <a:t>Dos niños </a:t>
            </a:r>
            <a:r>
              <a:rPr lang="es-ES" sz="2200" b="1" dirty="0">
                <a:solidFill>
                  <a:srgbClr val="203864"/>
                </a:solidFill>
              </a:rPr>
              <a:t>[</a:t>
            </a:r>
            <a:r>
              <a:rPr lang="es-ES" sz="2200" b="1" dirty="0" err="1">
                <a:solidFill>
                  <a:srgbClr val="203864"/>
                </a:solidFill>
              </a:rPr>
              <a:t>live</a:t>
            </a:r>
            <a:r>
              <a:rPr lang="es-ES" sz="2200" b="1" dirty="0">
                <a:solidFill>
                  <a:srgbClr val="203864"/>
                </a:solidFill>
              </a:rPr>
              <a:t> </a:t>
            </a:r>
            <a:r>
              <a:rPr lang="es-ES" sz="2200" b="1" dirty="0" err="1">
                <a:solidFill>
                  <a:srgbClr val="203864"/>
                </a:solidFill>
              </a:rPr>
              <a:t>happy</a:t>
            </a:r>
            <a:r>
              <a:rPr lang="es-ES" sz="2200" b="1" dirty="0">
                <a:solidFill>
                  <a:srgbClr val="203864"/>
                </a:solidFill>
              </a:rPr>
              <a:t>] </a:t>
            </a:r>
            <a:r>
              <a:rPr lang="es-ES" sz="2200" dirty="0">
                <a:solidFill>
                  <a:srgbClr val="203864"/>
                </a:solidFill>
              </a:rPr>
              <a:t>con sus padres en un pueblo... </a:t>
            </a:r>
            <a:endParaRPr lang="es-GB" sz="2200" dirty="0">
              <a:solidFill>
                <a:srgbClr val="203864"/>
              </a:solidFill>
            </a:endParaRPr>
          </a:p>
        </p:txBody>
      </p:sp>
      <p:sp>
        <p:nvSpPr>
          <p:cNvPr id="56" name="CuadroTexto 55">
            <a:extLst>
              <a:ext uri="{FF2B5EF4-FFF2-40B4-BE49-F238E27FC236}">
                <a16:creationId xmlns:a16="http://schemas.microsoft.com/office/drawing/2014/main" id="{CEEF4B72-F8C2-0145-A146-17F9A12F675C}"/>
              </a:ext>
            </a:extLst>
          </p:cNvPr>
          <p:cNvSpPr txBox="1"/>
          <p:nvPr/>
        </p:nvSpPr>
        <p:spPr>
          <a:xfrm>
            <a:off x="241300" y="3108379"/>
            <a:ext cx="1950571" cy="430887"/>
          </a:xfrm>
          <a:prstGeom prst="rect">
            <a:avLst/>
          </a:prstGeom>
          <a:noFill/>
        </p:spPr>
        <p:txBody>
          <a:bodyPr wrap="square" rtlCol="0">
            <a:spAutoFit/>
          </a:bodyPr>
          <a:lstStyle/>
          <a:p>
            <a:r>
              <a:rPr lang="es-ES" sz="2200" b="1" dirty="0">
                <a:solidFill>
                  <a:schemeClr val="accent5">
                    <a:lumMod val="50000"/>
                  </a:schemeClr>
                </a:solidFill>
              </a:rPr>
              <a:t>Estudiante A</a:t>
            </a:r>
            <a:endParaRPr lang="es-GB" sz="2200" b="1" dirty="0">
              <a:solidFill>
                <a:schemeClr val="accent5">
                  <a:lumMod val="50000"/>
                </a:schemeClr>
              </a:solidFill>
            </a:endParaRPr>
          </a:p>
        </p:txBody>
      </p:sp>
      <p:sp>
        <p:nvSpPr>
          <p:cNvPr id="57" name="CuadroTexto 56">
            <a:extLst>
              <a:ext uri="{FF2B5EF4-FFF2-40B4-BE49-F238E27FC236}">
                <a16:creationId xmlns:a16="http://schemas.microsoft.com/office/drawing/2014/main" id="{D17D05DD-4B83-2845-B480-1346D9F75CB9}"/>
              </a:ext>
            </a:extLst>
          </p:cNvPr>
          <p:cNvSpPr txBox="1"/>
          <p:nvPr/>
        </p:nvSpPr>
        <p:spPr>
          <a:xfrm>
            <a:off x="8374529" y="3576564"/>
            <a:ext cx="1950571" cy="430887"/>
          </a:xfrm>
          <a:prstGeom prst="rect">
            <a:avLst/>
          </a:prstGeom>
          <a:noFill/>
        </p:spPr>
        <p:txBody>
          <a:bodyPr wrap="square" rtlCol="0">
            <a:spAutoFit/>
          </a:bodyPr>
          <a:lstStyle/>
          <a:p>
            <a:r>
              <a:rPr lang="es-ES" sz="2200" b="1" dirty="0">
                <a:solidFill>
                  <a:schemeClr val="accent5">
                    <a:lumMod val="50000"/>
                  </a:schemeClr>
                </a:solidFill>
              </a:rPr>
              <a:t>Estudiante B</a:t>
            </a:r>
            <a:endParaRPr lang="es-GB" sz="2200" b="1" dirty="0">
              <a:solidFill>
                <a:schemeClr val="accent5">
                  <a:lumMod val="50000"/>
                </a:schemeClr>
              </a:solidFill>
            </a:endParaRPr>
          </a:p>
        </p:txBody>
      </p:sp>
      <p:pic>
        <p:nvPicPr>
          <p:cNvPr id="2050" name="Picture 2" descr="two green-leafed trees by the seashore during daytime">
            <a:extLst>
              <a:ext uri="{FF2B5EF4-FFF2-40B4-BE49-F238E27FC236}">
                <a16:creationId xmlns:a16="http://schemas.microsoft.com/office/drawing/2014/main" id="{99B0EE34-0EFF-7749-B0EB-D959C4E695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516" y="826762"/>
            <a:ext cx="3272899" cy="2454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Llamada rectangular redondeada 9">
            <a:extLst>
              <a:ext uri="{FF2B5EF4-FFF2-40B4-BE49-F238E27FC236}">
                <a16:creationId xmlns:a16="http://schemas.microsoft.com/office/drawing/2014/main" id="{EAB88742-24AC-B64D-A7D2-A5DF5093A07C}"/>
              </a:ext>
            </a:extLst>
          </p:cNvPr>
          <p:cNvSpPr/>
          <p:nvPr/>
        </p:nvSpPr>
        <p:spPr>
          <a:xfrm>
            <a:off x="4892040" y="2647837"/>
            <a:ext cx="3124200" cy="1482203"/>
          </a:xfrm>
          <a:prstGeom prst="wedgeRoundRectCallout">
            <a:avLst>
              <a:gd name="adj1" fmla="val -87662"/>
              <a:gd name="adj2" fmla="val 6455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203864"/>
                </a:solidFill>
              </a:rPr>
              <a:t>Dos niños viven felices con sus padres en un pueblo...</a:t>
            </a:r>
          </a:p>
        </p:txBody>
      </p:sp>
      <p:grpSp>
        <p:nvGrpSpPr>
          <p:cNvPr id="12" name="Grupo 11">
            <a:extLst>
              <a:ext uri="{FF2B5EF4-FFF2-40B4-BE49-F238E27FC236}">
                <a16:creationId xmlns:a16="http://schemas.microsoft.com/office/drawing/2014/main" id="{9DF7281D-6F93-CE42-8329-F392976DDC9A}"/>
              </a:ext>
            </a:extLst>
          </p:cNvPr>
          <p:cNvGrpSpPr/>
          <p:nvPr/>
        </p:nvGrpSpPr>
        <p:grpSpPr>
          <a:xfrm>
            <a:off x="10061962" y="3576564"/>
            <a:ext cx="1474718" cy="2657863"/>
            <a:chOff x="10061962" y="3576564"/>
            <a:chExt cx="1474718" cy="2657863"/>
          </a:xfrm>
        </p:grpSpPr>
        <p:pic>
          <p:nvPicPr>
            <p:cNvPr id="2054" name="Picture 6" descr="wondering clip art - Clip Art Library">
              <a:extLst>
                <a:ext uri="{FF2B5EF4-FFF2-40B4-BE49-F238E27FC236}">
                  <a16:creationId xmlns:a16="http://schemas.microsoft.com/office/drawing/2014/main" id="{F647A17F-CB29-1540-ACE8-6EDFA579C2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500"/>
            <a:stretch/>
          </p:blipFill>
          <p:spPr bwMode="auto">
            <a:xfrm>
              <a:off x="10061962" y="3576564"/>
              <a:ext cx="1140224" cy="26578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2008FA8F-7CE4-A44A-B305-5A659F668700}"/>
                </a:ext>
              </a:extLst>
            </p:cNvPr>
            <p:cNvSpPr/>
            <p:nvPr/>
          </p:nvSpPr>
          <p:spPr>
            <a:xfrm>
              <a:off x="11004460" y="3576564"/>
              <a:ext cx="532220" cy="766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grpSp>
      <p:sp>
        <p:nvSpPr>
          <p:cNvPr id="14" name="Rectángulo 13">
            <a:extLst>
              <a:ext uri="{FF2B5EF4-FFF2-40B4-BE49-F238E27FC236}">
                <a16:creationId xmlns:a16="http://schemas.microsoft.com/office/drawing/2014/main" id="{CFB6BDC5-4F49-0C4B-A5BB-DC3EA6975F9B}"/>
              </a:ext>
            </a:extLst>
          </p:cNvPr>
          <p:cNvSpPr/>
          <p:nvPr/>
        </p:nvSpPr>
        <p:spPr>
          <a:xfrm>
            <a:off x="7766599" y="4444658"/>
            <a:ext cx="2179320" cy="10515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Escucha y ofrece ayuda</a:t>
            </a:r>
          </a:p>
        </p:txBody>
      </p:sp>
      <p:sp>
        <p:nvSpPr>
          <p:cNvPr id="17" name="Rounded Rectangle 2">
            <a:extLst>
              <a:ext uri="{FF2B5EF4-FFF2-40B4-BE49-F238E27FC236}">
                <a16:creationId xmlns:a16="http://schemas.microsoft.com/office/drawing/2014/main" id="{B315CA7F-068A-E440-BFA5-4E48E29C2B3E}"/>
              </a:ext>
            </a:extLst>
          </p:cNvPr>
          <p:cNvSpPr/>
          <p:nvPr/>
        </p:nvSpPr>
        <p:spPr>
          <a:xfrm>
            <a:off x="10686395" y="165100"/>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18" name="Title 1">
            <a:extLst>
              <a:ext uri="{FF2B5EF4-FFF2-40B4-BE49-F238E27FC236}">
                <a16:creationId xmlns:a16="http://schemas.microsoft.com/office/drawing/2014/main" id="{644B44F3-7A73-994A-9DE1-53AF58C91D71}"/>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hablar</a:t>
            </a:r>
            <a:endParaRPr lang="en-US" sz="2000" dirty="0"/>
          </a:p>
        </p:txBody>
      </p:sp>
      <p:sp>
        <p:nvSpPr>
          <p:cNvPr id="3" name="Title 2"/>
          <p:cNvSpPr>
            <a:spLocks noGrp="1"/>
          </p:cNvSpPr>
          <p:nvPr>
            <p:ph type="title" idx="4294967295"/>
          </p:nvPr>
        </p:nvSpPr>
        <p:spPr>
          <a:xfrm>
            <a:off x="241300" y="141560"/>
            <a:ext cx="10515600" cy="470380"/>
          </a:xfrm>
        </p:spPr>
        <p:txBody>
          <a:bodyPr/>
          <a:lstStyle/>
          <a:p>
            <a:pPr rtl="0" eaLnBrk="1" latinLnBrk="0" hangingPunct="1"/>
            <a:r>
              <a:rPr lang="es-ES" sz="2200" b="1" kern="1200">
                <a:solidFill>
                  <a:srgbClr val="203864"/>
                </a:solidFill>
                <a:effectLst/>
                <a:latin typeface="Century Gothic" panose="020B0502020202020204" pitchFamily="34" charset="0"/>
                <a:ea typeface="+mn-ea"/>
                <a:cs typeface="+mn-cs"/>
              </a:rPr>
              <a:t>Leemos la historia en parejas.</a:t>
            </a:r>
            <a:endParaRPr lang="en-GB"/>
          </a:p>
        </p:txBody>
      </p:sp>
    </p:spTree>
    <p:extLst>
      <p:ext uri="{BB962C8B-B14F-4D97-AF65-F5344CB8AC3E}">
        <p14:creationId xmlns:p14="http://schemas.microsoft.com/office/powerpoint/2010/main" val="291212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3" grpId="0"/>
      <p:bldP spid="2" grpId="0" animBg="1"/>
      <p:bldP spid="56" grpId="0"/>
      <p:bldP spid="57" grpId="0"/>
      <p:bldP spid="10"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
            <a:extLst>
              <a:ext uri="{FF2B5EF4-FFF2-40B4-BE49-F238E27FC236}">
                <a16:creationId xmlns:a16="http://schemas.microsoft.com/office/drawing/2014/main" id="{45192EAB-DF89-8249-9381-4A78135F164E}"/>
              </a:ext>
            </a:extLst>
          </p:cNvPr>
          <p:cNvSpPr/>
          <p:nvPr/>
        </p:nvSpPr>
        <p:spPr>
          <a:xfrm>
            <a:off x="10686395" y="165100"/>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6" name="Title 1">
            <a:extLst>
              <a:ext uri="{FF2B5EF4-FFF2-40B4-BE49-F238E27FC236}">
                <a16:creationId xmlns:a16="http://schemas.microsoft.com/office/drawing/2014/main" id="{08219DB1-DE60-E244-98BE-68AF455247E2}"/>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hablar</a:t>
            </a:r>
            <a:endParaRPr lang="en-US" sz="2000" dirty="0"/>
          </a:p>
        </p:txBody>
      </p:sp>
      <p:sp>
        <p:nvSpPr>
          <p:cNvPr id="59" name="Llamada rectangular redondeada 58">
            <a:extLst>
              <a:ext uri="{FF2B5EF4-FFF2-40B4-BE49-F238E27FC236}">
                <a16:creationId xmlns:a16="http://schemas.microsoft.com/office/drawing/2014/main" id="{74C0591B-45DF-9D4C-85A5-5189A9CB6D12}"/>
              </a:ext>
            </a:extLst>
          </p:cNvPr>
          <p:cNvSpPr/>
          <p:nvPr/>
        </p:nvSpPr>
        <p:spPr>
          <a:xfrm>
            <a:off x="241300" y="796738"/>
            <a:ext cx="11493500" cy="5264524"/>
          </a:xfrm>
          <a:prstGeom prst="wedgeRoundRectCallout">
            <a:avLst>
              <a:gd name="adj1" fmla="val -48684"/>
              <a:gd name="adj2" fmla="val 110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rgbClr val="203864"/>
                </a:solidFill>
              </a:rPr>
              <a:t>Dos niños viven felices con sus padres en un pueblo </a:t>
            </a:r>
            <a:r>
              <a:rPr lang="es-ES" sz="2000" b="1" dirty="0">
                <a:solidFill>
                  <a:srgbClr val="203864"/>
                </a:solidFill>
              </a:rPr>
              <a:t>[</a:t>
            </a:r>
            <a:r>
              <a:rPr lang="es-ES" sz="2000" b="1" dirty="0" err="1">
                <a:solidFill>
                  <a:srgbClr val="203864"/>
                </a:solidFill>
              </a:rPr>
              <a:t>near</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forest</a:t>
            </a:r>
            <a:r>
              <a:rPr lang="es-ES" sz="2000" b="1" dirty="0">
                <a:solidFill>
                  <a:srgbClr val="203864"/>
                </a:solidFill>
              </a:rPr>
              <a:t>] </a:t>
            </a:r>
            <a:r>
              <a:rPr lang="es-ES" sz="2000" dirty="0">
                <a:solidFill>
                  <a:srgbClr val="203864"/>
                </a:solidFill>
              </a:rPr>
              <a:t>amazónica. Su padre trabaja en el campo y su mamá trabaja en casa. Pero su mamá está mala y otras personas en su pueblo </a:t>
            </a:r>
            <a:r>
              <a:rPr lang="es-ES" sz="2000" b="1" dirty="0">
                <a:solidFill>
                  <a:srgbClr val="203864"/>
                </a:solidFill>
              </a:rPr>
              <a:t>[</a:t>
            </a:r>
            <a:r>
              <a:rPr lang="es-ES" sz="2000" b="1" dirty="0" err="1">
                <a:solidFill>
                  <a:srgbClr val="203864"/>
                </a:solidFill>
              </a:rPr>
              <a:t>they</a:t>
            </a:r>
            <a:r>
              <a:rPr lang="es-ES" sz="2000" b="1" dirty="0">
                <a:solidFill>
                  <a:srgbClr val="203864"/>
                </a:solidFill>
              </a:rPr>
              <a:t> </a:t>
            </a:r>
            <a:r>
              <a:rPr lang="es-ES" sz="2000" b="1" dirty="0" err="1">
                <a:solidFill>
                  <a:srgbClr val="203864"/>
                </a:solidFill>
              </a:rPr>
              <a:t>also</a:t>
            </a:r>
            <a:r>
              <a:rPr lang="es-ES" sz="2000" b="1" dirty="0">
                <a:solidFill>
                  <a:srgbClr val="203864"/>
                </a:solidFill>
              </a:rPr>
              <a:t> </a:t>
            </a:r>
            <a:r>
              <a:rPr lang="es-ES" sz="2000" b="1" dirty="0" err="1">
                <a:solidFill>
                  <a:srgbClr val="203864"/>
                </a:solidFill>
              </a:rPr>
              <a:t>suffer</a:t>
            </a:r>
            <a:r>
              <a:rPr lang="es-ES" sz="2000" b="1" dirty="0">
                <a:solidFill>
                  <a:srgbClr val="203864"/>
                </a:solidFill>
              </a:rPr>
              <a:t>].</a:t>
            </a:r>
          </a:p>
          <a:p>
            <a:endParaRPr lang="es-ES" sz="2000" dirty="0">
              <a:solidFill>
                <a:srgbClr val="203864"/>
              </a:solidFill>
            </a:endParaRPr>
          </a:p>
          <a:p>
            <a:r>
              <a:rPr lang="es-ES" sz="2000" dirty="0">
                <a:solidFill>
                  <a:srgbClr val="203864"/>
                </a:solidFill>
              </a:rPr>
              <a:t>Un día a la una de la tarde, los niños salen contentos de clase.  Llegan a casa y llaman «¡Mamá! ¡Mamá!» pero mamá está en el suelo, sin respirar.</a:t>
            </a:r>
          </a:p>
          <a:p>
            <a:endParaRPr lang="es-ES" sz="2000" dirty="0">
              <a:solidFill>
                <a:srgbClr val="203864"/>
              </a:solidFill>
            </a:endParaRPr>
          </a:p>
          <a:p>
            <a:r>
              <a:rPr lang="es-ES" sz="2000" dirty="0">
                <a:solidFill>
                  <a:srgbClr val="203864"/>
                </a:solidFill>
              </a:rPr>
              <a:t>«Mamá, ¿</a:t>
            </a:r>
            <a:r>
              <a:rPr lang="es-ES" sz="2000" b="1" dirty="0">
                <a:solidFill>
                  <a:srgbClr val="203864"/>
                </a:solidFill>
              </a:rPr>
              <a:t>[are </a:t>
            </a:r>
            <a:r>
              <a:rPr lang="es-ES" sz="2000" b="1" err="1">
                <a:solidFill>
                  <a:srgbClr val="203864"/>
                </a:solidFill>
              </a:rPr>
              <a:t>you</a:t>
            </a:r>
            <a:r>
              <a:rPr lang="es-ES" sz="2000" b="1">
                <a:solidFill>
                  <a:srgbClr val="203864"/>
                </a:solidFill>
              </a:rPr>
              <a:t> ok]</a:t>
            </a:r>
            <a:r>
              <a:rPr lang="es-ES" sz="2000">
                <a:solidFill>
                  <a:srgbClr val="203864"/>
                </a:solidFill>
              </a:rPr>
              <a:t>?», </a:t>
            </a:r>
            <a:r>
              <a:rPr lang="es-ES" sz="2000" dirty="0">
                <a:solidFill>
                  <a:srgbClr val="203864"/>
                </a:solidFill>
              </a:rPr>
              <a:t>grita un niño, el otro empieza a llorar.  Papá llega a casa, pero no puede hacer nada.  Mamá está pálida y fría. Todos </a:t>
            </a:r>
            <a:r>
              <a:rPr lang="es-ES" sz="2000" b="1" dirty="0">
                <a:solidFill>
                  <a:srgbClr val="203864"/>
                </a:solidFill>
              </a:rPr>
              <a:t>[are </a:t>
            </a:r>
            <a:r>
              <a:rPr lang="es-ES" sz="2000" b="1" dirty="0" err="1">
                <a:solidFill>
                  <a:srgbClr val="203864"/>
                </a:solidFill>
              </a:rPr>
              <a:t>very</a:t>
            </a:r>
            <a:r>
              <a:rPr lang="es-ES" sz="2000" b="1" dirty="0">
                <a:solidFill>
                  <a:srgbClr val="203864"/>
                </a:solidFill>
              </a:rPr>
              <a:t> </a:t>
            </a:r>
            <a:r>
              <a:rPr lang="es-ES" sz="2000" b="1" dirty="0" err="1">
                <a:solidFill>
                  <a:srgbClr val="203864"/>
                </a:solidFill>
              </a:rPr>
              <a:t>sad</a:t>
            </a:r>
            <a:r>
              <a:rPr lang="es-ES" sz="2000" dirty="0">
                <a:solidFill>
                  <a:srgbClr val="203864"/>
                </a:solidFill>
              </a:rPr>
              <a:t>]. </a:t>
            </a:r>
          </a:p>
          <a:p>
            <a:endParaRPr lang="es-ES" sz="2000" dirty="0">
              <a:solidFill>
                <a:srgbClr val="203864"/>
              </a:solidFill>
            </a:endParaRPr>
          </a:p>
          <a:p>
            <a:r>
              <a:rPr lang="es-ES" sz="2000" dirty="0">
                <a:solidFill>
                  <a:srgbClr val="203864"/>
                </a:solidFill>
              </a:rPr>
              <a:t>Después de unos meses, </a:t>
            </a:r>
            <a:r>
              <a:rPr lang="es-ES" sz="2000" b="1" dirty="0">
                <a:solidFill>
                  <a:srgbClr val="203864"/>
                </a:solidFill>
              </a:rPr>
              <a:t>[</a:t>
            </a:r>
            <a:r>
              <a:rPr lang="es-ES" sz="2000" b="1" dirty="0" err="1">
                <a:solidFill>
                  <a:srgbClr val="203864"/>
                </a:solidFill>
              </a:rPr>
              <a:t>the</a:t>
            </a:r>
            <a:r>
              <a:rPr lang="es-ES" sz="2000" b="1" dirty="0">
                <a:solidFill>
                  <a:srgbClr val="203864"/>
                </a:solidFill>
              </a:rPr>
              <a:t> </a:t>
            </a:r>
            <a:r>
              <a:rPr lang="es-ES" sz="2000" b="1" dirty="0" err="1">
                <a:solidFill>
                  <a:srgbClr val="203864"/>
                </a:solidFill>
              </a:rPr>
              <a:t>father</a:t>
            </a:r>
            <a:r>
              <a:rPr lang="es-ES" sz="2000" b="1" dirty="0">
                <a:solidFill>
                  <a:srgbClr val="203864"/>
                </a:solidFill>
              </a:rPr>
              <a:t> invites] </a:t>
            </a:r>
            <a:r>
              <a:rPr lang="es-ES" sz="2000" dirty="0">
                <a:solidFill>
                  <a:srgbClr val="203864"/>
                </a:solidFill>
              </a:rPr>
              <a:t>a otra señora a ser su mujer y mamá de los niños:  «¡Hola niños! Vamos a saludar a vuestra nueva mamá, por favor. Vamos a quererla mucho».</a:t>
            </a:r>
          </a:p>
          <a:p>
            <a:endParaRPr lang="es-ES" sz="2000" dirty="0">
              <a:solidFill>
                <a:srgbClr val="203864"/>
              </a:solidFill>
            </a:endParaRPr>
          </a:p>
          <a:p>
            <a:r>
              <a:rPr lang="es-ES" sz="2000" dirty="0">
                <a:solidFill>
                  <a:srgbClr val="203864"/>
                </a:solidFill>
              </a:rPr>
              <a:t>Un niño dice al otro «Uy, ella no me gusta, es extraña y me mira fría». El otro responde, «Sí, pero tenemos que </a:t>
            </a:r>
            <a:r>
              <a:rPr lang="es-ES" sz="2000" b="1" dirty="0">
                <a:solidFill>
                  <a:srgbClr val="203864"/>
                </a:solidFill>
              </a:rPr>
              <a:t>[to be </a:t>
            </a:r>
            <a:r>
              <a:rPr lang="es-ES" sz="2000" b="1" dirty="0" err="1">
                <a:solidFill>
                  <a:srgbClr val="203864"/>
                </a:solidFill>
              </a:rPr>
              <a:t>good</a:t>
            </a:r>
            <a:r>
              <a:rPr lang="es-ES" sz="2000" b="1" dirty="0">
                <a:solidFill>
                  <a:srgbClr val="203864"/>
                </a:solidFill>
              </a:rPr>
              <a:t>] </a:t>
            </a:r>
            <a:r>
              <a:rPr lang="es-ES" sz="2000" dirty="0">
                <a:solidFill>
                  <a:srgbClr val="203864"/>
                </a:solidFill>
              </a:rPr>
              <a:t>y quererla».</a:t>
            </a:r>
          </a:p>
        </p:txBody>
      </p:sp>
      <p:sp>
        <p:nvSpPr>
          <p:cNvPr id="2" name="Title 1"/>
          <p:cNvSpPr>
            <a:spLocks noGrp="1"/>
          </p:cNvSpPr>
          <p:nvPr>
            <p:ph type="title" idx="4294967295"/>
          </p:nvPr>
        </p:nvSpPr>
        <p:spPr>
          <a:xfrm>
            <a:off x="241300" y="133957"/>
            <a:ext cx="2222500" cy="662782"/>
          </a:xfrm>
        </p:spPr>
        <p:txBody>
          <a:bodyPr/>
          <a:lstStyle/>
          <a:p>
            <a:pPr rtl="0" eaLnBrk="1" latinLnBrk="0" hangingPunct="1"/>
            <a:r>
              <a:rPr lang="es-ES" sz="2200" b="1" kern="1200">
                <a:solidFill>
                  <a:srgbClr val="203864"/>
                </a:solidFill>
                <a:effectLst/>
                <a:latin typeface="Century Gothic" panose="020B0502020202020204" pitchFamily="34" charset="0"/>
                <a:ea typeface="+mn-ea"/>
                <a:cs typeface="+mn-cs"/>
              </a:rPr>
              <a:t>Estudiante A</a:t>
            </a:r>
            <a:endParaRPr lang="en-GB"/>
          </a:p>
        </p:txBody>
      </p:sp>
    </p:spTree>
    <p:extLst>
      <p:ext uri="{BB962C8B-B14F-4D97-AF65-F5344CB8AC3E}">
        <p14:creationId xmlns:p14="http://schemas.microsoft.com/office/powerpoint/2010/main" val="3128693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Llamada rectangular redondeada 58">
            <a:extLst>
              <a:ext uri="{FF2B5EF4-FFF2-40B4-BE49-F238E27FC236}">
                <a16:creationId xmlns:a16="http://schemas.microsoft.com/office/drawing/2014/main" id="{74C0591B-45DF-9D4C-85A5-5189A9CB6D12}"/>
              </a:ext>
            </a:extLst>
          </p:cNvPr>
          <p:cNvSpPr/>
          <p:nvPr/>
        </p:nvSpPr>
        <p:spPr>
          <a:xfrm>
            <a:off x="241300" y="796738"/>
            <a:ext cx="11493500" cy="5264524"/>
          </a:xfrm>
          <a:prstGeom prst="wedgeRoundRectCallout">
            <a:avLst>
              <a:gd name="adj1" fmla="val -48684"/>
              <a:gd name="adj2" fmla="val 110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rgbClr val="203864"/>
                </a:solidFill>
              </a:rPr>
              <a:t>Dos niños viven felices con sus padres en un pueblo    </a:t>
            </a:r>
            <a:r>
              <a:rPr lang="es-ES" sz="2000" b="1" dirty="0">
                <a:solidFill>
                  <a:srgbClr val="203864"/>
                </a:solidFill>
              </a:rPr>
              <a:t>[</a:t>
            </a:r>
            <a:r>
              <a:rPr lang="es-ES" sz="2000" b="1" dirty="0" err="1">
                <a:solidFill>
                  <a:srgbClr val="203864"/>
                </a:solidFill>
              </a:rPr>
              <a:t>near</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forest</a:t>
            </a:r>
            <a:r>
              <a:rPr lang="es-ES" sz="2000" b="1" dirty="0">
                <a:solidFill>
                  <a:srgbClr val="203864"/>
                </a:solidFill>
              </a:rPr>
              <a:t>]    </a:t>
            </a:r>
            <a:r>
              <a:rPr lang="es-ES" sz="2000" dirty="0">
                <a:solidFill>
                  <a:srgbClr val="203864"/>
                </a:solidFill>
              </a:rPr>
              <a:t>amazónica. Su padre trabaja en el campo y su mamá trabaja en casa. Pero su mamá está mala y otras personas en su pueblo </a:t>
            </a:r>
            <a:r>
              <a:rPr lang="es-ES" sz="2000" b="1" dirty="0">
                <a:solidFill>
                  <a:srgbClr val="203864"/>
                </a:solidFill>
              </a:rPr>
              <a:t>[</a:t>
            </a:r>
            <a:r>
              <a:rPr lang="es-ES" sz="2000" b="1" dirty="0" err="1">
                <a:solidFill>
                  <a:srgbClr val="203864"/>
                </a:solidFill>
              </a:rPr>
              <a:t>they</a:t>
            </a:r>
            <a:r>
              <a:rPr lang="es-ES" sz="2000" b="1" dirty="0">
                <a:solidFill>
                  <a:srgbClr val="203864"/>
                </a:solidFill>
              </a:rPr>
              <a:t> </a:t>
            </a:r>
            <a:r>
              <a:rPr lang="es-ES" sz="2000" b="1" dirty="0" err="1">
                <a:solidFill>
                  <a:srgbClr val="203864"/>
                </a:solidFill>
              </a:rPr>
              <a:t>also</a:t>
            </a:r>
            <a:r>
              <a:rPr lang="es-ES" sz="2000" b="1" dirty="0">
                <a:solidFill>
                  <a:srgbClr val="203864"/>
                </a:solidFill>
              </a:rPr>
              <a:t> </a:t>
            </a:r>
            <a:r>
              <a:rPr lang="es-ES" sz="2000" b="1" dirty="0" err="1">
                <a:solidFill>
                  <a:srgbClr val="203864"/>
                </a:solidFill>
              </a:rPr>
              <a:t>suffer</a:t>
            </a:r>
            <a:r>
              <a:rPr lang="es-ES" sz="2000" b="1" dirty="0">
                <a:solidFill>
                  <a:srgbClr val="203864"/>
                </a:solidFill>
              </a:rPr>
              <a:t>].</a:t>
            </a:r>
          </a:p>
          <a:p>
            <a:endParaRPr lang="es-ES" sz="2000" dirty="0">
              <a:solidFill>
                <a:srgbClr val="203864"/>
              </a:solidFill>
            </a:endParaRPr>
          </a:p>
          <a:p>
            <a:r>
              <a:rPr lang="es-ES" sz="2000" dirty="0">
                <a:solidFill>
                  <a:srgbClr val="203864"/>
                </a:solidFill>
              </a:rPr>
              <a:t>Un día a la una de la tarde, los niños salen contentos de clase.  Llegan a casa y llaman «¡Mamá! ¡Mamá!» pero mamá está en el suelo, sin respirar.</a:t>
            </a:r>
          </a:p>
          <a:p>
            <a:endParaRPr lang="es-ES" sz="2000" dirty="0">
              <a:solidFill>
                <a:srgbClr val="203864"/>
              </a:solidFill>
            </a:endParaRPr>
          </a:p>
          <a:p>
            <a:r>
              <a:rPr lang="es-ES" sz="2000" dirty="0">
                <a:solidFill>
                  <a:srgbClr val="203864"/>
                </a:solidFill>
              </a:rPr>
              <a:t>«Mamá, ¿</a:t>
            </a:r>
            <a:r>
              <a:rPr lang="es-ES" sz="2000" b="1" dirty="0">
                <a:solidFill>
                  <a:srgbClr val="203864"/>
                </a:solidFill>
              </a:rPr>
              <a:t>[are </a:t>
            </a:r>
            <a:r>
              <a:rPr lang="es-ES" sz="2000" b="1" err="1">
                <a:solidFill>
                  <a:srgbClr val="203864"/>
                </a:solidFill>
              </a:rPr>
              <a:t>you</a:t>
            </a:r>
            <a:r>
              <a:rPr lang="es-ES" sz="2000" b="1">
                <a:solidFill>
                  <a:srgbClr val="203864"/>
                </a:solidFill>
              </a:rPr>
              <a:t> ok]</a:t>
            </a:r>
            <a:r>
              <a:rPr lang="es-ES" sz="2000">
                <a:solidFill>
                  <a:srgbClr val="203864"/>
                </a:solidFill>
              </a:rPr>
              <a:t>?», </a:t>
            </a:r>
            <a:r>
              <a:rPr lang="es-ES" sz="2000" dirty="0">
                <a:solidFill>
                  <a:srgbClr val="203864"/>
                </a:solidFill>
              </a:rPr>
              <a:t>grita un niño, el otro empieza a llorar.  Papá llega a casa, pero no puede hacer nada.  Mamá está pálida y fría. Todos </a:t>
            </a:r>
            <a:r>
              <a:rPr lang="es-ES" sz="2000" b="1" dirty="0">
                <a:solidFill>
                  <a:srgbClr val="203864"/>
                </a:solidFill>
              </a:rPr>
              <a:t>[are </a:t>
            </a:r>
            <a:r>
              <a:rPr lang="es-ES" sz="2000" b="1" dirty="0" err="1">
                <a:solidFill>
                  <a:srgbClr val="203864"/>
                </a:solidFill>
              </a:rPr>
              <a:t>very</a:t>
            </a:r>
            <a:r>
              <a:rPr lang="es-ES" sz="2000" b="1" dirty="0">
                <a:solidFill>
                  <a:srgbClr val="203864"/>
                </a:solidFill>
              </a:rPr>
              <a:t> </a:t>
            </a:r>
            <a:r>
              <a:rPr lang="es-ES" sz="2000" b="1" dirty="0" err="1">
                <a:solidFill>
                  <a:srgbClr val="203864"/>
                </a:solidFill>
              </a:rPr>
              <a:t>sad</a:t>
            </a:r>
            <a:r>
              <a:rPr lang="es-ES" sz="2000" dirty="0">
                <a:solidFill>
                  <a:srgbClr val="203864"/>
                </a:solidFill>
              </a:rPr>
              <a:t>]. </a:t>
            </a:r>
          </a:p>
          <a:p>
            <a:endParaRPr lang="es-ES" sz="2000" dirty="0">
              <a:solidFill>
                <a:srgbClr val="203864"/>
              </a:solidFill>
            </a:endParaRPr>
          </a:p>
          <a:p>
            <a:r>
              <a:rPr lang="es-ES" sz="2000" dirty="0">
                <a:solidFill>
                  <a:srgbClr val="203864"/>
                </a:solidFill>
              </a:rPr>
              <a:t>Después de unos meses, </a:t>
            </a:r>
            <a:r>
              <a:rPr lang="es-ES" sz="2000" b="1" dirty="0">
                <a:solidFill>
                  <a:srgbClr val="203864"/>
                </a:solidFill>
              </a:rPr>
              <a:t>[</a:t>
            </a:r>
            <a:r>
              <a:rPr lang="es-ES" sz="2000" b="1" dirty="0" err="1">
                <a:solidFill>
                  <a:srgbClr val="203864"/>
                </a:solidFill>
              </a:rPr>
              <a:t>the</a:t>
            </a:r>
            <a:r>
              <a:rPr lang="es-ES" sz="2000" b="1" dirty="0">
                <a:solidFill>
                  <a:srgbClr val="203864"/>
                </a:solidFill>
              </a:rPr>
              <a:t> </a:t>
            </a:r>
            <a:r>
              <a:rPr lang="es-ES" sz="2000" b="1" dirty="0" err="1">
                <a:solidFill>
                  <a:srgbClr val="203864"/>
                </a:solidFill>
              </a:rPr>
              <a:t>father</a:t>
            </a:r>
            <a:r>
              <a:rPr lang="es-ES" sz="2000" b="1" dirty="0">
                <a:solidFill>
                  <a:srgbClr val="203864"/>
                </a:solidFill>
              </a:rPr>
              <a:t> invites] </a:t>
            </a:r>
            <a:r>
              <a:rPr lang="es-ES" sz="2000" dirty="0">
                <a:solidFill>
                  <a:srgbClr val="203864"/>
                </a:solidFill>
              </a:rPr>
              <a:t>a otra señora a ser su mujer y mamá de los niños:  «¡Hola niños! Vamos a saludar a vuestra nueva mamá, por favor. Vamos a quererla mucho».</a:t>
            </a:r>
          </a:p>
          <a:p>
            <a:endParaRPr lang="es-ES" sz="2000" dirty="0">
              <a:solidFill>
                <a:srgbClr val="203864"/>
              </a:solidFill>
            </a:endParaRPr>
          </a:p>
          <a:p>
            <a:r>
              <a:rPr lang="es-ES" sz="2000" dirty="0">
                <a:solidFill>
                  <a:srgbClr val="203864"/>
                </a:solidFill>
              </a:rPr>
              <a:t>Un niño dice al otro «Uy, ella no me gusta, es extraña y me mira fría». El otro responde, «Sí, pero tenemos que </a:t>
            </a:r>
            <a:r>
              <a:rPr lang="es-ES" sz="2000" b="1" dirty="0">
                <a:solidFill>
                  <a:srgbClr val="203864"/>
                </a:solidFill>
              </a:rPr>
              <a:t>[to be </a:t>
            </a:r>
            <a:r>
              <a:rPr lang="es-ES" sz="2000" b="1" dirty="0" err="1">
                <a:solidFill>
                  <a:srgbClr val="203864"/>
                </a:solidFill>
              </a:rPr>
              <a:t>good</a:t>
            </a:r>
            <a:r>
              <a:rPr lang="es-ES" sz="2000" b="1" dirty="0">
                <a:solidFill>
                  <a:srgbClr val="203864"/>
                </a:solidFill>
              </a:rPr>
              <a:t>] </a:t>
            </a:r>
            <a:r>
              <a:rPr lang="es-ES" sz="2000" dirty="0">
                <a:solidFill>
                  <a:srgbClr val="203864"/>
                </a:solidFill>
              </a:rPr>
              <a:t>y quererla».</a:t>
            </a:r>
          </a:p>
        </p:txBody>
      </p:sp>
      <p:sp>
        <p:nvSpPr>
          <p:cNvPr id="2" name="Rectángulo 1">
            <a:extLst>
              <a:ext uri="{FF2B5EF4-FFF2-40B4-BE49-F238E27FC236}">
                <a16:creationId xmlns:a16="http://schemas.microsoft.com/office/drawing/2014/main" id="{CE6C7C13-B718-684F-9496-335E26B863B9}"/>
              </a:ext>
            </a:extLst>
          </p:cNvPr>
          <p:cNvSpPr/>
          <p:nvPr/>
        </p:nvSpPr>
        <p:spPr>
          <a:xfrm>
            <a:off x="7008643" y="915406"/>
            <a:ext cx="2340559"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cerca de la selva</a:t>
            </a:r>
          </a:p>
        </p:txBody>
      </p:sp>
      <p:sp>
        <p:nvSpPr>
          <p:cNvPr id="7" name="Rectángulo 6">
            <a:extLst>
              <a:ext uri="{FF2B5EF4-FFF2-40B4-BE49-F238E27FC236}">
                <a16:creationId xmlns:a16="http://schemas.microsoft.com/office/drawing/2014/main" id="{63F2036D-C9E5-1848-A86C-39116427646E}"/>
              </a:ext>
            </a:extLst>
          </p:cNvPr>
          <p:cNvSpPr/>
          <p:nvPr/>
        </p:nvSpPr>
        <p:spPr>
          <a:xfrm>
            <a:off x="4058079" y="1593454"/>
            <a:ext cx="2177829"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también sufren.</a:t>
            </a:r>
          </a:p>
        </p:txBody>
      </p:sp>
      <p:sp>
        <p:nvSpPr>
          <p:cNvPr id="8" name="Rectángulo 7">
            <a:extLst>
              <a:ext uri="{FF2B5EF4-FFF2-40B4-BE49-F238E27FC236}">
                <a16:creationId xmlns:a16="http://schemas.microsoft.com/office/drawing/2014/main" id="{E7BE3FAF-7724-A34B-8AF4-6FF54DE10124}"/>
              </a:ext>
            </a:extLst>
          </p:cNvPr>
          <p:cNvSpPr/>
          <p:nvPr/>
        </p:nvSpPr>
        <p:spPr>
          <a:xfrm>
            <a:off x="1633252" y="3017520"/>
            <a:ext cx="1913124"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estás bien</a:t>
            </a:r>
          </a:p>
        </p:txBody>
      </p:sp>
      <p:sp>
        <p:nvSpPr>
          <p:cNvPr id="9" name="Rectángulo 8">
            <a:extLst>
              <a:ext uri="{FF2B5EF4-FFF2-40B4-BE49-F238E27FC236}">
                <a16:creationId xmlns:a16="http://schemas.microsoft.com/office/drawing/2014/main" id="{16C89DDA-5AA0-E844-9572-8D75FD88425C}"/>
              </a:ext>
            </a:extLst>
          </p:cNvPr>
          <p:cNvSpPr/>
          <p:nvPr/>
        </p:nvSpPr>
        <p:spPr>
          <a:xfrm>
            <a:off x="8014350" y="3429000"/>
            <a:ext cx="2262124"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están muy tristes.</a:t>
            </a:r>
          </a:p>
        </p:txBody>
      </p:sp>
      <p:sp>
        <p:nvSpPr>
          <p:cNvPr id="10" name="Rectángulo 9">
            <a:extLst>
              <a:ext uri="{FF2B5EF4-FFF2-40B4-BE49-F238E27FC236}">
                <a16:creationId xmlns:a16="http://schemas.microsoft.com/office/drawing/2014/main" id="{E3340410-F6EA-FD4A-B721-F26B743C7D94}"/>
              </a:ext>
            </a:extLst>
          </p:cNvPr>
          <p:cNvSpPr/>
          <p:nvPr/>
        </p:nvSpPr>
        <p:spPr>
          <a:xfrm>
            <a:off x="3670950" y="3990751"/>
            <a:ext cx="2177828"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el padre invita</a:t>
            </a:r>
          </a:p>
        </p:txBody>
      </p:sp>
      <p:sp>
        <p:nvSpPr>
          <p:cNvPr id="11" name="Rectángulo 10">
            <a:extLst>
              <a:ext uri="{FF2B5EF4-FFF2-40B4-BE49-F238E27FC236}">
                <a16:creationId xmlns:a16="http://schemas.microsoft.com/office/drawing/2014/main" id="{9F2278CB-8EF1-DE43-A135-30DE178F3ADB}"/>
              </a:ext>
            </a:extLst>
          </p:cNvPr>
          <p:cNvSpPr/>
          <p:nvPr/>
        </p:nvSpPr>
        <p:spPr>
          <a:xfrm>
            <a:off x="3305929" y="5567610"/>
            <a:ext cx="1663049"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ser buenos</a:t>
            </a:r>
          </a:p>
        </p:txBody>
      </p:sp>
      <p:sp>
        <p:nvSpPr>
          <p:cNvPr id="12" name="Rounded Rectangle 2">
            <a:extLst>
              <a:ext uri="{FF2B5EF4-FFF2-40B4-BE49-F238E27FC236}">
                <a16:creationId xmlns:a16="http://schemas.microsoft.com/office/drawing/2014/main" id="{4FAFDED9-694A-B547-ABEE-C97A0EC4CE22}"/>
              </a:ext>
            </a:extLst>
          </p:cNvPr>
          <p:cNvSpPr/>
          <p:nvPr/>
        </p:nvSpPr>
        <p:spPr>
          <a:xfrm>
            <a:off x="10686395" y="165100"/>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13" name="Title 1">
            <a:extLst>
              <a:ext uri="{FF2B5EF4-FFF2-40B4-BE49-F238E27FC236}">
                <a16:creationId xmlns:a16="http://schemas.microsoft.com/office/drawing/2014/main" id="{32755950-868B-9B46-8597-727769ED14F2}"/>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hablar</a:t>
            </a:r>
            <a:endParaRPr lang="en-US" sz="2000" dirty="0"/>
          </a:p>
        </p:txBody>
      </p:sp>
      <p:sp>
        <p:nvSpPr>
          <p:cNvPr id="3" name="Title 2"/>
          <p:cNvSpPr>
            <a:spLocks noGrp="1"/>
          </p:cNvSpPr>
          <p:nvPr>
            <p:ph type="title" idx="4294967295"/>
          </p:nvPr>
        </p:nvSpPr>
        <p:spPr>
          <a:xfrm>
            <a:off x="241300" y="210302"/>
            <a:ext cx="3305076" cy="549466"/>
          </a:xfrm>
        </p:spPr>
        <p:txBody>
          <a:bodyPr/>
          <a:lstStyle/>
          <a:p>
            <a:pPr rtl="0" eaLnBrk="1" latinLnBrk="0" hangingPunct="1"/>
            <a:r>
              <a:rPr lang="es-ES" sz="2200" b="1" kern="1200">
                <a:solidFill>
                  <a:srgbClr val="203864"/>
                </a:solidFill>
                <a:effectLst/>
                <a:latin typeface="Century Gothic" panose="020B0502020202020204" pitchFamily="34" charset="0"/>
                <a:ea typeface="+mn-ea"/>
                <a:cs typeface="+mn-cs"/>
              </a:rPr>
              <a:t>Estudiante A - Solución</a:t>
            </a:r>
            <a:endParaRPr lang="en-GB"/>
          </a:p>
        </p:txBody>
      </p:sp>
    </p:spTree>
    <p:extLst>
      <p:ext uri="{BB962C8B-B14F-4D97-AF65-F5344CB8AC3E}">
        <p14:creationId xmlns:p14="http://schemas.microsoft.com/office/powerpoint/2010/main" val="164820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8219DB1-DE60-E244-98BE-68AF455247E2}"/>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hablar</a:t>
            </a:r>
            <a:endParaRPr lang="en-US" sz="2000" dirty="0"/>
          </a:p>
        </p:txBody>
      </p:sp>
      <p:sp>
        <p:nvSpPr>
          <p:cNvPr id="59" name="Llamada rectangular redondeada 58">
            <a:extLst>
              <a:ext uri="{FF2B5EF4-FFF2-40B4-BE49-F238E27FC236}">
                <a16:creationId xmlns:a16="http://schemas.microsoft.com/office/drawing/2014/main" id="{74C0591B-45DF-9D4C-85A5-5189A9CB6D12}"/>
              </a:ext>
            </a:extLst>
          </p:cNvPr>
          <p:cNvSpPr/>
          <p:nvPr/>
        </p:nvSpPr>
        <p:spPr>
          <a:xfrm>
            <a:off x="241300" y="796738"/>
            <a:ext cx="11493500" cy="5264524"/>
          </a:xfrm>
          <a:prstGeom prst="wedgeRoundRectCallout">
            <a:avLst>
              <a:gd name="adj1" fmla="val -48684"/>
              <a:gd name="adj2" fmla="val 110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rgbClr val="203864"/>
                </a:solidFill>
              </a:rPr>
              <a:t>Dos niños viven felices con sus padres en un pueblo cerca de la selva amazónica. Su padre </a:t>
            </a:r>
            <a:r>
              <a:rPr lang="es-ES" sz="2000" b="1" dirty="0">
                <a:solidFill>
                  <a:srgbClr val="203864"/>
                </a:solidFill>
              </a:rPr>
              <a:t>[</a:t>
            </a:r>
            <a:r>
              <a:rPr lang="es-ES" sz="2000" b="1" dirty="0" err="1">
                <a:solidFill>
                  <a:srgbClr val="203864"/>
                </a:solidFill>
              </a:rPr>
              <a:t>works</a:t>
            </a:r>
            <a:r>
              <a:rPr lang="es-ES" sz="2000" b="1" dirty="0">
                <a:solidFill>
                  <a:srgbClr val="203864"/>
                </a:solidFill>
              </a:rPr>
              <a:t> in </a:t>
            </a:r>
            <a:r>
              <a:rPr lang="es-ES" sz="2000" b="1" dirty="0" err="1">
                <a:solidFill>
                  <a:srgbClr val="203864"/>
                </a:solidFill>
              </a:rPr>
              <a:t>the</a:t>
            </a:r>
            <a:r>
              <a:rPr lang="es-ES" sz="2000" b="1" dirty="0">
                <a:solidFill>
                  <a:srgbClr val="203864"/>
                </a:solidFill>
              </a:rPr>
              <a:t> </a:t>
            </a:r>
            <a:r>
              <a:rPr lang="es-ES" sz="2000" b="1" dirty="0" err="1">
                <a:solidFill>
                  <a:srgbClr val="203864"/>
                </a:solidFill>
              </a:rPr>
              <a:t>countryside</a:t>
            </a:r>
            <a:r>
              <a:rPr lang="es-ES" sz="2000" b="1" dirty="0">
                <a:solidFill>
                  <a:srgbClr val="203864"/>
                </a:solidFill>
              </a:rPr>
              <a:t>] </a:t>
            </a:r>
            <a:r>
              <a:rPr lang="es-ES" sz="2000" dirty="0">
                <a:solidFill>
                  <a:srgbClr val="203864"/>
                </a:solidFill>
              </a:rPr>
              <a:t>y su mamá trabaja en casa. Pero su mamá </a:t>
            </a:r>
            <a:r>
              <a:rPr lang="es-ES" sz="2000" b="1" dirty="0">
                <a:solidFill>
                  <a:srgbClr val="203864"/>
                </a:solidFill>
              </a:rPr>
              <a:t>[</a:t>
            </a:r>
            <a:r>
              <a:rPr lang="es-ES" sz="2000" b="1" dirty="0" err="1">
                <a:solidFill>
                  <a:srgbClr val="203864"/>
                </a:solidFill>
              </a:rPr>
              <a:t>is</a:t>
            </a:r>
            <a:r>
              <a:rPr lang="es-ES" sz="2000" b="1" dirty="0">
                <a:solidFill>
                  <a:srgbClr val="203864"/>
                </a:solidFill>
              </a:rPr>
              <a:t> </a:t>
            </a:r>
            <a:r>
              <a:rPr lang="es-ES" sz="2000" b="1" dirty="0" err="1">
                <a:solidFill>
                  <a:srgbClr val="203864"/>
                </a:solidFill>
              </a:rPr>
              <a:t>sick</a:t>
            </a:r>
            <a:r>
              <a:rPr lang="es-ES" sz="2000" b="1" dirty="0">
                <a:solidFill>
                  <a:srgbClr val="203864"/>
                </a:solidFill>
              </a:rPr>
              <a:t>] </a:t>
            </a:r>
            <a:r>
              <a:rPr lang="es-ES" sz="2000" dirty="0">
                <a:solidFill>
                  <a:srgbClr val="203864"/>
                </a:solidFill>
              </a:rPr>
              <a:t>y otras personas en su pueblo sufren también.</a:t>
            </a:r>
          </a:p>
          <a:p>
            <a:endParaRPr lang="es-ES" sz="2000" dirty="0">
              <a:solidFill>
                <a:srgbClr val="203864"/>
              </a:solidFill>
            </a:endParaRPr>
          </a:p>
          <a:p>
            <a:r>
              <a:rPr lang="es-ES" sz="2000" dirty="0">
                <a:solidFill>
                  <a:srgbClr val="203864"/>
                </a:solidFill>
              </a:rPr>
              <a:t>Un día a la una de la tarde, los niños salen contentos de clase.  Llegan a casa y llaman «¡Mamá! ¡Mamá!» pero </a:t>
            </a:r>
            <a:r>
              <a:rPr lang="es-ES" sz="2000" b="1" dirty="0">
                <a:solidFill>
                  <a:srgbClr val="203864"/>
                </a:solidFill>
              </a:rPr>
              <a:t>[</a:t>
            </a:r>
            <a:r>
              <a:rPr lang="es-ES" sz="2000" b="1" dirty="0" err="1">
                <a:solidFill>
                  <a:srgbClr val="203864"/>
                </a:solidFill>
              </a:rPr>
              <a:t>Mum</a:t>
            </a:r>
            <a:r>
              <a:rPr lang="es-ES" sz="2000" b="1" dirty="0">
                <a:solidFill>
                  <a:srgbClr val="203864"/>
                </a:solidFill>
              </a:rPr>
              <a:t> </a:t>
            </a:r>
            <a:r>
              <a:rPr lang="es-ES" sz="2000" b="1" dirty="0" err="1">
                <a:solidFill>
                  <a:srgbClr val="203864"/>
                </a:solidFill>
              </a:rPr>
              <a:t>is</a:t>
            </a:r>
            <a:r>
              <a:rPr lang="es-ES" sz="2000" b="1" dirty="0">
                <a:solidFill>
                  <a:srgbClr val="203864"/>
                </a:solidFill>
              </a:rPr>
              <a:t> </a:t>
            </a:r>
            <a:r>
              <a:rPr lang="es-ES" sz="2000" b="1" dirty="0" err="1">
                <a:solidFill>
                  <a:srgbClr val="203864"/>
                </a:solidFill>
              </a:rPr>
              <a:t>on</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floor</a:t>
            </a:r>
            <a:r>
              <a:rPr lang="es-ES" sz="2000" b="1" dirty="0">
                <a:solidFill>
                  <a:srgbClr val="203864"/>
                </a:solidFill>
              </a:rPr>
              <a:t>], </a:t>
            </a:r>
            <a:r>
              <a:rPr lang="es-ES" sz="2000" dirty="0">
                <a:solidFill>
                  <a:srgbClr val="203864"/>
                </a:solidFill>
              </a:rPr>
              <a:t>sin respirar.</a:t>
            </a:r>
          </a:p>
          <a:p>
            <a:endParaRPr lang="es-ES" sz="2000" dirty="0">
              <a:solidFill>
                <a:srgbClr val="203864"/>
              </a:solidFill>
            </a:endParaRPr>
          </a:p>
          <a:p>
            <a:r>
              <a:rPr lang="es-ES" sz="2000" dirty="0">
                <a:solidFill>
                  <a:srgbClr val="203864"/>
                </a:solidFill>
              </a:rPr>
              <a:t>«Mamá, ¿estás bien?», grita un niño, el otro empieza a llorar.  Papá llega a casa, pero no puede hacer nada.  Mamá </a:t>
            </a:r>
            <a:r>
              <a:rPr lang="es-ES" sz="2000" b="1" dirty="0">
                <a:solidFill>
                  <a:srgbClr val="203864"/>
                </a:solidFill>
              </a:rPr>
              <a:t>[</a:t>
            </a:r>
            <a:r>
              <a:rPr lang="es-ES" sz="2000" b="1" dirty="0" err="1">
                <a:solidFill>
                  <a:srgbClr val="203864"/>
                </a:solidFill>
              </a:rPr>
              <a:t>is</a:t>
            </a:r>
            <a:r>
              <a:rPr lang="es-ES" sz="2000" b="1" dirty="0">
                <a:solidFill>
                  <a:srgbClr val="203864"/>
                </a:solidFill>
              </a:rPr>
              <a:t> pale and </a:t>
            </a:r>
            <a:r>
              <a:rPr lang="es-ES" sz="2000" b="1" dirty="0" err="1">
                <a:solidFill>
                  <a:srgbClr val="203864"/>
                </a:solidFill>
              </a:rPr>
              <a:t>cold</a:t>
            </a:r>
            <a:r>
              <a:rPr lang="es-ES" sz="2000" b="1" dirty="0">
                <a:solidFill>
                  <a:srgbClr val="203864"/>
                </a:solidFill>
              </a:rPr>
              <a:t>]</a:t>
            </a:r>
            <a:r>
              <a:rPr lang="es-ES" sz="2000" dirty="0">
                <a:solidFill>
                  <a:srgbClr val="203864"/>
                </a:solidFill>
              </a:rPr>
              <a:t>. Todos están muy tristes.</a:t>
            </a:r>
          </a:p>
          <a:p>
            <a:endParaRPr lang="es-ES" sz="2000" dirty="0">
              <a:solidFill>
                <a:srgbClr val="203864"/>
              </a:solidFill>
            </a:endParaRPr>
          </a:p>
          <a:p>
            <a:r>
              <a:rPr lang="es-ES" sz="2000" dirty="0">
                <a:solidFill>
                  <a:srgbClr val="203864"/>
                </a:solidFill>
              </a:rPr>
              <a:t>Después de unos meses, el padre invita a otra señora a ser su mujer y mamá de los niños:  «¡Hola, niños! </a:t>
            </a:r>
            <a:r>
              <a:rPr lang="es-ES" sz="2000" b="1" dirty="0">
                <a:solidFill>
                  <a:srgbClr val="203864"/>
                </a:solidFill>
              </a:rPr>
              <a:t>[</a:t>
            </a:r>
            <a:r>
              <a:rPr lang="es-ES" sz="2000" b="1" dirty="0" err="1">
                <a:solidFill>
                  <a:srgbClr val="203864"/>
                </a:solidFill>
              </a:rPr>
              <a:t>we</a:t>
            </a:r>
            <a:r>
              <a:rPr lang="es-ES" sz="2000" b="1" dirty="0">
                <a:solidFill>
                  <a:srgbClr val="203864"/>
                </a:solidFill>
              </a:rPr>
              <a:t> are </a:t>
            </a:r>
            <a:r>
              <a:rPr lang="es-ES" sz="2000" b="1" dirty="0" err="1">
                <a:solidFill>
                  <a:srgbClr val="203864"/>
                </a:solidFill>
              </a:rPr>
              <a:t>going</a:t>
            </a:r>
            <a:r>
              <a:rPr lang="es-ES" sz="2000" b="1" dirty="0">
                <a:solidFill>
                  <a:srgbClr val="203864"/>
                </a:solidFill>
              </a:rPr>
              <a:t> to </a:t>
            </a:r>
            <a:r>
              <a:rPr lang="es-ES" sz="2000" b="1" dirty="0" err="1">
                <a:solidFill>
                  <a:srgbClr val="203864"/>
                </a:solidFill>
              </a:rPr>
              <a:t>greet</a:t>
            </a:r>
            <a:r>
              <a:rPr lang="es-ES" sz="2000" b="1" dirty="0">
                <a:solidFill>
                  <a:srgbClr val="203864"/>
                </a:solidFill>
              </a:rPr>
              <a:t>] </a:t>
            </a:r>
            <a:r>
              <a:rPr lang="es-ES" sz="2000" dirty="0">
                <a:solidFill>
                  <a:srgbClr val="203864"/>
                </a:solidFill>
              </a:rPr>
              <a:t>a vuestra nueva mamá, por favor. Vamos a quererla mucho».</a:t>
            </a:r>
          </a:p>
          <a:p>
            <a:endParaRPr lang="es-ES" sz="2000" dirty="0">
              <a:solidFill>
                <a:srgbClr val="203864"/>
              </a:solidFill>
            </a:endParaRPr>
          </a:p>
          <a:p>
            <a:r>
              <a:rPr lang="es-ES" sz="2000" dirty="0">
                <a:solidFill>
                  <a:srgbClr val="203864"/>
                </a:solidFill>
              </a:rPr>
              <a:t>Un niño dice al otro «Uy, ella no me gusta, </a:t>
            </a:r>
            <a:r>
              <a:rPr lang="es-ES" sz="2000" b="1" dirty="0">
                <a:solidFill>
                  <a:srgbClr val="203864"/>
                </a:solidFill>
              </a:rPr>
              <a:t>[</a:t>
            </a:r>
            <a:r>
              <a:rPr lang="es-ES" sz="2000" b="1" dirty="0" err="1">
                <a:solidFill>
                  <a:srgbClr val="203864"/>
                </a:solidFill>
              </a:rPr>
              <a:t>she</a:t>
            </a:r>
            <a:r>
              <a:rPr lang="es-ES" sz="2000" b="1" dirty="0">
                <a:solidFill>
                  <a:srgbClr val="203864"/>
                </a:solidFill>
              </a:rPr>
              <a:t> </a:t>
            </a:r>
            <a:r>
              <a:rPr lang="es-ES" sz="2000" b="1" dirty="0" err="1">
                <a:solidFill>
                  <a:srgbClr val="203864"/>
                </a:solidFill>
              </a:rPr>
              <a:t>is</a:t>
            </a:r>
            <a:r>
              <a:rPr lang="es-ES" sz="2000" b="1" dirty="0">
                <a:solidFill>
                  <a:srgbClr val="203864"/>
                </a:solidFill>
              </a:rPr>
              <a:t> </a:t>
            </a:r>
            <a:r>
              <a:rPr lang="es-ES" sz="2000" b="1" dirty="0" err="1">
                <a:solidFill>
                  <a:srgbClr val="203864"/>
                </a:solidFill>
              </a:rPr>
              <a:t>strange</a:t>
            </a:r>
            <a:r>
              <a:rPr lang="es-ES" sz="2000" b="1" dirty="0">
                <a:solidFill>
                  <a:srgbClr val="203864"/>
                </a:solidFill>
              </a:rPr>
              <a:t>] </a:t>
            </a:r>
            <a:r>
              <a:rPr lang="es-ES" sz="2000" dirty="0">
                <a:solidFill>
                  <a:srgbClr val="203864"/>
                </a:solidFill>
              </a:rPr>
              <a:t>y me mira fría». El otro responde, «Sí, pero tenemos que ser buenos y quererla».</a:t>
            </a:r>
          </a:p>
        </p:txBody>
      </p:sp>
      <p:sp>
        <p:nvSpPr>
          <p:cNvPr id="7" name="Rounded Rectangle 2">
            <a:extLst>
              <a:ext uri="{FF2B5EF4-FFF2-40B4-BE49-F238E27FC236}">
                <a16:creationId xmlns:a16="http://schemas.microsoft.com/office/drawing/2014/main" id="{C5A92A96-5ED6-5E4F-8118-9024B947E54C}"/>
              </a:ext>
            </a:extLst>
          </p:cNvPr>
          <p:cNvSpPr/>
          <p:nvPr/>
        </p:nvSpPr>
        <p:spPr>
          <a:xfrm>
            <a:off x="10615114" y="196508"/>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8" name="Title 1">
            <a:extLst>
              <a:ext uri="{FF2B5EF4-FFF2-40B4-BE49-F238E27FC236}">
                <a16:creationId xmlns:a16="http://schemas.microsoft.com/office/drawing/2014/main" id="{3372D042-55FA-CE4F-B0DB-CEE4B541F13D}"/>
              </a:ext>
            </a:extLst>
          </p:cNvPr>
          <p:cNvSpPr txBox="1">
            <a:spLocks/>
          </p:cNvSpPr>
          <p:nvPr/>
        </p:nvSpPr>
        <p:spPr>
          <a:xfrm>
            <a:off x="10560793" y="241710"/>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hablar</a:t>
            </a:r>
            <a:endParaRPr lang="en-US" sz="2000" dirty="0"/>
          </a:p>
        </p:txBody>
      </p:sp>
      <p:sp>
        <p:nvSpPr>
          <p:cNvPr id="2" name="Title 1"/>
          <p:cNvSpPr>
            <a:spLocks noGrp="1"/>
          </p:cNvSpPr>
          <p:nvPr>
            <p:ph type="title" idx="4294967295"/>
          </p:nvPr>
        </p:nvSpPr>
        <p:spPr>
          <a:xfrm>
            <a:off x="241300" y="291603"/>
            <a:ext cx="1993900" cy="428439"/>
          </a:xfrm>
        </p:spPr>
        <p:txBody>
          <a:bodyPr/>
          <a:lstStyle/>
          <a:p>
            <a:pPr rtl="0" eaLnBrk="1" latinLnBrk="0" hangingPunct="1"/>
            <a:r>
              <a:rPr lang="es-ES" sz="2200" b="1" kern="1200">
                <a:solidFill>
                  <a:srgbClr val="203864"/>
                </a:solidFill>
                <a:effectLst/>
                <a:latin typeface="Century Gothic" panose="020B0502020202020204" pitchFamily="34" charset="0"/>
                <a:ea typeface="+mn-ea"/>
                <a:cs typeface="+mn-cs"/>
              </a:rPr>
              <a:t>Estudiante B</a:t>
            </a:r>
            <a:endParaRPr lang="en-GB"/>
          </a:p>
        </p:txBody>
      </p:sp>
    </p:spTree>
    <p:extLst>
      <p:ext uri="{BB962C8B-B14F-4D97-AF65-F5344CB8AC3E}">
        <p14:creationId xmlns:p14="http://schemas.microsoft.com/office/powerpoint/2010/main" val="836962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Llamada rectangular redondeada 58">
            <a:extLst>
              <a:ext uri="{FF2B5EF4-FFF2-40B4-BE49-F238E27FC236}">
                <a16:creationId xmlns:a16="http://schemas.microsoft.com/office/drawing/2014/main" id="{74C0591B-45DF-9D4C-85A5-5189A9CB6D12}"/>
              </a:ext>
            </a:extLst>
          </p:cNvPr>
          <p:cNvSpPr/>
          <p:nvPr/>
        </p:nvSpPr>
        <p:spPr>
          <a:xfrm>
            <a:off x="241300" y="796738"/>
            <a:ext cx="11493500" cy="5264524"/>
          </a:xfrm>
          <a:prstGeom prst="wedgeRoundRectCallout">
            <a:avLst>
              <a:gd name="adj1" fmla="val -48684"/>
              <a:gd name="adj2" fmla="val 110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rgbClr val="203864"/>
                </a:solidFill>
              </a:rPr>
              <a:t>Dos niños viven felices con sus padres en un pueblo cerca de la selva amazónica. Su padre </a:t>
            </a:r>
            <a:r>
              <a:rPr lang="es-ES" sz="2000" b="1" dirty="0">
                <a:solidFill>
                  <a:srgbClr val="203864"/>
                </a:solidFill>
              </a:rPr>
              <a:t>[</a:t>
            </a:r>
            <a:r>
              <a:rPr lang="es-ES" sz="2000" b="1" dirty="0" err="1">
                <a:solidFill>
                  <a:srgbClr val="203864"/>
                </a:solidFill>
              </a:rPr>
              <a:t>works</a:t>
            </a:r>
            <a:r>
              <a:rPr lang="es-ES" sz="2000" b="1" dirty="0">
                <a:solidFill>
                  <a:srgbClr val="203864"/>
                </a:solidFill>
              </a:rPr>
              <a:t> in </a:t>
            </a:r>
            <a:r>
              <a:rPr lang="es-ES" sz="2000" b="1" dirty="0" err="1">
                <a:solidFill>
                  <a:srgbClr val="203864"/>
                </a:solidFill>
              </a:rPr>
              <a:t>the</a:t>
            </a:r>
            <a:r>
              <a:rPr lang="es-ES" sz="2000" b="1" dirty="0">
                <a:solidFill>
                  <a:srgbClr val="203864"/>
                </a:solidFill>
              </a:rPr>
              <a:t> </a:t>
            </a:r>
            <a:r>
              <a:rPr lang="es-ES" sz="2000" b="1" dirty="0" err="1">
                <a:solidFill>
                  <a:srgbClr val="203864"/>
                </a:solidFill>
              </a:rPr>
              <a:t>countryside</a:t>
            </a:r>
            <a:r>
              <a:rPr lang="es-ES" sz="2000" b="1" dirty="0">
                <a:solidFill>
                  <a:srgbClr val="203864"/>
                </a:solidFill>
              </a:rPr>
              <a:t>] </a:t>
            </a:r>
            <a:r>
              <a:rPr lang="es-ES" sz="2000" dirty="0">
                <a:solidFill>
                  <a:srgbClr val="203864"/>
                </a:solidFill>
              </a:rPr>
              <a:t>y su mamá trabaja en casa. Pero su mamá </a:t>
            </a:r>
            <a:r>
              <a:rPr lang="es-ES" sz="2000" b="1" dirty="0">
                <a:solidFill>
                  <a:srgbClr val="203864"/>
                </a:solidFill>
              </a:rPr>
              <a:t>[</a:t>
            </a:r>
            <a:r>
              <a:rPr lang="es-ES" sz="2000" b="1" dirty="0" err="1">
                <a:solidFill>
                  <a:srgbClr val="203864"/>
                </a:solidFill>
              </a:rPr>
              <a:t>is</a:t>
            </a:r>
            <a:r>
              <a:rPr lang="es-ES" sz="2000" b="1" dirty="0">
                <a:solidFill>
                  <a:srgbClr val="203864"/>
                </a:solidFill>
              </a:rPr>
              <a:t> </a:t>
            </a:r>
            <a:r>
              <a:rPr lang="es-ES" sz="2000" b="1" dirty="0" err="1">
                <a:solidFill>
                  <a:srgbClr val="203864"/>
                </a:solidFill>
              </a:rPr>
              <a:t>sick</a:t>
            </a:r>
            <a:r>
              <a:rPr lang="es-ES" sz="2000" b="1" dirty="0">
                <a:solidFill>
                  <a:srgbClr val="203864"/>
                </a:solidFill>
              </a:rPr>
              <a:t>] </a:t>
            </a:r>
          </a:p>
          <a:p>
            <a:r>
              <a:rPr lang="es-ES" sz="2000" dirty="0">
                <a:solidFill>
                  <a:srgbClr val="203864"/>
                </a:solidFill>
              </a:rPr>
              <a:t>y otras personas en su pueblo sufren también.</a:t>
            </a:r>
          </a:p>
          <a:p>
            <a:endParaRPr lang="es-ES" sz="2000" dirty="0">
              <a:solidFill>
                <a:srgbClr val="203864"/>
              </a:solidFill>
            </a:endParaRPr>
          </a:p>
          <a:p>
            <a:r>
              <a:rPr lang="es-ES" sz="2000" dirty="0">
                <a:solidFill>
                  <a:srgbClr val="203864"/>
                </a:solidFill>
              </a:rPr>
              <a:t>Un día a la una de la tarde, los niños salen contentos de clase.  Llegan a casa y llaman «¡Mamá! ¡Mamá!» pero    </a:t>
            </a:r>
            <a:r>
              <a:rPr lang="es-ES" sz="2000" b="1" dirty="0">
                <a:solidFill>
                  <a:srgbClr val="203864"/>
                </a:solidFill>
              </a:rPr>
              <a:t>[</a:t>
            </a:r>
            <a:r>
              <a:rPr lang="es-ES" sz="2000" b="1" dirty="0" err="1">
                <a:solidFill>
                  <a:srgbClr val="203864"/>
                </a:solidFill>
              </a:rPr>
              <a:t>Mum</a:t>
            </a:r>
            <a:r>
              <a:rPr lang="es-ES" sz="2000" b="1" dirty="0">
                <a:solidFill>
                  <a:srgbClr val="203864"/>
                </a:solidFill>
              </a:rPr>
              <a:t> </a:t>
            </a:r>
            <a:r>
              <a:rPr lang="es-ES" sz="2000" b="1" dirty="0" err="1">
                <a:solidFill>
                  <a:srgbClr val="203864"/>
                </a:solidFill>
              </a:rPr>
              <a:t>is</a:t>
            </a:r>
            <a:r>
              <a:rPr lang="es-ES" sz="2000" b="1" dirty="0">
                <a:solidFill>
                  <a:srgbClr val="203864"/>
                </a:solidFill>
              </a:rPr>
              <a:t> </a:t>
            </a:r>
            <a:r>
              <a:rPr lang="es-ES" sz="2000" b="1" dirty="0" err="1">
                <a:solidFill>
                  <a:srgbClr val="203864"/>
                </a:solidFill>
              </a:rPr>
              <a:t>on</a:t>
            </a:r>
            <a:r>
              <a:rPr lang="es-ES" sz="2000" b="1" dirty="0">
                <a:solidFill>
                  <a:srgbClr val="203864"/>
                </a:solidFill>
              </a:rPr>
              <a:t> </a:t>
            </a:r>
            <a:r>
              <a:rPr lang="es-ES" sz="2000" b="1" dirty="0" err="1">
                <a:solidFill>
                  <a:srgbClr val="203864"/>
                </a:solidFill>
              </a:rPr>
              <a:t>the</a:t>
            </a:r>
            <a:r>
              <a:rPr lang="es-ES" sz="2000" b="1" dirty="0">
                <a:solidFill>
                  <a:srgbClr val="203864"/>
                </a:solidFill>
              </a:rPr>
              <a:t> </a:t>
            </a:r>
            <a:r>
              <a:rPr lang="es-ES" sz="2000" b="1" dirty="0" err="1">
                <a:solidFill>
                  <a:srgbClr val="203864"/>
                </a:solidFill>
              </a:rPr>
              <a:t>floor</a:t>
            </a:r>
            <a:r>
              <a:rPr lang="es-ES" sz="2000" b="1" dirty="0">
                <a:solidFill>
                  <a:srgbClr val="203864"/>
                </a:solidFill>
              </a:rPr>
              <a:t>]   , </a:t>
            </a:r>
            <a:r>
              <a:rPr lang="es-ES" sz="2000" dirty="0">
                <a:solidFill>
                  <a:srgbClr val="203864"/>
                </a:solidFill>
              </a:rPr>
              <a:t>sin respirar.</a:t>
            </a:r>
          </a:p>
          <a:p>
            <a:endParaRPr lang="es-ES" sz="2000" dirty="0">
              <a:solidFill>
                <a:srgbClr val="203864"/>
              </a:solidFill>
            </a:endParaRPr>
          </a:p>
          <a:p>
            <a:r>
              <a:rPr lang="es-ES" sz="2000" dirty="0">
                <a:solidFill>
                  <a:srgbClr val="203864"/>
                </a:solidFill>
              </a:rPr>
              <a:t>«Mamá, ¿estás bien?», grita un niño, el otro empieza a llorar.  Papá llega a casa, pero no puede hacer nada.  Mamá </a:t>
            </a:r>
            <a:r>
              <a:rPr lang="es-ES" sz="2000" b="1" dirty="0">
                <a:solidFill>
                  <a:srgbClr val="203864"/>
                </a:solidFill>
              </a:rPr>
              <a:t>[</a:t>
            </a:r>
            <a:r>
              <a:rPr lang="es-ES" sz="2000" b="1" dirty="0" err="1">
                <a:solidFill>
                  <a:srgbClr val="203864"/>
                </a:solidFill>
              </a:rPr>
              <a:t>is</a:t>
            </a:r>
            <a:r>
              <a:rPr lang="es-ES" sz="2000" b="1" dirty="0">
                <a:solidFill>
                  <a:srgbClr val="203864"/>
                </a:solidFill>
              </a:rPr>
              <a:t> pale and </a:t>
            </a:r>
            <a:r>
              <a:rPr lang="es-ES" sz="2000" b="1" dirty="0" err="1">
                <a:solidFill>
                  <a:srgbClr val="203864"/>
                </a:solidFill>
              </a:rPr>
              <a:t>cold</a:t>
            </a:r>
            <a:r>
              <a:rPr lang="es-ES" sz="2000" b="1" dirty="0">
                <a:solidFill>
                  <a:srgbClr val="203864"/>
                </a:solidFill>
              </a:rPr>
              <a:t>]</a:t>
            </a:r>
            <a:r>
              <a:rPr lang="es-ES" sz="2000" dirty="0">
                <a:solidFill>
                  <a:srgbClr val="203864"/>
                </a:solidFill>
              </a:rPr>
              <a:t>. Todos están muy tristes.</a:t>
            </a:r>
          </a:p>
          <a:p>
            <a:endParaRPr lang="es-ES" sz="2000" dirty="0">
              <a:solidFill>
                <a:srgbClr val="203864"/>
              </a:solidFill>
            </a:endParaRPr>
          </a:p>
          <a:p>
            <a:r>
              <a:rPr lang="es-ES" sz="2000" dirty="0">
                <a:solidFill>
                  <a:srgbClr val="203864"/>
                </a:solidFill>
              </a:rPr>
              <a:t>Después de unos meses, el padre invita a otra señora a ser su mujer y mamá de los niños:  «¡Hola, niños! </a:t>
            </a:r>
            <a:r>
              <a:rPr lang="es-ES" sz="2000" b="1" dirty="0">
                <a:solidFill>
                  <a:srgbClr val="203864"/>
                </a:solidFill>
              </a:rPr>
              <a:t>[</a:t>
            </a:r>
            <a:r>
              <a:rPr lang="es-ES" sz="2000" b="1" dirty="0" err="1">
                <a:solidFill>
                  <a:srgbClr val="203864"/>
                </a:solidFill>
              </a:rPr>
              <a:t>we</a:t>
            </a:r>
            <a:r>
              <a:rPr lang="es-ES" sz="2000" b="1" dirty="0">
                <a:solidFill>
                  <a:srgbClr val="203864"/>
                </a:solidFill>
              </a:rPr>
              <a:t> are </a:t>
            </a:r>
            <a:r>
              <a:rPr lang="es-ES" sz="2000" b="1" dirty="0" err="1">
                <a:solidFill>
                  <a:srgbClr val="203864"/>
                </a:solidFill>
              </a:rPr>
              <a:t>going</a:t>
            </a:r>
            <a:r>
              <a:rPr lang="es-ES" sz="2000" b="1" dirty="0">
                <a:solidFill>
                  <a:srgbClr val="203864"/>
                </a:solidFill>
              </a:rPr>
              <a:t> to </a:t>
            </a:r>
            <a:r>
              <a:rPr lang="es-ES" sz="2000" b="1" dirty="0" err="1">
                <a:solidFill>
                  <a:srgbClr val="203864"/>
                </a:solidFill>
              </a:rPr>
              <a:t>greet</a:t>
            </a:r>
            <a:r>
              <a:rPr lang="es-ES" sz="2000" b="1" dirty="0">
                <a:solidFill>
                  <a:srgbClr val="203864"/>
                </a:solidFill>
              </a:rPr>
              <a:t>] </a:t>
            </a:r>
            <a:r>
              <a:rPr lang="es-ES" sz="2000" dirty="0">
                <a:solidFill>
                  <a:srgbClr val="203864"/>
                </a:solidFill>
              </a:rPr>
              <a:t>a vuestra nueva mamá, por favor. Vamos a quererla mucho».</a:t>
            </a:r>
          </a:p>
          <a:p>
            <a:endParaRPr lang="es-ES" sz="2000" dirty="0">
              <a:solidFill>
                <a:srgbClr val="203864"/>
              </a:solidFill>
            </a:endParaRPr>
          </a:p>
          <a:p>
            <a:r>
              <a:rPr lang="es-ES" sz="2000" dirty="0">
                <a:solidFill>
                  <a:srgbClr val="203864"/>
                </a:solidFill>
              </a:rPr>
              <a:t>Un niño dice al otro «Uy, ella no me gusta, </a:t>
            </a:r>
            <a:r>
              <a:rPr lang="es-ES" sz="2000" b="1" dirty="0">
                <a:solidFill>
                  <a:srgbClr val="203864"/>
                </a:solidFill>
              </a:rPr>
              <a:t>[</a:t>
            </a:r>
            <a:r>
              <a:rPr lang="es-ES" sz="2000" b="1" dirty="0" err="1">
                <a:solidFill>
                  <a:srgbClr val="203864"/>
                </a:solidFill>
              </a:rPr>
              <a:t>she</a:t>
            </a:r>
            <a:r>
              <a:rPr lang="es-ES" sz="2000" b="1" dirty="0">
                <a:solidFill>
                  <a:srgbClr val="203864"/>
                </a:solidFill>
              </a:rPr>
              <a:t> </a:t>
            </a:r>
            <a:r>
              <a:rPr lang="es-ES" sz="2000" b="1" dirty="0" err="1">
                <a:solidFill>
                  <a:srgbClr val="203864"/>
                </a:solidFill>
              </a:rPr>
              <a:t>is</a:t>
            </a:r>
            <a:r>
              <a:rPr lang="es-ES" sz="2000" b="1" dirty="0">
                <a:solidFill>
                  <a:srgbClr val="203864"/>
                </a:solidFill>
              </a:rPr>
              <a:t> </a:t>
            </a:r>
            <a:r>
              <a:rPr lang="es-ES" sz="2000" b="1" dirty="0" err="1">
                <a:solidFill>
                  <a:srgbClr val="203864"/>
                </a:solidFill>
              </a:rPr>
              <a:t>strange</a:t>
            </a:r>
            <a:r>
              <a:rPr lang="es-ES" sz="2000" b="1" dirty="0">
                <a:solidFill>
                  <a:srgbClr val="203864"/>
                </a:solidFill>
              </a:rPr>
              <a:t>] </a:t>
            </a:r>
            <a:r>
              <a:rPr lang="es-ES" sz="2000" dirty="0">
                <a:solidFill>
                  <a:srgbClr val="203864"/>
                </a:solidFill>
              </a:rPr>
              <a:t>y me mira fría». El otro responde, «Sí, pero tenemos que ser buenos y quererla».</a:t>
            </a:r>
          </a:p>
        </p:txBody>
      </p:sp>
      <p:sp>
        <p:nvSpPr>
          <p:cNvPr id="7" name="Rectángulo 6">
            <a:extLst>
              <a:ext uri="{FF2B5EF4-FFF2-40B4-BE49-F238E27FC236}">
                <a16:creationId xmlns:a16="http://schemas.microsoft.com/office/drawing/2014/main" id="{DBB4BB40-13CA-1B40-9552-725E4776CE22}"/>
              </a:ext>
            </a:extLst>
          </p:cNvPr>
          <p:cNvSpPr/>
          <p:nvPr/>
        </p:nvSpPr>
        <p:spPr>
          <a:xfrm>
            <a:off x="1391614" y="1263749"/>
            <a:ext cx="3180385"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trabaja en el campo</a:t>
            </a:r>
          </a:p>
        </p:txBody>
      </p:sp>
      <p:sp>
        <p:nvSpPr>
          <p:cNvPr id="8" name="Rectángulo 7">
            <a:extLst>
              <a:ext uri="{FF2B5EF4-FFF2-40B4-BE49-F238E27FC236}">
                <a16:creationId xmlns:a16="http://schemas.microsoft.com/office/drawing/2014/main" id="{127E3BE6-D514-C84F-8F93-F668EFA9D36E}"/>
              </a:ext>
            </a:extLst>
          </p:cNvPr>
          <p:cNvSpPr/>
          <p:nvPr/>
        </p:nvSpPr>
        <p:spPr>
          <a:xfrm>
            <a:off x="9963996" y="1263749"/>
            <a:ext cx="1444798"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está mala</a:t>
            </a:r>
          </a:p>
        </p:txBody>
      </p:sp>
      <p:sp>
        <p:nvSpPr>
          <p:cNvPr id="9" name="Rectángulo 8">
            <a:extLst>
              <a:ext uri="{FF2B5EF4-FFF2-40B4-BE49-F238E27FC236}">
                <a16:creationId xmlns:a16="http://schemas.microsoft.com/office/drawing/2014/main" id="{3F509E41-6B3B-4F46-A57A-5701DC0981FD}"/>
              </a:ext>
            </a:extLst>
          </p:cNvPr>
          <p:cNvSpPr/>
          <p:nvPr/>
        </p:nvSpPr>
        <p:spPr>
          <a:xfrm>
            <a:off x="3468757" y="2513386"/>
            <a:ext cx="3019286"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Mamá está en el suelo</a:t>
            </a:r>
          </a:p>
        </p:txBody>
      </p:sp>
      <p:sp>
        <p:nvSpPr>
          <p:cNvPr id="10" name="Rectángulo 9">
            <a:extLst>
              <a:ext uri="{FF2B5EF4-FFF2-40B4-BE49-F238E27FC236}">
                <a16:creationId xmlns:a16="http://schemas.microsoft.com/office/drawing/2014/main" id="{AD5E0D28-BA6B-D84E-9C9C-4C0496F0B0D0}"/>
              </a:ext>
            </a:extLst>
          </p:cNvPr>
          <p:cNvSpPr/>
          <p:nvPr/>
        </p:nvSpPr>
        <p:spPr>
          <a:xfrm>
            <a:off x="4403748" y="3429000"/>
            <a:ext cx="2304670"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está pálida y fría.</a:t>
            </a:r>
          </a:p>
        </p:txBody>
      </p:sp>
      <p:sp>
        <p:nvSpPr>
          <p:cNvPr id="11" name="Rectángulo 10">
            <a:extLst>
              <a:ext uri="{FF2B5EF4-FFF2-40B4-BE49-F238E27FC236}">
                <a16:creationId xmlns:a16="http://schemas.microsoft.com/office/drawing/2014/main" id="{43081033-78F9-6C49-B0A1-C8EC06452513}"/>
              </a:ext>
            </a:extLst>
          </p:cNvPr>
          <p:cNvSpPr/>
          <p:nvPr/>
        </p:nvSpPr>
        <p:spPr>
          <a:xfrm>
            <a:off x="3080714" y="4344614"/>
            <a:ext cx="2835991"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Vamos a saludar</a:t>
            </a:r>
          </a:p>
        </p:txBody>
      </p:sp>
      <p:sp>
        <p:nvSpPr>
          <p:cNvPr id="12" name="Rectángulo 11">
            <a:extLst>
              <a:ext uri="{FF2B5EF4-FFF2-40B4-BE49-F238E27FC236}">
                <a16:creationId xmlns:a16="http://schemas.microsoft.com/office/drawing/2014/main" id="{A45CECE6-8A20-3E4E-A2A9-960E73C7F40F}"/>
              </a:ext>
            </a:extLst>
          </p:cNvPr>
          <p:cNvSpPr/>
          <p:nvPr/>
        </p:nvSpPr>
        <p:spPr>
          <a:xfrm>
            <a:off x="5760653" y="5202938"/>
            <a:ext cx="1895530"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es extraña</a:t>
            </a:r>
          </a:p>
        </p:txBody>
      </p:sp>
      <p:sp>
        <p:nvSpPr>
          <p:cNvPr id="13" name="Rounded Rectangle 2">
            <a:extLst>
              <a:ext uri="{FF2B5EF4-FFF2-40B4-BE49-F238E27FC236}">
                <a16:creationId xmlns:a16="http://schemas.microsoft.com/office/drawing/2014/main" id="{2271EE7E-C441-0044-8628-B0321FC35316}"/>
              </a:ext>
            </a:extLst>
          </p:cNvPr>
          <p:cNvSpPr/>
          <p:nvPr/>
        </p:nvSpPr>
        <p:spPr>
          <a:xfrm>
            <a:off x="10686395" y="165100"/>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14" name="Title 1">
            <a:extLst>
              <a:ext uri="{FF2B5EF4-FFF2-40B4-BE49-F238E27FC236}">
                <a16:creationId xmlns:a16="http://schemas.microsoft.com/office/drawing/2014/main" id="{727B016B-64E3-AD4A-A5E5-C283E08AFFE9}"/>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hablar</a:t>
            </a:r>
            <a:endParaRPr lang="en-US" sz="2000" dirty="0"/>
          </a:p>
        </p:txBody>
      </p:sp>
      <p:sp>
        <p:nvSpPr>
          <p:cNvPr id="2" name="Title 1"/>
          <p:cNvSpPr>
            <a:spLocks noGrp="1"/>
          </p:cNvSpPr>
          <p:nvPr>
            <p:ph type="title" idx="4294967295"/>
          </p:nvPr>
        </p:nvSpPr>
        <p:spPr>
          <a:xfrm>
            <a:off x="241300" y="210302"/>
            <a:ext cx="3556000" cy="549314"/>
          </a:xfrm>
        </p:spPr>
        <p:txBody>
          <a:bodyPr>
            <a:normAutofit/>
          </a:bodyPr>
          <a:lstStyle/>
          <a:p>
            <a:pPr rtl="0" eaLnBrk="1" latinLnBrk="0" hangingPunct="1"/>
            <a:r>
              <a:rPr lang="es-ES" sz="2200" b="1" kern="1200">
                <a:solidFill>
                  <a:srgbClr val="203864"/>
                </a:solidFill>
                <a:effectLst/>
                <a:latin typeface="Century Gothic" panose="020B0502020202020204" pitchFamily="34" charset="0"/>
                <a:ea typeface="+mn-ea"/>
                <a:cs typeface="+mn-cs"/>
              </a:rPr>
              <a:t>Estudiante B - Solución</a:t>
            </a:r>
            <a:endParaRPr lang="en-GB"/>
          </a:p>
        </p:txBody>
      </p:sp>
    </p:spTree>
    <p:extLst>
      <p:ext uri="{BB962C8B-B14F-4D97-AF65-F5344CB8AC3E}">
        <p14:creationId xmlns:p14="http://schemas.microsoft.com/office/powerpoint/2010/main" val="46272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D91D5D-7929-A546-8501-8E246C6B8D5A}"/>
              </a:ext>
            </a:extLst>
          </p:cNvPr>
          <p:cNvSpPr txBox="1"/>
          <p:nvPr/>
        </p:nvSpPr>
        <p:spPr>
          <a:xfrm>
            <a:off x="421953" y="1012768"/>
            <a:ext cx="3570208" cy="461665"/>
          </a:xfrm>
          <a:prstGeom prst="rect">
            <a:avLst/>
          </a:prstGeom>
          <a:noFill/>
        </p:spPr>
        <p:txBody>
          <a:bodyPr wrap="none" rtlCol="0">
            <a:spAutoFit/>
          </a:bodyPr>
          <a:lstStyle/>
          <a:p>
            <a:pPr algn="l"/>
            <a:r>
              <a:rPr lang="x-none" sz="2400" dirty="0">
                <a:solidFill>
                  <a:schemeClr val="accent5">
                    <a:lumMod val="50000"/>
                  </a:schemeClr>
                </a:solidFill>
              </a:rPr>
              <a:t>Persona A: </a:t>
            </a:r>
            <a:r>
              <a:rPr lang="en-GB" sz="2400" dirty="0">
                <a:solidFill>
                  <a:schemeClr val="accent5">
                    <a:lumMod val="50000"/>
                  </a:schemeClr>
                </a:solidFill>
              </a:rPr>
              <a:t>lee la </a:t>
            </a:r>
            <a:r>
              <a:rPr lang="en-GB" sz="2400" dirty="0" err="1">
                <a:solidFill>
                  <a:schemeClr val="accent5">
                    <a:lumMod val="50000"/>
                  </a:schemeClr>
                </a:solidFill>
              </a:rPr>
              <a:t>frase</a:t>
            </a:r>
            <a:r>
              <a:rPr lang="en-GB" sz="2400" dirty="0">
                <a:solidFill>
                  <a:schemeClr val="accent5">
                    <a:lumMod val="50000"/>
                  </a:schemeClr>
                </a:solidFill>
              </a:rPr>
              <a:t>.</a:t>
            </a:r>
            <a:endParaRPr lang="x-none" sz="2400" dirty="0">
              <a:solidFill>
                <a:schemeClr val="accent5">
                  <a:lumMod val="50000"/>
                </a:schemeClr>
              </a:solidFill>
            </a:endParaRPr>
          </a:p>
        </p:txBody>
      </p:sp>
      <p:sp>
        <p:nvSpPr>
          <p:cNvPr id="5" name="CuadroTexto 4">
            <a:extLst>
              <a:ext uri="{FF2B5EF4-FFF2-40B4-BE49-F238E27FC236}">
                <a16:creationId xmlns:a16="http://schemas.microsoft.com/office/drawing/2014/main" id="{5DD30CD5-69C7-0747-B908-5C05C5D7143D}"/>
              </a:ext>
            </a:extLst>
          </p:cNvPr>
          <p:cNvSpPr txBox="1"/>
          <p:nvPr/>
        </p:nvSpPr>
        <p:spPr>
          <a:xfrm>
            <a:off x="421952" y="1570282"/>
            <a:ext cx="10709638" cy="461665"/>
          </a:xfrm>
          <a:prstGeom prst="rect">
            <a:avLst/>
          </a:prstGeom>
          <a:noFill/>
        </p:spPr>
        <p:txBody>
          <a:bodyPr wrap="square" rtlCol="0">
            <a:spAutoFit/>
          </a:bodyPr>
          <a:lstStyle/>
          <a:p>
            <a:pPr algn="l"/>
            <a:r>
              <a:rPr lang="x-none" sz="2400" dirty="0">
                <a:solidFill>
                  <a:schemeClr val="accent5">
                    <a:lumMod val="50000"/>
                  </a:schemeClr>
                </a:solidFill>
              </a:rPr>
              <a:t>Persona B: escucha </a:t>
            </a:r>
            <a:r>
              <a:rPr lang="en-GB" sz="2400" dirty="0">
                <a:solidFill>
                  <a:schemeClr val="accent5">
                    <a:lumMod val="50000"/>
                  </a:schemeClr>
                </a:solidFill>
              </a:rPr>
              <a:t>y </a:t>
            </a:r>
            <a:r>
              <a:rPr lang="en-GB" sz="2400" dirty="0" err="1">
                <a:solidFill>
                  <a:schemeClr val="accent5">
                    <a:lumMod val="50000"/>
                  </a:schemeClr>
                </a:solidFill>
              </a:rPr>
              <a:t>elige</a:t>
            </a:r>
            <a:r>
              <a:rPr lang="en-GB" sz="2400" dirty="0">
                <a:solidFill>
                  <a:schemeClr val="accent5">
                    <a:lumMod val="50000"/>
                  </a:schemeClr>
                </a:solidFill>
              </a:rPr>
              <a:t> la </a:t>
            </a:r>
            <a:r>
              <a:rPr lang="en-GB" sz="2400" dirty="0" err="1">
                <a:solidFill>
                  <a:schemeClr val="accent5">
                    <a:lumMod val="50000"/>
                  </a:schemeClr>
                </a:solidFill>
              </a:rPr>
              <a:t>opción</a:t>
            </a:r>
            <a:r>
              <a:rPr lang="en-GB" sz="2400" dirty="0">
                <a:solidFill>
                  <a:schemeClr val="accent5">
                    <a:lumMod val="50000"/>
                  </a:schemeClr>
                </a:solidFill>
              </a:rPr>
              <a:t> </a:t>
            </a:r>
            <a:r>
              <a:rPr lang="en-GB" sz="2400" dirty="0" err="1">
                <a:solidFill>
                  <a:schemeClr val="accent5">
                    <a:lumMod val="50000"/>
                  </a:schemeClr>
                </a:solidFill>
              </a:rPr>
              <a:t>correcta</a:t>
            </a:r>
            <a:r>
              <a:rPr lang="en-GB" sz="2400" dirty="0">
                <a:solidFill>
                  <a:schemeClr val="accent5">
                    <a:lumMod val="50000"/>
                  </a:schemeClr>
                </a:solidFill>
              </a:rPr>
              <a:t> para </a:t>
            </a:r>
            <a:r>
              <a:rPr lang="en-GB" sz="2400" dirty="0" err="1">
                <a:solidFill>
                  <a:schemeClr val="accent5">
                    <a:lumMod val="50000"/>
                  </a:schemeClr>
                </a:solidFill>
              </a:rPr>
              <a:t>completar</a:t>
            </a:r>
            <a:r>
              <a:rPr lang="en-GB" sz="2400" dirty="0">
                <a:solidFill>
                  <a:schemeClr val="accent5">
                    <a:lumMod val="50000"/>
                  </a:schemeClr>
                </a:solidFill>
              </a:rPr>
              <a:t> la </a:t>
            </a:r>
            <a:r>
              <a:rPr lang="en-GB" sz="2400" dirty="0" err="1">
                <a:solidFill>
                  <a:schemeClr val="accent5">
                    <a:lumMod val="50000"/>
                  </a:schemeClr>
                </a:solidFill>
              </a:rPr>
              <a:t>frase</a:t>
            </a:r>
            <a:r>
              <a:rPr lang="en-GB" sz="2400" dirty="0">
                <a:solidFill>
                  <a:schemeClr val="accent5">
                    <a:lumMod val="50000"/>
                  </a:schemeClr>
                </a:solidFill>
              </a:rPr>
              <a:t>.</a:t>
            </a:r>
            <a:endParaRPr lang="x-none" sz="2400" dirty="0">
              <a:solidFill>
                <a:schemeClr val="accent5">
                  <a:lumMod val="50000"/>
                </a:schemeClr>
              </a:solidFill>
            </a:endParaRPr>
          </a:p>
        </p:txBody>
      </p:sp>
      <p:sp>
        <p:nvSpPr>
          <p:cNvPr id="6" name="CuadroTexto 5">
            <a:extLst>
              <a:ext uri="{FF2B5EF4-FFF2-40B4-BE49-F238E27FC236}">
                <a16:creationId xmlns:a16="http://schemas.microsoft.com/office/drawing/2014/main" id="{C665D123-F32B-894A-A668-19EA8794EF8A}"/>
              </a:ext>
            </a:extLst>
          </p:cNvPr>
          <p:cNvSpPr txBox="1"/>
          <p:nvPr/>
        </p:nvSpPr>
        <p:spPr>
          <a:xfrm>
            <a:off x="421952" y="2127796"/>
            <a:ext cx="6340838" cy="461665"/>
          </a:xfrm>
          <a:prstGeom prst="rect">
            <a:avLst/>
          </a:prstGeom>
          <a:noFill/>
        </p:spPr>
        <p:txBody>
          <a:bodyPr wrap="square" rtlCol="0">
            <a:spAutoFit/>
          </a:bodyPr>
          <a:lstStyle/>
          <a:p>
            <a:pPr algn="l"/>
            <a:r>
              <a:rPr lang="en-GB" sz="2400" dirty="0" err="1">
                <a:solidFill>
                  <a:schemeClr val="accent5">
                    <a:lumMod val="50000"/>
                  </a:schemeClr>
                </a:solidFill>
              </a:rPr>
              <a:t>Luego</a:t>
            </a:r>
            <a:r>
              <a:rPr lang="en-GB" sz="2400" dirty="0">
                <a:solidFill>
                  <a:schemeClr val="accent5">
                    <a:lumMod val="50000"/>
                  </a:schemeClr>
                </a:solidFill>
              </a:rPr>
              <a:t>, escribe la frase en </a:t>
            </a:r>
            <a:r>
              <a:rPr lang="en-GB" sz="2400" dirty="0" err="1">
                <a:solidFill>
                  <a:schemeClr val="accent5">
                    <a:lumMod val="50000"/>
                  </a:schemeClr>
                </a:solidFill>
              </a:rPr>
              <a:t>inglés</a:t>
            </a:r>
            <a:r>
              <a:rPr lang="en-GB" sz="2400" dirty="0">
                <a:solidFill>
                  <a:schemeClr val="accent5">
                    <a:lumMod val="50000"/>
                  </a:schemeClr>
                </a:solidFill>
              </a:rPr>
              <a:t>.</a:t>
            </a:r>
            <a:endParaRPr lang="x-none" sz="2400" dirty="0">
              <a:solidFill>
                <a:schemeClr val="accent5">
                  <a:lumMod val="50000"/>
                </a:schemeClr>
              </a:solidFill>
            </a:endParaRPr>
          </a:p>
        </p:txBody>
      </p:sp>
      <p:sp>
        <p:nvSpPr>
          <p:cNvPr id="7" name="CuadroTexto 6">
            <a:extLst>
              <a:ext uri="{FF2B5EF4-FFF2-40B4-BE49-F238E27FC236}">
                <a16:creationId xmlns:a16="http://schemas.microsoft.com/office/drawing/2014/main" id="{5A48E740-F203-064E-806C-65463363E26E}"/>
              </a:ext>
            </a:extLst>
          </p:cNvPr>
          <p:cNvSpPr txBox="1"/>
          <p:nvPr/>
        </p:nvSpPr>
        <p:spPr>
          <a:xfrm>
            <a:off x="428263" y="2935505"/>
            <a:ext cx="1459054" cy="461665"/>
          </a:xfrm>
          <a:prstGeom prst="rect">
            <a:avLst/>
          </a:prstGeom>
          <a:noFill/>
        </p:spPr>
        <p:txBody>
          <a:bodyPr wrap="none" rtlCol="0">
            <a:spAutoFit/>
          </a:bodyPr>
          <a:lstStyle/>
          <a:p>
            <a:pPr algn="l"/>
            <a:r>
              <a:rPr lang="x-none" sz="2400" dirty="0">
                <a:solidFill>
                  <a:schemeClr val="accent5">
                    <a:lumMod val="50000"/>
                  </a:schemeClr>
                </a:solidFill>
              </a:rPr>
              <a:t>Ejemplo:</a:t>
            </a:r>
          </a:p>
        </p:txBody>
      </p:sp>
      <p:sp>
        <p:nvSpPr>
          <p:cNvPr id="10" name="CuadroTexto 9">
            <a:extLst>
              <a:ext uri="{FF2B5EF4-FFF2-40B4-BE49-F238E27FC236}">
                <a16:creationId xmlns:a16="http://schemas.microsoft.com/office/drawing/2014/main" id="{44B29787-C12C-A944-8F8D-4E3812DEC56B}"/>
              </a:ext>
            </a:extLst>
          </p:cNvPr>
          <p:cNvSpPr txBox="1"/>
          <p:nvPr/>
        </p:nvSpPr>
        <p:spPr>
          <a:xfrm>
            <a:off x="428263" y="3615004"/>
            <a:ext cx="2026517" cy="461665"/>
          </a:xfrm>
          <a:prstGeom prst="rect">
            <a:avLst/>
          </a:prstGeom>
          <a:noFill/>
        </p:spPr>
        <p:txBody>
          <a:bodyPr wrap="none" rtlCol="0">
            <a:spAutoFit/>
          </a:bodyPr>
          <a:lstStyle/>
          <a:p>
            <a:pPr algn="l"/>
            <a:r>
              <a:rPr lang="x-none" sz="2400" b="1" dirty="0">
                <a:solidFill>
                  <a:schemeClr val="accent5">
                    <a:lumMod val="50000"/>
                  </a:schemeClr>
                </a:solidFill>
              </a:rPr>
              <a:t>Estudiante A</a:t>
            </a:r>
          </a:p>
        </p:txBody>
      </p:sp>
      <p:sp>
        <p:nvSpPr>
          <p:cNvPr id="11" name="CuadroTexto 10">
            <a:extLst>
              <a:ext uri="{FF2B5EF4-FFF2-40B4-BE49-F238E27FC236}">
                <a16:creationId xmlns:a16="http://schemas.microsoft.com/office/drawing/2014/main" id="{C8BE25B2-DB62-F443-9E51-6194E03BC365}"/>
              </a:ext>
            </a:extLst>
          </p:cNvPr>
          <p:cNvSpPr txBox="1"/>
          <p:nvPr/>
        </p:nvSpPr>
        <p:spPr>
          <a:xfrm>
            <a:off x="6300095" y="3635772"/>
            <a:ext cx="1976823" cy="461665"/>
          </a:xfrm>
          <a:prstGeom prst="rect">
            <a:avLst/>
          </a:prstGeom>
          <a:noFill/>
        </p:spPr>
        <p:txBody>
          <a:bodyPr wrap="none" rtlCol="0">
            <a:spAutoFit/>
          </a:bodyPr>
          <a:lstStyle/>
          <a:p>
            <a:pPr algn="l"/>
            <a:r>
              <a:rPr lang="x-none" sz="2400" b="1" dirty="0">
                <a:solidFill>
                  <a:schemeClr val="accent5">
                    <a:lumMod val="50000"/>
                  </a:schemeClr>
                </a:solidFill>
              </a:rPr>
              <a:t>Estudiante B</a:t>
            </a:r>
          </a:p>
        </p:txBody>
      </p:sp>
      <p:graphicFrame>
        <p:nvGraphicFramePr>
          <p:cNvPr id="12" name="Tabla 11">
            <a:extLst>
              <a:ext uri="{FF2B5EF4-FFF2-40B4-BE49-F238E27FC236}">
                <a16:creationId xmlns:a16="http://schemas.microsoft.com/office/drawing/2014/main" id="{3D4E31FD-5C3A-5342-BEC5-9DCC473743CA}"/>
              </a:ext>
            </a:extLst>
          </p:cNvPr>
          <p:cNvGraphicFramePr>
            <a:graphicFrameLocks noGrp="1"/>
          </p:cNvGraphicFramePr>
          <p:nvPr/>
        </p:nvGraphicFramePr>
        <p:xfrm>
          <a:off x="6206518" y="4308367"/>
          <a:ext cx="5721626"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x-none" sz="2200" b="1" dirty="0">
                          <a:solidFill>
                            <a:srgbClr val="203864"/>
                          </a:solidFill>
                        </a:rPr>
                        <a:t>1</a:t>
                      </a:r>
                    </a:p>
                  </a:txBody>
                  <a:tcPr anchor="ctr" anchorCtr="1"/>
                </a:tc>
                <a:tc>
                  <a:txBody>
                    <a:bodyPr/>
                    <a:lstStyle/>
                    <a:p>
                      <a:r>
                        <a:rPr lang="es-ES" sz="2200" b="0" dirty="0">
                          <a:solidFill>
                            <a:srgbClr val="203864"/>
                          </a:solidFill>
                        </a:rPr>
                        <a:t>ser muy altas</a:t>
                      </a:r>
                      <a:r>
                        <a:rPr lang="es-ES" sz="2200" b="0" baseline="0" dirty="0">
                          <a:solidFill>
                            <a:srgbClr val="203864"/>
                          </a:solidFill>
                        </a:rPr>
                        <a:t>.</a:t>
                      </a:r>
                      <a:endParaRPr lang="es-ES" sz="2200" b="0" dirty="0">
                        <a:solidFill>
                          <a:srgbClr val="203864"/>
                        </a:solidFill>
                      </a:endParaRPr>
                    </a:p>
                  </a:txBody>
                  <a:tcPr anchor="ctr"/>
                </a:tc>
                <a:extLst>
                  <a:ext uri="{0D108BD9-81ED-4DB2-BD59-A6C34878D82A}">
                    <a16:rowId xmlns:a16="http://schemas.microsoft.com/office/drawing/2014/main" val="2055318081"/>
                  </a:ext>
                </a:extLst>
              </a:tr>
            </a:tbl>
          </a:graphicData>
        </a:graphic>
      </p:graphicFrame>
      <p:sp>
        <p:nvSpPr>
          <p:cNvPr id="19" name="Rounded Rectangle 11">
            <a:extLst>
              <a:ext uri="{FF2B5EF4-FFF2-40B4-BE49-F238E27FC236}">
                <a16:creationId xmlns:a16="http://schemas.microsoft.com/office/drawing/2014/main" id="{A316DD52-7894-4A75-969C-CA0645DA2978}"/>
              </a:ext>
            </a:extLst>
          </p:cNvPr>
          <p:cNvSpPr/>
          <p:nvPr/>
        </p:nvSpPr>
        <p:spPr>
          <a:xfrm>
            <a:off x="9486900" y="258166"/>
            <a:ext cx="24412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escuchar</a:t>
            </a:r>
          </a:p>
        </p:txBody>
      </p:sp>
      <p:graphicFrame>
        <p:nvGraphicFramePr>
          <p:cNvPr id="21" name="Tabla 8">
            <a:extLst>
              <a:ext uri="{FF2B5EF4-FFF2-40B4-BE49-F238E27FC236}">
                <a16:creationId xmlns:a16="http://schemas.microsoft.com/office/drawing/2014/main" id="{7993FB9C-052C-3A43-AF78-03D49316B27C}"/>
              </a:ext>
            </a:extLst>
          </p:cNvPr>
          <p:cNvGraphicFramePr>
            <a:graphicFrameLocks noGrp="1"/>
          </p:cNvGraphicFramePr>
          <p:nvPr/>
        </p:nvGraphicFramePr>
        <p:xfrm>
          <a:off x="374374" y="4308367"/>
          <a:ext cx="5721626"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x-none" sz="2200" b="1" dirty="0">
                          <a:solidFill>
                            <a:srgbClr val="203864"/>
                          </a:solidFill>
                        </a:rPr>
                        <a:t>1</a:t>
                      </a:r>
                    </a:p>
                  </a:txBody>
                  <a:tcPr anchor="ctr" anchorCtr="1"/>
                </a:tc>
                <a:tc>
                  <a:txBody>
                    <a:bodyPr/>
                    <a:lstStyle/>
                    <a:p>
                      <a:r>
                        <a:rPr lang="es-ES" sz="2200" b="0" dirty="0">
                          <a:solidFill>
                            <a:srgbClr val="203864"/>
                          </a:solidFill>
                        </a:rPr>
                        <a:t>Las monta</a:t>
                      </a:r>
                      <a:r>
                        <a:rPr lang="en-GB" sz="2200" b="0" baseline="0" dirty="0">
                          <a:solidFill>
                            <a:srgbClr val="203864"/>
                          </a:solidFill>
                        </a:rPr>
                        <a:t>ñas pueden…</a:t>
                      </a:r>
                      <a:endParaRPr lang="es-ES" sz="2200" b="0" dirty="0">
                        <a:solidFill>
                          <a:srgbClr val="203864"/>
                        </a:solidFill>
                      </a:endParaRPr>
                    </a:p>
                  </a:txBody>
                  <a:tcPr anchor="ctr"/>
                </a:tc>
                <a:extLst>
                  <a:ext uri="{0D108BD9-81ED-4DB2-BD59-A6C34878D82A}">
                    <a16:rowId xmlns:a16="http://schemas.microsoft.com/office/drawing/2014/main" val="2055318081"/>
                  </a:ext>
                </a:extLst>
              </a:tr>
            </a:tbl>
          </a:graphicData>
        </a:graphic>
      </p:graphicFrame>
      <p:pic>
        <p:nvPicPr>
          <p:cNvPr id="22" name="Imagen 17">
            <a:extLst>
              <a:ext uri="{FF2B5EF4-FFF2-40B4-BE49-F238E27FC236}">
                <a16:creationId xmlns:a16="http://schemas.microsoft.com/office/drawing/2014/main" id="{4E62163B-7BB8-4E44-8380-5A8A47F5C683}"/>
              </a:ext>
            </a:extLst>
          </p:cNvPr>
          <p:cNvPicPr>
            <a:picLocks noChangeAspect="1"/>
          </p:cNvPicPr>
          <p:nvPr/>
        </p:nvPicPr>
        <p:blipFill>
          <a:blip r:embed="rId3"/>
          <a:stretch>
            <a:fillRect/>
          </a:stretch>
        </p:blipFill>
        <p:spPr>
          <a:xfrm>
            <a:off x="9894722" y="2302738"/>
            <a:ext cx="1625600" cy="1625600"/>
          </a:xfrm>
          <a:prstGeom prst="rect">
            <a:avLst/>
          </a:prstGeom>
        </p:spPr>
      </p:pic>
      <p:pic>
        <p:nvPicPr>
          <p:cNvPr id="23" name="Imagen 14">
            <a:extLst>
              <a:ext uri="{FF2B5EF4-FFF2-40B4-BE49-F238E27FC236}">
                <a16:creationId xmlns:a16="http://schemas.microsoft.com/office/drawing/2014/main" id="{84CA6ABB-72B4-A742-9D98-B71E84C833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262" y="5295582"/>
            <a:ext cx="1233251" cy="982254"/>
          </a:xfrm>
          <a:prstGeom prst="rect">
            <a:avLst/>
          </a:prstGeom>
        </p:spPr>
      </p:pic>
      <p:sp>
        <p:nvSpPr>
          <p:cNvPr id="8" name="TextBox 7"/>
          <p:cNvSpPr txBox="1"/>
          <p:nvPr/>
        </p:nvSpPr>
        <p:spPr>
          <a:xfrm>
            <a:off x="1887317" y="5583650"/>
            <a:ext cx="7454900" cy="461665"/>
          </a:xfrm>
          <a:prstGeom prst="rect">
            <a:avLst/>
          </a:prstGeom>
          <a:noFill/>
        </p:spPr>
        <p:txBody>
          <a:bodyPr wrap="square" rtlCol="0">
            <a:spAutoFit/>
          </a:bodyPr>
          <a:lstStyle/>
          <a:p>
            <a:pPr algn="l"/>
            <a:r>
              <a:rPr lang="en-GB" sz="2400" dirty="0">
                <a:solidFill>
                  <a:schemeClr val="accent5">
                    <a:lumMod val="50000"/>
                  </a:schemeClr>
                </a:solidFill>
              </a:rPr>
              <a:t>The mountains can be very high.</a:t>
            </a:r>
          </a:p>
        </p:txBody>
      </p:sp>
      <p:sp>
        <p:nvSpPr>
          <p:cNvPr id="2" name="Title 1"/>
          <p:cNvSpPr>
            <a:spLocks noGrp="1"/>
          </p:cNvSpPr>
          <p:nvPr>
            <p:ph type="title" idx="4294967295"/>
          </p:nvPr>
        </p:nvSpPr>
        <p:spPr>
          <a:xfrm>
            <a:off x="421952" y="337904"/>
            <a:ext cx="5674048" cy="549944"/>
          </a:xfrm>
        </p:spPr>
        <p:txBody>
          <a:bodyPr>
            <a:normAutofit/>
          </a:bodyPr>
          <a:lstStyle/>
          <a:p>
            <a:r>
              <a:rPr lang="x-none" sz="2400" b="1" dirty="0"/>
              <a:t>Hablamos sobre Bolivia en parejas.</a:t>
            </a:r>
          </a:p>
        </p:txBody>
      </p:sp>
    </p:spTree>
    <p:extLst>
      <p:ext uri="{BB962C8B-B14F-4D97-AF65-F5344CB8AC3E}">
        <p14:creationId xmlns:p14="http://schemas.microsoft.com/office/powerpoint/2010/main" val="241051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80001" y="3829511"/>
            <a:ext cx="4725792" cy="56934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 name="Title 1"/>
          <p:cNvSpPr>
            <a:spLocks noGrp="1"/>
          </p:cNvSpPr>
          <p:nvPr>
            <p:ph type="title"/>
          </p:nvPr>
        </p:nvSpPr>
        <p:spPr>
          <a:xfrm>
            <a:off x="180000" y="182270"/>
            <a:ext cx="10089051" cy="846726"/>
          </a:xfrm>
        </p:spPr>
        <p:txBody>
          <a:bodyPr>
            <a:normAutofit/>
          </a:bodyPr>
          <a:lstStyle/>
          <a:p>
            <a:r>
              <a:rPr lang="en-GB" sz="2400" dirty="0">
                <a:solidFill>
                  <a:srgbClr val="002060"/>
                </a:solidFill>
              </a:rPr>
              <a:t>¡</a:t>
            </a:r>
            <a:r>
              <a:rPr lang="en-GB" sz="2400" dirty="0" err="1">
                <a:solidFill>
                  <a:srgbClr val="002060"/>
                </a:solidFill>
              </a:rPr>
              <a:t>Ahora</a:t>
            </a:r>
            <a:r>
              <a:rPr lang="en-GB" sz="2400" dirty="0">
                <a:solidFill>
                  <a:srgbClr val="002060"/>
                </a:solidFill>
              </a:rPr>
              <a:t> </a:t>
            </a:r>
            <a:r>
              <a:rPr lang="en-GB" sz="2400" dirty="0" err="1">
                <a:solidFill>
                  <a:srgbClr val="002060"/>
                </a:solidFill>
              </a:rPr>
              <a:t>tú</a:t>
            </a:r>
            <a:r>
              <a:rPr lang="en-GB" sz="2400" dirty="0">
                <a:solidFill>
                  <a:srgbClr val="002060"/>
                </a:solidFill>
              </a:rPr>
              <a:t> </a:t>
            </a:r>
            <a:r>
              <a:rPr lang="en-GB" sz="2400" dirty="0" err="1">
                <a:solidFill>
                  <a:srgbClr val="002060"/>
                </a:solidFill>
              </a:rPr>
              <a:t>estás</a:t>
            </a:r>
            <a:r>
              <a:rPr lang="en-GB" sz="2400" dirty="0">
                <a:solidFill>
                  <a:srgbClr val="002060"/>
                </a:solidFill>
              </a:rPr>
              <a:t> </a:t>
            </a:r>
            <a:r>
              <a:rPr lang="en-GB" sz="2400" dirty="0" err="1">
                <a:solidFill>
                  <a:srgbClr val="002060"/>
                </a:solidFill>
              </a:rPr>
              <a:t>en</a:t>
            </a:r>
            <a:r>
              <a:rPr lang="en-GB" sz="2400" dirty="0">
                <a:solidFill>
                  <a:srgbClr val="002060"/>
                </a:solidFill>
              </a:rPr>
              <a:t> el festival de </a:t>
            </a:r>
            <a:r>
              <a:rPr lang="en-GB" sz="2400" dirty="0" err="1">
                <a:solidFill>
                  <a:srgbClr val="002060"/>
                </a:solidFill>
              </a:rPr>
              <a:t>música</a:t>
            </a:r>
            <a:r>
              <a:rPr lang="en-GB" sz="2400">
                <a:solidFill>
                  <a:srgbClr val="002060"/>
                </a:solidFill>
              </a:rPr>
              <a:t>! </a:t>
            </a:r>
            <a:br>
              <a:rPr lang="en-GB" sz="2400">
                <a:solidFill>
                  <a:srgbClr val="002060"/>
                </a:solidFill>
              </a:rPr>
            </a:br>
            <a:r>
              <a:rPr lang="en-GB" sz="2400">
                <a:solidFill>
                  <a:srgbClr val="002060"/>
                </a:solidFill>
              </a:rPr>
              <a:t>¿</a:t>
            </a:r>
            <a:r>
              <a:rPr lang="en-GB" sz="2400" dirty="0" err="1">
                <a:solidFill>
                  <a:srgbClr val="002060"/>
                </a:solidFill>
              </a:rPr>
              <a:t>Cómo</a:t>
            </a:r>
            <a:r>
              <a:rPr lang="en-GB" sz="2400" dirty="0">
                <a:solidFill>
                  <a:srgbClr val="002060"/>
                </a:solidFill>
              </a:rPr>
              <a:t> </a:t>
            </a:r>
            <a:r>
              <a:rPr lang="en-GB" sz="2400" dirty="0" err="1">
                <a:solidFill>
                  <a:srgbClr val="002060"/>
                </a:solidFill>
              </a:rPr>
              <a:t>están</a:t>
            </a:r>
            <a:r>
              <a:rPr lang="en-GB" sz="2400" dirty="0">
                <a:solidFill>
                  <a:srgbClr val="002060"/>
                </a:solidFill>
              </a:rPr>
              <a:t> las personas?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64133" y="296653"/>
            <a:ext cx="2602493" cy="38067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01B6026-6024-B640-AA14-813D9C613E27}"/>
              </a:ext>
            </a:extLst>
          </p:cNvPr>
          <p:cNvSpPr txBox="1"/>
          <p:nvPr/>
        </p:nvSpPr>
        <p:spPr>
          <a:xfrm>
            <a:off x="179999" y="1016528"/>
            <a:ext cx="102697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a:ea typeface="+mn-ea"/>
                <a:cs typeface="+mn-cs"/>
              </a:rPr>
              <a:t>Persona A: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debes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decir</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las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frases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español</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Usa</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están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más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menos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adjetivo</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 que.</a:t>
            </a:r>
          </a:p>
        </p:txBody>
      </p:sp>
      <p:pic>
        <p:nvPicPr>
          <p:cNvPr id="6" name="Picture 5" descr="music festiva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379" y="1533459"/>
            <a:ext cx="1196757" cy="1377946"/>
          </a:xfrm>
          <a:prstGeom prst="rect">
            <a:avLst/>
          </a:prstGeom>
        </p:spPr>
      </p:pic>
      <p:pic>
        <p:nvPicPr>
          <p:cNvPr id="8" name="Picture 7" descr="excited.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3991" y="1137485"/>
            <a:ext cx="1385061" cy="1315951"/>
          </a:xfrm>
          <a:prstGeom prst="rect">
            <a:avLst/>
          </a:prstGeom>
        </p:spPr>
      </p:pic>
      <p:sp>
        <p:nvSpPr>
          <p:cNvPr id="5" name="Rectangle 4"/>
          <p:cNvSpPr/>
          <p:nvPr/>
        </p:nvSpPr>
        <p:spPr>
          <a:xfrm>
            <a:off x="180000" y="1911120"/>
            <a:ext cx="860565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a:ea typeface="+mn-ea"/>
                <a:cs typeface="+mn-cs"/>
              </a:rPr>
              <a:t>Persona B: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escucha</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¿Son los chicos, las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chicas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o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pueden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ser las dos?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Completa</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la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frase</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inglés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9" name="TextBox 8"/>
          <p:cNvSpPr txBox="1"/>
          <p:nvPr/>
        </p:nvSpPr>
        <p:spPr>
          <a:xfrm>
            <a:off x="210544" y="3899868"/>
            <a:ext cx="4973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1. They are happier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(m/f)</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than Diego.</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 name="Rectangle 9"/>
          <p:cNvSpPr/>
          <p:nvPr/>
        </p:nvSpPr>
        <p:spPr>
          <a:xfrm>
            <a:off x="180000" y="2878652"/>
            <a:ext cx="136768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Ejemplos</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1" name="TextBox 10"/>
          <p:cNvSpPr txBox="1"/>
          <p:nvPr/>
        </p:nvSpPr>
        <p:spPr>
          <a:xfrm>
            <a:off x="180000" y="3300850"/>
            <a:ext cx="56029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Persona A:</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3" name="Rounded Rectangular Callout 12"/>
          <p:cNvSpPr/>
          <p:nvPr/>
        </p:nvSpPr>
        <p:spPr>
          <a:xfrm>
            <a:off x="2150225" y="2981074"/>
            <a:ext cx="2990335" cy="639199"/>
          </a:xfrm>
          <a:prstGeom prst="wedgeRoundRectCallout">
            <a:avLst>
              <a:gd name="adj1" fmla="val -38798"/>
              <a:gd name="adj2" fmla="val 81424"/>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Están </a:t>
            </a:r>
            <a:r>
              <a:rPr kumimoji="0" lang="en-GB" sz="2000" b="1" i="0" u="none" strike="noStrike" kern="1200" cap="none" spc="0" normalizeH="0" baseline="0" noProof="0">
                <a:ln>
                  <a:noFill/>
                </a:ln>
                <a:solidFill>
                  <a:srgbClr val="002060"/>
                </a:solidFill>
                <a:effectLst/>
                <a:uLnTx/>
                <a:uFillTx/>
                <a:latin typeface="Century Gothic"/>
                <a:ea typeface="+mn-ea"/>
                <a:cs typeface="+mn-cs"/>
              </a:rPr>
              <a:t>más felices que</a:t>
            </a:r>
            <a:r>
              <a:rPr kumimoji="0" lang="en-GB" sz="2000" b="0" i="0" u="none" strike="noStrike" kern="1200" cap="none" spc="0" normalizeH="0" baseline="0" noProof="0">
                <a:ln>
                  <a:noFill/>
                </a:ln>
                <a:solidFill>
                  <a:srgbClr val="002060"/>
                </a:solidFill>
                <a:effectLst/>
                <a:uLnTx/>
                <a:uFillTx/>
                <a:latin typeface="Century Gothic"/>
                <a:ea typeface="+mn-ea"/>
                <a:cs typeface="+mn-cs"/>
              </a:rPr>
              <a:t> Diego.</a:t>
            </a:r>
          </a:p>
        </p:txBody>
      </p:sp>
      <p:graphicFrame>
        <p:nvGraphicFramePr>
          <p:cNvPr id="14" name="Table 13"/>
          <p:cNvGraphicFramePr>
            <a:graphicFrameLocks noGrp="1"/>
          </p:cNvGraphicFramePr>
          <p:nvPr/>
        </p:nvGraphicFramePr>
        <p:xfrm>
          <a:off x="5214551" y="3347822"/>
          <a:ext cx="6857999" cy="2775312"/>
        </p:xfrm>
        <a:graphic>
          <a:graphicData uri="http://schemas.openxmlformats.org/drawingml/2006/table">
            <a:tbl>
              <a:tblPr firstRow="1" bandRow="1">
                <a:tableStyleId>{5DA37D80-6434-44D0-A028-1B22A696006F}</a:tableStyleId>
              </a:tblPr>
              <a:tblGrid>
                <a:gridCol w="331659">
                  <a:extLst>
                    <a:ext uri="{9D8B030D-6E8A-4147-A177-3AD203B41FA5}">
                      <a16:colId xmlns:a16="http://schemas.microsoft.com/office/drawing/2014/main" val="1986075048"/>
                    </a:ext>
                  </a:extLst>
                </a:gridCol>
                <a:gridCol w="1410643">
                  <a:extLst>
                    <a:ext uri="{9D8B030D-6E8A-4147-A177-3AD203B41FA5}">
                      <a16:colId xmlns:a16="http://schemas.microsoft.com/office/drawing/2014/main" val="4244976476"/>
                    </a:ext>
                  </a:extLst>
                </a:gridCol>
                <a:gridCol w="1408670">
                  <a:extLst>
                    <a:ext uri="{9D8B030D-6E8A-4147-A177-3AD203B41FA5}">
                      <a16:colId xmlns:a16="http://schemas.microsoft.com/office/drawing/2014/main" val="504043861"/>
                    </a:ext>
                  </a:extLst>
                </a:gridCol>
                <a:gridCol w="1495168">
                  <a:extLst>
                    <a:ext uri="{9D8B030D-6E8A-4147-A177-3AD203B41FA5}">
                      <a16:colId xmlns:a16="http://schemas.microsoft.com/office/drawing/2014/main" val="1902936536"/>
                    </a:ext>
                  </a:extLst>
                </a:gridCol>
                <a:gridCol w="2211859">
                  <a:extLst>
                    <a:ext uri="{9D8B030D-6E8A-4147-A177-3AD203B41FA5}">
                      <a16:colId xmlns:a16="http://schemas.microsoft.com/office/drawing/2014/main" val="1130893528"/>
                    </a:ext>
                  </a:extLst>
                </a:gridCol>
              </a:tblGrid>
              <a:tr h="1100752">
                <a:tc>
                  <a:txBody>
                    <a:bodyPr/>
                    <a:lstStyle/>
                    <a:p>
                      <a:pPr algn="ctr"/>
                      <a:endParaRPr lang="en-US" sz="2400" b="1" dirty="0">
                        <a:solidFill>
                          <a:srgbClr val="203864"/>
                        </a:solidFill>
                      </a:endParaRPr>
                    </a:p>
                  </a:txBody>
                  <a:tcPr/>
                </a:tc>
                <a:tc>
                  <a:txBody>
                    <a:bodyPr/>
                    <a:lstStyle/>
                    <a:p>
                      <a:pPr algn="ctr"/>
                      <a:r>
                        <a:rPr lang="en-US" sz="2000">
                          <a:solidFill>
                            <a:srgbClr val="203864"/>
                          </a:solidFill>
                        </a:rPr>
                        <a:t>las chicas</a:t>
                      </a:r>
                      <a:endParaRPr lang="en-US" sz="2000" dirty="0">
                        <a:solidFill>
                          <a:srgbClr val="203864"/>
                        </a:solidFill>
                      </a:endParaRPr>
                    </a:p>
                  </a:txBody>
                  <a:tcPr/>
                </a:tc>
                <a:tc>
                  <a:txBody>
                    <a:bodyPr/>
                    <a:lstStyle/>
                    <a:p>
                      <a:pPr algn="ctr"/>
                      <a:r>
                        <a:rPr lang="en-US" sz="2000">
                          <a:solidFill>
                            <a:srgbClr val="203864"/>
                          </a:solidFill>
                        </a:rPr>
                        <a:t>los chicos</a:t>
                      </a:r>
                      <a:endParaRPr lang="en-US" sz="2000" dirty="0">
                        <a:solidFill>
                          <a:srgbClr val="203864"/>
                        </a:solidFill>
                      </a:endParaRPr>
                    </a:p>
                  </a:txBody>
                  <a:tcPr/>
                </a:tc>
                <a:tc>
                  <a:txBody>
                    <a:bodyPr/>
                    <a:lstStyle/>
                    <a:p>
                      <a:pPr algn="ctr"/>
                      <a:r>
                        <a:rPr lang="en-US" sz="2000">
                          <a:solidFill>
                            <a:srgbClr val="203864"/>
                          </a:solidFill>
                        </a:rPr>
                        <a:t>pueden</a:t>
                      </a:r>
                      <a:r>
                        <a:rPr lang="en-US" sz="2000" baseline="0">
                          <a:solidFill>
                            <a:srgbClr val="203864"/>
                          </a:solidFill>
                        </a:rPr>
                        <a:t> </a:t>
                      </a:r>
                      <a:r>
                        <a:rPr lang="en-US" sz="2000" baseline="0" err="1">
                          <a:solidFill>
                            <a:srgbClr val="203864"/>
                          </a:solidFill>
                        </a:rPr>
                        <a:t>ser</a:t>
                      </a:r>
                      <a:r>
                        <a:rPr lang="en-US" sz="2000" baseline="0">
                          <a:solidFill>
                            <a:srgbClr val="203864"/>
                          </a:solidFill>
                        </a:rPr>
                        <a:t> chicos o chicas</a:t>
                      </a:r>
                      <a:endParaRPr lang="en-US" sz="2000" dirty="0">
                        <a:solidFill>
                          <a:srgbClr val="203864"/>
                        </a:solidFill>
                      </a:endParaRPr>
                    </a:p>
                  </a:txBody>
                  <a:tcPr/>
                </a:tc>
                <a:tc>
                  <a:txBody>
                    <a:bodyPr/>
                    <a:lstStyle/>
                    <a:p>
                      <a:pPr algn="ctr"/>
                      <a:r>
                        <a:rPr lang="en-US" sz="2000" dirty="0">
                          <a:solidFill>
                            <a:srgbClr val="203864"/>
                          </a:solidFill>
                        </a:rPr>
                        <a:t>la </a:t>
                      </a:r>
                      <a:r>
                        <a:rPr lang="en-US" sz="2000" dirty="0" err="1">
                          <a:solidFill>
                            <a:srgbClr val="203864"/>
                          </a:solidFill>
                        </a:rPr>
                        <a:t>comparación</a:t>
                      </a:r>
                      <a:r>
                        <a:rPr lang="en-US" sz="2000" dirty="0">
                          <a:solidFill>
                            <a:srgbClr val="203864"/>
                          </a:solidFill>
                        </a:rPr>
                        <a:t> (</a:t>
                      </a:r>
                      <a:r>
                        <a:rPr lang="en-US" sz="2000" dirty="0" err="1">
                          <a:solidFill>
                            <a:srgbClr val="203864"/>
                          </a:solidFill>
                        </a:rPr>
                        <a:t>en</a:t>
                      </a:r>
                      <a:r>
                        <a:rPr lang="en-US" sz="2000" dirty="0">
                          <a:solidFill>
                            <a:srgbClr val="203864"/>
                          </a:solidFill>
                        </a:rPr>
                        <a:t> </a:t>
                      </a:r>
                      <a:r>
                        <a:rPr lang="en-US" sz="2000" dirty="0" err="1">
                          <a:solidFill>
                            <a:srgbClr val="203864"/>
                          </a:solidFill>
                        </a:rPr>
                        <a:t>inglés</a:t>
                      </a:r>
                      <a:r>
                        <a:rPr lang="en-US" sz="2000" dirty="0">
                          <a:solidFill>
                            <a:srgbClr val="203864"/>
                          </a:solidFill>
                        </a:rPr>
                        <a:t>)</a:t>
                      </a:r>
                    </a:p>
                  </a:txBody>
                  <a:tcPr anchor="ctr"/>
                </a:tc>
                <a:extLst>
                  <a:ext uri="{0D108BD9-81ED-4DB2-BD59-A6C34878D82A}">
                    <a16:rowId xmlns:a16="http://schemas.microsoft.com/office/drawing/2014/main" val="2500767805"/>
                  </a:ext>
                </a:extLst>
              </a:tr>
              <a:tr h="837280">
                <a:tc>
                  <a:txBody>
                    <a:bodyPr/>
                    <a:lstStyle/>
                    <a:p>
                      <a:pPr algn="ctr"/>
                      <a:r>
                        <a:rPr lang="en-US" sz="2400" b="1" dirty="0">
                          <a:solidFill>
                            <a:srgbClr val="203864"/>
                          </a:solidFill>
                        </a:rPr>
                        <a:t>1</a:t>
                      </a:r>
                    </a:p>
                  </a:txBody>
                  <a:tcPr anchor="ct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519817221"/>
                  </a:ext>
                </a:extLst>
              </a:tr>
              <a:tr h="837280">
                <a:tc>
                  <a:txBody>
                    <a:bodyPr/>
                    <a:lstStyle/>
                    <a:p>
                      <a:pPr algn="ctr"/>
                      <a:r>
                        <a:rPr lang="en-US" sz="2400" b="1" dirty="0">
                          <a:solidFill>
                            <a:srgbClr val="203864"/>
                          </a:solidFill>
                        </a:rPr>
                        <a:t>2</a:t>
                      </a:r>
                    </a:p>
                  </a:txBody>
                  <a:tcPr anchor="ct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86500147"/>
                  </a:ext>
                </a:extLst>
              </a:tr>
            </a:tbl>
          </a:graphicData>
        </a:graphic>
      </p:graphicFrame>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24889" r="48698"/>
          <a:stretch/>
        </p:blipFill>
        <p:spPr>
          <a:xfrm>
            <a:off x="6019467" y="3586767"/>
            <a:ext cx="438341" cy="933482"/>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48774" r="29974"/>
          <a:stretch/>
        </p:blipFill>
        <p:spPr>
          <a:xfrm flipH="1">
            <a:off x="6518896" y="3638464"/>
            <a:ext cx="308758" cy="859864"/>
          </a:xfrm>
          <a:prstGeom prst="rect">
            <a:avLst/>
          </a:prstGeom>
        </p:spPr>
      </p:pic>
      <p:sp>
        <p:nvSpPr>
          <p:cNvPr id="17" name="TextBox 16"/>
          <p:cNvSpPr txBox="1"/>
          <p:nvPr/>
        </p:nvSpPr>
        <p:spPr>
          <a:xfrm>
            <a:off x="5436972" y="2843653"/>
            <a:ext cx="56029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Persona B:</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47024" r="28980"/>
          <a:stretch/>
        </p:blipFill>
        <p:spPr>
          <a:xfrm>
            <a:off x="7259544" y="3642623"/>
            <a:ext cx="377070" cy="883924"/>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25819" r="48219"/>
          <a:stretch/>
        </p:blipFill>
        <p:spPr>
          <a:xfrm flipH="1">
            <a:off x="7692059" y="3627823"/>
            <a:ext cx="430834" cy="881145"/>
          </a:xfrm>
          <a:prstGeom prst="rect">
            <a:avLst/>
          </a:prstGeom>
        </p:spPr>
      </p:pic>
      <p:pic>
        <p:nvPicPr>
          <p:cNvPr id="20" name="Picture 19"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83991" y="4620673"/>
            <a:ext cx="480142" cy="500148"/>
          </a:xfrm>
          <a:prstGeom prst="rect">
            <a:avLst/>
          </a:prstGeom>
        </p:spPr>
      </p:pic>
      <p:sp>
        <p:nvSpPr>
          <p:cNvPr id="21" name="TextBox 20"/>
          <p:cNvSpPr txBox="1"/>
          <p:nvPr/>
        </p:nvSpPr>
        <p:spPr>
          <a:xfrm>
            <a:off x="9949453" y="4516804"/>
            <a:ext cx="16365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happier than Diego</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Rounded Rectangle 23"/>
          <p:cNvSpPr/>
          <p:nvPr/>
        </p:nvSpPr>
        <p:spPr>
          <a:xfrm>
            <a:off x="169891" y="5419250"/>
            <a:ext cx="4725792" cy="53603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5" name="Rounded Rectangular Callout 24"/>
          <p:cNvSpPr/>
          <p:nvPr/>
        </p:nvSpPr>
        <p:spPr>
          <a:xfrm>
            <a:off x="2150224" y="4646631"/>
            <a:ext cx="2990335" cy="646940"/>
          </a:xfrm>
          <a:prstGeom prst="wedgeRoundRectCallout">
            <a:avLst>
              <a:gd name="adj1" fmla="val -37948"/>
              <a:gd name="adj2" fmla="val 73524"/>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Están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más</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enojadas</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que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Ana.</a:t>
            </a:r>
          </a:p>
        </p:txBody>
      </p:sp>
      <p:sp>
        <p:nvSpPr>
          <p:cNvPr id="28" name="TextBox 27"/>
          <p:cNvSpPr txBox="1"/>
          <p:nvPr/>
        </p:nvSpPr>
        <p:spPr>
          <a:xfrm>
            <a:off x="185551" y="5490736"/>
            <a:ext cx="4955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2. They are more angry </a:t>
            </a:r>
            <a:r>
              <a:rPr kumimoji="0" lang="en-US" sz="2000" b="1" i="0" u="none" strike="noStrike" kern="1200" cap="none" spc="0" normalizeH="0" baseline="0" noProof="0">
                <a:ln>
                  <a:noFill/>
                </a:ln>
                <a:solidFill>
                  <a:srgbClr val="002060"/>
                </a:solidFill>
                <a:effectLst/>
                <a:uLnTx/>
                <a:uFillTx/>
                <a:latin typeface="Century Gothic"/>
                <a:ea typeface="+mn-ea"/>
                <a:cs typeface="+mn-cs"/>
              </a:rPr>
              <a:t>(f)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Ana.</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29" name="Picture 28"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7666" y="5455133"/>
            <a:ext cx="480142" cy="500148"/>
          </a:xfrm>
          <a:prstGeom prst="rect">
            <a:avLst/>
          </a:prstGeom>
        </p:spPr>
      </p:pic>
      <p:sp>
        <p:nvSpPr>
          <p:cNvPr id="30" name="TextBox 29"/>
          <p:cNvSpPr txBox="1"/>
          <p:nvPr/>
        </p:nvSpPr>
        <p:spPr>
          <a:xfrm>
            <a:off x="9949453" y="5318638"/>
            <a:ext cx="16365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angrier than Ana</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31" name="Picture 4" descr="music note clipart png&#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74286" y="950924"/>
            <a:ext cx="723656" cy="79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5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5" grpId="0"/>
      <p:bldP spid="9" grpId="0"/>
      <p:bldP spid="10" grpId="0"/>
      <p:bldP spid="11" grpId="0"/>
      <p:bldP spid="13" grpId="0" animBg="1"/>
      <p:bldP spid="17" grpId="0"/>
      <p:bldP spid="21" grpId="0"/>
      <p:bldP spid="24" grpId="0" animBg="1"/>
      <p:bldP spid="25" grpId="0" animBg="1"/>
      <p:bldP spid="28" grpId="0"/>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37944" y="1254175"/>
            <a:ext cx="4875490" cy="482359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1717502" y="1303694"/>
            <a:ext cx="3126574" cy="363537"/>
          </a:xfrm>
        </p:spPr>
        <p:txBody>
          <a:bodyPr>
            <a:normAutofit fontScale="90000"/>
          </a:bodyPr>
          <a:lstStyle/>
          <a:p>
            <a:r>
              <a:rPr lang="x-none" sz="2700" b="1">
                <a:solidFill>
                  <a:srgbClr val="002060"/>
                </a:solidFill>
              </a:rPr>
              <a:t>Persona A</a:t>
            </a:r>
            <a:endParaRPr lang="x-none" sz="2200" b="1" dirty="0">
              <a:solidFill>
                <a:srgbClr val="002060"/>
              </a:solidFill>
            </a:endParaRPr>
          </a:p>
        </p:txBody>
      </p:sp>
      <p:sp>
        <p:nvSpPr>
          <p:cNvPr id="3" name="TextBox 2"/>
          <p:cNvSpPr txBox="1"/>
          <p:nvPr/>
        </p:nvSpPr>
        <p:spPr>
          <a:xfrm>
            <a:off x="154772" y="1552580"/>
            <a:ext cx="5010353" cy="37856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1. They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are </a:t>
            </a:r>
            <a:r>
              <a:rPr kumimoji="0" lang="en-US" sz="2000" b="0" i="0" u="none" strike="noStrike" kern="1200" cap="none" spc="0" normalizeH="0" baseline="0" noProof="0">
                <a:ln>
                  <a:noFill/>
                </a:ln>
                <a:solidFill>
                  <a:srgbClr val="002060"/>
                </a:solidFill>
                <a:effectLst/>
                <a:uLnTx/>
                <a:uFillTx/>
                <a:latin typeface="Century Gothic"/>
                <a:ea typeface="+mn-ea"/>
                <a:cs typeface="+mn-cs"/>
              </a:rPr>
              <a:t>more ill/sick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(f)</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Ana.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2. They are angrier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(m</a:t>
            </a:r>
            <a:r>
              <a:rPr kumimoji="0" lang="en-US" sz="2000" b="1" i="0" u="none" strike="noStrike" kern="1200" cap="none" spc="0" normalizeH="0" baseline="0" noProof="0">
                <a:ln>
                  <a:noFill/>
                </a:ln>
                <a:solidFill>
                  <a:srgbClr val="002060"/>
                </a:solidFill>
                <a:effectLst/>
                <a:uLnTx/>
                <a:uFillTx/>
                <a:latin typeface="Century Gothic"/>
                <a:ea typeface="+mn-ea"/>
                <a:cs typeface="+mn-cs"/>
              </a:rPr>
              <a:t>)</a:t>
            </a:r>
            <a:r>
              <a:rPr kumimoji="0" lang="en-US" sz="2000" b="0" i="0" u="none" strike="noStrike" kern="1200" cap="none" spc="0" normalizeH="0" baseline="0" noProof="0">
                <a:ln>
                  <a:noFill/>
                </a:ln>
                <a:solidFill>
                  <a:srgbClr val="002060"/>
                </a:solidFill>
                <a:effectLst/>
                <a:uLnTx/>
                <a:uFillTx/>
                <a:latin typeface="Century Gothic"/>
                <a:ea typeface="+mn-ea"/>
                <a:cs typeface="+mn-cs"/>
              </a:rPr>
              <a:t> than Diego.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3. They are less happy </a:t>
            </a:r>
            <a:r>
              <a:rPr kumimoji="0" lang="en-US" sz="2000" b="1" i="0" u="none" strike="noStrike" kern="1200" cap="none" spc="0" normalizeH="0" baseline="0" noProof="0">
                <a:ln>
                  <a:noFill/>
                </a:ln>
                <a:solidFill>
                  <a:srgbClr val="002060"/>
                </a:solidFill>
                <a:effectLst/>
                <a:uLnTx/>
                <a:uFillTx/>
                <a:latin typeface="Century Gothic"/>
                <a:ea typeface="+mn-ea"/>
                <a:cs typeface="+mn-cs"/>
              </a:rPr>
              <a:t>(m/f)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Antonio.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4. They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are less tired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(m)</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Juan.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5. They are more nervous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(f)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Pilar.</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6. They are less sad </a:t>
            </a:r>
            <a:r>
              <a:rPr kumimoji="0" lang="en-US" sz="2000" b="1" i="0" u="none" strike="noStrike" kern="1200" cap="none" spc="0" normalizeH="0" baseline="0" noProof="0">
                <a:ln>
                  <a:noFill/>
                </a:ln>
                <a:solidFill>
                  <a:srgbClr val="002060"/>
                </a:solidFill>
                <a:effectLst/>
                <a:uLnTx/>
                <a:uFillTx/>
                <a:latin typeface="Century Gothic"/>
                <a:ea typeface="+mn-ea"/>
                <a:cs typeface="+mn-cs"/>
              </a:rPr>
              <a:t>(m/f)</a:t>
            </a:r>
            <a:r>
              <a:rPr kumimoji="0" lang="en-US" sz="2000" b="0" i="0" u="none" strike="noStrike" kern="1200" cap="none" spc="0" normalizeH="0" baseline="0" noProof="0">
                <a:ln>
                  <a:noFill/>
                </a:ln>
                <a:solidFill>
                  <a:srgbClr val="002060"/>
                </a:solidFill>
                <a:effectLst/>
                <a:uLnTx/>
                <a:uFillTx/>
                <a:latin typeface="Century Gothic"/>
                <a:ea typeface="+mn-ea"/>
                <a:cs typeface="+mn-cs"/>
              </a:rPr>
              <a:t> than Sandra.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 name="TextBox 3"/>
          <p:cNvSpPr txBox="1"/>
          <p:nvPr/>
        </p:nvSpPr>
        <p:spPr>
          <a:xfrm>
            <a:off x="5134865" y="504145"/>
            <a:ext cx="18498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Respuestas</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graphicFrame>
        <p:nvGraphicFramePr>
          <p:cNvPr id="12" name="Table 11"/>
          <p:cNvGraphicFramePr>
            <a:graphicFrameLocks noGrp="1"/>
          </p:cNvGraphicFramePr>
          <p:nvPr/>
        </p:nvGraphicFramePr>
        <p:xfrm>
          <a:off x="5165125" y="1086320"/>
          <a:ext cx="6857999" cy="4996732"/>
        </p:xfrm>
        <a:graphic>
          <a:graphicData uri="http://schemas.openxmlformats.org/drawingml/2006/table">
            <a:tbl>
              <a:tblPr firstRow="1" bandRow="1">
                <a:tableStyleId>{5DA37D80-6434-44D0-A028-1B22A696006F}</a:tableStyleId>
              </a:tblPr>
              <a:tblGrid>
                <a:gridCol w="331659">
                  <a:extLst>
                    <a:ext uri="{9D8B030D-6E8A-4147-A177-3AD203B41FA5}">
                      <a16:colId xmlns:a16="http://schemas.microsoft.com/office/drawing/2014/main" val="1986075048"/>
                    </a:ext>
                  </a:extLst>
                </a:gridCol>
                <a:gridCol w="1410643">
                  <a:extLst>
                    <a:ext uri="{9D8B030D-6E8A-4147-A177-3AD203B41FA5}">
                      <a16:colId xmlns:a16="http://schemas.microsoft.com/office/drawing/2014/main" val="4244976476"/>
                    </a:ext>
                  </a:extLst>
                </a:gridCol>
                <a:gridCol w="1408670">
                  <a:extLst>
                    <a:ext uri="{9D8B030D-6E8A-4147-A177-3AD203B41FA5}">
                      <a16:colId xmlns:a16="http://schemas.microsoft.com/office/drawing/2014/main" val="504043861"/>
                    </a:ext>
                  </a:extLst>
                </a:gridCol>
                <a:gridCol w="1495168">
                  <a:extLst>
                    <a:ext uri="{9D8B030D-6E8A-4147-A177-3AD203B41FA5}">
                      <a16:colId xmlns:a16="http://schemas.microsoft.com/office/drawing/2014/main" val="1902936536"/>
                    </a:ext>
                  </a:extLst>
                </a:gridCol>
                <a:gridCol w="2211859">
                  <a:extLst>
                    <a:ext uri="{9D8B030D-6E8A-4147-A177-3AD203B41FA5}">
                      <a16:colId xmlns:a16="http://schemas.microsoft.com/office/drawing/2014/main" val="1130893528"/>
                    </a:ext>
                  </a:extLst>
                </a:gridCol>
              </a:tblGrid>
              <a:tr h="1085380">
                <a:tc>
                  <a:txBody>
                    <a:bodyPr/>
                    <a:lstStyle/>
                    <a:p>
                      <a:pPr algn="ctr"/>
                      <a:endParaRPr lang="en-US" sz="2400" b="1" dirty="0"/>
                    </a:p>
                  </a:txBody>
                  <a:tcPr/>
                </a:tc>
                <a:tc>
                  <a:txBody>
                    <a:bodyPr/>
                    <a:lstStyle/>
                    <a:p>
                      <a:pPr algn="ctr"/>
                      <a:r>
                        <a:rPr lang="en-US" sz="2000">
                          <a:solidFill>
                            <a:srgbClr val="203864"/>
                          </a:solidFill>
                        </a:rPr>
                        <a:t>las chicas</a:t>
                      </a:r>
                      <a:endParaRPr lang="en-US" sz="2000" dirty="0">
                        <a:solidFill>
                          <a:srgbClr val="203864"/>
                        </a:solidFill>
                      </a:endParaRPr>
                    </a:p>
                  </a:txBody>
                  <a:tcPr/>
                </a:tc>
                <a:tc>
                  <a:txBody>
                    <a:bodyPr/>
                    <a:lstStyle/>
                    <a:p>
                      <a:pPr algn="ctr"/>
                      <a:r>
                        <a:rPr lang="en-US" sz="2000">
                          <a:solidFill>
                            <a:srgbClr val="203864"/>
                          </a:solidFill>
                        </a:rPr>
                        <a:t>los chicos</a:t>
                      </a:r>
                      <a:endParaRPr lang="en-US" sz="2000" dirty="0">
                        <a:solidFill>
                          <a:srgbClr val="203864"/>
                        </a:solidFill>
                      </a:endParaRPr>
                    </a:p>
                  </a:txBody>
                  <a:tcPr/>
                </a:tc>
                <a:tc>
                  <a:txBody>
                    <a:bodyPr/>
                    <a:lstStyle/>
                    <a:p>
                      <a:pPr algn="ctr"/>
                      <a:r>
                        <a:rPr lang="en-US" sz="2000">
                          <a:solidFill>
                            <a:srgbClr val="203864"/>
                          </a:solidFill>
                        </a:rPr>
                        <a:t>pueden</a:t>
                      </a:r>
                      <a:r>
                        <a:rPr lang="en-US" sz="2000" baseline="0">
                          <a:solidFill>
                            <a:srgbClr val="203864"/>
                          </a:solidFill>
                        </a:rPr>
                        <a:t> </a:t>
                      </a:r>
                      <a:r>
                        <a:rPr lang="en-US" sz="2000" baseline="0" err="1">
                          <a:solidFill>
                            <a:srgbClr val="203864"/>
                          </a:solidFill>
                        </a:rPr>
                        <a:t>ser</a:t>
                      </a:r>
                      <a:r>
                        <a:rPr lang="en-US" sz="2000" baseline="0">
                          <a:solidFill>
                            <a:srgbClr val="203864"/>
                          </a:solidFill>
                        </a:rPr>
                        <a:t> chicos o chicas</a:t>
                      </a:r>
                      <a:endParaRPr lang="en-US" sz="2000" dirty="0">
                        <a:solidFill>
                          <a:srgbClr val="203864"/>
                        </a:solidFill>
                      </a:endParaRPr>
                    </a:p>
                  </a:txBody>
                  <a:tcPr/>
                </a:tc>
                <a:tc>
                  <a:txBody>
                    <a:bodyPr/>
                    <a:lstStyle/>
                    <a:p>
                      <a:pPr algn="ctr"/>
                      <a:r>
                        <a:rPr lang="en-US" sz="2000" dirty="0">
                          <a:solidFill>
                            <a:srgbClr val="203864"/>
                          </a:solidFill>
                        </a:rPr>
                        <a:t>la </a:t>
                      </a:r>
                      <a:r>
                        <a:rPr lang="en-US" sz="2000" dirty="0" err="1">
                          <a:solidFill>
                            <a:srgbClr val="203864"/>
                          </a:solidFill>
                        </a:rPr>
                        <a:t>comparación</a:t>
                      </a:r>
                      <a:r>
                        <a:rPr lang="en-US" sz="2000" dirty="0">
                          <a:solidFill>
                            <a:srgbClr val="203864"/>
                          </a:solidFill>
                        </a:rPr>
                        <a:t> (</a:t>
                      </a:r>
                      <a:r>
                        <a:rPr lang="en-US" sz="2000" dirty="0" err="1">
                          <a:solidFill>
                            <a:srgbClr val="203864"/>
                          </a:solidFill>
                        </a:rPr>
                        <a:t>en</a:t>
                      </a:r>
                      <a:r>
                        <a:rPr lang="en-US" sz="2000" dirty="0">
                          <a:solidFill>
                            <a:srgbClr val="203864"/>
                          </a:solidFill>
                        </a:rPr>
                        <a:t> </a:t>
                      </a:r>
                      <a:r>
                        <a:rPr lang="en-US" sz="2000" dirty="0" err="1">
                          <a:solidFill>
                            <a:srgbClr val="203864"/>
                          </a:solidFill>
                        </a:rPr>
                        <a:t>inglés</a:t>
                      </a:r>
                      <a:r>
                        <a:rPr lang="en-US" sz="2000" dirty="0">
                          <a:solidFill>
                            <a:srgbClr val="203864"/>
                          </a:solidFill>
                        </a:rPr>
                        <a:t>)</a:t>
                      </a:r>
                    </a:p>
                  </a:txBody>
                  <a:tcPr anchor="ctr"/>
                </a:tc>
                <a:extLst>
                  <a:ext uri="{0D108BD9-81ED-4DB2-BD59-A6C34878D82A}">
                    <a16:rowId xmlns:a16="http://schemas.microsoft.com/office/drawing/2014/main" val="2500767805"/>
                  </a:ext>
                </a:extLst>
              </a:tr>
              <a:tr h="651892">
                <a:tc>
                  <a:txBody>
                    <a:bodyPr/>
                    <a:lstStyle/>
                    <a:p>
                      <a:pPr algn="ctr"/>
                      <a:r>
                        <a:rPr lang="en-US" sz="2400" b="0" dirty="0">
                          <a:solidFill>
                            <a:srgbClr val="203864"/>
                          </a:solidFill>
                        </a:rPr>
                        <a:t>1</a:t>
                      </a: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519817221"/>
                  </a:ext>
                </a:extLst>
              </a:tr>
              <a:tr h="651892">
                <a:tc>
                  <a:txBody>
                    <a:bodyPr/>
                    <a:lstStyle/>
                    <a:p>
                      <a:pPr algn="ctr"/>
                      <a:r>
                        <a:rPr lang="en-US" sz="2400" b="0">
                          <a:solidFill>
                            <a:srgbClr val="203864"/>
                          </a:solidFill>
                        </a:rPr>
                        <a:t>2</a:t>
                      </a:r>
                      <a:endParaRPr lang="en-US" sz="2400" b="0" dirty="0">
                        <a:solidFill>
                          <a:srgbClr val="203864"/>
                        </a:solidFill>
                      </a:endParaRP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786306830"/>
                  </a:ext>
                </a:extLst>
              </a:tr>
              <a:tr h="651892">
                <a:tc>
                  <a:txBody>
                    <a:bodyPr/>
                    <a:lstStyle/>
                    <a:p>
                      <a:pPr algn="ctr"/>
                      <a:r>
                        <a:rPr lang="en-US" sz="2400" b="0">
                          <a:solidFill>
                            <a:srgbClr val="203864"/>
                          </a:solidFill>
                        </a:rPr>
                        <a:t>3</a:t>
                      </a:r>
                      <a:endParaRPr lang="en-US" sz="2400" b="0" dirty="0">
                        <a:solidFill>
                          <a:srgbClr val="203864"/>
                        </a:solidFill>
                      </a:endParaRP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662231429"/>
                  </a:ext>
                </a:extLst>
              </a:tr>
              <a:tr h="651892">
                <a:tc>
                  <a:txBody>
                    <a:bodyPr/>
                    <a:lstStyle/>
                    <a:p>
                      <a:pPr algn="ctr"/>
                      <a:r>
                        <a:rPr lang="en-US" sz="2400" b="0">
                          <a:solidFill>
                            <a:srgbClr val="203864"/>
                          </a:solidFill>
                        </a:rPr>
                        <a:t>4</a:t>
                      </a:r>
                      <a:endParaRPr lang="en-US" sz="2400" b="0" dirty="0">
                        <a:solidFill>
                          <a:srgbClr val="203864"/>
                        </a:solidFill>
                      </a:endParaRP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324190547"/>
                  </a:ext>
                </a:extLst>
              </a:tr>
              <a:tr h="651892">
                <a:tc>
                  <a:txBody>
                    <a:bodyPr/>
                    <a:lstStyle/>
                    <a:p>
                      <a:pPr algn="ctr"/>
                      <a:r>
                        <a:rPr lang="en-US" sz="2400" b="0">
                          <a:solidFill>
                            <a:srgbClr val="203864"/>
                          </a:solidFill>
                        </a:rPr>
                        <a:t>5</a:t>
                      </a:r>
                      <a:endParaRPr lang="en-US" sz="2400" b="0" dirty="0">
                        <a:solidFill>
                          <a:srgbClr val="203864"/>
                        </a:solidFill>
                      </a:endParaRP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407644566"/>
                  </a:ext>
                </a:extLst>
              </a:tr>
              <a:tr h="651892">
                <a:tc>
                  <a:txBody>
                    <a:bodyPr/>
                    <a:lstStyle/>
                    <a:p>
                      <a:pPr algn="ctr"/>
                      <a:r>
                        <a:rPr lang="en-US" sz="2400" b="0" dirty="0">
                          <a:solidFill>
                            <a:srgbClr val="203864"/>
                          </a:solidFill>
                        </a:rPr>
                        <a:t>6</a:t>
                      </a: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22499943"/>
                  </a:ext>
                </a:extLst>
              </a:tr>
            </a:tbl>
          </a:graphicData>
        </a:graphic>
      </p:graphicFrame>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24889" r="48698"/>
          <a:stretch/>
        </p:blipFill>
        <p:spPr>
          <a:xfrm>
            <a:off x="5840608" y="1272227"/>
            <a:ext cx="438341" cy="933482"/>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48774" r="29974"/>
          <a:stretch/>
        </p:blipFill>
        <p:spPr>
          <a:xfrm flipH="1">
            <a:off x="6278949" y="1345845"/>
            <a:ext cx="308758" cy="859864"/>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47024" r="28980"/>
          <a:stretch/>
        </p:blipFill>
        <p:spPr>
          <a:xfrm>
            <a:off x="7244004" y="1333815"/>
            <a:ext cx="377070" cy="883924"/>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25819" r="48219"/>
          <a:stretch/>
        </p:blipFill>
        <p:spPr>
          <a:xfrm flipH="1">
            <a:off x="7567378" y="1341368"/>
            <a:ext cx="433622" cy="886848"/>
          </a:xfrm>
          <a:prstGeom prst="rect">
            <a:avLst/>
          </a:prstGeom>
        </p:spPr>
      </p:pic>
      <p:sp>
        <p:nvSpPr>
          <p:cNvPr id="19" name="Rectangle 18"/>
          <p:cNvSpPr/>
          <p:nvPr/>
        </p:nvSpPr>
        <p:spPr>
          <a:xfrm>
            <a:off x="386840" y="1619556"/>
            <a:ext cx="49102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a:ea typeface="+mn-ea"/>
                <a:cs typeface="+mn-cs"/>
              </a:rPr>
              <a:t>Say:</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15215545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169" y="1248982"/>
            <a:ext cx="4877269" cy="482359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1769554" y="1314709"/>
            <a:ext cx="2735263" cy="363537"/>
          </a:xfrm>
        </p:spPr>
        <p:txBody>
          <a:bodyPr>
            <a:noAutofit/>
          </a:bodyPr>
          <a:lstStyle/>
          <a:p>
            <a:r>
              <a:rPr lang="x-none" sz="2400" b="1" dirty="0">
                <a:solidFill>
                  <a:srgbClr val="002060"/>
                </a:solidFill>
              </a:rPr>
              <a:t>Persona </a:t>
            </a:r>
            <a:r>
              <a:rPr lang="en-GB" sz="2400" b="1" dirty="0">
                <a:solidFill>
                  <a:srgbClr val="002060"/>
                </a:solidFill>
              </a:rPr>
              <a:t>B</a:t>
            </a:r>
            <a:r>
              <a:rPr lang="x-none" sz="2400" b="1" dirty="0">
                <a:solidFill>
                  <a:srgbClr val="002060"/>
                </a:solidFill>
              </a:rPr>
              <a:t> </a:t>
            </a:r>
          </a:p>
        </p:txBody>
      </p:sp>
      <p:sp>
        <p:nvSpPr>
          <p:cNvPr id="3" name="TextBox 2"/>
          <p:cNvSpPr txBox="1"/>
          <p:nvPr/>
        </p:nvSpPr>
        <p:spPr>
          <a:xfrm>
            <a:off x="138896" y="2130442"/>
            <a:ext cx="4945386" cy="37856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1. They are more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excited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(m)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Ana.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2. They are less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tired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(f)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Diego.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3. They are sadder </a:t>
            </a:r>
            <a:r>
              <a:rPr kumimoji="0" lang="en-US" sz="2000" b="1" i="0" u="none" strike="noStrike" kern="1200" cap="none" spc="0" normalizeH="0" baseline="0" noProof="0">
                <a:ln>
                  <a:noFill/>
                </a:ln>
                <a:solidFill>
                  <a:srgbClr val="002060"/>
                </a:solidFill>
                <a:effectLst/>
                <a:uLnTx/>
                <a:uFillTx/>
                <a:latin typeface="Century Gothic"/>
                <a:ea typeface="+mn-ea"/>
                <a:cs typeface="+mn-cs"/>
              </a:rPr>
              <a:t>(m/f)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Antonio.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4. They are happier </a:t>
            </a:r>
            <a:r>
              <a:rPr kumimoji="0" lang="en-US" sz="2000" b="1" i="0" u="none" strike="noStrike" kern="1200" cap="none" spc="0" normalizeH="0" baseline="0" noProof="0">
                <a:ln>
                  <a:noFill/>
                </a:ln>
                <a:solidFill>
                  <a:srgbClr val="002060"/>
                </a:solidFill>
                <a:effectLst/>
                <a:uLnTx/>
                <a:uFillTx/>
                <a:latin typeface="Century Gothic"/>
                <a:ea typeface="+mn-ea"/>
                <a:cs typeface="+mn-cs"/>
              </a:rPr>
              <a:t>(m/f</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Juan.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5. They are less ill/sick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(f</a:t>
            </a:r>
            <a:r>
              <a:rPr kumimoji="0" lang="en-US" sz="2000" b="1" i="0" u="none" strike="noStrike" kern="1200" cap="none" spc="0" normalizeH="0" baseline="0" noProof="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Sandra.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6. They are less angry </a:t>
            </a:r>
            <a:r>
              <a:rPr kumimoji="0" lang="en-US" sz="2000" b="1" i="0" u="none" strike="noStrike" kern="1200" cap="none" spc="0" normalizeH="0" baseline="0" noProof="0">
                <a:ln>
                  <a:noFill/>
                </a:ln>
                <a:solidFill>
                  <a:srgbClr val="002060"/>
                </a:solidFill>
                <a:effectLst/>
                <a:uLnTx/>
                <a:uFillTx/>
                <a:latin typeface="Century Gothic"/>
                <a:ea typeface="+mn-ea"/>
                <a:cs typeface="+mn-cs"/>
              </a:rPr>
              <a:t>(m)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Pilar.</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 name="TextBox 7"/>
          <p:cNvSpPr txBox="1"/>
          <p:nvPr/>
        </p:nvSpPr>
        <p:spPr>
          <a:xfrm>
            <a:off x="5140231" y="500924"/>
            <a:ext cx="18498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Respuestas</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graphicFrame>
        <p:nvGraphicFramePr>
          <p:cNvPr id="9" name="Table 8"/>
          <p:cNvGraphicFramePr>
            <a:graphicFrameLocks noGrp="1"/>
          </p:cNvGraphicFramePr>
          <p:nvPr/>
        </p:nvGraphicFramePr>
        <p:xfrm>
          <a:off x="5165125" y="1086320"/>
          <a:ext cx="6857999" cy="4996732"/>
        </p:xfrm>
        <a:graphic>
          <a:graphicData uri="http://schemas.openxmlformats.org/drawingml/2006/table">
            <a:tbl>
              <a:tblPr firstRow="1" bandRow="1">
                <a:tableStyleId>{5DA37D80-6434-44D0-A028-1B22A696006F}</a:tableStyleId>
              </a:tblPr>
              <a:tblGrid>
                <a:gridCol w="331659">
                  <a:extLst>
                    <a:ext uri="{9D8B030D-6E8A-4147-A177-3AD203B41FA5}">
                      <a16:colId xmlns:a16="http://schemas.microsoft.com/office/drawing/2014/main" val="1986075048"/>
                    </a:ext>
                  </a:extLst>
                </a:gridCol>
                <a:gridCol w="1410643">
                  <a:extLst>
                    <a:ext uri="{9D8B030D-6E8A-4147-A177-3AD203B41FA5}">
                      <a16:colId xmlns:a16="http://schemas.microsoft.com/office/drawing/2014/main" val="4244976476"/>
                    </a:ext>
                  </a:extLst>
                </a:gridCol>
                <a:gridCol w="1408670">
                  <a:extLst>
                    <a:ext uri="{9D8B030D-6E8A-4147-A177-3AD203B41FA5}">
                      <a16:colId xmlns:a16="http://schemas.microsoft.com/office/drawing/2014/main" val="504043861"/>
                    </a:ext>
                  </a:extLst>
                </a:gridCol>
                <a:gridCol w="1495168">
                  <a:extLst>
                    <a:ext uri="{9D8B030D-6E8A-4147-A177-3AD203B41FA5}">
                      <a16:colId xmlns:a16="http://schemas.microsoft.com/office/drawing/2014/main" val="1902936536"/>
                    </a:ext>
                  </a:extLst>
                </a:gridCol>
                <a:gridCol w="2211859">
                  <a:extLst>
                    <a:ext uri="{9D8B030D-6E8A-4147-A177-3AD203B41FA5}">
                      <a16:colId xmlns:a16="http://schemas.microsoft.com/office/drawing/2014/main" val="1130893528"/>
                    </a:ext>
                  </a:extLst>
                </a:gridCol>
              </a:tblGrid>
              <a:tr h="1085380">
                <a:tc>
                  <a:txBody>
                    <a:bodyPr/>
                    <a:lstStyle/>
                    <a:p>
                      <a:pPr algn="ctr"/>
                      <a:endParaRPr lang="en-US" sz="2400" b="1" dirty="0">
                        <a:solidFill>
                          <a:srgbClr val="203864"/>
                        </a:solidFill>
                      </a:endParaRPr>
                    </a:p>
                  </a:txBody>
                  <a:tcPr/>
                </a:tc>
                <a:tc>
                  <a:txBody>
                    <a:bodyPr/>
                    <a:lstStyle/>
                    <a:p>
                      <a:pPr algn="ctr"/>
                      <a:r>
                        <a:rPr lang="en-US" sz="2000">
                          <a:solidFill>
                            <a:srgbClr val="002060"/>
                          </a:solidFill>
                        </a:rPr>
                        <a:t>las chicas</a:t>
                      </a:r>
                      <a:endParaRPr lang="en-US" sz="2000" dirty="0">
                        <a:solidFill>
                          <a:srgbClr val="002060"/>
                        </a:solidFill>
                      </a:endParaRPr>
                    </a:p>
                  </a:txBody>
                  <a:tcPr/>
                </a:tc>
                <a:tc>
                  <a:txBody>
                    <a:bodyPr/>
                    <a:lstStyle/>
                    <a:p>
                      <a:pPr algn="ctr"/>
                      <a:r>
                        <a:rPr lang="en-US" sz="2000">
                          <a:solidFill>
                            <a:srgbClr val="002060"/>
                          </a:solidFill>
                        </a:rPr>
                        <a:t>los chicos</a:t>
                      </a:r>
                      <a:endParaRPr lang="en-US" sz="2000" dirty="0">
                        <a:solidFill>
                          <a:srgbClr val="002060"/>
                        </a:solidFill>
                      </a:endParaRPr>
                    </a:p>
                  </a:txBody>
                  <a:tcPr/>
                </a:tc>
                <a:tc>
                  <a:txBody>
                    <a:bodyPr/>
                    <a:lstStyle/>
                    <a:p>
                      <a:pPr algn="ctr"/>
                      <a:r>
                        <a:rPr lang="en-US" sz="2000">
                          <a:solidFill>
                            <a:srgbClr val="002060"/>
                          </a:solidFill>
                        </a:rPr>
                        <a:t>pueden</a:t>
                      </a:r>
                      <a:r>
                        <a:rPr lang="en-US" sz="2000" baseline="0">
                          <a:solidFill>
                            <a:srgbClr val="002060"/>
                          </a:solidFill>
                        </a:rPr>
                        <a:t> </a:t>
                      </a:r>
                      <a:r>
                        <a:rPr lang="en-US" sz="2000" baseline="0" err="1">
                          <a:solidFill>
                            <a:srgbClr val="002060"/>
                          </a:solidFill>
                        </a:rPr>
                        <a:t>ser</a:t>
                      </a:r>
                      <a:r>
                        <a:rPr lang="en-US" sz="2000" baseline="0">
                          <a:solidFill>
                            <a:srgbClr val="002060"/>
                          </a:solidFill>
                        </a:rPr>
                        <a:t> chicos o chicas</a:t>
                      </a:r>
                      <a:endParaRPr lang="en-US" sz="2000" dirty="0">
                        <a:solidFill>
                          <a:srgbClr val="002060"/>
                        </a:solidFill>
                      </a:endParaRPr>
                    </a:p>
                  </a:txBody>
                  <a:tcPr/>
                </a:tc>
                <a:tc>
                  <a:txBody>
                    <a:bodyPr/>
                    <a:lstStyle/>
                    <a:p>
                      <a:pPr algn="ctr"/>
                      <a:r>
                        <a:rPr lang="en-US" sz="2000" dirty="0">
                          <a:solidFill>
                            <a:srgbClr val="002060"/>
                          </a:solidFill>
                        </a:rPr>
                        <a:t>la </a:t>
                      </a:r>
                      <a:r>
                        <a:rPr lang="en-US" sz="2000" dirty="0" err="1">
                          <a:solidFill>
                            <a:srgbClr val="002060"/>
                          </a:solidFill>
                        </a:rPr>
                        <a:t>comparación</a:t>
                      </a:r>
                      <a:r>
                        <a:rPr lang="en-US" sz="2000" dirty="0">
                          <a:solidFill>
                            <a:srgbClr val="002060"/>
                          </a:solidFill>
                        </a:rPr>
                        <a:t> (</a:t>
                      </a:r>
                      <a:r>
                        <a:rPr lang="en-US" sz="2000" dirty="0" err="1">
                          <a:solidFill>
                            <a:srgbClr val="002060"/>
                          </a:solidFill>
                        </a:rPr>
                        <a:t>en</a:t>
                      </a:r>
                      <a:r>
                        <a:rPr lang="en-US" sz="2000" dirty="0">
                          <a:solidFill>
                            <a:srgbClr val="002060"/>
                          </a:solidFill>
                        </a:rPr>
                        <a:t> </a:t>
                      </a:r>
                      <a:r>
                        <a:rPr lang="en-US" sz="2000" dirty="0" err="1">
                          <a:solidFill>
                            <a:srgbClr val="002060"/>
                          </a:solidFill>
                        </a:rPr>
                        <a:t>inglés</a:t>
                      </a:r>
                      <a:r>
                        <a:rPr lang="en-US" sz="2000" dirty="0">
                          <a:solidFill>
                            <a:srgbClr val="002060"/>
                          </a:solidFill>
                        </a:rPr>
                        <a:t>)</a:t>
                      </a:r>
                    </a:p>
                  </a:txBody>
                  <a:tcPr anchor="ctr"/>
                </a:tc>
                <a:extLst>
                  <a:ext uri="{0D108BD9-81ED-4DB2-BD59-A6C34878D82A}">
                    <a16:rowId xmlns:a16="http://schemas.microsoft.com/office/drawing/2014/main" val="2500767805"/>
                  </a:ext>
                </a:extLst>
              </a:tr>
              <a:tr h="651892">
                <a:tc>
                  <a:txBody>
                    <a:bodyPr/>
                    <a:lstStyle/>
                    <a:p>
                      <a:pPr algn="ctr"/>
                      <a:r>
                        <a:rPr lang="en-US" sz="2400" b="0" dirty="0">
                          <a:solidFill>
                            <a:srgbClr val="203864"/>
                          </a:solidFill>
                        </a:rPr>
                        <a:t>1</a:t>
                      </a: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519817221"/>
                  </a:ext>
                </a:extLst>
              </a:tr>
              <a:tr h="651892">
                <a:tc>
                  <a:txBody>
                    <a:bodyPr/>
                    <a:lstStyle/>
                    <a:p>
                      <a:pPr algn="ctr"/>
                      <a:r>
                        <a:rPr lang="en-US" sz="2400" b="0">
                          <a:solidFill>
                            <a:srgbClr val="203864"/>
                          </a:solidFill>
                        </a:rPr>
                        <a:t>2</a:t>
                      </a:r>
                      <a:endParaRPr lang="en-US" sz="2400" b="0" dirty="0">
                        <a:solidFill>
                          <a:srgbClr val="203864"/>
                        </a:solidFill>
                      </a:endParaRP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786306830"/>
                  </a:ext>
                </a:extLst>
              </a:tr>
              <a:tr h="651892">
                <a:tc>
                  <a:txBody>
                    <a:bodyPr/>
                    <a:lstStyle/>
                    <a:p>
                      <a:pPr algn="ctr"/>
                      <a:r>
                        <a:rPr lang="en-US" sz="2400" b="0">
                          <a:solidFill>
                            <a:srgbClr val="203864"/>
                          </a:solidFill>
                        </a:rPr>
                        <a:t>3</a:t>
                      </a:r>
                      <a:endParaRPr lang="en-US" sz="2400" b="0" dirty="0">
                        <a:solidFill>
                          <a:srgbClr val="203864"/>
                        </a:solidFill>
                      </a:endParaRP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662231429"/>
                  </a:ext>
                </a:extLst>
              </a:tr>
              <a:tr h="651892">
                <a:tc>
                  <a:txBody>
                    <a:bodyPr/>
                    <a:lstStyle/>
                    <a:p>
                      <a:pPr algn="ctr"/>
                      <a:r>
                        <a:rPr lang="en-US" sz="2400" b="0">
                          <a:solidFill>
                            <a:srgbClr val="203864"/>
                          </a:solidFill>
                        </a:rPr>
                        <a:t>4</a:t>
                      </a:r>
                      <a:endParaRPr lang="en-US" sz="2400" b="0" dirty="0">
                        <a:solidFill>
                          <a:srgbClr val="203864"/>
                        </a:solidFill>
                      </a:endParaRP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324190547"/>
                  </a:ext>
                </a:extLst>
              </a:tr>
              <a:tr h="651892">
                <a:tc>
                  <a:txBody>
                    <a:bodyPr/>
                    <a:lstStyle/>
                    <a:p>
                      <a:pPr algn="ctr"/>
                      <a:r>
                        <a:rPr lang="en-US" sz="2400" b="0">
                          <a:solidFill>
                            <a:srgbClr val="203864"/>
                          </a:solidFill>
                        </a:rPr>
                        <a:t>5</a:t>
                      </a:r>
                      <a:endParaRPr lang="en-US" sz="2400" b="0" dirty="0">
                        <a:solidFill>
                          <a:srgbClr val="203864"/>
                        </a:solidFill>
                      </a:endParaRP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407644566"/>
                  </a:ext>
                </a:extLst>
              </a:tr>
              <a:tr h="651892">
                <a:tc>
                  <a:txBody>
                    <a:bodyPr/>
                    <a:lstStyle/>
                    <a:p>
                      <a:pPr algn="ctr"/>
                      <a:r>
                        <a:rPr lang="en-US" sz="2400" b="0" dirty="0">
                          <a:solidFill>
                            <a:srgbClr val="203864"/>
                          </a:solidFill>
                        </a:rPr>
                        <a:t>6</a:t>
                      </a:r>
                    </a:p>
                  </a:txBody>
                  <a:tcPr anchor="ctr"/>
                </a:tc>
                <a:tc>
                  <a:txBody>
                    <a:bodyPr/>
                    <a:lstStyle/>
                    <a:p>
                      <a:endParaRPr lang="en-US" b="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22499943"/>
                  </a:ext>
                </a:extLst>
              </a:tr>
            </a:tbl>
          </a:graphicData>
        </a:graphic>
      </p:graphicFrame>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4889" r="48698"/>
          <a:stretch/>
        </p:blipFill>
        <p:spPr>
          <a:xfrm>
            <a:off x="5840608" y="1272227"/>
            <a:ext cx="438341" cy="933482"/>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8774" r="29974"/>
          <a:stretch/>
        </p:blipFill>
        <p:spPr>
          <a:xfrm flipH="1">
            <a:off x="6278949" y="1345845"/>
            <a:ext cx="308758" cy="859864"/>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47024" r="28980"/>
          <a:stretch/>
        </p:blipFill>
        <p:spPr>
          <a:xfrm>
            <a:off x="7244004" y="1333815"/>
            <a:ext cx="377070" cy="883924"/>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25819" r="48219"/>
          <a:stretch/>
        </p:blipFill>
        <p:spPr>
          <a:xfrm flipH="1">
            <a:off x="7567378" y="1341368"/>
            <a:ext cx="433622" cy="886848"/>
          </a:xfrm>
          <a:prstGeom prst="rect">
            <a:avLst/>
          </a:prstGeom>
        </p:spPr>
      </p:pic>
      <p:sp>
        <p:nvSpPr>
          <p:cNvPr id="14" name="Rectangle 13"/>
          <p:cNvSpPr/>
          <p:nvPr/>
        </p:nvSpPr>
        <p:spPr>
          <a:xfrm>
            <a:off x="386840" y="1619556"/>
            <a:ext cx="49102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a:ea typeface="+mn-ea"/>
                <a:cs typeface="+mn-cs"/>
              </a:rPr>
              <a:t>Say:</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955275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142791" y="483162"/>
            <a:ext cx="2735263" cy="363537"/>
          </a:xfrm>
        </p:spPr>
        <p:txBody>
          <a:bodyPr>
            <a:normAutofit fontScale="90000"/>
          </a:bodyPr>
          <a:lstStyle/>
          <a:p>
            <a:r>
              <a:rPr lang="x-none" sz="2200" b="1" dirty="0">
                <a:solidFill>
                  <a:srgbClr val="203864"/>
                </a:solidFill>
              </a:rPr>
              <a:t>Persona A - Solución </a:t>
            </a:r>
          </a:p>
        </p:txBody>
      </p:sp>
      <p:sp>
        <p:nvSpPr>
          <p:cNvPr id="15" name="Título 1">
            <a:extLst>
              <a:ext uri="{FF2B5EF4-FFF2-40B4-BE49-F238E27FC236}">
                <a16:creationId xmlns:a16="http://schemas.microsoft.com/office/drawing/2014/main" id="{EE54BE97-7C81-EB41-BA9B-1C99DEE78326}"/>
              </a:ext>
            </a:extLst>
          </p:cNvPr>
          <p:cNvSpPr txBox="1">
            <a:spLocks/>
          </p:cNvSpPr>
          <p:nvPr/>
        </p:nvSpPr>
        <p:spPr>
          <a:xfrm>
            <a:off x="6064608" y="483162"/>
            <a:ext cx="2735263" cy="36353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Persona B - Solución </a:t>
            </a:r>
          </a:p>
        </p:txBody>
      </p:sp>
      <p:graphicFrame>
        <p:nvGraphicFramePr>
          <p:cNvPr id="42" name="Table 41"/>
          <p:cNvGraphicFramePr>
            <a:graphicFrameLocks noGrp="1"/>
          </p:cNvGraphicFramePr>
          <p:nvPr/>
        </p:nvGraphicFramePr>
        <p:xfrm>
          <a:off x="6166191" y="861446"/>
          <a:ext cx="5850327" cy="5377254"/>
        </p:xfrm>
        <a:graphic>
          <a:graphicData uri="http://schemas.openxmlformats.org/drawingml/2006/table">
            <a:tbl>
              <a:tblPr firstRow="1" bandRow="1">
                <a:tableStyleId>{5DA37D80-6434-44D0-A028-1B22A696006F}</a:tableStyleId>
              </a:tblPr>
              <a:tblGrid>
                <a:gridCol w="334681">
                  <a:extLst>
                    <a:ext uri="{9D8B030D-6E8A-4147-A177-3AD203B41FA5}">
                      <a16:colId xmlns:a16="http://schemas.microsoft.com/office/drawing/2014/main" val="20000"/>
                    </a:ext>
                  </a:extLst>
                </a:gridCol>
                <a:gridCol w="1030568">
                  <a:extLst>
                    <a:ext uri="{9D8B030D-6E8A-4147-A177-3AD203B41FA5}">
                      <a16:colId xmlns:a16="http://schemas.microsoft.com/office/drawing/2014/main" val="20001"/>
                    </a:ext>
                  </a:extLst>
                </a:gridCol>
                <a:gridCol w="1043613">
                  <a:extLst>
                    <a:ext uri="{9D8B030D-6E8A-4147-A177-3AD203B41FA5}">
                      <a16:colId xmlns:a16="http://schemas.microsoft.com/office/drawing/2014/main" val="20002"/>
                    </a:ext>
                  </a:extLst>
                </a:gridCol>
                <a:gridCol w="1422164">
                  <a:extLst>
                    <a:ext uri="{9D8B030D-6E8A-4147-A177-3AD203B41FA5}">
                      <a16:colId xmlns:a16="http://schemas.microsoft.com/office/drawing/2014/main" val="20003"/>
                    </a:ext>
                  </a:extLst>
                </a:gridCol>
                <a:gridCol w="2019301">
                  <a:extLst>
                    <a:ext uri="{9D8B030D-6E8A-4147-A177-3AD203B41FA5}">
                      <a16:colId xmlns:a16="http://schemas.microsoft.com/office/drawing/2014/main" val="20004"/>
                    </a:ext>
                  </a:extLst>
                </a:gridCol>
              </a:tblGrid>
              <a:tr h="1056276">
                <a:tc>
                  <a:txBody>
                    <a:bodyPr/>
                    <a:lstStyle/>
                    <a:p>
                      <a:pPr algn="ctr"/>
                      <a:endParaRPr lang="en-US" sz="2400" b="1" dirty="0">
                        <a:solidFill>
                          <a:srgbClr val="203864"/>
                        </a:solidFill>
                      </a:endParaRPr>
                    </a:p>
                  </a:txBody>
                  <a:tcPr/>
                </a:tc>
                <a:tc>
                  <a:txBody>
                    <a:bodyPr/>
                    <a:lstStyle/>
                    <a:p>
                      <a:pPr algn="ctr"/>
                      <a:r>
                        <a:rPr lang="en-US" sz="2000">
                          <a:solidFill>
                            <a:srgbClr val="002060"/>
                          </a:solidFill>
                        </a:rPr>
                        <a:t>las chicas</a:t>
                      </a:r>
                      <a:endParaRPr lang="en-US" sz="2000" dirty="0">
                        <a:solidFill>
                          <a:srgbClr val="002060"/>
                        </a:solidFill>
                      </a:endParaRPr>
                    </a:p>
                  </a:txBody>
                  <a:tcPr/>
                </a:tc>
                <a:tc>
                  <a:txBody>
                    <a:bodyPr/>
                    <a:lstStyle/>
                    <a:p>
                      <a:pPr algn="ctr"/>
                      <a:r>
                        <a:rPr lang="en-US" sz="2000">
                          <a:solidFill>
                            <a:srgbClr val="002060"/>
                          </a:solidFill>
                        </a:rPr>
                        <a:t>los chicos</a:t>
                      </a:r>
                      <a:endParaRPr lang="en-US" sz="2000" dirty="0">
                        <a:solidFill>
                          <a:srgbClr val="002060"/>
                        </a:solidFill>
                      </a:endParaRPr>
                    </a:p>
                  </a:txBody>
                  <a:tcPr/>
                </a:tc>
                <a:tc>
                  <a:txBody>
                    <a:bodyPr/>
                    <a:lstStyle/>
                    <a:p>
                      <a:pPr algn="ctr"/>
                      <a:r>
                        <a:rPr lang="en-US" sz="2000">
                          <a:solidFill>
                            <a:srgbClr val="002060"/>
                          </a:solidFill>
                        </a:rPr>
                        <a:t>pueden</a:t>
                      </a:r>
                      <a:r>
                        <a:rPr lang="en-US" sz="2000" baseline="0">
                          <a:solidFill>
                            <a:srgbClr val="002060"/>
                          </a:solidFill>
                        </a:rPr>
                        <a:t> </a:t>
                      </a:r>
                      <a:r>
                        <a:rPr lang="en-US" sz="2000" baseline="0" err="1">
                          <a:solidFill>
                            <a:srgbClr val="002060"/>
                          </a:solidFill>
                        </a:rPr>
                        <a:t>ser</a:t>
                      </a:r>
                      <a:r>
                        <a:rPr lang="en-US" sz="2000" baseline="0">
                          <a:solidFill>
                            <a:srgbClr val="002060"/>
                          </a:solidFill>
                        </a:rPr>
                        <a:t> chicos o chicas</a:t>
                      </a:r>
                      <a:endParaRPr lang="en-US" sz="200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la </a:t>
                      </a:r>
                      <a:r>
                        <a:rPr lang="en-US" sz="2000" dirty="0" err="1">
                          <a:solidFill>
                            <a:srgbClr val="002060"/>
                          </a:solidFill>
                        </a:rPr>
                        <a:t>comparación</a:t>
                      </a:r>
                      <a:r>
                        <a:rPr lang="en-US" sz="2000" dirty="0">
                          <a:solidFill>
                            <a:srgbClr val="002060"/>
                          </a:solidFill>
                        </a:rPr>
                        <a:t> (</a:t>
                      </a:r>
                      <a:r>
                        <a:rPr lang="en-US" sz="2000" dirty="0" err="1">
                          <a:solidFill>
                            <a:srgbClr val="002060"/>
                          </a:solidFill>
                        </a:rPr>
                        <a:t>en</a:t>
                      </a:r>
                      <a:r>
                        <a:rPr lang="en-US" sz="2000" dirty="0">
                          <a:solidFill>
                            <a:srgbClr val="002060"/>
                          </a:solidFill>
                        </a:rPr>
                        <a:t> </a:t>
                      </a:r>
                      <a:r>
                        <a:rPr lang="en-US" sz="2000" dirty="0" err="1">
                          <a:solidFill>
                            <a:srgbClr val="002060"/>
                          </a:solidFill>
                        </a:rPr>
                        <a:t>inglés</a:t>
                      </a:r>
                      <a:r>
                        <a:rPr lang="en-US" sz="2000" dirty="0">
                          <a:solidFill>
                            <a:srgbClr val="002060"/>
                          </a:solidFill>
                        </a:rPr>
                        <a:t>)</a:t>
                      </a:r>
                    </a:p>
                  </a:txBody>
                  <a:tcPr/>
                </a:tc>
                <a:extLst>
                  <a:ext uri="{0D108BD9-81ED-4DB2-BD59-A6C34878D82A}">
                    <a16:rowId xmlns:a16="http://schemas.microsoft.com/office/drawing/2014/main" val="10000"/>
                  </a:ext>
                </a:extLst>
              </a:tr>
              <a:tr h="720163">
                <a:tc>
                  <a:txBody>
                    <a:bodyPr/>
                    <a:lstStyle/>
                    <a:p>
                      <a:pPr algn="ctr"/>
                      <a:r>
                        <a:rPr lang="en-US" sz="2400" b="1" dirty="0">
                          <a:solidFill>
                            <a:srgbClr val="203864"/>
                          </a:solidFill>
                        </a:rPr>
                        <a:t>1</a:t>
                      </a:r>
                    </a:p>
                  </a:txBody>
                  <a:tcPr anchor="ct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1"/>
                  </a:ext>
                </a:extLst>
              </a:tr>
              <a:tr h="720163">
                <a:tc>
                  <a:txBody>
                    <a:bodyPr/>
                    <a:lstStyle/>
                    <a:p>
                      <a:pPr algn="ctr"/>
                      <a:r>
                        <a:rPr lang="en-US" sz="2400" b="1" dirty="0">
                          <a:solidFill>
                            <a:srgbClr val="203864"/>
                          </a:solidFill>
                        </a:rPr>
                        <a:t>2</a:t>
                      </a:r>
                    </a:p>
                  </a:txBody>
                  <a:tcPr anchor="ct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720163">
                <a:tc>
                  <a:txBody>
                    <a:bodyPr/>
                    <a:lstStyle/>
                    <a:p>
                      <a:pPr algn="ctr"/>
                      <a:r>
                        <a:rPr lang="en-US" sz="2400" b="1" dirty="0">
                          <a:solidFill>
                            <a:srgbClr val="203864"/>
                          </a:solidFill>
                        </a:rPr>
                        <a:t>3</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720163">
                <a:tc>
                  <a:txBody>
                    <a:bodyPr/>
                    <a:lstStyle/>
                    <a:p>
                      <a:pPr algn="ctr"/>
                      <a:r>
                        <a:rPr lang="en-US" sz="2400" b="1" dirty="0">
                          <a:solidFill>
                            <a:srgbClr val="203864"/>
                          </a:solidFill>
                        </a:rPr>
                        <a:t>4</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r h="720163">
                <a:tc>
                  <a:txBody>
                    <a:bodyPr/>
                    <a:lstStyle/>
                    <a:p>
                      <a:pPr algn="ctr"/>
                      <a:r>
                        <a:rPr lang="en-US" sz="2400" b="1" dirty="0">
                          <a:solidFill>
                            <a:srgbClr val="203864"/>
                          </a:solidFill>
                        </a:rPr>
                        <a:t>5</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r h="720163">
                <a:tc>
                  <a:txBody>
                    <a:bodyPr/>
                    <a:lstStyle/>
                    <a:p>
                      <a:pPr algn="ctr"/>
                      <a:r>
                        <a:rPr lang="en-US" sz="2400" b="1" dirty="0">
                          <a:solidFill>
                            <a:srgbClr val="203864"/>
                          </a:solidFill>
                        </a:rPr>
                        <a:t>6</a:t>
                      </a:r>
                    </a:p>
                  </a:txBody>
                  <a:tcPr anchor="ct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graphicFrame>
        <p:nvGraphicFramePr>
          <p:cNvPr id="45" name="Table 44"/>
          <p:cNvGraphicFramePr>
            <a:graphicFrameLocks noGrp="1"/>
          </p:cNvGraphicFramePr>
          <p:nvPr/>
        </p:nvGraphicFramePr>
        <p:xfrm>
          <a:off x="246186" y="865973"/>
          <a:ext cx="5818422" cy="5332254"/>
        </p:xfrm>
        <a:graphic>
          <a:graphicData uri="http://schemas.openxmlformats.org/drawingml/2006/table">
            <a:tbl>
              <a:tblPr firstRow="1" bandRow="1">
                <a:tableStyleId>{5DA37D80-6434-44D0-A028-1B22A696006F}</a:tableStyleId>
              </a:tblPr>
              <a:tblGrid>
                <a:gridCol w="325314">
                  <a:extLst>
                    <a:ext uri="{9D8B030D-6E8A-4147-A177-3AD203B41FA5}">
                      <a16:colId xmlns:a16="http://schemas.microsoft.com/office/drawing/2014/main" val="20000"/>
                    </a:ext>
                  </a:extLst>
                </a:gridCol>
                <a:gridCol w="1084192">
                  <a:extLst>
                    <a:ext uri="{9D8B030D-6E8A-4147-A177-3AD203B41FA5}">
                      <a16:colId xmlns:a16="http://schemas.microsoft.com/office/drawing/2014/main" val="20001"/>
                    </a:ext>
                  </a:extLst>
                </a:gridCol>
                <a:gridCol w="1067476">
                  <a:extLst>
                    <a:ext uri="{9D8B030D-6E8A-4147-A177-3AD203B41FA5}">
                      <a16:colId xmlns:a16="http://schemas.microsoft.com/office/drawing/2014/main" val="20002"/>
                    </a:ext>
                  </a:extLst>
                </a:gridCol>
                <a:gridCol w="1428479">
                  <a:extLst>
                    <a:ext uri="{9D8B030D-6E8A-4147-A177-3AD203B41FA5}">
                      <a16:colId xmlns:a16="http://schemas.microsoft.com/office/drawing/2014/main" val="20003"/>
                    </a:ext>
                  </a:extLst>
                </a:gridCol>
                <a:gridCol w="1912961">
                  <a:extLst>
                    <a:ext uri="{9D8B030D-6E8A-4147-A177-3AD203B41FA5}">
                      <a16:colId xmlns:a16="http://schemas.microsoft.com/office/drawing/2014/main" val="20004"/>
                    </a:ext>
                  </a:extLst>
                </a:gridCol>
              </a:tblGrid>
              <a:tr h="721069">
                <a:tc>
                  <a:txBody>
                    <a:bodyPr/>
                    <a:lstStyle/>
                    <a:p>
                      <a:pPr algn="ctr"/>
                      <a:endParaRPr lang="en-US" sz="2400" b="1" dirty="0">
                        <a:solidFill>
                          <a:srgbClr val="203864"/>
                        </a:solidFill>
                      </a:endParaRPr>
                    </a:p>
                  </a:txBody>
                  <a:tcPr/>
                </a:tc>
                <a:tc>
                  <a:txBody>
                    <a:bodyPr/>
                    <a:lstStyle/>
                    <a:p>
                      <a:pPr algn="ctr"/>
                      <a:r>
                        <a:rPr lang="en-US" sz="2000">
                          <a:solidFill>
                            <a:srgbClr val="002060"/>
                          </a:solidFill>
                        </a:rPr>
                        <a:t>las chicas</a:t>
                      </a:r>
                      <a:endParaRPr lang="en-US" sz="2000" dirty="0">
                        <a:solidFill>
                          <a:srgbClr val="002060"/>
                        </a:solidFill>
                      </a:endParaRPr>
                    </a:p>
                  </a:txBody>
                  <a:tcPr/>
                </a:tc>
                <a:tc>
                  <a:txBody>
                    <a:bodyPr/>
                    <a:lstStyle/>
                    <a:p>
                      <a:pPr algn="ctr"/>
                      <a:r>
                        <a:rPr lang="en-US" sz="2000">
                          <a:solidFill>
                            <a:srgbClr val="002060"/>
                          </a:solidFill>
                        </a:rPr>
                        <a:t>los chicos</a:t>
                      </a:r>
                      <a:endParaRPr lang="en-US" sz="2000" dirty="0">
                        <a:solidFill>
                          <a:srgbClr val="002060"/>
                        </a:solidFill>
                      </a:endParaRPr>
                    </a:p>
                  </a:txBody>
                  <a:tcPr/>
                </a:tc>
                <a:tc>
                  <a:txBody>
                    <a:bodyPr/>
                    <a:lstStyle/>
                    <a:p>
                      <a:pPr algn="ctr"/>
                      <a:r>
                        <a:rPr lang="en-US" sz="2000" dirty="0" err="1">
                          <a:solidFill>
                            <a:srgbClr val="002060"/>
                          </a:solidFill>
                        </a:rPr>
                        <a:t>pueden</a:t>
                      </a:r>
                      <a:r>
                        <a:rPr lang="en-US" sz="2000" baseline="0" dirty="0">
                          <a:solidFill>
                            <a:srgbClr val="002060"/>
                          </a:solidFill>
                        </a:rPr>
                        <a:t> ser chicos o </a:t>
                      </a:r>
                      <a:r>
                        <a:rPr lang="en-US" sz="2000" baseline="0" dirty="0" err="1">
                          <a:solidFill>
                            <a:srgbClr val="002060"/>
                          </a:solidFill>
                        </a:rPr>
                        <a:t>chicas</a:t>
                      </a:r>
                      <a:endParaRPr lang="en-US" sz="2000" dirty="0">
                        <a:solidFill>
                          <a:srgbClr val="002060"/>
                        </a:solidFill>
                      </a:endParaRPr>
                    </a:p>
                  </a:txBody>
                  <a:tcPr/>
                </a:tc>
                <a:tc>
                  <a:txBody>
                    <a:bodyPr/>
                    <a:lstStyle/>
                    <a:p>
                      <a:pPr algn="ctr"/>
                      <a:r>
                        <a:rPr lang="en-US" sz="2000" dirty="0">
                          <a:solidFill>
                            <a:srgbClr val="002060"/>
                          </a:solidFill>
                        </a:rPr>
                        <a:t>la </a:t>
                      </a:r>
                      <a:r>
                        <a:rPr lang="en-US" sz="2000" dirty="0" err="1">
                          <a:solidFill>
                            <a:srgbClr val="002060"/>
                          </a:solidFill>
                        </a:rPr>
                        <a:t>comparación</a:t>
                      </a:r>
                      <a:r>
                        <a:rPr lang="en-US" sz="2000" dirty="0">
                          <a:solidFill>
                            <a:srgbClr val="002060"/>
                          </a:solidFill>
                        </a:rPr>
                        <a:t> (</a:t>
                      </a:r>
                      <a:r>
                        <a:rPr lang="en-US" sz="2000" dirty="0" err="1">
                          <a:solidFill>
                            <a:srgbClr val="002060"/>
                          </a:solidFill>
                        </a:rPr>
                        <a:t>en</a:t>
                      </a:r>
                      <a:r>
                        <a:rPr lang="en-US" sz="2000" dirty="0">
                          <a:solidFill>
                            <a:srgbClr val="002060"/>
                          </a:solidFill>
                        </a:rPr>
                        <a:t> </a:t>
                      </a:r>
                      <a:r>
                        <a:rPr lang="en-US" sz="2000" dirty="0" err="1">
                          <a:solidFill>
                            <a:srgbClr val="002060"/>
                          </a:solidFill>
                        </a:rPr>
                        <a:t>inglés</a:t>
                      </a:r>
                      <a:r>
                        <a:rPr lang="en-US" sz="2000" dirty="0">
                          <a:solidFill>
                            <a:srgbClr val="002060"/>
                          </a:solidFill>
                        </a:rPr>
                        <a:t>)</a:t>
                      </a:r>
                    </a:p>
                  </a:txBody>
                  <a:tcPr/>
                </a:tc>
                <a:extLst>
                  <a:ext uri="{0D108BD9-81ED-4DB2-BD59-A6C34878D82A}">
                    <a16:rowId xmlns:a16="http://schemas.microsoft.com/office/drawing/2014/main" val="10000"/>
                  </a:ext>
                </a:extLst>
              </a:tr>
              <a:tr h="721069">
                <a:tc>
                  <a:txBody>
                    <a:bodyPr/>
                    <a:lstStyle/>
                    <a:p>
                      <a:pPr algn="ctr"/>
                      <a:r>
                        <a:rPr lang="en-US" sz="2400" b="1" dirty="0">
                          <a:solidFill>
                            <a:srgbClr val="203864"/>
                          </a:solidFill>
                        </a:rPr>
                        <a:t>1</a:t>
                      </a:r>
                    </a:p>
                  </a:txBody>
                  <a:tcPr anchor="ct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721069">
                <a:tc>
                  <a:txBody>
                    <a:bodyPr/>
                    <a:lstStyle/>
                    <a:p>
                      <a:pPr algn="ctr"/>
                      <a:r>
                        <a:rPr lang="en-US" sz="2400" b="1" dirty="0">
                          <a:solidFill>
                            <a:srgbClr val="203864"/>
                          </a:solidFill>
                        </a:rPr>
                        <a:t>2</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r h="721069">
                <a:tc>
                  <a:txBody>
                    <a:bodyPr/>
                    <a:lstStyle/>
                    <a:p>
                      <a:pPr algn="ctr"/>
                      <a:r>
                        <a:rPr lang="en-US" sz="2400" b="1" dirty="0">
                          <a:solidFill>
                            <a:srgbClr val="203864"/>
                          </a:solidFill>
                        </a:rPr>
                        <a:t>3</a:t>
                      </a:r>
                    </a:p>
                  </a:txBody>
                  <a:tcPr anchor="ct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3"/>
                  </a:ext>
                </a:extLst>
              </a:tr>
              <a:tr h="721069">
                <a:tc>
                  <a:txBody>
                    <a:bodyPr/>
                    <a:lstStyle/>
                    <a:p>
                      <a:pPr algn="ctr"/>
                      <a:r>
                        <a:rPr lang="en-US" sz="2400" b="1" dirty="0">
                          <a:solidFill>
                            <a:srgbClr val="203864"/>
                          </a:solidFill>
                        </a:rPr>
                        <a:t>4</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r h="721069">
                <a:tc>
                  <a:txBody>
                    <a:bodyPr/>
                    <a:lstStyle/>
                    <a:p>
                      <a:pPr algn="ctr"/>
                      <a:r>
                        <a:rPr lang="en-US" sz="2400" b="1" dirty="0">
                          <a:solidFill>
                            <a:srgbClr val="203864"/>
                          </a:solidFill>
                        </a:rPr>
                        <a:t>5</a:t>
                      </a:r>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r h="721069">
                <a:tc>
                  <a:txBody>
                    <a:bodyPr/>
                    <a:lstStyle/>
                    <a:p>
                      <a:pPr algn="ctr"/>
                      <a:r>
                        <a:rPr lang="en-US" sz="2400" b="1" dirty="0">
                          <a:solidFill>
                            <a:srgbClr val="203864"/>
                          </a:solidFill>
                        </a:rPr>
                        <a:t>6</a:t>
                      </a:r>
                    </a:p>
                  </a:txBody>
                  <a:tcPr anchor="ct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pic>
        <p:nvPicPr>
          <p:cNvPr id="46" name="Picture 45"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2749" y="1977525"/>
            <a:ext cx="444480" cy="463000"/>
          </a:xfrm>
          <a:prstGeom prst="rect">
            <a:avLst/>
          </a:prstGeom>
        </p:spPr>
      </p:pic>
      <p:sp>
        <p:nvSpPr>
          <p:cNvPr id="6" name="TextBox 5"/>
          <p:cNvSpPr txBox="1"/>
          <p:nvPr/>
        </p:nvSpPr>
        <p:spPr>
          <a:xfrm>
            <a:off x="4126119" y="1897365"/>
            <a:ext cx="19818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more excited than Ana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 name="TextBox 9"/>
          <p:cNvSpPr txBox="1"/>
          <p:nvPr/>
        </p:nvSpPr>
        <p:spPr>
          <a:xfrm>
            <a:off x="4135747" y="2569850"/>
            <a:ext cx="17610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002060"/>
                </a:solidFill>
                <a:latin typeface="Century Gothic"/>
              </a:rPr>
              <a:t>less</a:t>
            </a:r>
            <a:r>
              <a:rPr kumimoji="0" lang="en-US" sz="2000" b="0" i="0" u="none" strike="noStrike" kern="1200" cap="none" spc="0" normalizeH="0" baseline="0" noProof="0">
                <a:ln>
                  <a:noFill/>
                </a:ln>
                <a:solidFill>
                  <a:srgbClr val="002060"/>
                </a:solidFill>
                <a:effectLst/>
                <a:uLnTx/>
                <a:uFillTx/>
                <a:latin typeface="Century Gothic"/>
                <a:ea typeface="+mn-ea"/>
                <a:cs typeface="+mn-cs"/>
              </a:rPr>
              <a:t> tired than Diego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TextBox 11"/>
          <p:cNvSpPr txBox="1"/>
          <p:nvPr/>
        </p:nvSpPr>
        <p:spPr>
          <a:xfrm>
            <a:off x="4156610" y="3299547"/>
            <a:ext cx="19661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sadder than Antonio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4" name="TextBox 13"/>
          <p:cNvSpPr txBox="1"/>
          <p:nvPr/>
        </p:nvSpPr>
        <p:spPr>
          <a:xfrm>
            <a:off x="4160479" y="4036742"/>
            <a:ext cx="24244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a:ea typeface="+mn-ea"/>
                <a:cs typeface="+mn-cs"/>
              </a:rPr>
              <a:t>happier than Juan</a:t>
            </a:r>
            <a:endPar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7" name="TextBox 26"/>
          <p:cNvSpPr txBox="1"/>
          <p:nvPr/>
        </p:nvSpPr>
        <p:spPr>
          <a:xfrm>
            <a:off x="4159683" y="4783778"/>
            <a:ext cx="1904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less ill/sick than Sandra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8" name="TextBox 27"/>
          <p:cNvSpPr txBox="1"/>
          <p:nvPr/>
        </p:nvSpPr>
        <p:spPr>
          <a:xfrm>
            <a:off x="4160010" y="5509615"/>
            <a:ext cx="17125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less angry than Pilar</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8" name="TextBox 57"/>
          <p:cNvSpPr txBox="1"/>
          <p:nvPr/>
        </p:nvSpPr>
        <p:spPr>
          <a:xfrm>
            <a:off x="9979325" y="1883864"/>
            <a:ext cx="18587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more ill/sick</a:t>
            </a:r>
            <a:r>
              <a:rPr kumimoji="0" lang="en-US" sz="2000" b="0" i="0" u="none" strike="noStrike" kern="1200" cap="none" spc="0" normalizeH="0" noProof="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Ana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9" name="TextBox 58"/>
          <p:cNvSpPr txBox="1"/>
          <p:nvPr/>
        </p:nvSpPr>
        <p:spPr>
          <a:xfrm>
            <a:off x="9970666" y="2618435"/>
            <a:ext cx="17894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angrier than Diego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0" name="TextBox 59"/>
          <p:cNvSpPr txBox="1"/>
          <p:nvPr/>
        </p:nvSpPr>
        <p:spPr>
          <a:xfrm>
            <a:off x="9970666" y="3375649"/>
            <a:ext cx="18012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less happy than Antonio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1" name="TextBox 60"/>
          <p:cNvSpPr txBox="1"/>
          <p:nvPr/>
        </p:nvSpPr>
        <p:spPr>
          <a:xfrm>
            <a:off x="9970666" y="4090784"/>
            <a:ext cx="1616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less tired than Juan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2" name="TextBox 61"/>
          <p:cNvSpPr txBox="1"/>
          <p:nvPr/>
        </p:nvSpPr>
        <p:spPr>
          <a:xfrm>
            <a:off x="9951424" y="4810799"/>
            <a:ext cx="21666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more nervous than Pilar</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3" name="TextBox 62"/>
          <p:cNvSpPr txBox="1"/>
          <p:nvPr/>
        </p:nvSpPr>
        <p:spPr>
          <a:xfrm>
            <a:off x="9979325" y="5543933"/>
            <a:ext cx="18446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less sad than Sandra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30" name="Picture 29"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955" y="2701437"/>
            <a:ext cx="444480" cy="463000"/>
          </a:xfrm>
          <a:prstGeom prst="rect">
            <a:avLst/>
          </a:prstGeom>
        </p:spPr>
      </p:pic>
      <p:pic>
        <p:nvPicPr>
          <p:cNvPr id="31" name="Picture 30"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0758" y="3459966"/>
            <a:ext cx="444480" cy="463000"/>
          </a:xfrm>
          <a:prstGeom prst="rect">
            <a:avLst/>
          </a:prstGeom>
        </p:spPr>
      </p:pic>
      <p:pic>
        <p:nvPicPr>
          <p:cNvPr id="32" name="Picture 31"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0758" y="4172775"/>
            <a:ext cx="444480" cy="463000"/>
          </a:xfrm>
          <a:prstGeom prst="rect">
            <a:avLst/>
          </a:prstGeom>
        </p:spPr>
      </p:pic>
      <p:pic>
        <p:nvPicPr>
          <p:cNvPr id="33" name="Picture 32"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955" y="4860947"/>
            <a:ext cx="444480" cy="463000"/>
          </a:xfrm>
          <a:prstGeom prst="rect">
            <a:avLst/>
          </a:prstGeom>
        </p:spPr>
      </p:pic>
      <p:pic>
        <p:nvPicPr>
          <p:cNvPr id="34" name="Picture 33"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2749" y="5593870"/>
            <a:ext cx="444480" cy="463000"/>
          </a:xfrm>
          <a:prstGeom prst="rect">
            <a:avLst/>
          </a:prstGeom>
        </p:spPr>
      </p:pic>
      <p:pic>
        <p:nvPicPr>
          <p:cNvPr id="35" name="Picture 34"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7652" y="2024004"/>
            <a:ext cx="444480" cy="463000"/>
          </a:xfrm>
          <a:prstGeom prst="rect">
            <a:avLst/>
          </a:prstGeom>
        </p:spPr>
      </p:pic>
      <p:pic>
        <p:nvPicPr>
          <p:cNvPr id="36" name="Picture 35"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720" y="2724933"/>
            <a:ext cx="444480" cy="463000"/>
          </a:xfrm>
          <a:prstGeom prst="rect">
            <a:avLst/>
          </a:prstGeom>
        </p:spPr>
      </p:pic>
      <p:pic>
        <p:nvPicPr>
          <p:cNvPr id="37" name="Picture 36"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2994" y="3487913"/>
            <a:ext cx="444480" cy="463000"/>
          </a:xfrm>
          <a:prstGeom prst="rect">
            <a:avLst/>
          </a:prstGeom>
        </p:spPr>
      </p:pic>
      <p:pic>
        <p:nvPicPr>
          <p:cNvPr id="38" name="Picture 37"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720" y="4172775"/>
            <a:ext cx="444480" cy="463000"/>
          </a:xfrm>
          <a:prstGeom prst="rect">
            <a:avLst/>
          </a:prstGeom>
        </p:spPr>
      </p:pic>
      <p:pic>
        <p:nvPicPr>
          <p:cNvPr id="39" name="Picture 38"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1110" y="4910060"/>
            <a:ext cx="444480" cy="463000"/>
          </a:xfrm>
          <a:prstGeom prst="rect">
            <a:avLst/>
          </a:prstGeom>
        </p:spPr>
      </p:pic>
      <p:pic>
        <p:nvPicPr>
          <p:cNvPr id="40" name="Picture 39"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1147" y="5611217"/>
            <a:ext cx="444480" cy="463000"/>
          </a:xfrm>
          <a:prstGeom prst="rect">
            <a:avLst/>
          </a:prstGeom>
        </p:spPr>
      </p:pic>
    </p:spTree>
    <p:extLst>
      <p:ext uri="{BB962C8B-B14F-4D97-AF65-F5344CB8AC3E}">
        <p14:creationId xmlns:p14="http://schemas.microsoft.com/office/powerpoint/2010/main" val="150019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4" grpId="0"/>
      <p:bldP spid="27" grpId="0"/>
      <p:bldP spid="28" grpId="0"/>
      <p:bldP spid="58" grpId="0"/>
      <p:bldP spid="59" grpId="0"/>
      <p:bldP spid="60" grpId="0"/>
      <p:bldP spid="61" grpId="0"/>
      <p:bldP spid="62" grpId="0"/>
      <p:bldP spid="6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263857" y="337349"/>
            <a:ext cx="5494006" cy="363486"/>
          </a:xfrm>
        </p:spPr>
        <p:txBody>
          <a:bodyPr>
            <a:noAutofit/>
          </a:bodyPr>
          <a:lstStyle/>
          <a:p>
            <a:r>
              <a:rPr lang="x-none" sz="2800" b="1" dirty="0"/>
              <a:t>¿Dónde fuiste?</a:t>
            </a:r>
            <a:endParaRPr lang="x-none" sz="2800" dirty="0"/>
          </a:p>
        </p:txBody>
      </p:sp>
      <p:sp>
        <p:nvSpPr>
          <p:cNvPr id="18" name="CuadroTexto 17">
            <a:extLst>
              <a:ext uri="{FF2B5EF4-FFF2-40B4-BE49-F238E27FC236}">
                <a16:creationId xmlns:a16="http://schemas.microsoft.com/office/drawing/2014/main" id="{BA999F79-28EF-F840-8973-E09747355187}"/>
              </a:ext>
            </a:extLst>
          </p:cNvPr>
          <p:cNvSpPr txBox="1"/>
          <p:nvPr/>
        </p:nvSpPr>
        <p:spPr>
          <a:xfrm>
            <a:off x="263857" y="804428"/>
            <a:ext cx="3445174" cy="461665"/>
          </a:xfrm>
          <a:prstGeom prst="rect">
            <a:avLst/>
          </a:prstGeom>
          <a:noFill/>
        </p:spPr>
        <p:txBody>
          <a:bodyPr wrap="none" rtlCol="0">
            <a:spAutoFit/>
          </a:bodyPr>
          <a:lstStyle/>
          <a:p>
            <a:r>
              <a:rPr lang="x-none" sz="2400" dirty="0">
                <a:solidFill>
                  <a:srgbClr val="203864"/>
                </a:solidFill>
              </a:rPr>
              <a:t>Hablamos en parejas.</a:t>
            </a:r>
          </a:p>
        </p:txBody>
      </p:sp>
      <p:sp>
        <p:nvSpPr>
          <p:cNvPr id="3" name="CuadroTexto 2">
            <a:extLst>
              <a:ext uri="{FF2B5EF4-FFF2-40B4-BE49-F238E27FC236}">
                <a16:creationId xmlns:a16="http://schemas.microsoft.com/office/drawing/2014/main" id="{7DA70A1E-FEC9-CD49-B317-6321941C7456}"/>
              </a:ext>
            </a:extLst>
          </p:cNvPr>
          <p:cNvSpPr txBox="1"/>
          <p:nvPr/>
        </p:nvSpPr>
        <p:spPr>
          <a:xfrm>
            <a:off x="277844" y="1369686"/>
            <a:ext cx="9046452" cy="830997"/>
          </a:xfrm>
          <a:prstGeom prst="rect">
            <a:avLst/>
          </a:prstGeom>
          <a:noFill/>
        </p:spPr>
        <p:txBody>
          <a:bodyPr wrap="square" rtlCol="0">
            <a:spAutoFit/>
          </a:bodyPr>
          <a:lstStyle/>
          <a:p>
            <a:pPr algn="l"/>
            <a:r>
              <a:rPr lang="x-none" sz="2400" dirty="0">
                <a:solidFill>
                  <a:schemeClr val="accent5">
                    <a:lumMod val="50000"/>
                  </a:schemeClr>
                </a:solidFill>
              </a:rPr>
              <a:t>El estudiante A elige una tarjeta y dice la frase en español. ¡No necesita ir </a:t>
            </a:r>
            <a:r>
              <a:rPr lang="x-none" sz="2400">
                <a:solidFill>
                  <a:schemeClr val="accent5">
                    <a:lumMod val="50000"/>
                  </a:schemeClr>
                </a:solidFill>
              </a:rPr>
              <a:t>en orden</a:t>
            </a:r>
            <a:r>
              <a:rPr lang="en-GB" sz="2400">
                <a:solidFill>
                  <a:schemeClr val="accent5">
                    <a:lumMod val="50000"/>
                  </a:schemeClr>
                </a:solidFill>
              </a:rPr>
              <a:t>*</a:t>
            </a:r>
            <a:r>
              <a:rPr lang="x-none" sz="2400">
                <a:solidFill>
                  <a:schemeClr val="accent5">
                    <a:lumMod val="50000"/>
                  </a:schemeClr>
                </a:solidFill>
              </a:rPr>
              <a:t>!</a:t>
            </a:r>
            <a:endParaRPr lang="x-none" sz="2400" dirty="0">
              <a:solidFill>
                <a:schemeClr val="accent5">
                  <a:lumMod val="50000"/>
                </a:schemeClr>
              </a:solidFill>
            </a:endParaRPr>
          </a:p>
        </p:txBody>
      </p:sp>
      <p:sp>
        <p:nvSpPr>
          <p:cNvPr id="5" name="CuadroTexto 4">
            <a:extLst>
              <a:ext uri="{FF2B5EF4-FFF2-40B4-BE49-F238E27FC236}">
                <a16:creationId xmlns:a16="http://schemas.microsoft.com/office/drawing/2014/main" id="{9103BF44-209E-5A4D-B4EC-D0607CFB5C45}"/>
              </a:ext>
            </a:extLst>
          </p:cNvPr>
          <p:cNvSpPr txBox="1"/>
          <p:nvPr/>
        </p:nvSpPr>
        <p:spPr>
          <a:xfrm>
            <a:off x="263857" y="2869534"/>
            <a:ext cx="2073470" cy="461665"/>
          </a:xfrm>
          <a:prstGeom prst="rect">
            <a:avLst/>
          </a:prstGeom>
          <a:noFill/>
        </p:spPr>
        <p:txBody>
          <a:bodyPr wrap="square" rtlCol="0">
            <a:spAutoFit/>
          </a:bodyPr>
          <a:lstStyle/>
          <a:p>
            <a:pPr algn="l"/>
            <a:r>
              <a:rPr lang="es-ES" sz="2400" dirty="0">
                <a:solidFill>
                  <a:schemeClr val="accent5">
                    <a:lumMod val="50000"/>
                  </a:schemeClr>
                </a:solidFill>
              </a:rPr>
              <a:t>Ejemplo:</a:t>
            </a:r>
            <a:endParaRPr lang="x-none" sz="2400" dirty="0">
              <a:solidFill>
                <a:schemeClr val="accent5">
                  <a:lumMod val="50000"/>
                </a:schemeClr>
              </a:solidFill>
            </a:endParaRPr>
          </a:p>
        </p:txBody>
      </p:sp>
      <p:sp>
        <p:nvSpPr>
          <p:cNvPr id="25" name="Rounded Rectangle 24">
            <a:extLst>
              <a:ext uri="{FF2B5EF4-FFF2-40B4-BE49-F238E27FC236}">
                <a16:creationId xmlns:a16="http://schemas.microsoft.com/office/drawing/2014/main" id="{210FBEF5-8E6C-AE4A-B97F-5C2DE4EF7833}"/>
              </a:ext>
            </a:extLst>
          </p:cNvPr>
          <p:cNvSpPr/>
          <p:nvPr/>
        </p:nvSpPr>
        <p:spPr>
          <a:xfrm>
            <a:off x="8247133" y="258166"/>
            <a:ext cx="36810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CuadroTexto 25">
            <a:extLst>
              <a:ext uri="{FF2B5EF4-FFF2-40B4-BE49-F238E27FC236}">
                <a16:creationId xmlns:a16="http://schemas.microsoft.com/office/drawing/2014/main" id="{5099E171-3D85-6842-B495-57B87878F53F}"/>
              </a:ext>
            </a:extLst>
          </p:cNvPr>
          <p:cNvSpPr txBox="1"/>
          <p:nvPr/>
        </p:nvSpPr>
        <p:spPr>
          <a:xfrm>
            <a:off x="263857" y="2304276"/>
            <a:ext cx="10112043" cy="461665"/>
          </a:xfrm>
          <a:prstGeom prst="rect">
            <a:avLst/>
          </a:prstGeom>
          <a:noFill/>
        </p:spPr>
        <p:txBody>
          <a:bodyPr wrap="square" rtlCol="0">
            <a:spAutoFit/>
          </a:bodyPr>
          <a:lstStyle/>
          <a:p>
            <a:pPr algn="l"/>
            <a:r>
              <a:rPr lang="x-none" sz="2400" dirty="0">
                <a:solidFill>
                  <a:schemeClr val="accent5">
                    <a:lumMod val="50000"/>
                  </a:schemeClr>
                </a:solidFill>
              </a:rPr>
              <a:t>El estudiante B escucha y completa la frase en la tarjeta correcta.</a:t>
            </a:r>
          </a:p>
        </p:txBody>
      </p:sp>
      <p:sp>
        <p:nvSpPr>
          <p:cNvPr id="27" name="CuadroTexto 26">
            <a:extLst>
              <a:ext uri="{FF2B5EF4-FFF2-40B4-BE49-F238E27FC236}">
                <a16:creationId xmlns:a16="http://schemas.microsoft.com/office/drawing/2014/main" id="{D8DC0748-1482-CF4B-B621-19FDBE11BF4B}"/>
              </a:ext>
            </a:extLst>
          </p:cNvPr>
          <p:cNvSpPr txBox="1"/>
          <p:nvPr/>
        </p:nvSpPr>
        <p:spPr>
          <a:xfrm>
            <a:off x="263856" y="3526802"/>
            <a:ext cx="3172679" cy="461665"/>
          </a:xfrm>
          <a:prstGeom prst="rect">
            <a:avLst/>
          </a:prstGeom>
          <a:noFill/>
        </p:spPr>
        <p:txBody>
          <a:bodyPr wrap="square" rtlCol="0">
            <a:spAutoFit/>
          </a:bodyPr>
          <a:lstStyle/>
          <a:p>
            <a:pPr algn="l"/>
            <a:r>
              <a:rPr lang="es-ES" sz="2400" dirty="0">
                <a:solidFill>
                  <a:schemeClr val="accent5">
                    <a:lumMod val="50000"/>
                  </a:schemeClr>
                </a:solidFill>
              </a:rPr>
              <a:t>Estudiante A habla</a:t>
            </a:r>
            <a:endParaRPr lang="x-none" sz="2400" dirty="0">
              <a:solidFill>
                <a:schemeClr val="accent5">
                  <a:lumMod val="50000"/>
                </a:schemeClr>
              </a:solidFill>
            </a:endParaRPr>
          </a:p>
        </p:txBody>
      </p:sp>
      <p:sp>
        <p:nvSpPr>
          <p:cNvPr id="28" name="Rectángulo 27">
            <a:extLst>
              <a:ext uri="{FF2B5EF4-FFF2-40B4-BE49-F238E27FC236}">
                <a16:creationId xmlns:a16="http://schemas.microsoft.com/office/drawing/2014/main" id="{A569DD64-F6D9-824B-BE09-A4808F82EE61}"/>
              </a:ext>
            </a:extLst>
          </p:cNvPr>
          <p:cNvSpPr/>
          <p:nvPr/>
        </p:nvSpPr>
        <p:spPr>
          <a:xfrm>
            <a:off x="578406" y="443562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December</a:t>
            </a:r>
            <a:r>
              <a:rPr lang="x-none" sz="2000">
                <a:solidFill>
                  <a:srgbClr val="203864"/>
                </a:solidFill>
              </a:rPr>
              <a:t>, </a:t>
            </a:r>
            <a:r>
              <a:rPr lang="en-GB" sz="2000">
                <a:solidFill>
                  <a:srgbClr val="203864"/>
                </a:solidFill>
              </a:rPr>
              <a:t>         </a:t>
            </a:r>
            <a:r>
              <a:rPr lang="x-none" sz="2000" b="1">
                <a:solidFill>
                  <a:srgbClr val="203864"/>
                </a:solidFill>
              </a:rPr>
              <a:t>I </a:t>
            </a:r>
            <a:r>
              <a:rPr lang="x-none" sz="2000" b="1" dirty="0">
                <a:solidFill>
                  <a:srgbClr val="203864"/>
                </a:solidFill>
              </a:rPr>
              <a:t>went</a:t>
            </a:r>
            <a:r>
              <a:rPr lang="x-none" sz="2000" dirty="0">
                <a:solidFill>
                  <a:srgbClr val="203864"/>
                </a:solidFill>
              </a:rPr>
              <a:t> to the park in San José.</a:t>
            </a:r>
          </a:p>
        </p:txBody>
      </p:sp>
      <p:sp>
        <p:nvSpPr>
          <p:cNvPr id="29" name="CuadroTexto 28">
            <a:extLst>
              <a:ext uri="{FF2B5EF4-FFF2-40B4-BE49-F238E27FC236}">
                <a16:creationId xmlns:a16="http://schemas.microsoft.com/office/drawing/2014/main" id="{23C6E3BB-66E5-0741-80F3-B55488F66B31}"/>
              </a:ext>
            </a:extLst>
          </p:cNvPr>
          <p:cNvSpPr txBox="1"/>
          <p:nvPr/>
        </p:nvSpPr>
        <p:spPr>
          <a:xfrm>
            <a:off x="578405" y="5312985"/>
            <a:ext cx="327334" cy="400110"/>
          </a:xfrm>
          <a:prstGeom prst="rect">
            <a:avLst/>
          </a:prstGeom>
          <a:noFill/>
        </p:spPr>
        <p:txBody>
          <a:bodyPr wrap="none" rtlCol="0">
            <a:spAutoFit/>
          </a:bodyPr>
          <a:lstStyle/>
          <a:p>
            <a:pPr algn="l"/>
            <a:r>
              <a:rPr lang="x-none" sz="2000" b="1" dirty="0">
                <a:solidFill>
                  <a:schemeClr val="accent5">
                    <a:lumMod val="50000"/>
                  </a:schemeClr>
                </a:solidFill>
              </a:rPr>
              <a:t>1</a:t>
            </a:r>
          </a:p>
        </p:txBody>
      </p:sp>
      <p:sp>
        <p:nvSpPr>
          <p:cNvPr id="6" name="Llamada rectangular redondeada 5">
            <a:extLst>
              <a:ext uri="{FF2B5EF4-FFF2-40B4-BE49-F238E27FC236}">
                <a16:creationId xmlns:a16="http://schemas.microsoft.com/office/drawing/2014/main" id="{D4C750E7-861D-9145-838E-007637FEC37E}"/>
              </a:ext>
            </a:extLst>
          </p:cNvPr>
          <p:cNvSpPr/>
          <p:nvPr/>
        </p:nvSpPr>
        <p:spPr>
          <a:xfrm>
            <a:off x="3518690" y="3379921"/>
            <a:ext cx="2581237" cy="1104424"/>
          </a:xfrm>
          <a:prstGeom prst="wedgeRoundRectCallout">
            <a:avLst>
              <a:gd name="adj1" fmla="val -65600"/>
              <a:gd name="adj2" fmla="val 8251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En diciembre fui al parque en San José.</a:t>
            </a:r>
          </a:p>
        </p:txBody>
      </p:sp>
      <p:sp>
        <p:nvSpPr>
          <p:cNvPr id="45" name="CuadroTexto 44">
            <a:extLst>
              <a:ext uri="{FF2B5EF4-FFF2-40B4-BE49-F238E27FC236}">
                <a16:creationId xmlns:a16="http://schemas.microsoft.com/office/drawing/2014/main" id="{2E6F3270-729F-494D-896B-7ADA3840C2E1}"/>
              </a:ext>
            </a:extLst>
          </p:cNvPr>
          <p:cNvSpPr txBox="1"/>
          <p:nvPr/>
        </p:nvSpPr>
        <p:spPr>
          <a:xfrm>
            <a:off x="8068250" y="3526802"/>
            <a:ext cx="3587838" cy="461665"/>
          </a:xfrm>
          <a:prstGeom prst="rect">
            <a:avLst/>
          </a:prstGeom>
          <a:noFill/>
        </p:spPr>
        <p:txBody>
          <a:bodyPr wrap="square" rtlCol="0">
            <a:spAutoFit/>
          </a:bodyPr>
          <a:lstStyle/>
          <a:p>
            <a:pPr algn="l"/>
            <a:r>
              <a:rPr lang="es-ES" sz="2400" dirty="0">
                <a:solidFill>
                  <a:schemeClr val="accent5">
                    <a:lumMod val="50000"/>
                  </a:schemeClr>
                </a:solidFill>
              </a:rPr>
              <a:t>Estudiante B escribe</a:t>
            </a:r>
            <a:endParaRPr lang="x-none" sz="2400" dirty="0">
              <a:solidFill>
                <a:schemeClr val="accent5">
                  <a:lumMod val="50000"/>
                </a:schemeClr>
              </a:solidFill>
            </a:endParaRPr>
          </a:p>
        </p:txBody>
      </p:sp>
      <p:sp>
        <p:nvSpPr>
          <p:cNvPr id="46" name="Rectángulo 45">
            <a:extLst>
              <a:ext uri="{FF2B5EF4-FFF2-40B4-BE49-F238E27FC236}">
                <a16:creationId xmlns:a16="http://schemas.microsoft.com/office/drawing/2014/main" id="{8B2D4A4F-BFEF-9244-8C66-BBF418082B54}"/>
              </a:ext>
            </a:extLst>
          </p:cNvPr>
          <p:cNvSpPr/>
          <p:nvPr/>
        </p:nvSpPr>
        <p:spPr>
          <a:xfrm>
            <a:off x="8248735" y="441113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December, _________________________________.</a:t>
            </a:r>
          </a:p>
        </p:txBody>
      </p:sp>
      <p:sp>
        <p:nvSpPr>
          <p:cNvPr id="47" name="CuadroTexto 46">
            <a:extLst>
              <a:ext uri="{FF2B5EF4-FFF2-40B4-BE49-F238E27FC236}">
                <a16:creationId xmlns:a16="http://schemas.microsoft.com/office/drawing/2014/main" id="{C3D20A32-D969-444C-8220-0AFD1FBF1319}"/>
              </a:ext>
            </a:extLst>
          </p:cNvPr>
          <p:cNvSpPr txBox="1"/>
          <p:nvPr/>
        </p:nvSpPr>
        <p:spPr>
          <a:xfrm>
            <a:off x="8247133" y="5288493"/>
            <a:ext cx="328936" cy="400110"/>
          </a:xfrm>
          <a:prstGeom prst="rect">
            <a:avLst/>
          </a:prstGeom>
          <a:noFill/>
        </p:spPr>
        <p:txBody>
          <a:bodyPr wrap="none" rtlCol="0">
            <a:spAutoFit/>
          </a:bodyPr>
          <a:lstStyle/>
          <a:p>
            <a:pPr algn="l"/>
            <a:r>
              <a:rPr lang="x-none" sz="2000" b="1" dirty="0">
                <a:solidFill>
                  <a:schemeClr val="accent5">
                    <a:lumMod val="50000"/>
                  </a:schemeClr>
                </a:solidFill>
              </a:rPr>
              <a:t>1</a:t>
            </a:r>
          </a:p>
        </p:txBody>
      </p:sp>
      <p:sp>
        <p:nvSpPr>
          <p:cNvPr id="8" name="CuadroTexto 7">
            <a:extLst>
              <a:ext uri="{FF2B5EF4-FFF2-40B4-BE49-F238E27FC236}">
                <a16:creationId xmlns:a16="http://schemas.microsoft.com/office/drawing/2014/main" id="{5B9BA3FB-E58E-AD49-AFDA-AED6DCDC2591}"/>
              </a:ext>
            </a:extLst>
          </p:cNvPr>
          <p:cNvSpPr txBox="1"/>
          <p:nvPr/>
        </p:nvSpPr>
        <p:spPr>
          <a:xfrm>
            <a:off x="8247133" y="4844123"/>
            <a:ext cx="2380332" cy="707886"/>
          </a:xfrm>
          <a:prstGeom prst="rect">
            <a:avLst/>
          </a:prstGeom>
          <a:noFill/>
        </p:spPr>
        <p:txBody>
          <a:bodyPr wrap="square" rtlCol="0">
            <a:spAutoFit/>
          </a:bodyPr>
          <a:lstStyle/>
          <a:p>
            <a:pPr algn="ctr"/>
            <a:r>
              <a:rPr lang="x-none" sz="2000" dirty="0">
                <a:solidFill>
                  <a:schemeClr val="accent5">
                    <a:lumMod val="50000"/>
                  </a:schemeClr>
                </a:solidFill>
              </a:rPr>
              <a:t>I went to the park in San José</a:t>
            </a:r>
          </a:p>
        </p:txBody>
      </p:sp>
      <p:sp>
        <p:nvSpPr>
          <p:cNvPr id="9" name="Llamada rectangular 8">
            <a:extLst>
              <a:ext uri="{FF2B5EF4-FFF2-40B4-BE49-F238E27FC236}">
                <a16:creationId xmlns:a16="http://schemas.microsoft.com/office/drawing/2014/main" id="{6394E39A-7B3A-6D4C-AE08-ECFE0AD00DB8}"/>
              </a:ext>
            </a:extLst>
          </p:cNvPr>
          <p:cNvSpPr/>
          <p:nvPr/>
        </p:nvSpPr>
        <p:spPr>
          <a:xfrm>
            <a:off x="4280812" y="4936102"/>
            <a:ext cx="3213130" cy="1104424"/>
          </a:xfrm>
          <a:prstGeom prst="wedgeRectCallout">
            <a:avLst>
              <a:gd name="adj1" fmla="val -22646"/>
              <a:gd name="adj2" fmla="val -7124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¡Atención! Remember </a:t>
            </a:r>
            <a:r>
              <a:rPr lang="x-none" sz="2000">
                <a:solidFill>
                  <a:srgbClr val="203864"/>
                </a:solidFill>
              </a:rPr>
              <a:t>to use</a:t>
            </a:r>
            <a:r>
              <a:rPr lang="en-GB" sz="2000">
                <a:solidFill>
                  <a:srgbClr val="203864"/>
                </a:solidFill>
              </a:rPr>
              <a:t> </a:t>
            </a:r>
            <a:r>
              <a:rPr lang="x-none" sz="2000">
                <a:solidFill>
                  <a:srgbClr val="203864"/>
                </a:solidFill>
              </a:rPr>
              <a:t>‘</a:t>
            </a:r>
            <a:r>
              <a:rPr lang="x-none" sz="2000" dirty="0">
                <a:solidFill>
                  <a:srgbClr val="203864"/>
                </a:solidFill>
              </a:rPr>
              <a:t>al’ with masculine nouns.  </a:t>
            </a:r>
          </a:p>
        </p:txBody>
      </p:sp>
      <p:pic>
        <p:nvPicPr>
          <p:cNvPr id="10" name="Picture 2" descr="Writing Drawing Clip art - writing png download - 2383*1898 - Free ...">
            <a:extLst>
              <a:ext uri="{FF2B5EF4-FFF2-40B4-BE49-F238E27FC236}">
                <a16:creationId xmlns:a16="http://schemas.microsoft.com/office/drawing/2014/main" id="{91A64480-B1DE-284B-810D-559BD25A50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2710" y="4148601"/>
            <a:ext cx="1230141" cy="97975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9857133" y="5879382"/>
            <a:ext cx="2448272" cy="461665"/>
          </a:xfrm>
          <a:prstGeom prst="rect">
            <a:avLst/>
          </a:prstGeom>
          <a:noFill/>
        </p:spPr>
        <p:txBody>
          <a:bodyPr wrap="square" rtlCol="0">
            <a:spAutoFit/>
          </a:bodyPr>
          <a:lstStyle/>
          <a:p>
            <a:pPr algn="l"/>
            <a:r>
              <a:rPr lang="en-GB" sz="2400">
                <a:solidFill>
                  <a:schemeClr val="accent5">
                    <a:lumMod val="50000"/>
                  </a:schemeClr>
                </a:solidFill>
              </a:rPr>
              <a:t>*orden - order</a:t>
            </a:r>
            <a:endParaRPr lang="en-GB" sz="2400" dirty="0">
              <a:solidFill>
                <a:schemeClr val="accent5">
                  <a:lumMod val="50000"/>
                </a:schemeClr>
              </a:solidFill>
            </a:endParaRPr>
          </a:p>
        </p:txBody>
      </p:sp>
    </p:spTree>
    <p:extLst>
      <p:ext uri="{BB962C8B-B14F-4D97-AF65-F5344CB8AC3E}">
        <p14:creationId xmlns:p14="http://schemas.microsoft.com/office/powerpoint/2010/main" val="349195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5" grpId="0"/>
      <p:bldP spid="26" grpId="0"/>
      <p:bldP spid="27" grpId="0"/>
      <p:bldP spid="28" grpId="0" animBg="1"/>
      <p:bldP spid="29" grpId="0"/>
      <p:bldP spid="6" grpId="0" animBg="1"/>
      <p:bldP spid="45" grpId="0"/>
      <p:bldP spid="46" grpId="0" animBg="1"/>
      <p:bldP spid="47" grpId="0"/>
      <p:bldP spid="8" grpId="0"/>
      <p:bldP spid="9" grpId="0"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ector recto 12">
            <a:extLst>
              <a:ext uri="{FF2B5EF4-FFF2-40B4-BE49-F238E27FC236}">
                <a16:creationId xmlns:a16="http://schemas.microsoft.com/office/drawing/2014/main" id="{361C8811-DA3B-0743-9667-B7C5AFED717A}"/>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8FD23CEA-BCE7-A64F-B2DF-32AECF0881E9}"/>
              </a:ext>
            </a:extLst>
          </p:cNvPr>
          <p:cNvSpPr txBox="1"/>
          <p:nvPr/>
        </p:nvSpPr>
        <p:spPr>
          <a:xfrm>
            <a:off x="135382" y="219371"/>
            <a:ext cx="2048959" cy="461665"/>
          </a:xfrm>
          <a:prstGeom prst="rect">
            <a:avLst/>
          </a:prstGeom>
          <a:noFill/>
        </p:spPr>
        <p:txBody>
          <a:bodyPr wrap="none" rtlCol="0">
            <a:spAutoFit/>
          </a:bodyPr>
          <a:lstStyle/>
          <a:p>
            <a:pPr algn="l"/>
            <a:r>
              <a:rPr lang="x-none" sz="2400" b="1" dirty="0">
                <a:solidFill>
                  <a:schemeClr val="accent5">
                    <a:lumMod val="50000"/>
                  </a:schemeClr>
                </a:solidFill>
              </a:rPr>
              <a:t>Estudiante A</a:t>
            </a:r>
          </a:p>
        </p:txBody>
      </p:sp>
      <p:sp>
        <p:nvSpPr>
          <p:cNvPr id="16" name="CuadroTexto 15">
            <a:extLst>
              <a:ext uri="{FF2B5EF4-FFF2-40B4-BE49-F238E27FC236}">
                <a16:creationId xmlns:a16="http://schemas.microsoft.com/office/drawing/2014/main" id="{5BCD08C1-D4E1-494F-8E9D-4E9D5BC26330}"/>
              </a:ext>
            </a:extLst>
          </p:cNvPr>
          <p:cNvSpPr txBox="1"/>
          <p:nvPr/>
        </p:nvSpPr>
        <p:spPr>
          <a:xfrm>
            <a:off x="6231380" y="219371"/>
            <a:ext cx="1976823" cy="461665"/>
          </a:xfrm>
          <a:prstGeom prst="rect">
            <a:avLst/>
          </a:prstGeom>
          <a:noFill/>
        </p:spPr>
        <p:txBody>
          <a:bodyPr wrap="none" rtlCol="0">
            <a:spAutoFit/>
          </a:bodyPr>
          <a:lstStyle/>
          <a:p>
            <a:pPr algn="l"/>
            <a:r>
              <a:rPr lang="x-none" sz="2400" b="1" dirty="0">
                <a:solidFill>
                  <a:schemeClr val="accent5">
                    <a:lumMod val="50000"/>
                  </a:schemeClr>
                </a:solidFill>
              </a:rPr>
              <a:t>Estudiante B</a:t>
            </a:r>
          </a:p>
        </p:txBody>
      </p:sp>
      <p:sp>
        <p:nvSpPr>
          <p:cNvPr id="10" name="Rounded Rectangle 9">
            <a:extLst>
              <a:ext uri="{FF2B5EF4-FFF2-40B4-BE49-F238E27FC236}">
                <a16:creationId xmlns:a16="http://schemas.microsoft.com/office/drawing/2014/main" id="{210FBEF5-8E6C-AE4A-B97F-5C2DE4EF7833}"/>
              </a:ext>
            </a:extLst>
          </p:cNvPr>
          <p:cNvSpPr/>
          <p:nvPr/>
        </p:nvSpPr>
        <p:spPr>
          <a:xfrm>
            <a:off x="8740341" y="258166"/>
            <a:ext cx="31878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p:nvPr>
        </p:nvSpPr>
        <p:spPr>
          <a:xfrm>
            <a:off x="8740340" y="165112"/>
            <a:ext cx="3316278" cy="570181"/>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r>
              <a:rPr lang="en-GB" sz="2000" b="1" dirty="0">
                <a:solidFill>
                  <a:schemeClr val="bg1"/>
                </a:solidFill>
              </a:rPr>
              <a:t> / </a:t>
            </a:r>
            <a:r>
              <a:rPr lang="en-GB" sz="2000" b="1" dirty="0" err="1">
                <a:solidFill>
                  <a:schemeClr val="bg1"/>
                </a:solidFill>
              </a:rPr>
              <a:t>escribir</a:t>
            </a:r>
            <a:endParaRPr lang="en-GB" sz="2000" b="1" dirty="0">
              <a:solidFill>
                <a:schemeClr val="bg1"/>
              </a:solidFill>
            </a:endParaRPr>
          </a:p>
        </p:txBody>
      </p:sp>
      <p:sp>
        <p:nvSpPr>
          <p:cNvPr id="4" name="Rectángulo 3">
            <a:extLst>
              <a:ext uri="{FF2B5EF4-FFF2-40B4-BE49-F238E27FC236}">
                <a16:creationId xmlns:a16="http://schemas.microsoft.com/office/drawing/2014/main" id="{99334F29-977A-564E-963B-1342E8C6A2B2}"/>
              </a:ext>
            </a:extLst>
          </p:cNvPr>
          <p:cNvSpPr/>
          <p:nvPr/>
        </p:nvSpPr>
        <p:spPr>
          <a:xfrm>
            <a:off x="291401" y="1034981"/>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October, </a:t>
            </a:r>
            <a:r>
              <a:rPr lang="x-none" sz="2000" b="1" dirty="0">
                <a:solidFill>
                  <a:srgbClr val="203864"/>
                </a:solidFill>
              </a:rPr>
              <a:t>I went </a:t>
            </a:r>
            <a:r>
              <a:rPr lang="x-none" sz="2000" dirty="0">
                <a:solidFill>
                  <a:srgbClr val="203864"/>
                </a:solidFill>
              </a:rPr>
              <a:t>to the new school in Concepción.</a:t>
            </a:r>
          </a:p>
        </p:txBody>
      </p:sp>
      <p:sp>
        <p:nvSpPr>
          <p:cNvPr id="12" name="Rectángulo 11">
            <a:extLst>
              <a:ext uri="{FF2B5EF4-FFF2-40B4-BE49-F238E27FC236}">
                <a16:creationId xmlns:a16="http://schemas.microsoft.com/office/drawing/2014/main" id="{B0E5F98A-1F18-BD4C-B11F-B7B23C3B5B0B}"/>
              </a:ext>
            </a:extLst>
          </p:cNvPr>
          <p:cNvSpPr/>
          <p:nvPr/>
        </p:nvSpPr>
        <p:spPr>
          <a:xfrm>
            <a:off x="3106614" y="1034981"/>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November, </a:t>
            </a:r>
            <a:r>
              <a:rPr lang="x-none" sz="2000" b="1" dirty="0">
                <a:solidFill>
                  <a:srgbClr val="203864"/>
                </a:solidFill>
              </a:rPr>
              <a:t>you went</a:t>
            </a:r>
            <a:r>
              <a:rPr lang="x-none" sz="2000" dirty="0">
                <a:solidFill>
                  <a:srgbClr val="203864"/>
                </a:solidFill>
              </a:rPr>
              <a:t> to the centre of Medellín.</a:t>
            </a:r>
          </a:p>
        </p:txBody>
      </p:sp>
      <p:sp>
        <p:nvSpPr>
          <p:cNvPr id="14" name="Rectángulo 13">
            <a:extLst>
              <a:ext uri="{FF2B5EF4-FFF2-40B4-BE49-F238E27FC236}">
                <a16:creationId xmlns:a16="http://schemas.microsoft.com/office/drawing/2014/main" id="{51229728-FA00-7A4E-A7EA-3F61399AFD44}"/>
              </a:ext>
            </a:extLst>
          </p:cNvPr>
          <p:cNvSpPr/>
          <p:nvPr/>
        </p:nvSpPr>
        <p:spPr>
          <a:xfrm>
            <a:off x="291401" y="272394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week, </a:t>
            </a:r>
            <a:r>
              <a:rPr lang="x-none" sz="2000" b="1" dirty="0">
                <a:solidFill>
                  <a:srgbClr val="203864"/>
                </a:solidFill>
              </a:rPr>
              <a:t>I went </a:t>
            </a:r>
            <a:r>
              <a:rPr lang="x-none" sz="2000" dirty="0">
                <a:solidFill>
                  <a:srgbClr val="203864"/>
                </a:solidFill>
              </a:rPr>
              <a:t>to the concert in Jaén.</a:t>
            </a:r>
          </a:p>
        </p:txBody>
      </p:sp>
      <p:sp>
        <p:nvSpPr>
          <p:cNvPr id="17" name="Rectángulo 16">
            <a:extLst>
              <a:ext uri="{FF2B5EF4-FFF2-40B4-BE49-F238E27FC236}">
                <a16:creationId xmlns:a16="http://schemas.microsoft.com/office/drawing/2014/main" id="{4C1BB60A-152D-AE4E-A365-D2FD03BB7570}"/>
              </a:ext>
            </a:extLst>
          </p:cNvPr>
          <p:cNvSpPr/>
          <p:nvPr/>
        </p:nvSpPr>
        <p:spPr>
          <a:xfrm>
            <a:off x="3106614" y="2726195"/>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summer, </a:t>
            </a:r>
            <a:r>
              <a:rPr lang="x-none" sz="2000" b="1" dirty="0">
                <a:solidFill>
                  <a:srgbClr val="203864"/>
                </a:solidFill>
              </a:rPr>
              <a:t>I went </a:t>
            </a:r>
            <a:r>
              <a:rPr lang="x-none" sz="2000" dirty="0">
                <a:solidFill>
                  <a:srgbClr val="203864"/>
                </a:solidFill>
              </a:rPr>
              <a:t>to the museum in Guayaquil. </a:t>
            </a:r>
          </a:p>
        </p:txBody>
      </p:sp>
      <p:sp>
        <p:nvSpPr>
          <p:cNvPr id="18" name="Rectángulo 17">
            <a:extLst>
              <a:ext uri="{FF2B5EF4-FFF2-40B4-BE49-F238E27FC236}">
                <a16:creationId xmlns:a16="http://schemas.microsoft.com/office/drawing/2014/main" id="{F61BF109-64E3-E844-8E25-9913250270BB}"/>
              </a:ext>
            </a:extLst>
          </p:cNvPr>
          <p:cNvSpPr/>
          <p:nvPr/>
        </p:nvSpPr>
        <p:spPr>
          <a:xfrm>
            <a:off x="291400" y="441290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December, </a:t>
            </a:r>
            <a:r>
              <a:rPr lang="x-none" sz="2000" b="1" dirty="0">
                <a:solidFill>
                  <a:srgbClr val="203864"/>
                </a:solidFill>
              </a:rPr>
              <a:t>you went </a:t>
            </a:r>
            <a:r>
              <a:rPr lang="x-none" sz="2000" dirty="0">
                <a:solidFill>
                  <a:srgbClr val="203864"/>
                </a:solidFill>
              </a:rPr>
              <a:t>to the tower in Badajoz .</a:t>
            </a:r>
          </a:p>
        </p:txBody>
      </p:sp>
      <p:sp>
        <p:nvSpPr>
          <p:cNvPr id="19" name="Rectángulo 18">
            <a:extLst>
              <a:ext uri="{FF2B5EF4-FFF2-40B4-BE49-F238E27FC236}">
                <a16:creationId xmlns:a16="http://schemas.microsoft.com/office/drawing/2014/main" id="{F6EB4E19-979E-3A41-A4B6-7A3CC38B84BC}"/>
              </a:ext>
            </a:extLst>
          </p:cNvPr>
          <p:cNvSpPr/>
          <p:nvPr/>
        </p:nvSpPr>
        <p:spPr>
          <a:xfrm>
            <a:off x="3106614" y="441290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weekend</a:t>
            </a:r>
            <a:r>
              <a:rPr lang="x-none" sz="2000">
                <a:solidFill>
                  <a:srgbClr val="203864"/>
                </a:solidFill>
              </a:rPr>
              <a:t>, </a:t>
            </a:r>
            <a:r>
              <a:rPr lang="en-GB" sz="2000">
                <a:solidFill>
                  <a:srgbClr val="203864"/>
                </a:solidFill>
              </a:rPr>
              <a:t>        </a:t>
            </a:r>
            <a:r>
              <a:rPr lang="x-none" sz="2000" b="1">
                <a:solidFill>
                  <a:srgbClr val="203864"/>
                </a:solidFill>
              </a:rPr>
              <a:t>I </a:t>
            </a:r>
            <a:r>
              <a:rPr lang="x-none" sz="2000" b="1" dirty="0">
                <a:solidFill>
                  <a:srgbClr val="203864"/>
                </a:solidFill>
              </a:rPr>
              <a:t>went </a:t>
            </a:r>
            <a:r>
              <a:rPr lang="x-none" sz="2000" dirty="0">
                <a:solidFill>
                  <a:srgbClr val="203864"/>
                </a:solidFill>
              </a:rPr>
              <a:t>to the town in Potosí.</a:t>
            </a:r>
          </a:p>
        </p:txBody>
      </p:sp>
      <p:sp>
        <p:nvSpPr>
          <p:cNvPr id="6" name="CuadroTexto 5">
            <a:extLst>
              <a:ext uri="{FF2B5EF4-FFF2-40B4-BE49-F238E27FC236}">
                <a16:creationId xmlns:a16="http://schemas.microsoft.com/office/drawing/2014/main" id="{E5642A7D-48A8-7A4F-BF41-340052E9FE6C}"/>
              </a:ext>
            </a:extLst>
          </p:cNvPr>
          <p:cNvSpPr txBox="1"/>
          <p:nvPr/>
        </p:nvSpPr>
        <p:spPr>
          <a:xfrm>
            <a:off x="291400" y="1912343"/>
            <a:ext cx="327334" cy="400110"/>
          </a:xfrm>
          <a:prstGeom prst="rect">
            <a:avLst/>
          </a:prstGeom>
          <a:noFill/>
        </p:spPr>
        <p:txBody>
          <a:bodyPr wrap="none" rtlCol="0">
            <a:spAutoFit/>
          </a:bodyPr>
          <a:lstStyle/>
          <a:p>
            <a:pPr algn="l"/>
            <a:r>
              <a:rPr lang="x-none" sz="2000" b="1" dirty="0">
                <a:solidFill>
                  <a:schemeClr val="accent5">
                    <a:lumMod val="50000"/>
                  </a:schemeClr>
                </a:solidFill>
              </a:rPr>
              <a:t>1</a:t>
            </a:r>
          </a:p>
        </p:txBody>
      </p:sp>
      <p:sp>
        <p:nvSpPr>
          <p:cNvPr id="20" name="CuadroTexto 19">
            <a:extLst>
              <a:ext uri="{FF2B5EF4-FFF2-40B4-BE49-F238E27FC236}">
                <a16:creationId xmlns:a16="http://schemas.microsoft.com/office/drawing/2014/main" id="{45CED3C8-5DB3-BE42-A5B9-0B296209526A}"/>
              </a:ext>
            </a:extLst>
          </p:cNvPr>
          <p:cNvSpPr txBox="1"/>
          <p:nvPr/>
        </p:nvSpPr>
        <p:spPr>
          <a:xfrm>
            <a:off x="3106614" y="1912343"/>
            <a:ext cx="328936" cy="400110"/>
          </a:xfrm>
          <a:prstGeom prst="rect">
            <a:avLst/>
          </a:prstGeom>
          <a:noFill/>
        </p:spPr>
        <p:txBody>
          <a:bodyPr wrap="none" rtlCol="0">
            <a:spAutoFit/>
          </a:bodyPr>
          <a:lstStyle/>
          <a:p>
            <a:pPr algn="l"/>
            <a:r>
              <a:rPr lang="x-none" sz="2000" b="1" dirty="0">
                <a:solidFill>
                  <a:schemeClr val="accent5">
                    <a:lumMod val="50000"/>
                  </a:schemeClr>
                </a:solidFill>
              </a:rPr>
              <a:t>2</a:t>
            </a:r>
          </a:p>
        </p:txBody>
      </p:sp>
      <p:sp>
        <p:nvSpPr>
          <p:cNvPr id="22" name="CuadroTexto 21">
            <a:extLst>
              <a:ext uri="{FF2B5EF4-FFF2-40B4-BE49-F238E27FC236}">
                <a16:creationId xmlns:a16="http://schemas.microsoft.com/office/drawing/2014/main" id="{15D8DFFB-B829-7F4C-851C-7CFF9D16EB15}"/>
              </a:ext>
            </a:extLst>
          </p:cNvPr>
          <p:cNvSpPr txBox="1"/>
          <p:nvPr/>
        </p:nvSpPr>
        <p:spPr>
          <a:xfrm>
            <a:off x="289798" y="3601303"/>
            <a:ext cx="328936" cy="400110"/>
          </a:xfrm>
          <a:prstGeom prst="rect">
            <a:avLst/>
          </a:prstGeom>
          <a:noFill/>
        </p:spPr>
        <p:txBody>
          <a:bodyPr wrap="none" rtlCol="0">
            <a:spAutoFit/>
          </a:bodyPr>
          <a:lstStyle/>
          <a:p>
            <a:pPr algn="l"/>
            <a:r>
              <a:rPr lang="x-none" sz="2000" b="1" dirty="0">
                <a:solidFill>
                  <a:schemeClr val="accent5">
                    <a:lumMod val="50000"/>
                  </a:schemeClr>
                </a:solidFill>
              </a:rPr>
              <a:t>3</a:t>
            </a:r>
          </a:p>
        </p:txBody>
      </p:sp>
      <p:sp>
        <p:nvSpPr>
          <p:cNvPr id="23" name="CuadroTexto 22">
            <a:extLst>
              <a:ext uri="{FF2B5EF4-FFF2-40B4-BE49-F238E27FC236}">
                <a16:creationId xmlns:a16="http://schemas.microsoft.com/office/drawing/2014/main" id="{616F9292-ACBE-094F-8FF2-DE99639D3CC7}"/>
              </a:ext>
            </a:extLst>
          </p:cNvPr>
          <p:cNvSpPr txBox="1"/>
          <p:nvPr/>
        </p:nvSpPr>
        <p:spPr>
          <a:xfrm>
            <a:off x="3106614" y="3607413"/>
            <a:ext cx="328936" cy="400110"/>
          </a:xfrm>
          <a:prstGeom prst="rect">
            <a:avLst/>
          </a:prstGeom>
          <a:noFill/>
        </p:spPr>
        <p:txBody>
          <a:bodyPr wrap="none" rtlCol="0">
            <a:spAutoFit/>
          </a:bodyPr>
          <a:lstStyle/>
          <a:p>
            <a:pPr algn="l"/>
            <a:r>
              <a:rPr lang="x-none" sz="2000" b="1" dirty="0">
                <a:solidFill>
                  <a:schemeClr val="accent5">
                    <a:lumMod val="50000"/>
                  </a:schemeClr>
                </a:solidFill>
              </a:rPr>
              <a:t>4</a:t>
            </a:r>
          </a:p>
        </p:txBody>
      </p:sp>
      <p:sp>
        <p:nvSpPr>
          <p:cNvPr id="25" name="CuadroTexto 24">
            <a:extLst>
              <a:ext uri="{FF2B5EF4-FFF2-40B4-BE49-F238E27FC236}">
                <a16:creationId xmlns:a16="http://schemas.microsoft.com/office/drawing/2014/main" id="{FD87CE12-1A69-9B45-8E32-F1F855B85532}"/>
              </a:ext>
            </a:extLst>
          </p:cNvPr>
          <p:cNvSpPr txBox="1"/>
          <p:nvPr/>
        </p:nvSpPr>
        <p:spPr>
          <a:xfrm>
            <a:off x="289798" y="5290263"/>
            <a:ext cx="328936" cy="400110"/>
          </a:xfrm>
          <a:prstGeom prst="rect">
            <a:avLst/>
          </a:prstGeom>
          <a:noFill/>
        </p:spPr>
        <p:txBody>
          <a:bodyPr wrap="none" rtlCol="0">
            <a:spAutoFit/>
          </a:bodyPr>
          <a:lstStyle/>
          <a:p>
            <a:pPr algn="l"/>
            <a:r>
              <a:rPr lang="x-none" sz="2000" b="1" dirty="0">
                <a:solidFill>
                  <a:schemeClr val="accent5">
                    <a:lumMod val="50000"/>
                  </a:schemeClr>
                </a:solidFill>
              </a:rPr>
              <a:t>5</a:t>
            </a:r>
          </a:p>
        </p:txBody>
      </p:sp>
      <p:sp>
        <p:nvSpPr>
          <p:cNvPr id="26" name="CuadroTexto 25">
            <a:extLst>
              <a:ext uri="{FF2B5EF4-FFF2-40B4-BE49-F238E27FC236}">
                <a16:creationId xmlns:a16="http://schemas.microsoft.com/office/drawing/2014/main" id="{9DBFDD05-D9EB-4C4A-A72F-D3C7DFD6FF62}"/>
              </a:ext>
            </a:extLst>
          </p:cNvPr>
          <p:cNvSpPr txBox="1"/>
          <p:nvPr/>
        </p:nvSpPr>
        <p:spPr>
          <a:xfrm>
            <a:off x="3106614" y="5278884"/>
            <a:ext cx="328936" cy="400110"/>
          </a:xfrm>
          <a:prstGeom prst="rect">
            <a:avLst/>
          </a:prstGeom>
          <a:noFill/>
        </p:spPr>
        <p:txBody>
          <a:bodyPr wrap="none" rtlCol="0">
            <a:spAutoFit/>
          </a:bodyPr>
          <a:lstStyle/>
          <a:p>
            <a:pPr algn="l"/>
            <a:r>
              <a:rPr lang="x-none" sz="2000" b="1" dirty="0">
                <a:solidFill>
                  <a:schemeClr val="accent5">
                    <a:lumMod val="50000"/>
                  </a:schemeClr>
                </a:solidFill>
              </a:rPr>
              <a:t>6</a:t>
            </a:r>
          </a:p>
        </p:txBody>
      </p:sp>
      <p:sp>
        <p:nvSpPr>
          <p:cNvPr id="27" name="Rectángulo 26">
            <a:extLst>
              <a:ext uri="{FF2B5EF4-FFF2-40B4-BE49-F238E27FC236}">
                <a16:creationId xmlns:a16="http://schemas.microsoft.com/office/drawing/2014/main" id="{0260BDCB-0D72-1D42-9611-CCEF9E73BD61}"/>
              </a:ext>
            </a:extLst>
          </p:cNvPr>
          <p:cNvSpPr/>
          <p:nvPr/>
        </p:nvSpPr>
        <p:spPr>
          <a:xfrm>
            <a:off x="6476801" y="102360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October, _________________________________.</a:t>
            </a:r>
          </a:p>
        </p:txBody>
      </p:sp>
      <p:sp>
        <p:nvSpPr>
          <p:cNvPr id="28" name="Rectángulo 27">
            <a:extLst>
              <a:ext uri="{FF2B5EF4-FFF2-40B4-BE49-F238E27FC236}">
                <a16:creationId xmlns:a16="http://schemas.microsoft.com/office/drawing/2014/main" id="{7C73006D-9322-9646-9D88-EB90BC7C921F}"/>
              </a:ext>
            </a:extLst>
          </p:cNvPr>
          <p:cNvSpPr/>
          <p:nvPr/>
        </p:nvSpPr>
        <p:spPr>
          <a:xfrm>
            <a:off x="9292014" y="102360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November, _________________________________.</a:t>
            </a:r>
          </a:p>
        </p:txBody>
      </p:sp>
      <p:sp>
        <p:nvSpPr>
          <p:cNvPr id="29" name="Rectángulo 28">
            <a:extLst>
              <a:ext uri="{FF2B5EF4-FFF2-40B4-BE49-F238E27FC236}">
                <a16:creationId xmlns:a16="http://schemas.microsoft.com/office/drawing/2014/main" id="{7C94A36E-628E-CE4C-A5EB-C2A79FF052CF}"/>
              </a:ext>
            </a:extLst>
          </p:cNvPr>
          <p:cNvSpPr/>
          <p:nvPr/>
        </p:nvSpPr>
        <p:spPr>
          <a:xfrm>
            <a:off x="6476801" y="271256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week, _________________________________</a:t>
            </a:r>
          </a:p>
        </p:txBody>
      </p:sp>
      <p:sp>
        <p:nvSpPr>
          <p:cNvPr id="30" name="Rectángulo 29">
            <a:extLst>
              <a:ext uri="{FF2B5EF4-FFF2-40B4-BE49-F238E27FC236}">
                <a16:creationId xmlns:a16="http://schemas.microsoft.com/office/drawing/2014/main" id="{11C0C18E-6127-2D4B-B5C7-5675D7927962}"/>
              </a:ext>
            </a:extLst>
          </p:cNvPr>
          <p:cNvSpPr/>
          <p:nvPr/>
        </p:nvSpPr>
        <p:spPr>
          <a:xfrm>
            <a:off x="9292014" y="2714816"/>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summer, _________________________________. </a:t>
            </a:r>
          </a:p>
        </p:txBody>
      </p:sp>
      <p:sp>
        <p:nvSpPr>
          <p:cNvPr id="31" name="Rectángulo 30">
            <a:extLst>
              <a:ext uri="{FF2B5EF4-FFF2-40B4-BE49-F238E27FC236}">
                <a16:creationId xmlns:a16="http://schemas.microsoft.com/office/drawing/2014/main" id="{634ACC67-C089-E843-B1B1-6FD092002006}"/>
              </a:ext>
            </a:extLst>
          </p:cNvPr>
          <p:cNvSpPr/>
          <p:nvPr/>
        </p:nvSpPr>
        <p:spPr>
          <a:xfrm>
            <a:off x="6476800" y="440152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December, _________________________________.</a:t>
            </a:r>
          </a:p>
        </p:txBody>
      </p:sp>
      <p:sp>
        <p:nvSpPr>
          <p:cNvPr id="32" name="Rectángulo 31">
            <a:extLst>
              <a:ext uri="{FF2B5EF4-FFF2-40B4-BE49-F238E27FC236}">
                <a16:creationId xmlns:a16="http://schemas.microsoft.com/office/drawing/2014/main" id="{AA7838D9-8A47-2C41-B8B2-F8BD3B6158FF}"/>
              </a:ext>
            </a:extLst>
          </p:cNvPr>
          <p:cNvSpPr/>
          <p:nvPr/>
        </p:nvSpPr>
        <p:spPr>
          <a:xfrm>
            <a:off x="9292014" y="440152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weekend, _________________________________.</a:t>
            </a:r>
          </a:p>
        </p:txBody>
      </p:sp>
      <p:sp>
        <p:nvSpPr>
          <p:cNvPr id="33" name="CuadroTexto 32">
            <a:extLst>
              <a:ext uri="{FF2B5EF4-FFF2-40B4-BE49-F238E27FC236}">
                <a16:creationId xmlns:a16="http://schemas.microsoft.com/office/drawing/2014/main" id="{AA67A34D-75EE-064C-AA95-997D275EF85B}"/>
              </a:ext>
            </a:extLst>
          </p:cNvPr>
          <p:cNvSpPr txBox="1"/>
          <p:nvPr/>
        </p:nvSpPr>
        <p:spPr>
          <a:xfrm>
            <a:off x="6476800" y="1900964"/>
            <a:ext cx="327334" cy="400110"/>
          </a:xfrm>
          <a:prstGeom prst="rect">
            <a:avLst/>
          </a:prstGeom>
          <a:noFill/>
        </p:spPr>
        <p:txBody>
          <a:bodyPr wrap="none" rtlCol="0">
            <a:spAutoFit/>
          </a:bodyPr>
          <a:lstStyle/>
          <a:p>
            <a:pPr algn="l"/>
            <a:r>
              <a:rPr lang="x-none" sz="2000" b="1" dirty="0">
                <a:solidFill>
                  <a:schemeClr val="accent5">
                    <a:lumMod val="50000"/>
                  </a:schemeClr>
                </a:solidFill>
              </a:rPr>
              <a:t>1</a:t>
            </a:r>
          </a:p>
        </p:txBody>
      </p:sp>
      <p:sp>
        <p:nvSpPr>
          <p:cNvPr id="34" name="CuadroTexto 33">
            <a:extLst>
              <a:ext uri="{FF2B5EF4-FFF2-40B4-BE49-F238E27FC236}">
                <a16:creationId xmlns:a16="http://schemas.microsoft.com/office/drawing/2014/main" id="{DE1186A5-141C-C74D-A793-A32F0CCFEC87}"/>
              </a:ext>
            </a:extLst>
          </p:cNvPr>
          <p:cNvSpPr txBox="1"/>
          <p:nvPr/>
        </p:nvSpPr>
        <p:spPr>
          <a:xfrm>
            <a:off x="9292014" y="1900964"/>
            <a:ext cx="328936" cy="400110"/>
          </a:xfrm>
          <a:prstGeom prst="rect">
            <a:avLst/>
          </a:prstGeom>
          <a:noFill/>
        </p:spPr>
        <p:txBody>
          <a:bodyPr wrap="none" rtlCol="0">
            <a:spAutoFit/>
          </a:bodyPr>
          <a:lstStyle/>
          <a:p>
            <a:pPr algn="l"/>
            <a:r>
              <a:rPr lang="x-none" sz="2000" b="1" dirty="0">
                <a:solidFill>
                  <a:schemeClr val="accent5">
                    <a:lumMod val="50000"/>
                  </a:schemeClr>
                </a:solidFill>
              </a:rPr>
              <a:t>2</a:t>
            </a:r>
          </a:p>
        </p:txBody>
      </p:sp>
      <p:sp>
        <p:nvSpPr>
          <p:cNvPr id="35" name="CuadroTexto 34">
            <a:extLst>
              <a:ext uri="{FF2B5EF4-FFF2-40B4-BE49-F238E27FC236}">
                <a16:creationId xmlns:a16="http://schemas.microsoft.com/office/drawing/2014/main" id="{3CF62AEC-16FE-2843-97A8-2C2BBDDB5762}"/>
              </a:ext>
            </a:extLst>
          </p:cNvPr>
          <p:cNvSpPr txBox="1"/>
          <p:nvPr/>
        </p:nvSpPr>
        <p:spPr>
          <a:xfrm>
            <a:off x="6475198" y="3589924"/>
            <a:ext cx="328936" cy="400110"/>
          </a:xfrm>
          <a:prstGeom prst="rect">
            <a:avLst/>
          </a:prstGeom>
          <a:noFill/>
        </p:spPr>
        <p:txBody>
          <a:bodyPr wrap="none" rtlCol="0">
            <a:spAutoFit/>
          </a:bodyPr>
          <a:lstStyle/>
          <a:p>
            <a:pPr algn="l"/>
            <a:r>
              <a:rPr lang="x-none" sz="2000" b="1" dirty="0">
                <a:solidFill>
                  <a:schemeClr val="accent5">
                    <a:lumMod val="50000"/>
                  </a:schemeClr>
                </a:solidFill>
              </a:rPr>
              <a:t>3</a:t>
            </a:r>
          </a:p>
        </p:txBody>
      </p:sp>
      <p:sp>
        <p:nvSpPr>
          <p:cNvPr id="36" name="CuadroTexto 35">
            <a:extLst>
              <a:ext uri="{FF2B5EF4-FFF2-40B4-BE49-F238E27FC236}">
                <a16:creationId xmlns:a16="http://schemas.microsoft.com/office/drawing/2014/main" id="{A6C318FB-484D-2840-9825-D2CAD2642FE6}"/>
              </a:ext>
            </a:extLst>
          </p:cNvPr>
          <p:cNvSpPr txBox="1"/>
          <p:nvPr/>
        </p:nvSpPr>
        <p:spPr>
          <a:xfrm>
            <a:off x="9292014" y="3596034"/>
            <a:ext cx="328936" cy="400110"/>
          </a:xfrm>
          <a:prstGeom prst="rect">
            <a:avLst/>
          </a:prstGeom>
          <a:noFill/>
        </p:spPr>
        <p:txBody>
          <a:bodyPr wrap="none" rtlCol="0">
            <a:spAutoFit/>
          </a:bodyPr>
          <a:lstStyle/>
          <a:p>
            <a:pPr algn="l"/>
            <a:r>
              <a:rPr lang="x-none" sz="2000" b="1" dirty="0">
                <a:solidFill>
                  <a:schemeClr val="accent5">
                    <a:lumMod val="50000"/>
                  </a:schemeClr>
                </a:solidFill>
              </a:rPr>
              <a:t>4</a:t>
            </a:r>
          </a:p>
        </p:txBody>
      </p:sp>
      <p:sp>
        <p:nvSpPr>
          <p:cNvPr id="37" name="CuadroTexto 36">
            <a:extLst>
              <a:ext uri="{FF2B5EF4-FFF2-40B4-BE49-F238E27FC236}">
                <a16:creationId xmlns:a16="http://schemas.microsoft.com/office/drawing/2014/main" id="{6DAE1517-8E52-6841-BA54-6CF8EA65514D}"/>
              </a:ext>
            </a:extLst>
          </p:cNvPr>
          <p:cNvSpPr txBox="1"/>
          <p:nvPr/>
        </p:nvSpPr>
        <p:spPr>
          <a:xfrm>
            <a:off x="6475198" y="5278884"/>
            <a:ext cx="328936" cy="400110"/>
          </a:xfrm>
          <a:prstGeom prst="rect">
            <a:avLst/>
          </a:prstGeom>
          <a:noFill/>
        </p:spPr>
        <p:txBody>
          <a:bodyPr wrap="none" rtlCol="0">
            <a:spAutoFit/>
          </a:bodyPr>
          <a:lstStyle/>
          <a:p>
            <a:pPr algn="l"/>
            <a:r>
              <a:rPr lang="x-none" sz="2000" b="1" dirty="0">
                <a:solidFill>
                  <a:schemeClr val="accent5">
                    <a:lumMod val="50000"/>
                  </a:schemeClr>
                </a:solidFill>
              </a:rPr>
              <a:t>5</a:t>
            </a:r>
          </a:p>
        </p:txBody>
      </p:sp>
      <p:sp>
        <p:nvSpPr>
          <p:cNvPr id="38" name="CuadroTexto 37">
            <a:extLst>
              <a:ext uri="{FF2B5EF4-FFF2-40B4-BE49-F238E27FC236}">
                <a16:creationId xmlns:a16="http://schemas.microsoft.com/office/drawing/2014/main" id="{9AB7CD51-B100-6D44-A499-306FA307F027}"/>
              </a:ext>
            </a:extLst>
          </p:cNvPr>
          <p:cNvSpPr txBox="1"/>
          <p:nvPr/>
        </p:nvSpPr>
        <p:spPr>
          <a:xfrm>
            <a:off x="9292014" y="5267505"/>
            <a:ext cx="328936" cy="400110"/>
          </a:xfrm>
          <a:prstGeom prst="rect">
            <a:avLst/>
          </a:prstGeom>
          <a:noFill/>
        </p:spPr>
        <p:txBody>
          <a:bodyPr wrap="none" rtlCol="0">
            <a:spAutoFit/>
          </a:bodyPr>
          <a:lstStyle/>
          <a:p>
            <a:pPr algn="l"/>
            <a:r>
              <a:rPr lang="x-none" sz="2000" b="1" dirty="0">
                <a:solidFill>
                  <a:schemeClr val="accent5">
                    <a:lumMod val="50000"/>
                  </a:schemeClr>
                </a:solidFill>
              </a:rPr>
              <a:t>6</a:t>
            </a:r>
          </a:p>
        </p:txBody>
      </p:sp>
      <p:sp>
        <p:nvSpPr>
          <p:cNvPr id="39" name="Rounded Rectangle 24">
            <a:extLst>
              <a:ext uri="{FF2B5EF4-FFF2-40B4-BE49-F238E27FC236}">
                <a16:creationId xmlns:a16="http://schemas.microsoft.com/office/drawing/2014/main" id="{40B0A77D-E7FB-C64B-92E0-4A543D01CFFB}"/>
              </a:ext>
            </a:extLst>
          </p:cNvPr>
          <p:cNvSpPr/>
          <p:nvPr/>
        </p:nvSpPr>
        <p:spPr>
          <a:xfrm>
            <a:off x="8247133" y="258166"/>
            <a:ext cx="36810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55729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ector recto 12">
            <a:extLst>
              <a:ext uri="{FF2B5EF4-FFF2-40B4-BE49-F238E27FC236}">
                <a16:creationId xmlns:a16="http://schemas.microsoft.com/office/drawing/2014/main" id="{361C8811-DA3B-0743-9667-B7C5AFED717A}"/>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8FD23CEA-BCE7-A64F-B2DF-32AECF0881E9}"/>
              </a:ext>
            </a:extLst>
          </p:cNvPr>
          <p:cNvSpPr txBox="1"/>
          <p:nvPr/>
        </p:nvSpPr>
        <p:spPr>
          <a:xfrm>
            <a:off x="135382" y="219371"/>
            <a:ext cx="2048959" cy="461665"/>
          </a:xfrm>
          <a:prstGeom prst="rect">
            <a:avLst/>
          </a:prstGeom>
          <a:noFill/>
        </p:spPr>
        <p:txBody>
          <a:bodyPr wrap="none" rtlCol="0">
            <a:spAutoFit/>
          </a:bodyPr>
          <a:lstStyle/>
          <a:p>
            <a:pPr algn="l"/>
            <a:r>
              <a:rPr lang="x-none" sz="2400" b="1" dirty="0">
                <a:solidFill>
                  <a:schemeClr val="accent5">
                    <a:lumMod val="50000"/>
                  </a:schemeClr>
                </a:solidFill>
              </a:rPr>
              <a:t>Estudiante A</a:t>
            </a:r>
          </a:p>
        </p:txBody>
      </p:sp>
      <p:sp>
        <p:nvSpPr>
          <p:cNvPr id="16" name="CuadroTexto 15">
            <a:extLst>
              <a:ext uri="{FF2B5EF4-FFF2-40B4-BE49-F238E27FC236}">
                <a16:creationId xmlns:a16="http://schemas.microsoft.com/office/drawing/2014/main" id="{5BCD08C1-D4E1-494F-8E9D-4E9D5BC26330}"/>
              </a:ext>
            </a:extLst>
          </p:cNvPr>
          <p:cNvSpPr txBox="1"/>
          <p:nvPr/>
        </p:nvSpPr>
        <p:spPr>
          <a:xfrm>
            <a:off x="6231380" y="219371"/>
            <a:ext cx="1976823" cy="461665"/>
          </a:xfrm>
          <a:prstGeom prst="rect">
            <a:avLst/>
          </a:prstGeom>
          <a:noFill/>
        </p:spPr>
        <p:txBody>
          <a:bodyPr wrap="none" rtlCol="0">
            <a:spAutoFit/>
          </a:bodyPr>
          <a:lstStyle/>
          <a:p>
            <a:pPr algn="l"/>
            <a:r>
              <a:rPr lang="x-none" sz="2400" b="1" dirty="0">
                <a:solidFill>
                  <a:schemeClr val="accent5">
                    <a:lumMod val="50000"/>
                  </a:schemeClr>
                </a:solidFill>
              </a:rPr>
              <a:t>Estudiante B</a:t>
            </a:r>
          </a:p>
        </p:txBody>
      </p:sp>
      <p:sp>
        <p:nvSpPr>
          <p:cNvPr id="27" name="Rectángulo 26">
            <a:extLst>
              <a:ext uri="{FF2B5EF4-FFF2-40B4-BE49-F238E27FC236}">
                <a16:creationId xmlns:a16="http://schemas.microsoft.com/office/drawing/2014/main" id="{0260BDCB-0D72-1D42-9611-CCEF9E73BD61}"/>
              </a:ext>
            </a:extLst>
          </p:cNvPr>
          <p:cNvSpPr/>
          <p:nvPr/>
        </p:nvSpPr>
        <p:spPr>
          <a:xfrm>
            <a:off x="6476801" y="102360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Yesterday, </a:t>
            </a:r>
            <a:r>
              <a:rPr lang="x-none" sz="2000" b="1" dirty="0">
                <a:solidFill>
                  <a:srgbClr val="203864"/>
                </a:solidFill>
              </a:rPr>
              <a:t>you went</a:t>
            </a:r>
            <a:r>
              <a:rPr lang="x-none" sz="2000" dirty="0">
                <a:solidFill>
                  <a:srgbClr val="203864"/>
                </a:solidFill>
              </a:rPr>
              <a:t> to the beach in Bogotá.</a:t>
            </a:r>
          </a:p>
        </p:txBody>
      </p:sp>
      <p:sp>
        <p:nvSpPr>
          <p:cNvPr id="28" name="Rectángulo 27">
            <a:extLst>
              <a:ext uri="{FF2B5EF4-FFF2-40B4-BE49-F238E27FC236}">
                <a16:creationId xmlns:a16="http://schemas.microsoft.com/office/drawing/2014/main" id="{7C73006D-9322-9646-9D88-EB90BC7C921F}"/>
              </a:ext>
            </a:extLst>
          </p:cNvPr>
          <p:cNvSpPr/>
          <p:nvPr/>
        </p:nvSpPr>
        <p:spPr>
          <a:xfrm>
            <a:off x="9292014" y="102360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year, </a:t>
            </a:r>
            <a:r>
              <a:rPr lang="x-none" sz="2000" b="1" dirty="0">
                <a:solidFill>
                  <a:srgbClr val="203864"/>
                </a:solidFill>
              </a:rPr>
              <a:t>you went </a:t>
            </a:r>
            <a:r>
              <a:rPr lang="x-none" sz="2000" dirty="0">
                <a:solidFill>
                  <a:srgbClr val="203864"/>
                </a:solidFill>
              </a:rPr>
              <a:t>to the station in Jaén.</a:t>
            </a:r>
          </a:p>
        </p:txBody>
      </p:sp>
      <p:sp>
        <p:nvSpPr>
          <p:cNvPr id="29" name="Rectángulo 28">
            <a:extLst>
              <a:ext uri="{FF2B5EF4-FFF2-40B4-BE49-F238E27FC236}">
                <a16:creationId xmlns:a16="http://schemas.microsoft.com/office/drawing/2014/main" id="{7C94A36E-628E-CE4C-A5EB-C2A79FF052CF}"/>
              </a:ext>
            </a:extLst>
          </p:cNvPr>
          <p:cNvSpPr/>
          <p:nvPr/>
        </p:nvSpPr>
        <p:spPr>
          <a:xfrm>
            <a:off x="6476801" y="271256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December, </a:t>
            </a:r>
            <a:r>
              <a:rPr lang="x-none" sz="2000" b="1" dirty="0">
                <a:solidFill>
                  <a:srgbClr val="203864"/>
                </a:solidFill>
              </a:rPr>
              <a:t>I went</a:t>
            </a:r>
            <a:r>
              <a:rPr lang="x-none" sz="2000" dirty="0">
                <a:solidFill>
                  <a:srgbClr val="203864"/>
                </a:solidFill>
              </a:rPr>
              <a:t> to the shop in Bogotá.</a:t>
            </a:r>
          </a:p>
        </p:txBody>
      </p:sp>
      <p:sp>
        <p:nvSpPr>
          <p:cNvPr id="30" name="Rectángulo 29">
            <a:extLst>
              <a:ext uri="{FF2B5EF4-FFF2-40B4-BE49-F238E27FC236}">
                <a16:creationId xmlns:a16="http://schemas.microsoft.com/office/drawing/2014/main" id="{11C0C18E-6127-2D4B-B5C7-5675D7927962}"/>
              </a:ext>
            </a:extLst>
          </p:cNvPr>
          <p:cNvSpPr/>
          <p:nvPr/>
        </p:nvSpPr>
        <p:spPr>
          <a:xfrm>
            <a:off x="9292014" y="2714816"/>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November, </a:t>
            </a:r>
            <a:r>
              <a:rPr lang="x-none" sz="2000" b="1" dirty="0">
                <a:solidFill>
                  <a:srgbClr val="203864"/>
                </a:solidFill>
              </a:rPr>
              <a:t>you went</a:t>
            </a:r>
            <a:r>
              <a:rPr lang="x-none" sz="2000" dirty="0">
                <a:solidFill>
                  <a:srgbClr val="203864"/>
                </a:solidFill>
              </a:rPr>
              <a:t> to the theatre in Santander. </a:t>
            </a:r>
          </a:p>
        </p:txBody>
      </p:sp>
      <p:sp>
        <p:nvSpPr>
          <p:cNvPr id="31" name="Rectángulo 30">
            <a:extLst>
              <a:ext uri="{FF2B5EF4-FFF2-40B4-BE49-F238E27FC236}">
                <a16:creationId xmlns:a16="http://schemas.microsoft.com/office/drawing/2014/main" id="{634ACC67-C089-E843-B1B1-6FD092002006}"/>
              </a:ext>
            </a:extLst>
          </p:cNvPr>
          <p:cNvSpPr/>
          <p:nvPr/>
        </p:nvSpPr>
        <p:spPr>
          <a:xfrm>
            <a:off x="6476800" y="440152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Yesterday, </a:t>
            </a:r>
            <a:r>
              <a:rPr lang="x-none" sz="2000" b="1" dirty="0">
                <a:solidFill>
                  <a:srgbClr val="203864"/>
                </a:solidFill>
              </a:rPr>
              <a:t>I went </a:t>
            </a:r>
            <a:r>
              <a:rPr lang="x-none" sz="2000" dirty="0">
                <a:solidFill>
                  <a:srgbClr val="203864"/>
                </a:solidFill>
              </a:rPr>
              <a:t>to the old building in León.  </a:t>
            </a:r>
          </a:p>
        </p:txBody>
      </p:sp>
      <p:sp>
        <p:nvSpPr>
          <p:cNvPr id="32" name="Rectángulo 31">
            <a:extLst>
              <a:ext uri="{FF2B5EF4-FFF2-40B4-BE49-F238E27FC236}">
                <a16:creationId xmlns:a16="http://schemas.microsoft.com/office/drawing/2014/main" id="{AA7838D9-8A47-2C41-B8B2-F8BD3B6158FF}"/>
              </a:ext>
            </a:extLst>
          </p:cNvPr>
          <p:cNvSpPr/>
          <p:nvPr/>
        </p:nvSpPr>
        <p:spPr>
          <a:xfrm>
            <a:off x="9292014" y="440152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October, </a:t>
            </a:r>
            <a:r>
              <a:rPr lang="x-none" sz="2000" b="1" dirty="0">
                <a:solidFill>
                  <a:srgbClr val="203864"/>
                </a:solidFill>
              </a:rPr>
              <a:t>I went </a:t>
            </a:r>
            <a:r>
              <a:rPr lang="x-none" sz="2000" dirty="0">
                <a:solidFill>
                  <a:srgbClr val="203864"/>
                </a:solidFill>
              </a:rPr>
              <a:t>to the border in Medellín.</a:t>
            </a:r>
          </a:p>
        </p:txBody>
      </p:sp>
      <p:sp>
        <p:nvSpPr>
          <p:cNvPr id="33" name="CuadroTexto 32">
            <a:extLst>
              <a:ext uri="{FF2B5EF4-FFF2-40B4-BE49-F238E27FC236}">
                <a16:creationId xmlns:a16="http://schemas.microsoft.com/office/drawing/2014/main" id="{AA67A34D-75EE-064C-AA95-997D275EF85B}"/>
              </a:ext>
            </a:extLst>
          </p:cNvPr>
          <p:cNvSpPr txBox="1"/>
          <p:nvPr/>
        </p:nvSpPr>
        <p:spPr>
          <a:xfrm>
            <a:off x="6476800" y="1900964"/>
            <a:ext cx="327334" cy="400110"/>
          </a:xfrm>
          <a:prstGeom prst="rect">
            <a:avLst/>
          </a:prstGeom>
          <a:noFill/>
        </p:spPr>
        <p:txBody>
          <a:bodyPr wrap="none" rtlCol="0">
            <a:spAutoFit/>
          </a:bodyPr>
          <a:lstStyle/>
          <a:p>
            <a:pPr algn="l"/>
            <a:r>
              <a:rPr lang="x-none" sz="2000" b="1" dirty="0">
                <a:solidFill>
                  <a:schemeClr val="accent5">
                    <a:lumMod val="50000"/>
                  </a:schemeClr>
                </a:solidFill>
              </a:rPr>
              <a:t>1</a:t>
            </a:r>
          </a:p>
        </p:txBody>
      </p:sp>
      <p:sp>
        <p:nvSpPr>
          <p:cNvPr id="34" name="CuadroTexto 33">
            <a:extLst>
              <a:ext uri="{FF2B5EF4-FFF2-40B4-BE49-F238E27FC236}">
                <a16:creationId xmlns:a16="http://schemas.microsoft.com/office/drawing/2014/main" id="{DE1186A5-141C-C74D-A793-A32F0CCFEC87}"/>
              </a:ext>
            </a:extLst>
          </p:cNvPr>
          <p:cNvSpPr txBox="1"/>
          <p:nvPr/>
        </p:nvSpPr>
        <p:spPr>
          <a:xfrm>
            <a:off x="9292014" y="1900964"/>
            <a:ext cx="328936" cy="400110"/>
          </a:xfrm>
          <a:prstGeom prst="rect">
            <a:avLst/>
          </a:prstGeom>
          <a:noFill/>
        </p:spPr>
        <p:txBody>
          <a:bodyPr wrap="none" rtlCol="0">
            <a:spAutoFit/>
          </a:bodyPr>
          <a:lstStyle/>
          <a:p>
            <a:pPr algn="l"/>
            <a:r>
              <a:rPr lang="x-none" sz="2000" b="1" dirty="0">
                <a:solidFill>
                  <a:schemeClr val="accent5">
                    <a:lumMod val="50000"/>
                  </a:schemeClr>
                </a:solidFill>
              </a:rPr>
              <a:t>2</a:t>
            </a:r>
          </a:p>
        </p:txBody>
      </p:sp>
      <p:sp>
        <p:nvSpPr>
          <p:cNvPr id="35" name="CuadroTexto 34">
            <a:extLst>
              <a:ext uri="{FF2B5EF4-FFF2-40B4-BE49-F238E27FC236}">
                <a16:creationId xmlns:a16="http://schemas.microsoft.com/office/drawing/2014/main" id="{3CF62AEC-16FE-2843-97A8-2C2BBDDB5762}"/>
              </a:ext>
            </a:extLst>
          </p:cNvPr>
          <p:cNvSpPr txBox="1"/>
          <p:nvPr/>
        </p:nvSpPr>
        <p:spPr>
          <a:xfrm>
            <a:off x="6475198" y="3589924"/>
            <a:ext cx="328936" cy="400110"/>
          </a:xfrm>
          <a:prstGeom prst="rect">
            <a:avLst/>
          </a:prstGeom>
          <a:noFill/>
        </p:spPr>
        <p:txBody>
          <a:bodyPr wrap="none" rtlCol="0">
            <a:spAutoFit/>
          </a:bodyPr>
          <a:lstStyle/>
          <a:p>
            <a:pPr algn="l"/>
            <a:r>
              <a:rPr lang="x-none" sz="2000" b="1" dirty="0">
                <a:solidFill>
                  <a:schemeClr val="accent5">
                    <a:lumMod val="50000"/>
                  </a:schemeClr>
                </a:solidFill>
              </a:rPr>
              <a:t>3</a:t>
            </a:r>
          </a:p>
        </p:txBody>
      </p:sp>
      <p:sp>
        <p:nvSpPr>
          <p:cNvPr id="36" name="CuadroTexto 35">
            <a:extLst>
              <a:ext uri="{FF2B5EF4-FFF2-40B4-BE49-F238E27FC236}">
                <a16:creationId xmlns:a16="http://schemas.microsoft.com/office/drawing/2014/main" id="{A6C318FB-484D-2840-9825-D2CAD2642FE6}"/>
              </a:ext>
            </a:extLst>
          </p:cNvPr>
          <p:cNvSpPr txBox="1"/>
          <p:nvPr/>
        </p:nvSpPr>
        <p:spPr>
          <a:xfrm>
            <a:off x="9292014" y="3596034"/>
            <a:ext cx="328936" cy="400110"/>
          </a:xfrm>
          <a:prstGeom prst="rect">
            <a:avLst/>
          </a:prstGeom>
          <a:noFill/>
        </p:spPr>
        <p:txBody>
          <a:bodyPr wrap="none" rtlCol="0">
            <a:spAutoFit/>
          </a:bodyPr>
          <a:lstStyle/>
          <a:p>
            <a:pPr algn="l"/>
            <a:r>
              <a:rPr lang="x-none" sz="2000" b="1" dirty="0">
                <a:solidFill>
                  <a:schemeClr val="accent5">
                    <a:lumMod val="50000"/>
                  </a:schemeClr>
                </a:solidFill>
              </a:rPr>
              <a:t>4</a:t>
            </a:r>
          </a:p>
        </p:txBody>
      </p:sp>
      <p:sp>
        <p:nvSpPr>
          <p:cNvPr id="37" name="CuadroTexto 36">
            <a:extLst>
              <a:ext uri="{FF2B5EF4-FFF2-40B4-BE49-F238E27FC236}">
                <a16:creationId xmlns:a16="http://schemas.microsoft.com/office/drawing/2014/main" id="{6DAE1517-8E52-6841-BA54-6CF8EA65514D}"/>
              </a:ext>
            </a:extLst>
          </p:cNvPr>
          <p:cNvSpPr txBox="1"/>
          <p:nvPr/>
        </p:nvSpPr>
        <p:spPr>
          <a:xfrm>
            <a:off x="6475198" y="5278884"/>
            <a:ext cx="328936" cy="400110"/>
          </a:xfrm>
          <a:prstGeom prst="rect">
            <a:avLst/>
          </a:prstGeom>
          <a:noFill/>
        </p:spPr>
        <p:txBody>
          <a:bodyPr wrap="none" rtlCol="0">
            <a:spAutoFit/>
          </a:bodyPr>
          <a:lstStyle/>
          <a:p>
            <a:pPr algn="l"/>
            <a:r>
              <a:rPr lang="x-none" sz="2000" b="1" dirty="0">
                <a:solidFill>
                  <a:schemeClr val="accent5">
                    <a:lumMod val="50000"/>
                  </a:schemeClr>
                </a:solidFill>
              </a:rPr>
              <a:t>5</a:t>
            </a:r>
          </a:p>
        </p:txBody>
      </p:sp>
      <p:sp>
        <p:nvSpPr>
          <p:cNvPr id="38" name="CuadroTexto 37">
            <a:extLst>
              <a:ext uri="{FF2B5EF4-FFF2-40B4-BE49-F238E27FC236}">
                <a16:creationId xmlns:a16="http://schemas.microsoft.com/office/drawing/2014/main" id="{9AB7CD51-B100-6D44-A499-306FA307F027}"/>
              </a:ext>
            </a:extLst>
          </p:cNvPr>
          <p:cNvSpPr txBox="1"/>
          <p:nvPr/>
        </p:nvSpPr>
        <p:spPr>
          <a:xfrm>
            <a:off x="9292014" y="5267505"/>
            <a:ext cx="328936" cy="400110"/>
          </a:xfrm>
          <a:prstGeom prst="rect">
            <a:avLst/>
          </a:prstGeom>
          <a:noFill/>
        </p:spPr>
        <p:txBody>
          <a:bodyPr wrap="none" rtlCol="0">
            <a:spAutoFit/>
          </a:bodyPr>
          <a:lstStyle/>
          <a:p>
            <a:pPr algn="l"/>
            <a:r>
              <a:rPr lang="x-none" sz="2000" b="1" dirty="0">
                <a:solidFill>
                  <a:schemeClr val="accent5">
                    <a:lumMod val="50000"/>
                  </a:schemeClr>
                </a:solidFill>
              </a:rPr>
              <a:t>6</a:t>
            </a:r>
          </a:p>
        </p:txBody>
      </p:sp>
      <p:sp>
        <p:nvSpPr>
          <p:cNvPr id="39" name="Rectángulo 38">
            <a:extLst>
              <a:ext uri="{FF2B5EF4-FFF2-40B4-BE49-F238E27FC236}">
                <a16:creationId xmlns:a16="http://schemas.microsoft.com/office/drawing/2014/main" id="{07273F8B-4D59-2D4D-AF20-A3B47965A263}"/>
              </a:ext>
            </a:extLst>
          </p:cNvPr>
          <p:cNvSpPr/>
          <p:nvPr/>
        </p:nvSpPr>
        <p:spPr>
          <a:xfrm>
            <a:off x="309114" y="103498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Yesterday, _________________________________.</a:t>
            </a:r>
          </a:p>
        </p:txBody>
      </p:sp>
      <p:sp>
        <p:nvSpPr>
          <p:cNvPr id="40" name="Rectángulo 39">
            <a:extLst>
              <a:ext uri="{FF2B5EF4-FFF2-40B4-BE49-F238E27FC236}">
                <a16:creationId xmlns:a16="http://schemas.microsoft.com/office/drawing/2014/main" id="{03192ECD-9565-FC4E-973D-07AE08AA8B50}"/>
              </a:ext>
            </a:extLst>
          </p:cNvPr>
          <p:cNvSpPr/>
          <p:nvPr/>
        </p:nvSpPr>
        <p:spPr>
          <a:xfrm>
            <a:off x="3124327" y="103498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year, _________________________________.</a:t>
            </a:r>
          </a:p>
        </p:txBody>
      </p:sp>
      <p:sp>
        <p:nvSpPr>
          <p:cNvPr id="41" name="Rectángulo 40">
            <a:extLst>
              <a:ext uri="{FF2B5EF4-FFF2-40B4-BE49-F238E27FC236}">
                <a16:creationId xmlns:a16="http://schemas.microsoft.com/office/drawing/2014/main" id="{2F7428D5-9E0E-AB40-B90C-232EE16036F9}"/>
              </a:ext>
            </a:extLst>
          </p:cNvPr>
          <p:cNvSpPr/>
          <p:nvPr/>
        </p:nvSpPr>
        <p:spPr>
          <a:xfrm>
            <a:off x="309114" y="272394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December, _________________________________.</a:t>
            </a:r>
          </a:p>
        </p:txBody>
      </p:sp>
      <p:sp>
        <p:nvSpPr>
          <p:cNvPr id="42" name="Rectángulo 41">
            <a:extLst>
              <a:ext uri="{FF2B5EF4-FFF2-40B4-BE49-F238E27FC236}">
                <a16:creationId xmlns:a16="http://schemas.microsoft.com/office/drawing/2014/main" id="{B2E6B20F-4E7F-684C-B7C4-9B39CFA631E6}"/>
              </a:ext>
            </a:extLst>
          </p:cNvPr>
          <p:cNvSpPr/>
          <p:nvPr/>
        </p:nvSpPr>
        <p:spPr>
          <a:xfrm>
            <a:off x="3124327" y="2726196"/>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November, _________________________________. </a:t>
            </a:r>
          </a:p>
        </p:txBody>
      </p:sp>
      <p:sp>
        <p:nvSpPr>
          <p:cNvPr id="43" name="Rectángulo 42">
            <a:extLst>
              <a:ext uri="{FF2B5EF4-FFF2-40B4-BE49-F238E27FC236}">
                <a16:creationId xmlns:a16="http://schemas.microsoft.com/office/drawing/2014/main" id="{2296EB92-ACD3-A64A-93A1-17F214B2D6D8}"/>
              </a:ext>
            </a:extLst>
          </p:cNvPr>
          <p:cNvSpPr/>
          <p:nvPr/>
        </p:nvSpPr>
        <p:spPr>
          <a:xfrm>
            <a:off x="309113" y="441290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Yesterday, _________________________________.  </a:t>
            </a:r>
          </a:p>
        </p:txBody>
      </p:sp>
      <p:sp>
        <p:nvSpPr>
          <p:cNvPr id="44" name="Rectángulo 43">
            <a:extLst>
              <a:ext uri="{FF2B5EF4-FFF2-40B4-BE49-F238E27FC236}">
                <a16:creationId xmlns:a16="http://schemas.microsoft.com/office/drawing/2014/main" id="{22284AB7-66AD-AD4E-9C75-3495A3EBA695}"/>
              </a:ext>
            </a:extLst>
          </p:cNvPr>
          <p:cNvSpPr/>
          <p:nvPr/>
        </p:nvSpPr>
        <p:spPr>
          <a:xfrm>
            <a:off x="3124327" y="441290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October, _________________________________.</a:t>
            </a:r>
          </a:p>
        </p:txBody>
      </p:sp>
      <p:sp>
        <p:nvSpPr>
          <p:cNvPr id="45" name="CuadroTexto 44">
            <a:extLst>
              <a:ext uri="{FF2B5EF4-FFF2-40B4-BE49-F238E27FC236}">
                <a16:creationId xmlns:a16="http://schemas.microsoft.com/office/drawing/2014/main" id="{7721700A-445C-9745-9674-8AAD4382FF74}"/>
              </a:ext>
            </a:extLst>
          </p:cNvPr>
          <p:cNvSpPr txBox="1"/>
          <p:nvPr/>
        </p:nvSpPr>
        <p:spPr>
          <a:xfrm>
            <a:off x="309113" y="1912344"/>
            <a:ext cx="327334" cy="400110"/>
          </a:xfrm>
          <a:prstGeom prst="rect">
            <a:avLst/>
          </a:prstGeom>
          <a:noFill/>
        </p:spPr>
        <p:txBody>
          <a:bodyPr wrap="none" rtlCol="0">
            <a:spAutoFit/>
          </a:bodyPr>
          <a:lstStyle/>
          <a:p>
            <a:pPr algn="l"/>
            <a:r>
              <a:rPr lang="x-none" sz="2000" b="1" dirty="0">
                <a:solidFill>
                  <a:schemeClr val="accent5">
                    <a:lumMod val="50000"/>
                  </a:schemeClr>
                </a:solidFill>
              </a:rPr>
              <a:t>1</a:t>
            </a:r>
          </a:p>
        </p:txBody>
      </p:sp>
      <p:sp>
        <p:nvSpPr>
          <p:cNvPr id="46" name="CuadroTexto 45">
            <a:extLst>
              <a:ext uri="{FF2B5EF4-FFF2-40B4-BE49-F238E27FC236}">
                <a16:creationId xmlns:a16="http://schemas.microsoft.com/office/drawing/2014/main" id="{A27ED1D8-1D79-7D4C-88FD-C155FF3CFC5F}"/>
              </a:ext>
            </a:extLst>
          </p:cNvPr>
          <p:cNvSpPr txBox="1"/>
          <p:nvPr/>
        </p:nvSpPr>
        <p:spPr>
          <a:xfrm>
            <a:off x="3124327" y="1912344"/>
            <a:ext cx="328936" cy="400110"/>
          </a:xfrm>
          <a:prstGeom prst="rect">
            <a:avLst/>
          </a:prstGeom>
          <a:noFill/>
        </p:spPr>
        <p:txBody>
          <a:bodyPr wrap="none" rtlCol="0">
            <a:spAutoFit/>
          </a:bodyPr>
          <a:lstStyle/>
          <a:p>
            <a:pPr algn="l"/>
            <a:r>
              <a:rPr lang="x-none" sz="2000" b="1" dirty="0">
                <a:solidFill>
                  <a:schemeClr val="accent5">
                    <a:lumMod val="50000"/>
                  </a:schemeClr>
                </a:solidFill>
              </a:rPr>
              <a:t>2</a:t>
            </a:r>
          </a:p>
        </p:txBody>
      </p:sp>
      <p:sp>
        <p:nvSpPr>
          <p:cNvPr id="47" name="CuadroTexto 46">
            <a:extLst>
              <a:ext uri="{FF2B5EF4-FFF2-40B4-BE49-F238E27FC236}">
                <a16:creationId xmlns:a16="http://schemas.microsoft.com/office/drawing/2014/main" id="{A0ADD099-0430-CD45-A557-BEE29E56024A}"/>
              </a:ext>
            </a:extLst>
          </p:cNvPr>
          <p:cNvSpPr txBox="1"/>
          <p:nvPr/>
        </p:nvSpPr>
        <p:spPr>
          <a:xfrm>
            <a:off x="307511" y="3601304"/>
            <a:ext cx="328936" cy="400110"/>
          </a:xfrm>
          <a:prstGeom prst="rect">
            <a:avLst/>
          </a:prstGeom>
          <a:noFill/>
        </p:spPr>
        <p:txBody>
          <a:bodyPr wrap="none" rtlCol="0">
            <a:spAutoFit/>
          </a:bodyPr>
          <a:lstStyle/>
          <a:p>
            <a:pPr algn="l"/>
            <a:r>
              <a:rPr lang="x-none" sz="2000" b="1" dirty="0">
                <a:solidFill>
                  <a:schemeClr val="accent5">
                    <a:lumMod val="50000"/>
                  </a:schemeClr>
                </a:solidFill>
              </a:rPr>
              <a:t>3</a:t>
            </a:r>
          </a:p>
        </p:txBody>
      </p:sp>
      <p:sp>
        <p:nvSpPr>
          <p:cNvPr id="48" name="CuadroTexto 47">
            <a:extLst>
              <a:ext uri="{FF2B5EF4-FFF2-40B4-BE49-F238E27FC236}">
                <a16:creationId xmlns:a16="http://schemas.microsoft.com/office/drawing/2014/main" id="{CB25B76A-2917-414C-8A7C-D5015F653596}"/>
              </a:ext>
            </a:extLst>
          </p:cNvPr>
          <p:cNvSpPr txBox="1"/>
          <p:nvPr/>
        </p:nvSpPr>
        <p:spPr>
          <a:xfrm>
            <a:off x="3124327" y="3607414"/>
            <a:ext cx="328936" cy="400110"/>
          </a:xfrm>
          <a:prstGeom prst="rect">
            <a:avLst/>
          </a:prstGeom>
          <a:noFill/>
        </p:spPr>
        <p:txBody>
          <a:bodyPr wrap="none" rtlCol="0">
            <a:spAutoFit/>
          </a:bodyPr>
          <a:lstStyle/>
          <a:p>
            <a:pPr algn="l"/>
            <a:r>
              <a:rPr lang="x-none" sz="2000" b="1" dirty="0">
                <a:solidFill>
                  <a:schemeClr val="accent5">
                    <a:lumMod val="50000"/>
                  </a:schemeClr>
                </a:solidFill>
              </a:rPr>
              <a:t>4</a:t>
            </a:r>
          </a:p>
        </p:txBody>
      </p:sp>
      <p:sp>
        <p:nvSpPr>
          <p:cNvPr id="49" name="CuadroTexto 48">
            <a:extLst>
              <a:ext uri="{FF2B5EF4-FFF2-40B4-BE49-F238E27FC236}">
                <a16:creationId xmlns:a16="http://schemas.microsoft.com/office/drawing/2014/main" id="{4EAF7401-0CE8-FE4D-B0DC-249527AF827D}"/>
              </a:ext>
            </a:extLst>
          </p:cNvPr>
          <p:cNvSpPr txBox="1"/>
          <p:nvPr/>
        </p:nvSpPr>
        <p:spPr>
          <a:xfrm>
            <a:off x="307511" y="5290264"/>
            <a:ext cx="328936" cy="400110"/>
          </a:xfrm>
          <a:prstGeom prst="rect">
            <a:avLst/>
          </a:prstGeom>
          <a:noFill/>
        </p:spPr>
        <p:txBody>
          <a:bodyPr wrap="none" rtlCol="0">
            <a:spAutoFit/>
          </a:bodyPr>
          <a:lstStyle/>
          <a:p>
            <a:pPr algn="l"/>
            <a:r>
              <a:rPr lang="x-none" sz="2000" b="1" dirty="0">
                <a:solidFill>
                  <a:schemeClr val="accent5">
                    <a:lumMod val="50000"/>
                  </a:schemeClr>
                </a:solidFill>
              </a:rPr>
              <a:t>5</a:t>
            </a:r>
          </a:p>
        </p:txBody>
      </p:sp>
      <p:sp>
        <p:nvSpPr>
          <p:cNvPr id="50" name="CuadroTexto 49">
            <a:extLst>
              <a:ext uri="{FF2B5EF4-FFF2-40B4-BE49-F238E27FC236}">
                <a16:creationId xmlns:a16="http://schemas.microsoft.com/office/drawing/2014/main" id="{936D2155-3776-8D46-A82C-49F00F21C0BA}"/>
              </a:ext>
            </a:extLst>
          </p:cNvPr>
          <p:cNvSpPr txBox="1"/>
          <p:nvPr/>
        </p:nvSpPr>
        <p:spPr>
          <a:xfrm>
            <a:off x="3124327" y="5278885"/>
            <a:ext cx="328936" cy="400110"/>
          </a:xfrm>
          <a:prstGeom prst="rect">
            <a:avLst/>
          </a:prstGeom>
          <a:noFill/>
        </p:spPr>
        <p:txBody>
          <a:bodyPr wrap="none" rtlCol="0">
            <a:spAutoFit/>
          </a:bodyPr>
          <a:lstStyle/>
          <a:p>
            <a:pPr algn="l"/>
            <a:r>
              <a:rPr lang="x-none" sz="2000" b="1" dirty="0">
                <a:solidFill>
                  <a:schemeClr val="accent5">
                    <a:lumMod val="50000"/>
                  </a:schemeClr>
                </a:solidFill>
              </a:rPr>
              <a:t>6</a:t>
            </a:r>
          </a:p>
        </p:txBody>
      </p:sp>
      <p:sp>
        <p:nvSpPr>
          <p:cNvPr id="51" name="Rounded Rectangle 24">
            <a:extLst>
              <a:ext uri="{FF2B5EF4-FFF2-40B4-BE49-F238E27FC236}">
                <a16:creationId xmlns:a16="http://schemas.microsoft.com/office/drawing/2014/main" id="{FD18BE6C-9841-0649-8D09-6A2AA5733A8D}"/>
              </a:ext>
            </a:extLst>
          </p:cNvPr>
          <p:cNvSpPr/>
          <p:nvPr/>
        </p:nvSpPr>
        <p:spPr>
          <a:xfrm>
            <a:off x="8247133" y="258166"/>
            <a:ext cx="36810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ítulo 4">
            <a:extLst>
              <a:ext uri="{FF2B5EF4-FFF2-40B4-BE49-F238E27FC236}">
                <a16:creationId xmlns:a16="http://schemas.microsoft.com/office/drawing/2014/main" id="{D3FC269A-22C5-DE48-B344-A7997199D47E}"/>
              </a:ext>
            </a:extLst>
          </p:cNvPr>
          <p:cNvSpPr>
            <a:spLocks noGrp="1"/>
          </p:cNvSpPr>
          <p:nvPr>
            <p:ph type="title"/>
          </p:nvPr>
        </p:nvSpPr>
        <p:spPr>
          <a:xfrm>
            <a:off x="8129116" y="227103"/>
            <a:ext cx="3927502" cy="461665"/>
          </a:xfrm>
        </p:spPr>
        <p:txBody>
          <a:bodyPr>
            <a:noAutofit/>
          </a:bodyPr>
          <a:lstStyle/>
          <a:p>
            <a:pPr algn="ctr"/>
            <a:r>
              <a:rPr lang="en-GB" sz="2000" b="1" dirty="0" err="1">
                <a:solidFill>
                  <a:prstClr val="white"/>
                </a:solidFill>
              </a:rPr>
              <a:t>escribir</a:t>
            </a:r>
            <a:r>
              <a:rPr lang="en-GB" sz="2000" b="1" dirty="0">
                <a:solidFill>
                  <a:prstClr val="white"/>
                </a:solidFill>
              </a:rPr>
              <a:t> / </a:t>
            </a: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x-none" sz="2000" dirty="0"/>
          </a:p>
        </p:txBody>
      </p:sp>
    </p:spTree>
    <p:extLst>
      <p:ext uri="{BB962C8B-B14F-4D97-AF65-F5344CB8AC3E}">
        <p14:creationId xmlns:p14="http://schemas.microsoft.com/office/powerpoint/2010/main" val="2486626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ángulo 31">
            <a:extLst>
              <a:ext uri="{FF2B5EF4-FFF2-40B4-BE49-F238E27FC236}">
                <a16:creationId xmlns:a16="http://schemas.microsoft.com/office/drawing/2014/main" id="{AA7838D9-8A47-2C41-B8B2-F8BD3B6158FF}"/>
              </a:ext>
            </a:extLst>
          </p:cNvPr>
          <p:cNvSpPr/>
          <p:nvPr/>
        </p:nvSpPr>
        <p:spPr>
          <a:xfrm>
            <a:off x="9292014" y="4401523"/>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weekend,</a:t>
            </a:r>
            <a:r>
              <a:rPr lang="x-none" sz="2000" dirty="0">
                <a:solidFill>
                  <a:srgbClr val="FF6600"/>
                </a:solidFill>
              </a:rPr>
              <a:t> I went to the town in Potosí</a:t>
            </a:r>
            <a:r>
              <a:rPr lang="x-none" sz="2000" dirty="0">
                <a:solidFill>
                  <a:srgbClr val="203864"/>
                </a:solidFill>
              </a:rPr>
              <a:t>.</a:t>
            </a:r>
          </a:p>
        </p:txBody>
      </p:sp>
      <p:sp>
        <p:nvSpPr>
          <p:cNvPr id="56" name="Rectángulo 30">
            <a:extLst>
              <a:ext uri="{FF2B5EF4-FFF2-40B4-BE49-F238E27FC236}">
                <a16:creationId xmlns:a16="http://schemas.microsoft.com/office/drawing/2014/main" id="{634ACC67-C089-E843-B1B1-6FD092002006}"/>
              </a:ext>
            </a:extLst>
          </p:cNvPr>
          <p:cNvSpPr/>
          <p:nvPr/>
        </p:nvSpPr>
        <p:spPr>
          <a:xfrm>
            <a:off x="6476800" y="4401523"/>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December,</a:t>
            </a:r>
            <a:r>
              <a:rPr lang="x-none" sz="2000" dirty="0">
                <a:solidFill>
                  <a:srgbClr val="FF6600"/>
                </a:solidFill>
              </a:rPr>
              <a:t> you went to the tower in Badajoz</a:t>
            </a:r>
            <a:r>
              <a:rPr lang="x-none" sz="2000" dirty="0">
                <a:solidFill>
                  <a:srgbClr val="203864"/>
                </a:solidFill>
              </a:rPr>
              <a:t>.</a:t>
            </a:r>
          </a:p>
        </p:txBody>
      </p:sp>
      <p:sp>
        <p:nvSpPr>
          <p:cNvPr id="55" name="Rectángulo 29">
            <a:extLst>
              <a:ext uri="{FF2B5EF4-FFF2-40B4-BE49-F238E27FC236}">
                <a16:creationId xmlns:a16="http://schemas.microsoft.com/office/drawing/2014/main" id="{11C0C18E-6127-2D4B-B5C7-5675D7927962}"/>
              </a:ext>
            </a:extLst>
          </p:cNvPr>
          <p:cNvSpPr/>
          <p:nvPr/>
        </p:nvSpPr>
        <p:spPr>
          <a:xfrm>
            <a:off x="9292014" y="2714816"/>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summer, </a:t>
            </a:r>
            <a:r>
              <a:rPr lang="x-none" sz="2000" dirty="0">
                <a:solidFill>
                  <a:srgbClr val="FF6600"/>
                </a:solidFill>
              </a:rPr>
              <a:t>I went to the museum in Guayaquil</a:t>
            </a:r>
            <a:r>
              <a:rPr lang="x-none" sz="2000" dirty="0">
                <a:solidFill>
                  <a:srgbClr val="203864"/>
                </a:solidFill>
              </a:rPr>
              <a:t>. </a:t>
            </a:r>
          </a:p>
        </p:txBody>
      </p:sp>
      <p:sp>
        <p:nvSpPr>
          <p:cNvPr id="54" name="Rectángulo 28">
            <a:extLst>
              <a:ext uri="{FF2B5EF4-FFF2-40B4-BE49-F238E27FC236}">
                <a16:creationId xmlns:a16="http://schemas.microsoft.com/office/drawing/2014/main" id="{7C94A36E-628E-CE4C-A5EB-C2A79FF052CF}"/>
              </a:ext>
            </a:extLst>
          </p:cNvPr>
          <p:cNvSpPr/>
          <p:nvPr/>
        </p:nvSpPr>
        <p:spPr>
          <a:xfrm>
            <a:off x="6476801" y="2712563"/>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week, </a:t>
            </a:r>
            <a:r>
              <a:rPr lang="x-none" sz="2000" dirty="0">
                <a:solidFill>
                  <a:srgbClr val="FF6600"/>
                </a:solidFill>
              </a:rPr>
              <a:t>I went to the concert in Jaén</a:t>
            </a:r>
            <a:r>
              <a:rPr lang="en-GB" sz="2000" dirty="0">
                <a:solidFill>
                  <a:srgbClr val="203864"/>
                </a:solidFill>
              </a:rPr>
              <a:t>.</a:t>
            </a:r>
            <a:endParaRPr lang="x-none" sz="2000" dirty="0">
              <a:solidFill>
                <a:srgbClr val="203864"/>
              </a:solidFill>
            </a:endParaRPr>
          </a:p>
        </p:txBody>
      </p:sp>
      <p:sp>
        <p:nvSpPr>
          <p:cNvPr id="53" name="Rectángulo 27">
            <a:extLst>
              <a:ext uri="{FF2B5EF4-FFF2-40B4-BE49-F238E27FC236}">
                <a16:creationId xmlns:a16="http://schemas.microsoft.com/office/drawing/2014/main" id="{7C73006D-9322-9646-9D88-EB90BC7C921F}"/>
              </a:ext>
            </a:extLst>
          </p:cNvPr>
          <p:cNvSpPr/>
          <p:nvPr/>
        </p:nvSpPr>
        <p:spPr>
          <a:xfrm>
            <a:off x="9292014" y="1023602"/>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November, </a:t>
            </a:r>
            <a:r>
              <a:rPr lang="x-none" sz="2000" dirty="0">
                <a:solidFill>
                  <a:srgbClr val="FF6600"/>
                </a:solidFill>
              </a:rPr>
              <a:t>you went to the centre of Medellín</a:t>
            </a:r>
            <a:r>
              <a:rPr lang="x-none" sz="2000" dirty="0">
                <a:solidFill>
                  <a:srgbClr val="203864"/>
                </a:solidFill>
              </a:rPr>
              <a:t>.</a:t>
            </a:r>
          </a:p>
        </p:txBody>
      </p:sp>
      <p:sp>
        <p:nvSpPr>
          <p:cNvPr id="52" name="Rectángulo 26">
            <a:extLst>
              <a:ext uri="{FF2B5EF4-FFF2-40B4-BE49-F238E27FC236}">
                <a16:creationId xmlns:a16="http://schemas.microsoft.com/office/drawing/2014/main" id="{0260BDCB-0D72-1D42-9611-CCEF9E73BD61}"/>
              </a:ext>
            </a:extLst>
          </p:cNvPr>
          <p:cNvSpPr/>
          <p:nvPr/>
        </p:nvSpPr>
        <p:spPr>
          <a:xfrm>
            <a:off x="6476801" y="1023602"/>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October, </a:t>
            </a:r>
            <a:r>
              <a:rPr lang="x-none" sz="2000" dirty="0">
                <a:solidFill>
                  <a:srgbClr val="FF6600"/>
                </a:solidFill>
              </a:rPr>
              <a:t>I went to the new school in Concepción</a:t>
            </a:r>
            <a:r>
              <a:rPr lang="x-none" sz="2000" dirty="0">
                <a:solidFill>
                  <a:srgbClr val="203864"/>
                </a:solidFill>
              </a:rPr>
              <a:t>.</a:t>
            </a:r>
          </a:p>
        </p:txBody>
      </p:sp>
      <p:sp>
        <p:nvSpPr>
          <p:cNvPr id="15" name="CuadroTexto 14">
            <a:extLst>
              <a:ext uri="{FF2B5EF4-FFF2-40B4-BE49-F238E27FC236}">
                <a16:creationId xmlns:a16="http://schemas.microsoft.com/office/drawing/2014/main" id="{8FD23CEA-BCE7-A64F-B2DF-32AECF0881E9}"/>
              </a:ext>
            </a:extLst>
          </p:cNvPr>
          <p:cNvSpPr txBox="1"/>
          <p:nvPr/>
        </p:nvSpPr>
        <p:spPr>
          <a:xfrm>
            <a:off x="135382" y="219371"/>
            <a:ext cx="3859350" cy="461665"/>
          </a:xfrm>
          <a:prstGeom prst="rect">
            <a:avLst/>
          </a:prstGeom>
          <a:noFill/>
        </p:spPr>
        <p:txBody>
          <a:bodyPr wrap="none" rtlCol="0">
            <a:spAutoFit/>
          </a:bodyPr>
          <a:lstStyle/>
          <a:p>
            <a:pPr algn="l"/>
            <a:r>
              <a:rPr lang="en-GB" sz="2400" b="1" dirty="0" err="1">
                <a:solidFill>
                  <a:schemeClr val="accent5">
                    <a:lumMod val="50000"/>
                  </a:schemeClr>
                </a:solidFill>
              </a:rPr>
              <a:t>Respuestas</a:t>
            </a:r>
            <a:r>
              <a:rPr lang="en-GB" sz="2400" b="1" dirty="0">
                <a:solidFill>
                  <a:schemeClr val="accent5">
                    <a:lumMod val="50000"/>
                  </a:schemeClr>
                </a:solidFill>
              </a:rPr>
              <a:t>: </a:t>
            </a:r>
            <a:r>
              <a:rPr lang="x-none" sz="2400" b="1" dirty="0">
                <a:solidFill>
                  <a:schemeClr val="accent5">
                    <a:lumMod val="50000"/>
                  </a:schemeClr>
                </a:solidFill>
              </a:rPr>
              <a:t>Estudiante A</a:t>
            </a:r>
          </a:p>
        </p:txBody>
      </p:sp>
      <p:sp>
        <p:nvSpPr>
          <p:cNvPr id="16" name="CuadroTexto 15">
            <a:extLst>
              <a:ext uri="{FF2B5EF4-FFF2-40B4-BE49-F238E27FC236}">
                <a16:creationId xmlns:a16="http://schemas.microsoft.com/office/drawing/2014/main" id="{5BCD08C1-D4E1-494F-8E9D-4E9D5BC26330}"/>
              </a:ext>
            </a:extLst>
          </p:cNvPr>
          <p:cNvSpPr txBox="1"/>
          <p:nvPr/>
        </p:nvSpPr>
        <p:spPr>
          <a:xfrm>
            <a:off x="6231380" y="219371"/>
            <a:ext cx="1975871" cy="461665"/>
          </a:xfrm>
          <a:prstGeom prst="rect">
            <a:avLst/>
          </a:prstGeom>
          <a:noFill/>
        </p:spPr>
        <p:txBody>
          <a:bodyPr wrap="none" rtlCol="0">
            <a:spAutoFit/>
          </a:bodyPr>
          <a:lstStyle/>
          <a:p>
            <a:pPr algn="l"/>
            <a:r>
              <a:rPr lang="x-none" sz="2400" b="1" dirty="0">
                <a:solidFill>
                  <a:schemeClr val="accent5">
                    <a:lumMod val="50000"/>
                  </a:schemeClr>
                </a:solidFill>
              </a:rPr>
              <a:t>Estudiante B</a:t>
            </a:r>
          </a:p>
        </p:txBody>
      </p:sp>
      <p:sp>
        <p:nvSpPr>
          <p:cNvPr id="33" name="CuadroTexto 32">
            <a:extLst>
              <a:ext uri="{FF2B5EF4-FFF2-40B4-BE49-F238E27FC236}">
                <a16:creationId xmlns:a16="http://schemas.microsoft.com/office/drawing/2014/main" id="{AA67A34D-75EE-064C-AA95-997D275EF85B}"/>
              </a:ext>
            </a:extLst>
          </p:cNvPr>
          <p:cNvSpPr txBox="1"/>
          <p:nvPr/>
        </p:nvSpPr>
        <p:spPr>
          <a:xfrm>
            <a:off x="6476800" y="1900964"/>
            <a:ext cx="327334" cy="400110"/>
          </a:xfrm>
          <a:prstGeom prst="rect">
            <a:avLst/>
          </a:prstGeom>
          <a:noFill/>
        </p:spPr>
        <p:txBody>
          <a:bodyPr wrap="none" rtlCol="0">
            <a:spAutoFit/>
          </a:bodyPr>
          <a:lstStyle/>
          <a:p>
            <a:pPr algn="l"/>
            <a:r>
              <a:rPr lang="x-none" sz="2000" b="1" dirty="0">
                <a:solidFill>
                  <a:schemeClr val="accent5">
                    <a:lumMod val="50000"/>
                  </a:schemeClr>
                </a:solidFill>
              </a:rPr>
              <a:t>1</a:t>
            </a:r>
          </a:p>
        </p:txBody>
      </p:sp>
      <p:sp>
        <p:nvSpPr>
          <p:cNvPr id="34" name="CuadroTexto 33">
            <a:extLst>
              <a:ext uri="{FF2B5EF4-FFF2-40B4-BE49-F238E27FC236}">
                <a16:creationId xmlns:a16="http://schemas.microsoft.com/office/drawing/2014/main" id="{DE1186A5-141C-C74D-A793-A32F0CCFEC87}"/>
              </a:ext>
            </a:extLst>
          </p:cNvPr>
          <p:cNvSpPr txBox="1"/>
          <p:nvPr/>
        </p:nvSpPr>
        <p:spPr>
          <a:xfrm>
            <a:off x="9292014" y="1900964"/>
            <a:ext cx="328936" cy="400110"/>
          </a:xfrm>
          <a:prstGeom prst="rect">
            <a:avLst/>
          </a:prstGeom>
          <a:noFill/>
        </p:spPr>
        <p:txBody>
          <a:bodyPr wrap="none" rtlCol="0">
            <a:spAutoFit/>
          </a:bodyPr>
          <a:lstStyle/>
          <a:p>
            <a:pPr algn="l"/>
            <a:r>
              <a:rPr lang="x-none" sz="2000" b="1" dirty="0">
                <a:solidFill>
                  <a:schemeClr val="accent5">
                    <a:lumMod val="50000"/>
                  </a:schemeClr>
                </a:solidFill>
              </a:rPr>
              <a:t>2</a:t>
            </a:r>
          </a:p>
        </p:txBody>
      </p:sp>
      <p:sp>
        <p:nvSpPr>
          <p:cNvPr id="35" name="CuadroTexto 34">
            <a:extLst>
              <a:ext uri="{FF2B5EF4-FFF2-40B4-BE49-F238E27FC236}">
                <a16:creationId xmlns:a16="http://schemas.microsoft.com/office/drawing/2014/main" id="{3CF62AEC-16FE-2843-97A8-2C2BBDDB5762}"/>
              </a:ext>
            </a:extLst>
          </p:cNvPr>
          <p:cNvSpPr txBox="1"/>
          <p:nvPr/>
        </p:nvSpPr>
        <p:spPr>
          <a:xfrm>
            <a:off x="6475198" y="3589924"/>
            <a:ext cx="328936" cy="400110"/>
          </a:xfrm>
          <a:prstGeom prst="rect">
            <a:avLst/>
          </a:prstGeom>
          <a:noFill/>
        </p:spPr>
        <p:txBody>
          <a:bodyPr wrap="none" rtlCol="0">
            <a:spAutoFit/>
          </a:bodyPr>
          <a:lstStyle/>
          <a:p>
            <a:pPr algn="l"/>
            <a:r>
              <a:rPr lang="x-none" sz="2000" b="1" dirty="0">
                <a:solidFill>
                  <a:schemeClr val="accent5">
                    <a:lumMod val="50000"/>
                  </a:schemeClr>
                </a:solidFill>
              </a:rPr>
              <a:t>3</a:t>
            </a:r>
          </a:p>
        </p:txBody>
      </p:sp>
      <p:sp>
        <p:nvSpPr>
          <p:cNvPr id="36" name="CuadroTexto 35">
            <a:extLst>
              <a:ext uri="{FF2B5EF4-FFF2-40B4-BE49-F238E27FC236}">
                <a16:creationId xmlns:a16="http://schemas.microsoft.com/office/drawing/2014/main" id="{A6C318FB-484D-2840-9825-D2CAD2642FE6}"/>
              </a:ext>
            </a:extLst>
          </p:cNvPr>
          <p:cNvSpPr txBox="1"/>
          <p:nvPr/>
        </p:nvSpPr>
        <p:spPr>
          <a:xfrm>
            <a:off x="9292014" y="3596034"/>
            <a:ext cx="328936" cy="400110"/>
          </a:xfrm>
          <a:prstGeom prst="rect">
            <a:avLst/>
          </a:prstGeom>
          <a:noFill/>
        </p:spPr>
        <p:txBody>
          <a:bodyPr wrap="none" rtlCol="0">
            <a:spAutoFit/>
          </a:bodyPr>
          <a:lstStyle/>
          <a:p>
            <a:pPr algn="l"/>
            <a:r>
              <a:rPr lang="x-none" sz="2000" b="1" dirty="0">
                <a:solidFill>
                  <a:schemeClr val="accent5">
                    <a:lumMod val="50000"/>
                  </a:schemeClr>
                </a:solidFill>
              </a:rPr>
              <a:t>4</a:t>
            </a:r>
          </a:p>
        </p:txBody>
      </p:sp>
      <p:sp>
        <p:nvSpPr>
          <p:cNvPr id="37" name="CuadroTexto 36">
            <a:extLst>
              <a:ext uri="{FF2B5EF4-FFF2-40B4-BE49-F238E27FC236}">
                <a16:creationId xmlns:a16="http://schemas.microsoft.com/office/drawing/2014/main" id="{6DAE1517-8E52-6841-BA54-6CF8EA65514D}"/>
              </a:ext>
            </a:extLst>
          </p:cNvPr>
          <p:cNvSpPr txBox="1"/>
          <p:nvPr/>
        </p:nvSpPr>
        <p:spPr>
          <a:xfrm>
            <a:off x="6475198" y="5278884"/>
            <a:ext cx="328936" cy="400110"/>
          </a:xfrm>
          <a:prstGeom prst="rect">
            <a:avLst/>
          </a:prstGeom>
          <a:noFill/>
        </p:spPr>
        <p:txBody>
          <a:bodyPr wrap="none" rtlCol="0">
            <a:spAutoFit/>
          </a:bodyPr>
          <a:lstStyle/>
          <a:p>
            <a:pPr algn="l"/>
            <a:r>
              <a:rPr lang="x-none" sz="2000" b="1" dirty="0">
                <a:solidFill>
                  <a:schemeClr val="accent5">
                    <a:lumMod val="50000"/>
                  </a:schemeClr>
                </a:solidFill>
              </a:rPr>
              <a:t>5</a:t>
            </a:r>
          </a:p>
        </p:txBody>
      </p:sp>
      <p:sp>
        <p:nvSpPr>
          <p:cNvPr id="38" name="CuadroTexto 37">
            <a:extLst>
              <a:ext uri="{FF2B5EF4-FFF2-40B4-BE49-F238E27FC236}">
                <a16:creationId xmlns:a16="http://schemas.microsoft.com/office/drawing/2014/main" id="{9AB7CD51-B100-6D44-A499-306FA307F027}"/>
              </a:ext>
            </a:extLst>
          </p:cNvPr>
          <p:cNvSpPr txBox="1"/>
          <p:nvPr/>
        </p:nvSpPr>
        <p:spPr>
          <a:xfrm>
            <a:off x="9292014" y="5267505"/>
            <a:ext cx="328936" cy="400110"/>
          </a:xfrm>
          <a:prstGeom prst="rect">
            <a:avLst/>
          </a:prstGeom>
          <a:noFill/>
        </p:spPr>
        <p:txBody>
          <a:bodyPr wrap="none" rtlCol="0">
            <a:spAutoFit/>
          </a:bodyPr>
          <a:lstStyle/>
          <a:p>
            <a:pPr algn="l"/>
            <a:r>
              <a:rPr lang="x-none" sz="2000" b="1" dirty="0">
                <a:solidFill>
                  <a:schemeClr val="accent5">
                    <a:lumMod val="50000"/>
                  </a:schemeClr>
                </a:solidFill>
              </a:rPr>
              <a:t>6</a:t>
            </a:r>
          </a:p>
        </p:txBody>
      </p:sp>
      <p:sp>
        <p:nvSpPr>
          <p:cNvPr id="39" name="Rectángulo 38">
            <a:extLst>
              <a:ext uri="{FF2B5EF4-FFF2-40B4-BE49-F238E27FC236}">
                <a16:creationId xmlns:a16="http://schemas.microsoft.com/office/drawing/2014/main" id="{07273F8B-4D59-2D4D-AF20-A3B47965A263}"/>
              </a:ext>
            </a:extLst>
          </p:cNvPr>
          <p:cNvSpPr/>
          <p:nvPr/>
        </p:nvSpPr>
        <p:spPr>
          <a:xfrm>
            <a:off x="309114" y="1034982"/>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Yesterday,</a:t>
            </a:r>
            <a:r>
              <a:rPr lang="en-GB" sz="2000" dirty="0">
                <a:solidFill>
                  <a:srgbClr val="203864"/>
                </a:solidFill>
              </a:rPr>
              <a:t> </a:t>
            </a:r>
            <a:r>
              <a:rPr lang="x-none" sz="2000" dirty="0">
                <a:solidFill>
                  <a:srgbClr val="FF6600"/>
                </a:solidFill>
              </a:rPr>
              <a:t>you went to the beach in Bogotá</a:t>
            </a:r>
            <a:r>
              <a:rPr lang="x-none" sz="2000" dirty="0">
                <a:solidFill>
                  <a:srgbClr val="203864"/>
                </a:solidFill>
              </a:rPr>
              <a:t>. </a:t>
            </a:r>
          </a:p>
        </p:txBody>
      </p:sp>
      <p:sp>
        <p:nvSpPr>
          <p:cNvPr id="40" name="Rectángulo 39">
            <a:extLst>
              <a:ext uri="{FF2B5EF4-FFF2-40B4-BE49-F238E27FC236}">
                <a16:creationId xmlns:a16="http://schemas.microsoft.com/office/drawing/2014/main" id="{03192ECD-9565-FC4E-973D-07AE08AA8B50}"/>
              </a:ext>
            </a:extLst>
          </p:cNvPr>
          <p:cNvSpPr/>
          <p:nvPr/>
        </p:nvSpPr>
        <p:spPr>
          <a:xfrm>
            <a:off x="3124327" y="1034982"/>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Last year</a:t>
            </a:r>
            <a:r>
              <a:rPr lang="en-GB" sz="2000" dirty="0">
                <a:solidFill>
                  <a:srgbClr val="203864"/>
                </a:solidFill>
              </a:rPr>
              <a:t>, </a:t>
            </a:r>
            <a:r>
              <a:rPr lang="x-none" sz="2000" dirty="0">
                <a:solidFill>
                  <a:srgbClr val="FF6600"/>
                </a:solidFill>
              </a:rPr>
              <a:t>you went to the station in Jaén</a:t>
            </a:r>
            <a:r>
              <a:rPr lang="x-none" sz="2000" dirty="0">
                <a:solidFill>
                  <a:srgbClr val="203864"/>
                </a:solidFill>
              </a:rPr>
              <a:t>.</a:t>
            </a:r>
          </a:p>
        </p:txBody>
      </p:sp>
      <p:sp>
        <p:nvSpPr>
          <p:cNvPr id="41" name="Rectángulo 40">
            <a:extLst>
              <a:ext uri="{FF2B5EF4-FFF2-40B4-BE49-F238E27FC236}">
                <a16:creationId xmlns:a16="http://schemas.microsoft.com/office/drawing/2014/main" id="{2F7428D5-9E0E-AB40-B90C-232EE16036F9}"/>
              </a:ext>
            </a:extLst>
          </p:cNvPr>
          <p:cNvSpPr/>
          <p:nvPr/>
        </p:nvSpPr>
        <p:spPr>
          <a:xfrm>
            <a:off x="309114" y="2723943"/>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December, </a:t>
            </a:r>
            <a:r>
              <a:rPr lang="x-none" sz="2000" dirty="0">
                <a:solidFill>
                  <a:srgbClr val="FF6600"/>
                </a:solidFill>
              </a:rPr>
              <a:t>I went to the shop in Bogotá</a:t>
            </a:r>
            <a:r>
              <a:rPr lang="x-none" sz="2000" dirty="0">
                <a:solidFill>
                  <a:srgbClr val="203864"/>
                </a:solidFill>
              </a:rPr>
              <a:t>.</a:t>
            </a:r>
          </a:p>
        </p:txBody>
      </p:sp>
      <p:sp>
        <p:nvSpPr>
          <p:cNvPr id="42" name="Rectángulo 41">
            <a:extLst>
              <a:ext uri="{FF2B5EF4-FFF2-40B4-BE49-F238E27FC236}">
                <a16:creationId xmlns:a16="http://schemas.microsoft.com/office/drawing/2014/main" id="{B2E6B20F-4E7F-684C-B7C4-9B39CFA631E6}"/>
              </a:ext>
            </a:extLst>
          </p:cNvPr>
          <p:cNvSpPr/>
          <p:nvPr/>
        </p:nvSpPr>
        <p:spPr>
          <a:xfrm>
            <a:off x="3124327" y="2726196"/>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November,</a:t>
            </a:r>
            <a:r>
              <a:rPr lang="en-GB" sz="2000" dirty="0">
                <a:solidFill>
                  <a:srgbClr val="203864"/>
                </a:solidFill>
              </a:rPr>
              <a:t> </a:t>
            </a:r>
            <a:r>
              <a:rPr lang="x-none" sz="2000" dirty="0">
                <a:solidFill>
                  <a:srgbClr val="FF6600"/>
                </a:solidFill>
              </a:rPr>
              <a:t>you went to the theatre in Santander</a:t>
            </a:r>
            <a:r>
              <a:rPr lang="x-none" sz="2000" dirty="0">
                <a:solidFill>
                  <a:srgbClr val="203864"/>
                </a:solidFill>
              </a:rPr>
              <a:t>. </a:t>
            </a:r>
          </a:p>
        </p:txBody>
      </p:sp>
      <p:sp>
        <p:nvSpPr>
          <p:cNvPr id="43" name="Rectángulo 42">
            <a:extLst>
              <a:ext uri="{FF2B5EF4-FFF2-40B4-BE49-F238E27FC236}">
                <a16:creationId xmlns:a16="http://schemas.microsoft.com/office/drawing/2014/main" id="{2296EB92-ACD3-A64A-93A1-17F214B2D6D8}"/>
              </a:ext>
            </a:extLst>
          </p:cNvPr>
          <p:cNvSpPr/>
          <p:nvPr/>
        </p:nvSpPr>
        <p:spPr>
          <a:xfrm>
            <a:off x="309113" y="4412903"/>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Yesterday, </a:t>
            </a:r>
            <a:r>
              <a:rPr lang="x-none" sz="2000" dirty="0">
                <a:solidFill>
                  <a:srgbClr val="FF6600"/>
                </a:solidFill>
              </a:rPr>
              <a:t>I went to the old building in León</a:t>
            </a:r>
            <a:r>
              <a:rPr lang="x-none" sz="2000" dirty="0">
                <a:solidFill>
                  <a:srgbClr val="203864"/>
                </a:solidFill>
              </a:rPr>
              <a:t>.  </a:t>
            </a:r>
          </a:p>
        </p:txBody>
      </p:sp>
      <p:sp>
        <p:nvSpPr>
          <p:cNvPr id="44" name="Rectángulo 43">
            <a:extLst>
              <a:ext uri="{FF2B5EF4-FFF2-40B4-BE49-F238E27FC236}">
                <a16:creationId xmlns:a16="http://schemas.microsoft.com/office/drawing/2014/main" id="{22284AB7-66AD-AD4E-9C75-3495A3EBA695}"/>
              </a:ext>
            </a:extLst>
          </p:cNvPr>
          <p:cNvSpPr/>
          <p:nvPr/>
        </p:nvSpPr>
        <p:spPr>
          <a:xfrm>
            <a:off x="3124327" y="4412903"/>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rPr>
              <a:t>In October, </a:t>
            </a:r>
            <a:r>
              <a:rPr lang="x-none" sz="2000" dirty="0">
                <a:solidFill>
                  <a:srgbClr val="FF6600"/>
                </a:solidFill>
              </a:rPr>
              <a:t>I went to the border in Medellín</a:t>
            </a:r>
            <a:r>
              <a:rPr lang="x-none" sz="2000" dirty="0">
                <a:solidFill>
                  <a:srgbClr val="203864"/>
                </a:solidFill>
              </a:rPr>
              <a:t>.</a:t>
            </a:r>
          </a:p>
        </p:txBody>
      </p:sp>
      <p:sp>
        <p:nvSpPr>
          <p:cNvPr id="45" name="CuadroTexto 44">
            <a:extLst>
              <a:ext uri="{FF2B5EF4-FFF2-40B4-BE49-F238E27FC236}">
                <a16:creationId xmlns:a16="http://schemas.microsoft.com/office/drawing/2014/main" id="{7721700A-445C-9745-9674-8AAD4382FF74}"/>
              </a:ext>
            </a:extLst>
          </p:cNvPr>
          <p:cNvSpPr txBox="1"/>
          <p:nvPr/>
        </p:nvSpPr>
        <p:spPr>
          <a:xfrm>
            <a:off x="309113" y="1912344"/>
            <a:ext cx="327334" cy="400110"/>
          </a:xfrm>
          <a:prstGeom prst="rect">
            <a:avLst/>
          </a:prstGeom>
          <a:noFill/>
        </p:spPr>
        <p:txBody>
          <a:bodyPr wrap="none" rtlCol="0">
            <a:spAutoFit/>
          </a:bodyPr>
          <a:lstStyle/>
          <a:p>
            <a:pPr algn="l"/>
            <a:r>
              <a:rPr lang="x-none" sz="2000" b="1" dirty="0">
                <a:solidFill>
                  <a:schemeClr val="accent5">
                    <a:lumMod val="50000"/>
                  </a:schemeClr>
                </a:solidFill>
              </a:rPr>
              <a:t>1</a:t>
            </a:r>
          </a:p>
        </p:txBody>
      </p:sp>
      <p:sp>
        <p:nvSpPr>
          <p:cNvPr id="46" name="CuadroTexto 45">
            <a:extLst>
              <a:ext uri="{FF2B5EF4-FFF2-40B4-BE49-F238E27FC236}">
                <a16:creationId xmlns:a16="http://schemas.microsoft.com/office/drawing/2014/main" id="{A27ED1D8-1D79-7D4C-88FD-C155FF3CFC5F}"/>
              </a:ext>
            </a:extLst>
          </p:cNvPr>
          <p:cNvSpPr txBox="1"/>
          <p:nvPr/>
        </p:nvSpPr>
        <p:spPr>
          <a:xfrm>
            <a:off x="3124327" y="1912344"/>
            <a:ext cx="328936" cy="400110"/>
          </a:xfrm>
          <a:prstGeom prst="rect">
            <a:avLst/>
          </a:prstGeom>
          <a:noFill/>
        </p:spPr>
        <p:txBody>
          <a:bodyPr wrap="none" rtlCol="0">
            <a:spAutoFit/>
          </a:bodyPr>
          <a:lstStyle/>
          <a:p>
            <a:pPr algn="l"/>
            <a:r>
              <a:rPr lang="x-none" sz="2000" b="1" dirty="0">
                <a:solidFill>
                  <a:schemeClr val="accent5">
                    <a:lumMod val="50000"/>
                  </a:schemeClr>
                </a:solidFill>
              </a:rPr>
              <a:t>2</a:t>
            </a:r>
          </a:p>
        </p:txBody>
      </p:sp>
      <p:sp>
        <p:nvSpPr>
          <p:cNvPr id="47" name="CuadroTexto 46">
            <a:extLst>
              <a:ext uri="{FF2B5EF4-FFF2-40B4-BE49-F238E27FC236}">
                <a16:creationId xmlns:a16="http://schemas.microsoft.com/office/drawing/2014/main" id="{A0ADD099-0430-CD45-A557-BEE29E56024A}"/>
              </a:ext>
            </a:extLst>
          </p:cNvPr>
          <p:cNvSpPr txBox="1"/>
          <p:nvPr/>
        </p:nvSpPr>
        <p:spPr>
          <a:xfrm>
            <a:off x="307511" y="3601304"/>
            <a:ext cx="328936" cy="400110"/>
          </a:xfrm>
          <a:prstGeom prst="rect">
            <a:avLst/>
          </a:prstGeom>
          <a:noFill/>
        </p:spPr>
        <p:txBody>
          <a:bodyPr wrap="none" rtlCol="0">
            <a:spAutoFit/>
          </a:bodyPr>
          <a:lstStyle/>
          <a:p>
            <a:pPr algn="l"/>
            <a:r>
              <a:rPr lang="x-none" sz="2000" b="1" dirty="0">
                <a:solidFill>
                  <a:schemeClr val="accent5">
                    <a:lumMod val="50000"/>
                  </a:schemeClr>
                </a:solidFill>
              </a:rPr>
              <a:t>3</a:t>
            </a:r>
          </a:p>
        </p:txBody>
      </p:sp>
      <p:sp>
        <p:nvSpPr>
          <p:cNvPr id="48" name="CuadroTexto 47">
            <a:extLst>
              <a:ext uri="{FF2B5EF4-FFF2-40B4-BE49-F238E27FC236}">
                <a16:creationId xmlns:a16="http://schemas.microsoft.com/office/drawing/2014/main" id="{CB25B76A-2917-414C-8A7C-D5015F653596}"/>
              </a:ext>
            </a:extLst>
          </p:cNvPr>
          <p:cNvSpPr txBox="1"/>
          <p:nvPr/>
        </p:nvSpPr>
        <p:spPr>
          <a:xfrm>
            <a:off x="3124327" y="3607414"/>
            <a:ext cx="328936" cy="400110"/>
          </a:xfrm>
          <a:prstGeom prst="rect">
            <a:avLst/>
          </a:prstGeom>
          <a:noFill/>
        </p:spPr>
        <p:txBody>
          <a:bodyPr wrap="none" rtlCol="0">
            <a:spAutoFit/>
          </a:bodyPr>
          <a:lstStyle/>
          <a:p>
            <a:pPr algn="l"/>
            <a:r>
              <a:rPr lang="x-none" sz="2000" b="1" dirty="0">
                <a:solidFill>
                  <a:schemeClr val="accent5">
                    <a:lumMod val="50000"/>
                  </a:schemeClr>
                </a:solidFill>
              </a:rPr>
              <a:t>4</a:t>
            </a:r>
          </a:p>
        </p:txBody>
      </p:sp>
      <p:sp>
        <p:nvSpPr>
          <p:cNvPr id="49" name="CuadroTexto 48">
            <a:extLst>
              <a:ext uri="{FF2B5EF4-FFF2-40B4-BE49-F238E27FC236}">
                <a16:creationId xmlns:a16="http://schemas.microsoft.com/office/drawing/2014/main" id="{4EAF7401-0CE8-FE4D-B0DC-249527AF827D}"/>
              </a:ext>
            </a:extLst>
          </p:cNvPr>
          <p:cNvSpPr txBox="1"/>
          <p:nvPr/>
        </p:nvSpPr>
        <p:spPr>
          <a:xfrm>
            <a:off x="307511" y="5290264"/>
            <a:ext cx="328936" cy="400110"/>
          </a:xfrm>
          <a:prstGeom prst="rect">
            <a:avLst/>
          </a:prstGeom>
          <a:noFill/>
        </p:spPr>
        <p:txBody>
          <a:bodyPr wrap="none" rtlCol="0">
            <a:spAutoFit/>
          </a:bodyPr>
          <a:lstStyle/>
          <a:p>
            <a:pPr algn="l"/>
            <a:r>
              <a:rPr lang="x-none" sz="2000" b="1" dirty="0">
                <a:solidFill>
                  <a:schemeClr val="accent5">
                    <a:lumMod val="50000"/>
                  </a:schemeClr>
                </a:solidFill>
              </a:rPr>
              <a:t>5</a:t>
            </a:r>
          </a:p>
        </p:txBody>
      </p:sp>
      <p:sp>
        <p:nvSpPr>
          <p:cNvPr id="50" name="CuadroTexto 49">
            <a:extLst>
              <a:ext uri="{FF2B5EF4-FFF2-40B4-BE49-F238E27FC236}">
                <a16:creationId xmlns:a16="http://schemas.microsoft.com/office/drawing/2014/main" id="{936D2155-3776-8D46-A82C-49F00F21C0BA}"/>
              </a:ext>
            </a:extLst>
          </p:cNvPr>
          <p:cNvSpPr txBox="1"/>
          <p:nvPr/>
        </p:nvSpPr>
        <p:spPr>
          <a:xfrm>
            <a:off x="3124327" y="5278885"/>
            <a:ext cx="328936" cy="400110"/>
          </a:xfrm>
          <a:prstGeom prst="rect">
            <a:avLst/>
          </a:prstGeom>
          <a:noFill/>
        </p:spPr>
        <p:txBody>
          <a:bodyPr wrap="none" rtlCol="0">
            <a:spAutoFit/>
          </a:bodyPr>
          <a:lstStyle/>
          <a:p>
            <a:pPr algn="l"/>
            <a:r>
              <a:rPr lang="x-none" sz="2000" b="1" dirty="0">
                <a:solidFill>
                  <a:schemeClr val="accent5">
                    <a:lumMod val="50000"/>
                  </a:schemeClr>
                </a:solidFill>
              </a:rPr>
              <a:t>6</a:t>
            </a:r>
          </a:p>
        </p:txBody>
      </p:sp>
      <p:sp>
        <p:nvSpPr>
          <p:cNvPr id="51" name="Rounded Rectangle 24">
            <a:extLst>
              <a:ext uri="{FF2B5EF4-FFF2-40B4-BE49-F238E27FC236}">
                <a16:creationId xmlns:a16="http://schemas.microsoft.com/office/drawing/2014/main" id="{FD18BE6C-9841-0649-8D09-6A2AA5733A8D}"/>
              </a:ext>
            </a:extLst>
          </p:cNvPr>
          <p:cNvSpPr/>
          <p:nvPr/>
        </p:nvSpPr>
        <p:spPr>
          <a:xfrm>
            <a:off x="8247133" y="258166"/>
            <a:ext cx="36810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ítulo 4">
            <a:extLst>
              <a:ext uri="{FF2B5EF4-FFF2-40B4-BE49-F238E27FC236}">
                <a16:creationId xmlns:a16="http://schemas.microsoft.com/office/drawing/2014/main" id="{D3FC269A-22C5-DE48-B344-A7997199D47E}"/>
              </a:ext>
            </a:extLst>
          </p:cNvPr>
          <p:cNvSpPr>
            <a:spLocks noGrp="1"/>
          </p:cNvSpPr>
          <p:nvPr>
            <p:ph type="title"/>
          </p:nvPr>
        </p:nvSpPr>
        <p:spPr>
          <a:xfrm>
            <a:off x="8129116" y="227103"/>
            <a:ext cx="3927502" cy="461665"/>
          </a:xfrm>
        </p:spPr>
        <p:txBody>
          <a:bodyPr>
            <a:noAutofit/>
          </a:bodyPr>
          <a:lstStyle/>
          <a:p>
            <a:pPr algn="ctr"/>
            <a:r>
              <a:rPr lang="en-GB" sz="2000" b="1" dirty="0" err="1">
                <a:solidFill>
                  <a:prstClr val="white"/>
                </a:solidFill>
              </a:rPr>
              <a:t>escribir</a:t>
            </a:r>
            <a:r>
              <a:rPr lang="en-GB" sz="2000" b="1" dirty="0">
                <a:solidFill>
                  <a:prstClr val="white"/>
                </a:solidFill>
              </a:rPr>
              <a:t> / </a:t>
            </a: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x-none" sz="2000" dirty="0"/>
          </a:p>
        </p:txBody>
      </p:sp>
    </p:spTree>
    <p:extLst>
      <p:ext uri="{BB962C8B-B14F-4D97-AF65-F5344CB8AC3E}">
        <p14:creationId xmlns:p14="http://schemas.microsoft.com/office/powerpoint/2010/main" val="309609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edificio, verde, tren, pista&#10;&#10;Descripción generada automáticamente">
            <a:extLst>
              <a:ext uri="{FF2B5EF4-FFF2-40B4-BE49-F238E27FC236}">
                <a16:creationId xmlns:a16="http://schemas.microsoft.com/office/drawing/2014/main" id="{4A6918AD-55F8-4646-8495-2B5D84FC6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
        <p:nvSpPr>
          <p:cNvPr id="4" name="Rounded Rectangle 11">
            <a:extLst>
              <a:ext uri="{FF2B5EF4-FFF2-40B4-BE49-F238E27FC236}">
                <a16:creationId xmlns:a16="http://schemas.microsoft.com/office/drawing/2014/main" id="{A316DD52-7894-4A75-969C-CA0645DA2978}"/>
              </a:ext>
            </a:extLst>
          </p:cNvPr>
          <p:cNvSpPr/>
          <p:nvPr/>
        </p:nvSpPr>
        <p:spPr>
          <a:xfrm>
            <a:off x="9339944" y="258166"/>
            <a:ext cx="2588200" cy="434530"/>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169599" y="258166"/>
            <a:ext cx="8835427" cy="895720"/>
          </a:xfrm>
          <a:solidFill>
            <a:schemeClr val="bg1"/>
          </a:solidFill>
        </p:spPr>
        <p:txBody>
          <a:bodyPr>
            <a:noAutofit/>
          </a:bodyPr>
          <a:lstStyle/>
          <a:p>
            <a:r>
              <a:rPr lang="x-none" sz="2400" b="1" dirty="0">
                <a:highlight>
                  <a:srgbClr val="FFFFFF"/>
                </a:highlight>
              </a:rPr>
              <a:t>Nadia habla sobre dónde va en meses diferentes del año. </a:t>
            </a:r>
            <a:br>
              <a:rPr lang="x-none" sz="2400" b="1" dirty="0">
                <a:highlight>
                  <a:srgbClr val="FFFFFF"/>
                </a:highlight>
              </a:rPr>
            </a:br>
            <a:r>
              <a:rPr lang="x-none" sz="2400" b="1" dirty="0">
                <a:highlight>
                  <a:srgbClr val="FFFFFF"/>
                </a:highlight>
              </a:rPr>
              <a:t>También habla </a:t>
            </a:r>
            <a:r>
              <a:rPr lang="x-none" sz="2400" b="1">
                <a:highlight>
                  <a:srgbClr val="FFFFFF"/>
                </a:highlight>
              </a:rPr>
              <a:t>sobre </a:t>
            </a:r>
            <a:r>
              <a:rPr lang="en-GB" sz="2400" b="1" dirty="0" err="1">
                <a:highlight>
                  <a:srgbClr val="FFFFFF"/>
                </a:highlight>
              </a:rPr>
              <a:t>su</a:t>
            </a:r>
            <a:r>
              <a:rPr lang="en-GB" sz="2400" b="1" dirty="0">
                <a:highlight>
                  <a:srgbClr val="FFFFFF"/>
                </a:highlight>
              </a:rPr>
              <a:t> </a:t>
            </a:r>
            <a:r>
              <a:rPr lang="en-GB" sz="2400" b="1" dirty="0" err="1">
                <a:highlight>
                  <a:srgbClr val="FFFFFF"/>
                </a:highlight>
              </a:rPr>
              <a:t>hermana</a:t>
            </a:r>
            <a:r>
              <a:rPr lang="x-none" sz="2400" b="1">
                <a:highlight>
                  <a:srgbClr val="FFFFFF"/>
                </a:highlight>
              </a:rPr>
              <a:t>.  </a:t>
            </a:r>
            <a:endParaRPr lang="x-none" sz="2400" b="1" dirty="0">
              <a:highlight>
                <a:srgbClr val="FFFFFF"/>
              </a:highlight>
            </a:endParaRPr>
          </a:p>
        </p:txBody>
      </p:sp>
      <p:pic>
        <p:nvPicPr>
          <p:cNvPr id="3" name="Imagen 2">
            <a:extLst>
              <a:ext uri="{FF2B5EF4-FFF2-40B4-BE49-F238E27FC236}">
                <a16:creationId xmlns:a16="http://schemas.microsoft.com/office/drawing/2014/main" id="{439E7727-F17D-8A42-97D7-B4EDCA334FDD}"/>
              </a:ext>
            </a:extLst>
          </p:cNvPr>
          <p:cNvPicPr>
            <a:picLocks noChangeAspect="1"/>
          </p:cNvPicPr>
          <p:nvPr/>
        </p:nvPicPr>
        <p:blipFill rotWithShape="1">
          <a:blip r:embed="rId4">
            <a:extLst>
              <a:ext uri="{28A0092B-C50C-407E-A947-70E740481C1C}">
                <a14:useLocalDpi xmlns:a14="http://schemas.microsoft.com/office/drawing/2010/main" val="0"/>
              </a:ext>
            </a:extLst>
          </a:blip>
          <a:srcRect l="25389" t="14647" r="51444" b="1472"/>
          <a:stretch/>
        </p:blipFill>
        <p:spPr>
          <a:xfrm>
            <a:off x="7320136" y="2456055"/>
            <a:ext cx="1895008" cy="3863137"/>
          </a:xfrm>
          <a:prstGeom prst="rect">
            <a:avLst/>
          </a:prstGeom>
        </p:spPr>
      </p:pic>
      <p:pic>
        <p:nvPicPr>
          <p:cNvPr id="17" name="Imagen 16">
            <a:extLst>
              <a:ext uri="{FF2B5EF4-FFF2-40B4-BE49-F238E27FC236}">
                <a16:creationId xmlns:a16="http://schemas.microsoft.com/office/drawing/2014/main" id="{7A0A049F-CFD1-974F-8E78-EBCA7B997196}"/>
              </a:ext>
            </a:extLst>
          </p:cNvPr>
          <p:cNvPicPr>
            <a:picLocks noChangeAspect="1"/>
          </p:cNvPicPr>
          <p:nvPr/>
        </p:nvPicPr>
        <p:blipFill rotWithShape="1">
          <a:blip r:embed="rId4">
            <a:extLst>
              <a:ext uri="{28A0092B-C50C-407E-A947-70E740481C1C}">
                <a14:useLocalDpi xmlns:a14="http://schemas.microsoft.com/office/drawing/2010/main" val="0"/>
              </a:ext>
            </a:extLst>
          </a:blip>
          <a:srcRect l="48335" t="11369" r="28498" b="4751"/>
          <a:stretch/>
        </p:blipFill>
        <p:spPr>
          <a:xfrm>
            <a:off x="9616576" y="2323811"/>
            <a:ext cx="1895008" cy="3863137"/>
          </a:xfrm>
          <a:prstGeom prst="rect">
            <a:avLst/>
          </a:prstGeom>
        </p:spPr>
      </p:pic>
      <p:sp>
        <p:nvSpPr>
          <p:cNvPr id="9" name="Llamada ovalada 8">
            <a:extLst>
              <a:ext uri="{FF2B5EF4-FFF2-40B4-BE49-F238E27FC236}">
                <a16:creationId xmlns:a16="http://schemas.microsoft.com/office/drawing/2014/main" id="{FD8EDAAF-3805-F54E-9EAE-38FFA44C5994}"/>
              </a:ext>
            </a:extLst>
          </p:cNvPr>
          <p:cNvSpPr/>
          <p:nvPr/>
        </p:nvSpPr>
        <p:spPr>
          <a:xfrm>
            <a:off x="7762147" y="1182051"/>
            <a:ext cx="4236751" cy="1458355"/>
          </a:xfrm>
          <a:prstGeom prst="wedgeEllipseCallout">
            <a:avLst>
              <a:gd name="adj1" fmla="val -24836"/>
              <a:gd name="adj2" fmla="val 95500"/>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203864"/>
                </a:solidFill>
              </a:rPr>
              <a:t>Durante las vacaciones en diciembre voy a...</a:t>
            </a:r>
          </a:p>
        </p:txBody>
      </p:sp>
      <p:sp>
        <p:nvSpPr>
          <p:cNvPr id="12" name="Título 6">
            <a:extLst>
              <a:ext uri="{FF2B5EF4-FFF2-40B4-BE49-F238E27FC236}">
                <a16:creationId xmlns:a16="http://schemas.microsoft.com/office/drawing/2014/main" id="{E81884FD-5762-7D48-A627-B51B17B715FE}"/>
              </a:ext>
            </a:extLst>
          </p:cNvPr>
          <p:cNvSpPr txBox="1">
            <a:spLocks/>
          </p:cNvSpPr>
          <p:nvPr/>
        </p:nvSpPr>
        <p:spPr>
          <a:xfrm>
            <a:off x="169599" y="1480456"/>
            <a:ext cx="7294553" cy="4838736"/>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x-none" sz="2200" b="1">
                <a:highlight>
                  <a:srgbClr val="FFFFFF"/>
                </a:highlight>
              </a:rPr>
              <a:t>Escucha </a:t>
            </a:r>
            <a:r>
              <a:rPr lang="en-GB" sz="2200" b="1">
                <a:highlight>
                  <a:srgbClr val="FFFFFF"/>
                </a:highlight>
              </a:rPr>
              <a:t>la primera parte y t</a:t>
            </a:r>
            <a:r>
              <a:rPr lang="x-none" sz="2200" b="1">
                <a:highlight>
                  <a:srgbClr val="FFFFFF"/>
                </a:highlight>
              </a:rPr>
              <a:t>oma notas</a:t>
            </a:r>
            <a:r>
              <a:rPr lang="en-GB" sz="2200" b="1">
                <a:highlight>
                  <a:srgbClr val="FFFFFF"/>
                </a:highlight>
              </a:rPr>
              <a:t>:</a:t>
            </a:r>
            <a:endParaRPr lang="x-none" sz="2200" b="1">
              <a:highlight>
                <a:srgbClr val="FFFFFF"/>
              </a:highlight>
            </a:endParaRPr>
          </a:p>
          <a:p>
            <a:r>
              <a:rPr lang="x-none" sz="2200">
                <a:highlight>
                  <a:srgbClr val="FFFFFF"/>
                </a:highlight>
              </a:rPr>
              <a:t>¿Dónde va Nadia? ¿</a:t>
            </a:r>
            <a:r>
              <a:rPr lang="en-GB" sz="2200">
                <a:highlight>
                  <a:srgbClr val="FFFFFF"/>
                </a:highlight>
              </a:rPr>
              <a:t>y</a:t>
            </a:r>
            <a:r>
              <a:rPr lang="x-none" sz="2200">
                <a:highlight>
                  <a:srgbClr val="FFFFFF"/>
                </a:highlight>
              </a:rPr>
              <a:t> </a:t>
            </a:r>
            <a:r>
              <a:rPr lang="en-GB" sz="2200">
                <a:highlight>
                  <a:srgbClr val="FFFFFF"/>
                </a:highlight>
              </a:rPr>
              <a:t>su </a:t>
            </a:r>
            <a:r>
              <a:rPr lang="x-none" sz="2200">
                <a:highlight>
                  <a:srgbClr val="FFFFFF"/>
                </a:highlight>
              </a:rPr>
              <a:t>hermana? </a:t>
            </a:r>
          </a:p>
          <a:p>
            <a:r>
              <a:rPr lang="x-none" sz="2200">
                <a:highlight>
                  <a:srgbClr val="FFFFFF"/>
                </a:highlight>
              </a:rPr>
              <a:t>¿</a:t>
            </a:r>
            <a:r>
              <a:rPr lang="en-GB" sz="2200">
                <a:highlight>
                  <a:srgbClr val="FFFFFF"/>
                </a:highlight>
              </a:rPr>
              <a:t>Cuándo, y </a:t>
            </a:r>
            <a:r>
              <a:rPr lang="x-none" sz="2200">
                <a:highlight>
                  <a:srgbClr val="FFFFFF"/>
                </a:highlight>
              </a:rPr>
              <a:t>para qué</a:t>
            </a:r>
            <a:r>
              <a:rPr lang="en-GB" sz="2200">
                <a:highlight>
                  <a:srgbClr val="FFFFFF"/>
                </a:highlight>
              </a:rPr>
              <a:t> (e.g. para visitar algo)</a:t>
            </a:r>
            <a:r>
              <a:rPr lang="x-none" sz="2200">
                <a:highlight>
                  <a:srgbClr val="FFFFFF"/>
                </a:highlight>
              </a:rPr>
              <a:t>?</a:t>
            </a:r>
          </a:p>
          <a:p>
            <a:endParaRPr lang="en-GB" sz="2200">
              <a:highlight>
                <a:srgbClr val="FFFFFF"/>
              </a:highlight>
            </a:endParaRPr>
          </a:p>
          <a:p>
            <a:endParaRPr lang="en-GB" sz="2200">
              <a:highlight>
                <a:srgbClr val="FFFFFF"/>
              </a:highlight>
            </a:endParaRPr>
          </a:p>
          <a:p>
            <a:endParaRPr lang="en-GB" sz="2200" b="1">
              <a:highlight>
                <a:srgbClr val="FFFFFF"/>
              </a:highlight>
            </a:endParaRPr>
          </a:p>
          <a:p>
            <a:r>
              <a:rPr lang="en-GB" sz="2200" b="1">
                <a:highlight>
                  <a:srgbClr val="FFFFFF"/>
                </a:highlight>
              </a:rPr>
              <a:t>Luego escucha la segunda parte y toma notas:</a:t>
            </a:r>
            <a:endParaRPr lang="x-none" sz="2200" b="1">
              <a:highlight>
                <a:srgbClr val="FFFFFF"/>
              </a:highlight>
            </a:endParaRPr>
          </a:p>
          <a:p>
            <a:r>
              <a:rPr lang="x-none" sz="2200">
                <a:highlight>
                  <a:srgbClr val="FFFFFF"/>
                </a:highlight>
              </a:rPr>
              <a:t>¿Dónde fue Nadia? ¿y su hermana? </a:t>
            </a:r>
            <a:endParaRPr lang="en-GB" sz="2200">
              <a:highlight>
                <a:srgbClr val="FFFFFF"/>
              </a:highlight>
            </a:endParaRPr>
          </a:p>
          <a:p>
            <a:r>
              <a:rPr lang="x-none" sz="2200">
                <a:highlight>
                  <a:srgbClr val="FFFFFF"/>
                </a:highlight>
              </a:rPr>
              <a:t>¿</a:t>
            </a:r>
            <a:r>
              <a:rPr lang="en-GB" sz="2200">
                <a:highlight>
                  <a:srgbClr val="FFFFFF"/>
                </a:highlight>
              </a:rPr>
              <a:t>Cuándo, y </a:t>
            </a:r>
            <a:r>
              <a:rPr lang="x-none" sz="2200">
                <a:highlight>
                  <a:srgbClr val="FFFFFF"/>
                </a:highlight>
              </a:rPr>
              <a:t>para qué</a:t>
            </a:r>
            <a:r>
              <a:rPr lang="en-GB" sz="2200">
                <a:highlight>
                  <a:srgbClr val="FFFFFF"/>
                </a:highlight>
              </a:rPr>
              <a:t> (e.g. para visitar algo)</a:t>
            </a:r>
            <a:r>
              <a:rPr lang="x-none" sz="2200">
                <a:highlight>
                  <a:srgbClr val="FFFFFF"/>
                </a:highlight>
              </a:rPr>
              <a:t>?</a:t>
            </a:r>
            <a:endParaRPr lang="en-GB" sz="2200">
              <a:highlight>
                <a:srgbClr val="FFFFFF"/>
              </a:highlight>
            </a:endParaRPr>
          </a:p>
          <a:p>
            <a:endParaRPr lang="en-GB" sz="2200">
              <a:highlight>
                <a:srgbClr val="FFFFFF"/>
              </a:highlight>
            </a:endParaRPr>
          </a:p>
          <a:p>
            <a:endParaRPr lang="en-GB" sz="2200">
              <a:highlight>
                <a:srgbClr val="FFFFFF"/>
              </a:highlight>
            </a:endParaRPr>
          </a:p>
          <a:p>
            <a:endParaRPr lang="en-GB" sz="2200" b="1">
              <a:highlight>
                <a:srgbClr val="FFFFFF"/>
              </a:highlight>
            </a:endParaRPr>
          </a:p>
          <a:p>
            <a:r>
              <a:rPr lang="en-GB" sz="2200" b="1">
                <a:highlight>
                  <a:srgbClr val="FFFFFF"/>
                </a:highlight>
              </a:rPr>
              <a:t>Compara tus notas con un/a compañera/a después de escuchar. Luego intenta escribir unas frases completas con la información.</a:t>
            </a:r>
            <a:endParaRPr lang="x-none" sz="2200" b="1" dirty="0">
              <a:highlight>
                <a:srgbClr val="FFFFFF"/>
              </a:highlight>
            </a:endParaRPr>
          </a:p>
        </p:txBody>
      </p:sp>
      <p:sp>
        <p:nvSpPr>
          <p:cNvPr id="10" name="Action Button: Custom 16">
            <a:hlinkClick r:id="" action="ppaction://noaction" highlightClick="1">
              <a:snd r:embed="rId5" name="Slide 42 - Part 1 Durante las vacaciones.wav"/>
            </a:hlinkClick>
            <a:extLst>
              <a:ext uri="{FF2B5EF4-FFF2-40B4-BE49-F238E27FC236}">
                <a16:creationId xmlns:a16="http://schemas.microsoft.com/office/drawing/2014/main" id="{30030AF8-564D-734B-84B9-DB4C7A3A6A53}"/>
              </a:ext>
            </a:extLst>
          </p:cNvPr>
          <p:cNvSpPr/>
          <p:nvPr/>
        </p:nvSpPr>
        <p:spPr>
          <a:xfrm>
            <a:off x="217591" y="271557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6" name="Slide 42 - Part 2 El an%CC%83o pasado en septiembre.wav"/>
            </a:hlinkClick>
            <a:extLst>
              <a:ext uri="{FF2B5EF4-FFF2-40B4-BE49-F238E27FC236}">
                <a16:creationId xmlns:a16="http://schemas.microsoft.com/office/drawing/2014/main" id="{30030AF8-564D-734B-84B9-DB4C7A3A6A53}"/>
              </a:ext>
            </a:extLst>
          </p:cNvPr>
          <p:cNvSpPr/>
          <p:nvPr/>
        </p:nvSpPr>
        <p:spPr>
          <a:xfrm>
            <a:off x="219055" y="462141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677470" y="2672252"/>
            <a:ext cx="6000732" cy="461665"/>
          </a:xfrm>
          <a:prstGeom prst="rect">
            <a:avLst/>
          </a:prstGeom>
          <a:noFill/>
        </p:spPr>
        <p:txBody>
          <a:bodyPr wrap="square" rtlCol="0">
            <a:spAutoFit/>
          </a:bodyPr>
          <a:lstStyle/>
          <a:p>
            <a:pPr algn="l"/>
            <a:r>
              <a:rPr lang="en-GB" sz="2400">
                <a:solidFill>
                  <a:schemeClr val="accent5">
                    <a:lumMod val="50000"/>
                  </a:schemeClr>
                </a:solidFill>
              </a:rPr>
              <a:t>Primera parte: los viajes cada año</a:t>
            </a:r>
            <a:endParaRPr lang="en-GB" sz="2400" dirty="0">
              <a:solidFill>
                <a:schemeClr val="accent5">
                  <a:lumMod val="50000"/>
                </a:schemeClr>
              </a:solidFill>
            </a:endParaRPr>
          </a:p>
        </p:txBody>
      </p:sp>
      <p:sp>
        <p:nvSpPr>
          <p:cNvPr id="13" name="TextBox 12"/>
          <p:cNvSpPr txBox="1"/>
          <p:nvPr/>
        </p:nvSpPr>
        <p:spPr>
          <a:xfrm>
            <a:off x="652246" y="4555753"/>
            <a:ext cx="6736035" cy="461665"/>
          </a:xfrm>
          <a:prstGeom prst="rect">
            <a:avLst/>
          </a:prstGeom>
          <a:noFill/>
        </p:spPr>
        <p:txBody>
          <a:bodyPr wrap="square" rtlCol="0">
            <a:spAutoFit/>
          </a:bodyPr>
          <a:lstStyle/>
          <a:p>
            <a:pPr algn="l"/>
            <a:r>
              <a:rPr lang="en-GB" sz="2400">
                <a:solidFill>
                  <a:schemeClr val="accent5">
                    <a:lumMod val="50000"/>
                  </a:schemeClr>
                </a:solidFill>
              </a:rPr>
              <a:t>Segunda parte: los viajes del año pasado</a:t>
            </a:r>
            <a:endParaRPr lang="en-GB" sz="2400" dirty="0">
              <a:solidFill>
                <a:schemeClr val="accent5">
                  <a:lumMod val="50000"/>
                </a:schemeClr>
              </a:solidFill>
            </a:endParaRPr>
          </a:p>
        </p:txBody>
      </p:sp>
    </p:spTree>
    <p:extLst>
      <p:ext uri="{BB962C8B-B14F-4D97-AF65-F5344CB8AC3E}">
        <p14:creationId xmlns:p14="http://schemas.microsoft.com/office/powerpoint/2010/main" val="360521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edificio, verde, tren, pista&#10;&#10;Descripción generada automáticamente">
            <a:extLst>
              <a:ext uri="{FF2B5EF4-FFF2-40B4-BE49-F238E27FC236}">
                <a16:creationId xmlns:a16="http://schemas.microsoft.com/office/drawing/2014/main" id="{4A6918AD-55F8-4646-8495-2B5D84FC6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
        <p:nvSpPr>
          <p:cNvPr id="4" name="Rounded Rectangle 11">
            <a:extLst>
              <a:ext uri="{FF2B5EF4-FFF2-40B4-BE49-F238E27FC236}">
                <a16:creationId xmlns:a16="http://schemas.microsoft.com/office/drawing/2014/main" id="{A316DD52-7894-4A75-969C-CA0645DA2978}"/>
              </a:ext>
            </a:extLst>
          </p:cNvPr>
          <p:cNvSpPr/>
          <p:nvPr/>
        </p:nvSpPr>
        <p:spPr>
          <a:xfrm>
            <a:off x="9339944" y="258166"/>
            <a:ext cx="2588200" cy="434530"/>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169599" y="258166"/>
            <a:ext cx="8835427" cy="543424"/>
          </a:xfrm>
        </p:spPr>
        <p:txBody>
          <a:bodyPr>
            <a:noAutofit/>
          </a:bodyPr>
          <a:lstStyle/>
          <a:p>
            <a:r>
              <a:rPr lang="x-none" sz="2400" b="1">
                <a:highlight>
                  <a:srgbClr val="FFFFFF"/>
                </a:highlight>
              </a:rPr>
              <a:t>Lee </a:t>
            </a:r>
            <a:r>
              <a:rPr lang="en-GB" sz="2400" b="1">
                <a:highlight>
                  <a:srgbClr val="FFFFFF"/>
                </a:highlight>
              </a:rPr>
              <a:t>el texto </a:t>
            </a:r>
            <a:r>
              <a:rPr lang="x-none" sz="2400" b="1">
                <a:highlight>
                  <a:srgbClr val="FFFFFF"/>
                </a:highlight>
              </a:rPr>
              <a:t>y </a:t>
            </a:r>
            <a:r>
              <a:rPr lang="x-none" sz="2400" b="1" dirty="0">
                <a:highlight>
                  <a:srgbClr val="FFFFFF"/>
                </a:highlight>
              </a:rPr>
              <a:t>compara con tus notas:</a:t>
            </a:r>
          </a:p>
        </p:txBody>
      </p:sp>
      <p:pic>
        <p:nvPicPr>
          <p:cNvPr id="3" name="Imagen 2">
            <a:extLst>
              <a:ext uri="{FF2B5EF4-FFF2-40B4-BE49-F238E27FC236}">
                <a16:creationId xmlns:a16="http://schemas.microsoft.com/office/drawing/2014/main" id="{439E7727-F17D-8A42-97D7-B4EDCA334FDD}"/>
              </a:ext>
            </a:extLst>
          </p:cNvPr>
          <p:cNvPicPr>
            <a:picLocks noChangeAspect="1"/>
          </p:cNvPicPr>
          <p:nvPr/>
        </p:nvPicPr>
        <p:blipFill rotWithShape="1">
          <a:blip r:embed="rId4">
            <a:extLst>
              <a:ext uri="{28A0092B-C50C-407E-A947-70E740481C1C}">
                <a14:useLocalDpi xmlns:a14="http://schemas.microsoft.com/office/drawing/2010/main" val="0"/>
              </a:ext>
            </a:extLst>
          </a:blip>
          <a:srcRect l="25389" t="14647" r="51444" b="1472"/>
          <a:stretch/>
        </p:blipFill>
        <p:spPr>
          <a:xfrm>
            <a:off x="8526130" y="2485522"/>
            <a:ext cx="1895008" cy="3863137"/>
          </a:xfrm>
          <a:prstGeom prst="rect">
            <a:avLst/>
          </a:prstGeom>
        </p:spPr>
      </p:pic>
      <p:pic>
        <p:nvPicPr>
          <p:cNvPr id="17" name="Imagen 16">
            <a:extLst>
              <a:ext uri="{FF2B5EF4-FFF2-40B4-BE49-F238E27FC236}">
                <a16:creationId xmlns:a16="http://schemas.microsoft.com/office/drawing/2014/main" id="{7A0A049F-CFD1-974F-8E78-EBCA7B997196}"/>
              </a:ext>
            </a:extLst>
          </p:cNvPr>
          <p:cNvPicPr>
            <a:picLocks noChangeAspect="1"/>
          </p:cNvPicPr>
          <p:nvPr/>
        </p:nvPicPr>
        <p:blipFill rotWithShape="1">
          <a:blip r:embed="rId4">
            <a:extLst>
              <a:ext uri="{28A0092B-C50C-407E-A947-70E740481C1C}">
                <a14:useLocalDpi xmlns:a14="http://schemas.microsoft.com/office/drawing/2010/main" val="0"/>
              </a:ext>
            </a:extLst>
          </a:blip>
          <a:srcRect l="48335" t="11369" r="28498" b="4751"/>
          <a:stretch/>
        </p:blipFill>
        <p:spPr>
          <a:xfrm>
            <a:off x="10173748" y="2358289"/>
            <a:ext cx="1895008" cy="3863137"/>
          </a:xfrm>
          <a:prstGeom prst="rect">
            <a:avLst/>
          </a:prstGeom>
        </p:spPr>
      </p:pic>
      <p:sp>
        <p:nvSpPr>
          <p:cNvPr id="8" name="Llamada rectangular redondeada 7">
            <a:extLst>
              <a:ext uri="{FF2B5EF4-FFF2-40B4-BE49-F238E27FC236}">
                <a16:creationId xmlns:a16="http://schemas.microsoft.com/office/drawing/2014/main" id="{F2DEA695-CC4D-304F-86DD-C4E395E11B1C}"/>
              </a:ext>
            </a:extLst>
          </p:cNvPr>
          <p:cNvSpPr/>
          <p:nvPr/>
        </p:nvSpPr>
        <p:spPr>
          <a:xfrm>
            <a:off x="169599" y="801590"/>
            <a:ext cx="8607142" cy="5419837"/>
          </a:xfrm>
          <a:prstGeom prst="wedgeRoundRectCallout">
            <a:avLst>
              <a:gd name="adj1" fmla="val 54434"/>
              <a:gd name="adj2" fmla="val -16694"/>
              <a:gd name="adj3" fmla="val 16667"/>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b="1">
                <a:solidFill>
                  <a:srgbClr val="203864"/>
                </a:solidFill>
              </a:rPr>
              <a:t>1. Primera parte (los viajes cada año) </a:t>
            </a:r>
          </a:p>
          <a:p>
            <a:r>
              <a:rPr lang="es-ES" sz="2000">
                <a:solidFill>
                  <a:srgbClr val="203864"/>
                </a:solidFill>
              </a:rPr>
              <a:t>Durante </a:t>
            </a:r>
            <a:r>
              <a:rPr lang="es-ES" sz="2000" dirty="0">
                <a:solidFill>
                  <a:srgbClr val="203864"/>
                </a:solidFill>
              </a:rPr>
              <a:t>las vacaciones en diciembre voy a León para aprender sobre la historia de la ciudad. Frecuentemente mi hermana también va, pero no le interesan los edificios antiguos, así que voy sola cuando quiero visitar los edificios</a:t>
            </a:r>
            <a:r>
              <a:rPr lang="es-ES" sz="2000">
                <a:solidFill>
                  <a:srgbClr val="203864"/>
                </a:solidFill>
              </a:rPr>
              <a:t>. Voy </a:t>
            </a:r>
            <a:r>
              <a:rPr lang="es-ES" sz="2000" dirty="0">
                <a:solidFill>
                  <a:srgbClr val="203864"/>
                </a:solidFill>
              </a:rPr>
              <a:t>al </a:t>
            </a:r>
            <a:r>
              <a:rPr lang="es-ES" sz="2000">
                <a:solidFill>
                  <a:srgbClr val="203864"/>
                </a:solidFill>
              </a:rPr>
              <a:t>centro principalmente para </a:t>
            </a:r>
            <a:r>
              <a:rPr lang="es-ES" sz="2000" dirty="0">
                <a:solidFill>
                  <a:srgbClr val="203864"/>
                </a:solidFill>
              </a:rPr>
              <a:t>entrar a museos porque me encanta el arte. En noviembre generalmente voy en avión a Medellín para ver a mis abuelos, </a:t>
            </a:r>
            <a:r>
              <a:rPr lang="es-ES" sz="2000">
                <a:solidFill>
                  <a:srgbClr val="203864"/>
                </a:solidFill>
              </a:rPr>
              <a:t>aunque mi hermana simplemente va </a:t>
            </a:r>
            <a:r>
              <a:rPr lang="es-ES" sz="2000" dirty="0">
                <a:solidFill>
                  <a:srgbClr val="203864"/>
                </a:solidFill>
              </a:rPr>
              <a:t>a la costa en Gijón para disfrutar el ambiente.</a:t>
            </a:r>
          </a:p>
          <a:p>
            <a:endParaRPr lang="es-ES" sz="2000">
              <a:solidFill>
                <a:srgbClr val="203864"/>
              </a:solidFill>
            </a:endParaRPr>
          </a:p>
          <a:p>
            <a:r>
              <a:rPr lang="es-ES" sz="2000" b="1">
                <a:solidFill>
                  <a:srgbClr val="203864"/>
                </a:solidFill>
              </a:rPr>
              <a:t>2. Segunda parte (los viajes del año pasado)</a:t>
            </a:r>
            <a:endParaRPr lang="es-ES" sz="2000" b="1" dirty="0">
              <a:solidFill>
                <a:srgbClr val="203864"/>
              </a:solidFill>
            </a:endParaRPr>
          </a:p>
          <a:p>
            <a:r>
              <a:rPr lang="es-ES" sz="2000" dirty="0">
                <a:solidFill>
                  <a:srgbClr val="203864"/>
                </a:solidFill>
              </a:rPr>
              <a:t>El año pasado en </a:t>
            </a:r>
            <a:r>
              <a:rPr lang="es-ES" sz="2000">
                <a:solidFill>
                  <a:srgbClr val="203864"/>
                </a:solidFill>
              </a:rPr>
              <a:t>septiembre fui </a:t>
            </a:r>
            <a:r>
              <a:rPr lang="es-ES" sz="2000" dirty="0">
                <a:solidFill>
                  <a:srgbClr val="203864"/>
                </a:solidFill>
              </a:rPr>
              <a:t>a Jaén para apoyar al equipo de fútbol, mientras </a:t>
            </a:r>
            <a:r>
              <a:rPr lang="es-ES" sz="2000">
                <a:solidFill>
                  <a:srgbClr val="203864"/>
                </a:solidFill>
              </a:rPr>
              <a:t>que mi hermana fue a San Sebastián para celebrar su </a:t>
            </a:r>
            <a:r>
              <a:rPr lang="es-ES" sz="2000" dirty="0">
                <a:solidFill>
                  <a:srgbClr val="203864"/>
                </a:solidFill>
              </a:rPr>
              <a:t>cumpleaños. Después, en octubre, ella no fue al colegio durante una semana, básicamente porque fue con la clase a la montaña en Santander para conocer la naturaleza de la zona.</a:t>
            </a:r>
          </a:p>
        </p:txBody>
      </p:sp>
    </p:spTree>
    <p:extLst>
      <p:ext uri="{BB962C8B-B14F-4D97-AF65-F5344CB8AC3E}">
        <p14:creationId xmlns:p14="http://schemas.microsoft.com/office/powerpoint/2010/main" val="1320669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0" y="121240"/>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6184900" y="133940"/>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159697" y="2396339"/>
            <a:ext cx="4467890" cy="461665"/>
          </a:xfrm>
          <a:prstGeom prst="rect">
            <a:avLst/>
          </a:prstGeom>
        </p:spPr>
        <p:txBody>
          <a:bodyPr wrap="none">
            <a:spAutoFit/>
          </a:bodyPr>
          <a:lstStyle/>
          <a:p>
            <a:r>
              <a:rPr lang="es-ES" sz="2400" dirty="0">
                <a:solidFill>
                  <a:srgbClr val="203864"/>
                </a:solidFill>
              </a:rPr>
              <a:t>5. El aymara y el quechua… </a:t>
            </a:r>
            <a:endParaRPr lang="en-GB" sz="2400" dirty="0"/>
          </a:p>
        </p:txBody>
      </p:sp>
      <p:sp>
        <p:nvSpPr>
          <p:cNvPr id="7" name="Rectangle 6"/>
          <p:cNvSpPr/>
          <p:nvPr/>
        </p:nvSpPr>
        <p:spPr>
          <a:xfrm>
            <a:off x="1159696" y="1883091"/>
            <a:ext cx="3643657" cy="461665"/>
          </a:xfrm>
          <a:prstGeom prst="rect">
            <a:avLst/>
          </a:prstGeom>
        </p:spPr>
        <p:txBody>
          <a:bodyPr wrap="square">
            <a:spAutoFit/>
          </a:bodyPr>
          <a:lstStyle/>
          <a:p>
            <a:r>
              <a:rPr lang="es-ES" sz="2400" dirty="0">
                <a:solidFill>
                  <a:srgbClr val="203864"/>
                </a:solidFill>
              </a:rPr>
              <a:t>4. Las montañas… </a:t>
            </a:r>
            <a:endParaRPr lang="en-GB" sz="2400" dirty="0"/>
          </a:p>
        </p:txBody>
      </p:sp>
      <p:sp>
        <p:nvSpPr>
          <p:cNvPr id="8" name="Rectangle 7"/>
          <p:cNvSpPr/>
          <p:nvPr/>
        </p:nvSpPr>
        <p:spPr>
          <a:xfrm>
            <a:off x="1159697" y="968446"/>
            <a:ext cx="3272050" cy="461665"/>
          </a:xfrm>
          <a:prstGeom prst="rect">
            <a:avLst/>
          </a:prstGeom>
        </p:spPr>
        <p:txBody>
          <a:bodyPr wrap="none">
            <a:spAutoFit/>
          </a:bodyPr>
          <a:lstStyle/>
          <a:p>
            <a:r>
              <a:rPr lang="es-ES" sz="2400" dirty="0">
                <a:solidFill>
                  <a:srgbClr val="203864"/>
                </a:solidFill>
              </a:rPr>
              <a:t>2. Un paisaje seco… </a:t>
            </a:r>
            <a:endParaRPr lang="en-GB" sz="2400" dirty="0"/>
          </a:p>
        </p:txBody>
      </p:sp>
      <p:sp>
        <p:nvSpPr>
          <p:cNvPr id="9" name="Rectangle 8"/>
          <p:cNvSpPr/>
          <p:nvPr/>
        </p:nvSpPr>
        <p:spPr>
          <a:xfrm>
            <a:off x="1159697" y="1430111"/>
            <a:ext cx="1773242" cy="461665"/>
          </a:xfrm>
          <a:prstGeom prst="rect">
            <a:avLst/>
          </a:prstGeom>
        </p:spPr>
        <p:txBody>
          <a:bodyPr wrap="none">
            <a:spAutoFit/>
          </a:bodyPr>
          <a:lstStyle/>
          <a:p>
            <a:r>
              <a:rPr lang="es-ES" sz="2400" dirty="0">
                <a:solidFill>
                  <a:srgbClr val="203864"/>
                </a:solidFill>
              </a:rPr>
              <a:t>3. Bolivia…</a:t>
            </a:r>
            <a:endParaRPr lang="en-GB" sz="2400" dirty="0"/>
          </a:p>
        </p:txBody>
      </p:sp>
      <p:sp>
        <p:nvSpPr>
          <p:cNvPr id="10" name="Rectangle 9"/>
          <p:cNvSpPr/>
          <p:nvPr/>
        </p:nvSpPr>
        <p:spPr>
          <a:xfrm>
            <a:off x="1164969" y="489673"/>
            <a:ext cx="1992853" cy="461665"/>
          </a:xfrm>
          <a:prstGeom prst="rect">
            <a:avLst/>
          </a:prstGeom>
        </p:spPr>
        <p:txBody>
          <a:bodyPr wrap="none">
            <a:spAutoFit/>
          </a:bodyPr>
          <a:lstStyle/>
          <a:p>
            <a:r>
              <a:rPr lang="es-ES" sz="2400" dirty="0">
                <a:solidFill>
                  <a:srgbClr val="203864"/>
                </a:solidFill>
              </a:rPr>
              <a:t>1. El calor… </a:t>
            </a:r>
            <a:endParaRPr lang="en-GB" sz="2400" dirty="0"/>
          </a:p>
        </p:txBody>
      </p:sp>
      <p:sp>
        <p:nvSpPr>
          <p:cNvPr id="11" name="Rectangle 10"/>
          <p:cNvSpPr/>
          <p:nvPr/>
        </p:nvSpPr>
        <p:spPr>
          <a:xfrm>
            <a:off x="6184446" y="1554294"/>
            <a:ext cx="5137945" cy="400110"/>
          </a:xfrm>
          <a:prstGeom prst="rect">
            <a:avLst/>
          </a:prstGeom>
        </p:spPr>
        <p:txBody>
          <a:bodyPr wrap="none">
            <a:spAutoFit/>
          </a:bodyPr>
          <a:lstStyle/>
          <a:p>
            <a:r>
              <a:rPr lang="es-ES" sz="2000" b="1" dirty="0">
                <a:solidFill>
                  <a:srgbClr val="203864"/>
                </a:solidFill>
              </a:rPr>
              <a:t>pueden</a:t>
            </a:r>
            <a:r>
              <a:rPr lang="es-ES" sz="2000" dirty="0">
                <a:solidFill>
                  <a:srgbClr val="203864"/>
                </a:solidFill>
              </a:rPr>
              <a:t> ser importantes en las escuelas.</a:t>
            </a:r>
          </a:p>
        </p:txBody>
      </p:sp>
      <p:sp>
        <p:nvSpPr>
          <p:cNvPr id="12" name="Rectangle 11"/>
          <p:cNvSpPr/>
          <p:nvPr/>
        </p:nvSpPr>
        <p:spPr>
          <a:xfrm>
            <a:off x="6452948" y="620105"/>
            <a:ext cx="4600940" cy="400110"/>
          </a:xfrm>
          <a:prstGeom prst="rect">
            <a:avLst/>
          </a:prstGeom>
        </p:spPr>
        <p:txBody>
          <a:bodyPr wrap="none">
            <a:spAutoFit/>
          </a:bodyPr>
          <a:lstStyle/>
          <a:p>
            <a:r>
              <a:rPr lang="es-ES" sz="2000" b="1" dirty="0">
                <a:solidFill>
                  <a:srgbClr val="203864"/>
                </a:solidFill>
              </a:rPr>
              <a:t>tienen</a:t>
            </a:r>
            <a:r>
              <a:rPr lang="es-ES" sz="2000" b="1" i="1" dirty="0">
                <a:solidFill>
                  <a:srgbClr val="203864"/>
                </a:solidFill>
              </a:rPr>
              <a:t> </a:t>
            </a:r>
            <a:r>
              <a:rPr lang="es-ES" sz="2000" dirty="0">
                <a:solidFill>
                  <a:srgbClr val="203864"/>
                </a:solidFill>
              </a:rPr>
              <a:t>una altura de seis mil metros.</a:t>
            </a:r>
            <a:endParaRPr lang="en-GB" sz="2000" dirty="0"/>
          </a:p>
        </p:txBody>
      </p:sp>
      <p:sp>
        <p:nvSpPr>
          <p:cNvPr id="14" name="Rectangle 13"/>
          <p:cNvSpPr/>
          <p:nvPr/>
        </p:nvSpPr>
        <p:spPr>
          <a:xfrm>
            <a:off x="6717502" y="1064871"/>
            <a:ext cx="4166525" cy="400110"/>
          </a:xfrm>
          <a:prstGeom prst="rect">
            <a:avLst/>
          </a:prstGeom>
        </p:spPr>
        <p:txBody>
          <a:bodyPr wrap="none">
            <a:spAutoFit/>
          </a:bodyPr>
          <a:lstStyle/>
          <a:p>
            <a:r>
              <a:rPr lang="es-ES" sz="2000" b="1" dirty="0">
                <a:solidFill>
                  <a:srgbClr val="203864"/>
                </a:solidFill>
              </a:rPr>
              <a:t>cubre</a:t>
            </a:r>
            <a:r>
              <a:rPr lang="es-ES" sz="2000" dirty="0">
                <a:solidFill>
                  <a:srgbClr val="203864"/>
                </a:solidFill>
              </a:rPr>
              <a:t> la parte alta de la región.</a:t>
            </a:r>
          </a:p>
        </p:txBody>
      </p:sp>
      <p:sp>
        <p:nvSpPr>
          <p:cNvPr id="15" name="Rectangle 14"/>
          <p:cNvSpPr/>
          <p:nvPr/>
        </p:nvSpPr>
        <p:spPr>
          <a:xfrm>
            <a:off x="6493082" y="2090004"/>
            <a:ext cx="4669868" cy="400110"/>
          </a:xfrm>
          <a:prstGeom prst="rect">
            <a:avLst/>
          </a:prstGeom>
        </p:spPr>
        <p:txBody>
          <a:bodyPr wrap="none">
            <a:spAutoFit/>
          </a:bodyPr>
          <a:lstStyle/>
          <a:p>
            <a:r>
              <a:rPr lang="es-ES" sz="2000" b="1" dirty="0">
                <a:solidFill>
                  <a:srgbClr val="203864"/>
                </a:solidFill>
              </a:rPr>
              <a:t>tiene</a:t>
            </a:r>
            <a:r>
              <a:rPr lang="es-ES" sz="2000" dirty="0">
                <a:solidFill>
                  <a:srgbClr val="203864"/>
                </a:solidFill>
              </a:rPr>
              <a:t> una frontera con cinco países.</a:t>
            </a:r>
          </a:p>
        </p:txBody>
      </p:sp>
      <p:sp>
        <p:nvSpPr>
          <p:cNvPr id="16" name="Rectangle 15"/>
          <p:cNvSpPr/>
          <p:nvPr/>
        </p:nvSpPr>
        <p:spPr>
          <a:xfrm>
            <a:off x="6279442" y="2627172"/>
            <a:ext cx="4817344" cy="400110"/>
          </a:xfrm>
          <a:prstGeom prst="rect">
            <a:avLst/>
          </a:prstGeom>
        </p:spPr>
        <p:txBody>
          <a:bodyPr wrap="none">
            <a:spAutoFit/>
          </a:bodyPr>
          <a:lstStyle/>
          <a:p>
            <a:r>
              <a:rPr lang="es-ES" sz="2000" b="1" dirty="0">
                <a:solidFill>
                  <a:srgbClr val="203864"/>
                </a:solidFill>
              </a:rPr>
              <a:t>desaparece</a:t>
            </a:r>
            <a:r>
              <a:rPr lang="es-ES" sz="2000" dirty="0">
                <a:solidFill>
                  <a:srgbClr val="203864"/>
                </a:solidFill>
              </a:rPr>
              <a:t> en la parte alta del país.</a:t>
            </a:r>
          </a:p>
        </p:txBody>
      </p:sp>
      <p:sp>
        <p:nvSpPr>
          <p:cNvPr id="17" name="CuadroTexto 9">
            <a:extLst>
              <a:ext uri="{FF2B5EF4-FFF2-40B4-BE49-F238E27FC236}">
                <a16:creationId xmlns:a16="http://schemas.microsoft.com/office/drawing/2014/main" id="{44B29787-C12C-A944-8F8D-4E3812DEC56B}"/>
              </a:ext>
            </a:extLst>
          </p:cNvPr>
          <p:cNvSpPr txBox="1"/>
          <p:nvPr/>
        </p:nvSpPr>
        <p:spPr>
          <a:xfrm>
            <a:off x="2319396" y="149511"/>
            <a:ext cx="1717137" cy="400110"/>
          </a:xfrm>
          <a:prstGeom prst="rect">
            <a:avLst/>
          </a:prstGeom>
          <a:noFill/>
        </p:spPr>
        <p:txBody>
          <a:bodyPr wrap="none" rtlCol="0">
            <a:spAutoFit/>
          </a:bodyPr>
          <a:lstStyle/>
          <a:p>
            <a:pPr algn="l"/>
            <a:r>
              <a:rPr lang="x-none" sz="2000" b="1" dirty="0">
                <a:solidFill>
                  <a:schemeClr val="accent5">
                    <a:lumMod val="50000"/>
                  </a:schemeClr>
                </a:solidFill>
              </a:rPr>
              <a:t>Estudiante A</a:t>
            </a:r>
          </a:p>
        </p:txBody>
      </p:sp>
      <p:sp>
        <p:nvSpPr>
          <p:cNvPr id="18" name="CuadroTexto 10">
            <a:extLst>
              <a:ext uri="{FF2B5EF4-FFF2-40B4-BE49-F238E27FC236}">
                <a16:creationId xmlns:a16="http://schemas.microsoft.com/office/drawing/2014/main" id="{C8BE25B2-DB62-F443-9E51-6194E03BC365}"/>
              </a:ext>
            </a:extLst>
          </p:cNvPr>
          <p:cNvSpPr txBox="1"/>
          <p:nvPr/>
        </p:nvSpPr>
        <p:spPr>
          <a:xfrm>
            <a:off x="7962233" y="176968"/>
            <a:ext cx="1677062" cy="400110"/>
          </a:xfrm>
          <a:prstGeom prst="rect">
            <a:avLst/>
          </a:prstGeom>
          <a:noFill/>
        </p:spPr>
        <p:txBody>
          <a:bodyPr wrap="none" rtlCol="0">
            <a:spAutoFit/>
          </a:bodyPr>
          <a:lstStyle/>
          <a:p>
            <a:pPr algn="l"/>
            <a:r>
              <a:rPr lang="x-none" sz="2000" b="1" dirty="0">
                <a:solidFill>
                  <a:schemeClr val="accent5">
                    <a:lumMod val="50000"/>
                  </a:schemeClr>
                </a:solidFill>
              </a:rPr>
              <a:t>Estudiante B</a:t>
            </a:r>
          </a:p>
        </p:txBody>
      </p:sp>
      <p:sp>
        <p:nvSpPr>
          <p:cNvPr id="20" name="Rounded Rectangle 19"/>
          <p:cNvSpPr/>
          <p:nvPr/>
        </p:nvSpPr>
        <p:spPr>
          <a:xfrm>
            <a:off x="6184900" y="3313833"/>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uadroTexto 10">
            <a:extLst>
              <a:ext uri="{FF2B5EF4-FFF2-40B4-BE49-F238E27FC236}">
                <a16:creationId xmlns:a16="http://schemas.microsoft.com/office/drawing/2014/main" id="{C8BE25B2-DB62-F443-9E51-6194E03BC365}"/>
              </a:ext>
            </a:extLst>
          </p:cNvPr>
          <p:cNvSpPr txBox="1"/>
          <p:nvPr/>
        </p:nvSpPr>
        <p:spPr>
          <a:xfrm>
            <a:off x="7938147" y="3374758"/>
            <a:ext cx="1717137" cy="400110"/>
          </a:xfrm>
          <a:prstGeom prst="rect">
            <a:avLst/>
          </a:prstGeom>
          <a:noFill/>
        </p:spPr>
        <p:txBody>
          <a:bodyPr wrap="none" rtlCol="0">
            <a:spAutoFit/>
          </a:bodyPr>
          <a:lstStyle/>
          <a:p>
            <a:pPr algn="l"/>
            <a:r>
              <a:rPr lang="x-none" sz="2000" b="1" dirty="0">
                <a:solidFill>
                  <a:schemeClr val="accent5">
                    <a:lumMod val="50000"/>
                  </a:schemeClr>
                </a:solidFill>
              </a:rPr>
              <a:t>Estudiante </a:t>
            </a:r>
            <a:r>
              <a:rPr lang="en-GB" sz="2000" b="1" dirty="0">
                <a:solidFill>
                  <a:schemeClr val="accent5">
                    <a:lumMod val="50000"/>
                  </a:schemeClr>
                </a:solidFill>
              </a:rPr>
              <a:t>A</a:t>
            </a:r>
            <a:endParaRPr lang="x-none" sz="2000" b="1" dirty="0">
              <a:solidFill>
                <a:schemeClr val="accent5">
                  <a:lumMod val="50000"/>
                </a:schemeClr>
              </a:solidFill>
            </a:endParaRPr>
          </a:p>
        </p:txBody>
      </p:sp>
      <p:cxnSp>
        <p:nvCxnSpPr>
          <p:cNvPr id="23" name="Straight Connector 22"/>
          <p:cNvCxnSpPr/>
          <p:nvPr/>
        </p:nvCxnSpPr>
        <p:spPr>
          <a:xfrm>
            <a:off x="612648" y="3196980"/>
            <a:ext cx="11228832" cy="29175"/>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762000" y="3301133"/>
            <a:ext cx="5105400" cy="2974717"/>
            <a:chOff x="762000" y="3301133"/>
            <a:chExt cx="5105400" cy="2974717"/>
          </a:xfrm>
        </p:grpSpPr>
        <p:sp>
          <p:nvSpPr>
            <p:cNvPr id="19" name="Rounded Rectangle 18"/>
            <p:cNvSpPr/>
            <p:nvPr/>
          </p:nvSpPr>
          <p:spPr>
            <a:xfrm>
              <a:off x="762000" y="3301133"/>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uadroTexto 9">
              <a:extLst>
                <a:ext uri="{FF2B5EF4-FFF2-40B4-BE49-F238E27FC236}">
                  <a16:creationId xmlns:a16="http://schemas.microsoft.com/office/drawing/2014/main" id="{44B29787-C12C-A944-8F8D-4E3812DEC56B}"/>
                </a:ext>
              </a:extLst>
            </p:cNvPr>
            <p:cNvSpPr txBox="1"/>
            <p:nvPr/>
          </p:nvSpPr>
          <p:spPr>
            <a:xfrm>
              <a:off x="2295310" y="3347301"/>
              <a:ext cx="1717137" cy="400110"/>
            </a:xfrm>
            <a:prstGeom prst="rect">
              <a:avLst/>
            </a:prstGeom>
            <a:noFill/>
          </p:spPr>
          <p:txBody>
            <a:bodyPr wrap="none" rtlCol="0">
              <a:spAutoFit/>
            </a:bodyPr>
            <a:lstStyle/>
            <a:p>
              <a:pPr algn="l"/>
              <a:r>
                <a:rPr lang="x-none" sz="2000" b="1" dirty="0">
                  <a:solidFill>
                    <a:schemeClr val="accent5">
                      <a:lumMod val="50000"/>
                    </a:schemeClr>
                  </a:solidFill>
                </a:rPr>
                <a:t>Estudiante </a:t>
              </a:r>
              <a:r>
                <a:rPr lang="en-GB" sz="2000" b="1" dirty="0">
                  <a:solidFill>
                    <a:schemeClr val="accent5">
                      <a:lumMod val="50000"/>
                    </a:schemeClr>
                  </a:solidFill>
                </a:rPr>
                <a:t>B</a:t>
              </a:r>
              <a:endParaRPr lang="x-none" sz="2000" b="1" dirty="0">
                <a:solidFill>
                  <a:schemeClr val="accent5">
                    <a:lumMod val="50000"/>
                  </a:schemeClr>
                </a:solidFill>
              </a:endParaRPr>
            </a:p>
          </p:txBody>
        </p:sp>
        <p:sp>
          <p:nvSpPr>
            <p:cNvPr id="30" name="Rectangle 29"/>
            <p:cNvSpPr/>
            <p:nvPr/>
          </p:nvSpPr>
          <p:spPr>
            <a:xfrm>
              <a:off x="1180197" y="5697055"/>
              <a:ext cx="4022135" cy="461665"/>
            </a:xfrm>
            <a:prstGeom prst="rect">
              <a:avLst/>
            </a:prstGeom>
          </p:spPr>
          <p:txBody>
            <a:bodyPr wrap="square">
              <a:spAutoFit/>
            </a:bodyPr>
            <a:lstStyle/>
            <a:p>
              <a:r>
                <a:rPr lang="es-ES" sz="2400" dirty="0">
                  <a:solidFill>
                    <a:srgbClr val="203864"/>
                  </a:solidFill>
                </a:rPr>
                <a:t>10. Los paisajes verdes…</a:t>
              </a:r>
              <a:endParaRPr lang="en-GB" sz="2400" dirty="0"/>
            </a:p>
          </p:txBody>
        </p:sp>
        <p:sp>
          <p:nvSpPr>
            <p:cNvPr id="31" name="Rectangle 30"/>
            <p:cNvSpPr/>
            <p:nvPr/>
          </p:nvSpPr>
          <p:spPr>
            <a:xfrm>
              <a:off x="1180197" y="5222961"/>
              <a:ext cx="3251550" cy="461665"/>
            </a:xfrm>
            <a:prstGeom prst="rect">
              <a:avLst/>
            </a:prstGeom>
          </p:spPr>
          <p:txBody>
            <a:bodyPr wrap="square">
              <a:spAutoFit/>
            </a:bodyPr>
            <a:lstStyle/>
            <a:p>
              <a:r>
                <a:rPr lang="es-ES" sz="2400" dirty="0">
                  <a:solidFill>
                    <a:srgbClr val="203864"/>
                  </a:solidFill>
                </a:rPr>
                <a:t>9. Los estudiantes…</a:t>
              </a:r>
              <a:endParaRPr lang="en-GB" sz="2400" dirty="0"/>
            </a:p>
          </p:txBody>
        </p:sp>
        <p:sp>
          <p:nvSpPr>
            <p:cNvPr id="32" name="Rectangle 31"/>
            <p:cNvSpPr/>
            <p:nvPr/>
          </p:nvSpPr>
          <p:spPr>
            <a:xfrm>
              <a:off x="1159697" y="4243057"/>
              <a:ext cx="2462194" cy="461665"/>
            </a:xfrm>
            <a:prstGeom prst="rect">
              <a:avLst/>
            </a:prstGeom>
          </p:spPr>
          <p:txBody>
            <a:bodyPr wrap="square">
              <a:spAutoFit/>
            </a:bodyPr>
            <a:lstStyle/>
            <a:p>
              <a:r>
                <a:rPr lang="es-ES" sz="2400" dirty="0">
                  <a:solidFill>
                    <a:srgbClr val="203864"/>
                  </a:solidFill>
                </a:rPr>
                <a:t>7. Colombia…</a:t>
              </a:r>
              <a:endParaRPr lang="en-GB" sz="2400" dirty="0"/>
            </a:p>
          </p:txBody>
        </p:sp>
        <p:sp>
          <p:nvSpPr>
            <p:cNvPr id="33" name="Rectangle 32"/>
            <p:cNvSpPr/>
            <p:nvPr/>
          </p:nvSpPr>
          <p:spPr>
            <a:xfrm>
              <a:off x="1180197" y="4759886"/>
              <a:ext cx="2212998" cy="461665"/>
            </a:xfrm>
            <a:prstGeom prst="rect">
              <a:avLst/>
            </a:prstGeom>
          </p:spPr>
          <p:txBody>
            <a:bodyPr wrap="square">
              <a:spAutoFit/>
            </a:bodyPr>
            <a:lstStyle/>
            <a:p>
              <a:r>
                <a:rPr lang="es-ES" sz="2400" dirty="0">
                  <a:solidFill>
                    <a:srgbClr val="203864"/>
                  </a:solidFill>
                </a:rPr>
                <a:t>8. El clima…</a:t>
              </a:r>
              <a:endParaRPr lang="en-GB" sz="2400" dirty="0"/>
            </a:p>
          </p:txBody>
        </p:sp>
        <p:sp>
          <p:nvSpPr>
            <p:cNvPr id="34" name="Rectangle 33"/>
            <p:cNvSpPr/>
            <p:nvPr/>
          </p:nvSpPr>
          <p:spPr>
            <a:xfrm>
              <a:off x="1159697" y="3752243"/>
              <a:ext cx="2031325" cy="461665"/>
            </a:xfrm>
            <a:prstGeom prst="rect">
              <a:avLst/>
            </a:prstGeom>
          </p:spPr>
          <p:txBody>
            <a:bodyPr wrap="none">
              <a:spAutoFit/>
            </a:bodyPr>
            <a:lstStyle/>
            <a:p>
              <a:r>
                <a:rPr lang="es-ES" sz="2400" dirty="0">
                  <a:solidFill>
                    <a:srgbClr val="203864"/>
                  </a:solidFill>
                </a:rPr>
                <a:t>6. La selva…</a:t>
              </a:r>
              <a:endParaRPr lang="en-GB" sz="2400" dirty="0"/>
            </a:p>
          </p:txBody>
        </p:sp>
      </p:grpSp>
      <p:sp>
        <p:nvSpPr>
          <p:cNvPr id="36" name="Rectangle 35"/>
          <p:cNvSpPr/>
          <p:nvPr/>
        </p:nvSpPr>
        <p:spPr>
          <a:xfrm>
            <a:off x="6414594" y="3828934"/>
            <a:ext cx="4748355" cy="369332"/>
          </a:xfrm>
          <a:prstGeom prst="rect">
            <a:avLst/>
          </a:prstGeom>
        </p:spPr>
        <p:txBody>
          <a:bodyPr wrap="square">
            <a:spAutoFit/>
          </a:bodyPr>
          <a:lstStyle/>
          <a:p>
            <a:pPr lvl="0">
              <a:defRPr/>
            </a:pPr>
            <a:r>
              <a:rPr lang="es-ES" b="1" dirty="0">
                <a:solidFill>
                  <a:srgbClr val="203864"/>
                </a:solidFill>
              </a:rPr>
              <a:t>puede</a:t>
            </a:r>
            <a:r>
              <a:rPr lang="es-ES" dirty="0">
                <a:solidFill>
                  <a:srgbClr val="203864"/>
                </a:solidFill>
              </a:rPr>
              <a:t> cambiar mucho, según la región.</a:t>
            </a:r>
          </a:p>
        </p:txBody>
      </p:sp>
      <p:sp>
        <p:nvSpPr>
          <p:cNvPr id="37" name="Rectangle 36"/>
          <p:cNvSpPr/>
          <p:nvPr/>
        </p:nvSpPr>
        <p:spPr>
          <a:xfrm>
            <a:off x="6527546" y="4285514"/>
            <a:ext cx="4600940" cy="369332"/>
          </a:xfrm>
          <a:prstGeom prst="rect">
            <a:avLst/>
          </a:prstGeom>
        </p:spPr>
        <p:txBody>
          <a:bodyPr wrap="none">
            <a:spAutoFit/>
          </a:bodyPr>
          <a:lstStyle/>
          <a:p>
            <a:pPr lvl="0">
              <a:defRPr/>
            </a:pPr>
            <a:r>
              <a:rPr lang="es-ES" b="1" dirty="0">
                <a:solidFill>
                  <a:srgbClr val="203864"/>
                </a:solidFill>
              </a:rPr>
              <a:t>deben</a:t>
            </a:r>
            <a:r>
              <a:rPr lang="es-ES" dirty="0">
                <a:solidFill>
                  <a:srgbClr val="203864"/>
                </a:solidFill>
              </a:rPr>
              <a:t> aprender español y otro idioma.</a:t>
            </a:r>
          </a:p>
        </p:txBody>
      </p:sp>
      <p:sp>
        <p:nvSpPr>
          <p:cNvPr id="38" name="Rectangle 37"/>
          <p:cNvSpPr/>
          <p:nvPr/>
        </p:nvSpPr>
        <p:spPr>
          <a:xfrm>
            <a:off x="6792997" y="4742094"/>
            <a:ext cx="3889206" cy="369332"/>
          </a:xfrm>
          <a:prstGeom prst="rect">
            <a:avLst/>
          </a:prstGeom>
        </p:spPr>
        <p:txBody>
          <a:bodyPr wrap="none">
            <a:spAutoFit/>
          </a:bodyPr>
          <a:lstStyle/>
          <a:p>
            <a:r>
              <a:rPr lang="es-ES" b="1" dirty="0">
                <a:solidFill>
                  <a:srgbClr val="203864"/>
                </a:solidFill>
              </a:rPr>
              <a:t>no tiene </a:t>
            </a:r>
            <a:r>
              <a:rPr lang="es-ES" dirty="0">
                <a:solidFill>
                  <a:srgbClr val="203864"/>
                </a:solidFill>
              </a:rPr>
              <a:t>una frontera con Bolivia.</a:t>
            </a:r>
            <a:endParaRPr lang="en-GB" dirty="0"/>
          </a:p>
        </p:txBody>
      </p:sp>
      <p:sp>
        <p:nvSpPr>
          <p:cNvPr id="39" name="Rectangle 38"/>
          <p:cNvSpPr/>
          <p:nvPr/>
        </p:nvSpPr>
        <p:spPr>
          <a:xfrm>
            <a:off x="6941881" y="5222316"/>
            <a:ext cx="3669594" cy="369332"/>
          </a:xfrm>
          <a:prstGeom prst="rect">
            <a:avLst/>
          </a:prstGeom>
        </p:spPr>
        <p:txBody>
          <a:bodyPr wrap="none">
            <a:spAutoFit/>
          </a:bodyPr>
          <a:lstStyle/>
          <a:p>
            <a:r>
              <a:rPr lang="es-ES" b="1" dirty="0">
                <a:solidFill>
                  <a:srgbClr val="203864"/>
                </a:solidFill>
              </a:rPr>
              <a:t>desaparecen</a:t>
            </a:r>
            <a:r>
              <a:rPr lang="es-ES" dirty="0">
                <a:solidFill>
                  <a:srgbClr val="203864"/>
                </a:solidFill>
              </a:rPr>
              <a:t> en las montañas.</a:t>
            </a:r>
            <a:endParaRPr lang="en-GB" dirty="0"/>
          </a:p>
        </p:txBody>
      </p:sp>
      <p:sp>
        <p:nvSpPr>
          <p:cNvPr id="40" name="Rectangle 39"/>
          <p:cNvSpPr/>
          <p:nvPr/>
        </p:nvSpPr>
        <p:spPr>
          <a:xfrm>
            <a:off x="7168099" y="5679326"/>
            <a:ext cx="3139001" cy="369332"/>
          </a:xfrm>
          <a:prstGeom prst="rect">
            <a:avLst/>
          </a:prstGeom>
        </p:spPr>
        <p:txBody>
          <a:bodyPr wrap="none">
            <a:spAutoFit/>
          </a:bodyPr>
          <a:lstStyle/>
          <a:p>
            <a:r>
              <a:rPr lang="es-ES" b="1" dirty="0">
                <a:solidFill>
                  <a:srgbClr val="203864"/>
                </a:solidFill>
              </a:rPr>
              <a:t>puede</a:t>
            </a:r>
            <a:r>
              <a:rPr lang="es-ES" dirty="0">
                <a:solidFill>
                  <a:srgbClr val="203864"/>
                </a:solidFill>
              </a:rPr>
              <a:t> tener mucha lluvia.</a:t>
            </a:r>
          </a:p>
        </p:txBody>
      </p:sp>
    </p:spTree>
    <p:extLst>
      <p:ext uri="{BB962C8B-B14F-4D97-AF65-F5344CB8AC3E}">
        <p14:creationId xmlns:p14="http://schemas.microsoft.com/office/powerpoint/2010/main" val="1935648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937514" cy="1325563"/>
          </a:xfrm>
        </p:spPr>
        <p:txBody>
          <a:bodyPr>
            <a:normAutofit/>
          </a:bodyPr>
          <a:lstStyle/>
          <a:p>
            <a:r>
              <a:rPr lang="en-GB" sz="2400" b="1">
                <a:solidFill>
                  <a:schemeClr val="bg1"/>
                </a:solidFill>
              </a:rPr>
              <a:t>Antepenultimate </a:t>
            </a:r>
            <a:r>
              <a:rPr lang="en-GB" sz="2400" b="1" dirty="0">
                <a:solidFill>
                  <a:schemeClr val="bg1"/>
                </a:solidFill>
              </a:rPr>
              <a:t>and penultimate </a:t>
            </a:r>
            <a:r>
              <a:rPr lang="en-GB" sz="2400" b="1">
                <a:solidFill>
                  <a:schemeClr val="bg1"/>
                </a:solidFill>
              </a:rPr>
              <a:t>syllable stress</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72600" y="258166"/>
            <a:ext cx="2555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hablar / escuchar</a:t>
            </a:r>
            <a:endParaRPr lang="en-GB" sz="2000" b="1" dirty="0">
              <a:solidFill>
                <a:prstClr val="white"/>
              </a:solidFill>
              <a:latin typeface="Century Gothic" panose="020B0502020202020204" pitchFamily="34" charset="0"/>
            </a:endParaRPr>
          </a:p>
        </p:txBody>
      </p:sp>
      <p:sp>
        <p:nvSpPr>
          <p:cNvPr id="3" name="TextBox 2"/>
          <p:cNvSpPr txBox="1"/>
          <p:nvPr/>
        </p:nvSpPr>
        <p:spPr>
          <a:xfrm>
            <a:off x="105807" y="1859934"/>
            <a:ext cx="11845857" cy="461665"/>
          </a:xfrm>
          <a:prstGeom prst="rect">
            <a:avLst/>
          </a:prstGeom>
          <a:noFill/>
        </p:spPr>
        <p:txBody>
          <a:bodyPr wrap="square" rtlCol="0">
            <a:spAutoFit/>
          </a:bodyPr>
          <a:lstStyle/>
          <a:p>
            <a:pPr algn="l"/>
            <a:r>
              <a:rPr lang="en-US" sz="2400" dirty="0">
                <a:solidFill>
                  <a:srgbClr val="002060"/>
                </a:solidFill>
              </a:rPr>
              <a:t>El </a:t>
            </a:r>
            <a:r>
              <a:rPr lang="en-US" sz="2400" dirty="0" err="1">
                <a:solidFill>
                  <a:srgbClr val="002060"/>
                </a:solidFill>
              </a:rPr>
              <a:t>estudiante</a:t>
            </a:r>
            <a:r>
              <a:rPr lang="en-US" sz="2400" dirty="0">
                <a:solidFill>
                  <a:srgbClr val="002060"/>
                </a:solidFill>
              </a:rPr>
              <a:t> A </a:t>
            </a:r>
            <a:r>
              <a:rPr lang="en-US" sz="2400" dirty="0" err="1">
                <a:solidFill>
                  <a:srgbClr val="002060"/>
                </a:solidFill>
              </a:rPr>
              <a:t>pronuncia</a:t>
            </a:r>
            <a:r>
              <a:rPr lang="en-US" sz="2400" dirty="0">
                <a:solidFill>
                  <a:srgbClr val="002060"/>
                </a:solidFill>
              </a:rPr>
              <a:t> la palabra de </a:t>
            </a:r>
            <a:r>
              <a:rPr lang="en-US" sz="2400" dirty="0" err="1">
                <a:solidFill>
                  <a:srgbClr val="002060"/>
                </a:solidFill>
              </a:rPr>
              <a:t>su</a:t>
            </a:r>
            <a:r>
              <a:rPr lang="en-US" sz="2400" dirty="0">
                <a:solidFill>
                  <a:srgbClr val="002060"/>
                </a:solidFill>
              </a:rPr>
              <a:t> </a:t>
            </a:r>
            <a:r>
              <a:rPr lang="en-US" sz="2400" dirty="0" err="1">
                <a:solidFill>
                  <a:srgbClr val="002060"/>
                </a:solidFill>
              </a:rPr>
              <a:t>tarjeta</a:t>
            </a:r>
            <a:r>
              <a:rPr lang="en-US" sz="2400" dirty="0">
                <a:solidFill>
                  <a:srgbClr val="002060"/>
                </a:solidFill>
              </a:rPr>
              <a:t>. </a:t>
            </a:r>
          </a:p>
        </p:txBody>
      </p:sp>
      <p:sp>
        <p:nvSpPr>
          <p:cNvPr id="7" name="CuadroTexto 6">
            <a:extLst>
              <a:ext uri="{FF2B5EF4-FFF2-40B4-BE49-F238E27FC236}">
                <a16:creationId xmlns:a16="http://schemas.microsoft.com/office/drawing/2014/main" id="{F44BE39D-B0F8-EA44-B8EC-917B038D4CFD}"/>
              </a:ext>
            </a:extLst>
          </p:cNvPr>
          <p:cNvSpPr txBox="1"/>
          <p:nvPr/>
        </p:nvSpPr>
        <p:spPr>
          <a:xfrm>
            <a:off x="105807" y="2426430"/>
            <a:ext cx="11845857" cy="830997"/>
          </a:xfrm>
          <a:prstGeom prst="rect">
            <a:avLst/>
          </a:prstGeom>
          <a:noFill/>
        </p:spPr>
        <p:txBody>
          <a:bodyPr wrap="square" rtlCol="0">
            <a:spAutoFit/>
          </a:bodyPr>
          <a:lstStyle/>
          <a:p>
            <a:r>
              <a:rPr lang="en-US" sz="2400" dirty="0">
                <a:solidFill>
                  <a:srgbClr val="002060"/>
                </a:solidFill>
              </a:rPr>
              <a:t>El </a:t>
            </a:r>
            <a:r>
              <a:rPr lang="en-US" sz="2400" dirty="0" err="1">
                <a:solidFill>
                  <a:srgbClr val="002060"/>
                </a:solidFill>
              </a:rPr>
              <a:t>estudiante</a:t>
            </a:r>
            <a:r>
              <a:rPr lang="en-US" sz="2400" dirty="0">
                <a:solidFill>
                  <a:srgbClr val="002060"/>
                </a:solidFill>
              </a:rPr>
              <a:t> B </a:t>
            </a:r>
            <a:r>
              <a:rPr lang="en-US" sz="2400" dirty="0" err="1">
                <a:solidFill>
                  <a:srgbClr val="002060"/>
                </a:solidFill>
              </a:rPr>
              <a:t>escucha</a:t>
            </a:r>
            <a:r>
              <a:rPr lang="en-US" sz="2400" dirty="0">
                <a:solidFill>
                  <a:srgbClr val="002060"/>
                </a:solidFill>
              </a:rPr>
              <a:t> y </a:t>
            </a:r>
            <a:r>
              <a:rPr lang="en-US" sz="2400" dirty="0" err="1">
                <a:solidFill>
                  <a:srgbClr val="002060"/>
                </a:solidFill>
              </a:rPr>
              <a:t>luego</a:t>
            </a:r>
            <a:r>
              <a:rPr lang="en-US" sz="2400" dirty="0">
                <a:solidFill>
                  <a:srgbClr val="002060"/>
                </a:solidFill>
              </a:rPr>
              <a:t> escribe la palabra con el </a:t>
            </a:r>
            <a:r>
              <a:rPr lang="en-US" sz="2400" dirty="0" err="1">
                <a:solidFill>
                  <a:srgbClr val="002060"/>
                </a:solidFill>
              </a:rPr>
              <a:t>acento</a:t>
            </a:r>
            <a:r>
              <a:rPr lang="en-US" sz="2400" dirty="0">
                <a:solidFill>
                  <a:srgbClr val="002060"/>
                </a:solidFill>
              </a:rPr>
              <a:t> </a:t>
            </a:r>
            <a:r>
              <a:rPr lang="en-US" sz="2400" dirty="0" err="1">
                <a:solidFill>
                  <a:srgbClr val="002060"/>
                </a:solidFill>
              </a:rPr>
              <a:t>en</a:t>
            </a:r>
            <a:r>
              <a:rPr lang="en-US" sz="2400" dirty="0">
                <a:solidFill>
                  <a:srgbClr val="002060"/>
                </a:solidFill>
              </a:rPr>
              <a:t> la </a:t>
            </a:r>
            <a:r>
              <a:rPr lang="en-US" sz="2400" dirty="0" err="1">
                <a:solidFill>
                  <a:srgbClr val="002060"/>
                </a:solidFill>
              </a:rPr>
              <a:t>sílaba</a:t>
            </a:r>
            <a:r>
              <a:rPr lang="en-US" sz="2400" dirty="0">
                <a:solidFill>
                  <a:srgbClr val="002060"/>
                </a:solidFill>
              </a:rPr>
              <a:t> </a:t>
            </a:r>
            <a:r>
              <a:rPr lang="en-US" sz="2400" dirty="0" err="1">
                <a:solidFill>
                  <a:srgbClr val="002060"/>
                </a:solidFill>
              </a:rPr>
              <a:t>correcta</a:t>
            </a:r>
            <a:r>
              <a:rPr lang="en-US" sz="2400" dirty="0">
                <a:solidFill>
                  <a:srgbClr val="002060"/>
                </a:solidFill>
              </a:rPr>
              <a:t>.</a:t>
            </a:r>
            <a:endParaRPr lang="es-GB" sz="2400" dirty="0">
              <a:solidFill>
                <a:schemeClr val="accent5">
                  <a:lumMod val="50000"/>
                </a:schemeClr>
              </a:solidFill>
            </a:endParaRPr>
          </a:p>
        </p:txBody>
      </p:sp>
      <p:sp>
        <p:nvSpPr>
          <p:cNvPr id="9" name="TextBox 2">
            <a:extLst>
              <a:ext uri="{FF2B5EF4-FFF2-40B4-BE49-F238E27FC236}">
                <a16:creationId xmlns:a16="http://schemas.microsoft.com/office/drawing/2014/main" id="{53B196B4-FD96-2449-BE90-3DE917E099B3}"/>
              </a:ext>
            </a:extLst>
          </p:cNvPr>
          <p:cNvSpPr txBox="1"/>
          <p:nvPr/>
        </p:nvSpPr>
        <p:spPr>
          <a:xfrm>
            <a:off x="105807" y="1293438"/>
            <a:ext cx="8466693" cy="461665"/>
          </a:xfrm>
          <a:prstGeom prst="rect">
            <a:avLst/>
          </a:prstGeom>
          <a:noFill/>
        </p:spPr>
        <p:txBody>
          <a:bodyPr wrap="square" rtlCol="0">
            <a:spAutoFit/>
          </a:bodyPr>
          <a:lstStyle/>
          <a:p>
            <a:pPr algn="l"/>
            <a:r>
              <a:rPr lang="en-US" sz="2400" dirty="0" err="1">
                <a:solidFill>
                  <a:srgbClr val="002060"/>
                </a:solidFill>
              </a:rPr>
              <a:t>Vamos</a:t>
            </a:r>
            <a:r>
              <a:rPr lang="en-US" sz="2400" dirty="0">
                <a:solidFill>
                  <a:srgbClr val="002060"/>
                </a:solidFill>
              </a:rPr>
              <a:t> </a:t>
            </a:r>
            <a:r>
              <a:rPr lang="en-US" sz="2400">
                <a:solidFill>
                  <a:srgbClr val="002060"/>
                </a:solidFill>
              </a:rPr>
              <a:t>a practicar la pronunciación y el uso de la tilde.</a:t>
            </a:r>
            <a:endParaRPr lang="en-US" sz="2400" dirty="0">
              <a:solidFill>
                <a:srgbClr val="002060"/>
              </a:solidFill>
            </a:endParaRPr>
          </a:p>
        </p:txBody>
      </p:sp>
      <p:sp>
        <p:nvSpPr>
          <p:cNvPr id="10" name="CuadroTexto 9">
            <a:extLst>
              <a:ext uri="{FF2B5EF4-FFF2-40B4-BE49-F238E27FC236}">
                <a16:creationId xmlns:a16="http://schemas.microsoft.com/office/drawing/2014/main" id="{329DC29D-526A-EE4F-A219-053F4999A9A8}"/>
              </a:ext>
            </a:extLst>
          </p:cNvPr>
          <p:cNvSpPr txBox="1"/>
          <p:nvPr/>
        </p:nvSpPr>
        <p:spPr>
          <a:xfrm>
            <a:off x="105807" y="3362258"/>
            <a:ext cx="1459054" cy="461665"/>
          </a:xfrm>
          <a:prstGeom prst="rect">
            <a:avLst/>
          </a:prstGeom>
          <a:noFill/>
        </p:spPr>
        <p:txBody>
          <a:bodyPr wrap="none" rtlCol="0">
            <a:spAutoFit/>
          </a:bodyPr>
          <a:lstStyle/>
          <a:p>
            <a:r>
              <a:rPr lang="en-US" sz="2400" dirty="0" err="1">
                <a:solidFill>
                  <a:srgbClr val="002060"/>
                </a:solidFill>
              </a:rPr>
              <a:t>Ejemplo</a:t>
            </a:r>
            <a:r>
              <a:rPr lang="en-US" sz="2400" dirty="0">
                <a:solidFill>
                  <a:srgbClr val="002060"/>
                </a:solidFill>
              </a:rPr>
              <a:t>:</a:t>
            </a:r>
            <a:endParaRPr lang="es-GB" sz="2400" dirty="0">
              <a:solidFill>
                <a:schemeClr val="accent5">
                  <a:lumMod val="50000"/>
                </a:schemeClr>
              </a:solidFill>
            </a:endParaRPr>
          </a:p>
        </p:txBody>
      </p:sp>
      <p:sp>
        <p:nvSpPr>
          <p:cNvPr id="11" name="CuadroTexto 10">
            <a:extLst>
              <a:ext uri="{FF2B5EF4-FFF2-40B4-BE49-F238E27FC236}">
                <a16:creationId xmlns:a16="http://schemas.microsoft.com/office/drawing/2014/main" id="{810DC4AA-6A97-D945-86D3-0B6D2412E329}"/>
              </a:ext>
            </a:extLst>
          </p:cNvPr>
          <p:cNvSpPr txBox="1"/>
          <p:nvPr/>
        </p:nvSpPr>
        <p:spPr>
          <a:xfrm>
            <a:off x="105807" y="3928756"/>
            <a:ext cx="3778599" cy="461665"/>
          </a:xfrm>
          <a:prstGeom prst="rect">
            <a:avLst/>
          </a:prstGeom>
          <a:noFill/>
        </p:spPr>
        <p:txBody>
          <a:bodyPr wrap="none" rtlCol="0">
            <a:spAutoFit/>
          </a:bodyPr>
          <a:lstStyle/>
          <a:p>
            <a:r>
              <a:rPr lang="en-US" sz="2400" b="1" dirty="0" err="1">
                <a:solidFill>
                  <a:srgbClr val="002060"/>
                </a:solidFill>
              </a:rPr>
              <a:t>Estudiante</a:t>
            </a:r>
            <a:r>
              <a:rPr lang="en-US" sz="2400" b="1" dirty="0">
                <a:solidFill>
                  <a:srgbClr val="002060"/>
                </a:solidFill>
              </a:rPr>
              <a:t> </a:t>
            </a:r>
            <a:r>
              <a:rPr lang="en-US" sz="2400" b="1">
                <a:solidFill>
                  <a:srgbClr val="002060"/>
                </a:solidFill>
              </a:rPr>
              <a:t>A lee el texto</a:t>
            </a:r>
            <a:endParaRPr lang="es-GB" sz="2400" b="1" dirty="0">
              <a:solidFill>
                <a:schemeClr val="accent5">
                  <a:lumMod val="50000"/>
                </a:schemeClr>
              </a:solidFill>
            </a:endParaRPr>
          </a:p>
        </p:txBody>
      </p:sp>
      <p:sp>
        <p:nvSpPr>
          <p:cNvPr id="12" name="CuadroTexto 11">
            <a:extLst>
              <a:ext uri="{FF2B5EF4-FFF2-40B4-BE49-F238E27FC236}">
                <a16:creationId xmlns:a16="http://schemas.microsoft.com/office/drawing/2014/main" id="{63FACAA3-376F-3143-9A97-B432BE66697E}"/>
              </a:ext>
            </a:extLst>
          </p:cNvPr>
          <p:cNvSpPr txBox="1"/>
          <p:nvPr/>
        </p:nvSpPr>
        <p:spPr>
          <a:xfrm>
            <a:off x="7275453" y="3692796"/>
            <a:ext cx="3164649" cy="461665"/>
          </a:xfrm>
          <a:prstGeom prst="rect">
            <a:avLst/>
          </a:prstGeom>
          <a:noFill/>
        </p:spPr>
        <p:txBody>
          <a:bodyPr wrap="none" rtlCol="0">
            <a:spAutoFit/>
          </a:bodyPr>
          <a:lstStyle/>
          <a:p>
            <a:r>
              <a:rPr lang="en-US" sz="2400" b="1" dirty="0" err="1">
                <a:solidFill>
                  <a:srgbClr val="002060"/>
                </a:solidFill>
              </a:rPr>
              <a:t>Estudiante</a:t>
            </a:r>
            <a:r>
              <a:rPr lang="en-US" sz="2400" b="1" dirty="0">
                <a:solidFill>
                  <a:srgbClr val="002060"/>
                </a:solidFill>
              </a:rPr>
              <a:t> B escribe</a:t>
            </a:r>
            <a:endParaRPr lang="es-GB" sz="2400" b="1" dirty="0">
              <a:solidFill>
                <a:schemeClr val="accent5">
                  <a:lumMod val="50000"/>
                </a:schemeClr>
              </a:solidFill>
            </a:endParaRPr>
          </a:p>
        </p:txBody>
      </p:sp>
      <p:sp>
        <p:nvSpPr>
          <p:cNvPr id="13" name="Redondear rectángulo de una esquina 39">
            <a:extLst>
              <a:ext uri="{FF2B5EF4-FFF2-40B4-BE49-F238E27FC236}">
                <a16:creationId xmlns:a16="http://schemas.microsoft.com/office/drawing/2014/main" id="{00B97F0E-6E9F-8A46-BDA7-01785B9C53FC}"/>
              </a:ext>
            </a:extLst>
          </p:cNvPr>
          <p:cNvSpPr/>
          <p:nvPr/>
        </p:nvSpPr>
        <p:spPr>
          <a:xfrm>
            <a:off x="308475" y="4524963"/>
            <a:ext cx="5406525" cy="1646882"/>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02060"/>
              </a:solidFill>
            </a:endParaRPr>
          </a:p>
          <a:p>
            <a:r>
              <a:rPr lang="en-US" sz="3200" b="1" dirty="0">
                <a:solidFill>
                  <a:srgbClr val="002060"/>
                </a:solidFill>
              </a:rPr>
              <a:t>Persona A</a:t>
            </a:r>
          </a:p>
          <a:p>
            <a:r>
              <a:rPr lang="en-US" sz="2600">
                <a:solidFill>
                  <a:srgbClr val="002060"/>
                </a:solidFill>
              </a:rPr>
              <a:t>e.g. El ejercicio es </a:t>
            </a:r>
            <a:r>
              <a:rPr lang="en-US" sz="2600" b="1">
                <a:solidFill>
                  <a:srgbClr val="002060"/>
                </a:solidFill>
              </a:rPr>
              <a:t>difícil</a:t>
            </a:r>
            <a:r>
              <a:rPr lang="en-US" sz="2600">
                <a:solidFill>
                  <a:srgbClr val="002060"/>
                </a:solidFill>
              </a:rPr>
              <a:t>.</a:t>
            </a:r>
            <a:endParaRPr lang="en-US" sz="2600" dirty="0">
              <a:solidFill>
                <a:srgbClr val="002060"/>
              </a:solidFill>
            </a:endParaRPr>
          </a:p>
          <a:p>
            <a:endParaRPr lang="en-US" sz="2800" dirty="0">
              <a:solidFill>
                <a:srgbClr val="002060"/>
              </a:solidFill>
            </a:endParaRPr>
          </a:p>
        </p:txBody>
      </p:sp>
      <p:pic>
        <p:nvPicPr>
          <p:cNvPr id="6146" name="Picture 2" descr="note pad page png - Clip Art Library">
            <a:extLst>
              <a:ext uri="{FF2B5EF4-FFF2-40B4-BE49-F238E27FC236}">
                <a16:creationId xmlns:a16="http://schemas.microsoft.com/office/drawing/2014/main" id="{FF6F4641-F182-A74D-9010-F113A4700753}"/>
              </a:ext>
            </a:extLst>
          </p:cNvPr>
          <p:cNvPicPr>
            <a:picLocks noChangeAspect="1" noChangeArrowheads="1"/>
          </p:cNvPicPr>
          <p:nvPr/>
        </p:nvPicPr>
        <p:blipFill rotWithShape="1">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t="3130" b="65079"/>
          <a:stretch/>
        </p:blipFill>
        <p:spPr bwMode="auto">
          <a:xfrm>
            <a:off x="7179584" y="4188207"/>
            <a:ext cx="4055709" cy="19420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write.jpeg">
            <a:extLst>
              <a:ext uri="{FF2B5EF4-FFF2-40B4-BE49-F238E27FC236}">
                <a16:creationId xmlns:a16="http://schemas.microsoft.com/office/drawing/2014/main" id="{B2F836AB-D48D-1F4D-9985-E125E8CF8804}"/>
              </a:ext>
            </a:extLst>
          </p:cNvPr>
          <p:cNvPicPr>
            <a:picLocks noChangeAspect="1"/>
          </p:cNvPicPr>
          <p:nvPr/>
        </p:nvPicPr>
        <p:blipFill>
          <a:blip r:embed="rId5">
            <a:clrChange>
              <a:clrFrom>
                <a:srgbClr val="E9E9E9"/>
              </a:clrFrom>
              <a:clrTo>
                <a:srgbClr val="E9E9E9">
                  <a:alpha val="0"/>
                </a:srgbClr>
              </a:clrTo>
            </a:clrChange>
            <a:extLst>
              <a:ext uri="{BEBA8EAE-BF5A-486C-A8C5-ECC9F3942E4B}">
                <a14:imgProps xmlns:a14="http://schemas.microsoft.com/office/drawing/2010/main">
                  <a14:imgLayer r:embed="rId6">
                    <a14:imgEffect>
                      <a14:backgroundRemoval t="4478" b="96020" l="1195" r="97610">
                        <a14:foregroundMark x1="90438" y1="74129" x2="81275" y2="96020"/>
                        <a14:foregroundMark x1="89243" y1="75622" x2="91633" y2="80100"/>
                        <a14:foregroundMark x1="90438" y1="75622" x2="95219" y2="81592"/>
                        <a14:foregroundMark x1="81275" y1="10448" x2="75299" y2="14925"/>
                        <a14:foregroundMark x1="82470" y1="4478" x2="75299" y2="13433"/>
                        <a14:foregroundMark x1="15936" y1="70149" x2="4382" y2="81592"/>
                        <a14:foregroundMark x1="97211" y1="74129" x2="97610" y2="76617"/>
                        <a14:foregroundMark x1="3187" y1="85572" x2="1195" y2="86567"/>
                      </a14:backgroundRemoval>
                    </a14:imgEffect>
                  </a14:imgLayer>
                </a14:imgProps>
              </a:ext>
              <a:ext uri="{28A0092B-C50C-407E-A947-70E740481C1C}">
                <a14:useLocalDpi xmlns:a14="http://schemas.microsoft.com/office/drawing/2010/main" val="0"/>
              </a:ext>
            </a:extLst>
          </a:blip>
          <a:stretch>
            <a:fillRect/>
          </a:stretch>
        </p:blipFill>
        <p:spPr>
          <a:xfrm>
            <a:off x="10038878" y="3848271"/>
            <a:ext cx="1690044" cy="1353383"/>
          </a:xfrm>
          <a:prstGeom prst="rect">
            <a:avLst/>
          </a:prstGeom>
        </p:spPr>
      </p:pic>
      <p:sp>
        <p:nvSpPr>
          <p:cNvPr id="14" name="CuadroTexto 13">
            <a:extLst>
              <a:ext uri="{FF2B5EF4-FFF2-40B4-BE49-F238E27FC236}">
                <a16:creationId xmlns:a16="http://schemas.microsoft.com/office/drawing/2014/main" id="{04C00697-FE30-404A-9D58-CEDB6ED7C230}"/>
              </a:ext>
            </a:extLst>
          </p:cNvPr>
          <p:cNvSpPr txBox="1"/>
          <p:nvPr/>
        </p:nvSpPr>
        <p:spPr>
          <a:xfrm>
            <a:off x="7555531" y="5002981"/>
            <a:ext cx="3157641" cy="1077218"/>
          </a:xfrm>
          <a:prstGeom prst="rect">
            <a:avLst/>
          </a:prstGeom>
          <a:noFill/>
        </p:spPr>
        <p:txBody>
          <a:bodyPr wrap="square" rtlCol="0">
            <a:spAutoFit/>
          </a:bodyPr>
          <a:lstStyle/>
          <a:p>
            <a:pPr algn="l"/>
            <a:r>
              <a:rPr lang="en-GB" sz="3200">
                <a:solidFill>
                  <a:schemeClr val="accent5">
                    <a:lumMod val="50000"/>
                  </a:schemeClr>
                </a:solidFill>
                <a:latin typeface="+mj-lt"/>
              </a:rPr>
              <a:t>El ejercicio es ______.</a:t>
            </a:r>
            <a:endParaRPr lang="es-GB" sz="3200" dirty="0">
              <a:solidFill>
                <a:schemeClr val="accent5">
                  <a:lumMod val="50000"/>
                </a:schemeClr>
              </a:solidFill>
              <a:latin typeface="+mj-lt"/>
            </a:endParaRPr>
          </a:p>
        </p:txBody>
      </p:sp>
      <p:sp>
        <p:nvSpPr>
          <p:cNvPr id="16" name="Llamada rectangular 15">
            <a:extLst>
              <a:ext uri="{FF2B5EF4-FFF2-40B4-BE49-F238E27FC236}">
                <a16:creationId xmlns:a16="http://schemas.microsoft.com/office/drawing/2014/main" id="{0F349E32-154B-AD4C-8D55-FDA8230645A9}"/>
              </a:ext>
            </a:extLst>
          </p:cNvPr>
          <p:cNvSpPr/>
          <p:nvPr/>
        </p:nvSpPr>
        <p:spPr>
          <a:xfrm>
            <a:off x="4143618" y="3112234"/>
            <a:ext cx="2600082" cy="1171378"/>
          </a:xfrm>
          <a:prstGeom prst="wedgeRectCallout">
            <a:avLst>
              <a:gd name="adj1" fmla="val -43931"/>
              <a:gd name="adj2" fmla="val 6399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002060"/>
                </a:solidFill>
              </a:rPr>
              <a:t>El ejercicio es muy </a:t>
            </a:r>
            <a:r>
              <a:rPr lang="en-US" sz="2600" b="1">
                <a:solidFill>
                  <a:srgbClr val="002060"/>
                </a:solidFill>
              </a:rPr>
              <a:t>difícil</a:t>
            </a:r>
            <a:r>
              <a:rPr lang="en-US" sz="2600">
                <a:solidFill>
                  <a:srgbClr val="002060"/>
                </a:solidFill>
              </a:rPr>
              <a:t>.</a:t>
            </a:r>
            <a:endParaRPr lang="en-US" sz="2600" dirty="0">
              <a:solidFill>
                <a:srgbClr val="002060"/>
              </a:solidFill>
            </a:endParaRPr>
          </a:p>
        </p:txBody>
      </p:sp>
      <p:sp>
        <p:nvSpPr>
          <p:cNvPr id="17" name="CuadroTexto 13">
            <a:extLst>
              <a:ext uri="{FF2B5EF4-FFF2-40B4-BE49-F238E27FC236}">
                <a16:creationId xmlns:a16="http://schemas.microsoft.com/office/drawing/2014/main" id="{04C00697-FE30-404A-9D58-CEDB6ED7C230}"/>
              </a:ext>
            </a:extLst>
          </p:cNvPr>
          <p:cNvSpPr txBox="1"/>
          <p:nvPr/>
        </p:nvSpPr>
        <p:spPr>
          <a:xfrm>
            <a:off x="7555531" y="5495424"/>
            <a:ext cx="1302247" cy="584775"/>
          </a:xfrm>
          <a:prstGeom prst="rect">
            <a:avLst/>
          </a:prstGeom>
          <a:noFill/>
        </p:spPr>
        <p:txBody>
          <a:bodyPr wrap="square" rtlCol="0">
            <a:spAutoFit/>
          </a:bodyPr>
          <a:lstStyle/>
          <a:p>
            <a:r>
              <a:rPr lang="en-US" sz="3200" b="1">
                <a:solidFill>
                  <a:srgbClr val="FF6600"/>
                </a:solidFill>
                <a:sym typeface="Wingdings"/>
              </a:rPr>
              <a:t>difícil</a:t>
            </a:r>
            <a:endParaRPr lang="es-GB" sz="3200" dirty="0">
              <a:solidFill>
                <a:schemeClr val="accent5">
                  <a:lumMod val="50000"/>
                </a:schemeClr>
              </a:solidFill>
              <a:latin typeface="+mj-lt"/>
            </a:endParaRPr>
          </a:p>
        </p:txBody>
      </p:sp>
      <p:sp>
        <p:nvSpPr>
          <p:cNvPr id="18" name="Llamada rectangular redondeada 27">
            <a:extLst>
              <a:ext uri="{FF2B5EF4-FFF2-40B4-BE49-F238E27FC236}">
                <a16:creationId xmlns:a16="http://schemas.microsoft.com/office/drawing/2014/main" id="{B7A0633C-7112-E544-ACEB-3EC61394DB95}"/>
              </a:ext>
            </a:extLst>
          </p:cNvPr>
          <p:cNvSpPr/>
          <p:nvPr/>
        </p:nvSpPr>
        <p:spPr>
          <a:xfrm>
            <a:off x="7962418" y="1756501"/>
            <a:ext cx="3873981" cy="617514"/>
          </a:xfrm>
          <a:prstGeom prst="wedgeRoundRectCallout">
            <a:avLst>
              <a:gd name="adj1" fmla="val -32735"/>
              <a:gd name="adj2" fmla="val -69254"/>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Remember, </a:t>
            </a:r>
            <a:r>
              <a:rPr lang="en-GB" sz="2000" b="1" i="1">
                <a:solidFill>
                  <a:srgbClr val="002060"/>
                </a:solidFill>
              </a:rPr>
              <a:t>la tilde </a:t>
            </a:r>
            <a:r>
              <a:rPr lang="en-GB" sz="2000">
                <a:solidFill>
                  <a:srgbClr val="002060"/>
                </a:solidFill>
              </a:rPr>
              <a:t>is the written accent (e.g. é, ú).</a:t>
            </a:r>
            <a:endParaRPr lang="es-GB" sz="2000" dirty="0">
              <a:solidFill>
                <a:srgbClr val="002060"/>
              </a:solidFill>
            </a:endParaRPr>
          </a:p>
        </p:txBody>
      </p:sp>
    </p:spTree>
    <p:extLst>
      <p:ext uri="{BB962C8B-B14F-4D97-AF65-F5344CB8AC3E}">
        <p14:creationId xmlns:p14="http://schemas.microsoft.com/office/powerpoint/2010/main" val="290941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14" grpId="0"/>
      <p:bldP spid="16" grpId="0" animBg="1"/>
      <p:bldP spid="17" grpId="0"/>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Dos instructores</a:t>
            </a:r>
            <a:endParaRPr lang="en-GB" sz="32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47200" y="258166"/>
            <a:ext cx="25809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dondear rectángulo de una esquina 39">
            <a:extLst>
              <a:ext uri="{FF2B5EF4-FFF2-40B4-BE49-F238E27FC236}">
                <a16:creationId xmlns:a16="http://schemas.microsoft.com/office/drawing/2014/main" id="{4D3667BA-64D1-7540-AE03-A557CCA226EA}"/>
              </a:ext>
            </a:extLst>
          </p:cNvPr>
          <p:cNvSpPr/>
          <p:nvPr/>
        </p:nvSpPr>
        <p:spPr>
          <a:xfrm>
            <a:off x="286758" y="1163991"/>
            <a:ext cx="5641919" cy="4943422"/>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entury Gothic"/>
                <a:ea typeface="+mn-ea"/>
                <a:cs typeface="+mn-cs"/>
              </a:rPr>
              <a:t>Persona A</a:t>
            </a:r>
            <a:endParaRPr kumimoji="0" lang="en-US" sz="26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entury Gothic"/>
                <a:ea typeface="+mn-ea"/>
                <a:cs typeface="+mn-cs"/>
              </a:rPr>
              <a:t>César </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el instructor, no es una persona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frágil</a:t>
            </a:r>
            <a:r>
              <a:rPr kumimoji="0" lang="en-US" sz="26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es una persona de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carácter</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fuerte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92060"/>
                </a:solidFill>
                <a:effectLst/>
                <a:uLnTx/>
                <a:uFillTx/>
                <a:latin typeface="Century Gothic"/>
                <a:ea typeface="+mn-ea"/>
                <a:cs typeface="+mn-cs"/>
              </a:rPr>
              <a:t>Cada</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sábado</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bate un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récord</a:t>
            </a:r>
            <a:r>
              <a:rPr kumimoji="0" lang="en-US" sz="26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el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gimnasio</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¡De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verdad</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su</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fuerza</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no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tiene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límites</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*batir –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to </a:t>
            </a:r>
            <a:r>
              <a:rPr kumimoji="0" lang="en-US" sz="2000" b="0" i="0" u="none" strike="noStrike" kern="1200" cap="none" spc="0" normalizeH="0" baseline="0" noProof="0">
                <a:ln>
                  <a:noFill/>
                </a:ln>
                <a:solidFill>
                  <a:srgbClr val="002060"/>
                </a:solidFill>
                <a:effectLst/>
                <a:uLnTx/>
                <a:uFillTx/>
                <a:latin typeface="Century Gothic"/>
                <a:ea typeface="+mn-ea"/>
                <a:cs typeface="+mn-cs"/>
              </a:rPr>
              <a:t>break (e.g. a record)</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*el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gimnasio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 gym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*la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fuerza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 strength</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3200" b="0" i="0" u="none" strike="noStrike" kern="1200" cap="none" spc="0" normalizeH="0" baseline="0" noProof="0" dirty="0">
              <a:ln>
                <a:noFill/>
              </a:ln>
              <a:solidFill>
                <a:srgbClr val="002060"/>
              </a:solidFill>
              <a:effectLst/>
              <a:uLnTx/>
              <a:uFillTx/>
              <a:latin typeface="Century Gothic"/>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32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Century Gothic"/>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 name="Redondear rectángulo de una esquina 39">
            <a:extLst>
              <a:ext uri="{FF2B5EF4-FFF2-40B4-BE49-F238E27FC236}">
                <a16:creationId xmlns:a16="http://schemas.microsoft.com/office/drawing/2014/main" id="{FB977DD9-D83E-A54F-B22A-21769C051B3F}"/>
              </a:ext>
            </a:extLst>
          </p:cNvPr>
          <p:cNvSpPr/>
          <p:nvPr/>
        </p:nvSpPr>
        <p:spPr>
          <a:xfrm>
            <a:off x="6008695" y="1175973"/>
            <a:ext cx="5919448" cy="493144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Century Gothic"/>
                <a:ea typeface="+mn-ea"/>
                <a:cs typeface="+mn-cs"/>
              </a:rPr>
              <a:t>Persona B</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600" b="1"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Century Gothic"/>
                <a:ea typeface="+mn-ea"/>
                <a:cs typeface="+mn-cs"/>
              </a:rPr>
              <a:t>Fátima</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la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instructora</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vive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la ciudad de </a:t>
            </a:r>
            <a:r>
              <a:rPr kumimoji="0" lang="en-US" sz="2600" b="1" i="0" u="none" strike="noStrike" kern="1200" cap="none" spc="0" normalizeH="0" baseline="0" noProof="0" dirty="0">
                <a:ln>
                  <a:noFill/>
                </a:ln>
                <a:solidFill>
                  <a:srgbClr val="002060"/>
                </a:solidFill>
                <a:effectLst/>
                <a:uLnTx/>
                <a:uFillTx/>
                <a:latin typeface="Century Gothic"/>
                <a:ea typeface="+mn-ea"/>
                <a:cs typeface="+mn-cs"/>
              </a:rPr>
              <a:t>Córdoba</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No es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débil</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porque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usa</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todas</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las </a:t>
            </a:r>
            <a:r>
              <a:rPr kumimoji="0" lang="en-US" sz="2600" i="0" u="none" strike="noStrike" kern="1200" cap="none" spc="0" normalizeH="0" baseline="0" noProof="0" dirty="0" err="1">
                <a:ln>
                  <a:noFill/>
                </a:ln>
                <a:solidFill>
                  <a:srgbClr val="002060"/>
                </a:solidFill>
                <a:effectLst/>
                <a:uLnTx/>
                <a:uFillTx/>
                <a:latin typeface="Century Gothic"/>
                <a:ea typeface="+mn-ea"/>
                <a:cs typeface="+mn-cs"/>
              </a:rPr>
              <a:t>máquinas</a:t>
            </a:r>
            <a:r>
              <a:rPr kumimoji="0" lang="en-US" sz="26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del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gimnasio</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Hace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ejercicio</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casi</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todos</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los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días</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así</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que le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parece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muy</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fácil</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También</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a:ln>
                  <a:noFill/>
                </a:ln>
                <a:solidFill>
                  <a:srgbClr val="002060"/>
                </a:solidFill>
                <a:effectLst/>
                <a:uLnTx/>
                <a:uFillTx/>
                <a:latin typeface="Century Gothic"/>
                <a:ea typeface="+mn-ea"/>
                <a:cs typeface="+mn-cs"/>
              </a:rPr>
              <a:t>es la</a:t>
            </a:r>
            <a:r>
              <a:rPr lang="en-US" sz="2600">
                <a:solidFill>
                  <a:srgbClr val="002060"/>
                </a:solidFill>
                <a:latin typeface="Century Gothic"/>
              </a:rPr>
              <a:t> </a:t>
            </a:r>
            <a:r>
              <a:rPr kumimoji="0" lang="en-US" sz="2600" i="0" u="none" strike="noStrike" kern="1200" cap="none" spc="0" normalizeH="0" baseline="0" noProof="0">
                <a:ln>
                  <a:noFill/>
                </a:ln>
                <a:solidFill>
                  <a:srgbClr val="002060"/>
                </a:solidFill>
                <a:effectLst/>
                <a:uLnTx/>
                <a:uFillTx/>
                <a:latin typeface="Century Gothic"/>
                <a:ea typeface="+mn-ea"/>
                <a:cs typeface="+mn-cs"/>
              </a:rPr>
              <a:t>capitana</a:t>
            </a:r>
            <a:r>
              <a:rPr kumimoji="0" lang="en-US" sz="2600" b="1" i="0" u="none" strike="noStrike" kern="1200" cap="none" spc="0" normalizeH="0" baseline="0" noProof="0">
                <a:ln>
                  <a:noFill/>
                </a:ln>
                <a:solidFill>
                  <a:srgbClr val="002060"/>
                </a:solidFill>
                <a:effectLst/>
                <a:uLnTx/>
                <a:uFillTx/>
                <a:latin typeface="Century Gothic"/>
                <a:ea typeface="+mn-ea"/>
                <a:cs typeface="+mn-cs"/>
              </a:rPr>
              <a:t> </a:t>
            </a:r>
            <a:r>
              <a:rPr kumimoji="0" lang="en-US" sz="2600" b="0" i="0" u="none" strike="noStrike" kern="1200" cap="none" spc="0" normalizeH="0" baseline="0" noProof="0">
                <a:ln>
                  <a:noFill/>
                </a:ln>
                <a:solidFill>
                  <a:srgbClr val="002060"/>
                </a:solidFill>
                <a:effectLst/>
                <a:uLnTx/>
                <a:uFillTx/>
                <a:latin typeface="Century Gothic"/>
                <a:ea typeface="+mn-ea"/>
                <a:cs typeface="+mn-cs"/>
              </a:rPr>
              <a:t>de </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un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equipo</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a:ln>
                  <a:noFill/>
                </a:ln>
                <a:solidFill>
                  <a:srgbClr val="002060"/>
                </a:solidFill>
                <a:effectLst/>
                <a:uLnTx/>
                <a:uFillTx/>
                <a:latin typeface="Century Gothic"/>
                <a:ea typeface="+mn-ea"/>
                <a:cs typeface="+mn-cs"/>
              </a:rPr>
              <a:t>de </a:t>
            </a:r>
            <a:r>
              <a:rPr kumimoji="0" lang="en-US" sz="2600" b="1" i="0" u="none" strike="noStrike" kern="1200" cap="none" spc="0" normalizeH="0" baseline="0" noProof="0">
                <a:ln>
                  <a:noFill/>
                </a:ln>
                <a:solidFill>
                  <a:srgbClr val="002060"/>
                </a:solidFill>
                <a:effectLst/>
                <a:uLnTx/>
                <a:uFillTx/>
                <a:latin typeface="Century Gothic"/>
                <a:ea typeface="+mn-ea"/>
                <a:cs typeface="+mn-cs"/>
              </a:rPr>
              <a:t>fútbol </a:t>
            </a:r>
            <a:r>
              <a:rPr kumimoji="0" lang="en-US" sz="2600" b="0" i="0" u="none" strike="noStrike" kern="1200" cap="none" spc="0" normalizeH="0" baseline="0" noProof="0">
                <a:ln>
                  <a:noFill/>
                </a:ln>
                <a:solidFill>
                  <a:srgbClr val="002060"/>
                </a:solidFill>
                <a:effectLst/>
                <a:uLnTx/>
                <a:uFillTx/>
                <a:latin typeface="Century Gothic"/>
                <a:ea typeface="+mn-ea"/>
                <a:cs typeface="+mn-cs"/>
              </a:rPr>
              <a:t>.</a:t>
            </a:r>
            <a:endParaRPr kumimoji="0" lang="en-US" sz="26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a:solidFill>
                  <a:srgbClr val="002060"/>
                </a:solidFill>
                <a:latin typeface="Century Gothic"/>
              </a:rPr>
              <a:t>Lleva la camiseta </a:t>
            </a:r>
            <a:r>
              <a:rPr lang="en-US" sz="2600" b="1">
                <a:solidFill>
                  <a:srgbClr val="002060"/>
                </a:solidFill>
                <a:latin typeface="Century Gothic"/>
              </a:rPr>
              <a:t>número</a:t>
            </a:r>
            <a:r>
              <a:rPr lang="en-US" sz="2600">
                <a:solidFill>
                  <a:srgbClr val="002060"/>
                </a:solidFill>
                <a:latin typeface="Century Gothic"/>
              </a:rPr>
              <a:t> diez.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la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máquina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 machine</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0" name="Picture 4" descr="aerobics clipart&#10;">
            <a:extLst>
              <a:ext uri="{FF2B5EF4-FFF2-40B4-BE49-F238E27FC236}">
                <a16:creationId xmlns:a16="http://schemas.microsoft.com/office/drawing/2014/main" id="{8C847258-1A69-6C4B-9133-299DAD97682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115447" y="4948084"/>
            <a:ext cx="685473" cy="11215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gym clipart image">
            <a:extLst>
              <a:ext uri="{FF2B5EF4-FFF2-40B4-BE49-F238E27FC236}">
                <a16:creationId xmlns:a16="http://schemas.microsoft.com/office/drawing/2014/main" id="{31EE1623-7C04-9B4A-9AF4-A27E4C82D948}"/>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9100" y="4861977"/>
            <a:ext cx="1446833" cy="11320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403DD0A-7FEA-EB48-AF96-32DA76804CF4}"/>
              </a:ext>
            </a:extLst>
          </p:cNvPr>
          <p:cNvSpPr/>
          <p:nvPr/>
        </p:nvSpPr>
        <p:spPr>
          <a:xfrm>
            <a:off x="366777" y="1595179"/>
            <a:ext cx="1020416" cy="6131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a:t>
            </a:r>
          </a:p>
        </p:txBody>
      </p:sp>
      <p:sp>
        <p:nvSpPr>
          <p:cNvPr id="13" name="Rectangle 12">
            <a:extLst>
              <a:ext uri="{FF2B5EF4-FFF2-40B4-BE49-F238E27FC236}">
                <a16:creationId xmlns:a16="http://schemas.microsoft.com/office/drawing/2014/main" id="{4FB8050F-6A9A-5042-897A-29B6B724EE03}"/>
              </a:ext>
            </a:extLst>
          </p:cNvPr>
          <p:cNvSpPr/>
          <p:nvPr/>
        </p:nvSpPr>
        <p:spPr>
          <a:xfrm>
            <a:off x="1717813" y="2080808"/>
            <a:ext cx="1141164"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a:t>
            </a:r>
          </a:p>
        </p:txBody>
      </p:sp>
      <p:sp>
        <p:nvSpPr>
          <p:cNvPr id="14" name="Rectangle 13">
            <a:extLst>
              <a:ext uri="{FF2B5EF4-FFF2-40B4-BE49-F238E27FC236}">
                <a16:creationId xmlns:a16="http://schemas.microsoft.com/office/drawing/2014/main" id="{2E0607D4-F4AF-154B-8904-98ABA833FBD4}"/>
              </a:ext>
            </a:extLst>
          </p:cNvPr>
          <p:cNvSpPr/>
          <p:nvPr/>
        </p:nvSpPr>
        <p:spPr>
          <a:xfrm>
            <a:off x="901370" y="2507333"/>
            <a:ext cx="1486230"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________</a:t>
            </a:r>
          </a:p>
        </p:txBody>
      </p:sp>
      <p:sp>
        <p:nvSpPr>
          <p:cNvPr id="15" name="Rectangle 14">
            <a:extLst>
              <a:ext uri="{FF2B5EF4-FFF2-40B4-BE49-F238E27FC236}">
                <a16:creationId xmlns:a16="http://schemas.microsoft.com/office/drawing/2014/main" id="{48BB333D-F8FB-4D4B-AFBC-2038BBA02089}"/>
              </a:ext>
            </a:extLst>
          </p:cNvPr>
          <p:cNvSpPr/>
          <p:nvPr/>
        </p:nvSpPr>
        <p:spPr>
          <a:xfrm>
            <a:off x="337876" y="2929349"/>
            <a:ext cx="1379937" cy="367463"/>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_______</a:t>
            </a:r>
          </a:p>
        </p:txBody>
      </p:sp>
      <p:sp>
        <p:nvSpPr>
          <p:cNvPr id="16" name="Rectangle 15">
            <a:extLst>
              <a:ext uri="{FF2B5EF4-FFF2-40B4-BE49-F238E27FC236}">
                <a16:creationId xmlns:a16="http://schemas.microsoft.com/office/drawing/2014/main" id="{3389B009-8B4E-824F-A796-0B65C0796A9C}"/>
              </a:ext>
            </a:extLst>
          </p:cNvPr>
          <p:cNvSpPr/>
          <p:nvPr/>
        </p:nvSpPr>
        <p:spPr>
          <a:xfrm>
            <a:off x="3052169" y="2893952"/>
            <a:ext cx="1176931"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______</a:t>
            </a:r>
          </a:p>
        </p:txBody>
      </p:sp>
      <p:sp>
        <p:nvSpPr>
          <p:cNvPr id="17" name="Rectangle 16">
            <a:extLst>
              <a:ext uri="{FF2B5EF4-FFF2-40B4-BE49-F238E27FC236}">
                <a16:creationId xmlns:a16="http://schemas.microsoft.com/office/drawing/2014/main" id="{D0F21FF3-6DA7-5A4B-A25C-A7BCAACA9FCB}"/>
              </a:ext>
            </a:extLst>
          </p:cNvPr>
          <p:cNvSpPr/>
          <p:nvPr/>
        </p:nvSpPr>
        <p:spPr>
          <a:xfrm>
            <a:off x="1755913" y="3691340"/>
            <a:ext cx="1312145"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______!</a:t>
            </a:r>
          </a:p>
        </p:txBody>
      </p:sp>
      <p:sp>
        <p:nvSpPr>
          <p:cNvPr id="18" name="Rectangle 17">
            <a:extLst>
              <a:ext uri="{FF2B5EF4-FFF2-40B4-BE49-F238E27FC236}">
                <a16:creationId xmlns:a16="http://schemas.microsoft.com/office/drawing/2014/main" id="{A9A7031E-51A2-7347-9143-FBA998CDE0E1}"/>
              </a:ext>
            </a:extLst>
          </p:cNvPr>
          <p:cNvSpPr/>
          <p:nvPr/>
        </p:nvSpPr>
        <p:spPr>
          <a:xfrm>
            <a:off x="6074876" y="2159393"/>
            <a:ext cx="1126986"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______</a:t>
            </a:r>
          </a:p>
        </p:txBody>
      </p:sp>
      <p:sp>
        <p:nvSpPr>
          <p:cNvPr id="19" name="Rectangle 18">
            <a:extLst>
              <a:ext uri="{FF2B5EF4-FFF2-40B4-BE49-F238E27FC236}">
                <a16:creationId xmlns:a16="http://schemas.microsoft.com/office/drawing/2014/main" id="{62720898-26F1-4049-8228-C88E13E31A81}"/>
              </a:ext>
            </a:extLst>
          </p:cNvPr>
          <p:cNvSpPr/>
          <p:nvPr/>
        </p:nvSpPr>
        <p:spPr>
          <a:xfrm>
            <a:off x="7827551" y="2556439"/>
            <a:ext cx="1500654"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________</a:t>
            </a:r>
          </a:p>
        </p:txBody>
      </p:sp>
      <p:sp>
        <p:nvSpPr>
          <p:cNvPr id="20" name="Rectangle 19">
            <a:extLst>
              <a:ext uri="{FF2B5EF4-FFF2-40B4-BE49-F238E27FC236}">
                <a16:creationId xmlns:a16="http://schemas.microsoft.com/office/drawing/2014/main" id="{84C7910F-FCCE-ED43-9A54-435E8FBEC03E}"/>
              </a:ext>
            </a:extLst>
          </p:cNvPr>
          <p:cNvSpPr/>
          <p:nvPr/>
        </p:nvSpPr>
        <p:spPr>
          <a:xfrm>
            <a:off x="10414088" y="2584224"/>
            <a:ext cx="1038507"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92060"/>
                </a:solidFill>
                <a:effectLst/>
                <a:uLnTx/>
                <a:uFillTx/>
                <a:latin typeface="Century Gothic"/>
                <a:ea typeface="+mn-ea"/>
                <a:cs typeface="+mn-cs"/>
              </a:rPr>
              <a:t>_____</a:t>
            </a:r>
            <a:endParaRPr kumimoji="0" lang="en-US" sz="2600" b="0" i="0" u="none" strike="noStrike" kern="1200" cap="none" spc="0" normalizeH="0" baseline="0" noProof="0" dirty="0">
              <a:ln>
                <a:noFill/>
              </a:ln>
              <a:solidFill>
                <a:srgbClr val="092060"/>
              </a:solidFill>
              <a:effectLst/>
              <a:uLnTx/>
              <a:uFillTx/>
              <a:latin typeface="Century Gothic"/>
              <a:ea typeface="+mn-ea"/>
              <a:cs typeface="+mn-cs"/>
            </a:endParaRPr>
          </a:p>
        </p:txBody>
      </p:sp>
      <p:sp>
        <p:nvSpPr>
          <p:cNvPr id="21" name="Rectangle 20">
            <a:extLst>
              <a:ext uri="{FF2B5EF4-FFF2-40B4-BE49-F238E27FC236}">
                <a16:creationId xmlns:a16="http://schemas.microsoft.com/office/drawing/2014/main" id="{1C4BA3FC-58A2-554F-8C8B-5228CF56530C}"/>
              </a:ext>
            </a:extLst>
          </p:cNvPr>
          <p:cNvSpPr/>
          <p:nvPr/>
        </p:nvSpPr>
        <p:spPr>
          <a:xfrm>
            <a:off x="10414088" y="4487325"/>
            <a:ext cx="1038507"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92060"/>
                </a:solidFill>
                <a:effectLst/>
                <a:uLnTx/>
                <a:uFillTx/>
                <a:latin typeface="Century Gothic"/>
                <a:ea typeface="+mn-ea"/>
                <a:cs typeface="+mn-cs"/>
              </a:rPr>
              <a:t>______</a:t>
            </a:r>
            <a:endParaRPr kumimoji="0" lang="en-US" sz="2600" b="0" i="0" u="none" strike="noStrike" kern="1200" cap="none" spc="0" normalizeH="0" baseline="0" noProof="0" dirty="0">
              <a:ln>
                <a:noFill/>
              </a:ln>
              <a:solidFill>
                <a:srgbClr val="092060"/>
              </a:solidFill>
              <a:effectLst/>
              <a:uLnTx/>
              <a:uFillTx/>
              <a:latin typeface="Century Gothic"/>
              <a:ea typeface="+mn-ea"/>
              <a:cs typeface="+mn-cs"/>
            </a:endParaRPr>
          </a:p>
        </p:txBody>
      </p:sp>
      <p:sp>
        <p:nvSpPr>
          <p:cNvPr id="22" name="Rectangle 21">
            <a:extLst>
              <a:ext uri="{FF2B5EF4-FFF2-40B4-BE49-F238E27FC236}">
                <a16:creationId xmlns:a16="http://schemas.microsoft.com/office/drawing/2014/main" id="{6852488F-0A62-3A4F-8EB2-1D54D7AEFA61}"/>
              </a:ext>
            </a:extLst>
          </p:cNvPr>
          <p:cNvSpPr/>
          <p:nvPr/>
        </p:nvSpPr>
        <p:spPr>
          <a:xfrm>
            <a:off x="6818215" y="4152099"/>
            <a:ext cx="952500"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a:t>
            </a:r>
          </a:p>
        </p:txBody>
      </p:sp>
      <p:sp>
        <p:nvSpPr>
          <p:cNvPr id="23" name="Rectangle 22">
            <a:extLst>
              <a:ext uri="{FF2B5EF4-FFF2-40B4-BE49-F238E27FC236}">
                <a16:creationId xmlns:a16="http://schemas.microsoft.com/office/drawing/2014/main" id="{5AF8AC93-759C-694E-B580-EE637A73F9CF}"/>
              </a:ext>
            </a:extLst>
          </p:cNvPr>
          <p:cNvSpPr/>
          <p:nvPr/>
        </p:nvSpPr>
        <p:spPr>
          <a:xfrm>
            <a:off x="8978034" y="4948084"/>
            <a:ext cx="1280481"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92060"/>
                </a:solidFill>
                <a:effectLst/>
                <a:uLnTx/>
                <a:uFillTx/>
                <a:latin typeface="Century Gothic"/>
                <a:ea typeface="+mn-ea"/>
                <a:cs typeface="+mn-cs"/>
              </a:rPr>
              <a:t>______</a:t>
            </a:r>
            <a:endParaRPr kumimoji="0" lang="en-US" sz="2600" b="0" i="0" u="none" strike="noStrike" kern="1200" cap="none" spc="0" normalizeH="0" baseline="0" noProof="0" dirty="0">
              <a:ln>
                <a:noFill/>
              </a:ln>
              <a:solidFill>
                <a:srgbClr val="092060"/>
              </a:solidFill>
              <a:effectLst/>
              <a:uLnTx/>
              <a:uFillTx/>
              <a:latin typeface="Century Gothic"/>
              <a:ea typeface="+mn-ea"/>
              <a:cs typeface="+mn-cs"/>
            </a:endParaRPr>
          </a:p>
        </p:txBody>
      </p:sp>
    </p:spTree>
    <p:extLst>
      <p:ext uri="{BB962C8B-B14F-4D97-AF65-F5344CB8AC3E}">
        <p14:creationId xmlns:p14="http://schemas.microsoft.com/office/powerpoint/2010/main" val="209584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Accents on antepenultimate and penultimate syllable stressed words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48800" y="258166"/>
            <a:ext cx="24793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hablar / escuchar</a:t>
            </a:r>
            <a:endParaRPr lang="en-GB" sz="2000" b="1" dirty="0">
              <a:solidFill>
                <a:prstClr val="white"/>
              </a:solidFill>
              <a:latin typeface="Century Gothic" panose="020B0502020202020204" pitchFamily="34" charset="0"/>
            </a:endParaRPr>
          </a:p>
        </p:txBody>
      </p:sp>
      <p:sp>
        <p:nvSpPr>
          <p:cNvPr id="6" name="Redondear rectángulo de una esquina 39">
            <a:extLst>
              <a:ext uri="{FF2B5EF4-FFF2-40B4-BE49-F238E27FC236}">
                <a16:creationId xmlns:a16="http://schemas.microsoft.com/office/drawing/2014/main" id="{4EB93F82-3422-E842-898D-C83C54D49132}"/>
              </a:ext>
            </a:extLst>
          </p:cNvPr>
          <p:cNvSpPr/>
          <p:nvPr/>
        </p:nvSpPr>
        <p:spPr>
          <a:xfrm>
            <a:off x="286758" y="1035424"/>
            <a:ext cx="5787525" cy="4943422"/>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endParaRPr>
          </a:p>
          <a:p>
            <a:pPr algn="ctr"/>
            <a:endParaRPr lang="en-US" sz="2800" b="1" dirty="0">
              <a:solidFill>
                <a:srgbClr val="002060"/>
              </a:solidFill>
            </a:endParaRPr>
          </a:p>
          <a:p>
            <a:endParaRPr lang="en-US" sz="2800" dirty="0">
              <a:solidFill>
                <a:srgbClr val="002060"/>
              </a:solidFill>
            </a:endParaRPr>
          </a:p>
          <a:p>
            <a:endParaRPr lang="en-US" sz="2800" dirty="0">
              <a:solidFill>
                <a:srgbClr val="002060"/>
              </a:solidFill>
            </a:endParaRPr>
          </a:p>
          <a:p>
            <a:pPr>
              <a:lnSpc>
                <a:spcPct val="120000"/>
              </a:lnSpc>
            </a:pPr>
            <a:r>
              <a:rPr lang="en-US" sz="2600" b="1" dirty="0">
                <a:solidFill>
                  <a:srgbClr val="002060"/>
                </a:solidFill>
              </a:rPr>
              <a:t>Persona A</a:t>
            </a:r>
            <a:endParaRPr lang="en-US" sz="2600" dirty="0">
              <a:solidFill>
                <a:srgbClr val="002060"/>
              </a:solidFill>
            </a:endParaRPr>
          </a:p>
          <a:p>
            <a:r>
              <a:rPr lang="en-US" sz="2600" b="1" dirty="0">
                <a:solidFill>
                  <a:srgbClr val="002060"/>
                </a:solidFill>
              </a:rPr>
              <a:t>César</a:t>
            </a:r>
            <a:r>
              <a:rPr lang="en-US" sz="2600" dirty="0">
                <a:solidFill>
                  <a:srgbClr val="002060"/>
                </a:solidFill>
              </a:rPr>
              <a:t>, el instructor, no es una persona </a:t>
            </a:r>
            <a:r>
              <a:rPr lang="en-US" sz="2600" b="1" dirty="0" err="1">
                <a:solidFill>
                  <a:srgbClr val="002060"/>
                </a:solidFill>
              </a:rPr>
              <a:t>frágil</a:t>
            </a:r>
            <a:r>
              <a:rPr lang="en-US" sz="2600" dirty="0">
                <a:solidFill>
                  <a:srgbClr val="002060"/>
                </a:solidFill>
              </a:rPr>
              <a:t>; es una persona de </a:t>
            </a:r>
            <a:r>
              <a:rPr lang="en-US" sz="2600" b="1" dirty="0" err="1">
                <a:solidFill>
                  <a:srgbClr val="002060"/>
                </a:solidFill>
              </a:rPr>
              <a:t>carácter</a:t>
            </a:r>
            <a:r>
              <a:rPr lang="en-US" sz="2600" dirty="0">
                <a:solidFill>
                  <a:srgbClr val="002060"/>
                </a:solidFill>
              </a:rPr>
              <a:t> </a:t>
            </a:r>
            <a:r>
              <a:rPr lang="en-US" sz="2600" dirty="0" err="1">
                <a:solidFill>
                  <a:srgbClr val="002060"/>
                </a:solidFill>
              </a:rPr>
              <a:t>fuerte</a:t>
            </a:r>
            <a:r>
              <a:rPr lang="en-US" sz="2600" dirty="0">
                <a:solidFill>
                  <a:srgbClr val="002060"/>
                </a:solidFill>
              </a:rPr>
              <a:t>. </a:t>
            </a:r>
            <a:r>
              <a:rPr lang="en-US" sz="2600" dirty="0" err="1">
                <a:solidFill>
                  <a:srgbClr val="002060"/>
                </a:solidFill>
              </a:rPr>
              <a:t>Cada</a:t>
            </a:r>
            <a:r>
              <a:rPr lang="en-US" sz="2600" dirty="0">
                <a:solidFill>
                  <a:srgbClr val="002060"/>
                </a:solidFill>
              </a:rPr>
              <a:t> </a:t>
            </a:r>
            <a:r>
              <a:rPr lang="en-US" sz="2600" b="1" dirty="0" err="1">
                <a:solidFill>
                  <a:srgbClr val="002060"/>
                </a:solidFill>
              </a:rPr>
              <a:t>sábado</a:t>
            </a:r>
            <a:r>
              <a:rPr lang="en-US" sz="2600" dirty="0">
                <a:solidFill>
                  <a:srgbClr val="002060"/>
                </a:solidFill>
              </a:rPr>
              <a:t> bate un </a:t>
            </a:r>
            <a:r>
              <a:rPr lang="en-US" sz="2600" b="1" dirty="0" err="1">
                <a:solidFill>
                  <a:srgbClr val="002060"/>
                </a:solidFill>
              </a:rPr>
              <a:t>récord</a:t>
            </a:r>
            <a:r>
              <a:rPr lang="en-US" sz="2600" b="1" dirty="0">
                <a:solidFill>
                  <a:srgbClr val="002060"/>
                </a:solidFill>
              </a:rPr>
              <a:t> </a:t>
            </a:r>
            <a:r>
              <a:rPr lang="en-US" sz="2600" dirty="0" err="1">
                <a:solidFill>
                  <a:srgbClr val="002060"/>
                </a:solidFill>
              </a:rPr>
              <a:t>en</a:t>
            </a:r>
            <a:r>
              <a:rPr lang="en-US" sz="2600" dirty="0">
                <a:solidFill>
                  <a:srgbClr val="002060"/>
                </a:solidFill>
              </a:rPr>
              <a:t> el </a:t>
            </a:r>
            <a:r>
              <a:rPr lang="en-US" sz="2600" dirty="0" err="1">
                <a:solidFill>
                  <a:srgbClr val="002060"/>
                </a:solidFill>
              </a:rPr>
              <a:t>gimnasio</a:t>
            </a:r>
            <a:r>
              <a:rPr lang="en-US" sz="2600" dirty="0">
                <a:solidFill>
                  <a:srgbClr val="002060"/>
                </a:solidFill>
              </a:rPr>
              <a:t>. ¡De </a:t>
            </a:r>
            <a:r>
              <a:rPr lang="en-US" sz="2600" dirty="0" err="1">
                <a:solidFill>
                  <a:srgbClr val="002060"/>
                </a:solidFill>
              </a:rPr>
              <a:t>verdad</a:t>
            </a:r>
            <a:r>
              <a:rPr lang="en-US" sz="2600" dirty="0">
                <a:solidFill>
                  <a:srgbClr val="002060"/>
                </a:solidFill>
              </a:rPr>
              <a:t> </a:t>
            </a:r>
            <a:r>
              <a:rPr lang="en-US" sz="2600" dirty="0" err="1">
                <a:solidFill>
                  <a:srgbClr val="002060"/>
                </a:solidFill>
              </a:rPr>
              <a:t>su</a:t>
            </a:r>
            <a:r>
              <a:rPr lang="en-US" sz="2600" dirty="0">
                <a:solidFill>
                  <a:srgbClr val="002060"/>
                </a:solidFill>
              </a:rPr>
              <a:t> </a:t>
            </a:r>
            <a:r>
              <a:rPr lang="en-US" sz="2600" dirty="0" err="1">
                <a:solidFill>
                  <a:srgbClr val="002060"/>
                </a:solidFill>
              </a:rPr>
              <a:t>fuerza</a:t>
            </a:r>
            <a:r>
              <a:rPr lang="en-US" sz="2600" dirty="0">
                <a:solidFill>
                  <a:srgbClr val="002060"/>
                </a:solidFill>
              </a:rPr>
              <a:t> no </a:t>
            </a:r>
            <a:r>
              <a:rPr lang="en-US" sz="2600" dirty="0" err="1">
                <a:solidFill>
                  <a:srgbClr val="002060"/>
                </a:solidFill>
              </a:rPr>
              <a:t>tiene</a:t>
            </a:r>
            <a:r>
              <a:rPr lang="en-US" sz="2600" dirty="0">
                <a:solidFill>
                  <a:srgbClr val="002060"/>
                </a:solidFill>
              </a:rPr>
              <a:t> </a:t>
            </a:r>
            <a:r>
              <a:rPr lang="en-US" sz="2600" b="1" dirty="0" err="1">
                <a:solidFill>
                  <a:srgbClr val="002060"/>
                </a:solidFill>
              </a:rPr>
              <a:t>límites</a:t>
            </a:r>
            <a:r>
              <a:rPr lang="en-US" sz="2600" b="1" dirty="0">
                <a:solidFill>
                  <a:srgbClr val="002060"/>
                </a:solidFill>
              </a:rPr>
              <a:t>!</a:t>
            </a:r>
          </a:p>
          <a:p>
            <a:endParaRPr lang="en-US" sz="2800" b="1" dirty="0">
              <a:solidFill>
                <a:srgbClr val="002060"/>
              </a:solidFill>
            </a:endParaRPr>
          </a:p>
          <a:p>
            <a:r>
              <a:rPr lang="en-US" sz="2000" dirty="0">
                <a:solidFill>
                  <a:srgbClr val="002060"/>
                </a:solidFill>
              </a:rPr>
              <a:t>*</a:t>
            </a:r>
            <a:r>
              <a:rPr lang="en-US" sz="2000" dirty="0" err="1">
                <a:solidFill>
                  <a:srgbClr val="002060"/>
                </a:solidFill>
              </a:rPr>
              <a:t>batir</a:t>
            </a:r>
            <a:r>
              <a:rPr lang="en-US" sz="2000" dirty="0">
                <a:solidFill>
                  <a:srgbClr val="002060"/>
                </a:solidFill>
              </a:rPr>
              <a:t> un </a:t>
            </a:r>
            <a:r>
              <a:rPr lang="en-US" sz="2000" dirty="0" err="1">
                <a:solidFill>
                  <a:srgbClr val="002060"/>
                </a:solidFill>
              </a:rPr>
              <a:t>récord</a:t>
            </a:r>
            <a:r>
              <a:rPr lang="en-US" sz="2000" dirty="0">
                <a:solidFill>
                  <a:srgbClr val="002060"/>
                </a:solidFill>
              </a:rPr>
              <a:t> – to break a record</a:t>
            </a:r>
          </a:p>
          <a:p>
            <a:r>
              <a:rPr lang="en-US" sz="2000" dirty="0">
                <a:solidFill>
                  <a:srgbClr val="002060"/>
                </a:solidFill>
              </a:rPr>
              <a:t>*el </a:t>
            </a:r>
            <a:r>
              <a:rPr lang="en-US" sz="2000" dirty="0" err="1">
                <a:solidFill>
                  <a:srgbClr val="002060"/>
                </a:solidFill>
              </a:rPr>
              <a:t>gimnasio</a:t>
            </a:r>
            <a:r>
              <a:rPr lang="en-US" sz="2000" dirty="0">
                <a:solidFill>
                  <a:srgbClr val="002060"/>
                </a:solidFill>
              </a:rPr>
              <a:t> – gym </a:t>
            </a:r>
          </a:p>
          <a:p>
            <a:r>
              <a:rPr lang="en-US" sz="2000" dirty="0">
                <a:solidFill>
                  <a:srgbClr val="002060"/>
                </a:solidFill>
              </a:rPr>
              <a:t>*la </a:t>
            </a:r>
            <a:r>
              <a:rPr lang="en-US" sz="2000" dirty="0" err="1">
                <a:solidFill>
                  <a:srgbClr val="002060"/>
                </a:solidFill>
              </a:rPr>
              <a:t>fuerza</a:t>
            </a:r>
            <a:r>
              <a:rPr lang="en-US" sz="2000" dirty="0">
                <a:solidFill>
                  <a:srgbClr val="002060"/>
                </a:solidFill>
              </a:rPr>
              <a:t> – strength</a:t>
            </a:r>
          </a:p>
          <a:p>
            <a:pPr marL="514350" indent="-514350">
              <a:buAutoNum type="arabicPeriod"/>
            </a:pPr>
            <a:endParaRPr lang="en-US" sz="3200" dirty="0">
              <a:solidFill>
                <a:srgbClr val="002060"/>
              </a:solidFill>
            </a:endParaRPr>
          </a:p>
          <a:p>
            <a:pPr marL="514350" indent="-514350">
              <a:buAutoNum type="arabicPeriod"/>
            </a:pPr>
            <a:endParaRPr lang="en-US" sz="3200" dirty="0">
              <a:solidFill>
                <a:srgbClr val="002060"/>
              </a:solidFill>
            </a:endParaRPr>
          </a:p>
          <a:p>
            <a:endParaRPr lang="en-US" sz="3200" dirty="0">
              <a:solidFill>
                <a:srgbClr val="002060"/>
              </a:solidFill>
            </a:endParaRPr>
          </a:p>
          <a:p>
            <a:pPr marL="514350" indent="-514350">
              <a:buAutoNum type="arabicPeriod"/>
            </a:pPr>
            <a:endParaRPr lang="en-US" sz="2800" dirty="0">
              <a:solidFill>
                <a:srgbClr val="002060"/>
              </a:solidFill>
            </a:endParaRPr>
          </a:p>
          <a:p>
            <a:pPr marL="514350" indent="-514350">
              <a:buAutoNum type="arabicPeriod"/>
            </a:pPr>
            <a:endParaRPr lang="en-US" sz="2800" dirty="0">
              <a:solidFill>
                <a:srgbClr val="002060"/>
              </a:solidFill>
            </a:endParaRPr>
          </a:p>
        </p:txBody>
      </p:sp>
      <p:sp>
        <p:nvSpPr>
          <p:cNvPr id="8" name="Redondear rectángulo de una esquina 39">
            <a:extLst>
              <a:ext uri="{FF2B5EF4-FFF2-40B4-BE49-F238E27FC236}">
                <a16:creationId xmlns:a16="http://schemas.microsoft.com/office/drawing/2014/main" id="{4EB93F82-3422-E842-898D-C83C54D49132}"/>
              </a:ext>
            </a:extLst>
          </p:cNvPr>
          <p:cNvSpPr/>
          <p:nvPr/>
        </p:nvSpPr>
        <p:spPr>
          <a:xfrm>
            <a:off x="6140618" y="1047406"/>
            <a:ext cx="5787525" cy="493144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2600" b="1">
                <a:solidFill>
                  <a:srgbClr val="002060"/>
                </a:solidFill>
              </a:rPr>
              <a:t>Persona B</a:t>
            </a:r>
            <a:endParaRPr lang="en-US" sz="2600">
              <a:solidFill>
                <a:srgbClr val="002060"/>
              </a:solidFill>
            </a:endParaRPr>
          </a:p>
          <a:p>
            <a:r>
              <a:rPr lang="en-US" sz="2600" b="1">
                <a:solidFill>
                  <a:srgbClr val="002060"/>
                </a:solidFill>
              </a:rPr>
              <a:t>Fátima</a:t>
            </a:r>
            <a:r>
              <a:rPr lang="en-US" sz="2600">
                <a:solidFill>
                  <a:srgbClr val="002060"/>
                </a:solidFill>
              </a:rPr>
              <a:t>, la instructora, vive en la ciudad de </a:t>
            </a:r>
            <a:r>
              <a:rPr lang="en-US" sz="2600" b="1">
                <a:solidFill>
                  <a:srgbClr val="002060"/>
                </a:solidFill>
              </a:rPr>
              <a:t>Córdoba</a:t>
            </a:r>
            <a:r>
              <a:rPr lang="en-US" sz="2600">
                <a:solidFill>
                  <a:srgbClr val="002060"/>
                </a:solidFill>
              </a:rPr>
              <a:t>. No es </a:t>
            </a:r>
            <a:r>
              <a:rPr lang="en-US" sz="2600" b="1">
                <a:solidFill>
                  <a:srgbClr val="002060"/>
                </a:solidFill>
              </a:rPr>
              <a:t>débil</a:t>
            </a:r>
            <a:r>
              <a:rPr lang="en-US" sz="2600">
                <a:solidFill>
                  <a:srgbClr val="002060"/>
                </a:solidFill>
              </a:rPr>
              <a:t> porque ¡usa todas las </a:t>
            </a:r>
            <a:r>
              <a:rPr lang="en-US" sz="2600" b="1">
                <a:solidFill>
                  <a:srgbClr val="002060"/>
                </a:solidFill>
              </a:rPr>
              <a:t>máquinas </a:t>
            </a:r>
            <a:r>
              <a:rPr lang="en-US" sz="2600">
                <a:solidFill>
                  <a:srgbClr val="002060"/>
                </a:solidFill>
              </a:rPr>
              <a:t>del gimnasio! Hace ejercicio casi todos los días, así que le parece muy </a:t>
            </a:r>
            <a:r>
              <a:rPr lang="en-US" sz="2600" b="1">
                <a:solidFill>
                  <a:srgbClr val="002060"/>
                </a:solidFill>
              </a:rPr>
              <a:t>fácil</a:t>
            </a:r>
            <a:r>
              <a:rPr lang="en-US" sz="2600">
                <a:solidFill>
                  <a:srgbClr val="002060"/>
                </a:solidFill>
              </a:rPr>
              <a:t>. También es la líder</a:t>
            </a:r>
            <a:r>
              <a:rPr lang="en-US" sz="2600" b="1">
                <a:solidFill>
                  <a:srgbClr val="002060"/>
                </a:solidFill>
              </a:rPr>
              <a:t> </a:t>
            </a:r>
            <a:r>
              <a:rPr lang="en-US" sz="2600">
                <a:solidFill>
                  <a:srgbClr val="002060"/>
                </a:solidFill>
              </a:rPr>
              <a:t>de un equipo de </a:t>
            </a:r>
            <a:r>
              <a:rPr lang="en-US" sz="2600" b="1">
                <a:solidFill>
                  <a:srgbClr val="002060"/>
                </a:solidFill>
              </a:rPr>
              <a:t>fútbol</a:t>
            </a:r>
            <a:r>
              <a:rPr lang="en-US" sz="2600">
                <a:solidFill>
                  <a:srgbClr val="002060"/>
                </a:solidFill>
              </a:rPr>
              <a:t>. Lleva la camiseta </a:t>
            </a:r>
            <a:r>
              <a:rPr lang="en-US" sz="2600" b="1">
                <a:solidFill>
                  <a:srgbClr val="002060"/>
                </a:solidFill>
              </a:rPr>
              <a:t>número</a:t>
            </a:r>
            <a:r>
              <a:rPr lang="en-US" sz="2600">
                <a:solidFill>
                  <a:srgbClr val="002060"/>
                </a:solidFill>
              </a:rPr>
              <a:t> diez.</a:t>
            </a:r>
            <a:endParaRPr lang="en-US" sz="2600" b="1">
              <a:solidFill>
                <a:srgbClr val="002060"/>
              </a:solidFill>
            </a:endParaRPr>
          </a:p>
          <a:p>
            <a:endParaRPr lang="en-US" sz="2600" b="1">
              <a:solidFill>
                <a:srgbClr val="002060"/>
              </a:solidFill>
            </a:endParaRPr>
          </a:p>
          <a:p>
            <a:r>
              <a:rPr lang="en-US" sz="2000">
                <a:solidFill>
                  <a:srgbClr val="002060"/>
                </a:solidFill>
              </a:rPr>
              <a:t>*la máquina – machine</a:t>
            </a:r>
          </a:p>
          <a:p>
            <a:endParaRPr lang="en-US" sz="2600" b="1" dirty="0">
              <a:solidFill>
                <a:srgbClr val="002060"/>
              </a:solidFill>
            </a:endParaRPr>
          </a:p>
        </p:txBody>
      </p:sp>
      <p:pic>
        <p:nvPicPr>
          <p:cNvPr id="1028" name="Picture 4" descr="aerobics clipart&#10;"/>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739732" y="4305300"/>
            <a:ext cx="953569" cy="15602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gym clipart image"/>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2477" y="4733410"/>
            <a:ext cx="1446833" cy="11320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
            <a:extLst>
              <a:ext uri="{FF2B5EF4-FFF2-40B4-BE49-F238E27FC236}">
                <a16:creationId xmlns:a16="http://schemas.microsoft.com/office/drawing/2014/main" id="{53B196B4-FD96-2449-BE90-3DE917E099B3}"/>
              </a:ext>
            </a:extLst>
          </p:cNvPr>
          <p:cNvSpPr txBox="1"/>
          <p:nvPr/>
        </p:nvSpPr>
        <p:spPr>
          <a:xfrm>
            <a:off x="284842" y="330026"/>
            <a:ext cx="10599058" cy="523220"/>
          </a:xfrm>
          <a:prstGeom prst="rect">
            <a:avLst/>
          </a:prstGeom>
          <a:noFill/>
        </p:spPr>
        <p:txBody>
          <a:bodyPr wrap="square" rtlCol="0">
            <a:spAutoFit/>
          </a:bodyPr>
          <a:lstStyle/>
          <a:p>
            <a:pPr algn="l"/>
            <a:r>
              <a:rPr lang="en-US" sz="2800" b="1" dirty="0" err="1">
                <a:solidFill>
                  <a:srgbClr val="002060"/>
                </a:solidFill>
              </a:rPr>
              <a:t>Tarjetas</a:t>
            </a:r>
            <a:endParaRPr lang="en-US" sz="2800" b="1" dirty="0">
              <a:solidFill>
                <a:srgbClr val="002060"/>
              </a:solidFill>
            </a:endParaRPr>
          </a:p>
        </p:txBody>
      </p:sp>
    </p:spTree>
    <p:extLst>
      <p:ext uri="{BB962C8B-B14F-4D97-AF65-F5344CB8AC3E}">
        <p14:creationId xmlns:p14="http://schemas.microsoft.com/office/powerpoint/2010/main" val="4048639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B9E704BF-B57B-EF43-9EAC-835A5C569E60}"/>
              </a:ext>
            </a:extLst>
          </p:cNvPr>
          <p:cNvSpPr txBox="1"/>
          <p:nvPr/>
        </p:nvSpPr>
        <p:spPr>
          <a:xfrm>
            <a:off x="190112" y="911418"/>
            <a:ext cx="10083800" cy="769441"/>
          </a:xfrm>
          <a:prstGeom prst="rect">
            <a:avLst/>
          </a:prstGeom>
          <a:noFill/>
        </p:spPr>
        <p:txBody>
          <a:bodyPr wrap="square" rtlCol="0">
            <a:spAutoFit/>
          </a:bodyPr>
          <a:lstStyle/>
          <a:p>
            <a:r>
              <a:rPr lang="en-GB" sz="2200" b="1" dirty="0" err="1">
                <a:solidFill>
                  <a:srgbClr val="002060"/>
                </a:solidFill>
              </a:rPr>
              <a:t>Estudiante</a:t>
            </a:r>
            <a:r>
              <a:rPr lang="en-GB" sz="2200" b="1" dirty="0">
                <a:solidFill>
                  <a:srgbClr val="002060"/>
                </a:solidFill>
              </a:rPr>
              <a:t> A: </a:t>
            </a:r>
            <a:r>
              <a:rPr lang="en-GB" sz="2200" dirty="0">
                <a:solidFill>
                  <a:srgbClr val="002060"/>
                </a:solidFill>
              </a:rPr>
              <a:t>lee la </a:t>
            </a:r>
            <a:r>
              <a:rPr lang="en-GB" sz="2200" dirty="0" err="1">
                <a:solidFill>
                  <a:srgbClr val="002060"/>
                </a:solidFill>
              </a:rPr>
              <a:t>frase</a:t>
            </a:r>
            <a:r>
              <a:rPr lang="en-GB" sz="2200" dirty="0">
                <a:solidFill>
                  <a:srgbClr val="002060"/>
                </a:solidFill>
              </a:rPr>
              <a:t> </a:t>
            </a:r>
            <a:r>
              <a:rPr lang="en-GB" sz="2200">
                <a:solidFill>
                  <a:srgbClr val="002060"/>
                </a:solidFill>
              </a:rPr>
              <a:t>a tu </a:t>
            </a:r>
            <a:r>
              <a:rPr lang="en-GB" sz="2200" dirty="0" err="1">
                <a:solidFill>
                  <a:srgbClr val="002060"/>
                </a:solidFill>
              </a:rPr>
              <a:t>compañero</a:t>
            </a:r>
            <a:r>
              <a:rPr lang="en-GB" sz="2200" dirty="0">
                <a:solidFill>
                  <a:srgbClr val="002060"/>
                </a:solidFill>
              </a:rPr>
              <a:t> </a:t>
            </a:r>
            <a:r>
              <a:rPr lang="en-GB" sz="2200" dirty="0" err="1">
                <a:solidFill>
                  <a:srgbClr val="002060"/>
                </a:solidFill>
              </a:rPr>
              <a:t>en</a:t>
            </a:r>
            <a:r>
              <a:rPr lang="en-GB" sz="2200" dirty="0">
                <a:solidFill>
                  <a:srgbClr val="002060"/>
                </a:solidFill>
              </a:rPr>
              <a:t> </a:t>
            </a:r>
            <a:r>
              <a:rPr lang="en-GB" sz="2200" dirty="0" err="1">
                <a:solidFill>
                  <a:srgbClr val="002060"/>
                </a:solidFill>
              </a:rPr>
              <a:t>español</a:t>
            </a:r>
            <a:r>
              <a:rPr lang="en-GB" sz="2200">
                <a:solidFill>
                  <a:srgbClr val="002060"/>
                </a:solidFill>
              </a:rPr>
              <a:t>. </a:t>
            </a:r>
          </a:p>
          <a:p>
            <a:r>
              <a:rPr lang="en-GB" sz="2200">
                <a:solidFill>
                  <a:srgbClr val="002060"/>
                </a:solidFill>
              </a:rPr>
              <a:t>Usa </a:t>
            </a:r>
            <a:r>
              <a:rPr lang="en-GB" sz="2200" dirty="0">
                <a:solidFill>
                  <a:srgbClr val="002060"/>
                </a:solidFill>
              </a:rPr>
              <a:t>‘</a:t>
            </a:r>
            <a:r>
              <a:rPr lang="en-GB" sz="2200" dirty="0" err="1">
                <a:solidFill>
                  <a:srgbClr val="002060"/>
                </a:solidFill>
              </a:rPr>
              <a:t>estoy</a:t>
            </a:r>
            <a:r>
              <a:rPr lang="en-GB" sz="2200">
                <a:solidFill>
                  <a:srgbClr val="002060"/>
                </a:solidFill>
              </a:rPr>
              <a:t>’ (‘I am’) </a:t>
            </a:r>
            <a:r>
              <a:rPr lang="en-GB" sz="2200" dirty="0">
                <a:solidFill>
                  <a:srgbClr val="002060"/>
                </a:solidFill>
              </a:rPr>
              <a:t>o ‘</a:t>
            </a:r>
            <a:r>
              <a:rPr lang="en-GB" sz="2200" dirty="0" err="1">
                <a:solidFill>
                  <a:srgbClr val="002060"/>
                </a:solidFill>
              </a:rPr>
              <a:t>está</a:t>
            </a:r>
            <a:r>
              <a:rPr lang="en-GB" sz="2200">
                <a:solidFill>
                  <a:srgbClr val="002060"/>
                </a:solidFill>
              </a:rPr>
              <a:t>’ (‘s/he is’) </a:t>
            </a:r>
            <a:r>
              <a:rPr lang="en-GB" sz="2200" dirty="0">
                <a:solidFill>
                  <a:srgbClr val="002060"/>
                </a:solidFill>
              </a:rPr>
              <a:t>+ verbo con –</a:t>
            </a:r>
            <a:r>
              <a:rPr lang="en-GB" sz="2200" dirty="0" err="1">
                <a:solidFill>
                  <a:srgbClr val="002060"/>
                </a:solidFill>
              </a:rPr>
              <a:t>ando</a:t>
            </a:r>
            <a:r>
              <a:rPr lang="en-GB" sz="2200" dirty="0">
                <a:solidFill>
                  <a:srgbClr val="002060"/>
                </a:solidFill>
              </a:rPr>
              <a:t>.</a:t>
            </a:r>
          </a:p>
        </p:txBody>
      </p:sp>
      <p:sp>
        <p:nvSpPr>
          <p:cNvPr id="46" name="CuadroTexto 45">
            <a:extLst>
              <a:ext uri="{FF2B5EF4-FFF2-40B4-BE49-F238E27FC236}">
                <a16:creationId xmlns:a16="http://schemas.microsoft.com/office/drawing/2014/main" id="{99E54EB7-4FA8-0342-97FD-17A15AB39D24}"/>
              </a:ext>
            </a:extLst>
          </p:cNvPr>
          <p:cNvSpPr txBox="1"/>
          <p:nvPr/>
        </p:nvSpPr>
        <p:spPr>
          <a:xfrm>
            <a:off x="190113" y="1722832"/>
            <a:ext cx="9069253" cy="769441"/>
          </a:xfrm>
          <a:prstGeom prst="rect">
            <a:avLst/>
          </a:prstGeom>
          <a:noFill/>
        </p:spPr>
        <p:txBody>
          <a:bodyPr wrap="square" rtlCol="0">
            <a:spAutoFit/>
          </a:bodyPr>
          <a:lstStyle/>
          <a:p>
            <a:r>
              <a:rPr lang="en-GB" sz="2200" b="1" dirty="0" err="1">
                <a:solidFill>
                  <a:srgbClr val="002060"/>
                </a:solidFill>
              </a:rPr>
              <a:t>Estudiante</a:t>
            </a:r>
            <a:r>
              <a:rPr lang="en-GB" sz="2200" b="1" dirty="0">
                <a:solidFill>
                  <a:srgbClr val="002060"/>
                </a:solidFill>
              </a:rPr>
              <a:t> B: </a:t>
            </a:r>
            <a:r>
              <a:rPr lang="en-GB" sz="2200" dirty="0" err="1">
                <a:solidFill>
                  <a:srgbClr val="002060"/>
                </a:solidFill>
              </a:rPr>
              <a:t>escucha</a:t>
            </a:r>
            <a:r>
              <a:rPr lang="en-GB" sz="2200" dirty="0">
                <a:solidFill>
                  <a:srgbClr val="002060"/>
                </a:solidFill>
              </a:rPr>
              <a:t> y escribe </a:t>
            </a:r>
            <a:r>
              <a:rPr lang="en-GB" sz="2200" dirty="0" err="1">
                <a:solidFill>
                  <a:srgbClr val="002060"/>
                </a:solidFill>
              </a:rPr>
              <a:t>qué</a:t>
            </a:r>
            <a:r>
              <a:rPr lang="en-GB" sz="2200" dirty="0">
                <a:solidFill>
                  <a:srgbClr val="002060"/>
                </a:solidFill>
              </a:rPr>
              <a:t> </a:t>
            </a:r>
            <a:r>
              <a:rPr lang="en-GB" sz="2200" err="1">
                <a:solidFill>
                  <a:srgbClr val="002060"/>
                </a:solidFill>
              </a:rPr>
              <a:t>hace</a:t>
            </a:r>
            <a:r>
              <a:rPr lang="en-GB" sz="2200">
                <a:solidFill>
                  <a:srgbClr val="002060"/>
                </a:solidFill>
              </a:rPr>
              <a:t> la persona </a:t>
            </a:r>
            <a:r>
              <a:rPr lang="en-GB" sz="2200" dirty="0" err="1">
                <a:solidFill>
                  <a:srgbClr val="002060"/>
                </a:solidFill>
              </a:rPr>
              <a:t>en</a:t>
            </a:r>
            <a:r>
              <a:rPr lang="en-GB" sz="2200" dirty="0">
                <a:solidFill>
                  <a:srgbClr val="002060"/>
                </a:solidFill>
              </a:rPr>
              <a:t> la </a:t>
            </a:r>
            <a:r>
              <a:rPr lang="en-GB" sz="2200" dirty="0" err="1">
                <a:solidFill>
                  <a:srgbClr val="002060"/>
                </a:solidFill>
              </a:rPr>
              <a:t>columna</a:t>
            </a:r>
            <a:r>
              <a:rPr lang="en-GB" sz="2200" dirty="0">
                <a:solidFill>
                  <a:srgbClr val="002060"/>
                </a:solidFill>
              </a:rPr>
              <a:t> </a:t>
            </a:r>
            <a:r>
              <a:rPr lang="en-GB" sz="2200" dirty="0" err="1">
                <a:solidFill>
                  <a:srgbClr val="002060"/>
                </a:solidFill>
              </a:rPr>
              <a:t>correcta</a:t>
            </a:r>
            <a:r>
              <a:rPr lang="en-GB" sz="2200" dirty="0">
                <a:solidFill>
                  <a:srgbClr val="002060"/>
                </a:solidFill>
              </a:rPr>
              <a:t> en </a:t>
            </a:r>
            <a:r>
              <a:rPr lang="en-GB" sz="2200" dirty="0" err="1">
                <a:solidFill>
                  <a:srgbClr val="002060"/>
                </a:solidFill>
              </a:rPr>
              <a:t>inglés</a:t>
            </a:r>
            <a:r>
              <a:rPr lang="en-GB" sz="2200" dirty="0">
                <a:solidFill>
                  <a:srgbClr val="002060"/>
                </a:solidFill>
              </a:rPr>
              <a:t>. </a:t>
            </a:r>
          </a:p>
        </p:txBody>
      </p:sp>
      <p:sp>
        <p:nvSpPr>
          <p:cNvPr id="53" name="Rectangle 1">
            <a:extLst>
              <a:ext uri="{FF2B5EF4-FFF2-40B4-BE49-F238E27FC236}">
                <a16:creationId xmlns:a16="http://schemas.microsoft.com/office/drawing/2014/main" id="{D7D4D097-83FF-6F41-A9BA-DBFE7D3AF6AE}"/>
              </a:ext>
            </a:extLst>
          </p:cNvPr>
          <p:cNvSpPr/>
          <p:nvPr/>
        </p:nvSpPr>
        <p:spPr>
          <a:xfrm>
            <a:off x="292199" y="4198742"/>
            <a:ext cx="4767023"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4" name="Text Box 2">
            <a:extLst>
              <a:ext uri="{FF2B5EF4-FFF2-40B4-BE49-F238E27FC236}">
                <a16:creationId xmlns:a16="http://schemas.microsoft.com/office/drawing/2014/main" id="{29A094F1-8CB7-E44D-AC0B-35F789E3C407}"/>
              </a:ext>
            </a:extLst>
          </p:cNvPr>
          <p:cNvSpPr txBox="1">
            <a:spLocks noChangeArrowheads="1"/>
          </p:cNvSpPr>
          <p:nvPr/>
        </p:nvSpPr>
        <p:spPr bwMode="auto">
          <a:xfrm>
            <a:off x="410732" y="4706003"/>
            <a:ext cx="4174357"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rgbClr val="002060"/>
                </a:solidFill>
                <a:ea typeface="Calibri" panose="020F0502020204030204" pitchFamily="34" charset="0"/>
                <a:cs typeface="Times New Roman" panose="02020603050405020304" pitchFamily="18" charset="0"/>
              </a:rPr>
              <a:t>I am </a:t>
            </a:r>
            <a:r>
              <a:rPr lang="en-GB" sz="2800" dirty="0">
                <a:solidFill>
                  <a:srgbClr val="002060"/>
                </a:solidFill>
                <a:ea typeface="Calibri" panose="020F0502020204030204" pitchFamily="34" charset="0"/>
                <a:cs typeface="Times New Roman" panose="02020603050405020304" pitchFamily="18" charset="0"/>
              </a:rPr>
              <a:t>touching the chair </a:t>
            </a:r>
            <a:r>
              <a:rPr lang="en-GB" sz="2800">
                <a:solidFill>
                  <a:srgbClr val="002060"/>
                </a:solidFill>
                <a:ea typeface="Calibri" panose="020F0502020204030204" pitchFamily="34" charset="0"/>
                <a:cs typeface="Times New Roman" panose="02020603050405020304" pitchFamily="18" charset="0"/>
              </a:rPr>
              <a:t>with my foot.</a:t>
            </a:r>
            <a:endParaRPr lang="x-none" sz="2800" dirty="0">
              <a:solidFill>
                <a:srgbClr val="002060"/>
              </a:solidFill>
              <a:effectLst/>
              <a:ea typeface="Calibri" panose="020F0502020204030204" pitchFamily="34" charset="0"/>
              <a:cs typeface="Times New Roman" panose="02020603050405020304" pitchFamily="18" charset="0"/>
            </a:endParaRPr>
          </a:p>
        </p:txBody>
      </p:sp>
      <p:sp>
        <p:nvSpPr>
          <p:cNvPr id="59" name="CuadroTexto 44">
            <a:extLst>
              <a:ext uri="{FF2B5EF4-FFF2-40B4-BE49-F238E27FC236}">
                <a16:creationId xmlns:a16="http://schemas.microsoft.com/office/drawing/2014/main" id="{B9E704BF-B57B-EF43-9EAC-835A5C569E60}"/>
              </a:ext>
            </a:extLst>
          </p:cNvPr>
          <p:cNvSpPr txBox="1"/>
          <p:nvPr/>
        </p:nvSpPr>
        <p:spPr>
          <a:xfrm>
            <a:off x="224338" y="3624084"/>
            <a:ext cx="1883907" cy="430887"/>
          </a:xfrm>
          <a:prstGeom prst="rect">
            <a:avLst/>
          </a:prstGeom>
          <a:noFill/>
        </p:spPr>
        <p:txBody>
          <a:bodyPr wrap="square" rtlCol="0">
            <a:spAutoFit/>
          </a:bodyPr>
          <a:lstStyle/>
          <a:p>
            <a:r>
              <a:rPr lang="en-GB" sz="2200" b="1" dirty="0" err="1">
                <a:solidFill>
                  <a:srgbClr val="002060"/>
                </a:solidFill>
              </a:rPr>
              <a:t>Estudiante</a:t>
            </a:r>
            <a:r>
              <a:rPr lang="en-GB" sz="2200" b="1" dirty="0">
                <a:solidFill>
                  <a:srgbClr val="002060"/>
                </a:solidFill>
              </a:rPr>
              <a:t> A</a:t>
            </a:r>
          </a:p>
        </p:txBody>
      </p:sp>
      <p:sp>
        <p:nvSpPr>
          <p:cNvPr id="2" name="Rounded Rectangular Callout 1"/>
          <p:cNvSpPr/>
          <p:nvPr/>
        </p:nvSpPr>
        <p:spPr>
          <a:xfrm>
            <a:off x="2800971" y="2635333"/>
            <a:ext cx="2616200" cy="1447800"/>
          </a:xfrm>
          <a:prstGeom prst="wedgeRoundRectCallout">
            <a:avLst>
              <a:gd name="adj1" fmla="val -47460"/>
              <a:gd name="adj2" fmla="val 7302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Estoy</a:t>
            </a:r>
            <a:r>
              <a:rPr lang="en-GB" sz="2400" dirty="0">
                <a:solidFill>
                  <a:srgbClr val="002060"/>
                </a:solidFill>
              </a:rPr>
              <a:t> </a:t>
            </a:r>
            <a:r>
              <a:rPr lang="en-GB" sz="2400" dirty="0" err="1">
                <a:solidFill>
                  <a:srgbClr val="002060"/>
                </a:solidFill>
              </a:rPr>
              <a:t>tocando</a:t>
            </a:r>
            <a:r>
              <a:rPr lang="en-GB" sz="2400" dirty="0">
                <a:solidFill>
                  <a:srgbClr val="002060"/>
                </a:solidFill>
              </a:rPr>
              <a:t> la </a:t>
            </a:r>
            <a:r>
              <a:rPr lang="en-GB" sz="2400" dirty="0" err="1">
                <a:solidFill>
                  <a:srgbClr val="002060"/>
                </a:solidFill>
              </a:rPr>
              <a:t>silla</a:t>
            </a:r>
            <a:r>
              <a:rPr lang="en-GB" sz="2400" dirty="0">
                <a:solidFill>
                  <a:srgbClr val="002060"/>
                </a:solidFill>
              </a:rPr>
              <a:t> </a:t>
            </a:r>
            <a:r>
              <a:rPr lang="en-GB" sz="2400">
                <a:solidFill>
                  <a:srgbClr val="002060"/>
                </a:solidFill>
              </a:rPr>
              <a:t>con el </a:t>
            </a:r>
            <a:r>
              <a:rPr lang="en-GB" sz="2400" dirty="0">
                <a:solidFill>
                  <a:srgbClr val="002060"/>
                </a:solidFill>
              </a:rPr>
              <a:t>pie.</a:t>
            </a:r>
            <a:endParaRPr lang="en-GB" sz="2400" strike="sngStrike" dirty="0">
              <a:solidFill>
                <a:srgbClr val="002060"/>
              </a:solidFill>
            </a:endParaRPr>
          </a:p>
        </p:txBody>
      </p:sp>
      <p:sp>
        <p:nvSpPr>
          <p:cNvPr id="86" name="CuadroTexto 44">
            <a:extLst>
              <a:ext uri="{FF2B5EF4-FFF2-40B4-BE49-F238E27FC236}">
                <a16:creationId xmlns:a16="http://schemas.microsoft.com/office/drawing/2014/main" id="{B9E704BF-B57B-EF43-9EAC-835A5C569E60}"/>
              </a:ext>
            </a:extLst>
          </p:cNvPr>
          <p:cNvSpPr txBox="1"/>
          <p:nvPr/>
        </p:nvSpPr>
        <p:spPr>
          <a:xfrm>
            <a:off x="5650819" y="3621113"/>
            <a:ext cx="2102791" cy="430887"/>
          </a:xfrm>
          <a:prstGeom prst="rect">
            <a:avLst/>
          </a:prstGeom>
          <a:noFill/>
        </p:spPr>
        <p:txBody>
          <a:bodyPr wrap="square" rtlCol="0">
            <a:spAutoFit/>
          </a:bodyPr>
          <a:lstStyle/>
          <a:p>
            <a:r>
              <a:rPr lang="en-GB" sz="2200" b="1" dirty="0" err="1">
                <a:solidFill>
                  <a:srgbClr val="002060"/>
                </a:solidFill>
              </a:rPr>
              <a:t>Estudiante</a:t>
            </a:r>
            <a:r>
              <a:rPr lang="en-GB" sz="2200" b="1" dirty="0">
                <a:solidFill>
                  <a:srgbClr val="002060"/>
                </a:solidFill>
              </a:rPr>
              <a:t> B</a:t>
            </a:r>
          </a:p>
        </p:txBody>
      </p:sp>
      <p:sp>
        <p:nvSpPr>
          <p:cNvPr id="89" name="Rounded Rectangle 11">
            <a:extLst>
              <a:ext uri="{FF2B5EF4-FFF2-40B4-BE49-F238E27FC236}">
                <a16:creationId xmlns:a16="http://schemas.microsoft.com/office/drawing/2014/main" id="{A316DD52-7894-4A75-969C-CA0645DA2978}"/>
              </a:ext>
            </a:extLst>
          </p:cNvPr>
          <p:cNvSpPr/>
          <p:nvPr/>
        </p:nvSpPr>
        <p:spPr>
          <a:xfrm>
            <a:off x="9418320" y="258166"/>
            <a:ext cx="25098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idx="4294967295"/>
          </p:nvPr>
        </p:nvSpPr>
        <p:spPr>
          <a:xfrm>
            <a:off x="190112" y="283796"/>
            <a:ext cx="5785756" cy="645068"/>
          </a:xfrm>
        </p:spPr>
        <p:txBody>
          <a:bodyPr>
            <a:normAutofit/>
          </a:bodyPr>
          <a:lstStyle/>
          <a:p>
            <a:r>
              <a:rPr lang="es-ES" sz="2200" b="1" dirty="0">
                <a:solidFill>
                  <a:srgbClr val="002060"/>
                </a:solidFill>
              </a:rPr>
              <a:t>Actividades en la clase de ejercicio.</a:t>
            </a:r>
            <a:endParaRPr lang="en-GB" sz="2200" dirty="0">
              <a:solidFill>
                <a:srgbClr val="002060"/>
              </a:solidFill>
            </a:endParaRPr>
          </a:p>
        </p:txBody>
      </p:sp>
      <p:graphicFrame>
        <p:nvGraphicFramePr>
          <p:cNvPr id="5" name="Table 4"/>
          <p:cNvGraphicFramePr>
            <a:graphicFrameLocks noGrp="1"/>
          </p:cNvGraphicFramePr>
          <p:nvPr/>
        </p:nvGraphicFramePr>
        <p:xfrm>
          <a:off x="5684881" y="4295202"/>
          <a:ext cx="5977467" cy="1667934"/>
        </p:xfrm>
        <a:graphic>
          <a:graphicData uri="http://schemas.openxmlformats.org/drawingml/2006/table">
            <a:tbl>
              <a:tblPr firstRow="1" bandRow="1">
                <a:tableStyleId>{0E3FDE45-AF77-4B5C-9715-49D594BDF05E}</a:tableStyleId>
              </a:tblPr>
              <a:tblGrid>
                <a:gridCol w="711200">
                  <a:extLst>
                    <a:ext uri="{9D8B030D-6E8A-4147-A177-3AD203B41FA5}">
                      <a16:colId xmlns:a16="http://schemas.microsoft.com/office/drawing/2014/main" val="20000"/>
                    </a:ext>
                  </a:extLst>
                </a:gridCol>
                <a:gridCol w="2913019">
                  <a:extLst>
                    <a:ext uri="{9D8B030D-6E8A-4147-A177-3AD203B41FA5}">
                      <a16:colId xmlns:a16="http://schemas.microsoft.com/office/drawing/2014/main" val="20001"/>
                    </a:ext>
                  </a:extLst>
                </a:gridCol>
                <a:gridCol w="2353248">
                  <a:extLst>
                    <a:ext uri="{9D8B030D-6E8A-4147-A177-3AD203B41FA5}">
                      <a16:colId xmlns:a16="http://schemas.microsoft.com/office/drawing/2014/main" val="20002"/>
                    </a:ext>
                  </a:extLst>
                </a:gridCol>
              </a:tblGrid>
              <a:tr h="833967">
                <a:tc>
                  <a:txBody>
                    <a:bodyPr/>
                    <a:lstStyle/>
                    <a:p>
                      <a:pPr algn="ctr"/>
                      <a:endParaRPr lang="en-US" sz="2000" dirty="0"/>
                    </a:p>
                  </a:txBody>
                  <a:tcPr/>
                </a:tc>
                <a:tc>
                  <a:txBody>
                    <a:bodyPr/>
                    <a:lstStyle/>
                    <a:p>
                      <a:pPr algn="ctr"/>
                      <a:r>
                        <a:rPr lang="en-US" sz="2000" dirty="0">
                          <a:solidFill>
                            <a:srgbClr val="002060"/>
                          </a:solidFill>
                        </a:rPr>
                        <a:t>My </a:t>
                      </a:r>
                      <a:r>
                        <a:rPr lang="en-US" sz="2000">
                          <a:solidFill>
                            <a:srgbClr val="002060"/>
                          </a:solidFill>
                        </a:rPr>
                        <a:t>partner</a:t>
                      </a:r>
                      <a:r>
                        <a:rPr lang="en-US" sz="2000" baseline="0">
                          <a:solidFill>
                            <a:srgbClr val="002060"/>
                          </a:solidFill>
                        </a:rPr>
                        <a:t> is</a:t>
                      </a:r>
                      <a:r>
                        <a:rPr lang="is-IS" sz="2000" baseline="0" dirty="0">
                          <a:solidFill>
                            <a:srgbClr val="002060"/>
                          </a:solidFill>
                        </a:rPr>
                        <a:t>…</a:t>
                      </a:r>
                      <a:endParaRPr lang="en-US" sz="2000" dirty="0">
                        <a:solidFill>
                          <a:srgbClr val="002060"/>
                        </a:solidFill>
                      </a:endParaRPr>
                    </a:p>
                  </a:txBody>
                  <a:tcPr anchor="ctr"/>
                </a:tc>
                <a:tc>
                  <a:txBody>
                    <a:bodyPr/>
                    <a:lstStyle/>
                    <a:p>
                      <a:pPr algn="ctr"/>
                      <a:r>
                        <a:rPr lang="en-US" sz="2000">
                          <a:solidFill>
                            <a:srgbClr val="002060"/>
                          </a:solidFill>
                        </a:rPr>
                        <a:t>The instructor is</a:t>
                      </a:r>
                      <a:r>
                        <a:rPr lang="is-IS" sz="2000" dirty="0">
                          <a:solidFill>
                            <a:srgbClr val="002060"/>
                          </a:solidFill>
                        </a:rPr>
                        <a:t>…</a:t>
                      </a:r>
                      <a:endParaRPr lang="en-US" sz="2000" dirty="0">
                        <a:solidFill>
                          <a:srgbClr val="002060"/>
                        </a:solidFill>
                      </a:endParaRPr>
                    </a:p>
                  </a:txBody>
                  <a:tcPr anchor="ctr"/>
                </a:tc>
                <a:extLst>
                  <a:ext uri="{0D108BD9-81ED-4DB2-BD59-A6C34878D82A}">
                    <a16:rowId xmlns:a16="http://schemas.microsoft.com/office/drawing/2014/main" val="10000"/>
                  </a:ext>
                </a:extLst>
              </a:tr>
              <a:tr h="833967">
                <a:tc>
                  <a:txBody>
                    <a:bodyPr/>
                    <a:lstStyle/>
                    <a:p>
                      <a:pPr algn="ctr"/>
                      <a:r>
                        <a:rPr lang="en-US" sz="2000" dirty="0"/>
                        <a:t>1.</a:t>
                      </a:r>
                    </a:p>
                  </a:txBody>
                  <a:tcPr>
                    <a:noFill/>
                  </a:tcPr>
                </a:tc>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10001"/>
                  </a:ext>
                </a:extLst>
              </a:tr>
            </a:tbl>
          </a:graphicData>
        </a:graphic>
      </p:graphicFrame>
      <p:pic>
        <p:nvPicPr>
          <p:cNvPr id="6" name="Picture 5" descr="write.jpeg"/>
          <p:cNvPicPr>
            <a:picLocks noChangeAspect="1"/>
          </p:cNvPicPr>
          <p:nvPr/>
        </p:nvPicPr>
        <p:blipFill>
          <a:blip r:embed="rId3">
            <a:clrChange>
              <a:clrFrom>
                <a:srgbClr val="E9E9E9"/>
              </a:clrFrom>
              <a:clrTo>
                <a:srgbClr val="E9E9E9">
                  <a:alpha val="0"/>
                </a:srgbClr>
              </a:clrTo>
            </a:clrChange>
            <a:extLst>
              <a:ext uri="{BEBA8EAE-BF5A-486C-A8C5-ECC9F3942E4B}">
                <a14:imgProps xmlns:a14="http://schemas.microsoft.com/office/drawing/2010/main">
                  <a14:imgLayer r:embed="rId4">
                    <a14:imgEffect>
                      <a14:backgroundRemoval t="4478" b="96020" l="1195" r="97610">
                        <a14:foregroundMark x1="90438" y1="74129" x2="81275" y2="96020"/>
                        <a14:foregroundMark x1="89243" y1="75622" x2="91633" y2="80100"/>
                        <a14:foregroundMark x1="90438" y1="75622" x2="95219" y2="81592"/>
                        <a14:foregroundMark x1="81275" y1="10448" x2="75299" y2="14925"/>
                        <a14:foregroundMark x1="82470" y1="4478" x2="75299" y2="13433"/>
                        <a14:foregroundMark x1="15936" y1="70149" x2="4382" y2="81592"/>
                        <a14:foregroundMark x1="97211" y1="74129" x2="97610" y2="76617"/>
                        <a14:foregroundMark x1="3187" y1="85572" x2="1195" y2="86567"/>
                      </a14:backgroundRemoval>
                    </a14:imgEffect>
                  </a14:imgLayer>
                </a14:imgProps>
              </a:ext>
              <a:ext uri="{28A0092B-C50C-407E-A947-70E740481C1C}">
                <a14:useLocalDpi xmlns:a14="http://schemas.microsoft.com/office/drawing/2010/main" val="0"/>
              </a:ext>
            </a:extLst>
          </a:blip>
          <a:stretch>
            <a:fillRect/>
          </a:stretch>
        </p:blipFill>
        <p:spPr>
          <a:xfrm>
            <a:off x="9911953" y="4959027"/>
            <a:ext cx="1460248" cy="1169363"/>
          </a:xfrm>
          <a:prstGeom prst="rect">
            <a:avLst/>
          </a:prstGeom>
        </p:spPr>
      </p:pic>
      <p:sp>
        <p:nvSpPr>
          <p:cNvPr id="10" name="TextBox 9"/>
          <p:cNvSpPr txBox="1"/>
          <p:nvPr/>
        </p:nvSpPr>
        <p:spPr>
          <a:xfrm>
            <a:off x="6463814" y="5129169"/>
            <a:ext cx="3448139" cy="830997"/>
          </a:xfrm>
          <a:prstGeom prst="rect">
            <a:avLst/>
          </a:prstGeom>
          <a:noFill/>
        </p:spPr>
        <p:txBody>
          <a:bodyPr wrap="square" rtlCol="0">
            <a:spAutoFit/>
          </a:bodyPr>
          <a:lstStyle/>
          <a:p>
            <a:pPr algn="ctr"/>
            <a:r>
              <a:rPr lang="en-US" sz="2400">
                <a:solidFill>
                  <a:srgbClr val="002060"/>
                </a:solidFill>
              </a:rPr>
              <a:t>touching </a:t>
            </a:r>
            <a:r>
              <a:rPr lang="en-US" sz="2400" dirty="0">
                <a:solidFill>
                  <a:srgbClr val="002060"/>
                </a:solidFill>
              </a:rPr>
              <a:t>the chair </a:t>
            </a:r>
            <a:r>
              <a:rPr lang="en-US" sz="2400">
                <a:solidFill>
                  <a:srgbClr val="002060"/>
                </a:solidFill>
              </a:rPr>
              <a:t>with his/her foot.</a:t>
            </a:r>
            <a:endParaRPr lang="en-US" sz="2400" dirty="0">
              <a:solidFill>
                <a:srgbClr val="002060"/>
              </a:solidFill>
            </a:endParaRPr>
          </a:p>
        </p:txBody>
      </p:sp>
      <p:pic>
        <p:nvPicPr>
          <p:cNvPr id="1026" name="Picture 2" descr="exercise clipart - Clip Art Library">
            <a:extLst>
              <a:ext uri="{FF2B5EF4-FFF2-40B4-BE49-F238E27FC236}">
                <a16:creationId xmlns:a16="http://schemas.microsoft.com/office/drawing/2014/main" id="{6586F582-593C-4046-A125-658EBD19D90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259366" y="2109798"/>
            <a:ext cx="916391" cy="1908780"/>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ular Callout 14"/>
          <p:cNvSpPr/>
          <p:nvPr/>
        </p:nvSpPr>
        <p:spPr>
          <a:xfrm>
            <a:off x="8867553" y="864879"/>
            <a:ext cx="3092631" cy="1001717"/>
          </a:xfrm>
          <a:prstGeom prst="wedgeRoundRectCallout">
            <a:avLst>
              <a:gd name="adj1" fmla="val -25577"/>
              <a:gd name="adj2" fmla="val 6688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You might need to use ‘el’ or ‘la’ before a body part!</a:t>
            </a:r>
            <a:endParaRPr lang="en-GB" sz="2000" strike="sngStrike" dirty="0">
              <a:solidFill>
                <a:srgbClr val="002060"/>
              </a:solidFill>
            </a:endParaRPr>
          </a:p>
        </p:txBody>
      </p:sp>
    </p:spTree>
    <p:extLst>
      <p:ext uri="{BB962C8B-B14F-4D97-AF65-F5344CB8AC3E}">
        <p14:creationId xmlns:p14="http://schemas.microsoft.com/office/powerpoint/2010/main" val="87892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3" grpId="0" animBg="1"/>
      <p:bldP spid="54" grpId="0"/>
      <p:bldP spid="59" grpId="0"/>
      <p:bldP spid="2" grpId="0" animBg="1"/>
      <p:bldP spid="86" grpId="0"/>
      <p:bldP spid="10" grpId="0"/>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153" y="1586753"/>
            <a:ext cx="4988860" cy="45600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30000"/>
              </a:lnSpc>
              <a:buAutoNum type="arabicPeriod"/>
            </a:pPr>
            <a:r>
              <a:rPr lang="en-GB" sz="2600" b="1" dirty="0">
                <a:solidFill>
                  <a:srgbClr val="002060"/>
                </a:solidFill>
                <a:latin typeface="Century Gothic" panose="020B0502020202020204" pitchFamily="34" charset="0"/>
              </a:rPr>
              <a:t>He </a:t>
            </a:r>
            <a:r>
              <a:rPr lang="en-GB" sz="2600" b="1">
                <a:solidFill>
                  <a:srgbClr val="002060"/>
                </a:solidFill>
                <a:latin typeface="Century Gothic" panose="020B0502020202020204" pitchFamily="34" charset="0"/>
              </a:rPr>
              <a:t>is </a:t>
            </a:r>
            <a:r>
              <a:rPr lang="en-GB" sz="2600">
                <a:solidFill>
                  <a:srgbClr val="002060"/>
                </a:solidFill>
                <a:latin typeface="Century Gothic" panose="020B0502020202020204" pitchFamily="34" charset="0"/>
              </a:rPr>
              <a:t>lifting/raising his leg.</a:t>
            </a:r>
            <a:endParaRPr lang="en-GB" sz="2600" dirty="0">
              <a:solidFill>
                <a:srgbClr val="002060"/>
              </a:solidFill>
              <a:latin typeface="Century Gothic" panose="020B0502020202020204" pitchFamily="34" charset="0"/>
            </a:endParaRPr>
          </a:p>
          <a:p>
            <a:pPr marL="457200" indent="-457200">
              <a:lnSpc>
                <a:spcPct val="130000"/>
              </a:lnSpc>
              <a:buAutoNum type="arabicPeriod"/>
            </a:pPr>
            <a:r>
              <a:rPr lang="en-GB" sz="2600" b="1" dirty="0">
                <a:solidFill>
                  <a:srgbClr val="002060"/>
                </a:solidFill>
                <a:latin typeface="Century Gothic" panose="020B0502020202020204" pitchFamily="34" charset="0"/>
              </a:rPr>
              <a:t>I am </a:t>
            </a:r>
            <a:r>
              <a:rPr lang="en-GB" sz="2600" dirty="0">
                <a:solidFill>
                  <a:srgbClr val="002060"/>
                </a:solidFill>
                <a:latin typeface="Century Gothic" panose="020B0502020202020204" pitchFamily="34" charset="0"/>
              </a:rPr>
              <a:t>jumping to </a:t>
            </a:r>
            <a:r>
              <a:rPr lang="en-GB" sz="2600">
                <a:solidFill>
                  <a:srgbClr val="002060"/>
                </a:solidFill>
                <a:latin typeface="Century Gothic" panose="020B0502020202020204" pitchFamily="34" charset="0"/>
              </a:rPr>
              <a:t>the left.</a:t>
            </a:r>
            <a:endParaRPr lang="en-GB" sz="2600" dirty="0">
              <a:solidFill>
                <a:srgbClr val="002060"/>
              </a:solidFill>
              <a:latin typeface="Century Gothic" panose="020B0502020202020204" pitchFamily="34" charset="0"/>
            </a:endParaRPr>
          </a:p>
          <a:p>
            <a:pPr marL="457200" indent="-457200">
              <a:lnSpc>
                <a:spcPct val="130000"/>
              </a:lnSpc>
              <a:buAutoNum type="arabicPeriod"/>
            </a:pPr>
            <a:r>
              <a:rPr lang="en-GB" sz="2600" b="1" dirty="0">
                <a:solidFill>
                  <a:srgbClr val="002060"/>
                </a:solidFill>
                <a:latin typeface="Century Gothic" panose="020B0502020202020204" pitchFamily="34" charset="0"/>
              </a:rPr>
              <a:t>I am </a:t>
            </a:r>
            <a:r>
              <a:rPr lang="en-GB" sz="2600">
                <a:solidFill>
                  <a:srgbClr val="002060"/>
                </a:solidFill>
                <a:latin typeface="Century Gothic" panose="020B0502020202020204" pitchFamily="34" charset="0"/>
              </a:rPr>
              <a:t>lowering my arm.</a:t>
            </a:r>
            <a:endParaRPr lang="en-GB" sz="2600" dirty="0">
              <a:solidFill>
                <a:srgbClr val="002060"/>
              </a:solidFill>
              <a:latin typeface="Century Gothic" panose="020B0502020202020204" pitchFamily="34" charset="0"/>
            </a:endParaRPr>
          </a:p>
          <a:p>
            <a:pPr marL="457200" indent="-457200">
              <a:lnSpc>
                <a:spcPct val="130000"/>
              </a:lnSpc>
              <a:buAutoNum type="arabicPeriod"/>
            </a:pPr>
            <a:r>
              <a:rPr lang="en-GB" sz="2600" b="1" dirty="0">
                <a:solidFill>
                  <a:srgbClr val="002060"/>
                </a:solidFill>
                <a:latin typeface="Century Gothic" panose="020B0502020202020204" pitchFamily="34" charset="0"/>
              </a:rPr>
              <a:t>I am </a:t>
            </a:r>
            <a:r>
              <a:rPr lang="en-GB" sz="2600" dirty="0">
                <a:solidFill>
                  <a:srgbClr val="002060"/>
                </a:solidFill>
                <a:latin typeface="Century Gothic" panose="020B0502020202020204" pitchFamily="34" charset="0"/>
              </a:rPr>
              <a:t>touching </a:t>
            </a:r>
            <a:r>
              <a:rPr lang="en-GB" sz="2600">
                <a:solidFill>
                  <a:srgbClr val="002060"/>
                </a:solidFill>
                <a:latin typeface="Century Gothic" panose="020B0502020202020204" pitchFamily="34" charset="0"/>
              </a:rPr>
              <a:t>the floor.</a:t>
            </a:r>
            <a:endParaRPr lang="en-GB" sz="2600" dirty="0">
              <a:solidFill>
                <a:srgbClr val="002060"/>
              </a:solidFill>
              <a:latin typeface="Century Gothic" panose="020B0502020202020204" pitchFamily="34" charset="0"/>
            </a:endParaRPr>
          </a:p>
          <a:p>
            <a:pPr marL="457200" indent="-457200">
              <a:lnSpc>
                <a:spcPct val="130000"/>
              </a:lnSpc>
              <a:buAutoNum type="arabicPeriod"/>
            </a:pPr>
            <a:r>
              <a:rPr lang="en-GB" sz="2600" b="1" dirty="0">
                <a:solidFill>
                  <a:srgbClr val="002060"/>
                </a:solidFill>
                <a:latin typeface="Century Gothic" panose="020B0502020202020204" pitchFamily="34" charset="0"/>
              </a:rPr>
              <a:t>He is </a:t>
            </a:r>
            <a:r>
              <a:rPr lang="en-GB" sz="2600" dirty="0">
                <a:solidFill>
                  <a:srgbClr val="002060"/>
                </a:solidFill>
                <a:latin typeface="Century Gothic" panose="020B0502020202020204" pitchFamily="34" charset="0"/>
              </a:rPr>
              <a:t>recording </a:t>
            </a:r>
            <a:r>
              <a:rPr lang="en-GB" sz="2600">
                <a:solidFill>
                  <a:srgbClr val="002060"/>
                </a:solidFill>
                <a:latin typeface="Century Gothic" panose="020B0502020202020204" pitchFamily="34" charset="0"/>
              </a:rPr>
              <a:t>a video.</a:t>
            </a:r>
            <a:endParaRPr lang="en-GB" sz="2600" dirty="0">
              <a:solidFill>
                <a:srgbClr val="002060"/>
              </a:solidFill>
              <a:latin typeface="Century Gothic" panose="020B0502020202020204" pitchFamily="34" charset="0"/>
            </a:endParaRPr>
          </a:p>
          <a:p>
            <a:pPr marL="457200" indent="-457200">
              <a:lnSpc>
                <a:spcPct val="130000"/>
              </a:lnSpc>
              <a:buAutoNum type="arabicPeriod"/>
            </a:pPr>
            <a:r>
              <a:rPr lang="en-GB" sz="2600" b="1" dirty="0">
                <a:solidFill>
                  <a:srgbClr val="002060"/>
                </a:solidFill>
                <a:latin typeface="Century Gothic" panose="020B0502020202020204" pitchFamily="34" charset="0"/>
              </a:rPr>
              <a:t>He is </a:t>
            </a:r>
            <a:r>
              <a:rPr lang="en-GB" sz="2600" dirty="0">
                <a:solidFill>
                  <a:srgbClr val="002060"/>
                </a:solidFill>
                <a:latin typeface="Century Gothic" panose="020B0502020202020204" pitchFamily="34" charset="0"/>
              </a:rPr>
              <a:t>shouting at </a:t>
            </a:r>
            <a:r>
              <a:rPr lang="en-GB" sz="2600">
                <a:solidFill>
                  <a:srgbClr val="002060"/>
                </a:solidFill>
                <a:latin typeface="Century Gothic" panose="020B0502020202020204" pitchFamily="34" charset="0"/>
              </a:rPr>
              <a:t>the participants*.</a:t>
            </a:r>
            <a:endParaRPr lang="en-GB" sz="2600" dirty="0">
              <a:solidFill>
                <a:srgbClr val="002060"/>
              </a:solidFill>
              <a:latin typeface="Century Gothic" panose="020B0502020202020204" pitchFamily="34" charset="0"/>
            </a:endParaRPr>
          </a:p>
        </p:txBody>
      </p:sp>
      <p:sp>
        <p:nvSpPr>
          <p:cNvPr id="33" name="TextBox 32"/>
          <p:cNvSpPr txBox="1"/>
          <p:nvPr/>
        </p:nvSpPr>
        <p:spPr>
          <a:xfrm>
            <a:off x="176731" y="535387"/>
            <a:ext cx="1961351"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Estudiante</a:t>
            </a:r>
            <a:r>
              <a:rPr lang="en-GB" sz="2200" b="1" dirty="0">
                <a:solidFill>
                  <a:srgbClr val="002060"/>
                </a:solidFill>
                <a:latin typeface="Century Gothic" panose="020B0502020202020204" pitchFamily="34" charset="0"/>
              </a:rPr>
              <a:t> A  </a:t>
            </a:r>
          </a:p>
        </p:txBody>
      </p:sp>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r>
              <a:rPr lang="en-GB" b="1" dirty="0" err="1">
                <a:solidFill>
                  <a:prstClr val="white"/>
                </a:solidFill>
              </a:rPr>
              <a:t>hablar</a:t>
            </a:r>
            <a:r>
              <a:rPr lang="en-GB" b="1" dirty="0">
                <a:solidFill>
                  <a:prstClr val="white"/>
                </a:solidFill>
              </a:rPr>
              <a:t> / escuchar</a:t>
            </a:r>
            <a:endParaRPr lang="x-none" dirty="0"/>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itle 1"/>
          <p:cNvSpPr>
            <a:spLocks noGrp="1"/>
          </p:cNvSpPr>
          <p:nvPr>
            <p:ph type="title"/>
          </p:nvPr>
        </p:nvSpPr>
        <p:spPr>
          <a:xfrm>
            <a:off x="9533420" y="390662"/>
            <a:ext cx="2716292" cy="463920"/>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aphicFrame>
        <p:nvGraphicFramePr>
          <p:cNvPr id="6" name="Table 5"/>
          <p:cNvGraphicFramePr>
            <a:graphicFrameLocks noGrp="1"/>
          </p:cNvGraphicFramePr>
          <p:nvPr/>
        </p:nvGraphicFramePr>
        <p:xfrm>
          <a:off x="5625594" y="1168402"/>
          <a:ext cx="6160007" cy="4978400"/>
        </p:xfrm>
        <a:graphic>
          <a:graphicData uri="http://schemas.openxmlformats.org/drawingml/2006/table">
            <a:tbl>
              <a:tblPr firstRow="1" bandRow="1">
                <a:tableStyleId>{5DA37D80-6434-44D0-A028-1B22A696006F}</a:tableStyleId>
              </a:tblPr>
              <a:tblGrid>
                <a:gridCol w="524670">
                  <a:extLst>
                    <a:ext uri="{9D8B030D-6E8A-4147-A177-3AD203B41FA5}">
                      <a16:colId xmlns:a16="http://schemas.microsoft.com/office/drawing/2014/main" val="20000"/>
                    </a:ext>
                  </a:extLst>
                </a:gridCol>
                <a:gridCol w="2662211">
                  <a:extLst>
                    <a:ext uri="{9D8B030D-6E8A-4147-A177-3AD203B41FA5}">
                      <a16:colId xmlns:a16="http://schemas.microsoft.com/office/drawing/2014/main" val="20001"/>
                    </a:ext>
                  </a:extLst>
                </a:gridCol>
                <a:gridCol w="2973126">
                  <a:extLst>
                    <a:ext uri="{9D8B030D-6E8A-4147-A177-3AD203B41FA5}">
                      <a16:colId xmlns:a16="http://schemas.microsoft.com/office/drawing/2014/main" val="20002"/>
                    </a:ext>
                  </a:extLst>
                </a:gridCol>
              </a:tblGrid>
              <a:tr h="711200">
                <a:tc>
                  <a:txBody>
                    <a:bodyPr/>
                    <a:lstStyle/>
                    <a:p>
                      <a:pPr algn="ctr"/>
                      <a:endParaRPr lang="en-US" sz="2400" dirty="0">
                        <a:solidFill>
                          <a:srgbClr val="002060"/>
                        </a:solidFill>
                      </a:endParaRPr>
                    </a:p>
                  </a:txBody>
                  <a:tcPr anchor="ctr"/>
                </a:tc>
                <a:tc>
                  <a:txBody>
                    <a:bodyPr/>
                    <a:lstStyle/>
                    <a:p>
                      <a:pPr algn="ctr"/>
                      <a:r>
                        <a:rPr lang="en-US" sz="2200" dirty="0">
                          <a:solidFill>
                            <a:srgbClr val="002060"/>
                          </a:solidFill>
                        </a:rPr>
                        <a:t>My partner</a:t>
                      </a:r>
                      <a:r>
                        <a:rPr lang="en-US" sz="2200" baseline="0" dirty="0">
                          <a:solidFill>
                            <a:srgbClr val="002060"/>
                          </a:solidFill>
                        </a:rPr>
                        <a:t> is</a:t>
                      </a:r>
                      <a:r>
                        <a:rPr lang="is-IS" sz="2200" baseline="0" dirty="0">
                          <a:solidFill>
                            <a:srgbClr val="002060"/>
                          </a:solidFill>
                        </a:rPr>
                        <a:t>…</a:t>
                      </a:r>
                      <a:endParaRPr lang="en-US" sz="2200" b="0" dirty="0">
                        <a:solidFill>
                          <a:srgbClr val="002060"/>
                        </a:solidFill>
                      </a:endParaRPr>
                    </a:p>
                  </a:txBody>
                  <a:tcPr anchor="ctr"/>
                </a:tc>
                <a:tc>
                  <a:txBody>
                    <a:bodyPr/>
                    <a:lstStyle/>
                    <a:p>
                      <a:pPr algn="ctr"/>
                      <a:r>
                        <a:rPr lang="en-US" sz="2200" dirty="0">
                          <a:solidFill>
                            <a:srgbClr val="002060"/>
                          </a:solidFill>
                        </a:rPr>
                        <a:t>The instructor is</a:t>
                      </a:r>
                      <a:r>
                        <a:rPr lang="is-IS" sz="2200" dirty="0">
                          <a:solidFill>
                            <a:srgbClr val="002060"/>
                          </a:solidFill>
                        </a:rPr>
                        <a:t>…</a:t>
                      </a:r>
                      <a:endParaRPr lang="en-US" sz="22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400" dirty="0">
                          <a:solidFill>
                            <a:srgbClr val="002060"/>
                          </a:solidFill>
                        </a:rPr>
                        <a:t>1</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1"/>
                  </a:ext>
                </a:extLst>
              </a:tr>
              <a:tr h="711200">
                <a:tc>
                  <a:txBody>
                    <a:bodyPr/>
                    <a:lstStyle/>
                    <a:p>
                      <a:pPr algn="ctr"/>
                      <a:r>
                        <a:rPr lang="en-US" sz="2400" dirty="0">
                          <a:solidFill>
                            <a:srgbClr val="002060"/>
                          </a:solidFill>
                        </a:rPr>
                        <a:t>2</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2"/>
                  </a:ext>
                </a:extLst>
              </a:tr>
              <a:tr h="711200">
                <a:tc>
                  <a:txBody>
                    <a:bodyPr/>
                    <a:lstStyle/>
                    <a:p>
                      <a:pPr algn="ctr"/>
                      <a:r>
                        <a:rPr lang="en-US" sz="2400" dirty="0">
                          <a:solidFill>
                            <a:srgbClr val="002060"/>
                          </a:solidFill>
                        </a:rPr>
                        <a:t>3</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3"/>
                  </a:ext>
                </a:extLst>
              </a:tr>
              <a:tr h="711200">
                <a:tc>
                  <a:txBody>
                    <a:bodyPr/>
                    <a:lstStyle/>
                    <a:p>
                      <a:pPr algn="ctr"/>
                      <a:r>
                        <a:rPr lang="en-US" sz="2400" dirty="0">
                          <a:solidFill>
                            <a:srgbClr val="002060"/>
                          </a:solidFill>
                        </a:rPr>
                        <a:t>4</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4"/>
                  </a:ext>
                </a:extLst>
              </a:tr>
              <a:tr h="711200">
                <a:tc>
                  <a:txBody>
                    <a:bodyPr/>
                    <a:lstStyle/>
                    <a:p>
                      <a:pPr algn="ctr"/>
                      <a:r>
                        <a:rPr lang="en-US" sz="2400" dirty="0">
                          <a:solidFill>
                            <a:srgbClr val="002060"/>
                          </a:solidFill>
                        </a:rPr>
                        <a:t>5</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5"/>
                  </a:ext>
                </a:extLst>
              </a:tr>
              <a:tr h="711200">
                <a:tc>
                  <a:txBody>
                    <a:bodyPr/>
                    <a:lstStyle/>
                    <a:p>
                      <a:pPr algn="ctr"/>
                      <a:r>
                        <a:rPr lang="en-US" sz="2400" dirty="0">
                          <a:solidFill>
                            <a:srgbClr val="002060"/>
                          </a:solidFill>
                        </a:rPr>
                        <a:t>6</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6"/>
                  </a:ext>
                </a:extLst>
              </a:tr>
            </a:tbl>
          </a:graphicData>
        </a:graphic>
      </p:graphicFrame>
      <p:pic>
        <p:nvPicPr>
          <p:cNvPr id="10" name="Picture 2" descr="cartoon - Clip Art Library">
            <a:extLst>
              <a:ext uri="{FF2B5EF4-FFF2-40B4-BE49-F238E27FC236}">
                <a16:creationId xmlns:a16="http://schemas.microsoft.com/office/drawing/2014/main" id="{150E4A4B-AE1B-0B4E-8122-B1F5178A4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054" y="182358"/>
            <a:ext cx="881162" cy="1234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4" descr="exercise.jpeg">
            <a:extLst>
              <a:ext uri="{FF2B5EF4-FFF2-40B4-BE49-F238E27FC236}">
                <a16:creationId xmlns:a16="http://schemas.microsoft.com/office/drawing/2014/main" id="{D5C846D7-493B-4D44-8C6E-F795263B61F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9189" y="182357"/>
            <a:ext cx="930410" cy="1234750"/>
          </a:xfrm>
          <a:prstGeom prst="rect">
            <a:avLst/>
          </a:prstGeom>
        </p:spPr>
      </p:pic>
      <p:sp>
        <p:nvSpPr>
          <p:cNvPr id="4" name="TextBox 3"/>
          <p:cNvSpPr txBox="1"/>
          <p:nvPr/>
        </p:nvSpPr>
        <p:spPr>
          <a:xfrm>
            <a:off x="1157406" y="5746692"/>
            <a:ext cx="4729004" cy="400110"/>
          </a:xfrm>
          <a:prstGeom prst="rect">
            <a:avLst/>
          </a:prstGeom>
          <a:noFill/>
        </p:spPr>
        <p:txBody>
          <a:bodyPr wrap="square" rtlCol="0">
            <a:spAutoFit/>
          </a:bodyPr>
          <a:lstStyle/>
          <a:p>
            <a:r>
              <a:rPr lang="en-GB" sz="2000">
                <a:solidFill>
                  <a:schemeClr val="accent5">
                    <a:lumMod val="50000"/>
                  </a:schemeClr>
                </a:solidFill>
              </a:rPr>
              <a:t>*participant – el/la participante</a:t>
            </a:r>
            <a:endParaRPr lang="en-GB" sz="2000" dirty="0">
              <a:solidFill>
                <a:schemeClr val="accent5">
                  <a:lumMod val="50000"/>
                </a:schemeClr>
              </a:solidFill>
            </a:endParaRPr>
          </a:p>
        </p:txBody>
      </p:sp>
    </p:spTree>
    <p:extLst>
      <p:ext uri="{BB962C8B-B14F-4D97-AF65-F5344CB8AC3E}">
        <p14:creationId xmlns:p14="http://schemas.microsoft.com/office/powerpoint/2010/main" val="2091846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r>
              <a:rPr lang="en-GB" b="1" dirty="0" err="1">
                <a:solidFill>
                  <a:prstClr val="white"/>
                </a:solidFill>
              </a:rPr>
              <a:t>hablar</a:t>
            </a:r>
            <a:r>
              <a:rPr lang="en-GB" b="1" dirty="0">
                <a:solidFill>
                  <a:prstClr val="white"/>
                </a:solidFill>
              </a:rPr>
              <a:t> / escuchar</a:t>
            </a:r>
            <a:endParaRPr lang="x-none" dirty="0"/>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itle 1"/>
          <p:cNvSpPr>
            <a:spLocks noGrp="1"/>
          </p:cNvSpPr>
          <p:nvPr>
            <p:ph type="title"/>
          </p:nvPr>
        </p:nvSpPr>
        <p:spPr>
          <a:xfrm>
            <a:off x="9533420" y="390662"/>
            <a:ext cx="2716292" cy="463920"/>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pic>
        <p:nvPicPr>
          <p:cNvPr id="4" name="Picture 3" descr="aerobics 2.jpe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7796" y="101763"/>
            <a:ext cx="746367" cy="1186341"/>
          </a:xfrm>
          <a:prstGeom prst="rect">
            <a:avLst/>
          </a:prstGeom>
        </p:spPr>
      </p:pic>
      <p:graphicFrame>
        <p:nvGraphicFramePr>
          <p:cNvPr id="11" name="Table 5">
            <a:extLst>
              <a:ext uri="{FF2B5EF4-FFF2-40B4-BE49-F238E27FC236}">
                <a16:creationId xmlns:a16="http://schemas.microsoft.com/office/drawing/2014/main" id="{551B8B19-9C98-1841-9D66-8D52E9EC76BD}"/>
              </a:ext>
            </a:extLst>
          </p:cNvPr>
          <p:cNvGraphicFramePr>
            <a:graphicFrameLocks noGrp="1"/>
          </p:cNvGraphicFramePr>
          <p:nvPr/>
        </p:nvGraphicFramePr>
        <p:xfrm>
          <a:off x="5625594" y="1168402"/>
          <a:ext cx="6160007" cy="4978400"/>
        </p:xfrm>
        <a:graphic>
          <a:graphicData uri="http://schemas.openxmlformats.org/drawingml/2006/table">
            <a:tbl>
              <a:tblPr firstRow="1" bandRow="1">
                <a:tableStyleId>{5DA37D80-6434-44D0-A028-1B22A696006F}</a:tableStyleId>
              </a:tblPr>
              <a:tblGrid>
                <a:gridCol w="524670">
                  <a:extLst>
                    <a:ext uri="{9D8B030D-6E8A-4147-A177-3AD203B41FA5}">
                      <a16:colId xmlns:a16="http://schemas.microsoft.com/office/drawing/2014/main" val="20000"/>
                    </a:ext>
                  </a:extLst>
                </a:gridCol>
                <a:gridCol w="2662211">
                  <a:extLst>
                    <a:ext uri="{9D8B030D-6E8A-4147-A177-3AD203B41FA5}">
                      <a16:colId xmlns:a16="http://schemas.microsoft.com/office/drawing/2014/main" val="20001"/>
                    </a:ext>
                  </a:extLst>
                </a:gridCol>
                <a:gridCol w="2973126">
                  <a:extLst>
                    <a:ext uri="{9D8B030D-6E8A-4147-A177-3AD203B41FA5}">
                      <a16:colId xmlns:a16="http://schemas.microsoft.com/office/drawing/2014/main" val="20002"/>
                    </a:ext>
                  </a:extLst>
                </a:gridCol>
              </a:tblGrid>
              <a:tr h="711200">
                <a:tc>
                  <a:txBody>
                    <a:bodyPr/>
                    <a:lstStyle/>
                    <a:p>
                      <a:pPr algn="ctr"/>
                      <a:endParaRPr lang="en-US" sz="2400" dirty="0">
                        <a:solidFill>
                          <a:srgbClr val="002060"/>
                        </a:solidFill>
                      </a:endParaRPr>
                    </a:p>
                  </a:txBody>
                  <a:tcPr anchor="ctr"/>
                </a:tc>
                <a:tc>
                  <a:txBody>
                    <a:bodyPr/>
                    <a:lstStyle/>
                    <a:p>
                      <a:pPr algn="ctr"/>
                      <a:r>
                        <a:rPr lang="en-US" sz="2200" dirty="0">
                          <a:solidFill>
                            <a:srgbClr val="002060"/>
                          </a:solidFill>
                        </a:rPr>
                        <a:t>My partner</a:t>
                      </a:r>
                      <a:r>
                        <a:rPr lang="en-US" sz="2200" baseline="0" dirty="0">
                          <a:solidFill>
                            <a:srgbClr val="002060"/>
                          </a:solidFill>
                        </a:rPr>
                        <a:t> is</a:t>
                      </a:r>
                      <a:r>
                        <a:rPr lang="is-IS" sz="2200" baseline="0" dirty="0">
                          <a:solidFill>
                            <a:srgbClr val="002060"/>
                          </a:solidFill>
                        </a:rPr>
                        <a:t>…</a:t>
                      </a:r>
                      <a:endParaRPr lang="en-US" sz="2200" b="0" dirty="0">
                        <a:solidFill>
                          <a:srgbClr val="002060"/>
                        </a:solidFill>
                      </a:endParaRPr>
                    </a:p>
                  </a:txBody>
                  <a:tcPr anchor="ctr"/>
                </a:tc>
                <a:tc>
                  <a:txBody>
                    <a:bodyPr/>
                    <a:lstStyle/>
                    <a:p>
                      <a:pPr algn="ctr"/>
                      <a:r>
                        <a:rPr lang="en-US" sz="2200" dirty="0">
                          <a:solidFill>
                            <a:srgbClr val="002060"/>
                          </a:solidFill>
                        </a:rPr>
                        <a:t>The instructor is</a:t>
                      </a:r>
                      <a:r>
                        <a:rPr lang="is-IS" sz="2200" dirty="0">
                          <a:solidFill>
                            <a:srgbClr val="002060"/>
                          </a:solidFill>
                        </a:rPr>
                        <a:t>…</a:t>
                      </a:r>
                      <a:endParaRPr lang="en-US" sz="22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400" dirty="0">
                          <a:solidFill>
                            <a:srgbClr val="002060"/>
                          </a:solidFill>
                        </a:rPr>
                        <a:t>1</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1"/>
                  </a:ext>
                </a:extLst>
              </a:tr>
              <a:tr h="711200">
                <a:tc>
                  <a:txBody>
                    <a:bodyPr/>
                    <a:lstStyle/>
                    <a:p>
                      <a:pPr algn="ctr"/>
                      <a:r>
                        <a:rPr lang="en-US" sz="2400" dirty="0">
                          <a:solidFill>
                            <a:srgbClr val="002060"/>
                          </a:solidFill>
                        </a:rPr>
                        <a:t>2</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2"/>
                  </a:ext>
                </a:extLst>
              </a:tr>
              <a:tr h="711200">
                <a:tc>
                  <a:txBody>
                    <a:bodyPr/>
                    <a:lstStyle/>
                    <a:p>
                      <a:pPr algn="ctr"/>
                      <a:r>
                        <a:rPr lang="en-US" sz="2400" dirty="0">
                          <a:solidFill>
                            <a:srgbClr val="002060"/>
                          </a:solidFill>
                        </a:rPr>
                        <a:t>3</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3"/>
                  </a:ext>
                </a:extLst>
              </a:tr>
              <a:tr h="711200">
                <a:tc>
                  <a:txBody>
                    <a:bodyPr/>
                    <a:lstStyle/>
                    <a:p>
                      <a:pPr algn="ctr"/>
                      <a:r>
                        <a:rPr lang="en-US" sz="2400" dirty="0">
                          <a:solidFill>
                            <a:srgbClr val="002060"/>
                          </a:solidFill>
                        </a:rPr>
                        <a:t>4</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4"/>
                  </a:ext>
                </a:extLst>
              </a:tr>
              <a:tr h="711200">
                <a:tc>
                  <a:txBody>
                    <a:bodyPr/>
                    <a:lstStyle/>
                    <a:p>
                      <a:pPr algn="ctr"/>
                      <a:r>
                        <a:rPr lang="en-US" sz="2400" dirty="0">
                          <a:solidFill>
                            <a:srgbClr val="002060"/>
                          </a:solidFill>
                        </a:rPr>
                        <a:t>5</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5"/>
                  </a:ext>
                </a:extLst>
              </a:tr>
              <a:tr h="711200">
                <a:tc>
                  <a:txBody>
                    <a:bodyPr/>
                    <a:lstStyle/>
                    <a:p>
                      <a:pPr algn="ctr"/>
                      <a:r>
                        <a:rPr lang="en-US" sz="2400" dirty="0">
                          <a:solidFill>
                            <a:srgbClr val="002060"/>
                          </a:solidFill>
                        </a:rPr>
                        <a:t>6</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6"/>
                  </a:ext>
                </a:extLst>
              </a:tr>
            </a:tbl>
          </a:graphicData>
        </a:graphic>
      </p:graphicFrame>
      <p:sp>
        <p:nvSpPr>
          <p:cNvPr id="12" name="Rectangle 2">
            <a:extLst>
              <a:ext uri="{FF2B5EF4-FFF2-40B4-BE49-F238E27FC236}">
                <a16:creationId xmlns:a16="http://schemas.microsoft.com/office/drawing/2014/main" id="{0F36EDA5-4889-E54F-A60D-F7D47EB18C75}"/>
              </a:ext>
            </a:extLst>
          </p:cNvPr>
          <p:cNvSpPr/>
          <p:nvPr/>
        </p:nvSpPr>
        <p:spPr>
          <a:xfrm>
            <a:off x="217020" y="1334259"/>
            <a:ext cx="4988860" cy="48125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30000"/>
              </a:lnSpc>
              <a:buAutoNum type="arabicPeriod"/>
            </a:pPr>
            <a:r>
              <a:rPr lang="en-GB" sz="2600" b="1" dirty="0">
                <a:solidFill>
                  <a:srgbClr val="002060"/>
                </a:solidFill>
                <a:latin typeface="Century Gothic" panose="020B0502020202020204" pitchFamily="34" charset="0"/>
              </a:rPr>
              <a:t>I am </a:t>
            </a:r>
            <a:r>
              <a:rPr lang="en-GB" sz="2600" dirty="0">
                <a:solidFill>
                  <a:srgbClr val="002060"/>
                </a:solidFill>
                <a:latin typeface="Century Gothic" panose="020B0502020202020204" pitchFamily="34" charset="0"/>
              </a:rPr>
              <a:t>lowering my leg.</a:t>
            </a:r>
          </a:p>
          <a:p>
            <a:pPr marL="457200" indent="-457200">
              <a:lnSpc>
                <a:spcPct val="130000"/>
              </a:lnSpc>
              <a:buAutoNum type="arabicPeriod"/>
            </a:pPr>
            <a:r>
              <a:rPr lang="en-GB" sz="2600" b="1" dirty="0">
                <a:solidFill>
                  <a:srgbClr val="002060"/>
                </a:solidFill>
                <a:latin typeface="Century Gothic" panose="020B0502020202020204" pitchFamily="34" charset="0"/>
              </a:rPr>
              <a:t>He is </a:t>
            </a:r>
            <a:r>
              <a:rPr lang="en-GB" sz="2600" dirty="0">
                <a:solidFill>
                  <a:srgbClr val="002060"/>
                </a:solidFill>
                <a:latin typeface="Century Gothic" panose="020B0502020202020204" pitchFamily="34" charset="0"/>
              </a:rPr>
              <a:t>touching the floor with his hand.</a:t>
            </a:r>
          </a:p>
          <a:p>
            <a:pPr marL="457200" indent="-457200">
              <a:lnSpc>
                <a:spcPct val="130000"/>
              </a:lnSpc>
              <a:buAutoNum type="arabicPeriod"/>
            </a:pPr>
            <a:r>
              <a:rPr lang="en-GB" sz="2600" b="1" dirty="0">
                <a:solidFill>
                  <a:srgbClr val="002060"/>
                </a:solidFill>
                <a:latin typeface="Century Gothic" panose="020B0502020202020204" pitchFamily="34" charset="0"/>
              </a:rPr>
              <a:t>I am </a:t>
            </a:r>
            <a:r>
              <a:rPr lang="en-GB" sz="2600" dirty="0">
                <a:solidFill>
                  <a:srgbClr val="002060"/>
                </a:solidFill>
                <a:latin typeface="Century Gothic" panose="020B0502020202020204" pitchFamily="34" charset="0"/>
              </a:rPr>
              <a:t>jumping to the right.</a:t>
            </a:r>
          </a:p>
          <a:p>
            <a:pPr marL="457200" indent="-457200">
              <a:lnSpc>
                <a:spcPct val="130000"/>
              </a:lnSpc>
              <a:buAutoNum type="arabicPeriod"/>
            </a:pPr>
            <a:r>
              <a:rPr lang="en-GB" sz="2600" b="1" dirty="0">
                <a:solidFill>
                  <a:srgbClr val="002060"/>
                </a:solidFill>
                <a:latin typeface="Century Gothic" panose="020B0502020202020204" pitchFamily="34" charset="0"/>
              </a:rPr>
              <a:t>He is </a:t>
            </a:r>
            <a:r>
              <a:rPr lang="en-GB" sz="2600" dirty="0">
                <a:solidFill>
                  <a:srgbClr val="002060"/>
                </a:solidFill>
                <a:latin typeface="Century Gothic" panose="020B0502020202020204" pitchFamily="34" charset="0"/>
              </a:rPr>
              <a:t>enjoying the music.</a:t>
            </a:r>
          </a:p>
          <a:p>
            <a:pPr marL="457200" indent="-457200">
              <a:lnSpc>
                <a:spcPct val="130000"/>
              </a:lnSpc>
              <a:buAutoNum type="arabicPeriod"/>
            </a:pPr>
            <a:r>
              <a:rPr lang="en-GB" sz="2600" b="1" dirty="0">
                <a:solidFill>
                  <a:srgbClr val="002060"/>
                </a:solidFill>
                <a:latin typeface="Century Gothic" panose="020B0502020202020204" pitchFamily="34" charset="0"/>
              </a:rPr>
              <a:t>He is </a:t>
            </a:r>
            <a:r>
              <a:rPr lang="en-GB" sz="2600" dirty="0">
                <a:solidFill>
                  <a:srgbClr val="002060"/>
                </a:solidFill>
                <a:latin typeface="Century Gothic" panose="020B0502020202020204" pitchFamily="34" charset="0"/>
              </a:rPr>
              <a:t>helping a lot of people.</a:t>
            </a:r>
          </a:p>
          <a:p>
            <a:pPr marL="457200" indent="-457200">
              <a:lnSpc>
                <a:spcPct val="130000"/>
              </a:lnSpc>
              <a:buAutoNum type="arabicPeriod"/>
            </a:pPr>
            <a:r>
              <a:rPr lang="en-GB" sz="2600" b="1" dirty="0">
                <a:solidFill>
                  <a:srgbClr val="002060"/>
                </a:solidFill>
                <a:latin typeface="Century Gothic" panose="020B0502020202020204" pitchFamily="34" charset="0"/>
              </a:rPr>
              <a:t>I am </a:t>
            </a:r>
            <a:r>
              <a:rPr lang="en-GB" sz="2600" dirty="0">
                <a:solidFill>
                  <a:srgbClr val="002060"/>
                </a:solidFill>
                <a:latin typeface="Century Gothic" panose="020B0502020202020204" pitchFamily="34" charset="0"/>
              </a:rPr>
              <a:t>lifting/raising my foot.</a:t>
            </a:r>
          </a:p>
        </p:txBody>
      </p:sp>
      <p:sp>
        <p:nvSpPr>
          <p:cNvPr id="13" name="TextBox 32">
            <a:extLst>
              <a:ext uri="{FF2B5EF4-FFF2-40B4-BE49-F238E27FC236}">
                <a16:creationId xmlns:a16="http://schemas.microsoft.com/office/drawing/2014/main" id="{3E04DE52-8CE7-3A49-B1D1-8005C12C05B4}"/>
              </a:ext>
            </a:extLst>
          </p:cNvPr>
          <p:cNvSpPr txBox="1"/>
          <p:nvPr/>
        </p:nvSpPr>
        <p:spPr>
          <a:xfrm>
            <a:off x="176731" y="535387"/>
            <a:ext cx="1961351"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Estudiante</a:t>
            </a:r>
            <a:r>
              <a:rPr lang="en-GB" sz="2200" b="1" dirty="0">
                <a:solidFill>
                  <a:srgbClr val="002060"/>
                </a:solidFill>
                <a:latin typeface="Century Gothic" panose="020B0502020202020204" pitchFamily="34" charset="0"/>
              </a:rPr>
              <a:t> B  </a:t>
            </a:r>
          </a:p>
        </p:txBody>
      </p:sp>
      <p:pic>
        <p:nvPicPr>
          <p:cNvPr id="14" name="Picture 2" descr="exercise clipart - Clip Art Library">
            <a:extLst>
              <a:ext uri="{FF2B5EF4-FFF2-40B4-BE49-F238E27FC236}">
                <a16:creationId xmlns:a16="http://schemas.microsoft.com/office/drawing/2014/main" id="{E42F29CA-A261-FC4A-B51C-E6AEA347286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090055" y="101764"/>
            <a:ext cx="569554" cy="1186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566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6417732" y="607207"/>
            <a:ext cx="1998133"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Estudiante</a:t>
            </a:r>
            <a:r>
              <a:rPr lang="en-GB" sz="2200" b="1" dirty="0">
                <a:solidFill>
                  <a:srgbClr val="002060"/>
                </a:solidFill>
                <a:latin typeface="Century Gothic" panose="020B0502020202020204" pitchFamily="34" charset="0"/>
              </a:rPr>
              <a:t> B </a:t>
            </a:r>
          </a:p>
        </p:txBody>
      </p:sp>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r>
              <a:rPr lang="en-GB" b="1" dirty="0" err="1">
                <a:solidFill>
                  <a:prstClr val="white"/>
                </a:solidFill>
              </a:rPr>
              <a:t>hablar</a:t>
            </a:r>
            <a:r>
              <a:rPr lang="en-GB" b="1" dirty="0">
                <a:solidFill>
                  <a:prstClr val="white"/>
                </a:solidFill>
              </a:rPr>
              <a:t> / escuchar</a:t>
            </a:r>
            <a:endParaRPr lang="x-none" dirty="0"/>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itle 1"/>
          <p:cNvSpPr>
            <a:spLocks noGrp="1"/>
          </p:cNvSpPr>
          <p:nvPr>
            <p:ph type="title"/>
          </p:nvPr>
        </p:nvSpPr>
        <p:spPr>
          <a:xfrm>
            <a:off x="9533420" y="390662"/>
            <a:ext cx="2521671" cy="463920"/>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aphicFrame>
        <p:nvGraphicFramePr>
          <p:cNvPr id="6" name="Table 5"/>
          <p:cNvGraphicFramePr>
            <a:graphicFrameLocks noGrp="1"/>
          </p:cNvGraphicFramePr>
          <p:nvPr/>
        </p:nvGraphicFramePr>
        <p:xfrm>
          <a:off x="6417732" y="1168402"/>
          <a:ext cx="5367867" cy="4978400"/>
        </p:xfrm>
        <a:graphic>
          <a:graphicData uri="http://schemas.openxmlformats.org/drawingml/2006/table">
            <a:tbl>
              <a:tblPr firstRow="1" bandRow="1">
                <a:tableStyleId>{5DA37D80-6434-44D0-A028-1B22A696006F}</a:tableStyleId>
              </a:tblPr>
              <a:tblGrid>
                <a:gridCol w="457201">
                  <a:extLst>
                    <a:ext uri="{9D8B030D-6E8A-4147-A177-3AD203B41FA5}">
                      <a16:colId xmlns:a16="http://schemas.microsoft.com/office/drawing/2014/main" val="20000"/>
                    </a:ext>
                  </a:extLst>
                </a:gridCol>
                <a:gridCol w="2319867">
                  <a:extLst>
                    <a:ext uri="{9D8B030D-6E8A-4147-A177-3AD203B41FA5}">
                      <a16:colId xmlns:a16="http://schemas.microsoft.com/office/drawing/2014/main" val="20001"/>
                    </a:ext>
                  </a:extLst>
                </a:gridCol>
                <a:gridCol w="2590799">
                  <a:extLst>
                    <a:ext uri="{9D8B030D-6E8A-4147-A177-3AD203B41FA5}">
                      <a16:colId xmlns:a16="http://schemas.microsoft.com/office/drawing/2014/main" val="20002"/>
                    </a:ext>
                  </a:extLst>
                </a:gridCol>
              </a:tblGrid>
              <a:tr h="711200">
                <a:tc>
                  <a:txBody>
                    <a:bodyPr/>
                    <a:lstStyle/>
                    <a:p>
                      <a:pPr algn="ctr"/>
                      <a:endParaRPr lang="en-US" sz="2400" dirty="0">
                        <a:solidFill>
                          <a:srgbClr val="002060"/>
                        </a:solidFill>
                      </a:endParaRPr>
                    </a:p>
                  </a:txBody>
                  <a:tcPr anchor="ctr"/>
                </a:tc>
                <a:tc>
                  <a:txBody>
                    <a:bodyPr/>
                    <a:lstStyle/>
                    <a:p>
                      <a:pPr algn="ctr"/>
                      <a:r>
                        <a:rPr lang="en-US" sz="2200" dirty="0">
                          <a:solidFill>
                            <a:srgbClr val="002060"/>
                          </a:solidFill>
                        </a:rPr>
                        <a:t>My partner</a:t>
                      </a:r>
                      <a:r>
                        <a:rPr lang="en-US" sz="2200" baseline="0" dirty="0">
                          <a:solidFill>
                            <a:srgbClr val="002060"/>
                          </a:solidFill>
                        </a:rPr>
                        <a:t> is</a:t>
                      </a:r>
                      <a:r>
                        <a:rPr lang="is-IS" sz="2200" baseline="0" dirty="0">
                          <a:solidFill>
                            <a:srgbClr val="002060"/>
                          </a:solidFill>
                        </a:rPr>
                        <a:t>…</a:t>
                      </a:r>
                      <a:endParaRPr lang="en-US" sz="2200" b="0" dirty="0">
                        <a:solidFill>
                          <a:srgbClr val="002060"/>
                        </a:solidFill>
                      </a:endParaRPr>
                    </a:p>
                  </a:txBody>
                  <a:tcPr anchor="ctr"/>
                </a:tc>
                <a:tc>
                  <a:txBody>
                    <a:bodyPr/>
                    <a:lstStyle/>
                    <a:p>
                      <a:pPr algn="ctr"/>
                      <a:r>
                        <a:rPr lang="en-US" sz="2200" dirty="0">
                          <a:solidFill>
                            <a:srgbClr val="002060"/>
                          </a:solidFill>
                        </a:rPr>
                        <a:t>The instructor is</a:t>
                      </a:r>
                      <a:r>
                        <a:rPr lang="is-IS" sz="2200" dirty="0">
                          <a:solidFill>
                            <a:srgbClr val="002060"/>
                          </a:solidFill>
                        </a:rPr>
                        <a:t>…</a:t>
                      </a:r>
                      <a:endParaRPr lang="en-US" sz="22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400" dirty="0">
                          <a:solidFill>
                            <a:srgbClr val="002060"/>
                          </a:solidFill>
                        </a:rPr>
                        <a:t>1</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a:solidFill>
                          <a:srgbClr val="002060"/>
                        </a:solidFill>
                      </a:endParaRPr>
                    </a:p>
                  </a:txBody>
                  <a:tcPr anchor="ctr"/>
                </a:tc>
                <a:extLst>
                  <a:ext uri="{0D108BD9-81ED-4DB2-BD59-A6C34878D82A}">
                    <a16:rowId xmlns:a16="http://schemas.microsoft.com/office/drawing/2014/main" val="10001"/>
                  </a:ext>
                </a:extLst>
              </a:tr>
              <a:tr h="711200">
                <a:tc>
                  <a:txBody>
                    <a:bodyPr/>
                    <a:lstStyle/>
                    <a:p>
                      <a:pPr algn="ctr"/>
                      <a:r>
                        <a:rPr lang="en-US" sz="2400" dirty="0">
                          <a:solidFill>
                            <a:srgbClr val="002060"/>
                          </a:solidFill>
                        </a:rPr>
                        <a:t>2</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2"/>
                  </a:ext>
                </a:extLst>
              </a:tr>
              <a:tr h="711200">
                <a:tc>
                  <a:txBody>
                    <a:bodyPr/>
                    <a:lstStyle/>
                    <a:p>
                      <a:pPr algn="ctr"/>
                      <a:r>
                        <a:rPr lang="en-US" sz="2400" dirty="0">
                          <a:solidFill>
                            <a:srgbClr val="002060"/>
                          </a:solidFill>
                        </a:rPr>
                        <a:t>3</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3"/>
                  </a:ext>
                </a:extLst>
              </a:tr>
              <a:tr h="711200">
                <a:tc>
                  <a:txBody>
                    <a:bodyPr/>
                    <a:lstStyle/>
                    <a:p>
                      <a:pPr algn="ctr"/>
                      <a:r>
                        <a:rPr lang="en-US" sz="2400" dirty="0">
                          <a:solidFill>
                            <a:srgbClr val="002060"/>
                          </a:solidFill>
                        </a:rPr>
                        <a:t>4</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4"/>
                  </a:ext>
                </a:extLst>
              </a:tr>
              <a:tr h="711200">
                <a:tc>
                  <a:txBody>
                    <a:bodyPr/>
                    <a:lstStyle/>
                    <a:p>
                      <a:pPr algn="ctr"/>
                      <a:r>
                        <a:rPr lang="en-US" sz="2400" dirty="0">
                          <a:solidFill>
                            <a:srgbClr val="002060"/>
                          </a:solidFill>
                        </a:rPr>
                        <a:t>5</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5"/>
                  </a:ext>
                </a:extLst>
              </a:tr>
              <a:tr h="711200">
                <a:tc>
                  <a:txBody>
                    <a:bodyPr/>
                    <a:lstStyle/>
                    <a:p>
                      <a:pPr algn="ctr"/>
                      <a:r>
                        <a:rPr lang="en-US" sz="2400" dirty="0">
                          <a:solidFill>
                            <a:srgbClr val="002060"/>
                          </a:solidFill>
                        </a:rPr>
                        <a:t>6</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6"/>
                  </a:ext>
                </a:extLst>
              </a:tr>
            </a:tbl>
          </a:graphicData>
        </a:graphic>
      </p:graphicFrame>
      <p:graphicFrame>
        <p:nvGraphicFramePr>
          <p:cNvPr id="11" name="Table 10"/>
          <p:cNvGraphicFramePr>
            <a:graphicFrameLocks noGrp="1"/>
          </p:cNvGraphicFramePr>
          <p:nvPr/>
        </p:nvGraphicFramePr>
        <p:xfrm>
          <a:off x="186265" y="1151469"/>
          <a:ext cx="5367867" cy="4978400"/>
        </p:xfrm>
        <a:graphic>
          <a:graphicData uri="http://schemas.openxmlformats.org/drawingml/2006/table">
            <a:tbl>
              <a:tblPr firstRow="1" bandRow="1">
                <a:tableStyleId>{5DA37D80-6434-44D0-A028-1B22A696006F}</a:tableStyleId>
              </a:tblPr>
              <a:tblGrid>
                <a:gridCol w="457201">
                  <a:extLst>
                    <a:ext uri="{9D8B030D-6E8A-4147-A177-3AD203B41FA5}">
                      <a16:colId xmlns:a16="http://schemas.microsoft.com/office/drawing/2014/main" val="20000"/>
                    </a:ext>
                  </a:extLst>
                </a:gridCol>
                <a:gridCol w="2319867">
                  <a:extLst>
                    <a:ext uri="{9D8B030D-6E8A-4147-A177-3AD203B41FA5}">
                      <a16:colId xmlns:a16="http://schemas.microsoft.com/office/drawing/2014/main" val="20001"/>
                    </a:ext>
                  </a:extLst>
                </a:gridCol>
                <a:gridCol w="2590799">
                  <a:extLst>
                    <a:ext uri="{9D8B030D-6E8A-4147-A177-3AD203B41FA5}">
                      <a16:colId xmlns:a16="http://schemas.microsoft.com/office/drawing/2014/main" val="20002"/>
                    </a:ext>
                  </a:extLst>
                </a:gridCol>
              </a:tblGrid>
              <a:tr h="711200">
                <a:tc>
                  <a:txBody>
                    <a:bodyPr/>
                    <a:lstStyle/>
                    <a:p>
                      <a:pPr algn="ctr"/>
                      <a:endParaRPr lang="en-US" sz="2400" dirty="0">
                        <a:solidFill>
                          <a:srgbClr val="002060"/>
                        </a:solidFill>
                      </a:endParaRPr>
                    </a:p>
                  </a:txBody>
                  <a:tcPr anchor="ctr"/>
                </a:tc>
                <a:tc>
                  <a:txBody>
                    <a:bodyPr/>
                    <a:lstStyle/>
                    <a:p>
                      <a:pPr algn="ctr"/>
                      <a:r>
                        <a:rPr lang="en-US" sz="2200" dirty="0">
                          <a:solidFill>
                            <a:srgbClr val="002060"/>
                          </a:solidFill>
                        </a:rPr>
                        <a:t>My partner</a:t>
                      </a:r>
                      <a:r>
                        <a:rPr lang="en-US" sz="2200" baseline="0" dirty="0">
                          <a:solidFill>
                            <a:srgbClr val="002060"/>
                          </a:solidFill>
                        </a:rPr>
                        <a:t> is</a:t>
                      </a:r>
                      <a:r>
                        <a:rPr lang="is-IS" sz="2200" baseline="0" dirty="0">
                          <a:solidFill>
                            <a:srgbClr val="002060"/>
                          </a:solidFill>
                        </a:rPr>
                        <a:t>…</a:t>
                      </a:r>
                      <a:endParaRPr lang="en-US" sz="2200" b="0" dirty="0">
                        <a:solidFill>
                          <a:srgbClr val="002060"/>
                        </a:solidFill>
                      </a:endParaRPr>
                    </a:p>
                  </a:txBody>
                  <a:tcPr anchor="ctr"/>
                </a:tc>
                <a:tc>
                  <a:txBody>
                    <a:bodyPr/>
                    <a:lstStyle/>
                    <a:p>
                      <a:pPr algn="ctr"/>
                      <a:r>
                        <a:rPr lang="en-US" sz="2200" dirty="0">
                          <a:solidFill>
                            <a:srgbClr val="002060"/>
                          </a:solidFill>
                        </a:rPr>
                        <a:t>The instructor is</a:t>
                      </a:r>
                      <a:r>
                        <a:rPr lang="is-IS" sz="2200" dirty="0">
                          <a:solidFill>
                            <a:srgbClr val="002060"/>
                          </a:solidFill>
                        </a:rPr>
                        <a:t>…</a:t>
                      </a:r>
                      <a:endParaRPr lang="en-US" sz="2200" b="0" dirty="0">
                        <a:solidFill>
                          <a:srgbClr val="002060"/>
                        </a:solidFill>
                      </a:endParaRPr>
                    </a:p>
                  </a:txBody>
                  <a:tcPr anchor="ctr"/>
                </a:tc>
                <a:extLst>
                  <a:ext uri="{0D108BD9-81ED-4DB2-BD59-A6C34878D82A}">
                    <a16:rowId xmlns:a16="http://schemas.microsoft.com/office/drawing/2014/main" val="10000"/>
                  </a:ext>
                </a:extLst>
              </a:tr>
              <a:tr h="711200">
                <a:tc>
                  <a:txBody>
                    <a:bodyPr/>
                    <a:lstStyle/>
                    <a:p>
                      <a:pPr algn="ctr"/>
                      <a:r>
                        <a:rPr lang="en-US" sz="2400" dirty="0">
                          <a:solidFill>
                            <a:srgbClr val="002060"/>
                          </a:solidFill>
                        </a:rPr>
                        <a:t>1</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1"/>
                  </a:ext>
                </a:extLst>
              </a:tr>
              <a:tr h="711200">
                <a:tc>
                  <a:txBody>
                    <a:bodyPr/>
                    <a:lstStyle/>
                    <a:p>
                      <a:pPr algn="ctr"/>
                      <a:r>
                        <a:rPr lang="en-US" sz="2400" dirty="0">
                          <a:solidFill>
                            <a:srgbClr val="002060"/>
                          </a:solidFill>
                        </a:rPr>
                        <a:t>2</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2"/>
                  </a:ext>
                </a:extLst>
              </a:tr>
              <a:tr h="711200">
                <a:tc>
                  <a:txBody>
                    <a:bodyPr/>
                    <a:lstStyle/>
                    <a:p>
                      <a:pPr algn="ctr"/>
                      <a:r>
                        <a:rPr lang="en-US" sz="2400" dirty="0">
                          <a:solidFill>
                            <a:srgbClr val="002060"/>
                          </a:solidFill>
                        </a:rPr>
                        <a:t>3</a:t>
                      </a:r>
                      <a:endParaRPr lang="en-US" sz="24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3"/>
                  </a:ext>
                </a:extLst>
              </a:tr>
              <a:tr h="711200">
                <a:tc>
                  <a:txBody>
                    <a:bodyPr/>
                    <a:lstStyle/>
                    <a:p>
                      <a:pPr algn="ctr"/>
                      <a:r>
                        <a:rPr lang="en-US" sz="2400" dirty="0">
                          <a:solidFill>
                            <a:srgbClr val="002060"/>
                          </a:solidFill>
                        </a:rPr>
                        <a:t>4</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4"/>
                  </a:ext>
                </a:extLst>
              </a:tr>
              <a:tr h="711200">
                <a:tc>
                  <a:txBody>
                    <a:bodyPr/>
                    <a:lstStyle/>
                    <a:p>
                      <a:pPr algn="ctr"/>
                      <a:r>
                        <a:rPr lang="en-US" sz="2400" dirty="0">
                          <a:solidFill>
                            <a:srgbClr val="002060"/>
                          </a:solidFill>
                        </a:rPr>
                        <a:t>5</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5"/>
                  </a:ext>
                </a:extLst>
              </a:tr>
              <a:tr h="711200">
                <a:tc>
                  <a:txBody>
                    <a:bodyPr/>
                    <a:lstStyle/>
                    <a:p>
                      <a:pPr algn="ctr"/>
                      <a:r>
                        <a:rPr lang="en-US" sz="2400" dirty="0">
                          <a:solidFill>
                            <a:srgbClr val="002060"/>
                          </a:solidFill>
                        </a:rPr>
                        <a:t>6</a:t>
                      </a:r>
                      <a:endParaRPr lang="en-US" sz="24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6"/>
                  </a:ext>
                </a:extLst>
              </a:tr>
            </a:tbl>
          </a:graphicData>
        </a:graphic>
      </p:graphicFrame>
      <p:sp>
        <p:nvSpPr>
          <p:cNvPr id="12" name="TextBox 11"/>
          <p:cNvSpPr txBox="1"/>
          <p:nvPr/>
        </p:nvSpPr>
        <p:spPr>
          <a:xfrm>
            <a:off x="237067" y="611457"/>
            <a:ext cx="3270325"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Estudiante</a:t>
            </a:r>
            <a:r>
              <a:rPr lang="en-GB" sz="2200" b="1" dirty="0">
                <a:solidFill>
                  <a:srgbClr val="002060"/>
                </a:solidFill>
                <a:latin typeface="Century Gothic" panose="020B0502020202020204" pitchFamily="34" charset="0"/>
              </a:rPr>
              <a:t> A  </a:t>
            </a:r>
          </a:p>
        </p:txBody>
      </p:sp>
      <p:sp>
        <p:nvSpPr>
          <p:cNvPr id="5" name="TextBox 4"/>
          <p:cNvSpPr txBox="1"/>
          <p:nvPr/>
        </p:nvSpPr>
        <p:spPr>
          <a:xfrm>
            <a:off x="118533" y="0"/>
            <a:ext cx="4351867" cy="461665"/>
          </a:xfrm>
          <a:prstGeom prst="rect">
            <a:avLst/>
          </a:prstGeom>
          <a:noFill/>
        </p:spPr>
        <p:txBody>
          <a:bodyPr wrap="square" rtlCol="0">
            <a:spAutoFit/>
          </a:bodyPr>
          <a:lstStyle/>
          <a:p>
            <a:r>
              <a:rPr lang="en-US" sz="2400" b="1" dirty="0" err="1">
                <a:solidFill>
                  <a:srgbClr val="002060"/>
                </a:solidFill>
              </a:rPr>
              <a:t>Respuestas</a:t>
            </a:r>
            <a:endParaRPr lang="en-US" sz="2400" b="1" dirty="0">
              <a:solidFill>
                <a:srgbClr val="002060"/>
              </a:solidFill>
            </a:endParaRPr>
          </a:p>
        </p:txBody>
      </p:sp>
      <p:sp>
        <p:nvSpPr>
          <p:cNvPr id="7" name="TextBox 6"/>
          <p:cNvSpPr txBox="1"/>
          <p:nvPr/>
        </p:nvSpPr>
        <p:spPr>
          <a:xfrm>
            <a:off x="643467" y="1870444"/>
            <a:ext cx="2336800" cy="707886"/>
          </a:xfrm>
          <a:prstGeom prst="rect">
            <a:avLst/>
          </a:prstGeom>
          <a:noFill/>
        </p:spPr>
        <p:txBody>
          <a:bodyPr wrap="square" rtlCol="0">
            <a:spAutoFit/>
          </a:bodyPr>
          <a:lstStyle/>
          <a:p>
            <a:r>
              <a:rPr lang="en-US" sz="2000">
                <a:solidFill>
                  <a:srgbClr val="002060"/>
                </a:solidFill>
              </a:rPr>
              <a:t>lowering his/her leg.</a:t>
            </a:r>
            <a:endParaRPr lang="en-US" sz="2000" dirty="0">
              <a:solidFill>
                <a:srgbClr val="002060"/>
              </a:solidFill>
            </a:endParaRPr>
          </a:p>
        </p:txBody>
      </p:sp>
      <p:sp>
        <p:nvSpPr>
          <p:cNvPr id="8" name="TextBox 7"/>
          <p:cNvSpPr txBox="1"/>
          <p:nvPr/>
        </p:nvSpPr>
        <p:spPr>
          <a:xfrm>
            <a:off x="3056466" y="2567575"/>
            <a:ext cx="2421467" cy="707886"/>
          </a:xfrm>
          <a:prstGeom prst="rect">
            <a:avLst/>
          </a:prstGeom>
          <a:noFill/>
        </p:spPr>
        <p:txBody>
          <a:bodyPr wrap="square" rtlCol="0">
            <a:spAutoFit/>
          </a:bodyPr>
          <a:lstStyle/>
          <a:p>
            <a:r>
              <a:rPr lang="en-US" sz="2000" dirty="0">
                <a:solidFill>
                  <a:srgbClr val="002060"/>
                </a:solidFill>
              </a:rPr>
              <a:t>touching the floor with </a:t>
            </a:r>
            <a:r>
              <a:rPr lang="en-US" sz="2000">
                <a:solidFill>
                  <a:srgbClr val="002060"/>
                </a:solidFill>
              </a:rPr>
              <a:t>one hand.</a:t>
            </a:r>
            <a:endParaRPr lang="en-US" sz="2000" dirty="0">
              <a:solidFill>
                <a:srgbClr val="002060"/>
              </a:solidFill>
            </a:endParaRPr>
          </a:p>
        </p:txBody>
      </p:sp>
      <p:sp>
        <p:nvSpPr>
          <p:cNvPr id="9" name="TextBox 8"/>
          <p:cNvSpPr txBox="1"/>
          <p:nvPr/>
        </p:nvSpPr>
        <p:spPr>
          <a:xfrm>
            <a:off x="660401" y="3268134"/>
            <a:ext cx="2319866" cy="707886"/>
          </a:xfrm>
          <a:prstGeom prst="rect">
            <a:avLst/>
          </a:prstGeom>
          <a:noFill/>
        </p:spPr>
        <p:txBody>
          <a:bodyPr wrap="square" rtlCol="0">
            <a:spAutoFit/>
          </a:bodyPr>
          <a:lstStyle/>
          <a:p>
            <a:r>
              <a:rPr lang="en-US" sz="2000" dirty="0">
                <a:solidFill>
                  <a:srgbClr val="002060"/>
                </a:solidFill>
              </a:rPr>
              <a:t>jumping to </a:t>
            </a:r>
            <a:r>
              <a:rPr lang="en-US" sz="2000">
                <a:solidFill>
                  <a:srgbClr val="002060"/>
                </a:solidFill>
              </a:rPr>
              <a:t>the right.</a:t>
            </a:r>
            <a:endParaRPr lang="en-US" sz="2000" dirty="0">
              <a:solidFill>
                <a:srgbClr val="002060"/>
              </a:solidFill>
            </a:endParaRPr>
          </a:p>
        </p:txBody>
      </p:sp>
      <p:sp>
        <p:nvSpPr>
          <p:cNvPr id="13" name="TextBox 12"/>
          <p:cNvSpPr txBox="1"/>
          <p:nvPr/>
        </p:nvSpPr>
        <p:spPr>
          <a:xfrm>
            <a:off x="2997199" y="4148667"/>
            <a:ext cx="2743200" cy="400110"/>
          </a:xfrm>
          <a:prstGeom prst="rect">
            <a:avLst/>
          </a:prstGeom>
          <a:noFill/>
        </p:spPr>
        <p:txBody>
          <a:bodyPr wrap="square" rtlCol="0">
            <a:spAutoFit/>
          </a:bodyPr>
          <a:lstStyle/>
          <a:p>
            <a:r>
              <a:rPr lang="en-US" sz="2000" dirty="0">
                <a:solidFill>
                  <a:srgbClr val="002060"/>
                </a:solidFill>
              </a:rPr>
              <a:t>enjoying </a:t>
            </a:r>
            <a:r>
              <a:rPr lang="en-US" sz="2000">
                <a:solidFill>
                  <a:srgbClr val="002060"/>
                </a:solidFill>
              </a:rPr>
              <a:t>the music.</a:t>
            </a:r>
            <a:endParaRPr lang="en-US" sz="2000" dirty="0">
              <a:solidFill>
                <a:srgbClr val="002060"/>
              </a:solidFill>
            </a:endParaRPr>
          </a:p>
        </p:txBody>
      </p:sp>
      <p:sp>
        <p:nvSpPr>
          <p:cNvPr id="14" name="TextBox 13"/>
          <p:cNvSpPr txBox="1"/>
          <p:nvPr/>
        </p:nvSpPr>
        <p:spPr>
          <a:xfrm>
            <a:off x="3009898" y="4714097"/>
            <a:ext cx="2201334" cy="707886"/>
          </a:xfrm>
          <a:prstGeom prst="rect">
            <a:avLst/>
          </a:prstGeom>
          <a:noFill/>
        </p:spPr>
        <p:txBody>
          <a:bodyPr wrap="square" rtlCol="0">
            <a:spAutoFit/>
          </a:bodyPr>
          <a:lstStyle/>
          <a:p>
            <a:r>
              <a:rPr lang="en-US" sz="2000" dirty="0">
                <a:solidFill>
                  <a:srgbClr val="002060"/>
                </a:solidFill>
              </a:rPr>
              <a:t>helping a lot </a:t>
            </a:r>
            <a:r>
              <a:rPr lang="en-US" sz="2000">
                <a:solidFill>
                  <a:srgbClr val="002060"/>
                </a:solidFill>
              </a:rPr>
              <a:t>of people.</a:t>
            </a:r>
            <a:endParaRPr lang="en-US" sz="2000" dirty="0">
              <a:solidFill>
                <a:srgbClr val="002060"/>
              </a:solidFill>
            </a:endParaRPr>
          </a:p>
        </p:txBody>
      </p:sp>
      <p:sp>
        <p:nvSpPr>
          <p:cNvPr id="15" name="TextBox 14"/>
          <p:cNvSpPr txBox="1"/>
          <p:nvPr/>
        </p:nvSpPr>
        <p:spPr>
          <a:xfrm>
            <a:off x="697893" y="5401733"/>
            <a:ext cx="2167467" cy="707886"/>
          </a:xfrm>
          <a:prstGeom prst="rect">
            <a:avLst/>
          </a:prstGeom>
          <a:noFill/>
        </p:spPr>
        <p:txBody>
          <a:bodyPr wrap="square" rtlCol="0">
            <a:spAutoFit/>
          </a:bodyPr>
          <a:lstStyle/>
          <a:p>
            <a:r>
              <a:rPr lang="en-US" sz="2000">
                <a:solidFill>
                  <a:srgbClr val="002060"/>
                </a:solidFill>
              </a:rPr>
              <a:t>lifting/raising his/her foot.</a:t>
            </a:r>
            <a:endParaRPr lang="en-US" sz="2000" dirty="0">
              <a:solidFill>
                <a:srgbClr val="002060"/>
              </a:solidFill>
            </a:endParaRPr>
          </a:p>
        </p:txBody>
      </p:sp>
      <p:sp>
        <p:nvSpPr>
          <p:cNvPr id="16" name="TextBox 15"/>
          <p:cNvSpPr txBox="1"/>
          <p:nvPr/>
        </p:nvSpPr>
        <p:spPr>
          <a:xfrm>
            <a:off x="9225039" y="1859689"/>
            <a:ext cx="2709333" cy="707886"/>
          </a:xfrm>
          <a:prstGeom prst="rect">
            <a:avLst/>
          </a:prstGeom>
          <a:noFill/>
        </p:spPr>
        <p:txBody>
          <a:bodyPr wrap="square" rtlCol="0">
            <a:spAutoFit/>
          </a:bodyPr>
          <a:lstStyle/>
          <a:p>
            <a:r>
              <a:rPr lang="en-US" sz="2000">
                <a:solidFill>
                  <a:srgbClr val="002060"/>
                </a:solidFill>
              </a:rPr>
              <a:t>lifting/raising one leg.</a:t>
            </a:r>
            <a:endParaRPr lang="en-US" sz="2000" dirty="0">
              <a:solidFill>
                <a:srgbClr val="002060"/>
              </a:solidFill>
            </a:endParaRPr>
          </a:p>
        </p:txBody>
      </p:sp>
      <p:sp>
        <p:nvSpPr>
          <p:cNvPr id="17" name="TextBox 16"/>
          <p:cNvSpPr txBox="1"/>
          <p:nvPr/>
        </p:nvSpPr>
        <p:spPr>
          <a:xfrm>
            <a:off x="6900334" y="2578330"/>
            <a:ext cx="2150534" cy="707886"/>
          </a:xfrm>
          <a:prstGeom prst="rect">
            <a:avLst/>
          </a:prstGeom>
          <a:noFill/>
        </p:spPr>
        <p:txBody>
          <a:bodyPr wrap="square" rtlCol="0">
            <a:spAutoFit/>
          </a:bodyPr>
          <a:lstStyle/>
          <a:p>
            <a:r>
              <a:rPr lang="en-US" sz="2000" dirty="0">
                <a:solidFill>
                  <a:srgbClr val="002060"/>
                </a:solidFill>
              </a:rPr>
              <a:t>jumping to </a:t>
            </a:r>
            <a:r>
              <a:rPr lang="en-US" sz="2000">
                <a:solidFill>
                  <a:srgbClr val="002060"/>
                </a:solidFill>
              </a:rPr>
              <a:t>the left.</a:t>
            </a:r>
            <a:endParaRPr lang="en-US" sz="2000" dirty="0">
              <a:solidFill>
                <a:srgbClr val="002060"/>
              </a:solidFill>
            </a:endParaRPr>
          </a:p>
        </p:txBody>
      </p:sp>
      <p:sp>
        <p:nvSpPr>
          <p:cNvPr id="18" name="TextBox 17"/>
          <p:cNvSpPr txBox="1"/>
          <p:nvPr/>
        </p:nvSpPr>
        <p:spPr>
          <a:xfrm>
            <a:off x="6841068" y="3318934"/>
            <a:ext cx="2269066" cy="707886"/>
          </a:xfrm>
          <a:prstGeom prst="rect">
            <a:avLst/>
          </a:prstGeom>
          <a:noFill/>
        </p:spPr>
        <p:txBody>
          <a:bodyPr wrap="square" rtlCol="0">
            <a:spAutoFit/>
          </a:bodyPr>
          <a:lstStyle/>
          <a:p>
            <a:r>
              <a:rPr lang="en-US" sz="2000" dirty="0">
                <a:solidFill>
                  <a:srgbClr val="002060"/>
                </a:solidFill>
              </a:rPr>
              <a:t>lowering </a:t>
            </a:r>
            <a:r>
              <a:rPr lang="en-US" sz="2000">
                <a:solidFill>
                  <a:srgbClr val="002060"/>
                </a:solidFill>
              </a:rPr>
              <a:t>one arm.</a:t>
            </a:r>
            <a:endParaRPr lang="en-US" sz="2000" dirty="0">
              <a:solidFill>
                <a:srgbClr val="002060"/>
              </a:solidFill>
            </a:endParaRPr>
          </a:p>
        </p:txBody>
      </p:sp>
      <p:sp>
        <p:nvSpPr>
          <p:cNvPr id="19" name="TextBox 18"/>
          <p:cNvSpPr txBox="1"/>
          <p:nvPr/>
        </p:nvSpPr>
        <p:spPr>
          <a:xfrm>
            <a:off x="6837439" y="4025653"/>
            <a:ext cx="2387600" cy="707886"/>
          </a:xfrm>
          <a:prstGeom prst="rect">
            <a:avLst/>
          </a:prstGeom>
          <a:noFill/>
        </p:spPr>
        <p:txBody>
          <a:bodyPr wrap="square" rtlCol="0">
            <a:spAutoFit/>
          </a:bodyPr>
          <a:lstStyle/>
          <a:p>
            <a:r>
              <a:rPr lang="en-US" sz="2000" dirty="0">
                <a:solidFill>
                  <a:srgbClr val="002060"/>
                </a:solidFill>
              </a:rPr>
              <a:t>touching </a:t>
            </a:r>
            <a:r>
              <a:rPr lang="en-US" sz="2000">
                <a:solidFill>
                  <a:srgbClr val="002060"/>
                </a:solidFill>
              </a:rPr>
              <a:t>the floor.</a:t>
            </a:r>
            <a:endParaRPr lang="en-US" sz="2000" dirty="0">
              <a:solidFill>
                <a:srgbClr val="002060"/>
              </a:solidFill>
            </a:endParaRPr>
          </a:p>
        </p:txBody>
      </p:sp>
      <p:sp>
        <p:nvSpPr>
          <p:cNvPr id="20" name="TextBox 19"/>
          <p:cNvSpPr txBox="1"/>
          <p:nvPr/>
        </p:nvSpPr>
        <p:spPr>
          <a:xfrm>
            <a:off x="9296400" y="4876800"/>
            <a:ext cx="2743200" cy="400110"/>
          </a:xfrm>
          <a:prstGeom prst="rect">
            <a:avLst/>
          </a:prstGeom>
          <a:noFill/>
        </p:spPr>
        <p:txBody>
          <a:bodyPr wrap="square" rtlCol="0">
            <a:spAutoFit/>
          </a:bodyPr>
          <a:lstStyle/>
          <a:p>
            <a:r>
              <a:rPr lang="en-US" sz="2000" dirty="0">
                <a:solidFill>
                  <a:srgbClr val="002060"/>
                </a:solidFill>
              </a:rPr>
              <a:t>recording </a:t>
            </a:r>
            <a:r>
              <a:rPr lang="en-US" sz="2000">
                <a:solidFill>
                  <a:srgbClr val="002060"/>
                </a:solidFill>
              </a:rPr>
              <a:t>a video.</a:t>
            </a:r>
            <a:endParaRPr lang="en-US" sz="2000" dirty="0">
              <a:solidFill>
                <a:srgbClr val="002060"/>
              </a:solidFill>
            </a:endParaRPr>
          </a:p>
        </p:txBody>
      </p:sp>
      <p:sp>
        <p:nvSpPr>
          <p:cNvPr id="21" name="TextBox 20"/>
          <p:cNvSpPr txBox="1"/>
          <p:nvPr/>
        </p:nvSpPr>
        <p:spPr>
          <a:xfrm>
            <a:off x="9296399" y="5401733"/>
            <a:ext cx="2590801" cy="707886"/>
          </a:xfrm>
          <a:prstGeom prst="rect">
            <a:avLst/>
          </a:prstGeom>
          <a:noFill/>
        </p:spPr>
        <p:txBody>
          <a:bodyPr wrap="square" rtlCol="0">
            <a:spAutoFit/>
          </a:bodyPr>
          <a:lstStyle/>
          <a:p>
            <a:r>
              <a:rPr lang="en-US" sz="2000" dirty="0">
                <a:solidFill>
                  <a:srgbClr val="002060"/>
                </a:solidFill>
              </a:rPr>
              <a:t>shouting at </a:t>
            </a:r>
            <a:r>
              <a:rPr lang="en-US" sz="2000">
                <a:solidFill>
                  <a:srgbClr val="002060"/>
                </a:solidFill>
              </a:rPr>
              <a:t>the participants.</a:t>
            </a:r>
            <a:endParaRPr lang="en-US" sz="2000" dirty="0">
              <a:solidFill>
                <a:srgbClr val="002060"/>
              </a:solidFill>
            </a:endParaRPr>
          </a:p>
        </p:txBody>
      </p:sp>
    </p:spTree>
    <p:extLst>
      <p:ext uri="{BB962C8B-B14F-4D97-AF65-F5344CB8AC3E}">
        <p14:creationId xmlns:p14="http://schemas.microsoft.com/office/powerpoint/2010/main" val="87261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P spid="14" grpId="0"/>
      <p:bldP spid="15" grpId="0"/>
      <p:bldP spid="16" grpId="0"/>
      <p:bldP spid="17" grpId="0"/>
      <p:bldP spid="18" grpId="0"/>
      <p:bldP spid="19" grpId="0"/>
      <p:bldP spid="20" grpId="0"/>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833257" y="5219699"/>
            <a:ext cx="3568700" cy="877455"/>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rgbClr val="002060"/>
                </a:solidFill>
              </a:rPr>
              <a:t>1</a:t>
            </a:r>
            <a:r>
              <a:rPr lang="en-US" sz="2400">
                <a:solidFill>
                  <a:srgbClr val="002060"/>
                </a:solidFill>
              </a:rPr>
              <a:t>. __________: una película americana…</a:t>
            </a:r>
            <a:endParaRPr lang="en-US" sz="2400"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8293100" y="258166"/>
            <a:ext cx="363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3" name="TextBox 2"/>
          <p:cNvSpPr txBox="1"/>
          <p:nvPr/>
        </p:nvSpPr>
        <p:spPr>
          <a:xfrm>
            <a:off x="317500" y="279400"/>
            <a:ext cx="6794500" cy="457200"/>
          </a:xfrm>
          <a:prstGeom prst="rect">
            <a:avLst/>
          </a:prstGeom>
          <a:noFill/>
        </p:spPr>
        <p:txBody>
          <a:bodyPr wrap="square" rtlCol="0">
            <a:spAutoFit/>
          </a:bodyPr>
          <a:lstStyle/>
          <a:p>
            <a:pPr algn="l"/>
            <a:endParaRPr lang="en-US" sz="2400" dirty="0">
              <a:solidFill>
                <a:schemeClr val="accent5">
                  <a:lumMod val="50000"/>
                </a:schemeClr>
              </a:solidFill>
            </a:endParaRPr>
          </a:p>
        </p:txBody>
      </p:sp>
      <p:pic>
        <p:nvPicPr>
          <p:cNvPr id="8" name="Picture 7" descr="movie.jpeg"/>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715500" y="1776685"/>
            <a:ext cx="1935484" cy="1400400"/>
          </a:xfrm>
          <a:prstGeom prst="rect">
            <a:avLst/>
          </a:prstGeom>
        </p:spPr>
      </p:pic>
      <p:pic>
        <p:nvPicPr>
          <p:cNvPr id="9" name="Picture 8" descr="cclapper board.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18700" y="4217555"/>
            <a:ext cx="2032000" cy="1879600"/>
          </a:xfrm>
          <a:prstGeom prst="rect">
            <a:avLst/>
          </a:prstGeom>
        </p:spPr>
      </p:pic>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2" name="TextBox 11"/>
          <p:cNvSpPr txBox="1"/>
          <p:nvPr/>
        </p:nvSpPr>
        <p:spPr>
          <a:xfrm>
            <a:off x="228599" y="1473200"/>
            <a:ext cx="9486901" cy="461665"/>
          </a:xfrm>
          <a:prstGeom prst="rect">
            <a:avLst/>
          </a:prstGeom>
          <a:noFill/>
        </p:spPr>
        <p:txBody>
          <a:bodyPr wrap="square" rtlCol="0">
            <a:spAutoFit/>
          </a:bodyPr>
          <a:lstStyle/>
          <a:p>
            <a:pPr algn="l"/>
            <a:r>
              <a:rPr lang="en-US" sz="2400" dirty="0">
                <a:solidFill>
                  <a:srgbClr val="002060"/>
                </a:solidFill>
              </a:rPr>
              <a:t>¡</a:t>
            </a:r>
            <a:r>
              <a:rPr lang="en-US" sz="2400" dirty="0" err="1">
                <a:solidFill>
                  <a:srgbClr val="002060"/>
                </a:solidFill>
              </a:rPr>
              <a:t>Es</a:t>
            </a:r>
            <a:r>
              <a:rPr lang="en-US" sz="2400" dirty="0">
                <a:solidFill>
                  <a:srgbClr val="002060"/>
                </a:solidFill>
              </a:rPr>
              <a:t> </a:t>
            </a:r>
            <a:r>
              <a:rPr lang="en-US" sz="2400" dirty="0" err="1">
                <a:solidFill>
                  <a:srgbClr val="002060"/>
                </a:solidFill>
              </a:rPr>
              <a:t>una</a:t>
            </a:r>
            <a:r>
              <a:rPr lang="en-US" sz="2400" dirty="0">
                <a:solidFill>
                  <a:srgbClr val="002060"/>
                </a:solidFill>
              </a:rPr>
              <a:t> </a:t>
            </a:r>
            <a:r>
              <a:rPr lang="en-US" sz="2400" dirty="0" err="1">
                <a:solidFill>
                  <a:srgbClr val="002060"/>
                </a:solidFill>
              </a:rPr>
              <a:t>noche</a:t>
            </a:r>
            <a:r>
              <a:rPr lang="en-US" sz="2400" dirty="0">
                <a:solidFill>
                  <a:srgbClr val="002060"/>
                </a:solidFill>
              </a:rPr>
              <a:t> de </a:t>
            </a:r>
            <a:r>
              <a:rPr lang="en-US" sz="2400" dirty="0" err="1">
                <a:solidFill>
                  <a:srgbClr val="002060"/>
                </a:solidFill>
              </a:rPr>
              <a:t>películas</a:t>
            </a:r>
            <a:r>
              <a:rPr lang="en-US" sz="2400" dirty="0">
                <a:solidFill>
                  <a:srgbClr val="002060"/>
                </a:solidFill>
              </a:rPr>
              <a:t>! Pero, ¿</a:t>
            </a:r>
            <a:r>
              <a:rPr lang="en-US" sz="2400" dirty="0" err="1">
                <a:solidFill>
                  <a:srgbClr val="002060"/>
                </a:solidFill>
              </a:rPr>
              <a:t>qué</a:t>
            </a:r>
            <a:r>
              <a:rPr lang="en-US" sz="2400" dirty="0">
                <a:solidFill>
                  <a:srgbClr val="002060"/>
                </a:solidFill>
              </a:rPr>
              <a:t> </a:t>
            </a:r>
            <a:r>
              <a:rPr lang="en-US" sz="2400" dirty="0" err="1">
                <a:solidFill>
                  <a:srgbClr val="002060"/>
                </a:solidFill>
              </a:rPr>
              <a:t>película</a:t>
            </a:r>
            <a:r>
              <a:rPr lang="en-US" sz="2400" dirty="0">
                <a:solidFill>
                  <a:srgbClr val="002060"/>
                </a:solidFill>
              </a:rPr>
              <a:t> </a:t>
            </a:r>
            <a:r>
              <a:rPr lang="en-US" sz="2400" dirty="0" err="1">
                <a:solidFill>
                  <a:srgbClr val="002060"/>
                </a:solidFill>
              </a:rPr>
              <a:t>podemos</a:t>
            </a:r>
            <a:r>
              <a:rPr lang="en-US" sz="2400" dirty="0">
                <a:solidFill>
                  <a:srgbClr val="002060"/>
                </a:solidFill>
              </a:rPr>
              <a:t> </a:t>
            </a:r>
            <a:r>
              <a:rPr lang="en-US" sz="2400" dirty="0" err="1">
                <a:solidFill>
                  <a:srgbClr val="002060"/>
                </a:solidFill>
              </a:rPr>
              <a:t>ver</a:t>
            </a:r>
            <a:r>
              <a:rPr lang="en-US" sz="2400" dirty="0">
                <a:solidFill>
                  <a:srgbClr val="002060"/>
                </a:solidFill>
              </a:rPr>
              <a:t>?</a:t>
            </a:r>
          </a:p>
        </p:txBody>
      </p:sp>
      <p:sp>
        <p:nvSpPr>
          <p:cNvPr id="13" name="TextBox 12"/>
          <p:cNvSpPr txBox="1"/>
          <p:nvPr/>
        </p:nvSpPr>
        <p:spPr>
          <a:xfrm>
            <a:off x="241300" y="4546600"/>
            <a:ext cx="2209800" cy="461665"/>
          </a:xfrm>
          <a:prstGeom prst="rect">
            <a:avLst/>
          </a:prstGeom>
          <a:noFill/>
        </p:spPr>
        <p:txBody>
          <a:bodyPr wrap="square" rtlCol="0">
            <a:spAutoFit/>
          </a:bodyPr>
          <a:lstStyle/>
          <a:p>
            <a:pPr algn="l"/>
            <a:r>
              <a:rPr lang="en-US" sz="2400" dirty="0">
                <a:solidFill>
                  <a:srgbClr val="002060"/>
                </a:solidFill>
              </a:rPr>
              <a:t>Persona A:</a:t>
            </a:r>
          </a:p>
        </p:txBody>
      </p:sp>
      <p:sp>
        <p:nvSpPr>
          <p:cNvPr id="14" name="Rectangle 13"/>
          <p:cNvSpPr/>
          <p:nvPr/>
        </p:nvSpPr>
        <p:spPr>
          <a:xfrm>
            <a:off x="279400" y="5219699"/>
            <a:ext cx="3568700" cy="877455"/>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rgbClr val="002060"/>
                </a:solidFill>
              </a:rPr>
              <a:t>1. </a:t>
            </a:r>
            <a:r>
              <a:rPr lang="en-US" sz="2400" b="1">
                <a:solidFill>
                  <a:srgbClr val="002060"/>
                </a:solidFill>
              </a:rPr>
              <a:t>El Círculo</a:t>
            </a:r>
            <a:r>
              <a:rPr lang="en-US" sz="2400">
                <a:solidFill>
                  <a:srgbClr val="002060"/>
                </a:solidFill>
              </a:rPr>
              <a:t>: una película americana…</a:t>
            </a:r>
            <a:endParaRPr lang="en-US" sz="2400" dirty="0">
              <a:solidFill>
                <a:srgbClr val="002060"/>
              </a:solidFill>
            </a:endParaRPr>
          </a:p>
        </p:txBody>
      </p:sp>
      <p:sp>
        <p:nvSpPr>
          <p:cNvPr id="15" name="Oval Callout 14"/>
          <p:cNvSpPr/>
          <p:nvPr/>
        </p:nvSpPr>
        <p:spPr>
          <a:xfrm>
            <a:off x="1852385" y="3327916"/>
            <a:ext cx="4949975" cy="1205470"/>
          </a:xfrm>
          <a:prstGeom prst="wedgeEllipseCallout">
            <a:avLst>
              <a:gd name="adj1" fmla="val -43362"/>
              <a:gd name="adj2" fmla="val 68821"/>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rgbClr val="002060"/>
                </a:solidFill>
              </a:rPr>
              <a:t>El C</a:t>
            </a:r>
            <a:r>
              <a:rPr lang="en-US" sz="2400" b="1" u="sng">
                <a:solidFill>
                  <a:srgbClr val="002060"/>
                </a:solidFill>
              </a:rPr>
              <a:t>í</a:t>
            </a:r>
            <a:r>
              <a:rPr lang="en-US" sz="2400">
                <a:solidFill>
                  <a:srgbClr val="002060"/>
                </a:solidFill>
              </a:rPr>
              <a:t>rculo: una película Americana…</a:t>
            </a:r>
            <a:endParaRPr lang="en-US" sz="2400" dirty="0">
              <a:solidFill>
                <a:srgbClr val="002060"/>
              </a:solidFill>
            </a:endParaRPr>
          </a:p>
        </p:txBody>
      </p:sp>
      <p:sp>
        <p:nvSpPr>
          <p:cNvPr id="16" name="TextBox 15"/>
          <p:cNvSpPr txBox="1"/>
          <p:nvPr/>
        </p:nvSpPr>
        <p:spPr>
          <a:xfrm>
            <a:off x="4833257" y="4517249"/>
            <a:ext cx="2260600" cy="461665"/>
          </a:xfrm>
          <a:prstGeom prst="rect">
            <a:avLst/>
          </a:prstGeom>
          <a:noFill/>
        </p:spPr>
        <p:txBody>
          <a:bodyPr wrap="square" rtlCol="0">
            <a:spAutoFit/>
          </a:bodyPr>
          <a:lstStyle/>
          <a:p>
            <a:pPr algn="l"/>
            <a:r>
              <a:rPr lang="en-US" sz="2400" dirty="0">
                <a:solidFill>
                  <a:srgbClr val="002060"/>
                </a:solidFill>
              </a:rPr>
              <a:t>Persona B:</a:t>
            </a:r>
          </a:p>
        </p:txBody>
      </p:sp>
      <p:pic>
        <p:nvPicPr>
          <p:cNvPr id="18" name="Picture 17" descr="write.jpeg"/>
          <p:cNvPicPr>
            <a:picLocks noChangeAspect="1"/>
          </p:cNvPicPr>
          <p:nvPr/>
        </p:nvPicPr>
        <p:blipFill>
          <a:blip r:embed="rId6">
            <a:clrChange>
              <a:clrFrom>
                <a:srgbClr val="F4F4F4"/>
              </a:clrFrom>
              <a:clrTo>
                <a:srgbClr val="F4F4F4">
                  <a:alpha val="0"/>
                </a:srgbClr>
              </a:clrTo>
            </a:clrChange>
            <a:extLst>
              <a:ext uri="{28A0092B-C50C-407E-A947-70E740481C1C}">
                <a14:useLocalDpi xmlns:a14="http://schemas.microsoft.com/office/drawing/2010/main" val="0"/>
              </a:ext>
            </a:extLst>
          </a:blip>
          <a:stretch>
            <a:fillRect/>
          </a:stretch>
        </p:blipFill>
        <p:spPr>
          <a:xfrm>
            <a:off x="7878653" y="4145820"/>
            <a:ext cx="1601780" cy="1282700"/>
          </a:xfrm>
          <a:prstGeom prst="rect">
            <a:avLst/>
          </a:prstGeom>
        </p:spPr>
      </p:pic>
      <p:sp>
        <p:nvSpPr>
          <p:cNvPr id="2" name="Title 1"/>
          <p:cNvSpPr>
            <a:spLocks noGrp="1"/>
          </p:cNvSpPr>
          <p:nvPr>
            <p:ph type="title"/>
          </p:nvPr>
        </p:nvSpPr>
        <p:spPr>
          <a:xfrm>
            <a:off x="177800" y="394039"/>
            <a:ext cx="6248400" cy="572927"/>
          </a:xfrm>
        </p:spPr>
        <p:txBody>
          <a:bodyPr>
            <a:normAutofit/>
          </a:bodyPr>
          <a:lstStyle/>
          <a:p>
            <a:r>
              <a:rPr lang="en-US" sz="2800" b="1">
                <a:solidFill>
                  <a:schemeClr val="bg1"/>
                </a:solidFill>
              </a:rPr>
              <a:t>Una noche de películas</a:t>
            </a:r>
            <a:endParaRPr lang="en-US" sz="2800" b="1" dirty="0">
              <a:solidFill>
                <a:schemeClr val="bg1"/>
              </a:solidFill>
            </a:endParaRPr>
          </a:p>
        </p:txBody>
      </p:sp>
      <p:sp>
        <p:nvSpPr>
          <p:cNvPr id="5" name="TextBox 4"/>
          <p:cNvSpPr txBox="1"/>
          <p:nvPr/>
        </p:nvSpPr>
        <p:spPr>
          <a:xfrm>
            <a:off x="177800" y="2194005"/>
            <a:ext cx="9017000" cy="1200329"/>
          </a:xfrm>
          <a:prstGeom prst="rect">
            <a:avLst/>
          </a:prstGeom>
          <a:noFill/>
        </p:spPr>
        <p:txBody>
          <a:bodyPr wrap="square" rtlCol="0">
            <a:spAutoFit/>
          </a:bodyPr>
          <a:lstStyle/>
          <a:p>
            <a:r>
              <a:rPr lang="en-US" sz="2400">
                <a:solidFill>
                  <a:srgbClr val="002060"/>
                </a:solidFill>
              </a:rPr>
              <a:t>Estudiante A: </a:t>
            </a:r>
            <a:r>
              <a:rPr lang="en-US" sz="2400" dirty="0">
                <a:solidFill>
                  <a:srgbClr val="002060"/>
                </a:solidFill>
              </a:rPr>
              <a:t>lee los </a:t>
            </a:r>
            <a:r>
              <a:rPr lang="en-US" sz="2400" dirty="0" err="1">
                <a:solidFill>
                  <a:srgbClr val="002060"/>
                </a:solidFill>
              </a:rPr>
              <a:t>nombres</a:t>
            </a:r>
            <a:r>
              <a:rPr lang="en-US" sz="2400" dirty="0">
                <a:solidFill>
                  <a:srgbClr val="002060"/>
                </a:solidFill>
              </a:rPr>
              <a:t> de las </a:t>
            </a:r>
            <a:r>
              <a:rPr lang="en-US" sz="2400" dirty="0" err="1">
                <a:solidFill>
                  <a:srgbClr val="002060"/>
                </a:solidFill>
              </a:rPr>
              <a:t>películas</a:t>
            </a:r>
            <a:r>
              <a:rPr lang="en-US" sz="2400">
                <a:solidFill>
                  <a:srgbClr val="002060"/>
                </a:solidFill>
              </a:rPr>
              <a:t>. </a:t>
            </a:r>
          </a:p>
          <a:p>
            <a:r>
              <a:rPr lang="en-US" sz="2400">
                <a:solidFill>
                  <a:srgbClr val="002060"/>
                </a:solidFill>
              </a:rPr>
              <a:t>Estudiante B: </a:t>
            </a:r>
            <a:r>
              <a:rPr lang="en-US" sz="2400" err="1">
                <a:solidFill>
                  <a:srgbClr val="002060"/>
                </a:solidFill>
              </a:rPr>
              <a:t>escucha</a:t>
            </a:r>
            <a:r>
              <a:rPr lang="en-US" sz="2400">
                <a:solidFill>
                  <a:srgbClr val="002060"/>
                </a:solidFill>
              </a:rPr>
              <a:t> los </a:t>
            </a:r>
            <a:r>
              <a:rPr lang="en-US" sz="2400" dirty="0" err="1">
                <a:solidFill>
                  <a:srgbClr val="002060"/>
                </a:solidFill>
              </a:rPr>
              <a:t>nombres</a:t>
            </a:r>
            <a:r>
              <a:rPr lang="en-US" sz="2400" dirty="0">
                <a:solidFill>
                  <a:srgbClr val="002060"/>
                </a:solidFill>
              </a:rPr>
              <a:t> y </a:t>
            </a:r>
            <a:r>
              <a:rPr lang="en-US" sz="2400">
                <a:solidFill>
                  <a:srgbClr val="002060"/>
                </a:solidFill>
              </a:rPr>
              <a:t>escribe la palabra. </a:t>
            </a:r>
            <a:r>
              <a:rPr lang="en-US" sz="2400" dirty="0" err="1">
                <a:solidFill>
                  <a:srgbClr val="002060"/>
                </a:solidFill>
              </a:rPr>
              <a:t>Luego</a:t>
            </a:r>
            <a:r>
              <a:rPr lang="en-US" sz="2400" dirty="0">
                <a:solidFill>
                  <a:srgbClr val="002060"/>
                </a:solidFill>
              </a:rPr>
              <a:t> cambia.</a:t>
            </a:r>
          </a:p>
        </p:txBody>
      </p:sp>
      <p:sp>
        <p:nvSpPr>
          <p:cNvPr id="6" name="Rectangle 5"/>
          <p:cNvSpPr/>
          <p:nvPr/>
        </p:nvSpPr>
        <p:spPr>
          <a:xfrm>
            <a:off x="5232700" y="5239605"/>
            <a:ext cx="1569661" cy="461665"/>
          </a:xfrm>
          <a:prstGeom prst="rect">
            <a:avLst/>
          </a:prstGeom>
        </p:spPr>
        <p:txBody>
          <a:bodyPr wrap="none">
            <a:spAutoFit/>
          </a:bodyPr>
          <a:lstStyle/>
          <a:p>
            <a:pPr algn="ctr"/>
            <a:r>
              <a:rPr lang="en-US" sz="2400" b="1">
                <a:solidFill>
                  <a:srgbClr val="002060"/>
                </a:solidFill>
              </a:rPr>
              <a:t>El</a:t>
            </a:r>
            <a:r>
              <a:rPr lang="en-US" sz="2400" b="1">
                <a:solidFill>
                  <a:srgbClr val="203864"/>
                </a:solidFill>
              </a:rPr>
              <a:t> </a:t>
            </a:r>
            <a:r>
              <a:rPr lang="en-US" sz="2400" b="1">
                <a:solidFill>
                  <a:srgbClr val="002060"/>
                </a:solidFill>
              </a:rPr>
              <a:t>C</a:t>
            </a:r>
            <a:r>
              <a:rPr lang="en-US" sz="2400" b="1">
                <a:solidFill>
                  <a:srgbClr val="FF6600"/>
                </a:solidFill>
              </a:rPr>
              <a:t>í</a:t>
            </a:r>
            <a:r>
              <a:rPr lang="en-US" sz="2400" b="1">
                <a:solidFill>
                  <a:srgbClr val="002060"/>
                </a:solidFill>
              </a:rPr>
              <a:t>rculo</a:t>
            </a:r>
            <a:endParaRPr lang="en-US" sz="2400" b="1" dirty="0">
              <a:solidFill>
                <a:srgbClr val="002060"/>
              </a:solidFill>
            </a:endParaRPr>
          </a:p>
        </p:txBody>
      </p:sp>
    </p:spTree>
    <p:extLst>
      <p:ext uri="{BB962C8B-B14F-4D97-AF65-F5344CB8AC3E}">
        <p14:creationId xmlns:p14="http://schemas.microsoft.com/office/powerpoint/2010/main" val="202162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p:bldP spid="14" grpId="0" animBg="1"/>
      <p:bldP spid="15" grpId="0" animBg="1"/>
      <p:bldP spid="16" grpId="0"/>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00" y="1325563"/>
            <a:ext cx="5765800" cy="4960937"/>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solidFill>
                  <a:srgbClr val="002060"/>
                </a:solidFill>
              </a:rPr>
              <a:t>Persona A:</a:t>
            </a:r>
          </a:p>
          <a:p>
            <a:pPr marL="457200" indent="-457200">
              <a:buAutoNum type="arabicPeriod"/>
            </a:pPr>
            <a:r>
              <a:rPr lang="en-US" sz="2000">
                <a:solidFill>
                  <a:srgbClr val="002060"/>
                </a:solidFill>
              </a:rPr>
              <a:t>__________: una </a:t>
            </a:r>
            <a:r>
              <a:rPr lang="en-US" sz="2000" dirty="0" err="1">
                <a:solidFill>
                  <a:srgbClr val="002060"/>
                </a:solidFill>
              </a:rPr>
              <a:t>comedia</a:t>
            </a:r>
            <a:r>
              <a:rPr lang="en-US" sz="2000" dirty="0">
                <a:solidFill>
                  <a:srgbClr val="002060"/>
                </a:solidFill>
              </a:rPr>
              <a:t> de un hombre que </a:t>
            </a:r>
            <a:r>
              <a:rPr lang="en-US" sz="2000" dirty="0" err="1">
                <a:solidFill>
                  <a:srgbClr val="002060"/>
                </a:solidFill>
              </a:rPr>
              <a:t>tiene</a:t>
            </a:r>
            <a:r>
              <a:rPr lang="en-US" sz="2000" dirty="0">
                <a:solidFill>
                  <a:srgbClr val="002060"/>
                </a:solidFill>
              </a:rPr>
              <a:t> </a:t>
            </a:r>
            <a:r>
              <a:rPr lang="en-US" sz="2000" dirty="0" err="1">
                <a:solidFill>
                  <a:srgbClr val="002060"/>
                </a:solidFill>
              </a:rPr>
              <a:t>problemas</a:t>
            </a:r>
            <a:r>
              <a:rPr lang="en-US" sz="2000" dirty="0">
                <a:solidFill>
                  <a:srgbClr val="002060"/>
                </a:solidFill>
              </a:rPr>
              <a:t> con </a:t>
            </a:r>
            <a:r>
              <a:rPr lang="en-US" sz="2000" dirty="0" err="1">
                <a:solidFill>
                  <a:srgbClr val="002060"/>
                </a:solidFill>
              </a:rPr>
              <a:t>su</a:t>
            </a:r>
            <a:r>
              <a:rPr lang="en-US" sz="2000" dirty="0">
                <a:solidFill>
                  <a:srgbClr val="002060"/>
                </a:solidFill>
              </a:rPr>
              <a:t> *</a:t>
            </a:r>
            <a:r>
              <a:rPr lang="en-US" sz="2000" dirty="0" err="1">
                <a:solidFill>
                  <a:srgbClr val="002060"/>
                </a:solidFill>
              </a:rPr>
              <a:t>camión</a:t>
            </a:r>
            <a:r>
              <a:rPr lang="en-US" sz="2000" dirty="0">
                <a:solidFill>
                  <a:srgbClr val="002060"/>
                </a:solidFill>
              </a:rPr>
              <a:t> el día de Navidad.</a:t>
            </a:r>
          </a:p>
          <a:p>
            <a:pPr marL="457200" indent="-457200">
              <a:buAutoNum type="arabicPeriod"/>
            </a:pPr>
            <a:r>
              <a:rPr lang="en-US" sz="2000">
                <a:solidFill>
                  <a:srgbClr val="002060"/>
                </a:solidFill>
              </a:rPr>
              <a:t>__________: una _________ </a:t>
            </a:r>
            <a:r>
              <a:rPr lang="en-US" sz="2000" dirty="0" err="1">
                <a:solidFill>
                  <a:srgbClr val="002060"/>
                </a:solidFill>
              </a:rPr>
              <a:t>argentina</a:t>
            </a:r>
            <a:r>
              <a:rPr lang="en-US" sz="2000" dirty="0">
                <a:solidFill>
                  <a:srgbClr val="002060"/>
                </a:solidFill>
              </a:rPr>
              <a:t> de </a:t>
            </a:r>
            <a:r>
              <a:rPr lang="en-US" sz="2000" dirty="0" err="1">
                <a:solidFill>
                  <a:srgbClr val="002060"/>
                </a:solidFill>
              </a:rPr>
              <a:t>familias</a:t>
            </a:r>
            <a:r>
              <a:rPr lang="en-US" sz="2000" dirty="0">
                <a:solidFill>
                  <a:srgbClr val="002060"/>
                </a:solidFill>
              </a:rPr>
              <a:t> </a:t>
            </a:r>
            <a:r>
              <a:rPr lang="en-US" sz="2000" dirty="0" err="1">
                <a:solidFill>
                  <a:srgbClr val="002060"/>
                </a:solidFill>
              </a:rPr>
              <a:t>aburridas</a:t>
            </a:r>
            <a:r>
              <a:rPr lang="en-US" sz="2000" dirty="0">
                <a:solidFill>
                  <a:srgbClr val="002060"/>
                </a:solidFill>
              </a:rPr>
              <a:t> en las </a:t>
            </a:r>
            <a:r>
              <a:rPr lang="en-US" sz="2000" dirty="0" err="1">
                <a:solidFill>
                  <a:srgbClr val="002060"/>
                </a:solidFill>
              </a:rPr>
              <a:t>vacaciones</a:t>
            </a:r>
            <a:r>
              <a:rPr lang="en-US" sz="2000" dirty="0">
                <a:solidFill>
                  <a:srgbClr val="002060"/>
                </a:solidFill>
              </a:rPr>
              <a:t> de </a:t>
            </a:r>
            <a:r>
              <a:rPr lang="en-US" sz="2000" dirty="0" err="1">
                <a:solidFill>
                  <a:srgbClr val="002060"/>
                </a:solidFill>
              </a:rPr>
              <a:t>verano</a:t>
            </a:r>
            <a:r>
              <a:rPr lang="en-US" sz="2000" dirty="0">
                <a:solidFill>
                  <a:srgbClr val="002060"/>
                </a:solidFill>
              </a:rPr>
              <a:t>.</a:t>
            </a:r>
          </a:p>
          <a:p>
            <a:pPr marL="457200" indent="-457200">
              <a:buAutoNum type="arabicPeriod"/>
            </a:pPr>
            <a:r>
              <a:rPr lang="en-US" sz="2000">
                <a:solidFill>
                  <a:srgbClr val="002060"/>
                </a:solidFill>
              </a:rPr>
              <a:t>__________: </a:t>
            </a:r>
            <a:r>
              <a:rPr lang="en-US" sz="2000" dirty="0">
                <a:solidFill>
                  <a:srgbClr val="002060"/>
                </a:solidFill>
              </a:rPr>
              <a:t>una </a:t>
            </a:r>
            <a:r>
              <a:rPr lang="en-US" sz="2000" dirty="0" err="1">
                <a:solidFill>
                  <a:srgbClr val="002060"/>
                </a:solidFill>
              </a:rPr>
              <a:t>película</a:t>
            </a:r>
            <a:r>
              <a:rPr lang="en-US" sz="2000" dirty="0">
                <a:solidFill>
                  <a:srgbClr val="002060"/>
                </a:solidFill>
              </a:rPr>
              <a:t> </a:t>
            </a:r>
            <a:r>
              <a:rPr lang="en-US" sz="2000" dirty="0" err="1">
                <a:solidFill>
                  <a:srgbClr val="002060"/>
                </a:solidFill>
              </a:rPr>
              <a:t>colombiana</a:t>
            </a:r>
            <a:r>
              <a:rPr lang="en-US" sz="2000" dirty="0">
                <a:solidFill>
                  <a:srgbClr val="002060"/>
                </a:solidFill>
              </a:rPr>
              <a:t> </a:t>
            </a:r>
            <a:r>
              <a:rPr lang="en-US" sz="2000">
                <a:solidFill>
                  <a:srgbClr val="002060"/>
                </a:solidFill>
              </a:rPr>
              <a:t>de _______________ </a:t>
            </a:r>
            <a:r>
              <a:rPr lang="en-US" sz="2000" dirty="0">
                <a:solidFill>
                  <a:srgbClr val="002060"/>
                </a:solidFill>
              </a:rPr>
              <a:t>en el </a:t>
            </a:r>
            <a:r>
              <a:rPr lang="en-US" sz="2000" dirty="0" err="1">
                <a:solidFill>
                  <a:srgbClr val="002060"/>
                </a:solidFill>
              </a:rPr>
              <a:t>norte</a:t>
            </a:r>
            <a:r>
              <a:rPr lang="en-US" sz="2000" dirty="0">
                <a:solidFill>
                  <a:srgbClr val="002060"/>
                </a:solidFill>
              </a:rPr>
              <a:t> del </a:t>
            </a:r>
            <a:r>
              <a:rPr lang="en-US" sz="2000" dirty="0" err="1">
                <a:solidFill>
                  <a:srgbClr val="002060"/>
                </a:solidFill>
              </a:rPr>
              <a:t>país</a:t>
            </a:r>
            <a:r>
              <a:rPr lang="en-US" sz="2000" dirty="0">
                <a:solidFill>
                  <a:srgbClr val="002060"/>
                </a:solidFill>
              </a:rPr>
              <a:t>.</a:t>
            </a:r>
          </a:p>
          <a:p>
            <a:pPr marL="457200" indent="-457200">
              <a:buAutoNum type="arabicPeriod"/>
            </a:pPr>
            <a:r>
              <a:rPr lang="en-US" sz="2000">
                <a:solidFill>
                  <a:srgbClr val="002060"/>
                </a:solidFill>
              </a:rPr>
              <a:t>__________: un </a:t>
            </a:r>
            <a:r>
              <a:rPr lang="en-US" sz="2000" dirty="0">
                <a:solidFill>
                  <a:srgbClr val="002060"/>
                </a:solidFill>
              </a:rPr>
              <a:t>hombre </a:t>
            </a:r>
            <a:r>
              <a:rPr lang="en-US" sz="2000" dirty="0" err="1">
                <a:solidFill>
                  <a:srgbClr val="002060"/>
                </a:solidFill>
              </a:rPr>
              <a:t>usa</a:t>
            </a:r>
            <a:r>
              <a:rPr lang="en-US" sz="2000" dirty="0">
                <a:solidFill>
                  <a:srgbClr val="002060"/>
                </a:solidFill>
              </a:rPr>
              <a:t> </a:t>
            </a:r>
            <a:r>
              <a:rPr lang="en-US" sz="2000">
                <a:solidFill>
                  <a:srgbClr val="002060"/>
                </a:solidFill>
              </a:rPr>
              <a:t>una _________ </a:t>
            </a:r>
            <a:r>
              <a:rPr lang="en-US" sz="2000" dirty="0">
                <a:solidFill>
                  <a:srgbClr val="002060"/>
                </a:solidFill>
              </a:rPr>
              <a:t>del </a:t>
            </a:r>
            <a:r>
              <a:rPr lang="en-US" sz="2000" dirty="0" err="1">
                <a:solidFill>
                  <a:srgbClr val="002060"/>
                </a:solidFill>
              </a:rPr>
              <a:t>tiempo</a:t>
            </a:r>
            <a:r>
              <a:rPr lang="en-US" sz="2000" dirty="0">
                <a:solidFill>
                  <a:srgbClr val="002060"/>
                </a:solidFill>
              </a:rPr>
              <a:t>.</a:t>
            </a:r>
          </a:p>
          <a:p>
            <a:pPr marL="457200" indent="-457200">
              <a:buAutoNum type="arabicPeriod"/>
            </a:pPr>
            <a:r>
              <a:rPr lang="en-US" sz="2000">
                <a:solidFill>
                  <a:srgbClr val="002060"/>
                </a:solidFill>
              </a:rPr>
              <a:t>__________: </a:t>
            </a:r>
            <a:r>
              <a:rPr lang="en-US" sz="2000" dirty="0">
                <a:solidFill>
                  <a:srgbClr val="002060"/>
                </a:solidFill>
              </a:rPr>
              <a:t>un hombre </a:t>
            </a:r>
            <a:r>
              <a:rPr lang="en-US" sz="2000" dirty="0" err="1">
                <a:solidFill>
                  <a:srgbClr val="002060"/>
                </a:solidFill>
              </a:rPr>
              <a:t>viaja</a:t>
            </a:r>
            <a:r>
              <a:rPr lang="en-US" sz="2000" dirty="0">
                <a:solidFill>
                  <a:srgbClr val="002060"/>
                </a:solidFill>
              </a:rPr>
              <a:t> </a:t>
            </a:r>
            <a:r>
              <a:rPr lang="en-US" sz="2000">
                <a:solidFill>
                  <a:srgbClr val="002060"/>
                </a:solidFill>
              </a:rPr>
              <a:t>del sur </a:t>
            </a:r>
            <a:r>
              <a:rPr lang="en-US" sz="2000" dirty="0">
                <a:solidFill>
                  <a:srgbClr val="002060"/>
                </a:solidFill>
              </a:rPr>
              <a:t>de Argentina a Buenos Aires.</a:t>
            </a:r>
          </a:p>
          <a:p>
            <a:pPr marL="457200" indent="-457200">
              <a:buAutoNum type="arabicPeriod"/>
            </a:pPr>
            <a:r>
              <a:rPr lang="en-US" sz="2000">
                <a:solidFill>
                  <a:srgbClr val="002060"/>
                </a:solidFill>
              </a:rPr>
              <a:t>__________: una mujer gana un viaje de vacaciones para dos personas.</a:t>
            </a:r>
            <a:endParaRPr lang="en-US" sz="2000" dirty="0">
              <a:solidFill>
                <a:srgbClr val="002060"/>
              </a:solidFill>
            </a:endParaRPr>
          </a:p>
        </p:txBody>
      </p:sp>
      <p:sp>
        <p:nvSpPr>
          <p:cNvPr id="5" name="Rectangle 4"/>
          <p:cNvSpPr/>
          <p:nvPr/>
        </p:nvSpPr>
        <p:spPr>
          <a:xfrm>
            <a:off x="6250709" y="1339418"/>
            <a:ext cx="5575300" cy="4960937"/>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solidFill>
                  <a:srgbClr val="002060"/>
                </a:solidFill>
              </a:rPr>
              <a:t>Persona B:</a:t>
            </a:r>
          </a:p>
          <a:p>
            <a:pPr marL="457200" indent="-457200">
              <a:buAutoNum type="arabicPeriod"/>
            </a:pPr>
            <a:r>
              <a:rPr lang="en-US" sz="2000" dirty="0">
                <a:solidFill>
                  <a:srgbClr val="002060"/>
                </a:solidFill>
              </a:rPr>
              <a:t>__________: un drama </a:t>
            </a:r>
            <a:r>
              <a:rPr lang="en-US" sz="2000" dirty="0" err="1">
                <a:solidFill>
                  <a:srgbClr val="002060"/>
                </a:solidFill>
              </a:rPr>
              <a:t>sobre</a:t>
            </a:r>
            <a:r>
              <a:rPr lang="en-US" sz="2000" dirty="0">
                <a:solidFill>
                  <a:srgbClr val="002060"/>
                </a:solidFill>
              </a:rPr>
              <a:t> dos </a:t>
            </a:r>
            <a:r>
              <a:rPr lang="en-US" sz="2000" dirty="0" err="1">
                <a:solidFill>
                  <a:srgbClr val="002060"/>
                </a:solidFill>
              </a:rPr>
              <a:t>familias</a:t>
            </a:r>
            <a:r>
              <a:rPr lang="en-US" sz="2000" dirty="0">
                <a:solidFill>
                  <a:srgbClr val="002060"/>
                </a:solidFill>
              </a:rPr>
              <a:t> </a:t>
            </a:r>
            <a:r>
              <a:rPr lang="en-US" sz="2000" dirty="0" err="1">
                <a:solidFill>
                  <a:srgbClr val="002060"/>
                </a:solidFill>
              </a:rPr>
              <a:t>mexicanas</a:t>
            </a:r>
            <a:r>
              <a:rPr lang="en-US" sz="2000" dirty="0">
                <a:solidFill>
                  <a:srgbClr val="002060"/>
                </a:solidFill>
              </a:rPr>
              <a:t> de </a:t>
            </a:r>
            <a:r>
              <a:rPr lang="en-US" sz="2000" dirty="0" err="1">
                <a:solidFill>
                  <a:srgbClr val="002060"/>
                </a:solidFill>
              </a:rPr>
              <a:t>clases</a:t>
            </a:r>
            <a:r>
              <a:rPr lang="en-US" sz="2000" dirty="0">
                <a:solidFill>
                  <a:srgbClr val="002060"/>
                </a:solidFill>
              </a:rPr>
              <a:t> </a:t>
            </a:r>
            <a:r>
              <a:rPr lang="en-US" sz="2000" dirty="0" err="1">
                <a:solidFill>
                  <a:srgbClr val="002060"/>
                </a:solidFill>
              </a:rPr>
              <a:t>diferentes</a:t>
            </a:r>
            <a:r>
              <a:rPr lang="en-US" sz="2000" dirty="0">
                <a:solidFill>
                  <a:srgbClr val="002060"/>
                </a:solidFill>
              </a:rPr>
              <a:t>.</a:t>
            </a:r>
          </a:p>
          <a:p>
            <a:pPr marL="457200" indent="-457200">
              <a:buFontTx/>
              <a:buAutoNum type="arabicPeriod"/>
            </a:pPr>
            <a:r>
              <a:rPr lang="en-US" sz="2000" dirty="0">
                <a:solidFill>
                  <a:srgbClr val="002060"/>
                </a:solidFill>
              </a:rPr>
              <a:t>__________: </a:t>
            </a:r>
            <a:r>
              <a:rPr lang="en-US" sz="2000" dirty="0" err="1">
                <a:solidFill>
                  <a:srgbClr val="002060"/>
                </a:solidFill>
              </a:rPr>
              <a:t>ocho</a:t>
            </a:r>
            <a:r>
              <a:rPr lang="en-US" sz="2000" dirty="0">
                <a:solidFill>
                  <a:srgbClr val="002060"/>
                </a:solidFill>
              </a:rPr>
              <a:t> personas </a:t>
            </a:r>
            <a:r>
              <a:rPr lang="en-US" sz="2000" dirty="0" err="1">
                <a:solidFill>
                  <a:srgbClr val="002060"/>
                </a:solidFill>
              </a:rPr>
              <a:t>buscan</a:t>
            </a:r>
            <a:r>
              <a:rPr lang="en-US" sz="2000" dirty="0">
                <a:solidFill>
                  <a:srgbClr val="002060"/>
                </a:solidFill>
              </a:rPr>
              <a:t> el </a:t>
            </a:r>
            <a:r>
              <a:rPr lang="en-US" sz="2000" dirty="0" err="1">
                <a:solidFill>
                  <a:srgbClr val="002060"/>
                </a:solidFill>
              </a:rPr>
              <a:t>mismo</a:t>
            </a:r>
            <a:r>
              <a:rPr lang="en-US" sz="2000" dirty="0">
                <a:solidFill>
                  <a:srgbClr val="002060"/>
                </a:solidFill>
              </a:rPr>
              <a:t> </a:t>
            </a:r>
            <a:r>
              <a:rPr lang="en-US" sz="2000" dirty="0" err="1">
                <a:solidFill>
                  <a:srgbClr val="002060"/>
                </a:solidFill>
              </a:rPr>
              <a:t>trabajo</a:t>
            </a:r>
            <a:r>
              <a:rPr lang="en-US" sz="2000" dirty="0">
                <a:solidFill>
                  <a:srgbClr val="002060"/>
                </a:solidFill>
              </a:rPr>
              <a:t>. Tienen una </a:t>
            </a:r>
            <a:r>
              <a:rPr lang="en-US" sz="2000" dirty="0" err="1">
                <a:solidFill>
                  <a:srgbClr val="002060"/>
                </a:solidFill>
              </a:rPr>
              <a:t>entrevista</a:t>
            </a:r>
            <a:r>
              <a:rPr lang="en-US" sz="2000" dirty="0">
                <a:solidFill>
                  <a:srgbClr val="002060"/>
                </a:solidFill>
              </a:rPr>
              <a:t> </a:t>
            </a:r>
            <a:r>
              <a:rPr lang="en-US" sz="2000" dirty="0" err="1">
                <a:solidFill>
                  <a:srgbClr val="002060"/>
                </a:solidFill>
              </a:rPr>
              <a:t>rara</a:t>
            </a:r>
            <a:r>
              <a:rPr lang="en-US" sz="2000" dirty="0">
                <a:solidFill>
                  <a:srgbClr val="002060"/>
                </a:solidFill>
              </a:rPr>
              <a:t>.</a:t>
            </a:r>
          </a:p>
          <a:p>
            <a:pPr marL="457200" indent="-457200">
              <a:buAutoNum type="arabicPeriod"/>
            </a:pPr>
            <a:r>
              <a:rPr lang="en-US" sz="2000" dirty="0">
                <a:solidFill>
                  <a:srgbClr val="002060"/>
                </a:solidFill>
              </a:rPr>
              <a:t>__________: una </a:t>
            </a:r>
            <a:r>
              <a:rPr lang="en-US" sz="2000" dirty="0" err="1">
                <a:solidFill>
                  <a:srgbClr val="002060"/>
                </a:solidFill>
              </a:rPr>
              <a:t>historia</a:t>
            </a:r>
            <a:r>
              <a:rPr lang="en-US" sz="2000" dirty="0">
                <a:solidFill>
                  <a:srgbClr val="002060"/>
                </a:solidFill>
              </a:rPr>
              <a:t> de </a:t>
            </a:r>
            <a:r>
              <a:rPr lang="en-US" sz="2000" dirty="0" err="1">
                <a:solidFill>
                  <a:srgbClr val="002060"/>
                </a:solidFill>
              </a:rPr>
              <a:t>policías</a:t>
            </a:r>
            <a:r>
              <a:rPr lang="en-US" sz="2000" dirty="0">
                <a:solidFill>
                  <a:srgbClr val="002060"/>
                </a:solidFill>
              </a:rPr>
              <a:t> </a:t>
            </a:r>
            <a:r>
              <a:rPr lang="en-US" sz="2000" dirty="0" err="1">
                <a:solidFill>
                  <a:srgbClr val="002060"/>
                </a:solidFill>
              </a:rPr>
              <a:t>en</a:t>
            </a:r>
            <a:r>
              <a:rPr lang="en-US" sz="2000" dirty="0">
                <a:solidFill>
                  <a:srgbClr val="002060"/>
                </a:solidFill>
              </a:rPr>
              <a:t> el sur de </a:t>
            </a:r>
            <a:r>
              <a:rPr lang="en-US" sz="2000" dirty="0" err="1">
                <a:solidFill>
                  <a:srgbClr val="002060"/>
                </a:solidFill>
              </a:rPr>
              <a:t>España</a:t>
            </a:r>
            <a:r>
              <a:rPr lang="en-US" sz="2000" dirty="0">
                <a:solidFill>
                  <a:srgbClr val="002060"/>
                </a:solidFill>
              </a:rPr>
              <a:t>.</a:t>
            </a:r>
          </a:p>
          <a:p>
            <a:pPr marL="457200" indent="-457200">
              <a:buAutoNum type="arabicPeriod"/>
            </a:pPr>
            <a:r>
              <a:rPr lang="en-US" sz="2000" dirty="0">
                <a:solidFill>
                  <a:srgbClr val="002060"/>
                </a:solidFill>
              </a:rPr>
              <a:t>__________: </a:t>
            </a:r>
            <a:r>
              <a:rPr lang="en-GB" sz="2000" dirty="0">
                <a:solidFill>
                  <a:srgbClr val="002060"/>
                </a:solidFill>
              </a:rPr>
              <a:t>una </a:t>
            </a:r>
            <a:r>
              <a:rPr lang="en-GB" sz="2000" dirty="0" err="1">
                <a:solidFill>
                  <a:srgbClr val="002060"/>
                </a:solidFill>
              </a:rPr>
              <a:t>película</a:t>
            </a:r>
            <a:r>
              <a:rPr lang="en-GB" sz="2000" dirty="0">
                <a:solidFill>
                  <a:srgbClr val="002060"/>
                </a:solidFill>
              </a:rPr>
              <a:t> </a:t>
            </a:r>
            <a:r>
              <a:rPr lang="en-GB" sz="2000" dirty="0" err="1">
                <a:solidFill>
                  <a:srgbClr val="002060"/>
                </a:solidFill>
              </a:rPr>
              <a:t>sobre</a:t>
            </a:r>
            <a:r>
              <a:rPr lang="en-GB" sz="2000" dirty="0">
                <a:solidFill>
                  <a:srgbClr val="002060"/>
                </a:solidFill>
              </a:rPr>
              <a:t> dos amigas </a:t>
            </a:r>
            <a:r>
              <a:rPr lang="en-GB" sz="2000" dirty="0" err="1">
                <a:solidFill>
                  <a:srgbClr val="002060"/>
                </a:solidFill>
              </a:rPr>
              <a:t>en</a:t>
            </a:r>
            <a:r>
              <a:rPr lang="en-GB" sz="2000" dirty="0">
                <a:solidFill>
                  <a:srgbClr val="002060"/>
                </a:solidFill>
              </a:rPr>
              <a:t> dos </a:t>
            </a:r>
            <a:r>
              <a:rPr lang="en-GB" sz="2000" dirty="0" err="1">
                <a:solidFill>
                  <a:srgbClr val="002060"/>
                </a:solidFill>
              </a:rPr>
              <a:t>continentes</a:t>
            </a:r>
            <a:r>
              <a:rPr lang="en-GB" sz="2000" dirty="0">
                <a:solidFill>
                  <a:srgbClr val="002060"/>
                </a:solidFill>
              </a:rPr>
              <a:t> </a:t>
            </a:r>
            <a:r>
              <a:rPr lang="en-GB" sz="2000" dirty="0" err="1">
                <a:solidFill>
                  <a:srgbClr val="002060"/>
                </a:solidFill>
              </a:rPr>
              <a:t>diferentes</a:t>
            </a:r>
            <a:r>
              <a:rPr lang="en-GB" sz="2000" dirty="0">
                <a:solidFill>
                  <a:srgbClr val="002060"/>
                </a:solidFill>
              </a:rPr>
              <a:t>. </a:t>
            </a:r>
            <a:endParaRPr lang="en-US" sz="2000" dirty="0">
              <a:solidFill>
                <a:srgbClr val="002060"/>
              </a:solidFill>
            </a:endParaRPr>
          </a:p>
          <a:p>
            <a:pPr marL="457200" indent="-457200">
              <a:buAutoNum type="arabicPeriod"/>
            </a:pPr>
            <a:r>
              <a:rPr lang="en-US" sz="2000" dirty="0">
                <a:solidFill>
                  <a:srgbClr val="002060"/>
                </a:solidFill>
              </a:rPr>
              <a:t>__________: una </a:t>
            </a:r>
            <a:r>
              <a:rPr lang="en-US" sz="2000" dirty="0" err="1">
                <a:solidFill>
                  <a:srgbClr val="002060"/>
                </a:solidFill>
              </a:rPr>
              <a:t>mujer</a:t>
            </a:r>
            <a:r>
              <a:rPr lang="en-US" sz="2000" dirty="0">
                <a:solidFill>
                  <a:srgbClr val="002060"/>
                </a:solidFill>
              </a:rPr>
              <a:t> con </a:t>
            </a:r>
            <a:r>
              <a:rPr lang="en-US" sz="2000" dirty="0" err="1">
                <a:solidFill>
                  <a:srgbClr val="002060"/>
                </a:solidFill>
              </a:rPr>
              <a:t>poco</a:t>
            </a:r>
            <a:r>
              <a:rPr lang="en-US" sz="2000" dirty="0">
                <a:solidFill>
                  <a:srgbClr val="002060"/>
                </a:solidFill>
              </a:rPr>
              <a:t> </a:t>
            </a:r>
            <a:r>
              <a:rPr lang="en-US" sz="2000" dirty="0" err="1">
                <a:solidFill>
                  <a:srgbClr val="002060"/>
                </a:solidFill>
              </a:rPr>
              <a:t>dinero</a:t>
            </a:r>
            <a:r>
              <a:rPr lang="en-US" sz="2000" dirty="0">
                <a:solidFill>
                  <a:srgbClr val="002060"/>
                </a:solidFill>
              </a:rPr>
              <a:t> y una </a:t>
            </a:r>
            <a:r>
              <a:rPr lang="en-US" sz="2000" dirty="0" err="1">
                <a:solidFill>
                  <a:srgbClr val="002060"/>
                </a:solidFill>
              </a:rPr>
              <a:t>vida</a:t>
            </a:r>
            <a:r>
              <a:rPr lang="en-US" sz="2000" dirty="0">
                <a:solidFill>
                  <a:srgbClr val="002060"/>
                </a:solidFill>
              </a:rPr>
              <a:t> </a:t>
            </a:r>
            <a:r>
              <a:rPr lang="en-US" sz="2000" dirty="0" err="1">
                <a:solidFill>
                  <a:srgbClr val="002060"/>
                </a:solidFill>
              </a:rPr>
              <a:t>difícil</a:t>
            </a:r>
            <a:r>
              <a:rPr lang="en-US" sz="2000" dirty="0">
                <a:solidFill>
                  <a:srgbClr val="002060"/>
                </a:solidFill>
              </a:rPr>
              <a:t> </a:t>
            </a:r>
            <a:r>
              <a:rPr lang="en-US" sz="2000" dirty="0" err="1">
                <a:solidFill>
                  <a:srgbClr val="002060"/>
                </a:solidFill>
              </a:rPr>
              <a:t>inspira</a:t>
            </a:r>
            <a:r>
              <a:rPr lang="en-US" sz="2000" dirty="0">
                <a:solidFill>
                  <a:srgbClr val="002060"/>
                </a:solidFill>
              </a:rPr>
              <a:t> a </a:t>
            </a:r>
            <a:r>
              <a:rPr lang="en-US" sz="2000" dirty="0" err="1">
                <a:solidFill>
                  <a:srgbClr val="002060"/>
                </a:solidFill>
              </a:rPr>
              <a:t>mucha</a:t>
            </a:r>
            <a:r>
              <a:rPr lang="en-US" sz="2000" dirty="0">
                <a:solidFill>
                  <a:srgbClr val="002060"/>
                </a:solidFill>
              </a:rPr>
              <a:t> </a:t>
            </a:r>
            <a:r>
              <a:rPr lang="en-US" sz="2000" dirty="0" err="1">
                <a:solidFill>
                  <a:srgbClr val="002060"/>
                </a:solidFill>
              </a:rPr>
              <a:t>gente</a:t>
            </a:r>
            <a:r>
              <a:rPr lang="en-US" sz="2000" dirty="0">
                <a:solidFill>
                  <a:srgbClr val="002060"/>
                </a:solidFill>
              </a:rPr>
              <a:t>.</a:t>
            </a:r>
          </a:p>
          <a:p>
            <a:pPr marL="457200" indent="-457200">
              <a:buAutoNum type="arabicPeriod"/>
            </a:pPr>
            <a:r>
              <a:rPr lang="en-US" sz="2000" dirty="0">
                <a:solidFill>
                  <a:srgbClr val="002060"/>
                </a:solidFill>
              </a:rPr>
              <a:t>__________: una </a:t>
            </a:r>
            <a:r>
              <a:rPr lang="en-US" sz="2000" dirty="0" err="1">
                <a:solidFill>
                  <a:srgbClr val="002060"/>
                </a:solidFill>
              </a:rPr>
              <a:t>niña</a:t>
            </a:r>
            <a:r>
              <a:rPr lang="en-US" sz="2000" dirty="0">
                <a:solidFill>
                  <a:srgbClr val="002060"/>
                </a:solidFill>
              </a:rPr>
              <a:t> </a:t>
            </a:r>
            <a:r>
              <a:rPr lang="en-US" sz="2000" dirty="0" err="1">
                <a:solidFill>
                  <a:srgbClr val="002060"/>
                </a:solidFill>
              </a:rPr>
              <a:t>en</a:t>
            </a:r>
            <a:r>
              <a:rPr lang="en-US" sz="2000" dirty="0">
                <a:solidFill>
                  <a:srgbClr val="002060"/>
                </a:solidFill>
              </a:rPr>
              <a:t> un pueblo </a:t>
            </a:r>
            <a:r>
              <a:rPr lang="en-US" sz="2000" dirty="0" err="1">
                <a:solidFill>
                  <a:srgbClr val="002060"/>
                </a:solidFill>
              </a:rPr>
              <a:t>pequeño</a:t>
            </a:r>
            <a:r>
              <a:rPr lang="en-US" sz="2000" dirty="0">
                <a:solidFill>
                  <a:srgbClr val="002060"/>
                </a:solidFill>
              </a:rPr>
              <a:t> </a:t>
            </a:r>
            <a:r>
              <a:rPr lang="en-US" sz="2000" dirty="0" err="1">
                <a:solidFill>
                  <a:srgbClr val="002060"/>
                </a:solidFill>
              </a:rPr>
              <a:t>tiene</a:t>
            </a:r>
            <a:r>
              <a:rPr lang="en-US" sz="2000" dirty="0">
                <a:solidFill>
                  <a:srgbClr val="002060"/>
                </a:solidFill>
              </a:rPr>
              <a:t> </a:t>
            </a:r>
            <a:r>
              <a:rPr lang="en-US" sz="2000" dirty="0" err="1">
                <a:solidFill>
                  <a:srgbClr val="002060"/>
                </a:solidFill>
              </a:rPr>
              <a:t>miedo</a:t>
            </a:r>
            <a:r>
              <a:rPr lang="en-US" sz="2000" dirty="0">
                <a:solidFill>
                  <a:srgbClr val="002060"/>
                </a:solidFill>
              </a:rPr>
              <a:t> </a:t>
            </a:r>
            <a:r>
              <a:rPr lang="en-US" sz="2000" dirty="0" err="1">
                <a:solidFill>
                  <a:srgbClr val="002060"/>
                </a:solidFill>
              </a:rPr>
              <a:t>después</a:t>
            </a:r>
            <a:r>
              <a:rPr lang="en-US" sz="2000" dirty="0">
                <a:solidFill>
                  <a:srgbClr val="002060"/>
                </a:solidFill>
              </a:rPr>
              <a:t> de </a:t>
            </a:r>
            <a:r>
              <a:rPr lang="en-US" sz="2000" dirty="0" err="1">
                <a:solidFill>
                  <a:srgbClr val="002060"/>
                </a:solidFill>
              </a:rPr>
              <a:t>ver</a:t>
            </a:r>
            <a:r>
              <a:rPr lang="en-US" sz="2000" dirty="0">
                <a:solidFill>
                  <a:srgbClr val="002060"/>
                </a:solidFill>
              </a:rPr>
              <a:t> la </a:t>
            </a:r>
            <a:r>
              <a:rPr lang="en-US" sz="2000" dirty="0" err="1">
                <a:solidFill>
                  <a:srgbClr val="002060"/>
                </a:solidFill>
              </a:rPr>
              <a:t>película</a:t>
            </a:r>
            <a:r>
              <a:rPr lang="en-US" sz="2000" dirty="0">
                <a:solidFill>
                  <a:srgbClr val="002060"/>
                </a:solidFill>
              </a:rPr>
              <a:t> </a:t>
            </a:r>
            <a:r>
              <a:rPr lang="en-US" sz="2000" i="1" dirty="0">
                <a:solidFill>
                  <a:srgbClr val="002060"/>
                </a:solidFill>
              </a:rPr>
              <a:t>Frankenstein</a:t>
            </a:r>
            <a:r>
              <a:rPr lang="en-US" sz="2000" dirty="0">
                <a:solidFill>
                  <a:srgbClr val="002060"/>
                </a:solidFill>
              </a:rPr>
              <a:t>.</a:t>
            </a:r>
          </a:p>
        </p:txBody>
      </p:sp>
      <p:pic>
        <p:nvPicPr>
          <p:cNvPr id="6" name="Picture 5" descr="cclapper board.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17872" y="84932"/>
            <a:ext cx="1289627" cy="1155700"/>
          </a:xfrm>
          <a:prstGeom prst="rect">
            <a:avLst/>
          </a:prstGeom>
        </p:spPr>
      </p:pic>
      <p:sp>
        <p:nvSpPr>
          <p:cNvPr id="4" name="Rectangle 3"/>
          <p:cNvSpPr/>
          <p:nvPr/>
        </p:nvSpPr>
        <p:spPr>
          <a:xfrm>
            <a:off x="9728200" y="800100"/>
            <a:ext cx="2097809" cy="440532"/>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02060"/>
                </a:solidFill>
              </a:rPr>
              <a:t>*</a:t>
            </a:r>
            <a:r>
              <a:rPr lang="en-US" sz="2000" dirty="0" err="1">
                <a:solidFill>
                  <a:srgbClr val="002060"/>
                </a:solidFill>
              </a:rPr>
              <a:t>camión</a:t>
            </a:r>
            <a:r>
              <a:rPr lang="en-US" sz="2000" dirty="0">
                <a:solidFill>
                  <a:srgbClr val="002060"/>
                </a:solidFill>
              </a:rPr>
              <a:t> </a:t>
            </a:r>
            <a:r>
              <a:rPr lang="en-US" sz="2000">
                <a:solidFill>
                  <a:srgbClr val="002060"/>
                </a:solidFill>
              </a:rPr>
              <a:t>= lorry     </a:t>
            </a:r>
            <a:endParaRPr lang="en-US" sz="2000" dirty="0">
              <a:solidFill>
                <a:srgbClr val="002060"/>
              </a:solidFill>
            </a:endParaRPr>
          </a:p>
        </p:txBody>
      </p:sp>
      <p:sp>
        <p:nvSpPr>
          <p:cNvPr id="7" name="Title 6"/>
          <p:cNvSpPr>
            <a:spLocks noGrp="1"/>
          </p:cNvSpPr>
          <p:nvPr>
            <p:ph type="title"/>
          </p:nvPr>
        </p:nvSpPr>
        <p:spPr>
          <a:xfrm>
            <a:off x="317500" y="115456"/>
            <a:ext cx="2768600" cy="1210107"/>
          </a:xfrm>
        </p:spPr>
        <p:txBody>
          <a:bodyPr>
            <a:normAutofit/>
          </a:bodyPr>
          <a:lstStyle/>
          <a:p>
            <a:r>
              <a:rPr lang="en-US" sz="2800" b="1">
                <a:solidFill>
                  <a:srgbClr val="002060"/>
                </a:solidFill>
              </a:rPr>
              <a:t>Las películas</a:t>
            </a:r>
            <a:endParaRPr lang="en-US" sz="2800" b="1" dirty="0">
              <a:solidFill>
                <a:srgbClr val="002060"/>
              </a:solidFill>
            </a:endParaRPr>
          </a:p>
        </p:txBody>
      </p:sp>
    </p:spTree>
    <p:extLst>
      <p:ext uri="{BB962C8B-B14F-4D97-AF65-F5344CB8AC3E}">
        <p14:creationId xmlns:p14="http://schemas.microsoft.com/office/powerpoint/2010/main" val="7475898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00" y="1325563"/>
            <a:ext cx="5765800" cy="4960937"/>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solidFill>
                  <a:srgbClr val="002060"/>
                </a:solidFill>
              </a:rPr>
              <a:t>Persona A:</a:t>
            </a:r>
          </a:p>
          <a:p>
            <a:pPr marL="457200" indent="-457200">
              <a:buAutoNum type="arabicPeriod"/>
            </a:pPr>
            <a:r>
              <a:rPr lang="en-US" sz="2000" b="1">
                <a:solidFill>
                  <a:srgbClr val="002060"/>
                </a:solidFill>
              </a:rPr>
              <a:t>_________: </a:t>
            </a:r>
            <a:r>
              <a:rPr lang="en-US" sz="2000">
                <a:solidFill>
                  <a:srgbClr val="002060"/>
                </a:solidFill>
              </a:rPr>
              <a:t>una </a:t>
            </a:r>
            <a:r>
              <a:rPr lang="en-US" sz="2000" dirty="0" err="1">
                <a:solidFill>
                  <a:srgbClr val="002060"/>
                </a:solidFill>
              </a:rPr>
              <a:t>comedia</a:t>
            </a:r>
            <a:r>
              <a:rPr lang="en-US" sz="2000" dirty="0">
                <a:solidFill>
                  <a:srgbClr val="002060"/>
                </a:solidFill>
              </a:rPr>
              <a:t> de un hombre que </a:t>
            </a:r>
            <a:r>
              <a:rPr lang="en-US" sz="2000" dirty="0" err="1">
                <a:solidFill>
                  <a:srgbClr val="002060"/>
                </a:solidFill>
              </a:rPr>
              <a:t>tiene</a:t>
            </a:r>
            <a:r>
              <a:rPr lang="en-US" sz="2000" dirty="0">
                <a:solidFill>
                  <a:srgbClr val="002060"/>
                </a:solidFill>
              </a:rPr>
              <a:t> </a:t>
            </a:r>
            <a:r>
              <a:rPr lang="en-US" sz="2000" dirty="0" err="1">
                <a:solidFill>
                  <a:srgbClr val="002060"/>
                </a:solidFill>
              </a:rPr>
              <a:t>problemas</a:t>
            </a:r>
            <a:r>
              <a:rPr lang="en-US" sz="2000" dirty="0">
                <a:solidFill>
                  <a:srgbClr val="002060"/>
                </a:solidFill>
              </a:rPr>
              <a:t> con </a:t>
            </a:r>
            <a:r>
              <a:rPr lang="en-US" sz="2000" dirty="0" err="1">
                <a:solidFill>
                  <a:srgbClr val="002060"/>
                </a:solidFill>
              </a:rPr>
              <a:t>su</a:t>
            </a:r>
            <a:r>
              <a:rPr lang="en-US" sz="2000" dirty="0">
                <a:solidFill>
                  <a:srgbClr val="002060"/>
                </a:solidFill>
              </a:rPr>
              <a:t> *</a:t>
            </a:r>
            <a:r>
              <a:rPr lang="en-US" sz="2000" dirty="0" err="1">
                <a:solidFill>
                  <a:srgbClr val="002060"/>
                </a:solidFill>
              </a:rPr>
              <a:t>camión</a:t>
            </a:r>
            <a:r>
              <a:rPr lang="en-US" sz="2000" dirty="0">
                <a:solidFill>
                  <a:srgbClr val="002060"/>
                </a:solidFill>
              </a:rPr>
              <a:t> el día de Navidad.</a:t>
            </a:r>
          </a:p>
          <a:p>
            <a:pPr marL="457200" indent="-457200">
              <a:buAutoNum type="arabicPeriod"/>
            </a:pPr>
            <a:r>
              <a:rPr lang="en-US" sz="2000" b="1">
                <a:solidFill>
                  <a:srgbClr val="002060"/>
                </a:solidFill>
              </a:rPr>
              <a:t>_____________:</a:t>
            </a:r>
            <a:r>
              <a:rPr lang="en-US" sz="2000">
                <a:solidFill>
                  <a:srgbClr val="002060"/>
                </a:solidFill>
              </a:rPr>
              <a:t> una</a:t>
            </a:r>
            <a:r>
              <a:rPr lang="en-US" sz="2000" b="1">
                <a:solidFill>
                  <a:srgbClr val="002060"/>
                </a:solidFill>
              </a:rPr>
              <a:t> _________ </a:t>
            </a:r>
            <a:r>
              <a:rPr lang="en-US" sz="2000" dirty="0" err="1">
                <a:solidFill>
                  <a:srgbClr val="002060"/>
                </a:solidFill>
              </a:rPr>
              <a:t>argentina</a:t>
            </a:r>
            <a:r>
              <a:rPr lang="en-US" sz="2000" dirty="0">
                <a:solidFill>
                  <a:srgbClr val="002060"/>
                </a:solidFill>
              </a:rPr>
              <a:t> de </a:t>
            </a:r>
            <a:r>
              <a:rPr lang="en-US" sz="2000" dirty="0" err="1">
                <a:solidFill>
                  <a:srgbClr val="002060"/>
                </a:solidFill>
              </a:rPr>
              <a:t>familias</a:t>
            </a:r>
            <a:r>
              <a:rPr lang="en-US" sz="2000" dirty="0">
                <a:solidFill>
                  <a:srgbClr val="002060"/>
                </a:solidFill>
              </a:rPr>
              <a:t> </a:t>
            </a:r>
            <a:r>
              <a:rPr lang="en-US" sz="2000" dirty="0" err="1">
                <a:solidFill>
                  <a:srgbClr val="002060"/>
                </a:solidFill>
              </a:rPr>
              <a:t>aburridas</a:t>
            </a:r>
            <a:r>
              <a:rPr lang="en-US" sz="2000" dirty="0">
                <a:solidFill>
                  <a:srgbClr val="002060"/>
                </a:solidFill>
              </a:rPr>
              <a:t> en las </a:t>
            </a:r>
            <a:r>
              <a:rPr lang="en-US" sz="2000" dirty="0" err="1">
                <a:solidFill>
                  <a:srgbClr val="002060"/>
                </a:solidFill>
              </a:rPr>
              <a:t>vacaciones</a:t>
            </a:r>
            <a:r>
              <a:rPr lang="en-US" sz="2000" dirty="0">
                <a:solidFill>
                  <a:srgbClr val="002060"/>
                </a:solidFill>
              </a:rPr>
              <a:t> de </a:t>
            </a:r>
            <a:r>
              <a:rPr lang="en-US" sz="2000" dirty="0" err="1">
                <a:solidFill>
                  <a:srgbClr val="002060"/>
                </a:solidFill>
              </a:rPr>
              <a:t>verano</a:t>
            </a:r>
            <a:r>
              <a:rPr lang="en-US" sz="2000" dirty="0">
                <a:solidFill>
                  <a:srgbClr val="002060"/>
                </a:solidFill>
              </a:rPr>
              <a:t>.</a:t>
            </a:r>
          </a:p>
          <a:p>
            <a:pPr marL="457200" indent="-457200">
              <a:buAutoNum type="arabicPeriod"/>
            </a:pPr>
            <a:r>
              <a:rPr lang="en-US" sz="2000" b="1">
                <a:solidFill>
                  <a:srgbClr val="002060"/>
                </a:solidFill>
              </a:rPr>
              <a:t>___________________:</a:t>
            </a:r>
            <a:r>
              <a:rPr lang="en-US" sz="2000">
                <a:solidFill>
                  <a:srgbClr val="002060"/>
                </a:solidFill>
              </a:rPr>
              <a:t> </a:t>
            </a:r>
            <a:r>
              <a:rPr lang="en-US" sz="2000" dirty="0">
                <a:solidFill>
                  <a:srgbClr val="002060"/>
                </a:solidFill>
              </a:rPr>
              <a:t>una </a:t>
            </a:r>
            <a:r>
              <a:rPr lang="en-US" sz="2000" dirty="0" err="1">
                <a:solidFill>
                  <a:srgbClr val="002060"/>
                </a:solidFill>
              </a:rPr>
              <a:t>película</a:t>
            </a:r>
            <a:r>
              <a:rPr lang="en-US" sz="2000" dirty="0">
                <a:solidFill>
                  <a:srgbClr val="002060"/>
                </a:solidFill>
              </a:rPr>
              <a:t> </a:t>
            </a:r>
            <a:r>
              <a:rPr lang="en-US" sz="2000" dirty="0" err="1">
                <a:solidFill>
                  <a:srgbClr val="002060"/>
                </a:solidFill>
              </a:rPr>
              <a:t>colombiana</a:t>
            </a:r>
            <a:r>
              <a:rPr lang="en-US" sz="2000" dirty="0">
                <a:solidFill>
                  <a:srgbClr val="002060"/>
                </a:solidFill>
              </a:rPr>
              <a:t> </a:t>
            </a:r>
            <a:r>
              <a:rPr lang="en-US" sz="2000">
                <a:solidFill>
                  <a:srgbClr val="002060"/>
                </a:solidFill>
              </a:rPr>
              <a:t>de </a:t>
            </a:r>
            <a:r>
              <a:rPr lang="en-US" sz="2000" b="1">
                <a:solidFill>
                  <a:srgbClr val="002060"/>
                </a:solidFill>
              </a:rPr>
              <a:t>_____________</a:t>
            </a:r>
            <a:r>
              <a:rPr lang="en-US" sz="2000">
                <a:solidFill>
                  <a:srgbClr val="002060"/>
                </a:solidFill>
              </a:rPr>
              <a:t> en </a:t>
            </a:r>
            <a:r>
              <a:rPr lang="en-US" sz="2000" dirty="0">
                <a:solidFill>
                  <a:srgbClr val="002060"/>
                </a:solidFill>
              </a:rPr>
              <a:t>el </a:t>
            </a:r>
            <a:r>
              <a:rPr lang="en-US" sz="2000" dirty="0" err="1">
                <a:solidFill>
                  <a:srgbClr val="002060"/>
                </a:solidFill>
              </a:rPr>
              <a:t>norte</a:t>
            </a:r>
            <a:r>
              <a:rPr lang="en-US" sz="2000" dirty="0">
                <a:solidFill>
                  <a:srgbClr val="002060"/>
                </a:solidFill>
              </a:rPr>
              <a:t> del </a:t>
            </a:r>
            <a:r>
              <a:rPr lang="en-US" sz="2000" dirty="0" err="1">
                <a:solidFill>
                  <a:srgbClr val="002060"/>
                </a:solidFill>
              </a:rPr>
              <a:t>país</a:t>
            </a:r>
            <a:r>
              <a:rPr lang="en-US" sz="2000" dirty="0">
                <a:solidFill>
                  <a:srgbClr val="002060"/>
                </a:solidFill>
              </a:rPr>
              <a:t>.</a:t>
            </a:r>
          </a:p>
          <a:p>
            <a:pPr marL="457200" indent="-457200">
              <a:buAutoNum type="arabicPeriod"/>
            </a:pPr>
            <a:r>
              <a:rPr lang="en-US" sz="2000" b="1">
                <a:solidFill>
                  <a:srgbClr val="002060"/>
                </a:solidFill>
              </a:rPr>
              <a:t>____________________:</a:t>
            </a:r>
            <a:r>
              <a:rPr lang="en-US" sz="2000">
                <a:solidFill>
                  <a:srgbClr val="002060"/>
                </a:solidFill>
              </a:rPr>
              <a:t> </a:t>
            </a:r>
            <a:r>
              <a:rPr lang="en-US" sz="2000" dirty="0">
                <a:solidFill>
                  <a:srgbClr val="002060"/>
                </a:solidFill>
              </a:rPr>
              <a:t>un hombre </a:t>
            </a:r>
            <a:r>
              <a:rPr lang="en-US" sz="2000" dirty="0" err="1">
                <a:solidFill>
                  <a:srgbClr val="002060"/>
                </a:solidFill>
              </a:rPr>
              <a:t>usa</a:t>
            </a:r>
            <a:r>
              <a:rPr lang="en-US" sz="2000" dirty="0">
                <a:solidFill>
                  <a:srgbClr val="002060"/>
                </a:solidFill>
              </a:rPr>
              <a:t> </a:t>
            </a:r>
            <a:r>
              <a:rPr lang="en-US" sz="2000">
                <a:solidFill>
                  <a:srgbClr val="002060"/>
                </a:solidFill>
              </a:rPr>
              <a:t>una </a:t>
            </a:r>
            <a:r>
              <a:rPr lang="en-US" sz="2000" b="1">
                <a:solidFill>
                  <a:srgbClr val="002060"/>
                </a:solidFill>
              </a:rPr>
              <a:t>__________</a:t>
            </a:r>
            <a:r>
              <a:rPr lang="en-US" sz="2000">
                <a:solidFill>
                  <a:srgbClr val="002060"/>
                </a:solidFill>
              </a:rPr>
              <a:t>del </a:t>
            </a:r>
            <a:r>
              <a:rPr lang="en-US" sz="2000" dirty="0" err="1">
                <a:solidFill>
                  <a:srgbClr val="002060"/>
                </a:solidFill>
              </a:rPr>
              <a:t>tiempo</a:t>
            </a:r>
            <a:r>
              <a:rPr lang="en-US" sz="2000" dirty="0">
                <a:solidFill>
                  <a:srgbClr val="002060"/>
                </a:solidFill>
              </a:rPr>
              <a:t>.</a:t>
            </a:r>
          </a:p>
          <a:p>
            <a:pPr marL="457200" indent="-457200">
              <a:buAutoNum type="arabicPeriod"/>
            </a:pPr>
            <a:r>
              <a:rPr lang="en-US" sz="2000" b="1">
                <a:solidFill>
                  <a:srgbClr val="002060"/>
                </a:solidFill>
              </a:rPr>
              <a:t>__________________:</a:t>
            </a:r>
            <a:r>
              <a:rPr lang="en-US" sz="2000">
                <a:solidFill>
                  <a:srgbClr val="002060"/>
                </a:solidFill>
              </a:rPr>
              <a:t> </a:t>
            </a:r>
            <a:r>
              <a:rPr lang="en-US" sz="2000" dirty="0">
                <a:solidFill>
                  <a:srgbClr val="002060"/>
                </a:solidFill>
              </a:rPr>
              <a:t>un hombre </a:t>
            </a:r>
            <a:r>
              <a:rPr lang="en-US" sz="2000" dirty="0" err="1">
                <a:solidFill>
                  <a:srgbClr val="002060"/>
                </a:solidFill>
              </a:rPr>
              <a:t>viaja</a:t>
            </a:r>
            <a:r>
              <a:rPr lang="en-US" sz="2000" dirty="0">
                <a:solidFill>
                  <a:srgbClr val="002060"/>
                </a:solidFill>
              </a:rPr>
              <a:t> </a:t>
            </a:r>
            <a:r>
              <a:rPr lang="en-US" sz="2000">
                <a:solidFill>
                  <a:srgbClr val="002060"/>
                </a:solidFill>
              </a:rPr>
              <a:t>del sur </a:t>
            </a:r>
            <a:r>
              <a:rPr lang="en-US" sz="2000" dirty="0">
                <a:solidFill>
                  <a:srgbClr val="002060"/>
                </a:solidFill>
              </a:rPr>
              <a:t>de Argentina a Buenos Aires.</a:t>
            </a:r>
          </a:p>
          <a:p>
            <a:pPr marL="457200" indent="-457200">
              <a:buAutoNum type="arabicPeriod"/>
            </a:pPr>
            <a:r>
              <a:rPr lang="en-US" sz="2000" b="1">
                <a:solidFill>
                  <a:srgbClr val="002060"/>
                </a:solidFill>
              </a:rPr>
              <a:t>__________________:</a:t>
            </a:r>
            <a:r>
              <a:rPr lang="en-US" sz="2000">
                <a:solidFill>
                  <a:srgbClr val="002060"/>
                </a:solidFill>
              </a:rPr>
              <a:t> </a:t>
            </a:r>
            <a:r>
              <a:rPr lang="en-US" sz="2000" dirty="0">
                <a:solidFill>
                  <a:srgbClr val="002060"/>
                </a:solidFill>
              </a:rPr>
              <a:t>una </a:t>
            </a:r>
            <a:r>
              <a:rPr lang="en-US" sz="2000" dirty="0" err="1">
                <a:solidFill>
                  <a:srgbClr val="002060"/>
                </a:solidFill>
              </a:rPr>
              <a:t>mujer</a:t>
            </a:r>
            <a:r>
              <a:rPr lang="en-US" sz="2000" dirty="0">
                <a:solidFill>
                  <a:srgbClr val="002060"/>
                </a:solidFill>
              </a:rPr>
              <a:t> </a:t>
            </a:r>
            <a:r>
              <a:rPr lang="en-US" sz="2000" err="1">
                <a:solidFill>
                  <a:srgbClr val="002060"/>
                </a:solidFill>
              </a:rPr>
              <a:t>gana</a:t>
            </a:r>
            <a:r>
              <a:rPr lang="en-US" sz="2000">
                <a:solidFill>
                  <a:srgbClr val="002060"/>
                </a:solidFill>
              </a:rPr>
              <a:t> un viaje de vacaciones para dos personas.</a:t>
            </a:r>
            <a:endParaRPr lang="en-US" sz="2000" dirty="0">
              <a:solidFill>
                <a:srgbClr val="002060"/>
              </a:solidFill>
            </a:endParaRPr>
          </a:p>
        </p:txBody>
      </p:sp>
      <p:sp>
        <p:nvSpPr>
          <p:cNvPr id="5" name="Rectangle 4"/>
          <p:cNvSpPr/>
          <p:nvPr/>
        </p:nvSpPr>
        <p:spPr>
          <a:xfrm>
            <a:off x="6250708" y="1339418"/>
            <a:ext cx="5826992" cy="4960937"/>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solidFill>
                  <a:srgbClr val="002060"/>
                </a:solidFill>
              </a:rPr>
              <a:t>Persona B:</a:t>
            </a:r>
          </a:p>
          <a:p>
            <a:endParaRPr lang="en-US" sz="2000" b="1" dirty="0">
              <a:solidFill>
                <a:srgbClr val="002060"/>
              </a:solidFill>
            </a:endParaRPr>
          </a:p>
          <a:p>
            <a:pPr marL="457200" indent="-457200">
              <a:buAutoNum type="arabicPeriod"/>
            </a:pPr>
            <a:r>
              <a:rPr lang="en-US" sz="2000" b="1" dirty="0">
                <a:solidFill>
                  <a:srgbClr val="002060"/>
                </a:solidFill>
              </a:rPr>
              <a:t>_______:</a:t>
            </a:r>
            <a:r>
              <a:rPr lang="en-US" sz="2000" dirty="0">
                <a:solidFill>
                  <a:srgbClr val="002060"/>
                </a:solidFill>
              </a:rPr>
              <a:t> un drama </a:t>
            </a:r>
            <a:r>
              <a:rPr lang="en-US" sz="2000" dirty="0" err="1">
                <a:solidFill>
                  <a:srgbClr val="002060"/>
                </a:solidFill>
              </a:rPr>
              <a:t>sobre</a:t>
            </a:r>
            <a:r>
              <a:rPr lang="en-US" sz="2000" dirty="0">
                <a:solidFill>
                  <a:srgbClr val="002060"/>
                </a:solidFill>
              </a:rPr>
              <a:t> dos </a:t>
            </a:r>
            <a:r>
              <a:rPr lang="en-US" sz="2000" dirty="0" err="1">
                <a:solidFill>
                  <a:srgbClr val="002060"/>
                </a:solidFill>
              </a:rPr>
              <a:t>familias</a:t>
            </a:r>
            <a:r>
              <a:rPr lang="en-US" sz="2000" dirty="0">
                <a:solidFill>
                  <a:srgbClr val="002060"/>
                </a:solidFill>
              </a:rPr>
              <a:t> </a:t>
            </a:r>
            <a:r>
              <a:rPr lang="en-US" sz="2000" dirty="0" err="1">
                <a:solidFill>
                  <a:srgbClr val="002060"/>
                </a:solidFill>
              </a:rPr>
              <a:t>mexicanas</a:t>
            </a:r>
            <a:r>
              <a:rPr lang="en-US" sz="2000" dirty="0">
                <a:solidFill>
                  <a:srgbClr val="002060"/>
                </a:solidFill>
              </a:rPr>
              <a:t> de </a:t>
            </a:r>
            <a:r>
              <a:rPr lang="en-US" sz="2000" dirty="0" err="1">
                <a:solidFill>
                  <a:srgbClr val="002060"/>
                </a:solidFill>
              </a:rPr>
              <a:t>clases</a:t>
            </a:r>
            <a:r>
              <a:rPr lang="en-US" sz="2000" dirty="0">
                <a:solidFill>
                  <a:srgbClr val="002060"/>
                </a:solidFill>
              </a:rPr>
              <a:t> </a:t>
            </a:r>
            <a:r>
              <a:rPr lang="en-US" sz="2000" dirty="0" err="1">
                <a:solidFill>
                  <a:srgbClr val="002060"/>
                </a:solidFill>
              </a:rPr>
              <a:t>diferentes</a:t>
            </a:r>
            <a:r>
              <a:rPr lang="en-US" sz="2000" dirty="0">
                <a:solidFill>
                  <a:srgbClr val="002060"/>
                </a:solidFill>
              </a:rPr>
              <a:t>.</a:t>
            </a:r>
          </a:p>
          <a:p>
            <a:pPr marL="457200" indent="-457200">
              <a:buAutoNum type="arabicPeriod"/>
            </a:pPr>
            <a:r>
              <a:rPr lang="en-US" sz="2000" b="1" dirty="0">
                <a:solidFill>
                  <a:srgbClr val="002060"/>
                </a:solidFill>
              </a:rPr>
              <a:t>___________:</a:t>
            </a:r>
            <a:r>
              <a:rPr lang="en-US" sz="2000" dirty="0">
                <a:solidFill>
                  <a:srgbClr val="002060"/>
                </a:solidFill>
              </a:rPr>
              <a:t> </a:t>
            </a:r>
            <a:r>
              <a:rPr lang="en-US" sz="2000" dirty="0" err="1">
                <a:solidFill>
                  <a:srgbClr val="002060"/>
                </a:solidFill>
              </a:rPr>
              <a:t>ocho</a:t>
            </a:r>
            <a:r>
              <a:rPr lang="en-US" sz="2000" dirty="0">
                <a:solidFill>
                  <a:srgbClr val="002060"/>
                </a:solidFill>
              </a:rPr>
              <a:t> personas </a:t>
            </a:r>
            <a:r>
              <a:rPr lang="en-US" sz="2000" dirty="0" err="1">
                <a:solidFill>
                  <a:srgbClr val="002060"/>
                </a:solidFill>
              </a:rPr>
              <a:t>buscan</a:t>
            </a:r>
            <a:r>
              <a:rPr lang="en-US" sz="2000" dirty="0">
                <a:solidFill>
                  <a:srgbClr val="002060"/>
                </a:solidFill>
              </a:rPr>
              <a:t> el </a:t>
            </a:r>
            <a:r>
              <a:rPr lang="en-US" sz="2000" dirty="0" err="1">
                <a:solidFill>
                  <a:srgbClr val="002060"/>
                </a:solidFill>
              </a:rPr>
              <a:t>mismo</a:t>
            </a:r>
            <a:r>
              <a:rPr lang="en-US" sz="2000" dirty="0">
                <a:solidFill>
                  <a:srgbClr val="002060"/>
                </a:solidFill>
              </a:rPr>
              <a:t> </a:t>
            </a:r>
            <a:r>
              <a:rPr lang="en-US" sz="2000" dirty="0" err="1">
                <a:solidFill>
                  <a:srgbClr val="002060"/>
                </a:solidFill>
              </a:rPr>
              <a:t>trabajo</a:t>
            </a:r>
            <a:r>
              <a:rPr lang="en-US" sz="2000" dirty="0">
                <a:solidFill>
                  <a:srgbClr val="002060"/>
                </a:solidFill>
              </a:rPr>
              <a:t>. Tienen una </a:t>
            </a:r>
            <a:r>
              <a:rPr lang="en-US" sz="2000" dirty="0" err="1">
                <a:solidFill>
                  <a:srgbClr val="002060"/>
                </a:solidFill>
              </a:rPr>
              <a:t>entrevista</a:t>
            </a:r>
            <a:r>
              <a:rPr lang="en-US" sz="2000" dirty="0">
                <a:solidFill>
                  <a:srgbClr val="002060"/>
                </a:solidFill>
              </a:rPr>
              <a:t> </a:t>
            </a:r>
            <a:r>
              <a:rPr lang="en-US" sz="2000" dirty="0" err="1">
                <a:solidFill>
                  <a:srgbClr val="002060"/>
                </a:solidFill>
              </a:rPr>
              <a:t>rara</a:t>
            </a:r>
            <a:r>
              <a:rPr lang="en-US" sz="2000" dirty="0">
                <a:solidFill>
                  <a:srgbClr val="002060"/>
                </a:solidFill>
              </a:rPr>
              <a:t>.</a:t>
            </a:r>
          </a:p>
          <a:p>
            <a:pPr marL="457200" indent="-457200">
              <a:buAutoNum type="arabicPeriod"/>
            </a:pPr>
            <a:r>
              <a:rPr lang="en-US" sz="2000" b="1" dirty="0">
                <a:solidFill>
                  <a:srgbClr val="002060"/>
                </a:solidFill>
              </a:rPr>
              <a:t>______________:</a:t>
            </a:r>
            <a:r>
              <a:rPr lang="en-US" sz="2000" dirty="0">
                <a:solidFill>
                  <a:srgbClr val="002060"/>
                </a:solidFill>
              </a:rPr>
              <a:t> una </a:t>
            </a:r>
            <a:r>
              <a:rPr lang="en-US" sz="2000" dirty="0" err="1">
                <a:solidFill>
                  <a:srgbClr val="002060"/>
                </a:solidFill>
              </a:rPr>
              <a:t>historia</a:t>
            </a:r>
            <a:r>
              <a:rPr lang="en-US" sz="2000" dirty="0">
                <a:solidFill>
                  <a:srgbClr val="002060"/>
                </a:solidFill>
              </a:rPr>
              <a:t> de </a:t>
            </a:r>
            <a:r>
              <a:rPr lang="en-US" sz="2000" dirty="0" err="1">
                <a:solidFill>
                  <a:srgbClr val="002060"/>
                </a:solidFill>
              </a:rPr>
              <a:t>policías</a:t>
            </a:r>
            <a:r>
              <a:rPr lang="en-US" sz="2000" dirty="0">
                <a:solidFill>
                  <a:srgbClr val="002060"/>
                </a:solidFill>
              </a:rPr>
              <a:t> en el sur de </a:t>
            </a:r>
            <a:r>
              <a:rPr lang="en-US" sz="2000" dirty="0" err="1">
                <a:solidFill>
                  <a:srgbClr val="002060"/>
                </a:solidFill>
              </a:rPr>
              <a:t>España</a:t>
            </a:r>
            <a:r>
              <a:rPr lang="en-US" sz="2000" dirty="0">
                <a:solidFill>
                  <a:srgbClr val="002060"/>
                </a:solidFill>
              </a:rPr>
              <a:t>.</a:t>
            </a:r>
          </a:p>
          <a:p>
            <a:pPr marL="457200" indent="-457200">
              <a:buAutoNum type="arabicPeriod"/>
            </a:pPr>
            <a:r>
              <a:rPr lang="en-US" sz="2000" b="1" dirty="0">
                <a:solidFill>
                  <a:srgbClr val="002060"/>
                </a:solidFill>
              </a:rPr>
              <a:t>________________:</a:t>
            </a:r>
            <a:r>
              <a:rPr lang="en-US" sz="2000" dirty="0">
                <a:solidFill>
                  <a:srgbClr val="002060"/>
                </a:solidFill>
              </a:rPr>
              <a:t> </a:t>
            </a:r>
            <a:r>
              <a:rPr lang="en-GB" sz="2000" dirty="0">
                <a:solidFill>
                  <a:srgbClr val="002060"/>
                </a:solidFill>
              </a:rPr>
              <a:t>una </a:t>
            </a:r>
            <a:r>
              <a:rPr lang="en-GB" sz="2000" dirty="0" err="1">
                <a:solidFill>
                  <a:srgbClr val="002060"/>
                </a:solidFill>
              </a:rPr>
              <a:t>película</a:t>
            </a:r>
            <a:r>
              <a:rPr lang="en-GB" sz="2000" dirty="0">
                <a:solidFill>
                  <a:srgbClr val="002060"/>
                </a:solidFill>
              </a:rPr>
              <a:t> </a:t>
            </a:r>
            <a:r>
              <a:rPr lang="en-GB" sz="2000" dirty="0" err="1">
                <a:solidFill>
                  <a:srgbClr val="002060"/>
                </a:solidFill>
              </a:rPr>
              <a:t>sobre</a:t>
            </a:r>
            <a:r>
              <a:rPr lang="en-GB" sz="2000" dirty="0">
                <a:solidFill>
                  <a:srgbClr val="002060"/>
                </a:solidFill>
              </a:rPr>
              <a:t> dos amigas en dos </a:t>
            </a:r>
            <a:r>
              <a:rPr lang="en-GB" sz="2000" dirty="0" err="1">
                <a:solidFill>
                  <a:srgbClr val="002060"/>
                </a:solidFill>
              </a:rPr>
              <a:t>continentes</a:t>
            </a:r>
            <a:r>
              <a:rPr lang="en-GB" sz="2000" dirty="0">
                <a:solidFill>
                  <a:srgbClr val="002060"/>
                </a:solidFill>
              </a:rPr>
              <a:t> </a:t>
            </a:r>
            <a:r>
              <a:rPr lang="en-GB" sz="2000" dirty="0" err="1">
                <a:solidFill>
                  <a:srgbClr val="002060"/>
                </a:solidFill>
              </a:rPr>
              <a:t>diferentes</a:t>
            </a:r>
            <a:r>
              <a:rPr lang="en-GB" sz="2000" dirty="0">
                <a:solidFill>
                  <a:srgbClr val="002060"/>
                </a:solidFill>
              </a:rPr>
              <a:t>. </a:t>
            </a:r>
            <a:endParaRPr lang="en-US" sz="2000" dirty="0">
              <a:solidFill>
                <a:srgbClr val="002060"/>
              </a:solidFill>
            </a:endParaRPr>
          </a:p>
          <a:p>
            <a:pPr marL="457200" indent="-457200">
              <a:buAutoNum type="arabicPeriod"/>
            </a:pPr>
            <a:r>
              <a:rPr lang="en-US" sz="2000" b="1" dirty="0">
                <a:solidFill>
                  <a:srgbClr val="002060"/>
                </a:solidFill>
              </a:rPr>
              <a:t>_________: </a:t>
            </a:r>
            <a:r>
              <a:rPr lang="en-US" sz="2000" dirty="0">
                <a:solidFill>
                  <a:srgbClr val="002060"/>
                </a:solidFill>
              </a:rPr>
              <a:t>una </a:t>
            </a:r>
            <a:r>
              <a:rPr lang="en-US" sz="2000" dirty="0" err="1">
                <a:solidFill>
                  <a:srgbClr val="002060"/>
                </a:solidFill>
              </a:rPr>
              <a:t>mujer</a:t>
            </a:r>
            <a:r>
              <a:rPr lang="en-US" sz="2000" dirty="0">
                <a:solidFill>
                  <a:srgbClr val="002060"/>
                </a:solidFill>
              </a:rPr>
              <a:t> con </a:t>
            </a:r>
            <a:r>
              <a:rPr lang="en-US" sz="2000" dirty="0" err="1">
                <a:solidFill>
                  <a:srgbClr val="002060"/>
                </a:solidFill>
              </a:rPr>
              <a:t>poco</a:t>
            </a:r>
            <a:r>
              <a:rPr lang="en-US" sz="2000" dirty="0">
                <a:solidFill>
                  <a:srgbClr val="002060"/>
                </a:solidFill>
              </a:rPr>
              <a:t> </a:t>
            </a:r>
            <a:r>
              <a:rPr lang="en-US" sz="2000" dirty="0" err="1">
                <a:solidFill>
                  <a:srgbClr val="002060"/>
                </a:solidFill>
              </a:rPr>
              <a:t>dinero</a:t>
            </a:r>
            <a:r>
              <a:rPr lang="en-US" sz="2000" dirty="0">
                <a:solidFill>
                  <a:srgbClr val="002060"/>
                </a:solidFill>
              </a:rPr>
              <a:t> y una </a:t>
            </a:r>
            <a:r>
              <a:rPr lang="en-US" sz="2000" dirty="0" err="1">
                <a:solidFill>
                  <a:srgbClr val="002060"/>
                </a:solidFill>
              </a:rPr>
              <a:t>vida</a:t>
            </a:r>
            <a:r>
              <a:rPr lang="en-US" sz="2000" dirty="0">
                <a:solidFill>
                  <a:srgbClr val="002060"/>
                </a:solidFill>
              </a:rPr>
              <a:t> </a:t>
            </a:r>
            <a:r>
              <a:rPr lang="en-US" sz="2000" dirty="0" err="1">
                <a:solidFill>
                  <a:srgbClr val="002060"/>
                </a:solidFill>
              </a:rPr>
              <a:t>difícil</a:t>
            </a:r>
            <a:r>
              <a:rPr lang="en-US" sz="2000" dirty="0">
                <a:solidFill>
                  <a:srgbClr val="002060"/>
                </a:solidFill>
              </a:rPr>
              <a:t> </a:t>
            </a:r>
            <a:r>
              <a:rPr lang="en-US" sz="2000" dirty="0" err="1">
                <a:solidFill>
                  <a:srgbClr val="002060"/>
                </a:solidFill>
              </a:rPr>
              <a:t>inspira</a:t>
            </a:r>
            <a:r>
              <a:rPr lang="en-US" sz="2000" dirty="0">
                <a:solidFill>
                  <a:srgbClr val="002060"/>
                </a:solidFill>
              </a:rPr>
              <a:t> a </a:t>
            </a:r>
            <a:r>
              <a:rPr lang="en-US" sz="2000" dirty="0" err="1">
                <a:solidFill>
                  <a:srgbClr val="002060"/>
                </a:solidFill>
              </a:rPr>
              <a:t>mucha</a:t>
            </a:r>
            <a:r>
              <a:rPr lang="en-US" sz="2000" dirty="0">
                <a:solidFill>
                  <a:srgbClr val="002060"/>
                </a:solidFill>
              </a:rPr>
              <a:t> </a:t>
            </a:r>
            <a:r>
              <a:rPr lang="en-US" sz="2000" dirty="0" err="1">
                <a:solidFill>
                  <a:srgbClr val="002060"/>
                </a:solidFill>
              </a:rPr>
              <a:t>gente</a:t>
            </a:r>
            <a:r>
              <a:rPr lang="en-US" sz="2000" dirty="0">
                <a:solidFill>
                  <a:srgbClr val="002060"/>
                </a:solidFill>
              </a:rPr>
              <a:t>.</a:t>
            </a:r>
          </a:p>
          <a:p>
            <a:pPr marL="457200" indent="-457200">
              <a:buAutoNum type="arabicPeriod"/>
            </a:pPr>
            <a:r>
              <a:rPr lang="en-US" sz="2000" b="1" dirty="0">
                <a:solidFill>
                  <a:srgbClr val="002060"/>
                </a:solidFill>
              </a:rPr>
              <a:t>________________________:</a:t>
            </a:r>
            <a:r>
              <a:rPr lang="en-US" sz="2000" dirty="0">
                <a:solidFill>
                  <a:srgbClr val="002060"/>
                </a:solidFill>
              </a:rPr>
              <a:t> una </a:t>
            </a:r>
            <a:r>
              <a:rPr lang="en-US" sz="2000" dirty="0" err="1">
                <a:solidFill>
                  <a:srgbClr val="002060"/>
                </a:solidFill>
              </a:rPr>
              <a:t>niña</a:t>
            </a:r>
            <a:r>
              <a:rPr lang="en-US" sz="2000" dirty="0">
                <a:solidFill>
                  <a:srgbClr val="002060"/>
                </a:solidFill>
              </a:rPr>
              <a:t> </a:t>
            </a:r>
            <a:r>
              <a:rPr lang="en-US" sz="2000" dirty="0" err="1">
                <a:solidFill>
                  <a:srgbClr val="002060"/>
                </a:solidFill>
              </a:rPr>
              <a:t>en</a:t>
            </a:r>
            <a:r>
              <a:rPr lang="en-US" sz="2000" dirty="0">
                <a:solidFill>
                  <a:srgbClr val="002060"/>
                </a:solidFill>
              </a:rPr>
              <a:t> un pueblo </a:t>
            </a:r>
            <a:r>
              <a:rPr lang="en-US" sz="2000" dirty="0" err="1">
                <a:solidFill>
                  <a:srgbClr val="002060"/>
                </a:solidFill>
              </a:rPr>
              <a:t>pequeño</a:t>
            </a:r>
            <a:r>
              <a:rPr lang="en-US" sz="2000" dirty="0">
                <a:solidFill>
                  <a:srgbClr val="002060"/>
                </a:solidFill>
              </a:rPr>
              <a:t> </a:t>
            </a:r>
            <a:r>
              <a:rPr lang="en-US" sz="2000" dirty="0" err="1">
                <a:solidFill>
                  <a:srgbClr val="002060"/>
                </a:solidFill>
              </a:rPr>
              <a:t>tiene</a:t>
            </a:r>
            <a:r>
              <a:rPr lang="en-US" sz="2000" dirty="0">
                <a:solidFill>
                  <a:srgbClr val="002060"/>
                </a:solidFill>
              </a:rPr>
              <a:t> </a:t>
            </a:r>
            <a:r>
              <a:rPr lang="en-US" sz="2000" dirty="0" err="1">
                <a:solidFill>
                  <a:srgbClr val="002060"/>
                </a:solidFill>
              </a:rPr>
              <a:t>miedo</a:t>
            </a:r>
            <a:r>
              <a:rPr lang="en-US" sz="2000" dirty="0">
                <a:solidFill>
                  <a:srgbClr val="002060"/>
                </a:solidFill>
              </a:rPr>
              <a:t> </a:t>
            </a:r>
            <a:r>
              <a:rPr lang="en-US" sz="2000" dirty="0" err="1">
                <a:solidFill>
                  <a:srgbClr val="002060"/>
                </a:solidFill>
              </a:rPr>
              <a:t>después</a:t>
            </a:r>
            <a:r>
              <a:rPr lang="en-US" sz="2000" dirty="0">
                <a:solidFill>
                  <a:srgbClr val="002060"/>
                </a:solidFill>
              </a:rPr>
              <a:t> de </a:t>
            </a:r>
            <a:r>
              <a:rPr lang="en-US" sz="2000" dirty="0" err="1">
                <a:solidFill>
                  <a:srgbClr val="002060"/>
                </a:solidFill>
              </a:rPr>
              <a:t>ver</a:t>
            </a:r>
            <a:r>
              <a:rPr lang="en-US" sz="2000" dirty="0">
                <a:solidFill>
                  <a:srgbClr val="002060"/>
                </a:solidFill>
              </a:rPr>
              <a:t> la </a:t>
            </a:r>
            <a:r>
              <a:rPr lang="en-US" sz="2000" dirty="0" err="1">
                <a:solidFill>
                  <a:srgbClr val="002060"/>
                </a:solidFill>
              </a:rPr>
              <a:t>película</a:t>
            </a:r>
            <a:r>
              <a:rPr lang="en-US" sz="2000" dirty="0">
                <a:solidFill>
                  <a:srgbClr val="002060"/>
                </a:solidFill>
              </a:rPr>
              <a:t> </a:t>
            </a:r>
            <a:r>
              <a:rPr lang="en-US" sz="2000" i="1" dirty="0">
                <a:solidFill>
                  <a:srgbClr val="002060"/>
                </a:solidFill>
              </a:rPr>
              <a:t>Frankenstein</a:t>
            </a:r>
            <a:r>
              <a:rPr lang="en-US" sz="2000" dirty="0">
                <a:solidFill>
                  <a:srgbClr val="002060"/>
                </a:solidFill>
              </a:rPr>
              <a:t>.</a:t>
            </a:r>
          </a:p>
        </p:txBody>
      </p:sp>
      <p:pic>
        <p:nvPicPr>
          <p:cNvPr id="6" name="Picture 5" descr="cclapper board.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7495" y="306340"/>
            <a:ext cx="863615" cy="773929"/>
          </a:xfrm>
          <a:prstGeom prst="rect">
            <a:avLst/>
          </a:prstGeom>
        </p:spPr>
      </p:pic>
      <p:sp>
        <p:nvSpPr>
          <p:cNvPr id="4" name="Rectangle 3"/>
          <p:cNvSpPr/>
          <p:nvPr/>
        </p:nvSpPr>
        <p:spPr>
          <a:xfrm>
            <a:off x="7989218" y="115456"/>
            <a:ext cx="4088482" cy="1155700"/>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02060"/>
                </a:solidFill>
              </a:rPr>
              <a:t>*</a:t>
            </a:r>
            <a:r>
              <a:rPr lang="en-US" sz="2000" dirty="0" err="1">
                <a:solidFill>
                  <a:srgbClr val="002060"/>
                </a:solidFill>
              </a:rPr>
              <a:t>camión</a:t>
            </a:r>
            <a:r>
              <a:rPr lang="en-US" sz="2000" dirty="0">
                <a:solidFill>
                  <a:srgbClr val="002060"/>
                </a:solidFill>
              </a:rPr>
              <a:t> </a:t>
            </a:r>
            <a:r>
              <a:rPr lang="en-US" sz="2000">
                <a:solidFill>
                  <a:srgbClr val="002060"/>
                </a:solidFill>
              </a:rPr>
              <a:t>= lorry</a:t>
            </a:r>
          </a:p>
          <a:p>
            <a:endParaRPr lang="en-US" sz="2000">
              <a:solidFill>
                <a:srgbClr val="002060"/>
              </a:solidFill>
            </a:endParaRPr>
          </a:p>
          <a:p>
            <a:r>
              <a:rPr lang="en-US" sz="2000" dirty="0">
                <a:solidFill>
                  <a:srgbClr val="002060"/>
                </a:solidFill>
              </a:rPr>
              <a:t>	</a:t>
            </a:r>
            <a:r>
              <a:rPr lang="en-US" sz="2000">
                <a:solidFill>
                  <a:srgbClr val="002060"/>
                </a:solidFill>
              </a:rPr>
              <a:t>      	</a:t>
            </a:r>
            <a:endParaRPr lang="en-US" sz="2000" dirty="0">
              <a:solidFill>
                <a:srgbClr val="002060"/>
              </a:solidFill>
            </a:endParaRPr>
          </a:p>
        </p:txBody>
      </p:sp>
      <p:sp>
        <p:nvSpPr>
          <p:cNvPr id="7" name="Title 6"/>
          <p:cNvSpPr>
            <a:spLocks noGrp="1"/>
          </p:cNvSpPr>
          <p:nvPr>
            <p:ph type="title"/>
          </p:nvPr>
        </p:nvSpPr>
        <p:spPr>
          <a:xfrm>
            <a:off x="162102" y="88252"/>
            <a:ext cx="2120900" cy="1210107"/>
          </a:xfrm>
        </p:spPr>
        <p:txBody>
          <a:bodyPr>
            <a:normAutofit/>
          </a:bodyPr>
          <a:lstStyle/>
          <a:p>
            <a:r>
              <a:rPr lang="en-US" sz="2800" b="1" dirty="0" err="1">
                <a:solidFill>
                  <a:srgbClr val="002060"/>
                </a:solidFill>
              </a:rPr>
              <a:t>Respuestas</a:t>
            </a:r>
            <a:endParaRPr lang="en-US" sz="2800" b="1" dirty="0">
              <a:solidFill>
                <a:srgbClr val="002060"/>
              </a:solidFill>
            </a:endParaRPr>
          </a:p>
        </p:txBody>
      </p:sp>
      <p:sp>
        <p:nvSpPr>
          <p:cNvPr id="3" name="Rectangle 2"/>
          <p:cNvSpPr/>
          <p:nvPr/>
        </p:nvSpPr>
        <p:spPr>
          <a:xfrm>
            <a:off x="819143" y="1631731"/>
            <a:ext cx="1117614" cy="400110"/>
          </a:xfrm>
          <a:prstGeom prst="rect">
            <a:avLst/>
          </a:prstGeom>
        </p:spPr>
        <p:txBody>
          <a:bodyPr wrap="none">
            <a:spAutoFit/>
          </a:bodyPr>
          <a:lstStyle/>
          <a:p>
            <a:r>
              <a:rPr lang="en-US" sz="2000" b="1">
                <a:solidFill>
                  <a:srgbClr val="002060"/>
                </a:solidFill>
              </a:rPr>
              <a:t>Pl</a:t>
            </a:r>
            <a:r>
              <a:rPr lang="en-US" sz="2000" b="1">
                <a:solidFill>
                  <a:schemeClr val="accent2"/>
                </a:solidFill>
              </a:rPr>
              <a:t>á</a:t>
            </a:r>
            <a:r>
              <a:rPr lang="en-US" sz="2000" b="1">
                <a:solidFill>
                  <a:srgbClr val="002060"/>
                </a:solidFill>
              </a:rPr>
              <a:t>cido</a:t>
            </a:r>
            <a:endParaRPr lang="en-GB" sz="2000" b="1"/>
          </a:p>
        </p:txBody>
      </p:sp>
      <p:sp>
        <p:nvSpPr>
          <p:cNvPr id="8" name="Rectangle 7"/>
          <p:cNvSpPr/>
          <p:nvPr/>
        </p:nvSpPr>
        <p:spPr>
          <a:xfrm>
            <a:off x="798035" y="2535670"/>
            <a:ext cx="1590500" cy="400110"/>
          </a:xfrm>
          <a:prstGeom prst="rect">
            <a:avLst/>
          </a:prstGeom>
        </p:spPr>
        <p:txBody>
          <a:bodyPr wrap="none">
            <a:spAutoFit/>
          </a:bodyPr>
          <a:lstStyle/>
          <a:p>
            <a:r>
              <a:rPr lang="en-US" sz="2000" b="1">
                <a:solidFill>
                  <a:srgbClr val="002060"/>
                </a:solidFill>
              </a:rPr>
              <a:t>La ci</a:t>
            </a:r>
            <a:r>
              <a:rPr lang="en-US" sz="2000" b="1">
                <a:solidFill>
                  <a:schemeClr val="accent2"/>
                </a:solidFill>
              </a:rPr>
              <a:t>é</a:t>
            </a:r>
            <a:r>
              <a:rPr lang="en-US" sz="2000" b="1">
                <a:solidFill>
                  <a:srgbClr val="002060"/>
                </a:solidFill>
              </a:rPr>
              <a:t>naga</a:t>
            </a:r>
            <a:endParaRPr lang="en-GB" sz="2000" b="1"/>
          </a:p>
        </p:txBody>
      </p:sp>
      <p:sp>
        <p:nvSpPr>
          <p:cNvPr id="9" name="Rectangle 8"/>
          <p:cNvSpPr/>
          <p:nvPr/>
        </p:nvSpPr>
        <p:spPr>
          <a:xfrm>
            <a:off x="799311" y="3457143"/>
            <a:ext cx="2483372" cy="400110"/>
          </a:xfrm>
          <a:prstGeom prst="rect">
            <a:avLst/>
          </a:prstGeom>
        </p:spPr>
        <p:txBody>
          <a:bodyPr wrap="none">
            <a:spAutoFit/>
          </a:bodyPr>
          <a:lstStyle/>
          <a:p>
            <a:r>
              <a:rPr lang="en-US" sz="2000" b="1">
                <a:solidFill>
                  <a:srgbClr val="002060"/>
                </a:solidFill>
              </a:rPr>
              <a:t>P</a:t>
            </a:r>
            <a:r>
              <a:rPr lang="en-US" sz="2000" b="1">
                <a:solidFill>
                  <a:srgbClr val="E46800"/>
                </a:solidFill>
              </a:rPr>
              <a:t>á</a:t>
            </a:r>
            <a:r>
              <a:rPr lang="en-US" sz="2000" b="1">
                <a:solidFill>
                  <a:srgbClr val="002060"/>
                </a:solidFill>
              </a:rPr>
              <a:t>jaros de Verano</a:t>
            </a:r>
            <a:endParaRPr lang="en-GB" sz="2000"/>
          </a:p>
        </p:txBody>
      </p:sp>
      <p:sp>
        <p:nvSpPr>
          <p:cNvPr id="10" name="Rectangle 9"/>
          <p:cNvSpPr/>
          <p:nvPr/>
        </p:nvSpPr>
        <p:spPr>
          <a:xfrm>
            <a:off x="799311" y="4378616"/>
            <a:ext cx="2547492" cy="400110"/>
          </a:xfrm>
          <a:prstGeom prst="rect">
            <a:avLst/>
          </a:prstGeom>
        </p:spPr>
        <p:txBody>
          <a:bodyPr wrap="none">
            <a:spAutoFit/>
          </a:bodyPr>
          <a:lstStyle/>
          <a:p>
            <a:r>
              <a:rPr lang="en-US" sz="2000" b="1">
                <a:solidFill>
                  <a:srgbClr val="002060"/>
                </a:solidFill>
              </a:rPr>
              <a:t>Los Cronocr</a:t>
            </a:r>
            <a:r>
              <a:rPr lang="en-US" sz="2000" b="1">
                <a:solidFill>
                  <a:srgbClr val="E46800"/>
                </a:solidFill>
              </a:rPr>
              <a:t>í</a:t>
            </a:r>
            <a:r>
              <a:rPr lang="en-US" sz="2000" b="1">
                <a:solidFill>
                  <a:srgbClr val="002060"/>
                </a:solidFill>
              </a:rPr>
              <a:t>menes</a:t>
            </a:r>
            <a:endParaRPr lang="en-GB" sz="2000"/>
          </a:p>
        </p:txBody>
      </p:sp>
      <p:sp>
        <p:nvSpPr>
          <p:cNvPr id="11" name="Rectangle 10"/>
          <p:cNvSpPr/>
          <p:nvPr/>
        </p:nvSpPr>
        <p:spPr>
          <a:xfrm>
            <a:off x="798035" y="4978481"/>
            <a:ext cx="2299027" cy="400110"/>
          </a:xfrm>
          <a:prstGeom prst="rect">
            <a:avLst/>
          </a:prstGeom>
        </p:spPr>
        <p:txBody>
          <a:bodyPr wrap="none">
            <a:spAutoFit/>
          </a:bodyPr>
          <a:lstStyle/>
          <a:p>
            <a:r>
              <a:rPr lang="en-US" sz="2000" b="1">
                <a:solidFill>
                  <a:srgbClr val="002060"/>
                </a:solidFill>
              </a:rPr>
              <a:t>Historias M</a:t>
            </a:r>
            <a:r>
              <a:rPr lang="en-US" sz="2000" b="1">
                <a:solidFill>
                  <a:srgbClr val="E46800"/>
                </a:solidFill>
              </a:rPr>
              <a:t>í</a:t>
            </a:r>
            <a:r>
              <a:rPr lang="en-US" sz="2000" b="1">
                <a:solidFill>
                  <a:srgbClr val="002060"/>
                </a:solidFill>
              </a:rPr>
              <a:t>nimas</a:t>
            </a:r>
            <a:endParaRPr lang="en-GB" sz="2000"/>
          </a:p>
        </p:txBody>
      </p:sp>
      <p:sp>
        <p:nvSpPr>
          <p:cNvPr id="12" name="Rectangle 11"/>
          <p:cNvSpPr/>
          <p:nvPr/>
        </p:nvSpPr>
        <p:spPr>
          <a:xfrm>
            <a:off x="829293" y="5578346"/>
            <a:ext cx="2236510" cy="400110"/>
          </a:xfrm>
          <a:prstGeom prst="rect">
            <a:avLst/>
          </a:prstGeom>
        </p:spPr>
        <p:txBody>
          <a:bodyPr wrap="none">
            <a:spAutoFit/>
          </a:bodyPr>
          <a:lstStyle/>
          <a:p>
            <a:r>
              <a:rPr lang="en-US" sz="2000" b="1">
                <a:solidFill>
                  <a:srgbClr val="002060"/>
                </a:solidFill>
              </a:rPr>
              <a:t>P</a:t>
            </a:r>
            <a:r>
              <a:rPr lang="en-US" sz="2000" b="1">
                <a:solidFill>
                  <a:srgbClr val="E46800"/>
                </a:solidFill>
              </a:rPr>
              <a:t>á</a:t>
            </a:r>
            <a:r>
              <a:rPr lang="en-US" sz="2000" b="1">
                <a:solidFill>
                  <a:srgbClr val="002060"/>
                </a:solidFill>
              </a:rPr>
              <a:t>rpados Azules</a:t>
            </a:r>
            <a:endParaRPr lang="en-GB" sz="2000"/>
          </a:p>
        </p:txBody>
      </p:sp>
      <p:sp>
        <p:nvSpPr>
          <p:cNvPr id="14" name="Rectangle 13"/>
          <p:cNvSpPr/>
          <p:nvPr/>
        </p:nvSpPr>
        <p:spPr>
          <a:xfrm>
            <a:off x="6717495" y="2108796"/>
            <a:ext cx="962123" cy="400110"/>
          </a:xfrm>
          <a:prstGeom prst="rect">
            <a:avLst/>
          </a:prstGeom>
        </p:spPr>
        <p:txBody>
          <a:bodyPr wrap="none">
            <a:spAutoFit/>
          </a:bodyPr>
          <a:lstStyle/>
          <a:p>
            <a:r>
              <a:rPr lang="en-US" sz="2000" b="1">
                <a:solidFill>
                  <a:srgbClr val="002060"/>
                </a:solidFill>
              </a:rPr>
              <a:t>D</a:t>
            </a:r>
            <a:r>
              <a:rPr lang="en-US" sz="2000" b="1">
                <a:solidFill>
                  <a:schemeClr val="accent2"/>
                </a:solidFill>
              </a:rPr>
              <a:t>é</a:t>
            </a:r>
            <a:r>
              <a:rPr lang="en-US" sz="2000" b="1">
                <a:solidFill>
                  <a:srgbClr val="002060"/>
                </a:solidFill>
              </a:rPr>
              <a:t>ficit</a:t>
            </a:r>
            <a:endParaRPr lang="en-GB" sz="2000" b="1"/>
          </a:p>
        </p:txBody>
      </p:sp>
      <p:sp>
        <p:nvSpPr>
          <p:cNvPr id="15" name="Rectangle 14"/>
          <p:cNvSpPr/>
          <p:nvPr/>
        </p:nvSpPr>
        <p:spPr>
          <a:xfrm>
            <a:off x="6717495" y="2683837"/>
            <a:ext cx="1418978" cy="400110"/>
          </a:xfrm>
          <a:prstGeom prst="rect">
            <a:avLst/>
          </a:prstGeom>
        </p:spPr>
        <p:txBody>
          <a:bodyPr wrap="none">
            <a:spAutoFit/>
          </a:bodyPr>
          <a:lstStyle/>
          <a:p>
            <a:r>
              <a:rPr lang="en-US" sz="2000" b="1">
                <a:solidFill>
                  <a:srgbClr val="002060"/>
                </a:solidFill>
              </a:rPr>
              <a:t>El M</a:t>
            </a:r>
            <a:r>
              <a:rPr lang="en-US" sz="2000" b="1">
                <a:solidFill>
                  <a:srgbClr val="E46800"/>
                </a:solidFill>
              </a:rPr>
              <a:t>é</a:t>
            </a:r>
            <a:r>
              <a:rPr lang="en-US" sz="2000" b="1">
                <a:solidFill>
                  <a:srgbClr val="002060"/>
                </a:solidFill>
              </a:rPr>
              <a:t>todo</a:t>
            </a:r>
            <a:endParaRPr lang="en-GB" sz="2000"/>
          </a:p>
        </p:txBody>
      </p:sp>
      <p:sp>
        <p:nvSpPr>
          <p:cNvPr id="16" name="Rectangle 15"/>
          <p:cNvSpPr/>
          <p:nvPr/>
        </p:nvSpPr>
        <p:spPr>
          <a:xfrm>
            <a:off x="6717495" y="3310622"/>
            <a:ext cx="1943161" cy="400110"/>
          </a:xfrm>
          <a:prstGeom prst="rect">
            <a:avLst/>
          </a:prstGeom>
        </p:spPr>
        <p:txBody>
          <a:bodyPr wrap="none">
            <a:spAutoFit/>
          </a:bodyPr>
          <a:lstStyle/>
          <a:p>
            <a:r>
              <a:rPr lang="en-US" sz="2000" b="1">
                <a:solidFill>
                  <a:srgbClr val="002060"/>
                </a:solidFill>
              </a:rPr>
              <a:t>La Isla M</a:t>
            </a:r>
            <a:r>
              <a:rPr lang="en-US" sz="2000" b="1">
                <a:solidFill>
                  <a:srgbClr val="E46800"/>
                </a:solidFill>
              </a:rPr>
              <a:t>í</a:t>
            </a:r>
            <a:r>
              <a:rPr lang="en-US" sz="2000" b="1">
                <a:solidFill>
                  <a:srgbClr val="002060"/>
                </a:solidFill>
              </a:rPr>
              <a:t>nima</a:t>
            </a:r>
            <a:endParaRPr lang="en-GB" sz="2000"/>
          </a:p>
        </p:txBody>
      </p:sp>
      <p:sp>
        <p:nvSpPr>
          <p:cNvPr id="17" name="Rectangle 16"/>
          <p:cNvSpPr/>
          <p:nvPr/>
        </p:nvSpPr>
        <p:spPr>
          <a:xfrm>
            <a:off x="6709701" y="3901189"/>
            <a:ext cx="2130711" cy="400110"/>
          </a:xfrm>
          <a:prstGeom prst="rect">
            <a:avLst/>
          </a:prstGeom>
        </p:spPr>
        <p:txBody>
          <a:bodyPr wrap="none">
            <a:spAutoFit/>
          </a:bodyPr>
          <a:lstStyle/>
          <a:p>
            <a:r>
              <a:rPr lang="en-US" sz="2000" b="1">
                <a:solidFill>
                  <a:srgbClr val="002060"/>
                </a:solidFill>
              </a:rPr>
              <a:t>Transoc</a:t>
            </a:r>
            <a:r>
              <a:rPr lang="en-US" sz="2000" b="1">
                <a:solidFill>
                  <a:srgbClr val="E46800"/>
                </a:solidFill>
              </a:rPr>
              <a:t>é</a:t>
            </a:r>
            <a:r>
              <a:rPr lang="en-US" sz="2000" b="1">
                <a:solidFill>
                  <a:srgbClr val="002060"/>
                </a:solidFill>
              </a:rPr>
              <a:t>anicas</a:t>
            </a:r>
            <a:endParaRPr lang="en-GB" sz="2000"/>
          </a:p>
        </p:txBody>
      </p:sp>
      <p:sp>
        <p:nvSpPr>
          <p:cNvPr id="18" name="Rectangle 17"/>
          <p:cNvSpPr/>
          <p:nvPr/>
        </p:nvSpPr>
        <p:spPr>
          <a:xfrm>
            <a:off x="6709701" y="4527974"/>
            <a:ext cx="1279517" cy="400110"/>
          </a:xfrm>
          <a:prstGeom prst="rect">
            <a:avLst/>
          </a:prstGeom>
        </p:spPr>
        <p:txBody>
          <a:bodyPr wrap="none">
            <a:spAutoFit/>
          </a:bodyPr>
          <a:lstStyle/>
          <a:p>
            <a:r>
              <a:rPr lang="en-US" sz="2000" b="1">
                <a:solidFill>
                  <a:srgbClr val="002060"/>
                </a:solidFill>
              </a:rPr>
              <a:t>C</a:t>
            </a:r>
            <a:r>
              <a:rPr lang="en-US" sz="2000" b="1">
                <a:solidFill>
                  <a:srgbClr val="E46800"/>
                </a:solidFill>
              </a:rPr>
              <a:t>á</a:t>
            </a:r>
            <a:r>
              <a:rPr lang="en-US" sz="2000" b="1">
                <a:solidFill>
                  <a:srgbClr val="002060"/>
                </a:solidFill>
              </a:rPr>
              <a:t>ndida</a:t>
            </a:r>
            <a:endParaRPr lang="en-GB" sz="2000"/>
          </a:p>
        </p:txBody>
      </p:sp>
      <p:sp>
        <p:nvSpPr>
          <p:cNvPr id="19" name="Rectangle 18"/>
          <p:cNvSpPr/>
          <p:nvPr/>
        </p:nvSpPr>
        <p:spPr>
          <a:xfrm>
            <a:off x="6666388" y="5154759"/>
            <a:ext cx="3345788" cy="400110"/>
          </a:xfrm>
          <a:prstGeom prst="rect">
            <a:avLst/>
          </a:prstGeom>
        </p:spPr>
        <p:txBody>
          <a:bodyPr wrap="none">
            <a:spAutoFit/>
          </a:bodyPr>
          <a:lstStyle/>
          <a:p>
            <a:r>
              <a:rPr lang="en-US" sz="2000" b="1">
                <a:solidFill>
                  <a:srgbClr val="002060"/>
                </a:solidFill>
              </a:rPr>
              <a:t>El Esp</a:t>
            </a:r>
            <a:r>
              <a:rPr lang="en-US" sz="2000" b="1">
                <a:solidFill>
                  <a:srgbClr val="E46800"/>
                </a:solidFill>
              </a:rPr>
              <a:t>í</a:t>
            </a:r>
            <a:r>
              <a:rPr lang="en-US" sz="2000" b="1">
                <a:solidFill>
                  <a:srgbClr val="002060"/>
                </a:solidFill>
              </a:rPr>
              <a:t>ritu de la Colmena</a:t>
            </a:r>
            <a:endParaRPr lang="en-GB" sz="2000"/>
          </a:p>
        </p:txBody>
      </p:sp>
      <p:sp>
        <p:nvSpPr>
          <p:cNvPr id="21" name="Rectangle 20"/>
          <p:cNvSpPr/>
          <p:nvPr/>
        </p:nvSpPr>
        <p:spPr>
          <a:xfrm>
            <a:off x="3171002" y="2535670"/>
            <a:ext cx="1188146" cy="400110"/>
          </a:xfrm>
          <a:prstGeom prst="rect">
            <a:avLst/>
          </a:prstGeom>
        </p:spPr>
        <p:txBody>
          <a:bodyPr wrap="none">
            <a:spAutoFit/>
          </a:bodyPr>
          <a:lstStyle/>
          <a:p>
            <a:r>
              <a:rPr lang="en-US" sz="2000" b="1">
                <a:solidFill>
                  <a:srgbClr val="002060"/>
                </a:solidFill>
              </a:rPr>
              <a:t>pel</a:t>
            </a:r>
            <a:r>
              <a:rPr lang="en-US" sz="2000" b="1">
                <a:solidFill>
                  <a:schemeClr val="accent2"/>
                </a:solidFill>
              </a:rPr>
              <a:t>í</a:t>
            </a:r>
            <a:r>
              <a:rPr lang="en-US" sz="2000" b="1">
                <a:solidFill>
                  <a:srgbClr val="002060"/>
                </a:solidFill>
              </a:rPr>
              <a:t>cula</a:t>
            </a:r>
            <a:endParaRPr lang="en-GB" sz="2000" b="1"/>
          </a:p>
        </p:txBody>
      </p:sp>
      <p:sp>
        <p:nvSpPr>
          <p:cNvPr id="22" name="Rectangle 21"/>
          <p:cNvSpPr/>
          <p:nvPr/>
        </p:nvSpPr>
        <p:spPr>
          <a:xfrm>
            <a:off x="2789884" y="3758022"/>
            <a:ext cx="1705916" cy="400110"/>
          </a:xfrm>
          <a:prstGeom prst="rect">
            <a:avLst/>
          </a:prstGeom>
        </p:spPr>
        <p:txBody>
          <a:bodyPr wrap="none">
            <a:spAutoFit/>
          </a:bodyPr>
          <a:lstStyle/>
          <a:p>
            <a:r>
              <a:rPr lang="en-US" sz="2000" b="1">
                <a:solidFill>
                  <a:srgbClr val="002060"/>
                </a:solidFill>
              </a:rPr>
              <a:t>narcotr</a:t>
            </a:r>
            <a:r>
              <a:rPr lang="en-US" sz="2000" b="1">
                <a:solidFill>
                  <a:schemeClr val="accent2"/>
                </a:solidFill>
              </a:rPr>
              <a:t>á</a:t>
            </a:r>
            <a:r>
              <a:rPr lang="en-US" sz="2000" b="1">
                <a:solidFill>
                  <a:srgbClr val="002060"/>
                </a:solidFill>
              </a:rPr>
              <a:t>fico</a:t>
            </a:r>
            <a:endParaRPr lang="en-GB" sz="2000" b="1"/>
          </a:p>
        </p:txBody>
      </p:sp>
      <p:sp>
        <p:nvSpPr>
          <p:cNvPr id="23" name="Rectangle 22"/>
          <p:cNvSpPr/>
          <p:nvPr/>
        </p:nvSpPr>
        <p:spPr>
          <a:xfrm>
            <a:off x="829293" y="4667250"/>
            <a:ext cx="1303562" cy="400110"/>
          </a:xfrm>
          <a:prstGeom prst="rect">
            <a:avLst/>
          </a:prstGeom>
        </p:spPr>
        <p:txBody>
          <a:bodyPr wrap="none">
            <a:spAutoFit/>
          </a:bodyPr>
          <a:lstStyle/>
          <a:p>
            <a:r>
              <a:rPr lang="en-US" sz="2000" b="1">
                <a:solidFill>
                  <a:srgbClr val="002060"/>
                </a:solidFill>
              </a:rPr>
              <a:t>m</a:t>
            </a:r>
            <a:r>
              <a:rPr lang="en-US" sz="2000" b="1">
                <a:solidFill>
                  <a:schemeClr val="accent2"/>
                </a:solidFill>
              </a:rPr>
              <a:t>á</a:t>
            </a:r>
            <a:r>
              <a:rPr lang="en-US" sz="2000" b="1">
                <a:solidFill>
                  <a:srgbClr val="002060"/>
                </a:solidFill>
              </a:rPr>
              <a:t>quina</a:t>
            </a:r>
            <a:endParaRPr lang="en-GB" sz="2000" b="1"/>
          </a:p>
        </p:txBody>
      </p:sp>
      <p:sp>
        <p:nvSpPr>
          <p:cNvPr id="24" name="Rectangle 23"/>
          <p:cNvSpPr/>
          <p:nvPr/>
        </p:nvSpPr>
        <p:spPr>
          <a:xfrm>
            <a:off x="7989218" y="485572"/>
            <a:ext cx="4017446" cy="400110"/>
          </a:xfrm>
          <a:prstGeom prst="rect">
            <a:avLst/>
          </a:prstGeom>
        </p:spPr>
        <p:txBody>
          <a:bodyPr wrap="none">
            <a:spAutoFit/>
          </a:bodyPr>
          <a:lstStyle/>
          <a:p>
            <a:r>
              <a:rPr lang="en-US" sz="2000">
                <a:solidFill>
                  <a:srgbClr val="002060"/>
                </a:solidFill>
              </a:rPr>
              <a:t>*narcotráfico = drug trafficking</a:t>
            </a:r>
          </a:p>
        </p:txBody>
      </p:sp>
      <p:sp>
        <p:nvSpPr>
          <p:cNvPr id="25" name="Rectangle 24"/>
          <p:cNvSpPr/>
          <p:nvPr/>
        </p:nvSpPr>
        <p:spPr>
          <a:xfrm>
            <a:off x="7989218" y="810159"/>
            <a:ext cx="2832827" cy="400110"/>
          </a:xfrm>
          <a:prstGeom prst="rect">
            <a:avLst/>
          </a:prstGeom>
        </p:spPr>
        <p:txBody>
          <a:bodyPr wrap="none">
            <a:spAutoFit/>
          </a:bodyPr>
          <a:lstStyle/>
          <a:p>
            <a:r>
              <a:rPr lang="en-US" sz="2000">
                <a:solidFill>
                  <a:srgbClr val="002060"/>
                </a:solidFill>
              </a:rPr>
              <a:t>*máquina = machine</a:t>
            </a:r>
            <a:endParaRPr lang="en-US" sz="2000" dirty="0">
              <a:solidFill>
                <a:srgbClr val="002060"/>
              </a:solidFill>
            </a:endParaRPr>
          </a:p>
        </p:txBody>
      </p:sp>
    </p:spTree>
    <p:extLst>
      <p:ext uri="{BB962C8B-B14F-4D97-AF65-F5344CB8AC3E}">
        <p14:creationId xmlns:p14="http://schemas.microsoft.com/office/powerpoint/2010/main" val="285192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2" grpId="0"/>
      <p:bldP spid="14" grpId="0"/>
      <p:bldP spid="15" grpId="0"/>
      <p:bldP spid="16" grpId="0"/>
      <p:bldP spid="17" grpId="0"/>
      <p:bldP spid="18" grpId="0"/>
      <p:bldP spid="19" grpId="0"/>
      <p:bldP spid="21" grpId="0"/>
      <p:bldP spid="22" grpId="0"/>
      <p:bldP spid="23"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788" y="5324303"/>
            <a:ext cx="12477240" cy="461665"/>
          </a:xfrm>
          <a:prstGeom prst="rect">
            <a:avLst/>
          </a:prstGeom>
        </p:spPr>
        <p:txBody>
          <a:bodyPr wrap="square">
            <a:spAutoFit/>
          </a:bodyPr>
          <a:lstStyle/>
          <a:p>
            <a:r>
              <a:rPr lang="es-ES" sz="2400" dirty="0">
                <a:solidFill>
                  <a:srgbClr val="203864"/>
                </a:solidFill>
              </a:rPr>
              <a:t>5. El aymara y el quechua </a:t>
            </a:r>
            <a:r>
              <a:rPr lang="es-ES" sz="2400" b="1" dirty="0">
                <a:solidFill>
                  <a:srgbClr val="203864"/>
                </a:solidFill>
              </a:rPr>
              <a:t>pueden</a:t>
            </a:r>
            <a:r>
              <a:rPr lang="es-ES" sz="2400" dirty="0">
                <a:solidFill>
                  <a:srgbClr val="203864"/>
                </a:solidFill>
              </a:rPr>
              <a:t> ser importantes en las escuelas.</a:t>
            </a:r>
          </a:p>
        </p:txBody>
      </p:sp>
      <p:sp>
        <p:nvSpPr>
          <p:cNvPr id="3" name="Rectangle 2"/>
          <p:cNvSpPr/>
          <p:nvPr/>
        </p:nvSpPr>
        <p:spPr>
          <a:xfrm>
            <a:off x="251791" y="4195953"/>
            <a:ext cx="9969286" cy="461665"/>
          </a:xfrm>
          <a:prstGeom prst="rect">
            <a:avLst/>
          </a:prstGeom>
        </p:spPr>
        <p:txBody>
          <a:bodyPr wrap="square">
            <a:spAutoFit/>
          </a:bodyPr>
          <a:lstStyle/>
          <a:p>
            <a:pPr lvl="0">
              <a:defRPr/>
            </a:pPr>
            <a:r>
              <a:rPr lang="es-ES" sz="2400" dirty="0">
                <a:solidFill>
                  <a:srgbClr val="203864"/>
                </a:solidFill>
              </a:rPr>
              <a:t>4. Las montañas </a:t>
            </a:r>
            <a:r>
              <a:rPr lang="es-ES" sz="2400" b="1" dirty="0">
                <a:solidFill>
                  <a:srgbClr val="203864"/>
                </a:solidFill>
              </a:rPr>
              <a:t>tienen</a:t>
            </a:r>
            <a:r>
              <a:rPr lang="es-ES" sz="2400" b="1" i="1" dirty="0">
                <a:solidFill>
                  <a:srgbClr val="203864"/>
                </a:solidFill>
              </a:rPr>
              <a:t> </a:t>
            </a:r>
            <a:r>
              <a:rPr lang="es-ES" sz="2400" dirty="0">
                <a:solidFill>
                  <a:srgbClr val="203864"/>
                </a:solidFill>
              </a:rPr>
              <a:t>una altura de seis mil metros.</a:t>
            </a:r>
          </a:p>
        </p:txBody>
      </p:sp>
      <p:sp>
        <p:nvSpPr>
          <p:cNvPr id="4" name="Rectangle 3"/>
          <p:cNvSpPr/>
          <p:nvPr/>
        </p:nvSpPr>
        <p:spPr>
          <a:xfrm>
            <a:off x="251789" y="1850379"/>
            <a:ext cx="9014302" cy="461665"/>
          </a:xfrm>
          <a:prstGeom prst="rect">
            <a:avLst/>
          </a:prstGeom>
        </p:spPr>
        <p:txBody>
          <a:bodyPr wrap="square">
            <a:spAutoFit/>
          </a:bodyPr>
          <a:lstStyle/>
          <a:p>
            <a:r>
              <a:rPr lang="es-ES" sz="2400" dirty="0">
                <a:solidFill>
                  <a:srgbClr val="203864"/>
                </a:solidFill>
              </a:rPr>
              <a:t>2. Un paisaje seco </a:t>
            </a:r>
            <a:r>
              <a:rPr lang="es-ES" sz="2400" b="1" dirty="0">
                <a:solidFill>
                  <a:srgbClr val="203864"/>
                </a:solidFill>
              </a:rPr>
              <a:t>cubre</a:t>
            </a:r>
            <a:r>
              <a:rPr lang="es-ES" sz="2400" dirty="0">
                <a:solidFill>
                  <a:srgbClr val="203864"/>
                </a:solidFill>
              </a:rPr>
              <a:t> la parte alta de la región.</a:t>
            </a:r>
          </a:p>
        </p:txBody>
      </p:sp>
      <p:sp>
        <p:nvSpPr>
          <p:cNvPr id="5" name="Rectangle 4"/>
          <p:cNvSpPr/>
          <p:nvPr/>
        </p:nvSpPr>
        <p:spPr>
          <a:xfrm>
            <a:off x="251789" y="3018764"/>
            <a:ext cx="8329470" cy="461665"/>
          </a:xfrm>
          <a:prstGeom prst="rect">
            <a:avLst/>
          </a:prstGeom>
        </p:spPr>
        <p:txBody>
          <a:bodyPr wrap="square">
            <a:spAutoFit/>
          </a:bodyPr>
          <a:lstStyle/>
          <a:p>
            <a:r>
              <a:rPr lang="es-ES" sz="2400" dirty="0">
                <a:solidFill>
                  <a:srgbClr val="203864"/>
                </a:solidFill>
              </a:rPr>
              <a:t>3. Bolivia </a:t>
            </a:r>
            <a:r>
              <a:rPr lang="es-ES" sz="2400" b="1" dirty="0">
                <a:solidFill>
                  <a:srgbClr val="203864"/>
                </a:solidFill>
              </a:rPr>
              <a:t>tiene</a:t>
            </a:r>
            <a:r>
              <a:rPr lang="es-ES" sz="2400" dirty="0">
                <a:solidFill>
                  <a:srgbClr val="203864"/>
                </a:solidFill>
              </a:rPr>
              <a:t> una frontera con cinco países.</a:t>
            </a:r>
          </a:p>
        </p:txBody>
      </p:sp>
      <p:sp>
        <p:nvSpPr>
          <p:cNvPr id="12" name="Rectangle 11"/>
          <p:cNvSpPr/>
          <p:nvPr/>
        </p:nvSpPr>
        <p:spPr>
          <a:xfrm>
            <a:off x="251788" y="5682437"/>
            <a:ext cx="9014302" cy="461665"/>
          </a:xfrm>
          <a:prstGeom prst="rect">
            <a:avLst/>
          </a:prstGeom>
        </p:spPr>
        <p:txBody>
          <a:bodyPr wrap="square">
            <a:spAutoFit/>
          </a:bodyPr>
          <a:lstStyle/>
          <a:p>
            <a:r>
              <a:rPr lang="es-ES" sz="2400" i="1" dirty="0">
                <a:solidFill>
                  <a:srgbClr val="203864"/>
                </a:solidFill>
              </a:rPr>
              <a:t>Aymara and Quechua can be important in schools.</a:t>
            </a:r>
          </a:p>
        </p:txBody>
      </p:sp>
      <p:sp>
        <p:nvSpPr>
          <p:cNvPr id="13" name="Rectangle 12"/>
          <p:cNvSpPr/>
          <p:nvPr/>
        </p:nvSpPr>
        <p:spPr>
          <a:xfrm>
            <a:off x="251788" y="4557503"/>
            <a:ext cx="9014302" cy="461665"/>
          </a:xfrm>
          <a:prstGeom prst="rect">
            <a:avLst/>
          </a:prstGeom>
        </p:spPr>
        <p:txBody>
          <a:bodyPr wrap="square">
            <a:spAutoFit/>
          </a:bodyPr>
          <a:lstStyle/>
          <a:p>
            <a:r>
              <a:rPr lang="es-ES" sz="2400" i="1" dirty="0" err="1">
                <a:solidFill>
                  <a:srgbClr val="203864"/>
                </a:solidFill>
              </a:rPr>
              <a:t>The</a:t>
            </a:r>
            <a:r>
              <a:rPr lang="es-ES" sz="2400" i="1" dirty="0">
                <a:solidFill>
                  <a:srgbClr val="203864"/>
                </a:solidFill>
              </a:rPr>
              <a:t> </a:t>
            </a:r>
            <a:r>
              <a:rPr lang="es-ES" sz="2400" i="1" dirty="0" err="1">
                <a:solidFill>
                  <a:srgbClr val="203864"/>
                </a:solidFill>
              </a:rPr>
              <a:t>mountains</a:t>
            </a:r>
            <a:r>
              <a:rPr lang="es-ES" sz="2400" i="1" dirty="0">
                <a:solidFill>
                  <a:srgbClr val="203864"/>
                </a:solidFill>
              </a:rPr>
              <a:t> </a:t>
            </a:r>
            <a:r>
              <a:rPr lang="es-ES" sz="2400" i="1" dirty="0" err="1">
                <a:solidFill>
                  <a:srgbClr val="203864"/>
                </a:solidFill>
              </a:rPr>
              <a:t>have</a:t>
            </a:r>
            <a:r>
              <a:rPr lang="es-ES" sz="2400" i="1" dirty="0">
                <a:solidFill>
                  <a:srgbClr val="203864"/>
                </a:solidFill>
              </a:rPr>
              <a:t> </a:t>
            </a:r>
            <a:r>
              <a:rPr lang="es-ES" sz="2400" i="1" dirty="0" err="1">
                <a:solidFill>
                  <a:srgbClr val="203864"/>
                </a:solidFill>
              </a:rPr>
              <a:t>an</a:t>
            </a:r>
            <a:r>
              <a:rPr lang="es-ES" sz="2400" i="1" dirty="0">
                <a:solidFill>
                  <a:srgbClr val="203864"/>
                </a:solidFill>
              </a:rPr>
              <a:t> </a:t>
            </a:r>
            <a:r>
              <a:rPr lang="es-ES" sz="2400" i="1" dirty="0" err="1">
                <a:solidFill>
                  <a:srgbClr val="203864"/>
                </a:solidFill>
              </a:rPr>
              <a:t>altitude</a:t>
            </a:r>
            <a:r>
              <a:rPr lang="es-ES" sz="2400" i="1" dirty="0">
                <a:solidFill>
                  <a:srgbClr val="203864"/>
                </a:solidFill>
              </a:rPr>
              <a:t> of </a:t>
            </a:r>
            <a:r>
              <a:rPr lang="es-ES" sz="2400" i="1" dirty="0" err="1">
                <a:solidFill>
                  <a:srgbClr val="203864"/>
                </a:solidFill>
              </a:rPr>
              <a:t>six</a:t>
            </a:r>
            <a:r>
              <a:rPr lang="es-ES" sz="2400" i="1" dirty="0">
                <a:solidFill>
                  <a:srgbClr val="203864"/>
                </a:solidFill>
              </a:rPr>
              <a:t> </a:t>
            </a:r>
            <a:r>
              <a:rPr lang="es-ES" sz="2400" i="1" dirty="0" err="1">
                <a:solidFill>
                  <a:srgbClr val="203864"/>
                </a:solidFill>
              </a:rPr>
              <a:t>thousand</a:t>
            </a:r>
            <a:r>
              <a:rPr lang="es-ES" sz="2400" i="1" dirty="0">
                <a:solidFill>
                  <a:srgbClr val="203864"/>
                </a:solidFill>
              </a:rPr>
              <a:t> metres.</a:t>
            </a:r>
          </a:p>
        </p:txBody>
      </p:sp>
      <p:sp>
        <p:nvSpPr>
          <p:cNvPr id="14" name="Rectangle 13"/>
          <p:cNvSpPr/>
          <p:nvPr/>
        </p:nvSpPr>
        <p:spPr>
          <a:xfrm>
            <a:off x="251788" y="2223756"/>
            <a:ext cx="9014302" cy="461665"/>
          </a:xfrm>
          <a:prstGeom prst="rect">
            <a:avLst/>
          </a:prstGeom>
        </p:spPr>
        <p:txBody>
          <a:bodyPr wrap="square">
            <a:spAutoFit/>
          </a:bodyPr>
          <a:lstStyle/>
          <a:p>
            <a:r>
              <a:rPr lang="es-ES" sz="2400" i="1" dirty="0" err="1">
                <a:solidFill>
                  <a:srgbClr val="203864"/>
                </a:solidFill>
              </a:rPr>
              <a:t>The</a:t>
            </a:r>
            <a:r>
              <a:rPr lang="es-ES" sz="2400" i="1" dirty="0">
                <a:solidFill>
                  <a:srgbClr val="203864"/>
                </a:solidFill>
              </a:rPr>
              <a:t> </a:t>
            </a:r>
            <a:r>
              <a:rPr lang="es-ES" sz="2400" i="1" dirty="0" err="1">
                <a:solidFill>
                  <a:srgbClr val="203864"/>
                </a:solidFill>
              </a:rPr>
              <a:t>dry</a:t>
            </a:r>
            <a:r>
              <a:rPr lang="es-ES" sz="2400" i="1" dirty="0">
                <a:solidFill>
                  <a:srgbClr val="203864"/>
                </a:solidFill>
              </a:rPr>
              <a:t> </a:t>
            </a:r>
            <a:r>
              <a:rPr lang="es-ES" sz="2400" i="1" dirty="0" err="1">
                <a:solidFill>
                  <a:srgbClr val="203864"/>
                </a:solidFill>
              </a:rPr>
              <a:t>landscape</a:t>
            </a:r>
            <a:r>
              <a:rPr lang="es-ES" sz="2400" i="1" dirty="0">
                <a:solidFill>
                  <a:srgbClr val="203864"/>
                </a:solidFill>
              </a:rPr>
              <a:t> </a:t>
            </a:r>
            <a:r>
              <a:rPr lang="es-ES" sz="2400" i="1" dirty="0" err="1">
                <a:solidFill>
                  <a:srgbClr val="203864"/>
                </a:solidFill>
              </a:rPr>
              <a:t>covers</a:t>
            </a:r>
            <a:r>
              <a:rPr lang="es-ES" sz="2400" i="1" dirty="0">
                <a:solidFill>
                  <a:srgbClr val="203864"/>
                </a:solidFill>
              </a:rPr>
              <a:t> </a:t>
            </a:r>
            <a:r>
              <a:rPr lang="es-ES" sz="2400" i="1" dirty="0" err="1">
                <a:solidFill>
                  <a:srgbClr val="203864"/>
                </a:solidFill>
              </a:rPr>
              <a:t>the</a:t>
            </a:r>
            <a:r>
              <a:rPr lang="es-ES" sz="2400" i="1" dirty="0">
                <a:solidFill>
                  <a:srgbClr val="203864"/>
                </a:solidFill>
              </a:rPr>
              <a:t> </a:t>
            </a:r>
            <a:r>
              <a:rPr lang="es-ES" sz="2400" i="1" dirty="0" err="1">
                <a:solidFill>
                  <a:srgbClr val="203864"/>
                </a:solidFill>
              </a:rPr>
              <a:t>high</a:t>
            </a:r>
            <a:r>
              <a:rPr lang="es-ES" sz="2400" i="1" dirty="0">
                <a:solidFill>
                  <a:srgbClr val="203864"/>
                </a:solidFill>
              </a:rPr>
              <a:t> </a:t>
            </a:r>
            <a:r>
              <a:rPr lang="es-ES" sz="2400" i="1" dirty="0" err="1">
                <a:solidFill>
                  <a:srgbClr val="203864"/>
                </a:solidFill>
              </a:rPr>
              <a:t>part</a:t>
            </a:r>
            <a:r>
              <a:rPr lang="es-ES" sz="2400" i="1" dirty="0">
                <a:solidFill>
                  <a:srgbClr val="203864"/>
                </a:solidFill>
              </a:rPr>
              <a:t> of </a:t>
            </a:r>
            <a:r>
              <a:rPr lang="es-ES" sz="2400" i="1" dirty="0" err="1">
                <a:solidFill>
                  <a:srgbClr val="203864"/>
                </a:solidFill>
              </a:rPr>
              <a:t>the</a:t>
            </a:r>
            <a:r>
              <a:rPr lang="es-ES" sz="2400" i="1" dirty="0">
                <a:solidFill>
                  <a:srgbClr val="203864"/>
                </a:solidFill>
              </a:rPr>
              <a:t> región.</a:t>
            </a:r>
          </a:p>
        </p:txBody>
      </p:sp>
      <p:sp>
        <p:nvSpPr>
          <p:cNvPr id="15" name="Rectangle 14"/>
          <p:cNvSpPr/>
          <p:nvPr/>
        </p:nvSpPr>
        <p:spPr>
          <a:xfrm>
            <a:off x="251788" y="3383008"/>
            <a:ext cx="9014302" cy="461665"/>
          </a:xfrm>
          <a:prstGeom prst="rect">
            <a:avLst/>
          </a:prstGeom>
        </p:spPr>
        <p:txBody>
          <a:bodyPr wrap="square">
            <a:spAutoFit/>
          </a:bodyPr>
          <a:lstStyle/>
          <a:p>
            <a:r>
              <a:rPr lang="es-ES" sz="2400" i="1" dirty="0">
                <a:solidFill>
                  <a:srgbClr val="203864"/>
                </a:solidFill>
              </a:rPr>
              <a:t>Bolivia has a </a:t>
            </a:r>
            <a:r>
              <a:rPr lang="es-ES" sz="2400" i="1" dirty="0" err="1">
                <a:solidFill>
                  <a:srgbClr val="203864"/>
                </a:solidFill>
              </a:rPr>
              <a:t>border</a:t>
            </a:r>
            <a:r>
              <a:rPr lang="es-ES" sz="2400" i="1" dirty="0">
                <a:solidFill>
                  <a:srgbClr val="203864"/>
                </a:solidFill>
              </a:rPr>
              <a:t> </a:t>
            </a:r>
            <a:r>
              <a:rPr lang="es-ES" sz="2400" i="1" dirty="0" err="1">
                <a:solidFill>
                  <a:srgbClr val="203864"/>
                </a:solidFill>
              </a:rPr>
              <a:t>with</a:t>
            </a:r>
            <a:r>
              <a:rPr lang="es-ES" sz="2400" i="1" dirty="0">
                <a:solidFill>
                  <a:srgbClr val="203864"/>
                </a:solidFill>
              </a:rPr>
              <a:t> </a:t>
            </a:r>
            <a:r>
              <a:rPr lang="es-ES" sz="2400" i="1" dirty="0" err="1">
                <a:solidFill>
                  <a:srgbClr val="203864"/>
                </a:solidFill>
              </a:rPr>
              <a:t>five</a:t>
            </a:r>
            <a:r>
              <a:rPr lang="es-ES" sz="2400" i="1" dirty="0">
                <a:solidFill>
                  <a:srgbClr val="203864"/>
                </a:solidFill>
              </a:rPr>
              <a:t> </a:t>
            </a:r>
            <a:r>
              <a:rPr lang="es-ES" sz="2400" i="1" dirty="0" err="1">
                <a:solidFill>
                  <a:srgbClr val="203864"/>
                </a:solidFill>
              </a:rPr>
              <a:t>countries</a:t>
            </a:r>
            <a:r>
              <a:rPr lang="es-ES" sz="2400" i="1" dirty="0">
                <a:solidFill>
                  <a:srgbClr val="203864"/>
                </a:solidFill>
              </a:rPr>
              <a:t>.</a:t>
            </a:r>
          </a:p>
        </p:txBody>
      </p:sp>
      <p:sp>
        <p:nvSpPr>
          <p:cNvPr id="18" name="Rectangle 17"/>
          <p:cNvSpPr/>
          <p:nvPr/>
        </p:nvSpPr>
        <p:spPr>
          <a:xfrm>
            <a:off x="11012655" y="310308"/>
            <a:ext cx="867545" cy="461665"/>
          </a:xfrm>
          <a:prstGeom prst="rect">
            <a:avLst/>
          </a:prstGeom>
        </p:spPr>
        <p:txBody>
          <a:bodyPr wrap="none">
            <a:spAutoFit/>
          </a:bodyPr>
          <a:lstStyle/>
          <a:p>
            <a:r>
              <a:rPr lang="en-GB" sz="2400" b="1" dirty="0">
                <a:solidFill>
                  <a:schemeClr val="accent5">
                    <a:lumMod val="50000"/>
                  </a:schemeClr>
                </a:solidFill>
              </a:rPr>
              <a:t>[1/2]</a:t>
            </a:r>
          </a:p>
        </p:txBody>
      </p:sp>
      <p:sp>
        <p:nvSpPr>
          <p:cNvPr id="19" name="Rectangle 18"/>
          <p:cNvSpPr/>
          <p:nvPr/>
        </p:nvSpPr>
        <p:spPr>
          <a:xfrm>
            <a:off x="251789" y="688378"/>
            <a:ext cx="9014302" cy="461665"/>
          </a:xfrm>
          <a:prstGeom prst="rect">
            <a:avLst/>
          </a:prstGeom>
        </p:spPr>
        <p:txBody>
          <a:bodyPr wrap="square">
            <a:spAutoFit/>
          </a:bodyPr>
          <a:lstStyle/>
          <a:p>
            <a:r>
              <a:rPr lang="es-ES" sz="2400" dirty="0">
                <a:solidFill>
                  <a:srgbClr val="203864"/>
                </a:solidFill>
              </a:rPr>
              <a:t>1. El calor desaparece en la parte alta del país.</a:t>
            </a:r>
          </a:p>
        </p:txBody>
      </p:sp>
      <p:sp>
        <p:nvSpPr>
          <p:cNvPr id="20" name="Rectangle 19"/>
          <p:cNvSpPr/>
          <p:nvPr/>
        </p:nvSpPr>
        <p:spPr>
          <a:xfrm>
            <a:off x="251788" y="1058597"/>
            <a:ext cx="9014302" cy="461665"/>
          </a:xfrm>
          <a:prstGeom prst="rect">
            <a:avLst/>
          </a:prstGeom>
        </p:spPr>
        <p:txBody>
          <a:bodyPr wrap="square">
            <a:spAutoFit/>
          </a:bodyPr>
          <a:lstStyle/>
          <a:p>
            <a:r>
              <a:rPr lang="es-ES" sz="2400" i="1" dirty="0" err="1">
                <a:solidFill>
                  <a:srgbClr val="203864"/>
                </a:solidFill>
              </a:rPr>
              <a:t>The</a:t>
            </a:r>
            <a:r>
              <a:rPr lang="es-ES" sz="2400" i="1" dirty="0">
                <a:solidFill>
                  <a:srgbClr val="203864"/>
                </a:solidFill>
              </a:rPr>
              <a:t> </a:t>
            </a:r>
            <a:r>
              <a:rPr lang="es-ES" sz="2400" i="1" dirty="0" err="1">
                <a:solidFill>
                  <a:srgbClr val="203864"/>
                </a:solidFill>
              </a:rPr>
              <a:t>heat</a:t>
            </a:r>
            <a:r>
              <a:rPr lang="es-ES" sz="2400" i="1" dirty="0">
                <a:solidFill>
                  <a:srgbClr val="203864"/>
                </a:solidFill>
              </a:rPr>
              <a:t> </a:t>
            </a:r>
            <a:r>
              <a:rPr lang="es-ES" sz="2400" i="1" dirty="0" err="1">
                <a:solidFill>
                  <a:srgbClr val="203864"/>
                </a:solidFill>
              </a:rPr>
              <a:t>disappears</a:t>
            </a:r>
            <a:r>
              <a:rPr lang="es-ES" sz="2400" i="1" dirty="0">
                <a:solidFill>
                  <a:srgbClr val="203864"/>
                </a:solidFill>
              </a:rPr>
              <a:t> in </a:t>
            </a:r>
            <a:r>
              <a:rPr lang="es-ES" sz="2400" i="1" dirty="0" err="1">
                <a:solidFill>
                  <a:srgbClr val="203864"/>
                </a:solidFill>
              </a:rPr>
              <a:t>the</a:t>
            </a:r>
            <a:r>
              <a:rPr lang="es-ES" sz="2400" i="1" dirty="0">
                <a:solidFill>
                  <a:srgbClr val="203864"/>
                </a:solidFill>
              </a:rPr>
              <a:t> </a:t>
            </a:r>
            <a:r>
              <a:rPr lang="es-ES" sz="2400" i="1" dirty="0" err="1">
                <a:solidFill>
                  <a:srgbClr val="203864"/>
                </a:solidFill>
              </a:rPr>
              <a:t>high</a:t>
            </a:r>
            <a:r>
              <a:rPr lang="es-ES" sz="2400" i="1" dirty="0">
                <a:solidFill>
                  <a:srgbClr val="203864"/>
                </a:solidFill>
              </a:rPr>
              <a:t> </a:t>
            </a:r>
            <a:r>
              <a:rPr lang="es-ES" sz="2400" i="1" dirty="0" err="1">
                <a:solidFill>
                  <a:srgbClr val="203864"/>
                </a:solidFill>
              </a:rPr>
              <a:t>part</a:t>
            </a:r>
            <a:r>
              <a:rPr lang="es-ES" sz="2400" i="1" dirty="0">
                <a:solidFill>
                  <a:srgbClr val="203864"/>
                </a:solidFill>
              </a:rPr>
              <a:t> of </a:t>
            </a:r>
            <a:r>
              <a:rPr lang="es-ES" sz="2400" i="1" dirty="0" err="1">
                <a:solidFill>
                  <a:srgbClr val="203864"/>
                </a:solidFill>
              </a:rPr>
              <a:t>the</a:t>
            </a:r>
            <a:r>
              <a:rPr lang="es-ES" sz="2400" i="1" dirty="0">
                <a:solidFill>
                  <a:srgbClr val="203864"/>
                </a:solidFill>
              </a:rPr>
              <a:t> country.</a:t>
            </a:r>
          </a:p>
        </p:txBody>
      </p:sp>
      <p:sp>
        <p:nvSpPr>
          <p:cNvPr id="6" name="Title 5"/>
          <p:cNvSpPr>
            <a:spLocks noGrp="1"/>
          </p:cNvSpPr>
          <p:nvPr>
            <p:ph type="title" idx="4294967295"/>
          </p:nvPr>
        </p:nvSpPr>
        <p:spPr>
          <a:xfrm>
            <a:off x="251788" y="-218720"/>
            <a:ext cx="10515600" cy="1325563"/>
          </a:xfrm>
        </p:spPr>
        <p:txBody>
          <a:bodyPr>
            <a:normAutofit/>
          </a:bodyPr>
          <a:lstStyle/>
          <a:p>
            <a:r>
              <a:rPr lang="en-GB" sz="2800" b="1" dirty="0" err="1"/>
              <a:t>Solución</a:t>
            </a:r>
            <a:endParaRPr lang="en-GB" sz="2800" b="1" dirty="0"/>
          </a:p>
        </p:txBody>
      </p:sp>
    </p:spTree>
    <p:extLst>
      <p:ext uri="{BB962C8B-B14F-4D97-AF65-F5344CB8AC3E}">
        <p14:creationId xmlns:p14="http://schemas.microsoft.com/office/powerpoint/2010/main" val="141009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2" grpId="0"/>
      <p:bldP spid="13" grpId="0"/>
      <p:bldP spid="14" grpId="0"/>
      <p:bldP spid="15"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789" y="1865755"/>
            <a:ext cx="9014302" cy="461665"/>
          </a:xfrm>
          <a:prstGeom prst="rect">
            <a:avLst/>
          </a:prstGeom>
        </p:spPr>
        <p:txBody>
          <a:bodyPr wrap="square">
            <a:spAutoFit/>
          </a:bodyPr>
          <a:lstStyle/>
          <a:p>
            <a:r>
              <a:rPr lang="es-ES" sz="2400" dirty="0">
                <a:solidFill>
                  <a:srgbClr val="203864"/>
                </a:solidFill>
              </a:rPr>
              <a:t>7. Colombia </a:t>
            </a:r>
            <a:r>
              <a:rPr lang="es-ES" sz="2400" b="1" dirty="0">
                <a:solidFill>
                  <a:srgbClr val="203864"/>
                </a:solidFill>
              </a:rPr>
              <a:t>no tiene </a:t>
            </a:r>
            <a:r>
              <a:rPr lang="es-ES" sz="2400" dirty="0">
                <a:solidFill>
                  <a:srgbClr val="203864"/>
                </a:solidFill>
              </a:rPr>
              <a:t>una frontera con Bolivia. </a:t>
            </a:r>
          </a:p>
        </p:txBody>
      </p:sp>
      <p:sp>
        <p:nvSpPr>
          <p:cNvPr id="5" name="Rectangle 4"/>
          <p:cNvSpPr/>
          <p:nvPr/>
        </p:nvSpPr>
        <p:spPr>
          <a:xfrm>
            <a:off x="251789" y="2970033"/>
            <a:ext cx="8329470" cy="461665"/>
          </a:xfrm>
          <a:prstGeom prst="rect">
            <a:avLst/>
          </a:prstGeom>
        </p:spPr>
        <p:txBody>
          <a:bodyPr wrap="square">
            <a:spAutoFit/>
          </a:bodyPr>
          <a:lstStyle/>
          <a:p>
            <a:r>
              <a:rPr lang="es-ES" sz="2400" dirty="0">
                <a:solidFill>
                  <a:srgbClr val="203864"/>
                </a:solidFill>
              </a:rPr>
              <a:t>8. El clima </a:t>
            </a:r>
            <a:r>
              <a:rPr lang="es-ES" sz="2400" b="1" dirty="0">
                <a:solidFill>
                  <a:srgbClr val="203864"/>
                </a:solidFill>
              </a:rPr>
              <a:t>puede</a:t>
            </a:r>
            <a:r>
              <a:rPr lang="es-ES" sz="2400" dirty="0">
                <a:solidFill>
                  <a:srgbClr val="203864"/>
                </a:solidFill>
              </a:rPr>
              <a:t> cambiar mucho, según la región.</a:t>
            </a:r>
          </a:p>
        </p:txBody>
      </p:sp>
      <p:sp>
        <p:nvSpPr>
          <p:cNvPr id="14" name="Rectangle 13"/>
          <p:cNvSpPr/>
          <p:nvPr/>
        </p:nvSpPr>
        <p:spPr>
          <a:xfrm>
            <a:off x="251787" y="2207720"/>
            <a:ext cx="9014302" cy="461665"/>
          </a:xfrm>
          <a:prstGeom prst="rect">
            <a:avLst/>
          </a:prstGeom>
        </p:spPr>
        <p:txBody>
          <a:bodyPr wrap="square">
            <a:spAutoFit/>
          </a:bodyPr>
          <a:lstStyle/>
          <a:p>
            <a:r>
              <a:rPr lang="es-ES" sz="2400" i="1" dirty="0">
                <a:solidFill>
                  <a:srgbClr val="203864"/>
                </a:solidFill>
              </a:rPr>
              <a:t>Colombia </a:t>
            </a:r>
            <a:r>
              <a:rPr lang="es-ES" sz="2400" b="1" i="1" dirty="0" err="1">
                <a:solidFill>
                  <a:srgbClr val="203864"/>
                </a:solidFill>
              </a:rPr>
              <a:t>doesn’t</a:t>
            </a:r>
            <a:r>
              <a:rPr lang="es-ES" sz="2400" b="1" i="1" dirty="0">
                <a:solidFill>
                  <a:srgbClr val="203864"/>
                </a:solidFill>
              </a:rPr>
              <a:t> </a:t>
            </a:r>
            <a:r>
              <a:rPr lang="es-ES" sz="2400" b="1" i="1" dirty="0" err="1">
                <a:solidFill>
                  <a:srgbClr val="203864"/>
                </a:solidFill>
              </a:rPr>
              <a:t>have</a:t>
            </a:r>
            <a:r>
              <a:rPr lang="es-ES" sz="2400" b="1" i="1" dirty="0">
                <a:solidFill>
                  <a:srgbClr val="203864"/>
                </a:solidFill>
              </a:rPr>
              <a:t> </a:t>
            </a:r>
            <a:r>
              <a:rPr lang="es-ES" sz="2400" i="1" dirty="0">
                <a:solidFill>
                  <a:srgbClr val="203864"/>
                </a:solidFill>
              </a:rPr>
              <a:t>a </a:t>
            </a:r>
            <a:r>
              <a:rPr lang="es-ES" sz="2400" i="1" dirty="0" err="1">
                <a:solidFill>
                  <a:srgbClr val="203864"/>
                </a:solidFill>
              </a:rPr>
              <a:t>border</a:t>
            </a:r>
            <a:r>
              <a:rPr lang="es-ES" sz="2400" i="1" dirty="0">
                <a:solidFill>
                  <a:srgbClr val="203864"/>
                </a:solidFill>
              </a:rPr>
              <a:t> </a:t>
            </a:r>
            <a:r>
              <a:rPr lang="es-ES" sz="2400" i="1" dirty="0" err="1">
                <a:solidFill>
                  <a:srgbClr val="203864"/>
                </a:solidFill>
              </a:rPr>
              <a:t>with</a:t>
            </a:r>
            <a:r>
              <a:rPr lang="es-ES" sz="2400" i="1" dirty="0">
                <a:solidFill>
                  <a:srgbClr val="203864"/>
                </a:solidFill>
              </a:rPr>
              <a:t> Bolivia.</a:t>
            </a:r>
          </a:p>
        </p:txBody>
      </p:sp>
      <p:sp>
        <p:nvSpPr>
          <p:cNvPr id="15" name="Rectangle 14"/>
          <p:cNvSpPr/>
          <p:nvPr/>
        </p:nvSpPr>
        <p:spPr>
          <a:xfrm>
            <a:off x="251787" y="3324669"/>
            <a:ext cx="9014302" cy="461665"/>
          </a:xfrm>
          <a:prstGeom prst="rect">
            <a:avLst/>
          </a:prstGeom>
        </p:spPr>
        <p:txBody>
          <a:bodyPr wrap="square">
            <a:spAutoFit/>
          </a:bodyPr>
          <a:lstStyle/>
          <a:p>
            <a:r>
              <a:rPr lang="es-ES" sz="2400" i="1" dirty="0" err="1">
                <a:solidFill>
                  <a:srgbClr val="203864"/>
                </a:solidFill>
              </a:rPr>
              <a:t>The</a:t>
            </a:r>
            <a:r>
              <a:rPr lang="es-ES" sz="2400" i="1" dirty="0">
                <a:solidFill>
                  <a:srgbClr val="203864"/>
                </a:solidFill>
              </a:rPr>
              <a:t> </a:t>
            </a:r>
            <a:r>
              <a:rPr lang="es-ES" sz="2400" i="1" dirty="0" err="1">
                <a:solidFill>
                  <a:srgbClr val="203864"/>
                </a:solidFill>
              </a:rPr>
              <a:t>climate</a:t>
            </a:r>
            <a:r>
              <a:rPr lang="es-ES" sz="2400" i="1" dirty="0">
                <a:solidFill>
                  <a:srgbClr val="203864"/>
                </a:solidFill>
              </a:rPr>
              <a:t> can </a:t>
            </a:r>
            <a:r>
              <a:rPr lang="es-ES" sz="2400" i="1" dirty="0" err="1">
                <a:solidFill>
                  <a:srgbClr val="203864"/>
                </a:solidFill>
              </a:rPr>
              <a:t>change</a:t>
            </a:r>
            <a:r>
              <a:rPr lang="es-ES" sz="2400" i="1" dirty="0">
                <a:solidFill>
                  <a:srgbClr val="203864"/>
                </a:solidFill>
              </a:rPr>
              <a:t> a </a:t>
            </a:r>
            <a:r>
              <a:rPr lang="es-ES" sz="2400" i="1" dirty="0" err="1">
                <a:solidFill>
                  <a:srgbClr val="203864"/>
                </a:solidFill>
              </a:rPr>
              <a:t>lot</a:t>
            </a:r>
            <a:r>
              <a:rPr lang="es-ES" sz="2400" i="1" dirty="0">
                <a:solidFill>
                  <a:srgbClr val="203864"/>
                </a:solidFill>
              </a:rPr>
              <a:t>, </a:t>
            </a:r>
            <a:r>
              <a:rPr lang="es-ES" sz="2400" i="1" dirty="0" err="1">
                <a:solidFill>
                  <a:srgbClr val="203864"/>
                </a:solidFill>
              </a:rPr>
              <a:t>according</a:t>
            </a:r>
            <a:r>
              <a:rPr lang="es-ES" sz="2400" i="1" dirty="0">
                <a:solidFill>
                  <a:srgbClr val="203864"/>
                </a:solidFill>
              </a:rPr>
              <a:t> to </a:t>
            </a:r>
            <a:r>
              <a:rPr lang="es-ES" sz="2400" i="1" dirty="0" err="1">
                <a:solidFill>
                  <a:srgbClr val="203864"/>
                </a:solidFill>
              </a:rPr>
              <a:t>the</a:t>
            </a:r>
            <a:r>
              <a:rPr lang="es-ES" sz="2400" i="1" dirty="0">
                <a:solidFill>
                  <a:srgbClr val="203864"/>
                </a:solidFill>
              </a:rPr>
              <a:t> </a:t>
            </a:r>
            <a:r>
              <a:rPr lang="es-ES" sz="2400" i="1" dirty="0" err="1">
                <a:solidFill>
                  <a:srgbClr val="203864"/>
                </a:solidFill>
              </a:rPr>
              <a:t>region</a:t>
            </a:r>
            <a:r>
              <a:rPr lang="es-ES" sz="2400" i="1" dirty="0">
                <a:solidFill>
                  <a:srgbClr val="203864"/>
                </a:solidFill>
              </a:rPr>
              <a:t>.</a:t>
            </a:r>
          </a:p>
        </p:txBody>
      </p:sp>
      <p:sp>
        <p:nvSpPr>
          <p:cNvPr id="18" name="Rectangle 17"/>
          <p:cNvSpPr/>
          <p:nvPr/>
        </p:nvSpPr>
        <p:spPr>
          <a:xfrm>
            <a:off x="11012655" y="310308"/>
            <a:ext cx="867545" cy="461665"/>
          </a:xfrm>
          <a:prstGeom prst="rect">
            <a:avLst/>
          </a:prstGeom>
        </p:spPr>
        <p:txBody>
          <a:bodyPr wrap="none">
            <a:spAutoFit/>
          </a:bodyPr>
          <a:lstStyle/>
          <a:p>
            <a:r>
              <a:rPr lang="en-GB" sz="2400" b="1" dirty="0">
                <a:solidFill>
                  <a:schemeClr val="accent5">
                    <a:lumMod val="50000"/>
                  </a:schemeClr>
                </a:solidFill>
              </a:rPr>
              <a:t>[2/2]</a:t>
            </a:r>
          </a:p>
        </p:txBody>
      </p:sp>
      <p:sp>
        <p:nvSpPr>
          <p:cNvPr id="19" name="Rectangle 18"/>
          <p:cNvSpPr/>
          <p:nvPr/>
        </p:nvSpPr>
        <p:spPr>
          <a:xfrm>
            <a:off x="251788" y="713412"/>
            <a:ext cx="9014302" cy="461665"/>
          </a:xfrm>
          <a:prstGeom prst="rect">
            <a:avLst/>
          </a:prstGeom>
        </p:spPr>
        <p:txBody>
          <a:bodyPr wrap="square">
            <a:spAutoFit/>
          </a:bodyPr>
          <a:lstStyle/>
          <a:p>
            <a:r>
              <a:rPr lang="es-ES" sz="2400" dirty="0">
                <a:solidFill>
                  <a:srgbClr val="203864"/>
                </a:solidFill>
              </a:rPr>
              <a:t>6. La selva </a:t>
            </a:r>
            <a:r>
              <a:rPr lang="es-ES" sz="2400" b="1" dirty="0">
                <a:solidFill>
                  <a:srgbClr val="203864"/>
                </a:solidFill>
              </a:rPr>
              <a:t>puede</a:t>
            </a:r>
            <a:r>
              <a:rPr lang="es-ES" sz="2400" dirty="0">
                <a:solidFill>
                  <a:srgbClr val="203864"/>
                </a:solidFill>
              </a:rPr>
              <a:t> tener mucha lluvia.</a:t>
            </a:r>
          </a:p>
        </p:txBody>
      </p:sp>
      <p:sp>
        <p:nvSpPr>
          <p:cNvPr id="20" name="Rectangle 19"/>
          <p:cNvSpPr/>
          <p:nvPr/>
        </p:nvSpPr>
        <p:spPr>
          <a:xfrm>
            <a:off x="251787" y="1083631"/>
            <a:ext cx="9014302" cy="461665"/>
          </a:xfrm>
          <a:prstGeom prst="rect">
            <a:avLst/>
          </a:prstGeom>
        </p:spPr>
        <p:txBody>
          <a:bodyPr wrap="square">
            <a:spAutoFit/>
          </a:bodyPr>
          <a:lstStyle/>
          <a:p>
            <a:r>
              <a:rPr lang="es-ES" sz="2400" i="1" dirty="0" err="1">
                <a:solidFill>
                  <a:srgbClr val="203864"/>
                </a:solidFill>
              </a:rPr>
              <a:t>The</a:t>
            </a:r>
            <a:r>
              <a:rPr lang="es-ES" sz="2400" i="1" dirty="0">
                <a:solidFill>
                  <a:srgbClr val="203864"/>
                </a:solidFill>
              </a:rPr>
              <a:t> </a:t>
            </a:r>
            <a:r>
              <a:rPr lang="es-ES" sz="2400" i="1" dirty="0" err="1">
                <a:solidFill>
                  <a:srgbClr val="203864"/>
                </a:solidFill>
              </a:rPr>
              <a:t>rainforest</a:t>
            </a:r>
            <a:r>
              <a:rPr lang="es-ES" sz="2400" i="1" dirty="0">
                <a:solidFill>
                  <a:srgbClr val="203864"/>
                </a:solidFill>
              </a:rPr>
              <a:t> can </a:t>
            </a:r>
            <a:r>
              <a:rPr lang="es-ES" sz="2400" i="1" dirty="0" err="1">
                <a:solidFill>
                  <a:srgbClr val="203864"/>
                </a:solidFill>
              </a:rPr>
              <a:t>have</a:t>
            </a:r>
            <a:r>
              <a:rPr lang="es-ES" sz="2400" i="1" dirty="0">
                <a:solidFill>
                  <a:srgbClr val="203864"/>
                </a:solidFill>
              </a:rPr>
              <a:t> a </a:t>
            </a:r>
            <a:r>
              <a:rPr lang="es-ES" sz="2400" i="1" dirty="0" err="1">
                <a:solidFill>
                  <a:srgbClr val="203864"/>
                </a:solidFill>
              </a:rPr>
              <a:t>lot</a:t>
            </a:r>
            <a:r>
              <a:rPr lang="es-ES" sz="2400" i="1" dirty="0">
                <a:solidFill>
                  <a:srgbClr val="203864"/>
                </a:solidFill>
              </a:rPr>
              <a:t> of rain.</a:t>
            </a:r>
          </a:p>
        </p:txBody>
      </p:sp>
      <p:sp>
        <p:nvSpPr>
          <p:cNvPr id="16" name="Rectangle 15"/>
          <p:cNvSpPr/>
          <p:nvPr/>
        </p:nvSpPr>
        <p:spPr>
          <a:xfrm>
            <a:off x="251789" y="4061256"/>
            <a:ext cx="8329470" cy="461665"/>
          </a:xfrm>
          <a:prstGeom prst="rect">
            <a:avLst/>
          </a:prstGeom>
        </p:spPr>
        <p:txBody>
          <a:bodyPr wrap="square">
            <a:spAutoFit/>
          </a:bodyPr>
          <a:lstStyle/>
          <a:p>
            <a:r>
              <a:rPr lang="es-ES" sz="2400" dirty="0">
                <a:solidFill>
                  <a:srgbClr val="203864"/>
                </a:solidFill>
              </a:rPr>
              <a:t>9. Los estudiantes </a:t>
            </a:r>
            <a:r>
              <a:rPr lang="es-ES" sz="2400" b="1" dirty="0">
                <a:solidFill>
                  <a:srgbClr val="203864"/>
                </a:solidFill>
              </a:rPr>
              <a:t>deben</a:t>
            </a:r>
            <a:r>
              <a:rPr lang="es-ES" sz="2400" dirty="0">
                <a:solidFill>
                  <a:srgbClr val="203864"/>
                </a:solidFill>
              </a:rPr>
              <a:t> aprender y otro idioma.</a:t>
            </a:r>
          </a:p>
        </p:txBody>
      </p:sp>
      <p:sp>
        <p:nvSpPr>
          <p:cNvPr id="21" name="Rectangle 20"/>
          <p:cNvSpPr/>
          <p:nvPr/>
        </p:nvSpPr>
        <p:spPr>
          <a:xfrm>
            <a:off x="251787" y="4401508"/>
            <a:ext cx="9014302" cy="461665"/>
          </a:xfrm>
          <a:prstGeom prst="rect">
            <a:avLst/>
          </a:prstGeom>
        </p:spPr>
        <p:txBody>
          <a:bodyPr wrap="square">
            <a:spAutoFit/>
          </a:bodyPr>
          <a:lstStyle/>
          <a:p>
            <a:r>
              <a:rPr lang="es-ES" sz="2400" i="1" dirty="0" err="1">
                <a:solidFill>
                  <a:srgbClr val="203864"/>
                </a:solidFill>
              </a:rPr>
              <a:t>The</a:t>
            </a:r>
            <a:r>
              <a:rPr lang="es-ES" sz="2400" i="1" dirty="0">
                <a:solidFill>
                  <a:srgbClr val="203864"/>
                </a:solidFill>
              </a:rPr>
              <a:t> </a:t>
            </a:r>
            <a:r>
              <a:rPr lang="es-ES" sz="2400" i="1" dirty="0" err="1">
                <a:solidFill>
                  <a:srgbClr val="203864"/>
                </a:solidFill>
              </a:rPr>
              <a:t>students</a:t>
            </a:r>
            <a:r>
              <a:rPr lang="es-ES" sz="2400" i="1" dirty="0">
                <a:solidFill>
                  <a:srgbClr val="203864"/>
                </a:solidFill>
              </a:rPr>
              <a:t> </a:t>
            </a:r>
            <a:r>
              <a:rPr lang="es-ES" sz="2400" i="1" dirty="0" err="1">
                <a:solidFill>
                  <a:srgbClr val="203864"/>
                </a:solidFill>
              </a:rPr>
              <a:t>must</a:t>
            </a:r>
            <a:r>
              <a:rPr lang="es-ES" sz="2400" i="1" dirty="0">
                <a:solidFill>
                  <a:srgbClr val="203864"/>
                </a:solidFill>
              </a:rPr>
              <a:t> </a:t>
            </a:r>
            <a:r>
              <a:rPr lang="es-ES" sz="2400" i="1" dirty="0" err="1">
                <a:solidFill>
                  <a:srgbClr val="203864"/>
                </a:solidFill>
              </a:rPr>
              <a:t>learn</a:t>
            </a:r>
            <a:r>
              <a:rPr lang="es-ES" sz="2400" i="1" dirty="0">
                <a:solidFill>
                  <a:srgbClr val="203864"/>
                </a:solidFill>
              </a:rPr>
              <a:t> </a:t>
            </a:r>
            <a:r>
              <a:rPr lang="es-ES" sz="2400" i="1" dirty="0" err="1">
                <a:solidFill>
                  <a:srgbClr val="203864"/>
                </a:solidFill>
              </a:rPr>
              <a:t>Spanish</a:t>
            </a:r>
            <a:r>
              <a:rPr lang="es-ES" sz="2400" i="1" dirty="0">
                <a:solidFill>
                  <a:srgbClr val="203864"/>
                </a:solidFill>
              </a:rPr>
              <a:t> and </a:t>
            </a:r>
            <a:r>
              <a:rPr lang="es-ES" sz="2400" i="1" dirty="0" err="1">
                <a:solidFill>
                  <a:srgbClr val="203864"/>
                </a:solidFill>
              </a:rPr>
              <a:t>another</a:t>
            </a:r>
            <a:r>
              <a:rPr lang="es-ES" sz="2400" i="1" dirty="0">
                <a:solidFill>
                  <a:srgbClr val="203864"/>
                </a:solidFill>
              </a:rPr>
              <a:t> </a:t>
            </a:r>
            <a:r>
              <a:rPr lang="es-ES" sz="2400" i="1" dirty="0" err="1">
                <a:solidFill>
                  <a:srgbClr val="203864"/>
                </a:solidFill>
              </a:rPr>
              <a:t>language</a:t>
            </a:r>
            <a:r>
              <a:rPr lang="es-ES" sz="2400" i="1" dirty="0">
                <a:solidFill>
                  <a:srgbClr val="203864"/>
                </a:solidFill>
              </a:rPr>
              <a:t>.</a:t>
            </a:r>
          </a:p>
        </p:txBody>
      </p:sp>
      <p:sp>
        <p:nvSpPr>
          <p:cNvPr id="22" name="Rectangle 21"/>
          <p:cNvSpPr/>
          <p:nvPr/>
        </p:nvSpPr>
        <p:spPr>
          <a:xfrm>
            <a:off x="251788" y="5159814"/>
            <a:ext cx="8329470" cy="461665"/>
          </a:xfrm>
          <a:prstGeom prst="rect">
            <a:avLst/>
          </a:prstGeom>
        </p:spPr>
        <p:txBody>
          <a:bodyPr wrap="square">
            <a:spAutoFit/>
          </a:bodyPr>
          <a:lstStyle/>
          <a:p>
            <a:r>
              <a:rPr lang="es-ES" sz="2400" dirty="0">
                <a:solidFill>
                  <a:srgbClr val="203864"/>
                </a:solidFill>
              </a:rPr>
              <a:t>10. Los paisajes verdes </a:t>
            </a:r>
            <a:r>
              <a:rPr lang="es-ES" sz="2400" b="1" dirty="0">
                <a:solidFill>
                  <a:srgbClr val="203864"/>
                </a:solidFill>
              </a:rPr>
              <a:t>desaparecen</a:t>
            </a:r>
            <a:r>
              <a:rPr lang="es-ES" sz="2400" dirty="0">
                <a:solidFill>
                  <a:srgbClr val="203864"/>
                </a:solidFill>
              </a:rPr>
              <a:t> en las montañas.</a:t>
            </a:r>
          </a:p>
        </p:txBody>
      </p:sp>
      <p:sp>
        <p:nvSpPr>
          <p:cNvPr id="23" name="Rectangle 22"/>
          <p:cNvSpPr/>
          <p:nvPr/>
        </p:nvSpPr>
        <p:spPr>
          <a:xfrm>
            <a:off x="251787" y="5551030"/>
            <a:ext cx="9014302" cy="461665"/>
          </a:xfrm>
          <a:prstGeom prst="rect">
            <a:avLst/>
          </a:prstGeom>
        </p:spPr>
        <p:txBody>
          <a:bodyPr wrap="square">
            <a:spAutoFit/>
          </a:bodyPr>
          <a:lstStyle/>
          <a:p>
            <a:r>
              <a:rPr lang="es-ES" sz="2400" i="1" dirty="0" err="1">
                <a:solidFill>
                  <a:srgbClr val="203864"/>
                </a:solidFill>
              </a:rPr>
              <a:t>The</a:t>
            </a:r>
            <a:r>
              <a:rPr lang="es-ES" sz="2400" i="1" dirty="0">
                <a:solidFill>
                  <a:srgbClr val="203864"/>
                </a:solidFill>
              </a:rPr>
              <a:t> </a:t>
            </a:r>
            <a:r>
              <a:rPr lang="es-ES" sz="2400" i="1" dirty="0" err="1">
                <a:solidFill>
                  <a:srgbClr val="203864"/>
                </a:solidFill>
              </a:rPr>
              <a:t>green</a:t>
            </a:r>
            <a:r>
              <a:rPr lang="es-ES" sz="2400" i="1" dirty="0">
                <a:solidFill>
                  <a:srgbClr val="203864"/>
                </a:solidFill>
              </a:rPr>
              <a:t> </a:t>
            </a:r>
            <a:r>
              <a:rPr lang="es-ES" sz="2400" i="1" dirty="0" err="1">
                <a:solidFill>
                  <a:srgbClr val="203864"/>
                </a:solidFill>
              </a:rPr>
              <a:t>landscapes</a:t>
            </a:r>
            <a:r>
              <a:rPr lang="es-ES" sz="2400" i="1" dirty="0">
                <a:solidFill>
                  <a:srgbClr val="203864"/>
                </a:solidFill>
              </a:rPr>
              <a:t> </a:t>
            </a:r>
            <a:r>
              <a:rPr lang="es-ES" sz="2400" i="1" dirty="0" err="1">
                <a:solidFill>
                  <a:srgbClr val="203864"/>
                </a:solidFill>
              </a:rPr>
              <a:t>disappear</a:t>
            </a:r>
            <a:r>
              <a:rPr lang="es-ES" sz="2400" i="1" dirty="0">
                <a:solidFill>
                  <a:srgbClr val="203864"/>
                </a:solidFill>
              </a:rPr>
              <a:t> in </a:t>
            </a:r>
            <a:r>
              <a:rPr lang="es-ES" sz="2400" i="1" dirty="0" err="1">
                <a:solidFill>
                  <a:srgbClr val="203864"/>
                </a:solidFill>
              </a:rPr>
              <a:t>the</a:t>
            </a:r>
            <a:r>
              <a:rPr lang="es-ES" sz="2400" i="1" dirty="0">
                <a:solidFill>
                  <a:srgbClr val="203864"/>
                </a:solidFill>
              </a:rPr>
              <a:t> </a:t>
            </a:r>
            <a:r>
              <a:rPr lang="es-ES" sz="2400" i="1" dirty="0" err="1">
                <a:solidFill>
                  <a:srgbClr val="203864"/>
                </a:solidFill>
              </a:rPr>
              <a:t>mountains</a:t>
            </a:r>
            <a:r>
              <a:rPr lang="es-ES" sz="2400" i="1" dirty="0">
                <a:solidFill>
                  <a:srgbClr val="203864"/>
                </a:solidFill>
              </a:rPr>
              <a:t>.</a:t>
            </a:r>
          </a:p>
        </p:txBody>
      </p:sp>
      <p:sp>
        <p:nvSpPr>
          <p:cNvPr id="2" name="Title 1"/>
          <p:cNvSpPr>
            <a:spLocks noGrp="1"/>
          </p:cNvSpPr>
          <p:nvPr>
            <p:ph type="title" idx="4294967295"/>
          </p:nvPr>
        </p:nvSpPr>
        <p:spPr>
          <a:xfrm>
            <a:off x="251787" y="154611"/>
            <a:ext cx="2021513" cy="558801"/>
          </a:xfrm>
        </p:spPr>
        <p:txBody>
          <a:bodyPr>
            <a:normAutofit/>
          </a:bodyPr>
          <a:lstStyle/>
          <a:p>
            <a:r>
              <a:rPr lang="en-GB" sz="2800" b="1" dirty="0" err="1"/>
              <a:t>Solución</a:t>
            </a:r>
            <a:endParaRPr lang="en-GB" sz="2800" b="1" dirty="0"/>
          </a:p>
        </p:txBody>
      </p:sp>
    </p:spTree>
    <p:extLst>
      <p:ext uri="{BB962C8B-B14F-4D97-AF65-F5344CB8AC3E}">
        <p14:creationId xmlns:p14="http://schemas.microsoft.com/office/powerpoint/2010/main" val="115550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P spid="15" grpId="0"/>
      <p:bldP spid="19" grpId="0"/>
      <p:bldP spid="20" grpId="0"/>
      <p:bldP spid="16"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¿Qué hace la </a:t>
            </a:r>
            <a:r>
              <a:rPr lang="en-GB" sz="2400" b="1" dirty="0" err="1">
                <a:solidFill>
                  <a:schemeClr val="bg1"/>
                </a:solidFill>
              </a:rPr>
              <a:t>familia</a:t>
            </a:r>
            <a:r>
              <a:rPr lang="en-GB" sz="2400" b="1" dirty="0">
                <a:solidFill>
                  <a:schemeClr val="bg1"/>
                </a:solidFill>
              </a:rPr>
              <a:t> </a:t>
            </a:r>
            <a:r>
              <a:rPr lang="en-GB" sz="2400" b="1" dirty="0" err="1">
                <a:solidFill>
                  <a:schemeClr val="bg1"/>
                </a:solidFill>
              </a:rPr>
              <a:t>López</a:t>
            </a:r>
            <a:r>
              <a:rPr lang="en-GB" sz="2400" b="1" dirty="0">
                <a:solidFill>
                  <a:schemeClr val="bg1"/>
                </a:solidFill>
              </a:rPr>
              <a:t> </a:t>
            </a:r>
            <a:r>
              <a:rPr lang="en-GB" sz="2400" b="1" dirty="0" err="1">
                <a:solidFill>
                  <a:schemeClr val="bg1"/>
                </a:solidFill>
              </a:rPr>
              <a:t>durante</a:t>
            </a:r>
            <a:r>
              <a:rPr lang="en-GB" sz="2400" b="1" dirty="0">
                <a:solidFill>
                  <a:schemeClr val="bg1"/>
                </a:solidFill>
              </a:rPr>
              <a:t> la </a:t>
            </a:r>
            <a:r>
              <a:rPr lang="en-GB" sz="2400" b="1" dirty="0" err="1">
                <a:solidFill>
                  <a:schemeClr val="bg1"/>
                </a:solidFill>
              </a:rPr>
              <a:t>Navidad</a:t>
            </a:r>
            <a:r>
              <a:rPr lang="en-GB" sz="24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32758" y="258166"/>
            <a:ext cx="24953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y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86" y="2206324"/>
            <a:ext cx="1012305" cy="1012305"/>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549" y="2249416"/>
            <a:ext cx="972793" cy="972793"/>
          </a:xfrm>
          <a:prstGeom prst="rect">
            <a:avLst/>
          </a:prstGeom>
        </p:spPr>
      </p:pic>
      <p:sp>
        <p:nvSpPr>
          <p:cNvPr id="24" name="Rounded Rectangular Callout 23"/>
          <p:cNvSpPr/>
          <p:nvPr/>
        </p:nvSpPr>
        <p:spPr>
          <a:xfrm>
            <a:off x="41143" y="3784531"/>
            <a:ext cx="11367592" cy="824593"/>
          </a:xfrm>
          <a:prstGeom prst="wedgeRoundRectCallout">
            <a:avLst>
              <a:gd name="adj1" fmla="val -33170"/>
              <a:gd name="adj2" fmla="val -9136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El </a:t>
            </a:r>
            <a:r>
              <a:rPr lang="en-GB" sz="2400" dirty="0" err="1">
                <a:solidFill>
                  <a:schemeClr val="accent5">
                    <a:lumMod val="50000"/>
                  </a:schemeClr>
                </a:solidFill>
              </a:rPr>
              <a:t>día</a:t>
            </a:r>
            <a:r>
              <a:rPr lang="en-GB" sz="2400" dirty="0">
                <a:solidFill>
                  <a:schemeClr val="accent5">
                    <a:lumMod val="50000"/>
                  </a:schemeClr>
                </a:solidFill>
              </a:rPr>
              <a:t> de </a:t>
            </a:r>
            <a:r>
              <a:rPr lang="en-GB" sz="2400" dirty="0" err="1">
                <a:solidFill>
                  <a:schemeClr val="accent5">
                    <a:lumMod val="50000"/>
                  </a:schemeClr>
                </a:solidFill>
              </a:rPr>
              <a:t>Navidad</a:t>
            </a:r>
            <a:r>
              <a:rPr lang="en-GB" sz="2400" dirty="0">
                <a:solidFill>
                  <a:schemeClr val="accent5">
                    <a:lumMod val="50000"/>
                  </a:schemeClr>
                </a:solidFill>
              </a:rPr>
              <a:t>, </a:t>
            </a:r>
            <a:r>
              <a:rPr lang="en-GB" sz="2400" b="1" dirty="0" err="1">
                <a:solidFill>
                  <a:schemeClr val="accent5">
                    <a:lumMod val="50000"/>
                  </a:schemeClr>
                </a:solidFill>
              </a:rPr>
              <a:t>nosotros</a:t>
            </a:r>
            <a:r>
              <a:rPr lang="en-GB" sz="2400" b="1" dirty="0">
                <a:solidFill>
                  <a:schemeClr val="accent5">
                    <a:lumMod val="50000"/>
                  </a:schemeClr>
                </a:solidFill>
              </a:rPr>
              <a:t> </a:t>
            </a:r>
            <a:r>
              <a:rPr lang="en-GB" sz="2400" b="1" dirty="0" err="1">
                <a:solidFill>
                  <a:schemeClr val="accent5">
                    <a:lumMod val="50000"/>
                  </a:schemeClr>
                </a:solidFill>
              </a:rPr>
              <a:t>pedimos</a:t>
            </a:r>
            <a:r>
              <a:rPr lang="en-GB" sz="2400" b="1" dirty="0">
                <a:solidFill>
                  <a:schemeClr val="accent5">
                    <a:lumMod val="50000"/>
                  </a:schemeClr>
                </a:solidFill>
              </a:rPr>
              <a:t> </a:t>
            </a:r>
            <a:r>
              <a:rPr lang="en-GB" sz="2400" dirty="0" err="1">
                <a:solidFill>
                  <a:schemeClr val="accent5">
                    <a:lumMod val="50000"/>
                  </a:schemeClr>
                </a:solidFill>
              </a:rPr>
              <a:t>muchos</a:t>
            </a:r>
            <a:r>
              <a:rPr lang="en-GB" sz="2400" dirty="0">
                <a:solidFill>
                  <a:schemeClr val="accent5">
                    <a:lumMod val="50000"/>
                  </a:schemeClr>
                </a:solidFill>
              </a:rPr>
              <a:t> </a:t>
            </a:r>
            <a:r>
              <a:rPr lang="en-GB" sz="2400" dirty="0" err="1">
                <a:solidFill>
                  <a:schemeClr val="accent5">
                    <a:lumMod val="50000"/>
                  </a:schemeClr>
                </a:solidFill>
              </a:rPr>
              <a:t>regalos</a:t>
            </a:r>
            <a:r>
              <a:rPr lang="en-GB" sz="2400" dirty="0">
                <a:solidFill>
                  <a:schemeClr val="accent5">
                    <a:lumMod val="50000"/>
                  </a:schemeClr>
                </a:solidFill>
              </a:rPr>
              <a:t>. En </a:t>
            </a:r>
            <a:r>
              <a:rPr lang="en-GB" sz="2400" dirty="0" err="1">
                <a:solidFill>
                  <a:schemeClr val="accent5">
                    <a:lumMod val="50000"/>
                  </a:schemeClr>
                </a:solidFill>
              </a:rPr>
              <a:t>cambio</a:t>
            </a:r>
            <a:r>
              <a:rPr lang="en-GB" sz="2400" dirty="0">
                <a:solidFill>
                  <a:schemeClr val="accent5">
                    <a:lumMod val="50000"/>
                  </a:schemeClr>
                </a:solidFill>
              </a:rPr>
              <a:t>, </a:t>
            </a:r>
            <a:r>
              <a:rPr lang="en-GB" sz="2400" b="1" dirty="0" err="1">
                <a:solidFill>
                  <a:schemeClr val="accent5">
                    <a:lumMod val="50000"/>
                  </a:schemeClr>
                </a:solidFill>
              </a:rPr>
              <a:t>ellos</a:t>
            </a:r>
            <a:r>
              <a:rPr lang="en-GB" sz="2400" b="1" dirty="0">
                <a:solidFill>
                  <a:schemeClr val="accent5">
                    <a:lumMod val="50000"/>
                  </a:schemeClr>
                </a:solidFill>
              </a:rPr>
              <a:t> </a:t>
            </a:r>
            <a:r>
              <a:rPr lang="en-GB" sz="2400" b="1" dirty="0" err="1">
                <a:solidFill>
                  <a:schemeClr val="accent5">
                    <a:lumMod val="50000"/>
                  </a:schemeClr>
                </a:solidFill>
              </a:rPr>
              <a:t>descubren</a:t>
            </a:r>
            <a:r>
              <a:rPr lang="en-GB" sz="2400" b="1" dirty="0">
                <a:solidFill>
                  <a:schemeClr val="accent5">
                    <a:lumMod val="50000"/>
                  </a:schemeClr>
                </a:solidFill>
              </a:rPr>
              <a:t> </a:t>
            </a:r>
            <a:r>
              <a:rPr lang="en-GB" sz="2400" dirty="0" err="1">
                <a:solidFill>
                  <a:schemeClr val="accent5">
                    <a:lumMod val="50000"/>
                  </a:schemeClr>
                </a:solidFill>
              </a:rPr>
              <a:t>muchos</a:t>
            </a:r>
            <a:r>
              <a:rPr lang="en-GB" sz="2400" dirty="0">
                <a:solidFill>
                  <a:schemeClr val="accent5">
                    <a:lumMod val="50000"/>
                  </a:schemeClr>
                </a:solidFill>
              </a:rPr>
              <a:t> </a:t>
            </a:r>
            <a:r>
              <a:rPr lang="en-GB" sz="2400" dirty="0" err="1">
                <a:solidFill>
                  <a:schemeClr val="accent5">
                    <a:lumMod val="50000"/>
                  </a:schemeClr>
                </a:solidFill>
              </a:rPr>
              <a:t>regalos</a:t>
            </a:r>
            <a:r>
              <a:rPr lang="en-GB" sz="2400" dirty="0">
                <a:solidFill>
                  <a:schemeClr val="accent5">
                    <a:lumMod val="50000"/>
                  </a:schemeClr>
                </a:solidFill>
              </a:rPr>
              <a:t> </a:t>
            </a:r>
            <a:r>
              <a:rPr lang="en-GB" sz="2400" dirty="0" err="1">
                <a:solidFill>
                  <a:schemeClr val="accent5">
                    <a:lumMod val="50000"/>
                  </a:schemeClr>
                </a:solidFill>
              </a:rPr>
              <a:t>debajo</a:t>
            </a:r>
            <a:r>
              <a:rPr lang="en-GB" sz="2400" dirty="0">
                <a:solidFill>
                  <a:schemeClr val="accent5">
                    <a:lumMod val="50000"/>
                  </a:schemeClr>
                </a:solidFill>
              </a:rPr>
              <a:t> de la </a:t>
            </a:r>
            <a:r>
              <a:rPr lang="en-GB" sz="2400" dirty="0" err="1">
                <a:solidFill>
                  <a:schemeClr val="accent5">
                    <a:lumMod val="50000"/>
                  </a:schemeClr>
                </a:solidFill>
              </a:rPr>
              <a:t>cama</a:t>
            </a:r>
            <a:r>
              <a:rPr lang="en-GB" sz="2400" dirty="0">
                <a:solidFill>
                  <a:schemeClr val="accent5">
                    <a:lumMod val="50000"/>
                  </a:schemeClr>
                </a:solidFill>
              </a:rPr>
              <a:t>.</a:t>
            </a:r>
            <a:endParaRPr lang="en-GB" sz="2400" b="1" dirty="0">
              <a:solidFill>
                <a:schemeClr val="accent5">
                  <a:lumMod val="50000"/>
                </a:schemeClr>
              </a:solidFill>
            </a:endParaRPr>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6708" y="2235671"/>
            <a:ext cx="1005631" cy="1005631"/>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2339" y="2258182"/>
            <a:ext cx="992466" cy="992466"/>
          </a:xfrm>
          <a:prstGeom prst="rect">
            <a:avLst/>
          </a:prstGeom>
        </p:spPr>
      </p:pic>
      <p:sp>
        <p:nvSpPr>
          <p:cNvPr id="35" name="TextBox 34"/>
          <p:cNvSpPr txBox="1"/>
          <p:nvPr/>
        </p:nvSpPr>
        <p:spPr>
          <a:xfrm>
            <a:off x="226721" y="1726852"/>
            <a:ext cx="4269079" cy="830997"/>
          </a:xfrm>
          <a:prstGeom prst="rect">
            <a:avLst/>
          </a:prstGeom>
          <a:noFill/>
        </p:spPr>
        <p:txBody>
          <a:bodyPr wrap="square" rtlCol="0">
            <a:spAutoFit/>
          </a:bodyPr>
          <a:lstStyle/>
          <a:p>
            <a:r>
              <a:rPr lang="en-GB" sz="2400" dirty="0">
                <a:solidFill>
                  <a:schemeClr val="accent5">
                    <a:lumMod val="50000"/>
                  </a:schemeClr>
                </a:solidFill>
              </a:rPr>
              <a:t>[we]                         	 			</a:t>
            </a:r>
          </a:p>
        </p:txBody>
      </p:sp>
      <p:sp>
        <p:nvSpPr>
          <p:cNvPr id="36" name="TextBox 35"/>
          <p:cNvSpPr txBox="1"/>
          <p:nvPr/>
        </p:nvSpPr>
        <p:spPr>
          <a:xfrm>
            <a:off x="226721" y="1171471"/>
            <a:ext cx="10395284" cy="461665"/>
          </a:xfrm>
          <a:prstGeom prst="rect">
            <a:avLst/>
          </a:prstGeom>
          <a:noFill/>
        </p:spPr>
        <p:txBody>
          <a:bodyPr wrap="square" rtlCol="0">
            <a:spAutoFit/>
          </a:bodyPr>
          <a:lstStyle/>
          <a:p>
            <a:pPr algn="l"/>
            <a:r>
              <a:rPr lang="en-GB" sz="2400" dirty="0">
                <a:solidFill>
                  <a:schemeClr val="accent5">
                    <a:lumMod val="50000"/>
                  </a:schemeClr>
                </a:solidFill>
              </a:rPr>
              <a:t>El </a:t>
            </a:r>
            <a:r>
              <a:rPr lang="en-GB" sz="2400" dirty="0" err="1">
                <a:solidFill>
                  <a:schemeClr val="accent5">
                    <a:lumMod val="50000"/>
                  </a:schemeClr>
                </a:solidFill>
              </a:rPr>
              <a:t>día</a:t>
            </a:r>
            <a:r>
              <a:rPr lang="en-GB" sz="2400" dirty="0">
                <a:solidFill>
                  <a:schemeClr val="accent5">
                    <a:lumMod val="50000"/>
                  </a:schemeClr>
                </a:solidFill>
              </a:rPr>
              <a:t> de </a:t>
            </a:r>
            <a:r>
              <a:rPr lang="en-GB" sz="2400" dirty="0" err="1">
                <a:solidFill>
                  <a:schemeClr val="accent5">
                    <a:lumMod val="50000"/>
                  </a:schemeClr>
                </a:solidFill>
              </a:rPr>
              <a:t>Navidad</a:t>
            </a:r>
            <a:endParaRPr lang="en-GB" sz="2400" dirty="0">
              <a:solidFill>
                <a:schemeClr val="accent5">
                  <a:lumMod val="50000"/>
                </a:schemeClr>
              </a:solidFill>
            </a:endParaRPr>
          </a:p>
        </p:txBody>
      </p:sp>
      <p:sp>
        <p:nvSpPr>
          <p:cNvPr id="37" name="TextBox 36"/>
          <p:cNvSpPr txBox="1"/>
          <p:nvPr/>
        </p:nvSpPr>
        <p:spPr>
          <a:xfrm>
            <a:off x="1029153" y="1777344"/>
            <a:ext cx="2881562"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rPr>
              <a:t>ask for lots of presents</a:t>
            </a:r>
          </a:p>
        </p:txBody>
      </p:sp>
      <p:sp>
        <p:nvSpPr>
          <p:cNvPr id="38" name="TextBox 37"/>
          <p:cNvSpPr txBox="1"/>
          <p:nvPr/>
        </p:nvSpPr>
        <p:spPr>
          <a:xfrm>
            <a:off x="8863247" y="1714993"/>
            <a:ext cx="3166755" cy="707886"/>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rPr>
              <a:t>discover lots of presents under the bed</a:t>
            </a:r>
          </a:p>
        </p:txBody>
      </p:sp>
      <p:sp>
        <p:nvSpPr>
          <p:cNvPr id="39" name="TextBox 38">
            <a:extLst>
              <a:ext uri="{FF2B5EF4-FFF2-40B4-BE49-F238E27FC236}">
                <a16:creationId xmlns:a16="http://schemas.microsoft.com/office/drawing/2014/main" id="{7F010251-589D-FD4D-A63A-07917D7B3A86}"/>
              </a:ext>
            </a:extLst>
          </p:cNvPr>
          <p:cNvSpPr txBox="1"/>
          <p:nvPr/>
        </p:nvSpPr>
        <p:spPr>
          <a:xfrm>
            <a:off x="219614" y="3178942"/>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40" name="TextBox 39">
            <a:extLst>
              <a:ext uri="{FF2B5EF4-FFF2-40B4-BE49-F238E27FC236}">
                <a16:creationId xmlns:a16="http://schemas.microsoft.com/office/drawing/2014/main" id="{7F010251-589D-FD4D-A63A-07917D7B3A86}"/>
              </a:ext>
            </a:extLst>
          </p:cNvPr>
          <p:cNvSpPr txBox="1"/>
          <p:nvPr/>
        </p:nvSpPr>
        <p:spPr>
          <a:xfrm>
            <a:off x="1177504" y="5787828"/>
            <a:ext cx="1700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a:solidFill>
                  <a:srgbClr val="4472C4">
                    <a:lumMod val="50000"/>
                  </a:srgbClr>
                </a:solidFill>
                <a:latin typeface="Century Gothic" panose="020F0302020204030204"/>
              </a:rPr>
              <a:t>Persona B</a:t>
            </a:r>
            <a:endParaRPr kumimoji="0" lang="en-US" sz="2400" b="1" i="0" u="sng" strike="noStrike" kern="1200" cap="none" spc="0" normalizeH="0" baseline="0" noProof="0" dirty="0">
              <a:ln>
                <a:noFill/>
              </a:ln>
              <a:solidFill>
                <a:srgbClr val="4472C4">
                  <a:lumMod val="50000"/>
                </a:srgbClr>
              </a:solidFill>
              <a:effectLst/>
              <a:uLnTx/>
              <a:uFillTx/>
              <a:latin typeface="Century Gothic" panose="020F0302020204030204"/>
            </a:endParaRPr>
          </a:p>
        </p:txBody>
      </p:sp>
      <p:graphicFrame>
        <p:nvGraphicFramePr>
          <p:cNvPr id="41" name="Table 40"/>
          <p:cNvGraphicFramePr>
            <a:graphicFrameLocks noGrp="1"/>
          </p:cNvGraphicFramePr>
          <p:nvPr/>
        </p:nvGraphicFramePr>
        <p:xfrm>
          <a:off x="2877852" y="4819311"/>
          <a:ext cx="9294628" cy="1490163"/>
        </p:xfrm>
        <a:graphic>
          <a:graphicData uri="http://schemas.openxmlformats.org/drawingml/2006/table">
            <a:tbl>
              <a:tblPr firstRow="1" bandRow="1">
                <a:tableStyleId>{5940675A-B579-460E-94D1-54222C63F5DA}</a:tableStyleId>
              </a:tblPr>
              <a:tblGrid>
                <a:gridCol w="4491470">
                  <a:extLst>
                    <a:ext uri="{9D8B030D-6E8A-4147-A177-3AD203B41FA5}">
                      <a16:colId xmlns:a16="http://schemas.microsoft.com/office/drawing/2014/main" val="3781642229"/>
                    </a:ext>
                  </a:extLst>
                </a:gridCol>
                <a:gridCol w="4803158">
                  <a:extLst>
                    <a:ext uri="{9D8B030D-6E8A-4147-A177-3AD203B41FA5}">
                      <a16:colId xmlns:a16="http://schemas.microsoft.com/office/drawing/2014/main" val="3019232194"/>
                    </a:ext>
                  </a:extLst>
                </a:gridCol>
              </a:tblGrid>
              <a:tr h="496721">
                <a:tc gridSpan="2">
                  <a:txBody>
                    <a:bodyPr/>
                    <a:lstStyle/>
                    <a:p>
                      <a:pPr algn="ctr"/>
                      <a:r>
                        <a:rPr lang="en-GB" sz="2000" b="1" dirty="0">
                          <a:solidFill>
                            <a:schemeClr val="accent5">
                              <a:lumMod val="50000"/>
                            </a:schemeClr>
                          </a:solidFill>
                        </a:rPr>
                        <a:t>Christmas Day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u="none" kern="1200" dirty="0">
                        <a:solidFill>
                          <a:schemeClr val="accent5">
                            <a:lumMod val="50000"/>
                          </a:schemeClr>
                        </a:solidFill>
                        <a:effectLst/>
                        <a:latin typeface="+mn-lt"/>
                        <a:ea typeface="+mn-ea"/>
                        <a:cs typeface="+mn-cs"/>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800686361"/>
                  </a:ext>
                </a:extLst>
              </a:tr>
              <a:tr h="496721">
                <a:tc>
                  <a:txBody>
                    <a:bodyPr/>
                    <a:lstStyle/>
                    <a:p>
                      <a:pPr algn="ctr"/>
                      <a:r>
                        <a:rPr lang="en-GB" sz="2000" b="1" u="none" dirty="0">
                          <a:solidFill>
                            <a:schemeClr val="accent5">
                              <a:lumMod val="50000"/>
                            </a:schemeClr>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chemeClr val="accent5">
                              <a:lumMod val="50000"/>
                            </a:schemeClr>
                          </a:solidFill>
                        </a:rPr>
                        <a:t>They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86659278"/>
                  </a:ext>
                </a:extLst>
              </a:tr>
              <a:tr h="496721">
                <a:tc>
                  <a:txBody>
                    <a:bodyPr/>
                    <a:lstStyle/>
                    <a:p>
                      <a:endParaRPr lang="en-GB" sz="2000" u="none"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16537774"/>
                  </a:ext>
                </a:extLst>
              </a:tr>
            </a:tbl>
          </a:graphicData>
        </a:graphic>
      </p:graphicFrame>
      <p:sp>
        <p:nvSpPr>
          <p:cNvPr id="42" name="TextBox 41"/>
          <p:cNvSpPr txBox="1"/>
          <p:nvPr/>
        </p:nvSpPr>
        <p:spPr>
          <a:xfrm>
            <a:off x="3202823" y="5861842"/>
            <a:ext cx="2881562"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rPr>
              <a:t>ask for lots of presents</a:t>
            </a:r>
          </a:p>
        </p:txBody>
      </p:sp>
      <p:sp>
        <p:nvSpPr>
          <p:cNvPr id="43" name="TextBox 42"/>
          <p:cNvSpPr txBox="1"/>
          <p:nvPr/>
        </p:nvSpPr>
        <p:spPr>
          <a:xfrm>
            <a:off x="7808933" y="5755069"/>
            <a:ext cx="3670344" cy="707886"/>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rPr>
              <a:t>discover lots of presents under the bed</a:t>
            </a:r>
          </a:p>
        </p:txBody>
      </p:sp>
      <p:sp>
        <p:nvSpPr>
          <p:cNvPr id="3" name="Rectangle 2"/>
          <p:cNvSpPr/>
          <p:nvPr/>
        </p:nvSpPr>
        <p:spPr>
          <a:xfrm>
            <a:off x="7852304" y="1691423"/>
            <a:ext cx="1056700" cy="461665"/>
          </a:xfrm>
          <a:prstGeom prst="rect">
            <a:avLst/>
          </a:prstGeom>
        </p:spPr>
        <p:txBody>
          <a:bodyPr wrap="none">
            <a:spAutoFit/>
          </a:bodyPr>
          <a:lstStyle/>
          <a:p>
            <a:r>
              <a:rPr lang="en-GB" sz="2400" dirty="0">
                <a:solidFill>
                  <a:schemeClr val="accent5">
                    <a:lumMod val="50000"/>
                  </a:schemeClr>
                </a:solidFill>
              </a:rPr>
              <a:t>[they]</a:t>
            </a:r>
          </a:p>
        </p:txBody>
      </p:sp>
      <p:sp>
        <p:nvSpPr>
          <p:cNvPr id="6" name="Rectangle 5"/>
          <p:cNvSpPr/>
          <p:nvPr/>
        </p:nvSpPr>
        <p:spPr>
          <a:xfrm>
            <a:off x="4316121" y="1707220"/>
            <a:ext cx="3363421" cy="461665"/>
          </a:xfrm>
          <a:prstGeom prst="rect">
            <a:avLst/>
          </a:prstGeom>
        </p:spPr>
        <p:txBody>
          <a:bodyPr wrap="none">
            <a:spAutoFit/>
          </a:bodyPr>
          <a:lstStyle/>
          <a:p>
            <a:r>
              <a:rPr lang="en-GB" sz="2400" dirty="0">
                <a:solidFill>
                  <a:schemeClr val="accent5">
                    <a:lumMod val="50000"/>
                  </a:schemeClr>
                </a:solidFill>
              </a:rPr>
              <a:t>On the other hand… </a:t>
            </a:r>
            <a:endParaRPr lang="en-GB" sz="2400" dirty="0"/>
          </a:p>
        </p:txBody>
      </p:sp>
    </p:spTree>
    <p:extLst>
      <p:ext uri="{BB962C8B-B14F-4D97-AF65-F5344CB8AC3E}">
        <p14:creationId xmlns:p14="http://schemas.microsoft.com/office/powerpoint/2010/main" val="343968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0" grpId="0"/>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¿Qué hace la </a:t>
            </a:r>
            <a:r>
              <a:rPr lang="en-GB" sz="2400" b="1" dirty="0" err="1">
                <a:solidFill>
                  <a:schemeClr val="bg1"/>
                </a:solidFill>
              </a:rPr>
              <a:t>familia</a:t>
            </a:r>
            <a:r>
              <a:rPr lang="en-GB" sz="2400" b="1" dirty="0">
                <a:solidFill>
                  <a:schemeClr val="bg1"/>
                </a:solidFill>
              </a:rPr>
              <a:t> </a:t>
            </a:r>
            <a:r>
              <a:rPr lang="en-GB" sz="2400" b="1" dirty="0" err="1">
                <a:solidFill>
                  <a:schemeClr val="bg1"/>
                </a:solidFill>
              </a:rPr>
              <a:t>López</a:t>
            </a:r>
            <a:r>
              <a:rPr lang="en-GB" sz="2400" b="1" dirty="0">
                <a:solidFill>
                  <a:schemeClr val="bg1"/>
                </a:solidFill>
              </a:rPr>
              <a:t> </a:t>
            </a:r>
            <a:r>
              <a:rPr lang="en-GB" sz="2400" b="1" dirty="0" err="1">
                <a:solidFill>
                  <a:schemeClr val="bg1"/>
                </a:solidFill>
              </a:rPr>
              <a:t>durante</a:t>
            </a:r>
            <a:r>
              <a:rPr lang="en-GB" sz="2400" b="1" dirty="0">
                <a:solidFill>
                  <a:schemeClr val="bg1"/>
                </a:solidFill>
              </a:rPr>
              <a:t> la </a:t>
            </a:r>
            <a:r>
              <a:rPr lang="en-GB" sz="2400" b="1" dirty="0" err="1">
                <a:solidFill>
                  <a:schemeClr val="bg1"/>
                </a:solidFill>
              </a:rPr>
              <a:t>Navidad</a:t>
            </a:r>
            <a:r>
              <a:rPr lang="en-GB" sz="24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32758" y="258166"/>
            <a:ext cx="24953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F010251-589D-FD4D-A63A-07917D7B3A86}"/>
              </a:ext>
            </a:extLst>
          </p:cNvPr>
          <p:cNvSpPr txBox="1"/>
          <p:nvPr/>
        </p:nvSpPr>
        <p:spPr>
          <a:xfrm>
            <a:off x="180000" y="1296000"/>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7" name="TextBox 6"/>
          <p:cNvSpPr txBox="1"/>
          <p:nvPr/>
        </p:nvSpPr>
        <p:spPr>
          <a:xfrm>
            <a:off x="264695" y="1776548"/>
            <a:ext cx="10395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2400" b="0"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día</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400" b="0"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Navidad</a:t>
            </a:r>
            <a:endPar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p:cNvSpPr txBox="1"/>
          <p:nvPr/>
        </p:nvSpPr>
        <p:spPr>
          <a:xfrm>
            <a:off x="264695" y="3811277"/>
            <a:ext cx="10395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2400" b="0"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Nochevieja</a:t>
            </a:r>
            <a:endPar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387017" y="2437880"/>
            <a:ext cx="3588084"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discover the presents</a:t>
            </a:r>
          </a:p>
        </p:txBody>
      </p:sp>
      <p:sp>
        <p:nvSpPr>
          <p:cNvPr id="13" name="TextBox 12"/>
          <p:cNvSpPr txBox="1"/>
          <p:nvPr/>
        </p:nvSpPr>
        <p:spPr>
          <a:xfrm>
            <a:off x="5308600" y="2404143"/>
            <a:ext cx="3212431"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make the food.</a:t>
            </a:r>
          </a:p>
        </p:txBody>
      </p:sp>
      <p:sp>
        <p:nvSpPr>
          <p:cNvPr id="14" name="TextBox 13"/>
          <p:cNvSpPr txBox="1"/>
          <p:nvPr/>
        </p:nvSpPr>
        <p:spPr>
          <a:xfrm>
            <a:off x="387016" y="3103391"/>
            <a:ext cx="3588085"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drink coffee </a:t>
            </a:r>
          </a:p>
        </p:txBody>
      </p:sp>
      <p:sp>
        <p:nvSpPr>
          <p:cNvPr id="15" name="TextBox 14"/>
          <p:cNvSpPr txBox="1"/>
          <p:nvPr/>
        </p:nvSpPr>
        <p:spPr>
          <a:xfrm>
            <a:off x="5308601" y="3107951"/>
            <a:ext cx="3212431"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read new books.</a:t>
            </a:r>
          </a:p>
        </p:txBody>
      </p:sp>
      <p:sp>
        <p:nvSpPr>
          <p:cNvPr id="16" name="TextBox 15"/>
          <p:cNvSpPr txBox="1"/>
          <p:nvPr/>
        </p:nvSpPr>
        <p:spPr>
          <a:xfrm>
            <a:off x="6144548" y="5482011"/>
            <a:ext cx="4082344"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eat 12 grapes at midnight.</a:t>
            </a:r>
          </a:p>
        </p:txBody>
      </p:sp>
      <p:sp>
        <p:nvSpPr>
          <p:cNvPr id="17" name="TextBox 16"/>
          <p:cNvSpPr txBox="1"/>
          <p:nvPr/>
        </p:nvSpPr>
        <p:spPr>
          <a:xfrm>
            <a:off x="387016" y="5482011"/>
            <a:ext cx="3823740"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want to go to bed early.</a:t>
            </a:r>
          </a:p>
        </p:txBody>
      </p:sp>
      <p:sp>
        <p:nvSpPr>
          <p:cNvPr id="18" name="TextBox 17"/>
          <p:cNvSpPr txBox="1"/>
          <p:nvPr/>
        </p:nvSpPr>
        <p:spPr>
          <a:xfrm>
            <a:off x="387016" y="4580718"/>
            <a:ext cx="3823740"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must clean the house</a:t>
            </a:r>
          </a:p>
        </p:txBody>
      </p:sp>
      <p:sp>
        <p:nvSpPr>
          <p:cNvPr id="19" name="TextBox 18"/>
          <p:cNvSpPr txBox="1"/>
          <p:nvPr/>
        </p:nvSpPr>
        <p:spPr>
          <a:xfrm>
            <a:off x="6144548" y="4567974"/>
            <a:ext cx="3288210"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can play with friends.</a:t>
            </a:r>
          </a:p>
        </p:txBody>
      </p:sp>
      <p:sp>
        <p:nvSpPr>
          <p:cNvPr id="20" name="TextBox 19"/>
          <p:cNvSpPr txBox="1"/>
          <p:nvPr/>
        </p:nvSpPr>
        <p:spPr>
          <a:xfrm>
            <a:off x="4210756" y="2436962"/>
            <a:ext cx="1562100" cy="461665"/>
          </a:xfrm>
          <a:prstGeom prst="rect">
            <a:avLst/>
          </a:prstGeom>
          <a:noFill/>
        </p:spPr>
        <p:txBody>
          <a:bodyPr wrap="square" rtlCol="0">
            <a:spAutoFit/>
          </a:bodyPr>
          <a:lstStyle/>
          <a:p>
            <a:pPr algn="l"/>
            <a:r>
              <a:rPr lang="en-GB" sz="2400" dirty="0">
                <a:solidFill>
                  <a:schemeClr val="accent5">
                    <a:lumMod val="50000"/>
                  </a:schemeClr>
                </a:solidFill>
              </a:rPr>
              <a:t>while</a:t>
            </a:r>
          </a:p>
        </p:txBody>
      </p:sp>
      <p:sp>
        <p:nvSpPr>
          <p:cNvPr id="21" name="TextBox 20"/>
          <p:cNvSpPr txBox="1"/>
          <p:nvPr/>
        </p:nvSpPr>
        <p:spPr>
          <a:xfrm>
            <a:off x="4210756" y="3072613"/>
            <a:ext cx="1562100" cy="461665"/>
          </a:xfrm>
          <a:prstGeom prst="rect">
            <a:avLst/>
          </a:prstGeom>
          <a:noFill/>
        </p:spPr>
        <p:txBody>
          <a:bodyPr wrap="square" rtlCol="0">
            <a:spAutoFit/>
          </a:bodyPr>
          <a:lstStyle/>
          <a:p>
            <a:pPr algn="l"/>
            <a:r>
              <a:rPr lang="en-GB" sz="2400" dirty="0">
                <a:solidFill>
                  <a:schemeClr val="accent5">
                    <a:lumMod val="50000"/>
                  </a:schemeClr>
                </a:solidFill>
              </a:rPr>
              <a:t>and</a:t>
            </a:r>
          </a:p>
        </p:txBody>
      </p:sp>
      <p:sp>
        <p:nvSpPr>
          <p:cNvPr id="22" name="TextBox 21"/>
          <p:cNvSpPr txBox="1"/>
          <p:nvPr/>
        </p:nvSpPr>
        <p:spPr>
          <a:xfrm>
            <a:off x="4497432" y="4539233"/>
            <a:ext cx="1765300" cy="461665"/>
          </a:xfrm>
          <a:prstGeom prst="rect">
            <a:avLst/>
          </a:prstGeom>
          <a:noFill/>
        </p:spPr>
        <p:txBody>
          <a:bodyPr wrap="square" rtlCol="0">
            <a:spAutoFit/>
          </a:bodyPr>
          <a:lstStyle/>
          <a:p>
            <a:pPr algn="l"/>
            <a:r>
              <a:rPr lang="en-GB" sz="2400" dirty="0">
                <a:solidFill>
                  <a:schemeClr val="accent5">
                    <a:lumMod val="50000"/>
                  </a:schemeClr>
                </a:solidFill>
              </a:rPr>
              <a:t>but</a:t>
            </a:r>
          </a:p>
        </p:txBody>
      </p:sp>
      <p:sp>
        <p:nvSpPr>
          <p:cNvPr id="23" name="TextBox 22"/>
          <p:cNvSpPr txBox="1"/>
          <p:nvPr/>
        </p:nvSpPr>
        <p:spPr>
          <a:xfrm>
            <a:off x="4497432" y="5479567"/>
            <a:ext cx="1929810" cy="461665"/>
          </a:xfrm>
          <a:prstGeom prst="rect">
            <a:avLst/>
          </a:prstGeom>
          <a:noFill/>
        </p:spPr>
        <p:txBody>
          <a:bodyPr wrap="square" rtlCol="0">
            <a:spAutoFit/>
          </a:bodyPr>
          <a:lstStyle/>
          <a:p>
            <a:pPr algn="l"/>
            <a:r>
              <a:rPr lang="en-GB" sz="2400" dirty="0">
                <a:solidFill>
                  <a:schemeClr val="accent5">
                    <a:lumMod val="50000"/>
                  </a:schemeClr>
                </a:solidFill>
              </a:rPr>
              <a:t>However,</a:t>
            </a:r>
          </a:p>
        </p:txBody>
      </p:sp>
    </p:spTree>
    <p:extLst>
      <p:ext uri="{BB962C8B-B14F-4D97-AF65-F5344CB8AC3E}">
        <p14:creationId xmlns:p14="http://schemas.microsoft.com/office/powerpoint/2010/main" val="7290656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10137</Words>
  <Application>Microsoft Macintosh PowerPoint</Application>
  <PresentationFormat>Widescreen</PresentationFormat>
  <Paragraphs>1521</Paragraphs>
  <Slides>59</Slides>
  <Notes>53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Calibri Light</vt:lpstr>
      <vt:lpstr>Century Gothic</vt:lpstr>
      <vt:lpstr>Office Theme</vt:lpstr>
      <vt:lpstr>Examples</vt:lpstr>
      <vt:lpstr>Fonética</vt:lpstr>
      <vt:lpstr>Persona A</vt:lpstr>
      <vt:lpstr>Hablamos sobre Bolivia en parejas.</vt:lpstr>
      <vt:lpstr>PowerPoint Presentation</vt:lpstr>
      <vt:lpstr>Solución</vt:lpstr>
      <vt:lpstr>Solución</vt:lpstr>
      <vt:lpstr>¿Qué hace la familia López durante la Navidad?</vt:lpstr>
      <vt:lpstr>¿Qué hace la familia López durante la Navidad?</vt:lpstr>
      <vt:lpstr>¿Qué hace la familia López durante la Navidad?</vt:lpstr>
      <vt:lpstr>¿Qué hace la familia López durante la Navidad?</vt:lpstr>
      <vt:lpstr>PowerPoint Presentation</vt:lpstr>
      <vt:lpstr>PowerPoint Presentation</vt:lpstr>
      <vt:lpstr>PowerPoint Presentation</vt:lpstr>
      <vt:lpstr>Solución</vt:lpstr>
      <vt:lpstr>hablar</vt:lpstr>
      <vt:lpstr>hablar</vt:lpstr>
      <vt:lpstr>hablar</vt:lpstr>
      <vt:lpstr>hablar</vt:lpstr>
      <vt:lpstr>hablar</vt:lpstr>
      <vt:lpstr>Monty and María</vt:lpstr>
      <vt:lpstr>hablar / escuchar</vt:lpstr>
      <vt:lpstr>hablar / escuchar</vt:lpstr>
      <vt:lpstr>hablar / escuchar</vt:lpstr>
      <vt:lpstr>hablar</vt:lpstr>
      <vt:lpstr>hablar</vt:lpstr>
      <vt:lpstr>hablar</vt:lpstr>
      <vt:lpstr>Hablamos en parejas sobre emociones.</vt:lpstr>
      <vt:lpstr>Persona A</vt:lpstr>
      <vt:lpstr>Persona B</vt:lpstr>
      <vt:lpstr>Escribe el verbo y el pronombre en inglés </vt:lpstr>
      <vt:lpstr>Solución</vt:lpstr>
      <vt:lpstr>Un mensaje</vt:lpstr>
      <vt:lpstr>Solución</vt:lpstr>
      <vt:lpstr>Leemos la historia en parejas.</vt:lpstr>
      <vt:lpstr>Estudiante A</vt:lpstr>
      <vt:lpstr>Estudiante A - Solución</vt:lpstr>
      <vt:lpstr>Estudiante B</vt:lpstr>
      <vt:lpstr>Estudiante B - Solución</vt:lpstr>
      <vt:lpstr>¡Ahora tú estás en el festival de música!  ¿Cómo están las personas?</vt:lpstr>
      <vt:lpstr>Persona A</vt:lpstr>
      <vt:lpstr>Persona B </vt:lpstr>
      <vt:lpstr>Persona A - Solución </vt:lpstr>
      <vt:lpstr>¿Dónde fuiste?</vt:lpstr>
      <vt:lpstr>hablar / escuchar / escribir</vt:lpstr>
      <vt:lpstr>escribir / hablar / escuchar</vt:lpstr>
      <vt:lpstr>escribir / hablar / escuchar</vt:lpstr>
      <vt:lpstr>Nadia habla sobre dónde va en meses diferentes del año.  También habla sobre su hermana.  </vt:lpstr>
      <vt:lpstr>Lee el texto y compara con tus notas:</vt:lpstr>
      <vt:lpstr>Antepenultimate and penultimate syllable stress</vt:lpstr>
      <vt:lpstr>Dos instructores</vt:lpstr>
      <vt:lpstr>Accents on antepenultimate and penultimate syllable stressed words</vt:lpstr>
      <vt:lpstr>Actividades en la clase de ejercicio.</vt:lpstr>
      <vt:lpstr>hablar / escuchar</vt:lpstr>
      <vt:lpstr>hablar / escuchar</vt:lpstr>
      <vt:lpstr>hablar / escuchar</vt:lpstr>
      <vt:lpstr>Una noche de películas</vt:lpstr>
      <vt:lpstr>Las películas</vt:lpstr>
      <vt:lpstr>Respuestas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dc:title>
  <dc:creator>Mary Richardson</dc:creator>
  <cp:lastModifiedBy>Mary Richardson</cp:lastModifiedBy>
  <cp:revision>3</cp:revision>
  <dcterms:created xsi:type="dcterms:W3CDTF">2022-06-21T15:13:44Z</dcterms:created>
  <dcterms:modified xsi:type="dcterms:W3CDTF">2022-06-21T15:19:31Z</dcterms:modified>
</cp:coreProperties>
</file>