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350" r:id="rId2"/>
    <p:sldId id="339" r:id="rId3"/>
    <p:sldId id="366" r:id="rId4"/>
    <p:sldId id="28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296"/>
  </p:normalViewPr>
  <p:slideViewPr>
    <p:cSldViewPr snapToGrid="0" snapToObjects="1">
      <p:cViewPr varScale="1">
        <p:scale>
          <a:sx n="121" d="100"/>
          <a:sy n="121" d="100"/>
        </p:scale>
        <p:origin x="200" y="3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Century Gothic" panose="020B0502020202020204" pitchFamily="34"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Century Gothic" panose="020B0502020202020204" pitchFamily="34" charset="0"/>
              </a:defRPr>
            </a:lvl1pPr>
          </a:lstStyle>
          <a:p>
            <a:fld id="{A2A328EF-BBFB-5D4C-B69E-2CF87DA0501F}" type="datetimeFigureOut">
              <a:rPr lang="en-US" smtClean="0"/>
              <a:pPr/>
              <a:t>6/21/22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Century Gothic" panose="020B0502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Century Gothic" panose="020B0502020202020204" pitchFamily="34" charset="0"/>
              </a:defRPr>
            </a:lvl1pPr>
          </a:lstStyle>
          <a:p>
            <a:fld id="{25BCB534-AE23-714F-B1B2-5AA155F8AB86}" type="slidenum">
              <a:rPr lang="en-US" smtClean="0"/>
              <a:pPr/>
              <a:t>‹#›</a:t>
            </a:fld>
            <a:endParaRPr lang="en-US" dirty="0"/>
          </a:p>
        </p:txBody>
      </p:sp>
    </p:spTree>
    <p:extLst>
      <p:ext uri="{BB962C8B-B14F-4D97-AF65-F5344CB8AC3E}">
        <p14:creationId xmlns:p14="http://schemas.microsoft.com/office/powerpoint/2010/main" val="1613916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Century Gothic" panose="020B0502020202020204" pitchFamily="34" charset="0"/>
        <a:ea typeface="+mn-ea"/>
        <a:cs typeface="+mn-cs"/>
      </a:defRPr>
    </a:lvl1pPr>
    <a:lvl2pPr marL="457200" algn="l" defTabSz="914400" rtl="0" eaLnBrk="1" latinLnBrk="0" hangingPunct="1">
      <a:defRPr sz="1200" b="0" i="0" kern="1200">
        <a:solidFill>
          <a:schemeClr val="tx1"/>
        </a:solidFill>
        <a:latin typeface="Century Gothic" panose="020B0502020202020204" pitchFamily="34" charset="0"/>
        <a:ea typeface="+mn-ea"/>
        <a:cs typeface="+mn-cs"/>
      </a:defRPr>
    </a:lvl2pPr>
    <a:lvl3pPr marL="914400" algn="l" defTabSz="914400" rtl="0" eaLnBrk="1" latinLnBrk="0" hangingPunct="1">
      <a:defRPr sz="1200" b="0" i="0" kern="1200">
        <a:solidFill>
          <a:schemeClr val="tx1"/>
        </a:solidFill>
        <a:latin typeface="Century Gothic" panose="020B0502020202020204" pitchFamily="34" charset="0"/>
        <a:ea typeface="+mn-ea"/>
        <a:cs typeface="+mn-cs"/>
      </a:defRPr>
    </a:lvl3pPr>
    <a:lvl4pPr marL="1371600" algn="l" defTabSz="914400" rtl="0" eaLnBrk="1" latinLnBrk="0" hangingPunct="1">
      <a:defRPr sz="1200" b="0" i="0" kern="1200">
        <a:solidFill>
          <a:schemeClr val="tx1"/>
        </a:solidFill>
        <a:latin typeface="Century Gothic" panose="020B0502020202020204" pitchFamily="34" charset="0"/>
        <a:ea typeface="+mn-ea"/>
        <a:cs typeface="+mn-cs"/>
      </a:defRPr>
    </a:lvl4pPr>
    <a:lvl5pPr marL="1828800" algn="l" defTabSz="914400" rtl="0" eaLnBrk="1" latinLnBrk="0" hangingPunct="1">
      <a:defRPr sz="1200" b="0" i="0" kern="1200">
        <a:solidFill>
          <a:schemeClr val="tx1"/>
        </a:solidFill>
        <a:latin typeface="Century Gothic" panose="020B0502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b="1" dirty="0"/>
              <a:t>7.1.1.1</a:t>
            </a:r>
          </a:p>
          <a:p>
            <a:r>
              <a:rPr lang="en-US" b="1" dirty="0"/>
              <a:t>Speaking activity</a:t>
            </a:r>
          </a:p>
          <a:p>
            <a:endParaRPr lang="en-US" b="1" dirty="0"/>
          </a:p>
          <a:p>
            <a:r>
              <a:rPr lang="en-US" b="1" dirty="0"/>
              <a:t>Timing: </a:t>
            </a:r>
            <a:r>
              <a:rPr lang="en-US" b="0" dirty="0"/>
              <a:t>10 minutes</a:t>
            </a:r>
            <a:endParaRPr lang="en-US" b="1" dirty="0"/>
          </a:p>
          <a:p>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Aim: </a:t>
            </a:r>
            <a:r>
              <a:rPr lang="en-US" b="0" dirty="0"/>
              <a:t>to</a:t>
            </a:r>
            <a:r>
              <a:rPr lang="en-US" b="0" baseline="0" dirty="0"/>
              <a:t> use sentences with ‘estoy’ and ‘está’ in oral production</a:t>
            </a:r>
            <a:endParaRPr lang="en-US" b="1" dirty="0"/>
          </a:p>
          <a:p>
            <a:endParaRPr lang="en-US" b="1" dirty="0"/>
          </a:p>
          <a:p>
            <a:r>
              <a:rPr lang="en-US" b="1" dirty="0"/>
              <a:t>Procedure: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See separate set of cards (word doc)</a:t>
            </a:r>
            <a:br>
              <a:rPr lang="en-GB" baseline="0" dirty="0"/>
            </a:br>
            <a:br>
              <a:rPr lang="en-GB" baseline="0" dirty="0"/>
            </a:br>
            <a:r>
              <a:rPr lang="en-GB" baseline="0" dirty="0"/>
              <a:t>Students play the game as described below:</a:t>
            </a:r>
          </a:p>
          <a:p>
            <a:pPr marL="0" indent="0">
              <a:buNone/>
            </a:pPr>
            <a:r>
              <a:rPr lang="en-GB" baseline="0" dirty="0"/>
              <a:t>1 Separate the cards into two piles – verbs and cities.</a:t>
            </a:r>
          </a:p>
          <a:p>
            <a:pPr marL="0" indent="0">
              <a:buNone/>
            </a:pPr>
            <a:r>
              <a:rPr lang="en-GB" baseline="0" dirty="0"/>
              <a:t>2 Partner A picks a verb and then a city, says the Spanish sentence.</a:t>
            </a:r>
            <a:br>
              <a:rPr lang="en-GB" baseline="0" dirty="0"/>
            </a:br>
            <a:r>
              <a:rPr lang="en-GB" baseline="0" dirty="0"/>
              <a:t>3 Partner B translates into English.  </a:t>
            </a:r>
            <a:br>
              <a:rPr lang="en-GB" baseline="0" dirty="0"/>
            </a:br>
            <a:r>
              <a:rPr lang="en-GB" baseline="0" dirty="0"/>
              <a:t>4 Players then swap roles.  </a:t>
            </a:r>
            <a:br>
              <a:rPr lang="en-GB" baseline="0" dirty="0"/>
            </a:br>
            <a:r>
              <a:rPr lang="en-GB" baseline="0" dirty="0"/>
              <a:t>If pairs time themselves, they can then repeat the activity to see how quickly they can complete all the sentences and translations.  With each new game, different sentences will be generated.</a:t>
            </a:r>
          </a:p>
          <a:p>
            <a:pPr marL="0" indent="0">
              <a:buNone/>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Note: </a:t>
            </a:r>
            <a:r>
              <a:rPr lang="en-GB" baseline="0" dirty="0"/>
              <a:t>Students could make these cards themselves i.e. fold A4 paper so it makes 12 rectangles - write 'I' x 3, he/she x 3, </a:t>
            </a:r>
            <a:r>
              <a:rPr lang="en-GB" sz="1200" kern="1200" dirty="0">
                <a:solidFill>
                  <a:schemeClr val="tx1"/>
                </a:solidFill>
                <a:effectLst/>
                <a:ea typeface="+mn-ea"/>
                <a:cs typeface="+mn-cs"/>
              </a:rPr>
              <a:t>(this will be a cue/prompt to recall the correct verb in Spanish), </a:t>
            </a:r>
            <a:r>
              <a:rPr lang="en-GB" baseline="0" dirty="0"/>
              <a:t>then 6 cities that they remember.  </a:t>
            </a:r>
            <a:br>
              <a:rPr lang="en-GB" baseline="0" dirty="0"/>
            </a:br>
            <a:r>
              <a:rPr lang="en-GB" baseline="0" dirty="0"/>
              <a:t>They could all do this so that they have 24 playing cards in total, when put together. This is good practice for spelling / memory / sounding out city names as they write them.</a:t>
            </a:r>
            <a:br>
              <a:rPr lang="en-GB" baseline="0" dirty="0"/>
            </a:br>
            <a:endParaRPr lang="en-GB" baseline="0" dirty="0"/>
          </a:p>
          <a:p>
            <a:endParaRPr lang="en-US" b="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u="none" strike="noStrike" kern="1200" cap="none" spc="0" normalizeH="0" baseline="0" noProof="0" smtClean="0">
                <a:ln>
                  <a:noFill/>
                </a:ln>
                <a:solidFill>
                  <a:prstClr val="black"/>
                </a:solidFill>
                <a:effectLst/>
                <a:uLnTx/>
                <a:uFillT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4013613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7.3.1.1</a:t>
            </a:r>
          </a:p>
          <a:p>
            <a:r>
              <a:rPr lang="en-GB" b="1" dirty="0"/>
              <a:t>Timing:</a:t>
            </a:r>
            <a:r>
              <a:rPr lang="en-GB" b="1" baseline="0" dirty="0"/>
              <a:t> </a:t>
            </a:r>
            <a:r>
              <a:rPr lang="en-GB" b="0" baseline="0" dirty="0"/>
              <a:t>12 minutes</a:t>
            </a:r>
          </a:p>
          <a:p>
            <a:endParaRPr lang="en-GB" b="0" baseline="0" dirty="0"/>
          </a:p>
          <a:p>
            <a:r>
              <a:rPr lang="en-GB" b="1" baseline="0" dirty="0"/>
              <a:t>Aim: </a:t>
            </a:r>
            <a:r>
              <a:rPr lang="en-GB" baseline="0" dirty="0"/>
              <a:t>to practise writing an email in a realistic situation, using –ar verb in 3</a:t>
            </a:r>
            <a:r>
              <a:rPr lang="en-GB" baseline="30000" dirty="0"/>
              <a:t>rd</a:t>
            </a:r>
            <a:r>
              <a:rPr lang="en-GB" baseline="0" dirty="0"/>
              <a:t> person, both singular and plural. </a:t>
            </a:r>
          </a:p>
          <a:p>
            <a:endParaRPr lang="en-GB" baseline="0" dirty="0"/>
          </a:p>
          <a:p>
            <a:r>
              <a:rPr lang="en-GB" b="1" baseline="0" dirty="0"/>
              <a:t>Procedure options:</a:t>
            </a:r>
          </a:p>
          <a:p>
            <a:r>
              <a:rPr lang="en-GB" baseline="0" dirty="0"/>
              <a:t>Teachers may want to differentiate this task for their classes, by:</a:t>
            </a:r>
            <a:br>
              <a:rPr lang="en-GB" baseline="0" dirty="0"/>
            </a:br>
            <a:r>
              <a:rPr lang="en-GB" baseline="0" dirty="0"/>
              <a:t>1] working on the translation ‘whole class’ by taking the presentation out of presentation mode and eliciting suggestions from students, prompting their thinking and guiding where necessary, typing up the translation on the slide in ‘real time’ as the task proceeds.</a:t>
            </a:r>
            <a:br>
              <a:rPr lang="en-GB" baseline="0" dirty="0"/>
            </a:br>
            <a:r>
              <a:rPr lang="en-GB" baseline="0" dirty="0"/>
              <a:t>2] eliciting some/all of the vocabulary first and writing it up</a:t>
            </a:r>
            <a:br>
              <a:rPr lang="en-GB" baseline="0" dirty="0"/>
            </a:br>
            <a:r>
              <a:rPr lang="en-GB" baseline="0" dirty="0"/>
              <a:t>3] pairing students (more/less able) to work together on the task</a:t>
            </a:r>
            <a:br>
              <a:rPr lang="en-GB" baseline="0" dirty="0"/>
            </a:br>
            <a:r>
              <a:rPr lang="en-GB" baseline="0" dirty="0"/>
              <a:t>4] adapting the task to be a jigsaw translation (i.e. providing some of the English with gaps and a 2</a:t>
            </a:r>
            <a:r>
              <a:rPr lang="en-GB" baseline="30000" dirty="0"/>
              <a:t>nd</a:t>
            </a:r>
            <a:r>
              <a:rPr lang="en-GB" baseline="0" dirty="0"/>
              <a:t> parallel version of the text with the gapped words in Spanish and the English from version 1 as gaps).  Students have to complete both versions, working between the two to work out what is missing/needed.</a:t>
            </a:r>
            <a:br>
              <a:rPr lang="en-GB" baseline="0" dirty="0"/>
            </a:br>
            <a:r>
              <a:rPr lang="en-GB" baseline="0" dirty="0"/>
              <a:t>5] providing a </a:t>
            </a:r>
            <a:r>
              <a:rPr lang="en-GB" baseline="0" dirty="0" err="1"/>
              <a:t>scaffolded</a:t>
            </a:r>
            <a:r>
              <a:rPr lang="en-GB" baseline="0" dirty="0"/>
              <a:t> version of the Spanish (e.g. with the first letter of each word given) plus the English text in full.</a:t>
            </a:r>
          </a:p>
          <a:p>
            <a:r>
              <a:rPr lang="en-GB" baseline="0" dirty="0"/>
              <a:t>6] Slide 40 shows a final Spanish version of the email.</a:t>
            </a:r>
          </a:p>
          <a:p>
            <a:endParaRPr lang="en-GB" baseline="0" dirty="0"/>
          </a:p>
          <a:p>
            <a:r>
              <a:rPr lang="en-GB" baseline="0" dirty="0"/>
              <a:t>All the vocabulary used has been previously taught.  </a:t>
            </a:r>
            <a:br>
              <a:rPr lang="en-GB" baseline="0" dirty="0"/>
            </a:br>
            <a:r>
              <a:rPr lang="en-GB" baseline="0" dirty="0"/>
              <a:t>The verb ‘</a:t>
            </a:r>
            <a:r>
              <a:rPr lang="en-GB" baseline="0" dirty="0" err="1"/>
              <a:t>vivir</a:t>
            </a:r>
            <a:r>
              <a:rPr lang="en-GB" baseline="0" dirty="0"/>
              <a:t>’ has been glossed as it has not been part of a learnt vocabulary set, but is a cluster word.</a:t>
            </a:r>
          </a:p>
        </p:txBody>
      </p:sp>
      <p:sp>
        <p:nvSpPr>
          <p:cNvPr id="4" name="Slide Number Placeholder 3"/>
          <p:cNvSpPr>
            <a:spLocks noGrp="1"/>
          </p:cNvSpPr>
          <p:nvPr>
            <p:ph type="sldNum" sz="quarter" idx="10"/>
          </p:nvPr>
        </p:nvSpPr>
        <p:spPr/>
        <p:txBody>
          <a:bodyPr/>
          <a:lstStyle/>
          <a:p>
            <a:fld id="{051212F4-EB5A-464B-92EC-DACFCB1CC2CD}" type="slidenum">
              <a:rPr lang="en-GB" smtClean="0"/>
              <a:t>2</a:t>
            </a:fld>
            <a:endParaRPr lang="en-GB"/>
          </a:p>
        </p:txBody>
      </p:sp>
    </p:spTree>
    <p:extLst>
      <p:ext uri="{BB962C8B-B14F-4D97-AF65-F5344CB8AC3E}">
        <p14:creationId xmlns:p14="http://schemas.microsoft.com/office/powerpoint/2010/main" val="131150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7.3.1.1</a:t>
            </a:r>
          </a:p>
          <a:p>
            <a:r>
              <a:rPr lang="en-GB" sz="1200" kern="1200" dirty="0">
                <a:solidFill>
                  <a:schemeClr val="tx1"/>
                </a:solidFill>
                <a:effectLst/>
                <a:ea typeface="+mn-ea"/>
                <a:cs typeface="+mn-cs"/>
              </a:rPr>
              <a:t>Timing: 4</a:t>
            </a:r>
            <a:r>
              <a:rPr lang="en-GB" sz="1200" kern="1200" baseline="0" dirty="0">
                <a:solidFill>
                  <a:schemeClr val="tx1"/>
                </a:solidFill>
                <a:effectLst/>
                <a:ea typeface="+mn-ea"/>
                <a:cs typeface="+mn-cs"/>
              </a:rPr>
              <a:t> minutes</a:t>
            </a:r>
          </a:p>
          <a:p>
            <a:endParaRPr lang="en-GB" sz="1200" kern="1200" baseline="0" dirty="0">
              <a:solidFill>
                <a:schemeClr val="tx1"/>
              </a:solidFill>
              <a:effectLst/>
              <a:ea typeface="+mn-ea"/>
              <a:cs typeface="+mn-cs"/>
            </a:endParaRPr>
          </a:p>
          <a:p>
            <a:r>
              <a:rPr lang="en-GB" sz="1200" kern="1200" baseline="0" dirty="0">
                <a:solidFill>
                  <a:schemeClr val="tx1"/>
                </a:solidFill>
                <a:effectLst/>
                <a:ea typeface="+mn-ea"/>
                <a:cs typeface="+mn-cs"/>
              </a:rPr>
              <a:t>Aim: continuation of the previous activity, focusing on pronunciation and translation</a:t>
            </a:r>
            <a:endParaRPr lang="en-GB" sz="1200" kern="1200" dirty="0">
              <a:solidFill>
                <a:schemeClr val="tx1"/>
              </a:solidFill>
              <a:effectLst/>
              <a:ea typeface="+mn-ea"/>
              <a:cs typeface="+mn-cs"/>
            </a:endParaRPr>
          </a:p>
          <a:p>
            <a:endParaRPr lang="en-GB" sz="1200" kern="1200" dirty="0">
              <a:solidFill>
                <a:schemeClr val="tx1"/>
              </a:solidFill>
              <a:effectLst/>
              <a:ea typeface="+mn-ea"/>
              <a:cs typeface="+mn-cs"/>
            </a:endParaRPr>
          </a:p>
          <a:p>
            <a:r>
              <a:rPr lang="en-GB" sz="1200" kern="1200" dirty="0">
                <a:solidFill>
                  <a:schemeClr val="tx1"/>
                </a:solidFill>
                <a:effectLst/>
                <a:ea typeface="+mn-ea"/>
                <a:cs typeface="+mn-cs"/>
              </a:rPr>
              <a:t>Procedure:</a:t>
            </a:r>
          </a:p>
          <a:p>
            <a:r>
              <a:rPr lang="en-GB" sz="1200" kern="1200" dirty="0">
                <a:solidFill>
                  <a:schemeClr val="tx1"/>
                </a:solidFill>
                <a:effectLst/>
                <a:ea typeface="+mn-ea"/>
                <a:cs typeface="+mn-cs"/>
              </a:rPr>
              <a:t>1.</a:t>
            </a:r>
            <a:r>
              <a:rPr lang="en-GB" sz="1200" kern="1200" baseline="0" dirty="0">
                <a:solidFill>
                  <a:schemeClr val="tx1"/>
                </a:solidFill>
                <a:effectLst/>
                <a:ea typeface="+mn-ea"/>
                <a:cs typeface="+mn-cs"/>
              </a:rPr>
              <a:t> </a:t>
            </a:r>
            <a:r>
              <a:rPr lang="en-GB" sz="1200" kern="1200" dirty="0">
                <a:solidFill>
                  <a:schemeClr val="tx1"/>
                </a:solidFill>
                <a:effectLst/>
                <a:ea typeface="+mn-ea"/>
                <a:cs typeface="+mn-cs"/>
              </a:rPr>
              <a:t>As a final interactive activity, students can be asked to do a read aloud of their finished emails in pairs – with one student translating into English, sentence by sentence orally (like an interpreting task).</a:t>
            </a:r>
            <a:br>
              <a:rPr lang="en-GB" sz="1200" kern="1200" dirty="0">
                <a:solidFill>
                  <a:schemeClr val="tx1"/>
                </a:solidFill>
                <a:effectLst/>
                <a:ea typeface="+mn-ea"/>
                <a:cs typeface="+mn-cs"/>
              </a:rPr>
            </a:br>
            <a:r>
              <a:rPr lang="en-GB" sz="1200" kern="1200" dirty="0">
                <a:solidFill>
                  <a:schemeClr val="tx1"/>
                </a:solidFill>
                <a:effectLst/>
                <a:ea typeface="+mn-ea"/>
                <a:cs typeface="+mn-cs"/>
              </a:rPr>
              <a:t>2.</a:t>
            </a:r>
            <a:r>
              <a:rPr lang="en-GB" sz="1200" kern="1200" baseline="0" dirty="0">
                <a:solidFill>
                  <a:schemeClr val="tx1"/>
                </a:solidFill>
                <a:effectLst/>
                <a:ea typeface="+mn-ea"/>
                <a:cs typeface="+mn-cs"/>
              </a:rPr>
              <a:t> </a:t>
            </a:r>
            <a:r>
              <a:rPr lang="en-GB" sz="1200" kern="1200" dirty="0">
                <a:solidFill>
                  <a:schemeClr val="tx1"/>
                </a:solidFill>
                <a:effectLst/>
                <a:ea typeface="+mn-ea"/>
                <a:cs typeface="+mn-cs"/>
              </a:rPr>
              <a:t>At the end the partner who read aloud in Spanish rates his/her partner (</a:t>
            </a:r>
            <a:r>
              <a:rPr lang="en-GB" sz="1200" kern="1200" dirty="0" err="1">
                <a:solidFill>
                  <a:schemeClr val="tx1"/>
                </a:solidFill>
                <a:effectLst/>
                <a:ea typeface="+mn-ea"/>
                <a:cs typeface="+mn-cs"/>
              </a:rPr>
              <a:t>verde</a:t>
            </a:r>
            <a:r>
              <a:rPr lang="en-GB" sz="1200" kern="1200" dirty="0">
                <a:solidFill>
                  <a:schemeClr val="tx1"/>
                </a:solidFill>
                <a:effectLst/>
                <a:ea typeface="+mn-ea"/>
                <a:cs typeface="+mn-cs"/>
              </a:rPr>
              <a:t>, </a:t>
            </a:r>
            <a:r>
              <a:rPr lang="en-GB" sz="1200" kern="1200" dirty="0" err="1">
                <a:solidFill>
                  <a:schemeClr val="tx1"/>
                </a:solidFill>
                <a:effectLst/>
                <a:ea typeface="+mn-ea"/>
                <a:cs typeface="+mn-cs"/>
              </a:rPr>
              <a:t>amarillo</a:t>
            </a:r>
            <a:r>
              <a:rPr lang="en-GB" sz="1200" kern="1200" dirty="0">
                <a:solidFill>
                  <a:schemeClr val="tx1"/>
                </a:solidFill>
                <a:effectLst/>
                <a:ea typeface="+mn-ea"/>
                <a:cs typeface="+mn-cs"/>
              </a:rPr>
              <a:t>, </a:t>
            </a:r>
            <a:r>
              <a:rPr lang="en-GB" sz="1200" kern="1200" dirty="0" err="1">
                <a:solidFill>
                  <a:schemeClr val="tx1"/>
                </a:solidFill>
                <a:effectLst/>
                <a:ea typeface="+mn-ea"/>
                <a:cs typeface="+mn-cs"/>
              </a:rPr>
              <a:t>rojo</a:t>
            </a:r>
            <a:r>
              <a:rPr lang="en-GB" sz="1200" kern="1200" dirty="0">
                <a:solidFill>
                  <a:schemeClr val="tx1"/>
                </a:solidFill>
                <a:effectLst/>
                <a:ea typeface="+mn-ea"/>
                <a:cs typeface="+mn-cs"/>
              </a:rPr>
              <a:t>) like a traffic light for his/her English translation’s accuracy, and the English translating partner does the same traffic light rating of his/her partner’s accuracy of pronunciation. Teachers can elicit the name of the colours before doing this activity,</a:t>
            </a:r>
            <a:r>
              <a:rPr lang="en-GB" sz="1200" kern="1200" baseline="0" dirty="0">
                <a:solidFill>
                  <a:schemeClr val="tx1"/>
                </a:solidFill>
                <a:effectLst/>
                <a:ea typeface="+mn-ea"/>
                <a:cs typeface="+mn-cs"/>
              </a:rPr>
              <a:t> as they were revisited for this week, too.</a:t>
            </a:r>
            <a:br>
              <a:rPr lang="en-GB" sz="1200" kern="1200" baseline="0" dirty="0">
                <a:solidFill>
                  <a:schemeClr val="tx1"/>
                </a:solidFill>
                <a:effectLst/>
                <a:ea typeface="+mn-ea"/>
                <a:cs typeface="+mn-cs"/>
              </a:rPr>
            </a:br>
            <a:r>
              <a:rPr lang="en-GB" sz="1200" kern="1200" baseline="0" dirty="0">
                <a:solidFill>
                  <a:schemeClr val="tx1"/>
                </a:solidFill>
                <a:effectLst/>
                <a:ea typeface="+mn-ea"/>
                <a:cs typeface="+mn-cs"/>
              </a:rPr>
              <a:t>3. Then students swap roles.</a:t>
            </a:r>
            <a:endParaRPr lang="en-GB" baseline="0" dirty="0"/>
          </a:p>
        </p:txBody>
      </p:sp>
      <p:sp>
        <p:nvSpPr>
          <p:cNvPr id="4" name="Slide Number Placeholder 3"/>
          <p:cNvSpPr>
            <a:spLocks noGrp="1"/>
          </p:cNvSpPr>
          <p:nvPr>
            <p:ph type="sldNum" sz="quarter" idx="10"/>
          </p:nvPr>
        </p:nvSpPr>
        <p:spPr/>
        <p:txBody>
          <a:bodyPr/>
          <a:lstStyle/>
          <a:p>
            <a:fld id="{051212F4-EB5A-464B-92EC-DACFCB1CC2CD}" type="slidenum">
              <a:rPr lang="en-GB" smtClean="0"/>
              <a:t>3</a:t>
            </a:fld>
            <a:endParaRPr lang="en-GB"/>
          </a:p>
        </p:txBody>
      </p:sp>
    </p:spTree>
    <p:extLst>
      <p:ext uri="{BB962C8B-B14F-4D97-AF65-F5344CB8AC3E}">
        <p14:creationId xmlns:p14="http://schemas.microsoft.com/office/powerpoint/2010/main" val="1450511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7.3.2.1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Timing:</a:t>
            </a:r>
            <a:r>
              <a:rPr lang="en-US" sz="2000" dirty="0"/>
              <a:t> 7 minutes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Aim:</a:t>
            </a:r>
            <a:r>
              <a:rPr lang="en-US" sz="2000" b="1" baseline="0" dirty="0"/>
              <a:t> </a:t>
            </a:r>
            <a:r>
              <a:rPr lang="en-US" sz="2000" dirty="0"/>
              <a:t>to brings together all the revision</a:t>
            </a:r>
            <a:r>
              <a:rPr lang="en-US" sz="2000" baseline="0" dirty="0"/>
              <a:t> from the lesson into a final production activity.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Procedure: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1. Teachers could</a:t>
            </a:r>
            <a:r>
              <a:rPr lang="en-US" sz="2000" baseline="0" dirty="0"/>
              <a:t> use this slide to model the requirements of the task.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aseline="0" dirty="0"/>
              <a:t>2. </a:t>
            </a:r>
            <a:r>
              <a:rPr lang="en-US" sz="2000" dirty="0"/>
              <a:t>Here students work in groups of three.</a:t>
            </a:r>
            <a:r>
              <a:rPr lang="en-US" sz="2000" baseline="0" dirty="0"/>
              <a:t> The person writing starts the dialogue off by asking </a:t>
            </a:r>
            <a:r>
              <a:rPr lang="en-GB" sz="2000" b="1" i="1" dirty="0">
                <a:solidFill>
                  <a:srgbClr val="002060"/>
                </a:solidFill>
                <a:latin typeface="Century Gothic" panose="020B0502020202020204" pitchFamily="34" charset="0"/>
              </a:rPr>
              <a:t>¿Qué hay en….?</a:t>
            </a:r>
            <a:endParaRPr lang="en-US" sz="200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3. </a:t>
            </a:r>
            <a:r>
              <a:rPr lang="en-US" sz="2000" baseline="0" dirty="0"/>
              <a:t>The other two people speaking take it in turns to say alternate words of the answer in Spanish. Sentences are then compared at the end as a whole class (or after each city if preferred).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aseline="0" dirty="0"/>
              <a:t>4. The words for this example’s answers are revealed by clicking on each box.</a:t>
            </a:r>
          </a:p>
          <a:p>
            <a:r>
              <a:rPr lang="en-US" sz="2000" baseline="0" dirty="0"/>
              <a:t>5. Suggested order: </a:t>
            </a:r>
            <a:r>
              <a:rPr lang="en-US" sz="2000" baseline="0" dirty="0" err="1"/>
              <a:t>Málaga</a:t>
            </a:r>
            <a:r>
              <a:rPr lang="en-US" sz="2000" baseline="0" dirty="0"/>
              <a:t>: Persons A&amp;B speak (A says the first word of the response) and person C writes down the Spanish.</a:t>
            </a:r>
          </a:p>
          <a:p>
            <a:r>
              <a:rPr lang="en-US" sz="2000" baseline="0" dirty="0"/>
              <a:t>Madrid: Persons C&amp;A speak (C says the first word of the response) and person B writes down the Spanish.</a:t>
            </a:r>
          </a:p>
          <a:p>
            <a:r>
              <a:rPr lang="en-US" sz="2000" baseline="0" dirty="0"/>
              <a:t>Granada: Persons B&amp;C speak (B says the first word of the response) and person A writes down the Spanish.</a:t>
            </a:r>
          </a:p>
          <a:p>
            <a:r>
              <a:rPr lang="en-US" sz="2000" baseline="0" dirty="0"/>
              <a:t>(Teachers can be less prescriptive if students can work out for themselves how to take turns!)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baseline="0" dirty="0"/>
              <a:t>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aseline="0" dirty="0"/>
              <a:t>The person writing cannot interrupt if s/he spots a mistake. However, teachers should allow one minute for reflection on the sentences as a group of three, before the answers are revealed. Teachers could consider asking students to undertake the speaking without reference to their exercise books/vocab books and then in the reflection time allowing access to reference materials to allow for successful edits.</a:t>
            </a:r>
          </a:p>
          <a:p>
            <a:endParaRPr lang="en-US" sz="2000" baseline="0" dirty="0"/>
          </a:p>
          <a:p>
            <a:endParaRPr lang="en-US" sz="200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u="none" strike="noStrike" kern="1200" cap="none" spc="0" normalizeH="0" baseline="0" noProof="0" smtClean="0">
                <a:ln>
                  <a:noFill/>
                </a:ln>
                <a:solidFill>
                  <a:prstClr val="black"/>
                </a:solidFill>
                <a:effectLst/>
                <a:uLnTx/>
                <a:uFillT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3365861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6C131-54F1-D6EE-B961-5709BAE3AE2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B508A686-9D91-359A-23C3-6DBF9BB046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52821832-2034-2B4B-B98F-897F904D8227}"/>
              </a:ext>
            </a:extLst>
          </p:cNvPr>
          <p:cNvSpPr>
            <a:spLocks noGrp="1"/>
          </p:cNvSpPr>
          <p:nvPr>
            <p:ph type="dt" sz="half" idx="10"/>
          </p:nvPr>
        </p:nvSpPr>
        <p:spPr/>
        <p:txBody>
          <a:bodyPr/>
          <a:lstStyle/>
          <a:p>
            <a:fld id="{A011D9F3-DBA5-F24A-B4D2-484B65555B35}" type="datetimeFigureOut">
              <a:rPr lang="en-US" smtClean="0"/>
              <a:t>6/21/22</a:t>
            </a:fld>
            <a:endParaRPr lang="en-US"/>
          </a:p>
        </p:txBody>
      </p:sp>
      <p:sp>
        <p:nvSpPr>
          <p:cNvPr id="5" name="Footer Placeholder 4">
            <a:extLst>
              <a:ext uri="{FF2B5EF4-FFF2-40B4-BE49-F238E27FC236}">
                <a16:creationId xmlns:a16="http://schemas.microsoft.com/office/drawing/2014/main" id="{BE5E288D-2283-43B5-3D95-FB8FD0AE51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8A5455-6543-D433-A98F-ECFC1B3FC130}"/>
              </a:ext>
            </a:extLst>
          </p:cNvPr>
          <p:cNvSpPr>
            <a:spLocks noGrp="1"/>
          </p:cNvSpPr>
          <p:nvPr>
            <p:ph type="sldNum" sz="quarter" idx="12"/>
          </p:nvPr>
        </p:nvSpPr>
        <p:spPr/>
        <p:txBody>
          <a:bodyPr/>
          <a:lstStyle/>
          <a:p>
            <a:fld id="{0A5FF78A-D007-8D4E-8688-22906099605A}" type="slidenum">
              <a:rPr lang="en-US" smtClean="0"/>
              <a:t>‹#›</a:t>
            </a:fld>
            <a:endParaRPr lang="en-US"/>
          </a:p>
        </p:txBody>
      </p:sp>
    </p:spTree>
    <p:extLst>
      <p:ext uri="{BB962C8B-B14F-4D97-AF65-F5344CB8AC3E}">
        <p14:creationId xmlns:p14="http://schemas.microsoft.com/office/powerpoint/2010/main" val="230497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B4A7C-1AC1-7450-7E59-707AA0DE7949}"/>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B25DCF1-7ECC-BA31-0811-47633976FCE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3EC84DF-5E83-D46A-27C0-41A5BC499088}"/>
              </a:ext>
            </a:extLst>
          </p:cNvPr>
          <p:cNvSpPr>
            <a:spLocks noGrp="1"/>
          </p:cNvSpPr>
          <p:nvPr>
            <p:ph type="dt" sz="half" idx="10"/>
          </p:nvPr>
        </p:nvSpPr>
        <p:spPr/>
        <p:txBody>
          <a:bodyPr/>
          <a:lstStyle/>
          <a:p>
            <a:fld id="{A011D9F3-DBA5-F24A-B4D2-484B65555B35}" type="datetimeFigureOut">
              <a:rPr lang="en-US" smtClean="0"/>
              <a:t>6/21/22</a:t>
            </a:fld>
            <a:endParaRPr lang="en-US"/>
          </a:p>
        </p:txBody>
      </p:sp>
      <p:sp>
        <p:nvSpPr>
          <p:cNvPr id="5" name="Footer Placeholder 4">
            <a:extLst>
              <a:ext uri="{FF2B5EF4-FFF2-40B4-BE49-F238E27FC236}">
                <a16:creationId xmlns:a16="http://schemas.microsoft.com/office/drawing/2014/main" id="{63F9F6C3-91BC-BF9C-899E-5A7D10B02A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310BBA-EEBB-2B45-5A2F-0646A27536B5}"/>
              </a:ext>
            </a:extLst>
          </p:cNvPr>
          <p:cNvSpPr>
            <a:spLocks noGrp="1"/>
          </p:cNvSpPr>
          <p:nvPr>
            <p:ph type="sldNum" sz="quarter" idx="12"/>
          </p:nvPr>
        </p:nvSpPr>
        <p:spPr/>
        <p:txBody>
          <a:bodyPr/>
          <a:lstStyle/>
          <a:p>
            <a:fld id="{0A5FF78A-D007-8D4E-8688-22906099605A}" type="slidenum">
              <a:rPr lang="en-US" smtClean="0"/>
              <a:t>‹#›</a:t>
            </a:fld>
            <a:endParaRPr lang="en-US"/>
          </a:p>
        </p:txBody>
      </p:sp>
    </p:spTree>
    <p:extLst>
      <p:ext uri="{BB962C8B-B14F-4D97-AF65-F5344CB8AC3E}">
        <p14:creationId xmlns:p14="http://schemas.microsoft.com/office/powerpoint/2010/main" val="2243214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39D3C8-39E7-7BB3-631F-09B1382CEA5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A81F832-33BF-483E-5105-426085E1B1A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0CF5228-715D-CC1C-AD1E-67F4EB1BA34F}"/>
              </a:ext>
            </a:extLst>
          </p:cNvPr>
          <p:cNvSpPr>
            <a:spLocks noGrp="1"/>
          </p:cNvSpPr>
          <p:nvPr>
            <p:ph type="dt" sz="half" idx="10"/>
          </p:nvPr>
        </p:nvSpPr>
        <p:spPr/>
        <p:txBody>
          <a:bodyPr/>
          <a:lstStyle/>
          <a:p>
            <a:fld id="{A011D9F3-DBA5-F24A-B4D2-484B65555B35}" type="datetimeFigureOut">
              <a:rPr lang="en-US" smtClean="0"/>
              <a:t>6/21/22</a:t>
            </a:fld>
            <a:endParaRPr lang="en-US"/>
          </a:p>
        </p:txBody>
      </p:sp>
      <p:sp>
        <p:nvSpPr>
          <p:cNvPr id="5" name="Footer Placeholder 4">
            <a:extLst>
              <a:ext uri="{FF2B5EF4-FFF2-40B4-BE49-F238E27FC236}">
                <a16:creationId xmlns:a16="http://schemas.microsoft.com/office/drawing/2014/main" id="{48FC300E-22A5-FAB7-7C47-072E8B37A0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3258E6-168E-4B51-A965-F66F43963FCF}"/>
              </a:ext>
            </a:extLst>
          </p:cNvPr>
          <p:cNvSpPr>
            <a:spLocks noGrp="1"/>
          </p:cNvSpPr>
          <p:nvPr>
            <p:ph type="sldNum" sz="quarter" idx="12"/>
          </p:nvPr>
        </p:nvSpPr>
        <p:spPr/>
        <p:txBody>
          <a:bodyPr/>
          <a:lstStyle/>
          <a:p>
            <a:fld id="{0A5FF78A-D007-8D4E-8688-22906099605A}" type="slidenum">
              <a:rPr lang="en-US" smtClean="0"/>
              <a:t>‹#›</a:t>
            </a:fld>
            <a:endParaRPr lang="en-US"/>
          </a:p>
        </p:txBody>
      </p:sp>
    </p:spTree>
    <p:extLst>
      <p:ext uri="{BB962C8B-B14F-4D97-AF65-F5344CB8AC3E}">
        <p14:creationId xmlns:p14="http://schemas.microsoft.com/office/powerpoint/2010/main" val="1601608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62318-1709-A543-9A6E-F93DD63128F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F4545B6-588F-8857-B917-0691681B14B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892E9F8-5169-506D-2F26-2402745CEC00}"/>
              </a:ext>
            </a:extLst>
          </p:cNvPr>
          <p:cNvSpPr>
            <a:spLocks noGrp="1"/>
          </p:cNvSpPr>
          <p:nvPr>
            <p:ph type="dt" sz="half" idx="10"/>
          </p:nvPr>
        </p:nvSpPr>
        <p:spPr/>
        <p:txBody>
          <a:bodyPr/>
          <a:lstStyle/>
          <a:p>
            <a:fld id="{A011D9F3-DBA5-F24A-B4D2-484B65555B35}" type="datetimeFigureOut">
              <a:rPr lang="en-US" smtClean="0"/>
              <a:t>6/21/22</a:t>
            </a:fld>
            <a:endParaRPr lang="en-US"/>
          </a:p>
        </p:txBody>
      </p:sp>
      <p:sp>
        <p:nvSpPr>
          <p:cNvPr id="5" name="Footer Placeholder 4">
            <a:extLst>
              <a:ext uri="{FF2B5EF4-FFF2-40B4-BE49-F238E27FC236}">
                <a16:creationId xmlns:a16="http://schemas.microsoft.com/office/drawing/2014/main" id="{436DAE64-E17E-3611-D6E6-912DDFFC27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EB1E44-2879-D57B-3109-A9022F200B04}"/>
              </a:ext>
            </a:extLst>
          </p:cNvPr>
          <p:cNvSpPr>
            <a:spLocks noGrp="1"/>
          </p:cNvSpPr>
          <p:nvPr>
            <p:ph type="sldNum" sz="quarter" idx="12"/>
          </p:nvPr>
        </p:nvSpPr>
        <p:spPr/>
        <p:txBody>
          <a:bodyPr/>
          <a:lstStyle/>
          <a:p>
            <a:fld id="{0A5FF78A-D007-8D4E-8688-22906099605A}" type="slidenum">
              <a:rPr lang="en-US" smtClean="0"/>
              <a:t>‹#›</a:t>
            </a:fld>
            <a:endParaRPr lang="en-US"/>
          </a:p>
        </p:txBody>
      </p:sp>
    </p:spTree>
    <p:extLst>
      <p:ext uri="{BB962C8B-B14F-4D97-AF65-F5344CB8AC3E}">
        <p14:creationId xmlns:p14="http://schemas.microsoft.com/office/powerpoint/2010/main" val="1329636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9E3BF-9D9B-7244-CB09-1DB724B01A9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36157DF4-87A8-4BE5-0224-B6B46D4F0E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F65C4F35-FAD6-9FA5-4A1E-3C1A52DAB72B}"/>
              </a:ext>
            </a:extLst>
          </p:cNvPr>
          <p:cNvSpPr>
            <a:spLocks noGrp="1"/>
          </p:cNvSpPr>
          <p:nvPr>
            <p:ph type="dt" sz="half" idx="10"/>
          </p:nvPr>
        </p:nvSpPr>
        <p:spPr/>
        <p:txBody>
          <a:bodyPr/>
          <a:lstStyle/>
          <a:p>
            <a:fld id="{A011D9F3-DBA5-F24A-B4D2-484B65555B35}" type="datetimeFigureOut">
              <a:rPr lang="en-US" smtClean="0"/>
              <a:t>6/21/22</a:t>
            </a:fld>
            <a:endParaRPr lang="en-US"/>
          </a:p>
        </p:txBody>
      </p:sp>
      <p:sp>
        <p:nvSpPr>
          <p:cNvPr id="5" name="Footer Placeholder 4">
            <a:extLst>
              <a:ext uri="{FF2B5EF4-FFF2-40B4-BE49-F238E27FC236}">
                <a16:creationId xmlns:a16="http://schemas.microsoft.com/office/drawing/2014/main" id="{1DA344BC-72B4-FEBD-0C1F-82494D5B5C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2A17F7-596A-BDA4-FD18-2A148616C010}"/>
              </a:ext>
            </a:extLst>
          </p:cNvPr>
          <p:cNvSpPr>
            <a:spLocks noGrp="1"/>
          </p:cNvSpPr>
          <p:nvPr>
            <p:ph type="sldNum" sz="quarter" idx="12"/>
          </p:nvPr>
        </p:nvSpPr>
        <p:spPr/>
        <p:txBody>
          <a:bodyPr/>
          <a:lstStyle/>
          <a:p>
            <a:fld id="{0A5FF78A-D007-8D4E-8688-22906099605A}" type="slidenum">
              <a:rPr lang="en-US" smtClean="0"/>
              <a:t>‹#›</a:t>
            </a:fld>
            <a:endParaRPr lang="en-US"/>
          </a:p>
        </p:txBody>
      </p:sp>
    </p:spTree>
    <p:extLst>
      <p:ext uri="{BB962C8B-B14F-4D97-AF65-F5344CB8AC3E}">
        <p14:creationId xmlns:p14="http://schemas.microsoft.com/office/powerpoint/2010/main" val="707713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F1624-9ED5-3CA2-2B03-0505CA2529E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FA77F73-FEC8-4779-3D5E-54C3D7EE4D0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0993B797-7141-2CDB-0682-FDEB2EDECC2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DA316C8C-AFB7-0E4A-328D-9FC80CCF8787}"/>
              </a:ext>
            </a:extLst>
          </p:cNvPr>
          <p:cNvSpPr>
            <a:spLocks noGrp="1"/>
          </p:cNvSpPr>
          <p:nvPr>
            <p:ph type="dt" sz="half" idx="10"/>
          </p:nvPr>
        </p:nvSpPr>
        <p:spPr/>
        <p:txBody>
          <a:bodyPr/>
          <a:lstStyle/>
          <a:p>
            <a:fld id="{A011D9F3-DBA5-F24A-B4D2-484B65555B35}" type="datetimeFigureOut">
              <a:rPr lang="en-US" smtClean="0"/>
              <a:t>6/21/22</a:t>
            </a:fld>
            <a:endParaRPr lang="en-US"/>
          </a:p>
        </p:txBody>
      </p:sp>
      <p:sp>
        <p:nvSpPr>
          <p:cNvPr id="6" name="Footer Placeholder 5">
            <a:extLst>
              <a:ext uri="{FF2B5EF4-FFF2-40B4-BE49-F238E27FC236}">
                <a16:creationId xmlns:a16="http://schemas.microsoft.com/office/drawing/2014/main" id="{344671AF-209D-61E8-FBF8-436EAA6F86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224C9D-9A55-F479-9AAF-7EBC6A719958}"/>
              </a:ext>
            </a:extLst>
          </p:cNvPr>
          <p:cNvSpPr>
            <a:spLocks noGrp="1"/>
          </p:cNvSpPr>
          <p:nvPr>
            <p:ph type="sldNum" sz="quarter" idx="12"/>
          </p:nvPr>
        </p:nvSpPr>
        <p:spPr/>
        <p:txBody>
          <a:bodyPr/>
          <a:lstStyle/>
          <a:p>
            <a:fld id="{0A5FF78A-D007-8D4E-8688-22906099605A}" type="slidenum">
              <a:rPr lang="en-US" smtClean="0"/>
              <a:t>‹#›</a:t>
            </a:fld>
            <a:endParaRPr lang="en-US"/>
          </a:p>
        </p:txBody>
      </p:sp>
    </p:spTree>
    <p:extLst>
      <p:ext uri="{BB962C8B-B14F-4D97-AF65-F5344CB8AC3E}">
        <p14:creationId xmlns:p14="http://schemas.microsoft.com/office/powerpoint/2010/main" val="2304918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CA1E3-C879-63B4-D114-F549AB09928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E869B4D-6FD5-C931-587F-BD7DE9D122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27F990B0-DC3C-AEAD-ADA1-34EEE098713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CE4D06EE-0247-923F-18BB-6B5A10F133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72F7118-A979-D023-9F67-85CD13889A4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A9E909B6-470B-B321-6D87-FC0DE246A863}"/>
              </a:ext>
            </a:extLst>
          </p:cNvPr>
          <p:cNvSpPr>
            <a:spLocks noGrp="1"/>
          </p:cNvSpPr>
          <p:nvPr>
            <p:ph type="dt" sz="half" idx="10"/>
          </p:nvPr>
        </p:nvSpPr>
        <p:spPr/>
        <p:txBody>
          <a:bodyPr/>
          <a:lstStyle/>
          <a:p>
            <a:fld id="{A011D9F3-DBA5-F24A-B4D2-484B65555B35}" type="datetimeFigureOut">
              <a:rPr lang="en-US" smtClean="0"/>
              <a:t>6/21/22</a:t>
            </a:fld>
            <a:endParaRPr lang="en-US"/>
          </a:p>
        </p:txBody>
      </p:sp>
      <p:sp>
        <p:nvSpPr>
          <p:cNvPr id="8" name="Footer Placeholder 7">
            <a:extLst>
              <a:ext uri="{FF2B5EF4-FFF2-40B4-BE49-F238E27FC236}">
                <a16:creationId xmlns:a16="http://schemas.microsoft.com/office/drawing/2014/main" id="{CC51FC38-A07C-F2D8-A92B-EB7587EC81C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B9ECD50-CACA-2185-104C-50A3515A5140}"/>
              </a:ext>
            </a:extLst>
          </p:cNvPr>
          <p:cNvSpPr>
            <a:spLocks noGrp="1"/>
          </p:cNvSpPr>
          <p:nvPr>
            <p:ph type="sldNum" sz="quarter" idx="12"/>
          </p:nvPr>
        </p:nvSpPr>
        <p:spPr/>
        <p:txBody>
          <a:bodyPr/>
          <a:lstStyle/>
          <a:p>
            <a:fld id="{0A5FF78A-D007-8D4E-8688-22906099605A}" type="slidenum">
              <a:rPr lang="en-US" smtClean="0"/>
              <a:t>‹#›</a:t>
            </a:fld>
            <a:endParaRPr lang="en-US"/>
          </a:p>
        </p:txBody>
      </p:sp>
    </p:spTree>
    <p:extLst>
      <p:ext uri="{BB962C8B-B14F-4D97-AF65-F5344CB8AC3E}">
        <p14:creationId xmlns:p14="http://schemas.microsoft.com/office/powerpoint/2010/main" val="1502597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38090-CE79-11D9-8E75-AA405D9E20E2}"/>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213FA7C8-1A4E-86CC-E984-2E6F519A7653}"/>
              </a:ext>
            </a:extLst>
          </p:cNvPr>
          <p:cNvSpPr>
            <a:spLocks noGrp="1"/>
          </p:cNvSpPr>
          <p:nvPr>
            <p:ph type="dt" sz="half" idx="10"/>
          </p:nvPr>
        </p:nvSpPr>
        <p:spPr/>
        <p:txBody>
          <a:bodyPr/>
          <a:lstStyle/>
          <a:p>
            <a:fld id="{A011D9F3-DBA5-F24A-B4D2-484B65555B35}" type="datetimeFigureOut">
              <a:rPr lang="en-US" smtClean="0"/>
              <a:t>6/21/22</a:t>
            </a:fld>
            <a:endParaRPr lang="en-US"/>
          </a:p>
        </p:txBody>
      </p:sp>
      <p:sp>
        <p:nvSpPr>
          <p:cNvPr id="4" name="Footer Placeholder 3">
            <a:extLst>
              <a:ext uri="{FF2B5EF4-FFF2-40B4-BE49-F238E27FC236}">
                <a16:creationId xmlns:a16="http://schemas.microsoft.com/office/drawing/2014/main" id="{BF00A3A8-4D12-6F3B-B6F1-B13DD35855E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32C0823-1CEB-F35C-57DA-04B871F23ADE}"/>
              </a:ext>
            </a:extLst>
          </p:cNvPr>
          <p:cNvSpPr>
            <a:spLocks noGrp="1"/>
          </p:cNvSpPr>
          <p:nvPr>
            <p:ph type="sldNum" sz="quarter" idx="12"/>
          </p:nvPr>
        </p:nvSpPr>
        <p:spPr/>
        <p:txBody>
          <a:bodyPr/>
          <a:lstStyle/>
          <a:p>
            <a:fld id="{0A5FF78A-D007-8D4E-8688-22906099605A}" type="slidenum">
              <a:rPr lang="en-US" smtClean="0"/>
              <a:t>‹#›</a:t>
            </a:fld>
            <a:endParaRPr lang="en-US"/>
          </a:p>
        </p:txBody>
      </p:sp>
    </p:spTree>
    <p:extLst>
      <p:ext uri="{BB962C8B-B14F-4D97-AF65-F5344CB8AC3E}">
        <p14:creationId xmlns:p14="http://schemas.microsoft.com/office/powerpoint/2010/main" val="156482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9DFDC8-6716-E913-D623-22BEBC0695BC}"/>
              </a:ext>
            </a:extLst>
          </p:cNvPr>
          <p:cNvSpPr>
            <a:spLocks noGrp="1"/>
          </p:cNvSpPr>
          <p:nvPr>
            <p:ph type="dt" sz="half" idx="10"/>
          </p:nvPr>
        </p:nvSpPr>
        <p:spPr/>
        <p:txBody>
          <a:bodyPr/>
          <a:lstStyle/>
          <a:p>
            <a:fld id="{A011D9F3-DBA5-F24A-B4D2-484B65555B35}" type="datetimeFigureOut">
              <a:rPr lang="en-US" smtClean="0"/>
              <a:t>6/21/22</a:t>
            </a:fld>
            <a:endParaRPr lang="en-US"/>
          </a:p>
        </p:txBody>
      </p:sp>
      <p:sp>
        <p:nvSpPr>
          <p:cNvPr id="3" name="Footer Placeholder 2">
            <a:extLst>
              <a:ext uri="{FF2B5EF4-FFF2-40B4-BE49-F238E27FC236}">
                <a16:creationId xmlns:a16="http://schemas.microsoft.com/office/drawing/2014/main" id="{93027CDC-5D32-4815-7FC7-8DC9BC0F29C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58FA72-365B-1C72-1C45-9FEF186EB41D}"/>
              </a:ext>
            </a:extLst>
          </p:cNvPr>
          <p:cNvSpPr>
            <a:spLocks noGrp="1"/>
          </p:cNvSpPr>
          <p:nvPr>
            <p:ph type="sldNum" sz="quarter" idx="12"/>
          </p:nvPr>
        </p:nvSpPr>
        <p:spPr/>
        <p:txBody>
          <a:bodyPr/>
          <a:lstStyle/>
          <a:p>
            <a:fld id="{0A5FF78A-D007-8D4E-8688-22906099605A}" type="slidenum">
              <a:rPr lang="en-US" smtClean="0"/>
              <a:t>‹#›</a:t>
            </a:fld>
            <a:endParaRPr lang="en-US"/>
          </a:p>
        </p:txBody>
      </p:sp>
    </p:spTree>
    <p:extLst>
      <p:ext uri="{BB962C8B-B14F-4D97-AF65-F5344CB8AC3E}">
        <p14:creationId xmlns:p14="http://schemas.microsoft.com/office/powerpoint/2010/main" val="3402948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3698A-C5F4-0454-8B5F-A03C697A17A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A403ED5E-396A-4B92-F489-97B5AECA84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A7C8C418-C798-3F05-7541-E0C2C43CE4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453015F-342F-C769-2133-3E119E87A779}"/>
              </a:ext>
            </a:extLst>
          </p:cNvPr>
          <p:cNvSpPr>
            <a:spLocks noGrp="1"/>
          </p:cNvSpPr>
          <p:nvPr>
            <p:ph type="dt" sz="half" idx="10"/>
          </p:nvPr>
        </p:nvSpPr>
        <p:spPr/>
        <p:txBody>
          <a:bodyPr/>
          <a:lstStyle/>
          <a:p>
            <a:fld id="{A011D9F3-DBA5-F24A-B4D2-484B65555B35}" type="datetimeFigureOut">
              <a:rPr lang="en-US" smtClean="0"/>
              <a:t>6/21/22</a:t>
            </a:fld>
            <a:endParaRPr lang="en-US"/>
          </a:p>
        </p:txBody>
      </p:sp>
      <p:sp>
        <p:nvSpPr>
          <p:cNvPr id="6" name="Footer Placeholder 5">
            <a:extLst>
              <a:ext uri="{FF2B5EF4-FFF2-40B4-BE49-F238E27FC236}">
                <a16:creationId xmlns:a16="http://schemas.microsoft.com/office/drawing/2014/main" id="{62ACEB96-7E72-5F28-7073-DD26901734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EDA754-9EA5-0709-D7E8-0AA0F90A2FFF}"/>
              </a:ext>
            </a:extLst>
          </p:cNvPr>
          <p:cNvSpPr>
            <a:spLocks noGrp="1"/>
          </p:cNvSpPr>
          <p:nvPr>
            <p:ph type="sldNum" sz="quarter" idx="12"/>
          </p:nvPr>
        </p:nvSpPr>
        <p:spPr/>
        <p:txBody>
          <a:bodyPr/>
          <a:lstStyle/>
          <a:p>
            <a:fld id="{0A5FF78A-D007-8D4E-8688-22906099605A}" type="slidenum">
              <a:rPr lang="en-US" smtClean="0"/>
              <a:t>‹#›</a:t>
            </a:fld>
            <a:endParaRPr lang="en-US"/>
          </a:p>
        </p:txBody>
      </p:sp>
    </p:spTree>
    <p:extLst>
      <p:ext uri="{BB962C8B-B14F-4D97-AF65-F5344CB8AC3E}">
        <p14:creationId xmlns:p14="http://schemas.microsoft.com/office/powerpoint/2010/main" val="4293396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E0352-84DD-2BE7-9B22-2B1E7C518E1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D34ABA03-486B-CF3E-F143-1B5060E724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971D08-ABBE-CFB9-CE9B-913121B93E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758BA22-7B43-132E-EE7E-1335949329A2}"/>
              </a:ext>
            </a:extLst>
          </p:cNvPr>
          <p:cNvSpPr>
            <a:spLocks noGrp="1"/>
          </p:cNvSpPr>
          <p:nvPr>
            <p:ph type="dt" sz="half" idx="10"/>
          </p:nvPr>
        </p:nvSpPr>
        <p:spPr/>
        <p:txBody>
          <a:bodyPr/>
          <a:lstStyle/>
          <a:p>
            <a:fld id="{A011D9F3-DBA5-F24A-B4D2-484B65555B35}" type="datetimeFigureOut">
              <a:rPr lang="en-US" smtClean="0"/>
              <a:t>6/21/22</a:t>
            </a:fld>
            <a:endParaRPr lang="en-US"/>
          </a:p>
        </p:txBody>
      </p:sp>
      <p:sp>
        <p:nvSpPr>
          <p:cNvPr id="6" name="Footer Placeholder 5">
            <a:extLst>
              <a:ext uri="{FF2B5EF4-FFF2-40B4-BE49-F238E27FC236}">
                <a16:creationId xmlns:a16="http://schemas.microsoft.com/office/drawing/2014/main" id="{731CF020-315E-DA91-8D60-4C385B6391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AB2878-767D-71F2-8DDD-FA3CA0B2ADB3}"/>
              </a:ext>
            </a:extLst>
          </p:cNvPr>
          <p:cNvSpPr>
            <a:spLocks noGrp="1"/>
          </p:cNvSpPr>
          <p:nvPr>
            <p:ph type="sldNum" sz="quarter" idx="12"/>
          </p:nvPr>
        </p:nvSpPr>
        <p:spPr/>
        <p:txBody>
          <a:bodyPr/>
          <a:lstStyle/>
          <a:p>
            <a:fld id="{0A5FF78A-D007-8D4E-8688-22906099605A}" type="slidenum">
              <a:rPr lang="en-US" smtClean="0"/>
              <a:t>‹#›</a:t>
            </a:fld>
            <a:endParaRPr lang="en-US"/>
          </a:p>
        </p:txBody>
      </p:sp>
    </p:spTree>
    <p:extLst>
      <p:ext uri="{BB962C8B-B14F-4D97-AF65-F5344CB8AC3E}">
        <p14:creationId xmlns:p14="http://schemas.microsoft.com/office/powerpoint/2010/main" val="1776136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EF4D6F-35D4-C62A-4B6C-B8776AE73A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6D820BE9-6216-FA39-A2EF-D7B26490D0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a:extLst>
              <a:ext uri="{FF2B5EF4-FFF2-40B4-BE49-F238E27FC236}">
                <a16:creationId xmlns:a16="http://schemas.microsoft.com/office/drawing/2014/main" id="{D8346C6E-2295-B99C-0225-0E77CB7BF9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75000"/>
                  </a:schemeClr>
                </a:solidFill>
                <a:latin typeface="Century Gothic" panose="020B0502020202020204" pitchFamily="34" charset="0"/>
              </a:defRPr>
            </a:lvl1pPr>
          </a:lstStyle>
          <a:p>
            <a:fld id="{A011D9F3-DBA5-F24A-B4D2-484B65555B35}" type="datetimeFigureOut">
              <a:rPr lang="en-US" smtClean="0"/>
              <a:pPr/>
              <a:t>6/21/22</a:t>
            </a:fld>
            <a:endParaRPr lang="en-US" dirty="0"/>
          </a:p>
        </p:txBody>
      </p:sp>
      <p:sp>
        <p:nvSpPr>
          <p:cNvPr id="5" name="Footer Placeholder 4">
            <a:extLst>
              <a:ext uri="{FF2B5EF4-FFF2-40B4-BE49-F238E27FC236}">
                <a16:creationId xmlns:a16="http://schemas.microsoft.com/office/drawing/2014/main" id="{F7846D4D-1898-C31B-752E-0DF1123CE6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75000"/>
                  </a:schemeClr>
                </a:solidFill>
                <a:latin typeface="Century Gothic" panose="020B0502020202020204" pitchFamily="34" charset="0"/>
              </a:defRPr>
            </a:lvl1pPr>
          </a:lstStyle>
          <a:p>
            <a:endParaRPr lang="en-US" dirty="0"/>
          </a:p>
        </p:txBody>
      </p:sp>
      <p:sp>
        <p:nvSpPr>
          <p:cNvPr id="6" name="Slide Number Placeholder 5">
            <a:extLst>
              <a:ext uri="{FF2B5EF4-FFF2-40B4-BE49-F238E27FC236}">
                <a16:creationId xmlns:a16="http://schemas.microsoft.com/office/drawing/2014/main" id="{CEBDB988-434D-F91E-D064-690BBDBD9C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tx1">
                    <a:tint val="75000"/>
                  </a:schemeClr>
                </a:solidFill>
                <a:latin typeface="Century Gothic" panose="020B0502020202020204" pitchFamily="34" charset="0"/>
              </a:defRPr>
            </a:lvl1pPr>
          </a:lstStyle>
          <a:p>
            <a:fld id="{0A5FF78A-D007-8D4E-8688-22906099605A}" type="slidenum">
              <a:rPr lang="en-US" smtClean="0"/>
              <a:pPr/>
              <a:t>‹#›</a:t>
            </a:fld>
            <a:endParaRPr lang="en-US" dirty="0"/>
          </a:p>
        </p:txBody>
      </p:sp>
    </p:spTree>
    <p:extLst>
      <p:ext uri="{BB962C8B-B14F-4D97-AF65-F5344CB8AC3E}">
        <p14:creationId xmlns:p14="http://schemas.microsoft.com/office/powerpoint/2010/main" val="1572059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0" i="0" kern="1200">
          <a:solidFill>
            <a:schemeClr val="tx1"/>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rectangle">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96863"/>
            <a:ext cx="6649156" cy="867128"/>
          </a:xfrm>
          <a:prstGeom prst="rect">
            <a:avLst/>
          </a:prstGeom>
        </p:spPr>
      </p:pic>
      <p:sp>
        <p:nvSpPr>
          <p:cNvPr id="2" name="Title 1"/>
          <p:cNvSpPr>
            <a:spLocks noGrp="1"/>
          </p:cNvSpPr>
          <p:nvPr>
            <p:ph type="title"/>
          </p:nvPr>
        </p:nvSpPr>
        <p:spPr>
          <a:xfrm>
            <a:off x="82286" y="0"/>
            <a:ext cx="6484584" cy="1325563"/>
          </a:xfrm>
        </p:spPr>
        <p:txBody>
          <a:bodyPr>
            <a:normAutofit/>
          </a:bodyPr>
          <a:lstStyle/>
          <a:p>
            <a:r>
              <a:rPr lang="en-GB" sz="3600" b="1" dirty="0">
                <a:solidFill>
                  <a:schemeClr val="bg1"/>
                </a:solidFill>
                <a:latin typeface="Century Gothic" panose="020B0502020202020204" pitchFamily="34" charset="0"/>
              </a:rPr>
              <a:t>Examples</a:t>
            </a:r>
          </a:p>
        </p:txBody>
      </p:sp>
      <p:sp>
        <p:nvSpPr>
          <p:cNvPr id="4" name="Rounded Rectangle 11">
            <a:extLst>
              <a:ext uri="{FF2B5EF4-FFF2-40B4-BE49-F238E27FC236}">
                <a16:creationId xmlns:a16="http://schemas.microsoft.com/office/drawing/2014/main" id="{A316DD52-7894-4A75-969C-CA0645DA2978}"/>
              </a:ext>
            </a:extLst>
          </p:cNvPr>
          <p:cNvSpPr/>
          <p:nvPr/>
        </p:nvSpPr>
        <p:spPr>
          <a:xfrm>
            <a:off x="10344150" y="258166"/>
            <a:ext cx="1583993" cy="400919"/>
          </a:xfrm>
          <a:prstGeom prst="roundRect">
            <a:avLst/>
          </a:prstGeom>
          <a:solidFill>
            <a:srgbClr val="F66400"/>
          </a:solidFill>
          <a:ln>
            <a:solidFill>
              <a:srgbClr val="11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production</a:t>
            </a:r>
          </a:p>
        </p:txBody>
      </p:sp>
      <p:sp>
        <p:nvSpPr>
          <p:cNvPr id="16" name="TextBox 15">
            <a:extLst>
              <a:ext uri="{FF2B5EF4-FFF2-40B4-BE49-F238E27FC236}">
                <a16:creationId xmlns:a16="http://schemas.microsoft.com/office/drawing/2014/main" id="{CD1E1B10-36AB-0956-EB31-C39E17ECF633}"/>
              </a:ext>
            </a:extLst>
          </p:cNvPr>
          <p:cNvSpPr txBox="1"/>
          <p:nvPr/>
        </p:nvSpPr>
        <p:spPr>
          <a:xfrm>
            <a:off x="907617" y="1720840"/>
            <a:ext cx="10376766" cy="2308324"/>
          </a:xfrm>
          <a:prstGeom prst="rect">
            <a:avLst/>
          </a:prstGeom>
          <a:noFill/>
        </p:spPr>
        <p:txBody>
          <a:bodyPr wrap="square" rtlCol="0">
            <a:spAutoFit/>
          </a:bodyPr>
          <a:lstStyle/>
          <a:p>
            <a:pPr lvl="0" algn="ctr">
              <a:defRPr/>
            </a:pPr>
            <a:r>
              <a:rPr lang="en-US" sz="7200" b="1" dirty="0">
                <a:solidFill>
                  <a:srgbClr val="4472C4">
                    <a:lumMod val="50000"/>
                  </a:srgbClr>
                </a:solidFill>
                <a:latin typeface="Century Gothic" panose="020B0502020202020204" pitchFamily="34" charset="0"/>
              </a:rPr>
              <a:t>Interpreting tasks (speaking)</a:t>
            </a:r>
          </a:p>
        </p:txBody>
      </p:sp>
    </p:spTree>
    <p:extLst>
      <p:ext uri="{BB962C8B-B14F-4D97-AF65-F5344CB8AC3E}">
        <p14:creationId xmlns:p14="http://schemas.microsoft.com/office/powerpoint/2010/main" val="4113940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290" y="115674"/>
            <a:ext cx="9322870" cy="748560"/>
          </a:xfrm>
        </p:spPr>
        <p:txBody>
          <a:bodyPr>
            <a:normAutofit fontScale="90000"/>
          </a:bodyPr>
          <a:lstStyle/>
          <a:p>
            <a:r>
              <a:rPr lang="en-GB" sz="2400" b="1" i="1" dirty="0">
                <a:solidFill>
                  <a:schemeClr val="accent1">
                    <a:lumMod val="50000"/>
                  </a:schemeClr>
                </a:solidFill>
              </a:rPr>
              <a:t>Las </a:t>
            </a:r>
            <a:r>
              <a:rPr lang="en-GB" sz="2400" b="1" i="1" dirty="0" err="1">
                <a:solidFill>
                  <a:schemeClr val="accent1">
                    <a:lumMod val="50000"/>
                  </a:schemeClr>
                </a:solidFill>
              </a:rPr>
              <a:t>vacaciones</a:t>
            </a:r>
            <a:r>
              <a:rPr lang="en-GB" sz="2400" b="1" i="1" dirty="0">
                <a:solidFill>
                  <a:schemeClr val="accent1">
                    <a:lumMod val="50000"/>
                  </a:schemeClr>
                </a:solidFill>
              </a:rPr>
              <a:t> </a:t>
            </a:r>
            <a:r>
              <a:rPr lang="en-GB" sz="2400" b="1" i="1" dirty="0" err="1">
                <a:solidFill>
                  <a:schemeClr val="accent1">
                    <a:lumMod val="50000"/>
                  </a:schemeClr>
                </a:solidFill>
              </a:rPr>
              <a:t>en</a:t>
            </a:r>
            <a:r>
              <a:rPr lang="en-GB" sz="2400" b="1" i="1" dirty="0">
                <a:solidFill>
                  <a:schemeClr val="accent1">
                    <a:lumMod val="50000"/>
                  </a:schemeClr>
                </a:solidFill>
              </a:rPr>
              <a:t> </a:t>
            </a:r>
            <a:r>
              <a:rPr lang="en-GB" sz="2400" b="1" i="1" dirty="0" err="1">
                <a:solidFill>
                  <a:schemeClr val="accent1">
                    <a:lumMod val="50000"/>
                  </a:schemeClr>
                </a:solidFill>
              </a:rPr>
              <a:t>España</a:t>
            </a:r>
            <a:r>
              <a:rPr lang="en-GB" sz="2400" b="1" i="1" dirty="0">
                <a:solidFill>
                  <a:schemeClr val="accent1">
                    <a:lumMod val="50000"/>
                  </a:schemeClr>
                </a:solidFill>
              </a:rPr>
              <a:t> </a:t>
            </a:r>
            <a:r>
              <a:rPr lang="en-GB" sz="2400" b="1" i="1" dirty="0" err="1">
                <a:solidFill>
                  <a:schemeClr val="accent1">
                    <a:lumMod val="50000"/>
                  </a:schemeClr>
                </a:solidFill>
              </a:rPr>
              <a:t>parecen</a:t>
            </a:r>
            <a:r>
              <a:rPr lang="en-GB" sz="2400" b="1" i="1" dirty="0">
                <a:solidFill>
                  <a:schemeClr val="accent1">
                    <a:lumMod val="50000"/>
                  </a:schemeClr>
                </a:solidFill>
              </a:rPr>
              <a:t> </a:t>
            </a:r>
            <a:r>
              <a:rPr lang="en-GB" sz="2400" b="1" i="1" dirty="0" err="1">
                <a:solidFill>
                  <a:schemeClr val="accent1">
                    <a:lumMod val="50000"/>
                  </a:schemeClr>
                </a:solidFill>
              </a:rPr>
              <a:t>interesantes</a:t>
            </a:r>
            <a:r>
              <a:rPr lang="en-GB" sz="2400" b="1" i="1" dirty="0">
                <a:solidFill>
                  <a:schemeClr val="accent1">
                    <a:lumMod val="50000"/>
                  </a:schemeClr>
                </a:solidFill>
              </a:rPr>
              <a:t>, </a:t>
            </a:r>
            <a:r>
              <a:rPr lang="en-GB" sz="2400" b="1" i="1" dirty="0" err="1">
                <a:solidFill>
                  <a:schemeClr val="accent1">
                    <a:lumMod val="50000"/>
                  </a:schemeClr>
                </a:solidFill>
              </a:rPr>
              <a:t>pero</a:t>
            </a:r>
            <a:r>
              <a:rPr lang="en-GB" sz="2400" b="1" i="1" dirty="0">
                <a:solidFill>
                  <a:schemeClr val="accent1">
                    <a:lumMod val="50000"/>
                  </a:schemeClr>
                </a:solidFill>
              </a:rPr>
              <a:t> </a:t>
            </a:r>
            <a:r>
              <a:rPr lang="en-GB" sz="2400" b="1" i="1" dirty="0" err="1">
                <a:solidFill>
                  <a:schemeClr val="accent1">
                    <a:lumMod val="50000"/>
                  </a:schemeClr>
                </a:solidFill>
              </a:rPr>
              <a:t>necesitas</a:t>
            </a:r>
            <a:r>
              <a:rPr lang="en-GB" sz="2400" b="1" i="1" dirty="0">
                <a:solidFill>
                  <a:schemeClr val="accent1">
                    <a:lumMod val="50000"/>
                  </a:schemeClr>
                </a:solidFill>
              </a:rPr>
              <a:t> </a:t>
            </a:r>
            <a:r>
              <a:rPr lang="en-GB" sz="2400" b="1" i="1" dirty="0" err="1">
                <a:solidFill>
                  <a:schemeClr val="accent1">
                    <a:lumMod val="50000"/>
                  </a:schemeClr>
                </a:solidFill>
              </a:rPr>
              <a:t>otra</a:t>
            </a:r>
            <a:r>
              <a:rPr lang="en-GB" sz="2400" b="1" i="1" dirty="0">
                <a:solidFill>
                  <a:schemeClr val="accent1">
                    <a:lumMod val="50000"/>
                  </a:schemeClr>
                </a:solidFill>
              </a:rPr>
              <a:t> </a:t>
            </a:r>
            <a:r>
              <a:rPr lang="en-GB" sz="2400" b="1" i="1" dirty="0" err="1">
                <a:solidFill>
                  <a:schemeClr val="accent1">
                    <a:lumMod val="50000"/>
                  </a:schemeClr>
                </a:solidFill>
              </a:rPr>
              <a:t>información</a:t>
            </a:r>
            <a:r>
              <a:rPr lang="en-GB" sz="2400" b="1" i="1" dirty="0">
                <a:solidFill>
                  <a:schemeClr val="accent1">
                    <a:lumMod val="50000"/>
                  </a:schemeClr>
                </a:solidFill>
              </a:rPr>
              <a:t>. Escribes un email con </a:t>
            </a:r>
            <a:r>
              <a:rPr lang="en-GB" sz="2400" b="1" i="1" dirty="0" err="1">
                <a:solidFill>
                  <a:schemeClr val="accent1">
                    <a:lumMod val="50000"/>
                  </a:schemeClr>
                </a:solidFill>
              </a:rPr>
              <a:t>preguntas</a:t>
            </a:r>
            <a:r>
              <a:rPr lang="en-GB" sz="2400" b="1" i="1" dirty="0">
                <a:solidFill>
                  <a:schemeClr val="accent1">
                    <a:lumMod val="50000"/>
                  </a:schemeClr>
                </a:solidFill>
              </a:rPr>
              <a:t>.</a:t>
            </a:r>
          </a:p>
        </p:txBody>
      </p:sp>
      <p:sp>
        <p:nvSpPr>
          <p:cNvPr id="5" name="Title 1"/>
          <p:cNvSpPr txBox="1">
            <a:spLocks/>
          </p:cNvSpPr>
          <p:nvPr/>
        </p:nvSpPr>
        <p:spPr>
          <a:xfrm>
            <a:off x="339290" y="989499"/>
            <a:ext cx="11000873" cy="42160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r>
              <a:rPr lang="en-GB" sz="2200" b="1" i="1" dirty="0">
                <a:solidFill>
                  <a:schemeClr val="accent1">
                    <a:lumMod val="50000"/>
                  </a:schemeClr>
                </a:solidFill>
              </a:rPr>
              <a:t>Escribe el email </a:t>
            </a:r>
            <a:r>
              <a:rPr lang="en-GB" sz="2200" b="1" i="1" dirty="0" err="1">
                <a:solidFill>
                  <a:schemeClr val="accent1">
                    <a:lumMod val="50000"/>
                  </a:schemeClr>
                </a:solidFill>
              </a:rPr>
              <a:t>en</a:t>
            </a:r>
            <a:r>
              <a:rPr lang="en-GB" sz="2200" b="1" i="1" dirty="0">
                <a:solidFill>
                  <a:schemeClr val="accent1">
                    <a:lumMod val="50000"/>
                  </a:schemeClr>
                </a:solidFill>
              </a:rPr>
              <a:t> </a:t>
            </a:r>
            <a:r>
              <a:rPr lang="en-GB" sz="2200" b="1" i="1" dirty="0" err="1">
                <a:solidFill>
                  <a:schemeClr val="accent1">
                    <a:lumMod val="50000"/>
                  </a:schemeClr>
                </a:solidFill>
              </a:rPr>
              <a:t>español</a:t>
            </a:r>
            <a:r>
              <a:rPr lang="en-GB" sz="2200" b="1" i="1" dirty="0">
                <a:solidFill>
                  <a:schemeClr val="accent1">
                    <a:lumMod val="50000"/>
                  </a:schemeClr>
                </a:solidFill>
              </a:rPr>
              <a:t>:</a:t>
            </a:r>
          </a:p>
        </p:txBody>
      </p:sp>
      <p:sp>
        <p:nvSpPr>
          <p:cNvPr id="10" name="TextBox 9"/>
          <p:cNvSpPr txBox="1"/>
          <p:nvPr/>
        </p:nvSpPr>
        <p:spPr>
          <a:xfrm>
            <a:off x="595563" y="1539834"/>
            <a:ext cx="11000874" cy="4154984"/>
          </a:xfrm>
          <a:prstGeom prst="rect">
            <a:avLst/>
          </a:prstGeom>
          <a:noFill/>
        </p:spPr>
        <p:txBody>
          <a:bodyPr wrap="square" rtlCol="0">
            <a:spAutoFit/>
          </a:bodyPr>
          <a:lstStyle/>
          <a:p>
            <a:r>
              <a:rPr lang="en-GB" sz="2200" dirty="0">
                <a:solidFill>
                  <a:schemeClr val="accent1">
                    <a:lumMod val="50000"/>
                  </a:schemeClr>
                </a:solidFill>
                <a:latin typeface="Century Gothic" panose="020B0502020202020204" pitchFamily="34" charset="0"/>
              </a:rPr>
              <a:t>Hello:</a:t>
            </a:r>
          </a:p>
          <a:p>
            <a:endParaRPr lang="en-GB" sz="2200" dirty="0">
              <a:solidFill>
                <a:schemeClr val="accent1">
                  <a:lumMod val="50000"/>
                </a:schemeClr>
              </a:solidFill>
              <a:latin typeface="Century Gothic" panose="020B0502020202020204" pitchFamily="34" charset="0"/>
            </a:endParaRPr>
          </a:p>
          <a:p>
            <a:r>
              <a:rPr lang="en-GB" sz="2200" dirty="0">
                <a:solidFill>
                  <a:schemeClr val="accent1">
                    <a:lumMod val="50000"/>
                  </a:schemeClr>
                </a:solidFill>
                <a:latin typeface="Century Gothic" panose="020B0502020202020204" pitchFamily="34" charset="0"/>
              </a:rPr>
              <a:t>I want to travel to Spain in August. I must study Spanish because my family wants to live there.  </a:t>
            </a:r>
          </a:p>
          <a:p>
            <a:endParaRPr lang="en-GB" sz="2200" dirty="0">
              <a:solidFill>
                <a:schemeClr val="accent1">
                  <a:lumMod val="50000"/>
                </a:schemeClr>
              </a:solidFill>
              <a:latin typeface="Century Gothic" panose="020B0502020202020204" pitchFamily="34" charset="0"/>
            </a:endParaRPr>
          </a:p>
          <a:p>
            <a:r>
              <a:rPr lang="en-GB" sz="2200" dirty="0">
                <a:solidFill>
                  <a:schemeClr val="accent1">
                    <a:lumMod val="50000"/>
                  </a:schemeClr>
                </a:solidFill>
                <a:latin typeface="Century Gothic" panose="020B0502020202020204" pitchFamily="34" charset="0"/>
              </a:rPr>
              <a:t>I have some questions. How many classmates study Spanish in each class? What food do families buy?</a:t>
            </a:r>
          </a:p>
          <a:p>
            <a:endParaRPr lang="en-GB" sz="2200" dirty="0">
              <a:solidFill>
                <a:schemeClr val="accent1">
                  <a:lumMod val="50000"/>
                </a:schemeClr>
              </a:solidFill>
              <a:latin typeface="Century Gothic" panose="020B0502020202020204" pitchFamily="34" charset="0"/>
            </a:endParaRPr>
          </a:p>
          <a:p>
            <a:r>
              <a:rPr lang="en-GB" sz="2200" dirty="0">
                <a:solidFill>
                  <a:schemeClr val="accent1">
                    <a:lumMod val="50000"/>
                  </a:schemeClr>
                </a:solidFill>
                <a:latin typeface="Century Gothic" panose="020B0502020202020204" pitchFamily="34" charset="0"/>
              </a:rPr>
              <a:t>My sister speaks Spanish also and she asks where the school is. Is it near the sea or near the mountains?</a:t>
            </a:r>
          </a:p>
          <a:p>
            <a:endParaRPr lang="en-GB" sz="2200" dirty="0">
              <a:solidFill>
                <a:schemeClr val="accent1">
                  <a:lumMod val="50000"/>
                </a:schemeClr>
              </a:solidFill>
              <a:latin typeface="Century Gothic" panose="020B0502020202020204" pitchFamily="34" charset="0"/>
            </a:endParaRPr>
          </a:p>
          <a:p>
            <a:r>
              <a:rPr lang="en-GB" sz="2200" dirty="0">
                <a:solidFill>
                  <a:schemeClr val="accent1">
                    <a:lumMod val="50000"/>
                  </a:schemeClr>
                </a:solidFill>
                <a:latin typeface="Century Gothic" panose="020B0502020202020204" pitchFamily="34" charset="0"/>
              </a:rPr>
              <a:t>Bye!</a:t>
            </a:r>
          </a:p>
        </p:txBody>
      </p:sp>
      <p:pic>
        <p:nvPicPr>
          <p:cNvPr id="8" name="Imagen 7">
            <a:extLst>
              <a:ext uri="{FF2B5EF4-FFF2-40B4-BE49-F238E27FC236}">
                <a16:creationId xmlns:a16="http://schemas.microsoft.com/office/drawing/2014/main" id="{13F70C24-E5C0-7C40-AEAE-CA3EDE02A708}"/>
              </a:ext>
            </a:extLst>
          </p:cNvPr>
          <p:cNvPicPr>
            <a:picLocks noChangeAspect="1"/>
          </p:cNvPicPr>
          <p:nvPr/>
        </p:nvPicPr>
        <p:blipFill>
          <a:blip r:embed="rId3"/>
          <a:stretch>
            <a:fillRect/>
          </a:stretch>
        </p:blipFill>
        <p:spPr>
          <a:xfrm rot="282507">
            <a:off x="9767718" y="849161"/>
            <a:ext cx="1236579" cy="1001629"/>
          </a:xfrm>
          <a:prstGeom prst="rect">
            <a:avLst/>
          </a:prstGeom>
        </p:spPr>
      </p:pic>
      <p:sp>
        <p:nvSpPr>
          <p:cNvPr id="3" name="TextBox 2"/>
          <p:cNvSpPr txBox="1"/>
          <p:nvPr/>
        </p:nvSpPr>
        <p:spPr>
          <a:xfrm>
            <a:off x="8636261" y="5694818"/>
            <a:ext cx="2960176" cy="400110"/>
          </a:xfrm>
          <a:prstGeom prst="rect">
            <a:avLst/>
          </a:prstGeom>
          <a:noFill/>
        </p:spPr>
        <p:txBody>
          <a:bodyPr wrap="square" rtlCol="0">
            <a:spAutoFit/>
          </a:bodyPr>
          <a:lstStyle/>
          <a:p>
            <a:pPr algn="r"/>
            <a:r>
              <a:rPr lang="en-GB" sz="2000" dirty="0" err="1">
                <a:solidFill>
                  <a:schemeClr val="accent1">
                    <a:lumMod val="50000"/>
                  </a:schemeClr>
                </a:solidFill>
                <a:latin typeface="Century Gothic" panose="020B0502020202020204" pitchFamily="34" charset="0"/>
              </a:rPr>
              <a:t>vivir</a:t>
            </a:r>
            <a:r>
              <a:rPr lang="en-GB" sz="2000" dirty="0">
                <a:solidFill>
                  <a:schemeClr val="accent1">
                    <a:lumMod val="50000"/>
                  </a:schemeClr>
                </a:solidFill>
                <a:latin typeface="Century Gothic" panose="020B0502020202020204" pitchFamily="34" charset="0"/>
              </a:rPr>
              <a:t> = to live</a:t>
            </a:r>
          </a:p>
        </p:txBody>
      </p:sp>
      <p:sp>
        <p:nvSpPr>
          <p:cNvPr id="9" name="Rounded Rectangle 11">
            <a:extLst>
              <a:ext uri="{FF2B5EF4-FFF2-40B4-BE49-F238E27FC236}">
                <a16:creationId xmlns:a16="http://schemas.microsoft.com/office/drawing/2014/main" id="{A316DD52-7894-4A75-969C-CA0645DA2978}"/>
              </a:ext>
            </a:extLst>
          </p:cNvPr>
          <p:cNvSpPr/>
          <p:nvPr/>
        </p:nvSpPr>
        <p:spPr>
          <a:xfrm>
            <a:off x="10782300" y="258166"/>
            <a:ext cx="1145843" cy="400919"/>
          </a:xfrm>
          <a:prstGeom prst="roundRect">
            <a:avLst/>
          </a:prstGeom>
          <a:solidFill>
            <a:srgbClr val="F66400"/>
          </a:solidFill>
          <a:ln>
            <a:solidFill>
              <a:srgbClr val="11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2000" b="1" dirty="0" err="1">
                <a:solidFill>
                  <a:prstClr val="white"/>
                </a:solidFill>
                <a:latin typeface="Century Gothic" panose="020B0502020202020204" pitchFamily="34" charset="0"/>
              </a:rPr>
              <a:t>escribir</a:t>
            </a:r>
            <a:endParaRPr lang="en-GB" sz="2000" b="1" dirty="0">
              <a:solidFill>
                <a:prstClr val="white"/>
              </a:solidFill>
              <a:latin typeface="Century Gothic" panose="020B0502020202020204" pitchFamily="34" charset="0"/>
            </a:endParaRPr>
          </a:p>
        </p:txBody>
      </p:sp>
    </p:spTree>
    <p:extLst>
      <p:ext uri="{BB962C8B-B14F-4D97-AF65-F5344CB8AC3E}">
        <p14:creationId xmlns:p14="http://schemas.microsoft.com/office/powerpoint/2010/main" val="3265928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290" y="190909"/>
            <a:ext cx="9322870" cy="748560"/>
          </a:xfrm>
        </p:spPr>
        <p:txBody>
          <a:bodyPr>
            <a:normAutofit/>
          </a:bodyPr>
          <a:lstStyle/>
          <a:p>
            <a:r>
              <a:rPr lang="en-GB" sz="2400" dirty="0" err="1">
                <a:solidFill>
                  <a:schemeClr val="accent1">
                    <a:lumMod val="50000"/>
                  </a:schemeClr>
                </a:solidFill>
              </a:rPr>
              <a:t>Ahora</a:t>
            </a:r>
            <a:r>
              <a:rPr lang="en-GB" sz="2400" dirty="0">
                <a:solidFill>
                  <a:schemeClr val="accent1">
                    <a:lumMod val="50000"/>
                  </a:schemeClr>
                </a:solidFill>
              </a:rPr>
              <a:t>, lee </a:t>
            </a:r>
            <a:r>
              <a:rPr lang="en-GB" sz="2400" dirty="0" err="1">
                <a:solidFill>
                  <a:schemeClr val="accent1">
                    <a:lumMod val="50000"/>
                  </a:schemeClr>
                </a:solidFill>
              </a:rPr>
              <a:t>tu</a:t>
            </a:r>
            <a:r>
              <a:rPr lang="en-GB" sz="2400" dirty="0">
                <a:solidFill>
                  <a:schemeClr val="accent1">
                    <a:lumMod val="50000"/>
                  </a:schemeClr>
                </a:solidFill>
              </a:rPr>
              <a:t> email </a:t>
            </a:r>
            <a:r>
              <a:rPr lang="en-GB" sz="2400" dirty="0" err="1">
                <a:solidFill>
                  <a:schemeClr val="accent1">
                    <a:lumMod val="50000"/>
                  </a:schemeClr>
                </a:solidFill>
              </a:rPr>
              <a:t>en</a:t>
            </a:r>
            <a:r>
              <a:rPr lang="en-GB" sz="2400" dirty="0">
                <a:solidFill>
                  <a:schemeClr val="accent1">
                    <a:lumMod val="50000"/>
                  </a:schemeClr>
                </a:solidFill>
              </a:rPr>
              <a:t> </a:t>
            </a:r>
            <a:r>
              <a:rPr lang="en-GB" sz="2400" dirty="0" err="1">
                <a:solidFill>
                  <a:schemeClr val="accent1">
                    <a:lumMod val="50000"/>
                  </a:schemeClr>
                </a:solidFill>
              </a:rPr>
              <a:t>español</a:t>
            </a:r>
            <a:r>
              <a:rPr lang="en-GB" sz="2400" dirty="0">
                <a:solidFill>
                  <a:schemeClr val="accent1">
                    <a:lumMod val="50000"/>
                  </a:schemeClr>
                </a:solidFill>
              </a:rPr>
              <a:t>. Tu pareja </a:t>
            </a:r>
            <a:r>
              <a:rPr lang="en-GB" sz="2400" dirty="0" err="1">
                <a:solidFill>
                  <a:schemeClr val="accent1">
                    <a:lumMod val="50000"/>
                  </a:schemeClr>
                </a:solidFill>
              </a:rPr>
              <a:t>escucha</a:t>
            </a:r>
            <a:r>
              <a:rPr lang="en-GB" sz="2400" dirty="0">
                <a:solidFill>
                  <a:schemeClr val="accent1">
                    <a:lumMod val="50000"/>
                  </a:schemeClr>
                </a:solidFill>
              </a:rPr>
              <a:t>.</a:t>
            </a:r>
          </a:p>
        </p:txBody>
      </p:sp>
      <p:sp>
        <p:nvSpPr>
          <p:cNvPr id="10" name="TextBox 9"/>
          <p:cNvSpPr txBox="1"/>
          <p:nvPr/>
        </p:nvSpPr>
        <p:spPr>
          <a:xfrm>
            <a:off x="7849372" y="2878755"/>
            <a:ext cx="1812788" cy="430887"/>
          </a:xfrm>
          <a:prstGeom prst="rect">
            <a:avLst/>
          </a:prstGeom>
          <a:noFill/>
        </p:spPr>
        <p:txBody>
          <a:bodyPr wrap="square" rtlCol="0">
            <a:spAutoFit/>
          </a:bodyPr>
          <a:lstStyle/>
          <a:p>
            <a:pPr algn="ctr"/>
            <a:r>
              <a:rPr lang="en-GB" sz="2200" dirty="0">
                <a:solidFill>
                  <a:schemeClr val="accent1">
                    <a:lumMod val="50000"/>
                  </a:schemeClr>
                </a:solidFill>
                <a:latin typeface="Century Gothic" panose="020B0502020202020204" pitchFamily="34" charset="0"/>
              </a:rPr>
              <a:t>V _ _ _ _ </a:t>
            </a:r>
          </a:p>
        </p:txBody>
      </p:sp>
      <p:pic>
        <p:nvPicPr>
          <p:cNvPr id="3" name="Imagen 2">
            <a:extLst>
              <a:ext uri="{FF2B5EF4-FFF2-40B4-BE49-F238E27FC236}">
                <a16:creationId xmlns:a16="http://schemas.microsoft.com/office/drawing/2014/main" id="{1E52C145-C9FC-D24F-B4F6-F9F7ED4AB76E}"/>
              </a:ext>
            </a:extLst>
          </p:cNvPr>
          <p:cNvPicPr>
            <a:picLocks noChangeAspect="1"/>
          </p:cNvPicPr>
          <p:nvPr/>
        </p:nvPicPr>
        <p:blipFill>
          <a:blip r:embed="rId3"/>
          <a:stretch>
            <a:fillRect/>
          </a:stretch>
        </p:blipFill>
        <p:spPr>
          <a:xfrm>
            <a:off x="9979898" y="1296308"/>
            <a:ext cx="1812788" cy="2132692"/>
          </a:xfrm>
          <a:prstGeom prst="rect">
            <a:avLst/>
          </a:prstGeom>
        </p:spPr>
      </p:pic>
      <p:sp>
        <p:nvSpPr>
          <p:cNvPr id="12" name="TextBox 9">
            <a:extLst>
              <a:ext uri="{FF2B5EF4-FFF2-40B4-BE49-F238E27FC236}">
                <a16:creationId xmlns:a16="http://schemas.microsoft.com/office/drawing/2014/main" id="{1AAF0488-AE67-FE4E-9926-164C171A971B}"/>
              </a:ext>
            </a:extLst>
          </p:cNvPr>
          <p:cNvSpPr txBox="1"/>
          <p:nvPr/>
        </p:nvSpPr>
        <p:spPr>
          <a:xfrm>
            <a:off x="8490916" y="1591323"/>
            <a:ext cx="1171244" cy="430887"/>
          </a:xfrm>
          <a:prstGeom prst="rect">
            <a:avLst/>
          </a:prstGeom>
          <a:noFill/>
        </p:spPr>
        <p:txBody>
          <a:bodyPr wrap="square" rtlCol="0">
            <a:spAutoFit/>
          </a:bodyPr>
          <a:lstStyle/>
          <a:p>
            <a:pPr algn="ctr"/>
            <a:r>
              <a:rPr lang="en-GB" sz="2200" dirty="0">
                <a:solidFill>
                  <a:schemeClr val="accent1">
                    <a:lumMod val="50000"/>
                  </a:schemeClr>
                </a:solidFill>
                <a:latin typeface="Century Gothic" panose="020B0502020202020204" pitchFamily="34" charset="0"/>
              </a:rPr>
              <a:t>R _ _ _</a:t>
            </a:r>
          </a:p>
        </p:txBody>
      </p:sp>
      <p:sp>
        <p:nvSpPr>
          <p:cNvPr id="13" name="TextBox 9">
            <a:extLst>
              <a:ext uri="{FF2B5EF4-FFF2-40B4-BE49-F238E27FC236}">
                <a16:creationId xmlns:a16="http://schemas.microsoft.com/office/drawing/2014/main" id="{ABD4194E-E421-7542-A75E-555888DF1517}"/>
              </a:ext>
            </a:extLst>
          </p:cNvPr>
          <p:cNvSpPr txBox="1"/>
          <p:nvPr/>
        </p:nvSpPr>
        <p:spPr>
          <a:xfrm>
            <a:off x="7505066" y="2245350"/>
            <a:ext cx="2315963" cy="430887"/>
          </a:xfrm>
          <a:prstGeom prst="rect">
            <a:avLst/>
          </a:prstGeom>
          <a:noFill/>
        </p:spPr>
        <p:txBody>
          <a:bodyPr wrap="square" rtlCol="0">
            <a:spAutoFit/>
          </a:bodyPr>
          <a:lstStyle/>
          <a:p>
            <a:pPr algn="ctr"/>
            <a:r>
              <a:rPr lang="en-GB" sz="2200" dirty="0">
                <a:solidFill>
                  <a:schemeClr val="accent1">
                    <a:lumMod val="50000"/>
                  </a:schemeClr>
                </a:solidFill>
                <a:latin typeface="Century Gothic" panose="020B0502020202020204" pitchFamily="34" charset="0"/>
              </a:rPr>
              <a:t>A_ _ _ _ _ _ _</a:t>
            </a:r>
          </a:p>
        </p:txBody>
      </p:sp>
      <p:sp>
        <p:nvSpPr>
          <p:cNvPr id="14" name="ZoneTexte 1">
            <a:extLst>
              <a:ext uri="{FF2B5EF4-FFF2-40B4-BE49-F238E27FC236}">
                <a16:creationId xmlns:a16="http://schemas.microsoft.com/office/drawing/2014/main" id="{0708478B-3EFD-4C41-8222-8F53D251DA94}"/>
              </a:ext>
            </a:extLst>
          </p:cNvPr>
          <p:cNvSpPr txBox="1"/>
          <p:nvPr/>
        </p:nvSpPr>
        <p:spPr>
          <a:xfrm>
            <a:off x="4916855" y="1008422"/>
            <a:ext cx="1845741" cy="477054"/>
          </a:xfrm>
          <a:prstGeom prst="rect">
            <a:avLst/>
          </a:prstGeom>
          <a:noFill/>
        </p:spPr>
        <p:txBody>
          <a:bodyPr wrap="square" rtlCol="0">
            <a:spAutoFit/>
          </a:bodyPr>
          <a:lstStyle/>
          <a:p>
            <a:r>
              <a:rPr lang="es-ES" sz="2500" dirty="0">
                <a:solidFill>
                  <a:srgbClr val="E25B00"/>
                </a:solidFill>
                <a:latin typeface="Century Gothic" panose="020B0502020202020204" pitchFamily="34" charset="0"/>
              </a:rPr>
              <a:t>En parejas</a:t>
            </a:r>
          </a:p>
        </p:txBody>
      </p:sp>
      <p:sp>
        <p:nvSpPr>
          <p:cNvPr id="15" name="ZoneTexte 2">
            <a:extLst>
              <a:ext uri="{FF2B5EF4-FFF2-40B4-BE49-F238E27FC236}">
                <a16:creationId xmlns:a16="http://schemas.microsoft.com/office/drawing/2014/main" id="{66DD6D15-DE3D-9145-85A0-AA990525681E}"/>
              </a:ext>
            </a:extLst>
          </p:cNvPr>
          <p:cNvSpPr txBox="1"/>
          <p:nvPr/>
        </p:nvSpPr>
        <p:spPr>
          <a:xfrm>
            <a:off x="421355" y="1783685"/>
            <a:ext cx="6924842" cy="1200329"/>
          </a:xfrm>
          <a:prstGeom prst="rect">
            <a:avLst/>
          </a:prstGeom>
          <a:noFill/>
        </p:spPr>
        <p:txBody>
          <a:bodyPr wrap="square" rtlCol="0">
            <a:spAutoFit/>
          </a:bodyPr>
          <a:lstStyle/>
          <a:p>
            <a:r>
              <a:rPr lang="en-GB" sz="2400" dirty="0">
                <a:solidFill>
                  <a:schemeClr val="accent1">
                    <a:lumMod val="50000"/>
                  </a:schemeClr>
                </a:solidFill>
                <a:latin typeface="Century Gothic" panose="020B0502020202020204" pitchFamily="34" charset="0"/>
              </a:rPr>
              <a:t>Student A: Lee. Read out your email in Spanish to your partner, sentence by sentence. </a:t>
            </a:r>
            <a:endParaRPr lang="es-ES" sz="2400" dirty="0">
              <a:solidFill>
                <a:schemeClr val="accent1">
                  <a:lumMod val="50000"/>
                </a:schemeClr>
              </a:solidFill>
              <a:latin typeface="Century Gothic" panose="020B0502020202020204" pitchFamily="34" charset="0"/>
            </a:endParaRPr>
          </a:p>
        </p:txBody>
      </p:sp>
      <p:sp>
        <p:nvSpPr>
          <p:cNvPr id="16" name="TextBox 6">
            <a:extLst>
              <a:ext uri="{FF2B5EF4-FFF2-40B4-BE49-F238E27FC236}">
                <a16:creationId xmlns:a16="http://schemas.microsoft.com/office/drawing/2014/main" id="{AC3958EE-3CD0-1945-ACFB-2120C6C145F2}"/>
              </a:ext>
            </a:extLst>
          </p:cNvPr>
          <p:cNvSpPr txBox="1"/>
          <p:nvPr/>
        </p:nvSpPr>
        <p:spPr>
          <a:xfrm>
            <a:off x="300888" y="3512160"/>
            <a:ext cx="7165776" cy="892552"/>
          </a:xfrm>
          <a:prstGeom prst="rect">
            <a:avLst/>
          </a:prstGeom>
          <a:noFill/>
        </p:spPr>
        <p:txBody>
          <a:bodyPr wrap="square" rtlCol="0">
            <a:spAutoFit/>
          </a:bodyPr>
          <a:lstStyle/>
          <a:p>
            <a:pPr lvl="0">
              <a:defRPr/>
            </a:pPr>
            <a:r>
              <a:rPr kumimoji="0" lang="en-GB" sz="2600" u="none" strike="noStrike" kern="1200" cap="none" spc="0" normalizeH="0" baseline="0" noProof="0" dirty="0">
                <a:ln>
                  <a:noFill/>
                </a:ln>
                <a:solidFill>
                  <a:schemeClr val="accent1">
                    <a:lumMod val="50000"/>
                  </a:schemeClr>
                </a:solidFill>
                <a:effectLst/>
                <a:uLnTx/>
                <a:uFillTx/>
                <a:latin typeface="Century Gothic" panose="020B0502020202020204" pitchFamily="34" charset="0"/>
              </a:rPr>
              <a:t>Persona B: </a:t>
            </a:r>
            <a:r>
              <a:rPr kumimoji="0" lang="es-ES" sz="2600" u="none" strike="noStrike" kern="1200" cap="none" spc="0" normalizeH="0" baseline="0" noProof="0" dirty="0">
                <a:ln>
                  <a:noFill/>
                </a:ln>
                <a:solidFill>
                  <a:schemeClr val="accent1">
                    <a:lumMod val="50000"/>
                  </a:schemeClr>
                </a:solidFill>
                <a:effectLst/>
                <a:uLnTx/>
                <a:uFillTx/>
                <a:latin typeface="Century Gothic" panose="020B0502020202020204" pitchFamily="34" charset="0"/>
              </a:rPr>
              <a:t>Escucha. </a:t>
            </a:r>
            <a:br>
              <a:rPr kumimoji="0" lang="es-ES" sz="2600" u="none" strike="noStrike" kern="1200" cap="none" spc="0" normalizeH="0" baseline="0" noProof="0" dirty="0">
                <a:ln>
                  <a:noFill/>
                </a:ln>
                <a:solidFill>
                  <a:schemeClr val="accent1">
                    <a:lumMod val="50000"/>
                  </a:schemeClr>
                </a:solidFill>
                <a:effectLst/>
                <a:uLnTx/>
                <a:uFillTx/>
                <a:latin typeface="Century Gothic" panose="020B0502020202020204" pitchFamily="34" charset="0"/>
              </a:rPr>
            </a:br>
            <a:r>
              <a:rPr kumimoji="0" lang="es-ES" sz="2600" u="none" strike="noStrike" kern="1200" cap="none" spc="0" normalizeH="0" baseline="0" noProof="0" dirty="0" err="1">
                <a:ln>
                  <a:noFill/>
                </a:ln>
                <a:solidFill>
                  <a:schemeClr val="accent1">
                    <a:lumMod val="50000"/>
                  </a:schemeClr>
                </a:solidFill>
                <a:effectLst/>
                <a:uLnTx/>
                <a:uFillTx/>
                <a:latin typeface="Century Gothic" panose="020B0502020202020204" pitchFamily="34" charset="0"/>
              </a:rPr>
              <a:t>Translate</a:t>
            </a:r>
            <a:r>
              <a:rPr kumimoji="0" lang="es-ES" sz="2600" u="none" strike="noStrike" kern="1200" cap="none" spc="0" normalizeH="0" baseline="0" noProof="0" dirty="0">
                <a:ln>
                  <a:noFill/>
                </a:ln>
                <a:solidFill>
                  <a:schemeClr val="accent1">
                    <a:lumMod val="50000"/>
                  </a:schemeClr>
                </a:solidFill>
                <a:effectLst/>
                <a:uLnTx/>
                <a:uFillTx/>
                <a:latin typeface="Century Gothic" panose="020B0502020202020204" pitchFamily="34" charset="0"/>
              </a:rPr>
              <a:t> </a:t>
            </a:r>
            <a:r>
              <a:rPr kumimoji="0" lang="es-ES" sz="2600" u="none" strike="noStrike" kern="1200" cap="none" spc="0" normalizeH="0" baseline="0" noProof="0" dirty="0" err="1">
                <a:ln>
                  <a:noFill/>
                </a:ln>
                <a:solidFill>
                  <a:schemeClr val="accent1">
                    <a:lumMod val="50000"/>
                  </a:schemeClr>
                </a:solidFill>
                <a:effectLst/>
                <a:uLnTx/>
                <a:uFillTx/>
                <a:latin typeface="Century Gothic" panose="020B0502020202020204" pitchFamily="34" charset="0"/>
              </a:rPr>
              <a:t>each</a:t>
            </a:r>
            <a:r>
              <a:rPr kumimoji="0" lang="es-ES" sz="2600" u="none" strike="noStrike" kern="1200" cap="none" spc="0" normalizeH="0" baseline="0" noProof="0" dirty="0">
                <a:ln>
                  <a:noFill/>
                </a:ln>
                <a:solidFill>
                  <a:schemeClr val="accent1">
                    <a:lumMod val="50000"/>
                  </a:schemeClr>
                </a:solidFill>
                <a:effectLst/>
                <a:uLnTx/>
                <a:uFillTx/>
                <a:latin typeface="Century Gothic" panose="020B0502020202020204" pitchFamily="34" charset="0"/>
              </a:rPr>
              <a:t> </a:t>
            </a:r>
            <a:r>
              <a:rPr kumimoji="0" lang="es-ES" sz="2600" u="none" strike="noStrike" kern="1200" cap="none" spc="0" normalizeH="0" baseline="0" noProof="0" dirty="0" err="1">
                <a:ln>
                  <a:noFill/>
                </a:ln>
                <a:solidFill>
                  <a:schemeClr val="accent1">
                    <a:lumMod val="50000"/>
                  </a:schemeClr>
                </a:solidFill>
                <a:effectLst/>
                <a:uLnTx/>
                <a:uFillTx/>
                <a:latin typeface="Century Gothic" panose="020B0502020202020204" pitchFamily="34" charset="0"/>
              </a:rPr>
              <a:t>sentence</a:t>
            </a:r>
            <a:r>
              <a:rPr kumimoji="0" lang="es-ES" sz="2600" u="none" strike="noStrike" kern="1200" cap="none" spc="0" normalizeH="0" baseline="0" noProof="0" dirty="0">
                <a:ln>
                  <a:noFill/>
                </a:ln>
                <a:solidFill>
                  <a:schemeClr val="accent1">
                    <a:lumMod val="50000"/>
                  </a:schemeClr>
                </a:solidFill>
                <a:effectLst/>
                <a:uLnTx/>
                <a:uFillTx/>
                <a:latin typeface="Century Gothic" panose="020B0502020202020204" pitchFamily="34" charset="0"/>
              </a:rPr>
              <a:t> </a:t>
            </a:r>
            <a:r>
              <a:rPr kumimoji="0" lang="es-ES" sz="2600" u="none" strike="noStrike" kern="1200" cap="none" spc="0" normalizeH="0" baseline="0" noProof="0" dirty="0" err="1">
                <a:ln>
                  <a:noFill/>
                </a:ln>
                <a:solidFill>
                  <a:schemeClr val="accent1">
                    <a:lumMod val="50000"/>
                  </a:schemeClr>
                </a:solidFill>
                <a:effectLst/>
                <a:uLnTx/>
                <a:uFillTx/>
                <a:latin typeface="Century Gothic" panose="020B0502020202020204" pitchFamily="34" charset="0"/>
              </a:rPr>
              <a:t>orally</a:t>
            </a:r>
            <a:r>
              <a:rPr kumimoji="0" lang="es-ES" sz="2600" u="none" strike="noStrike" kern="1200" cap="none" spc="0" normalizeH="0" baseline="0" noProof="0" dirty="0">
                <a:ln>
                  <a:noFill/>
                </a:ln>
                <a:solidFill>
                  <a:schemeClr val="accent1">
                    <a:lumMod val="50000"/>
                  </a:schemeClr>
                </a:solidFill>
                <a:effectLst/>
                <a:uLnTx/>
                <a:uFillTx/>
                <a:latin typeface="Century Gothic" panose="020B0502020202020204" pitchFamily="34" charset="0"/>
              </a:rPr>
              <a:t> </a:t>
            </a:r>
            <a:r>
              <a:rPr kumimoji="0" lang="es-ES" sz="2600" u="none" strike="noStrike" kern="1200" cap="none" spc="0" normalizeH="0" baseline="0" noProof="0" dirty="0" err="1">
                <a:ln>
                  <a:noFill/>
                </a:ln>
                <a:solidFill>
                  <a:schemeClr val="accent1">
                    <a:lumMod val="50000"/>
                  </a:schemeClr>
                </a:solidFill>
                <a:effectLst/>
                <a:uLnTx/>
                <a:uFillTx/>
                <a:latin typeface="Century Gothic" panose="020B0502020202020204" pitchFamily="34" charset="0"/>
              </a:rPr>
              <a:t>into</a:t>
            </a:r>
            <a:r>
              <a:rPr kumimoji="0" lang="es-ES" sz="2600" u="none" strike="noStrike" kern="1200" cap="none" spc="0" normalizeH="0" baseline="0" noProof="0" dirty="0">
                <a:ln>
                  <a:noFill/>
                </a:ln>
                <a:solidFill>
                  <a:schemeClr val="accent1">
                    <a:lumMod val="50000"/>
                  </a:schemeClr>
                </a:solidFill>
                <a:effectLst/>
                <a:uLnTx/>
                <a:uFillTx/>
                <a:latin typeface="Century Gothic" panose="020B0502020202020204" pitchFamily="34" charset="0"/>
              </a:rPr>
              <a:t> English.</a:t>
            </a:r>
          </a:p>
        </p:txBody>
      </p:sp>
      <p:sp>
        <p:nvSpPr>
          <p:cNvPr id="18" name="TextBox 6">
            <a:extLst>
              <a:ext uri="{FF2B5EF4-FFF2-40B4-BE49-F238E27FC236}">
                <a16:creationId xmlns:a16="http://schemas.microsoft.com/office/drawing/2014/main" id="{F82F080B-9797-F04D-A9AD-E502AA928B04}"/>
              </a:ext>
            </a:extLst>
          </p:cNvPr>
          <p:cNvSpPr txBox="1"/>
          <p:nvPr/>
        </p:nvSpPr>
        <p:spPr>
          <a:xfrm>
            <a:off x="1905159" y="4709029"/>
            <a:ext cx="8381682" cy="1292662"/>
          </a:xfrm>
          <a:prstGeom prst="rect">
            <a:avLst/>
          </a:prstGeom>
          <a:noFill/>
        </p:spPr>
        <p:txBody>
          <a:bodyPr wrap="square" rtlCol="0">
            <a:spAutoFit/>
          </a:bodyPr>
          <a:lstStyle/>
          <a:p>
            <a:pPr lvl="0">
              <a:defRPr/>
            </a:pPr>
            <a:r>
              <a:rPr kumimoji="0" lang="en-GB" sz="2600" u="none" strike="noStrike" kern="1200" cap="none" spc="0" normalizeH="0" baseline="0" noProof="0" dirty="0">
                <a:ln>
                  <a:noFill/>
                </a:ln>
                <a:solidFill>
                  <a:schemeClr val="accent1">
                    <a:lumMod val="50000"/>
                  </a:schemeClr>
                </a:solidFill>
                <a:effectLst/>
                <a:uLnTx/>
                <a:uFillTx/>
                <a:latin typeface="Century Gothic" panose="020B0502020202020204" pitchFamily="34" charset="0"/>
              </a:rPr>
              <a:t>At the</a:t>
            </a:r>
            <a:r>
              <a:rPr kumimoji="0" lang="en-GB" sz="2600" u="none" strike="noStrike" kern="1200" cap="none" spc="0" normalizeH="0" noProof="0" dirty="0">
                <a:ln>
                  <a:noFill/>
                </a:ln>
                <a:solidFill>
                  <a:schemeClr val="accent1">
                    <a:lumMod val="50000"/>
                  </a:schemeClr>
                </a:solidFill>
                <a:effectLst/>
                <a:uLnTx/>
                <a:uFillTx/>
                <a:latin typeface="Century Gothic" panose="020B0502020202020204" pitchFamily="34" charset="0"/>
              </a:rPr>
              <a:t> end:</a:t>
            </a:r>
          </a:p>
          <a:p>
            <a:pPr marL="457200" lvl="0" indent="-457200">
              <a:buFont typeface="Arial" panose="020B0604020202020204" pitchFamily="34" charset="0"/>
              <a:buChar char="•"/>
              <a:defRPr/>
            </a:pPr>
            <a:r>
              <a:rPr lang="en-GB" sz="2600" dirty="0">
                <a:solidFill>
                  <a:schemeClr val="accent1">
                    <a:lumMod val="50000"/>
                  </a:schemeClr>
                </a:solidFill>
                <a:latin typeface="Century Gothic" panose="020B0502020202020204" pitchFamily="34" charset="0"/>
              </a:rPr>
              <a:t>P</a:t>
            </a:r>
            <a:r>
              <a:rPr kumimoji="0" lang="en-GB" sz="2600" u="none" strike="noStrike" kern="1200" cap="none" spc="0" normalizeH="0" baseline="0" noProof="0" dirty="0" err="1">
                <a:ln>
                  <a:noFill/>
                </a:ln>
                <a:solidFill>
                  <a:schemeClr val="accent1">
                    <a:lumMod val="50000"/>
                  </a:schemeClr>
                </a:solidFill>
                <a:effectLst/>
                <a:uLnTx/>
                <a:uFillTx/>
                <a:latin typeface="Century Gothic" panose="020B0502020202020204" pitchFamily="34" charset="0"/>
              </a:rPr>
              <a:t>ersona</a:t>
            </a:r>
            <a:r>
              <a:rPr kumimoji="0" lang="en-GB" sz="2600" u="none" strike="noStrike" kern="1200" cap="none" spc="0" normalizeH="0" baseline="0" noProof="0" dirty="0">
                <a:ln>
                  <a:noFill/>
                </a:ln>
                <a:solidFill>
                  <a:schemeClr val="accent1">
                    <a:lumMod val="50000"/>
                  </a:schemeClr>
                </a:solidFill>
                <a:effectLst/>
                <a:uLnTx/>
                <a:uFillTx/>
                <a:latin typeface="Century Gothic" panose="020B0502020202020204" pitchFamily="34" charset="0"/>
              </a:rPr>
              <a:t> </a:t>
            </a:r>
            <a:r>
              <a:rPr lang="en-GB" sz="2600" dirty="0">
                <a:solidFill>
                  <a:schemeClr val="accent1">
                    <a:lumMod val="50000"/>
                  </a:schemeClr>
                </a:solidFill>
                <a:latin typeface="Century Gothic" panose="020B0502020202020204" pitchFamily="34" charset="0"/>
              </a:rPr>
              <a:t>A rates the translation of persona B.</a:t>
            </a:r>
          </a:p>
          <a:p>
            <a:pPr marL="457200" lvl="0" indent="-457200">
              <a:buFont typeface="Arial" panose="020B0604020202020204" pitchFamily="34" charset="0"/>
              <a:buChar char="•"/>
              <a:defRPr/>
            </a:pPr>
            <a:r>
              <a:rPr kumimoji="0" lang="en-GB" sz="2600" u="none" strike="noStrike" kern="1200" cap="none" spc="0" normalizeH="0" baseline="0" noProof="0" dirty="0">
                <a:ln>
                  <a:noFill/>
                </a:ln>
                <a:solidFill>
                  <a:schemeClr val="accent1">
                    <a:lumMod val="50000"/>
                  </a:schemeClr>
                </a:solidFill>
                <a:effectLst/>
                <a:uLnTx/>
                <a:uFillTx/>
                <a:latin typeface="Century Gothic" panose="020B0502020202020204" pitchFamily="34" charset="0"/>
              </a:rPr>
              <a:t>Persona B rates the pronunciation of Persona A.</a:t>
            </a:r>
            <a:endParaRPr kumimoji="0" lang="es-ES" sz="2600" u="none" strike="noStrike" kern="1200" cap="none" spc="0" normalizeH="0" baseline="0" noProof="0" dirty="0">
              <a:ln>
                <a:noFill/>
              </a:ln>
              <a:solidFill>
                <a:schemeClr val="accent1">
                  <a:lumMod val="50000"/>
                </a:schemeClr>
              </a:solidFill>
              <a:effectLst/>
              <a:uLnTx/>
              <a:uFillTx/>
              <a:latin typeface="Century Gothic" panose="020B0502020202020204" pitchFamily="34" charset="0"/>
            </a:endParaRPr>
          </a:p>
        </p:txBody>
      </p:sp>
      <p:cxnSp>
        <p:nvCxnSpPr>
          <p:cNvPr id="20" name="Conector recto de flecha 19">
            <a:extLst>
              <a:ext uri="{FF2B5EF4-FFF2-40B4-BE49-F238E27FC236}">
                <a16:creationId xmlns:a16="http://schemas.microsoft.com/office/drawing/2014/main" id="{39205931-97B2-734C-8EFF-2814750CAA69}"/>
              </a:ext>
            </a:extLst>
          </p:cNvPr>
          <p:cNvCxnSpPr>
            <a:cxnSpLocks/>
          </p:cNvCxnSpPr>
          <p:nvPr/>
        </p:nvCxnSpPr>
        <p:spPr>
          <a:xfrm flipV="1">
            <a:off x="4757980" y="3512160"/>
            <a:ext cx="4153545" cy="1617779"/>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17" name="Rounded Rectangle 11">
            <a:extLst>
              <a:ext uri="{FF2B5EF4-FFF2-40B4-BE49-F238E27FC236}">
                <a16:creationId xmlns:a16="http://schemas.microsoft.com/office/drawing/2014/main" id="{A316DD52-7894-4A75-969C-CA0645DA2978}"/>
              </a:ext>
            </a:extLst>
          </p:cNvPr>
          <p:cNvSpPr/>
          <p:nvPr/>
        </p:nvSpPr>
        <p:spPr>
          <a:xfrm>
            <a:off x="9821030" y="258166"/>
            <a:ext cx="2107114" cy="400919"/>
          </a:xfrm>
          <a:prstGeom prst="roundRect">
            <a:avLst/>
          </a:prstGeom>
          <a:solidFill>
            <a:srgbClr val="F66400"/>
          </a:solidFill>
          <a:ln>
            <a:solidFill>
              <a:srgbClr val="11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2000" b="1" dirty="0">
                <a:solidFill>
                  <a:prstClr val="white"/>
                </a:solidFill>
                <a:latin typeface="Century Gothic" panose="020B0502020202020204" pitchFamily="34" charset="0"/>
              </a:rPr>
              <a:t>leer / </a:t>
            </a:r>
            <a:r>
              <a:rPr lang="en-GB" sz="2000" b="1" dirty="0" err="1">
                <a:solidFill>
                  <a:prstClr val="white"/>
                </a:solidFill>
                <a:latin typeface="Century Gothic" panose="020B0502020202020204" pitchFamily="34" charset="0"/>
              </a:rPr>
              <a:t>escuchar</a:t>
            </a:r>
            <a:endParaRPr lang="en-GB" sz="2000" b="1" dirty="0">
              <a:solidFill>
                <a:prstClr val="white"/>
              </a:solidFill>
              <a:latin typeface="Century Gothic" panose="020B0502020202020204" pitchFamily="34" charset="0"/>
            </a:endParaRPr>
          </a:p>
        </p:txBody>
      </p:sp>
    </p:spTree>
    <p:extLst>
      <p:ext uri="{BB962C8B-B14F-4D97-AF65-F5344CB8AC3E}">
        <p14:creationId xmlns:p14="http://schemas.microsoft.com/office/powerpoint/2010/main" val="4197537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9A9CC99-6E6F-BA4F-8531-09C581FE85E7}"/>
              </a:ext>
            </a:extLst>
          </p:cNvPr>
          <p:cNvSpPr>
            <a:spLocks noGrp="1"/>
          </p:cNvSpPr>
          <p:nvPr>
            <p:ph type="title"/>
          </p:nvPr>
        </p:nvSpPr>
        <p:spPr>
          <a:xfrm>
            <a:off x="8839907" y="419725"/>
            <a:ext cx="79242" cy="142553"/>
          </a:xfrm>
        </p:spPr>
        <p:txBody>
          <a:bodyPr>
            <a:noAutofit/>
          </a:bodyPr>
          <a:lstStyle/>
          <a:p>
            <a:r>
              <a:rPr lang="en-GB" sz="100" b="1" dirty="0">
                <a:solidFill>
                  <a:prstClr val="white"/>
                </a:solidFill>
              </a:rPr>
              <a:t>hablar / escuchar / escribir</a:t>
            </a:r>
            <a:endParaRPr lang="en-US" sz="100" dirty="0"/>
          </a:p>
        </p:txBody>
      </p:sp>
      <p:sp>
        <p:nvSpPr>
          <p:cNvPr id="5" name="Rectangle 4"/>
          <p:cNvSpPr/>
          <p:nvPr/>
        </p:nvSpPr>
        <p:spPr>
          <a:xfrm>
            <a:off x="4462816" y="678559"/>
            <a:ext cx="3486150" cy="1923197"/>
          </a:xfrm>
          <a:prstGeom prst="rect">
            <a:avLst/>
          </a:prstGeom>
          <a:solidFill>
            <a:schemeClr val="accent4">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b="1" dirty="0">
                <a:solidFill>
                  <a:schemeClr val="accent1">
                    <a:lumMod val="50000"/>
                  </a:schemeClr>
                </a:solidFill>
                <a:latin typeface="Century Gothic" panose="020B0502020202020204" pitchFamily="34" charset="0"/>
              </a:rPr>
              <a:t>Sevilla</a:t>
            </a:r>
            <a:endParaRPr lang="en-GB" sz="2200" dirty="0">
              <a:solidFill>
                <a:schemeClr val="accent1">
                  <a:lumMod val="50000"/>
                </a:schemeClr>
              </a:solidFill>
              <a:latin typeface="Century Gothic" panose="020B0502020202020204" pitchFamily="34" charset="0"/>
            </a:endParaRPr>
          </a:p>
          <a:p>
            <a:pPr algn="ctr"/>
            <a:r>
              <a:rPr lang="en-GB" sz="2200" dirty="0">
                <a:solidFill>
                  <a:schemeClr val="accent1">
                    <a:lumMod val="50000"/>
                  </a:schemeClr>
                </a:solidFill>
                <a:latin typeface="Century Gothic" panose="020B0502020202020204" pitchFamily="34" charset="0"/>
              </a:rPr>
              <a:t>There are some parks and some towers.</a:t>
            </a:r>
          </a:p>
          <a:p>
            <a:pPr algn="ctr"/>
            <a:r>
              <a:rPr lang="en-GB" sz="2200" dirty="0">
                <a:solidFill>
                  <a:schemeClr val="accent1">
                    <a:lumMod val="50000"/>
                  </a:schemeClr>
                </a:solidFill>
                <a:latin typeface="Century Gothic" panose="020B0502020202020204" pitchFamily="34" charset="0"/>
              </a:rPr>
              <a:t>The parks are small. </a:t>
            </a:r>
          </a:p>
        </p:txBody>
      </p:sp>
      <p:sp>
        <p:nvSpPr>
          <p:cNvPr id="10" name="Oval Callout 9"/>
          <p:cNvSpPr/>
          <p:nvPr/>
        </p:nvSpPr>
        <p:spPr>
          <a:xfrm>
            <a:off x="114839" y="2601756"/>
            <a:ext cx="4347977" cy="1203762"/>
          </a:xfrm>
          <a:prstGeom prst="wedgeEllipseCallout">
            <a:avLst>
              <a:gd name="adj1" fmla="val 37499"/>
              <a:gd name="adj2" fmla="val 73490"/>
            </a:avLst>
          </a:prstGeom>
          <a:solidFill>
            <a:schemeClr val="accent1">
              <a:lumMod val="50000"/>
            </a:schemeClr>
          </a:solidFill>
          <a:ln>
            <a:solidFill>
              <a:srgbClr val="E25B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i="1" dirty="0">
                <a:solidFill>
                  <a:schemeClr val="bg1"/>
                </a:solidFill>
                <a:latin typeface="Century Gothic" panose="020B0502020202020204" pitchFamily="34" charset="0"/>
              </a:rPr>
              <a:t>¿Qué hay en Sevilla?</a:t>
            </a:r>
          </a:p>
        </p:txBody>
      </p:sp>
      <p:sp>
        <p:nvSpPr>
          <p:cNvPr id="11" name="Oval Callout 10"/>
          <p:cNvSpPr/>
          <p:nvPr/>
        </p:nvSpPr>
        <p:spPr>
          <a:xfrm>
            <a:off x="3938487" y="3287249"/>
            <a:ext cx="7812235" cy="2963426"/>
          </a:xfrm>
          <a:prstGeom prst="wedgeEllipseCallout">
            <a:avLst>
              <a:gd name="adj1" fmla="val -64370"/>
              <a:gd name="adj2" fmla="val 41922"/>
            </a:avLst>
          </a:prstGeom>
          <a:solidFill>
            <a:schemeClr val="accent1">
              <a:lumMod val="50000"/>
            </a:schemeClr>
          </a:solidFill>
          <a:ln>
            <a:solidFill>
              <a:srgbClr val="E25B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i="1" dirty="0">
                <a:solidFill>
                  <a:schemeClr val="bg1"/>
                </a:solidFill>
                <a:latin typeface="Century Gothic" panose="020B0502020202020204" pitchFamily="34" charset="0"/>
              </a:rPr>
              <a:t>Hay unos </a:t>
            </a:r>
            <a:r>
              <a:rPr lang="en-GB" sz="3600" b="1" i="1" dirty="0" err="1">
                <a:solidFill>
                  <a:schemeClr val="bg1"/>
                </a:solidFill>
                <a:latin typeface="Century Gothic" panose="020B0502020202020204" pitchFamily="34" charset="0"/>
              </a:rPr>
              <a:t>parques</a:t>
            </a:r>
            <a:r>
              <a:rPr lang="en-GB" sz="3600" b="1" i="1" dirty="0">
                <a:solidFill>
                  <a:schemeClr val="bg1"/>
                </a:solidFill>
                <a:latin typeface="Century Gothic" panose="020B0502020202020204" pitchFamily="34" charset="0"/>
              </a:rPr>
              <a:t> y unas </a:t>
            </a:r>
            <a:r>
              <a:rPr lang="en-GB" sz="3600" b="1" i="1" dirty="0" err="1">
                <a:solidFill>
                  <a:schemeClr val="bg1"/>
                </a:solidFill>
                <a:latin typeface="Century Gothic" panose="020B0502020202020204" pitchFamily="34" charset="0"/>
              </a:rPr>
              <a:t>torres</a:t>
            </a:r>
            <a:r>
              <a:rPr lang="en-GB" sz="3600" b="1" i="1" dirty="0">
                <a:solidFill>
                  <a:schemeClr val="bg1"/>
                </a:solidFill>
                <a:latin typeface="Century Gothic" panose="020B0502020202020204" pitchFamily="34" charset="0"/>
              </a:rPr>
              <a:t>.  Los </a:t>
            </a:r>
            <a:r>
              <a:rPr lang="en-GB" sz="3600" b="1" i="1" dirty="0" err="1">
                <a:solidFill>
                  <a:schemeClr val="bg1"/>
                </a:solidFill>
                <a:latin typeface="Century Gothic" panose="020B0502020202020204" pitchFamily="34" charset="0"/>
              </a:rPr>
              <a:t>parques</a:t>
            </a:r>
            <a:r>
              <a:rPr lang="en-GB" sz="3600" b="1" i="1" dirty="0">
                <a:solidFill>
                  <a:schemeClr val="bg1"/>
                </a:solidFill>
                <a:latin typeface="Century Gothic" panose="020B0502020202020204" pitchFamily="34" charset="0"/>
              </a:rPr>
              <a:t> son </a:t>
            </a:r>
            <a:r>
              <a:rPr lang="en-GB" sz="3600" b="1" i="1" dirty="0" err="1">
                <a:solidFill>
                  <a:schemeClr val="bg1"/>
                </a:solidFill>
                <a:latin typeface="Century Gothic" panose="020B0502020202020204" pitchFamily="34" charset="0"/>
              </a:rPr>
              <a:t>pequeños</a:t>
            </a:r>
            <a:r>
              <a:rPr lang="en-GB" sz="3600" b="1" i="1" dirty="0">
                <a:solidFill>
                  <a:schemeClr val="bg1"/>
                </a:solidFill>
                <a:latin typeface="Century Gothic" panose="020B0502020202020204" pitchFamily="34" charset="0"/>
              </a:rPr>
              <a:t>.</a:t>
            </a:r>
          </a:p>
        </p:txBody>
      </p:sp>
      <p:sp>
        <p:nvSpPr>
          <p:cNvPr id="12" name="Rounded Rectangle 11"/>
          <p:cNvSpPr/>
          <p:nvPr/>
        </p:nvSpPr>
        <p:spPr>
          <a:xfrm>
            <a:off x="5486400" y="3989867"/>
            <a:ext cx="1132765" cy="551916"/>
          </a:xfrm>
          <a:prstGeom prst="roundRect">
            <a:avLst/>
          </a:prstGeom>
          <a:solidFill>
            <a:srgbClr val="FFC000"/>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latin typeface="Century Gothic" panose="020B0502020202020204" pitchFamily="34" charset="0"/>
            </a:endParaRPr>
          </a:p>
        </p:txBody>
      </p:sp>
      <p:sp>
        <p:nvSpPr>
          <p:cNvPr id="13" name="Rounded Rectangle 12"/>
          <p:cNvSpPr/>
          <p:nvPr/>
        </p:nvSpPr>
        <p:spPr>
          <a:xfrm>
            <a:off x="6619165" y="3989867"/>
            <a:ext cx="1132765" cy="551916"/>
          </a:xfrm>
          <a:prstGeom prst="roundRect">
            <a:avLst/>
          </a:prstGeom>
          <a:solidFill>
            <a:schemeClr val="accent2">
              <a:lumMod val="60000"/>
              <a:lumOff val="4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latin typeface="Century Gothic" panose="020B0502020202020204" pitchFamily="34" charset="0"/>
            </a:endParaRPr>
          </a:p>
        </p:txBody>
      </p:sp>
      <p:sp>
        <p:nvSpPr>
          <p:cNvPr id="14" name="Rounded Rectangle 13"/>
          <p:cNvSpPr/>
          <p:nvPr/>
        </p:nvSpPr>
        <p:spPr>
          <a:xfrm>
            <a:off x="7751930" y="3989867"/>
            <a:ext cx="1869742" cy="551916"/>
          </a:xfrm>
          <a:prstGeom prst="roundRect">
            <a:avLst/>
          </a:prstGeom>
          <a:solidFill>
            <a:srgbClr val="FFC000"/>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latin typeface="Century Gothic" panose="020B0502020202020204" pitchFamily="34" charset="0"/>
            </a:endParaRPr>
          </a:p>
        </p:txBody>
      </p:sp>
      <p:sp>
        <p:nvSpPr>
          <p:cNvPr id="15" name="Rounded Rectangle 14"/>
          <p:cNvSpPr/>
          <p:nvPr/>
        </p:nvSpPr>
        <p:spPr>
          <a:xfrm>
            <a:off x="9621672" y="3989867"/>
            <a:ext cx="1132765" cy="551916"/>
          </a:xfrm>
          <a:prstGeom prst="roundRect">
            <a:avLst/>
          </a:prstGeom>
          <a:solidFill>
            <a:schemeClr val="accent2">
              <a:lumMod val="60000"/>
              <a:lumOff val="4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latin typeface="Century Gothic" panose="020B0502020202020204" pitchFamily="34" charset="0"/>
            </a:endParaRPr>
          </a:p>
        </p:txBody>
      </p:sp>
      <p:sp>
        <p:nvSpPr>
          <p:cNvPr id="16" name="Rounded Rectangle 15"/>
          <p:cNvSpPr/>
          <p:nvPr/>
        </p:nvSpPr>
        <p:spPr>
          <a:xfrm>
            <a:off x="6052782" y="4523191"/>
            <a:ext cx="1132765" cy="551916"/>
          </a:xfrm>
          <a:prstGeom prst="roundRect">
            <a:avLst/>
          </a:prstGeom>
          <a:solidFill>
            <a:srgbClr val="FFC000"/>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latin typeface="Century Gothic" panose="020B0502020202020204" pitchFamily="34" charset="0"/>
            </a:endParaRPr>
          </a:p>
        </p:txBody>
      </p:sp>
      <p:sp>
        <p:nvSpPr>
          <p:cNvPr id="17" name="Rounded Rectangle 16"/>
          <p:cNvSpPr/>
          <p:nvPr/>
        </p:nvSpPr>
        <p:spPr>
          <a:xfrm>
            <a:off x="7185547" y="4523191"/>
            <a:ext cx="1510522" cy="551916"/>
          </a:xfrm>
          <a:prstGeom prst="roundRect">
            <a:avLst/>
          </a:prstGeom>
          <a:solidFill>
            <a:schemeClr val="accent2">
              <a:lumMod val="60000"/>
              <a:lumOff val="4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latin typeface="Century Gothic" panose="020B0502020202020204" pitchFamily="34" charset="0"/>
            </a:endParaRPr>
          </a:p>
        </p:txBody>
      </p:sp>
      <p:sp>
        <p:nvSpPr>
          <p:cNvPr id="18" name="Rounded Rectangle 17"/>
          <p:cNvSpPr/>
          <p:nvPr/>
        </p:nvSpPr>
        <p:spPr>
          <a:xfrm>
            <a:off x="8666332" y="4523191"/>
            <a:ext cx="1132765" cy="551916"/>
          </a:xfrm>
          <a:prstGeom prst="roundRect">
            <a:avLst/>
          </a:prstGeom>
          <a:solidFill>
            <a:srgbClr val="FFC000"/>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latin typeface="Century Gothic" panose="020B0502020202020204" pitchFamily="34" charset="0"/>
            </a:endParaRPr>
          </a:p>
        </p:txBody>
      </p:sp>
      <p:sp>
        <p:nvSpPr>
          <p:cNvPr id="19" name="Rounded Rectangle 18"/>
          <p:cNvSpPr/>
          <p:nvPr/>
        </p:nvSpPr>
        <p:spPr>
          <a:xfrm>
            <a:off x="5214271" y="5086657"/>
            <a:ext cx="1951625" cy="551916"/>
          </a:xfrm>
          <a:prstGeom prst="roundRect">
            <a:avLst/>
          </a:prstGeom>
          <a:solidFill>
            <a:srgbClr val="FFC000"/>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latin typeface="Century Gothic" panose="020B0502020202020204" pitchFamily="34" charset="0"/>
            </a:endParaRPr>
          </a:p>
        </p:txBody>
      </p:sp>
      <p:sp>
        <p:nvSpPr>
          <p:cNvPr id="20" name="Rounded Rectangle 19"/>
          <p:cNvSpPr/>
          <p:nvPr/>
        </p:nvSpPr>
        <p:spPr>
          <a:xfrm>
            <a:off x="7165896" y="5086657"/>
            <a:ext cx="889533" cy="551916"/>
          </a:xfrm>
          <a:prstGeom prst="roundRect">
            <a:avLst/>
          </a:prstGeom>
          <a:solidFill>
            <a:schemeClr val="accent2">
              <a:lumMod val="60000"/>
              <a:lumOff val="4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latin typeface="Century Gothic" panose="020B0502020202020204" pitchFamily="34" charset="0"/>
            </a:endParaRPr>
          </a:p>
        </p:txBody>
      </p:sp>
      <p:sp>
        <p:nvSpPr>
          <p:cNvPr id="21" name="Rounded Rectangle 20"/>
          <p:cNvSpPr/>
          <p:nvPr/>
        </p:nvSpPr>
        <p:spPr>
          <a:xfrm>
            <a:off x="8055429" y="5096651"/>
            <a:ext cx="2388236" cy="551916"/>
          </a:xfrm>
          <a:prstGeom prst="roundRect">
            <a:avLst/>
          </a:prstGeom>
          <a:solidFill>
            <a:srgbClr val="FFC000"/>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latin typeface="Century Gothic" panose="020B0502020202020204" pitchFamily="34" charset="0"/>
            </a:endParaRPr>
          </a:p>
        </p:txBody>
      </p:sp>
      <p:sp>
        <p:nvSpPr>
          <p:cNvPr id="23" name="Rounded Rectangle 11">
            <a:extLst>
              <a:ext uri="{FF2B5EF4-FFF2-40B4-BE49-F238E27FC236}">
                <a16:creationId xmlns:a16="http://schemas.microsoft.com/office/drawing/2014/main" id="{A316DD52-7894-4A75-969C-CA0645DA2978}"/>
              </a:ext>
            </a:extLst>
          </p:cNvPr>
          <p:cNvSpPr/>
          <p:nvPr/>
        </p:nvSpPr>
        <p:spPr>
          <a:xfrm>
            <a:off x="8334531" y="258166"/>
            <a:ext cx="3593613" cy="400919"/>
          </a:xfrm>
          <a:prstGeom prst="roundRect">
            <a:avLst/>
          </a:prstGeom>
          <a:solidFill>
            <a:srgbClr val="F66400"/>
          </a:solidFill>
          <a:ln>
            <a:solidFill>
              <a:srgbClr val="11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2000" b="1" dirty="0" err="1">
                <a:solidFill>
                  <a:prstClr val="white"/>
                </a:solidFill>
                <a:latin typeface="Century Gothic" panose="020B0502020202020204" pitchFamily="34" charset="0"/>
              </a:rPr>
              <a:t>hablar</a:t>
            </a:r>
            <a:r>
              <a:rPr lang="en-GB" sz="2000" b="1" dirty="0">
                <a:solidFill>
                  <a:prstClr val="white"/>
                </a:solidFill>
                <a:latin typeface="Century Gothic" panose="020B0502020202020204" pitchFamily="34" charset="0"/>
              </a:rPr>
              <a:t> / </a:t>
            </a:r>
            <a:r>
              <a:rPr lang="en-GB" sz="2000" b="1" dirty="0" err="1">
                <a:solidFill>
                  <a:prstClr val="white"/>
                </a:solidFill>
                <a:latin typeface="Century Gothic" panose="020B0502020202020204" pitchFamily="34" charset="0"/>
              </a:rPr>
              <a:t>escuchar</a:t>
            </a:r>
            <a:r>
              <a:rPr lang="en-GB" sz="2000" b="1" dirty="0">
                <a:solidFill>
                  <a:prstClr val="white"/>
                </a:solidFill>
                <a:latin typeface="Century Gothic" panose="020B0502020202020204" pitchFamily="34" charset="0"/>
              </a:rPr>
              <a:t> / </a:t>
            </a:r>
            <a:r>
              <a:rPr lang="en-GB" sz="2000" b="1" dirty="0" err="1">
                <a:solidFill>
                  <a:prstClr val="white"/>
                </a:solidFill>
                <a:latin typeface="Century Gothic" panose="020B0502020202020204" pitchFamily="34" charset="0"/>
              </a:rPr>
              <a:t>escribir</a:t>
            </a:r>
            <a:endParaRPr lang="en-GB" sz="2000" b="1" dirty="0">
              <a:solidFill>
                <a:prstClr val="white"/>
              </a:solidFill>
              <a:latin typeface="Century Gothic" panose="020B0502020202020204" pitchFamily="34" charset="0"/>
            </a:endParaRPr>
          </a:p>
        </p:txBody>
      </p:sp>
    </p:spTree>
    <p:extLst>
      <p:ext uri="{BB962C8B-B14F-4D97-AF65-F5344CB8AC3E}">
        <p14:creationId xmlns:p14="http://schemas.microsoft.com/office/powerpoint/2010/main" val="318516163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2"/>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2"/>
                                        </p:tgtEl>
                                      </p:cBhvr>
                                    </p:animEffect>
                                    <p:set>
                                      <p:cBhvr>
                                        <p:cTn id="7" dur="1" fill="hold">
                                          <p:stCondLst>
                                            <p:cond delay="499"/>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8" restart="whenNotActive" fill="hold" evtFilter="cancelBubble" nodeType="interactiveSeq">
                <p:stCondLst>
                  <p:cond evt="onClick" delay="0">
                    <p:tgtEl>
                      <p:spTgt spid="13"/>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13"/>
                                        </p:tgtEl>
                                      </p:cBhvr>
                                    </p:animEffect>
                                    <p:set>
                                      <p:cBhvr>
                                        <p:cTn id="13" dur="1" fill="hold">
                                          <p:stCondLst>
                                            <p:cond delay="499"/>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14" restart="whenNotActive" fill="hold" evtFilter="cancelBubble" nodeType="interactiveSeq">
                <p:stCondLst>
                  <p:cond evt="onClick" delay="0">
                    <p:tgtEl>
                      <p:spTgt spid="14"/>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14"/>
                                        </p:tgtEl>
                                      </p:cBhvr>
                                    </p:animEffect>
                                    <p:set>
                                      <p:cBhvr>
                                        <p:cTn id="19" dur="1" fill="hold">
                                          <p:stCondLst>
                                            <p:cond delay="4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20" restart="whenNotActive" fill="hold" evtFilter="cancelBubble" nodeType="interactiveSeq">
                <p:stCondLst>
                  <p:cond evt="onClick" delay="0">
                    <p:tgtEl>
                      <p:spTgt spid="15"/>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15"/>
                                        </p:tgtEl>
                                      </p:cBhvr>
                                    </p:animEffect>
                                    <p:set>
                                      <p:cBhvr>
                                        <p:cTn id="25" dur="1" fill="hold">
                                          <p:stCondLst>
                                            <p:cond delay="499"/>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5"/>
                  </p:tgtEl>
                </p:cond>
              </p:nextCondLst>
            </p:seq>
            <p:seq concurrent="1" nextAc="seek">
              <p:cTn id="26" restart="whenNotActive" fill="hold" evtFilter="cancelBubble" nodeType="interactiveSeq">
                <p:stCondLst>
                  <p:cond evt="onClick" delay="0">
                    <p:tgtEl>
                      <p:spTgt spid="16"/>
                    </p:tgtEl>
                  </p:cond>
                </p:stCondLst>
                <p:endSync evt="end" delay="0">
                  <p:rtn val="all"/>
                </p:endSync>
                <p:childTnLst>
                  <p:par>
                    <p:cTn id="27" fill="hold">
                      <p:stCondLst>
                        <p:cond delay="0"/>
                      </p:stCondLst>
                      <p:childTnLst>
                        <p:par>
                          <p:cTn id="28" fill="hold">
                            <p:stCondLst>
                              <p:cond delay="0"/>
                            </p:stCondLst>
                            <p:childTnLst>
                              <p:par>
                                <p:cTn id="29" presetID="10" presetClass="exit" presetSubtype="0" fill="hold" grpId="0" nodeType="clickEffect">
                                  <p:stCondLst>
                                    <p:cond delay="0"/>
                                  </p:stCondLst>
                                  <p:childTnLst>
                                    <p:animEffect transition="out" filter="fade">
                                      <p:cBhvr>
                                        <p:cTn id="30" dur="500"/>
                                        <p:tgtEl>
                                          <p:spTgt spid="16"/>
                                        </p:tgtEl>
                                      </p:cBhvr>
                                    </p:animEffect>
                                    <p:set>
                                      <p:cBhvr>
                                        <p:cTn id="31"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32" restart="whenNotActive" fill="hold" evtFilter="cancelBubble" nodeType="interactiveSeq">
                <p:stCondLst>
                  <p:cond evt="onClick" delay="0">
                    <p:tgtEl>
                      <p:spTgt spid="17"/>
                    </p:tgtEl>
                  </p:cond>
                </p:stCondLst>
                <p:endSync evt="end" delay="0">
                  <p:rtn val="all"/>
                </p:endSync>
                <p:childTnLst>
                  <p:par>
                    <p:cTn id="33" fill="hold">
                      <p:stCondLst>
                        <p:cond delay="0"/>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17"/>
                                        </p:tgtEl>
                                      </p:cBhvr>
                                    </p:animEffect>
                                    <p:set>
                                      <p:cBhvr>
                                        <p:cTn id="37"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38" restart="whenNotActive" fill="hold" evtFilter="cancelBubble" nodeType="interactiveSeq">
                <p:stCondLst>
                  <p:cond evt="onClick" delay="0">
                    <p:tgtEl>
                      <p:spTgt spid="18"/>
                    </p:tgtEl>
                  </p:cond>
                </p:stCondLst>
                <p:endSync evt="end" delay="0">
                  <p:rtn val="all"/>
                </p:endSync>
                <p:childTnLst>
                  <p:par>
                    <p:cTn id="39" fill="hold">
                      <p:stCondLst>
                        <p:cond delay="0"/>
                      </p:stCondLst>
                      <p:childTnLst>
                        <p:par>
                          <p:cTn id="40" fill="hold">
                            <p:stCondLst>
                              <p:cond delay="0"/>
                            </p:stCondLst>
                            <p:childTnLst>
                              <p:par>
                                <p:cTn id="41" presetID="10" presetClass="exit" presetSubtype="0" fill="hold" grpId="0" nodeType="clickEffect">
                                  <p:stCondLst>
                                    <p:cond delay="0"/>
                                  </p:stCondLst>
                                  <p:childTnLst>
                                    <p:animEffect transition="out" filter="fade">
                                      <p:cBhvr>
                                        <p:cTn id="42" dur="500"/>
                                        <p:tgtEl>
                                          <p:spTgt spid="18"/>
                                        </p:tgtEl>
                                      </p:cBhvr>
                                    </p:animEffect>
                                    <p:set>
                                      <p:cBhvr>
                                        <p:cTn id="43"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seq concurrent="1" nextAc="seek">
              <p:cTn id="44" restart="whenNotActive" fill="hold" evtFilter="cancelBubble" nodeType="interactiveSeq">
                <p:stCondLst>
                  <p:cond evt="onClick" delay="0">
                    <p:tgtEl>
                      <p:spTgt spid="19"/>
                    </p:tgtEl>
                  </p:cond>
                </p:stCondLst>
                <p:endSync evt="end" delay="0">
                  <p:rtn val="all"/>
                </p:endSync>
                <p:childTnLst>
                  <p:par>
                    <p:cTn id="45" fill="hold">
                      <p:stCondLst>
                        <p:cond delay="0"/>
                      </p:stCondLst>
                      <p:childTnLst>
                        <p:par>
                          <p:cTn id="46" fill="hold">
                            <p:stCondLst>
                              <p:cond delay="0"/>
                            </p:stCondLst>
                            <p:childTnLst>
                              <p:par>
                                <p:cTn id="47" presetID="10" presetClass="exit" presetSubtype="0" fill="hold" grpId="0" nodeType="clickEffect">
                                  <p:stCondLst>
                                    <p:cond delay="0"/>
                                  </p:stCondLst>
                                  <p:childTnLst>
                                    <p:animEffect transition="out" filter="fade">
                                      <p:cBhvr>
                                        <p:cTn id="48" dur="500"/>
                                        <p:tgtEl>
                                          <p:spTgt spid="19"/>
                                        </p:tgtEl>
                                      </p:cBhvr>
                                    </p:animEffect>
                                    <p:set>
                                      <p:cBhvr>
                                        <p:cTn id="49" dur="1" fill="hold">
                                          <p:stCondLst>
                                            <p:cond delay="499"/>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50" restart="whenNotActive" fill="hold" evtFilter="cancelBubble" nodeType="interactiveSeq">
                <p:stCondLst>
                  <p:cond evt="onClick" delay="0">
                    <p:tgtEl>
                      <p:spTgt spid="20"/>
                    </p:tgtEl>
                  </p:cond>
                </p:stCondLst>
                <p:endSync evt="end" delay="0">
                  <p:rtn val="all"/>
                </p:endSync>
                <p:childTnLst>
                  <p:par>
                    <p:cTn id="51" fill="hold">
                      <p:stCondLst>
                        <p:cond delay="0"/>
                      </p:stCondLst>
                      <p:childTnLst>
                        <p:par>
                          <p:cTn id="52" fill="hold">
                            <p:stCondLst>
                              <p:cond delay="0"/>
                            </p:stCondLst>
                            <p:childTnLst>
                              <p:par>
                                <p:cTn id="53" presetID="10" presetClass="exit" presetSubtype="0" fill="hold" grpId="0" nodeType="clickEffect">
                                  <p:stCondLst>
                                    <p:cond delay="0"/>
                                  </p:stCondLst>
                                  <p:childTnLst>
                                    <p:animEffect transition="out" filter="fade">
                                      <p:cBhvr>
                                        <p:cTn id="54" dur="500"/>
                                        <p:tgtEl>
                                          <p:spTgt spid="20"/>
                                        </p:tgtEl>
                                      </p:cBhvr>
                                    </p:animEffect>
                                    <p:set>
                                      <p:cBhvr>
                                        <p:cTn id="55" dur="1" fill="hold">
                                          <p:stCondLst>
                                            <p:cond delay="499"/>
                                          </p:stCondLst>
                                        </p:cTn>
                                        <p:tgtEl>
                                          <p:spTgt spid="20"/>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56" restart="whenNotActive" fill="hold" evtFilter="cancelBubble" nodeType="interactiveSeq">
                <p:stCondLst>
                  <p:cond evt="onClick" delay="0">
                    <p:tgtEl>
                      <p:spTgt spid="21"/>
                    </p:tgtEl>
                  </p:cond>
                </p:stCondLst>
                <p:endSync evt="end" delay="0">
                  <p:rtn val="all"/>
                </p:endSync>
                <p:childTnLst>
                  <p:par>
                    <p:cTn id="57" fill="hold">
                      <p:stCondLst>
                        <p:cond delay="0"/>
                      </p:stCondLst>
                      <p:childTnLst>
                        <p:par>
                          <p:cTn id="58" fill="hold">
                            <p:stCondLst>
                              <p:cond delay="0"/>
                            </p:stCondLst>
                            <p:childTnLst>
                              <p:par>
                                <p:cTn id="59" presetID="10" presetClass="exit" presetSubtype="0" fill="hold" grpId="0" nodeType="clickEffect">
                                  <p:stCondLst>
                                    <p:cond delay="0"/>
                                  </p:stCondLst>
                                  <p:childTnLst>
                                    <p:animEffect transition="out" filter="fade">
                                      <p:cBhvr>
                                        <p:cTn id="60" dur="500"/>
                                        <p:tgtEl>
                                          <p:spTgt spid="21"/>
                                        </p:tgtEl>
                                      </p:cBhvr>
                                    </p:animEffect>
                                    <p:set>
                                      <p:cBhvr>
                                        <p:cTn id="61"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1"/>
                  </p:tgtEl>
                </p:cond>
              </p:nextCondLst>
            </p:seq>
          </p:childTnLst>
        </p:cTn>
      </p:par>
    </p:tnLst>
    <p:bldLst>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1170</Words>
  <Application>Microsoft Macintosh PowerPoint</Application>
  <PresentationFormat>Widescreen</PresentationFormat>
  <Paragraphs>85</Paragraphs>
  <Slides>4</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Century Gothic</vt:lpstr>
      <vt:lpstr>Office Theme</vt:lpstr>
      <vt:lpstr>Examples</vt:lpstr>
      <vt:lpstr>Las vacaciones en España parecen interesantes, pero necesitas otra información. Escribes un email con preguntas.</vt:lpstr>
      <vt:lpstr>Ahora, lee tu email en español. Tu pareja escucha.</vt:lpstr>
      <vt:lpstr>hablar / escuchar / escribir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Examples</dc:title>
  <dc:creator>Mary Richardson</dc:creator>
  <cp:lastModifiedBy>Mary Richardson</cp:lastModifiedBy>
  <cp:revision>2</cp:revision>
  <dcterms:created xsi:type="dcterms:W3CDTF">2022-06-21T15:15:07Z</dcterms:created>
  <dcterms:modified xsi:type="dcterms:W3CDTF">2022-06-21T15:17:13Z</dcterms:modified>
</cp:coreProperties>
</file>