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41"/>
  </p:notesMasterIdLst>
  <p:sldIdLst>
    <p:sldId id="256" r:id="rId3"/>
    <p:sldId id="257" r:id="rId4"/>
    <p:sldId id="313" r:id="rId5"/>
    <p:sldId id="258" r:id="rId6"/>
    <p:sldId id="289" r:id="rId7"/>
    <p:sldId id="261" r:id="rId8"/>
    <p:sldId id="1515" r:id="rId9"/>
    <p:sldId id="660" r:id="rId10"/>
    <p:sldId id="659" r:id="rId11"/>
    <p:sldId id="262" r:id="rId12"/>
    <p:sldId id="808" r:id="rId13"/>
    <p:sldId id="1512" r:id="rId14"/>
    <p:sldId id="1513" r:id="rId15"/>
    <p:sldId id="809" r:id="rId16"/>
    <p:sldId id="1516" r:id="rId17"/>
    <p:sldId id="1517" r:id="rId18"/>
    <p:sldId id="656" r:id="rId19"/>
    <p:sldId id="538" r:id="rId20"/>
    <p:sldId id="286" r:id="rId21"/>
    <p:sldId id="1519" r:id="rId22"/>
    <p:sldId id="1518" r:id="rId23"/>
    <p:sldId id="291" r:id="rId24"/>
    <p:sldId id="272" r:id="rId25"/>
    <p:sldId id="810" r:id="rId26"/>
    <p:sldId id="1508" r:id="rId27"/>
    <p:sldId id="380" r:id="rId28"/>
    <p:sldId id="382" r:id="rId29"/>
    <p:sldId id="687" r:id="rId30"/>
    <p:sldId id="1509" r:id="rId31"/>
    <p:sldId id="816" r:id="rId32"/>
    <p:sldId id="814" r:id="rId33"/>
    <p:sldId id="512" r:id="rId34"/>
    <p:sldId id="542" r:id="rId35"/>
    <p:sldId id="617" r:id="rId36"/>
    <p:sldId id="277" r:id="rId37"/>
    <p:sldId id="655" r:id="rId38"/>
    <p:sldId id="618" r:id="rId39"/>
    <p:sldId id="292"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jIusGly5HOleJcqlKqgtISG6uh3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6"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B8F5CF-CF85-455C-9093-2CB52F2D9E9B}">
  <a:tblStyle styleId="{08B8F5CF-CF85-455C-9093-2CB52F2D9E9B}" styleName="Table_0">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Tw Cen MT"/>
          <a:ea typeface="Tw Cen MT"/>
          <a:cs typeface="Tw Cen MT"/>
        </a:font>
        <a:schemeClr val="lt1"/>
      </a:tcTxStyle>
      <a:tcStyle>
        <a:tcBdr/>
        <a:fill>
          <a:solidFill>
            <a:schemeClr val="accent2"/>
          </a:solidFill>
        </a:fill>
      </a:tcStyle>
    </a:lastCol>
    <a:firstCol>
      <a:tcTxStyle b="on" i="off">
        <a:font>
          <a:latin typeface="Tw Cen MT"/>
          <a:ea typeface="Tw Cen MT"/>
          <a:cs typeface="Tw Cen MT"/>
        </a:font>
        <a:schemeClr val="lt1"/>
      </a:tcTxStyle>
      <a:tcStyle>
        <a:tcBdr/>
        <a:fill>
          <a:solidFill>
            <a:schemeClr val="accent2"/>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1" autoAdjust="0"/>
    <p:restoredTop sz="44239" autoAdjust="0"/>
  </p:normalViewPr>
  <p:slideViewPr>
    <p:cSldViewPr snapToGrid="0">
      <p:cViewPr>
        <p:scale>
          <a:sx n="90" d="100"/>
          <a:sy n="90" d="100"/>
        </p:scale>
        <p:origin x="928" y="72"/>
      </p:cViewPr>
      <p:guideLst>
        <p:guide pos="3840"/>
        <p:guide orient="horz" pos="2160"/>
      </p:guideLst>
    </p:cSldViewPr>
  </p:slid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68" Type="http://customschemas.google.com/relationships/presentationmetadata" Target="meta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69" Type="http://schemas.openxmlformats.org/officeDocument/2006/relationships/commentAuthors" Target="commentAuthors.xml"/><Relationship Id="rId8" Type="http://schemas.openxmlformats.org/officeDocument/2006/relationships/slide" Target="slides/slide6.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C64686-A401-F44D-A4E8-8F0EE14B737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2306E6D3-028E-4047-95FF-746AAF71F830}">
      <dgm:prSet phldrT="[Text]" custT="1"/>
      <dgm:spPr/>
      <dgm:t>
        <a:bodyPr/>
        <a:lstStyle/>
        <a:p>
          <a:r>
            <a:rPr lang="en-US" sz="1600" dirty="0" err="1"/>
            <a:t>Organisational</a:t>
          </a:r>
          <a:r>
            <a:rPr lang="en-US" sz="1200" dirty="0"/>
            <a:t> </a:t>
          </a:r>
          <a:r>
            <a:rPr lang="en-US" sz="1600" dirty="0"/>
            <a:t>Competence</a:t>
          </a:r>
          <a:endParaRPr lang="en-US" sz="1200" dirty="0"/>
        </a:p>
      </dgm:t>
    </dgm:pt>
    <dgm:pt modelId="{7EEE17BE-EE04-194E-AFB1-6BCBDCE3AA2C}" type="parTrans" cxnId="{E2691879-1D5C-9B45-8B19-D9D271EC43A8}">
      <dgm:prSet/>
      <dgm:spPr/>
      <dgm:t>
        <a:bodyPr/>
        <a:lstStyle/>
        <a:p>
          <a:endParaRPr lang="en-US"/>
        </a:p>
      </dgm:t>
    </dgm:pt>
    <dgm:pt modelId="{C85AF7B3-A903-714F-82F0-FCED5284C48B}" type="sibTrans" cxnId="{E2691879-1D5C-9B45-8B19-D9D271EC43A8}">
      <dgm:prSet/>
      <dgm:spPr/>
      <dgm:t>
        <a:bodyPr/>
        <a:lstStyle/>
        <a:p>
          <a:endParaRPr lang="en-US"/>
        </a:p>
      </dgm:t>
    </dgm:pt>
    <dgm:pt modelId="{28ED169D-6AFD-464D-A773-B1C12E32EC4A}">
      <dgm:prSet phldrT="[Text]" custT="1"/>
      <dgm:spPr/>
      <dgm:t>
        <a:bodyPr/>
        <a:lstStyle/>
        <a:p>
          <a:r>
            <a:rPr lang="en-US" sz="2000" dirty="0"/>
            <a:t>Grammatical Competence</a:t>
          </a:r>
        </a:p>
      </dgm:t>
    </dgm:pt>
    <dgm:pt modelId="{FA08A166-D068-E845-A91C-7E3C4D325229}" type="parTrans" cxnId="{342E171B-C71F-F04F-BB4F-2673DB530400}">
      <dgm:prSet/>
      <dgm:spPr/>
      <dgm:t>
        <a:bodyPr/>
        <a:lstStyle/>
        <a:p>
          <a:endParaRPr lang="en-US"/>
        </a:p>
      </dgm:t>
    </dgm:pt>
    <dgm:pt modelId="{4899A532-68F7-004F-98B0-6325DFA34649}" type="sibTrans" cxnId="{342E171B-C71F-F04F-BB4F-2673DB530400}">
      <dgm:prSet/>
      <dgm:spPr/>
      <dgm:t>
        <a:bodyPr/>
        <a:lstStyle/>
        <a:p>
          <a:endParaRPr lang="en-US"/>
        </a:p>
      </dgm:t>
    </dgm:pt>
    <dgm:pt modelId="{1685B86C-EE42-504E-8F5D-B16887C55164}">
      <dgm:prSet phldrT="[Text]" custT="1"/>
      <dgm:spPr/>
      <dgm:t>
        <a:bodyPr/>
        <a:lstStyle/>
        <a:p>
          <a:r>
            <a:rPr lang="en-US" sz="2000" dirty="0"/>
            <a:t>Textual Competence</a:t>
          </a:r>
        </a:p>
      </dgm:t>
    </dgm:pt>
    <dgm:pt modelId="{05A1F4B7-C454-134E-B97D-21A8997391A6}" type="parTrans" cxnId="{9314A578-F971-7748-A0E6-6EB7181ABFC6}">
      <dgm:prSet/>
      <dgm:spPr/>
      <dgm:t>
        <a:bodyPr/>
        <a:lstStyle/>
        <a:p>
          <a:endParaRPr lang="en-US"/>
        </a:p>
      </dgm:t>
    </dgm:pt>
    <dgm:pt modelId="{B9234622-7B8C-EE45-BA15-C1ACE30E428B}" type="sibTrans" cxnId="{9314A578-F971-7748-A0E6-6EB7181ABFC6}">
      <dgm:prSet/>
      <dgm:spPr/>
      <dgm:t>
        <a:bodyPr/>
        <a:lstStyle/>
        <a:p>
          <a:endParaRPr lang="en-US"/>
        </a:p>
      </dgm:t>
    </dgm:pt>
    <dgm:pt modelId="{26F8437A-CA68-834D-97B0-A787282EDD19}">
      <dgm:prSet phldrT="[Text]" custT="1"/>
      <dgm:spPr/>
      <dgm:t>
        <a:bodyPr/>
        <a:lstStyle/>
        <a:p>
          <a:r>
            <a:rPr lang="en-US" sz="1600" dirty="0"/>
            <a:t>Pragmatic Competence</a:t>
          </a:r>
        </a:p>
      </dgm:t>
    </dgm:pt>
    <dgm:pt modelId="{24CA404C-2B31-6046-99E1-B0A34D913821}" type="parTrans" cxnId="{A542E443-0E11-EF43-A0AD-C8EAE2C8AFA1}">
      <dgm:prSet/>
      <dgm:spPr/>
      <dgm:t>
        <a:bodyPr/>
        <a:lstStyle/>
        <a:p>
          <a:endParaRPr lang="en-US"/>
        </a:p>
      </dgm:t>
    </dgm:pt>
    <dgm:pt modelId="{BE4B0EAB-EC84-2047-94FC-BC12967B6460}" type="sibTrans" cxnId="{A542E443-0E11-EF43-A0AD-C8EAE2C8AFA1}">
      <dgm:prSet/>
      <dgm:spPr/>
      <dgm:t>
        <a:bodyPr/>
        <a:lstStyle/>
        <a:p>
          <a:endParaRPr lang="en-US"/>
        </a:p>
      </dgm:t>
    </dgm:pt>
    <dgm:pt modelId="{FAE056D0-5B27-244C-9FA9-5E0CC4351905}">
      <dgm:prSet phldrT="[Text]" custT="1"/>
      <dgm:spPr/>
      <dgm:t>
        <a:bodyPr/>
        <a:lstStyle/>
        <a:p>
          <a:r>
            <a:rPr lang="en-US" sz="1800" dirty="0"/>
            <a:t>Illocutionary Competence</a:t>
          </a:r>
        </a:p>
      </dgm:t>
    </dgm:pt>
    <dgm:pt modelId="{DAACCB1B-5C7C-1A4F-A3FD-D6C66687747B}" type="parTrans" cxnId="{8E45E220-73FB-CB41-BE63-32FE0A36D30B}">
      <dgm:prSet/>
      <dgm:spPr/>
      <dgm:t>
        <a:bodyPr/>
        <a:lstStyle/>
        <a:p>
          <a:endParaRPr lang="en-US"/>
        </a:p>
      </dgm:t>
    </dgm:pt>
    <dgm:pt modelId="{658BE519-A0B9-114C-9D82-3BF1E3E0A1BD}" type="sibTrans" cxnId="{8E45E220-73FB-CB41-BE63-32FE0A36D30B}">
      <dgm:prSet/>
      <dgm:spPr/>
      <dgm:t>
        <a:bodyPr/>
        <a:lstStyle/>
        <a:p>
          <a:endParaRPr lang="en-US"/>
        </a:p>
      </dgm:t>
    </dgm:pt>
    <dgm:pt modelId="{95F97E6F-E5BD-0F46-BE8B-DD30300BBE28}">
      <dgm:prSet phldrT="[Text]" custT="1"/>
      <dgm:spPr/>
      <dgm:t>
        <a:bodyPr/>
        <a:lstStyle/>
        <a:p>
          <a:r>
            <a:rPr lang="en-US" sz="1800" dirty="0"/>
            <a:t>Sociolinguistic Competence</a:t>
          </a:r>
        </a:p>
      </dgm:t>
    </dgm:pt>
    <dgm:pt modelId="{E84ABB58-B28E-504F-8304-99C56A887DAA}" type="parTrans" cxnId="{3A56A067-35F3-2742-B121-2BE4D12A8A46}">
      <dgm:prSet/>
      <dgm:spPr/>
      <dgm:t>
        <a:bodyPr/>
        <a:lstStyle/>
        <a:p>
          <a:endParaRPr lang="en-US"/>
        </a:p>
      </dgm:t>
    </dgm:pt>
    <dgm:pt modelId="{185222B7-6F3C-3449-AF51-729533EA58B8}" type="sibTrans" cxnId="{3A56A067-35F3-2742-B121-2BE4D12A8A46}">
      <dgm:prSet/>
      <dgm:spPr/>
      <dgm:t>
        <a:bodyPr/>
        <a:lstStyle/>
        <a:p>
          <a:endParaRPr lang="en-US"/>
        </a:p>
      </dgm:t>
    </dgm:pt>
    <dgm:pt modelId="{568F1975-2B0B-A040-AF3D-6E9E83E81127}">
      <dgm:prSet custT="1"/>
      <dgm:spPr/>
      <dgm:t>
        <a:bodyPr/>
        <a:lstStyle/>
        <a:p>
          <a:r>
            <a:rPr lang="en-US" sz="1800" dirty="0"/>
            <a:t>Morphology</a:t>
          </a:r>
        </a:p>
      </dgm:t>
    </dgm:pt>
    <dgm:pt modelId="{1911DA30-CDA7-5B48-99C5-59BE034E0EBD}" type="parTrans" cxnId="{D149C7E6-195D-3A4E-864A-6B25116E4738}">
      <dgm:prSet/>
      <dgm:spPr/>
      <dgm:t>
        <a:bodyPr/>
        <a:lstStyle/>
        <a:p>
          <a:endParaRPr lang="en-US"/>
        </a:p>
      </dgm:t>
    </dgm:pt>
    <dgm:pt modelId="{DAF3D427-C42B-BB42-A9EC-142CE6521774}" type="sibTrans" cxnId="{D149C7E6-195D-3A4E-864A-6B25116E4738}">
      <dgm:prSet/>
      <dgm:spPr/>
      <dgm:t>
        <a:bodyPr/>
        <a:lstStyle/>
        <a:p>
          <a:endParaRPr lang="en-US"/>
        </a:p>
      </dgm:t>
    </dgm:pt>
    <dgm:pt modelId="{01FCD026-3942-384D-9608-CA21C2CE93E4}">
      <dgm:prSet custT="1"/>
      <dgm:spPr/>
      <dgm:t>
        <a:bodyPr/>
        <a:lstStyle/>
        <a:p>
          <a:r>
            <a:rPr lang="en-US" sz="2000" dirty="0"/>
            <a:t>Syntax</a:t>
          </a:r>
        </a:p>
      </dgm:t>
    </dgm:pt>
    <dgm:pt modelId="{77EB6A2B-BE3D-7842-8771-58307D426443}" type="parTrans" cxnId="{16D4D6EE-5E5F-6441-A585-742EA9CCD160}">
      <dgm:prSet/>
      <dgm:spPr/>
      <dgm:t>
        <a:bodyPr/>
        <a:lstStyle/>
        <a:p>
          <a:endParaRPr lang="en-US"/>
        </a:p>
      </dgm:t>
    </dgm:pt>
    <dgm:pt modelId="{301449B1-F705-014E-9968-73184F7EE920}" type="sibTrans" cxnId="{16D4D6EE-5E5F-6441-A585-742EA9CCD160}">
      <dgm:prSet/>
      <dgm:spPr/>
      <dgm:t>
        <a:bodyPr/>
        <a:lstStyle/>
        <a:p>
          <a:endParaRPr lang="en-US"/>
        </a:p>
      </dgm:t>
    </dgm:pt>
    <dgm:pt modelId="{967E6268-9540-DC4F-9004-520E89478D45}">
      <dgm:prSet custT="1"/>
      <dgm:spPr/>
      <dgm:t>
        <a:bodyPr/>
        <a:lstStyle/>
        <a:p>
          <a:r>
            <a:rPr lang="en-US" sz="2000" dirty="0"/>
            <a:t>Vocab</a:t>
          </a:r>
        </a:p>
      </dgm:t>
    </dgm:pt>
    <dgm:pt modelId="{BCE96D6D-774C-634D-9BCE-D9D541F9B584}" type="parTrans" cxnId="{5C4630A3-AC38-2941-9BDA-4E6F260B3208}">
      <dgm:prSet/>
      <dgm:spPr/>
      <dgm:t>
        <a:bodyPr/>
        <a:lstStyle/>
        <a:p>
          <a:endParaRPr lang="en-US"/>
        </a:p>
      </dgm:t>
    </dgm:pt>
    <dgm:pt modelId="{F222624A-07BF-2741-A727-F0954E596C1F}" type="sibTrans" cxnId="{5C4630A3-AC38-2941-9BDA-4E6F260B3208}">
      <dgm:prSet/>
      <dgm:spPr/>
      <dgm:t>
        <a:bodyPr/>
        <a:lstStyle/>
        <a:p>
          <a:endParaRPr lang="en-US"/>
        </a:p>
      </dgm:t>
    </dgm:pt>
    <dgm:pt modelId="{2066A84E-13A9-AC42-893E-C428B4115AC9}">
      <dgm:prSet custT="1"/>
      <dgm:spPr/>
      <dgm:t>
        <a:bodyPr/>
        <a:lstStyle/>
        <a:p>
          <a:r>
            <a:rPr lang="en-US" sz="1600" dirty="0"/>
            <a:t>Phonology/</a:t>
          </a:r>
        </a:p>
        <a:p>
          <a:r>
            <a:rPr lang="en-US" sz="1600" dirty="0"/>
            <a:t>Graphology</a:t>
          </a:r>
        </a:p>
      </dgm:t>
    </dgm:pt>
    <dgm:pt modelId="{212E9683-9A29-324D-AEDD-EB84BEA6E6E4}" type="parTrans" cxnId="{51FCBFD2-D8A6-254C-9C40-867A2F70E8D6}">
      <dgm:prSet/>
      <dgm:spPr/>
      <dgm:t>
        <a:bodyPr/>
        <a:lstStyle/>
        <a:p>
          <a:endParaRPr lang="en-US"/>
        </a:p>
      </dgm:t>
    </dgm:pt>
    <dgm:pt modelId="{946E61F6-C629-5C4D-AA99-4F742BC14E47}" type="sibTrans" cxnId="{51FCBFD2-D8A6-254C-9C40-867A2F70E8D6}">
      <dgm:prSet/>
      <dgm:spPr/>
      <dgm:t>
        <a:bodyPr/>
        <a:lstStyle/>
        <a:p>
          <a:endParaRPr lang="en-US"/>
        </a:p>
      </dgm:t>
    </dgm:pt>
    <dgm:pt modelId="{56C61229-7AF7-FF4D-AA6F-9A3D0D29B77B}">
      <dgm:prSet custT="1"/>
      <dgm:spPr/>
      <dgm:t>
        <a:bodyPr/>
        <a:lstStyle/>
        <a:p>
          <a:r>
            <a:rPr lang="en-US" sz="1800" dirty="0"/>
            <a:t>Cohesion</a:t>
          </a:r>
        </a:p>
      </dgm:t>
    </dgm:pt>
    <dgm:pt modelId="{DBA88AF9-11F9-164F-B48B-97C665B88932}" type="parTrans" cxnId="{D19548ED-9A86-CD44-B0A0-3C8224C7C98D}">
      <dgm:prSet/>
      <dgm:spPr/>
      <dgm:t>
        <a:bodyPr/>
        <a:lstStyle/>
        <a:p>
          <a:endParaRPr lang="en-US"/>
        </a:p>
      </dgm:t>
    </dgm:pt>
    <dgm:pt modelId="{D141D30C-BD37-6A4C-BB9D-99E4A0026504}" type="sibTrans" cxnId="{D19548ED-9A86-CD44-B0A0-3C8224C7C98D}">
      <dgm:prSet/>
      <dgm:spPr/>
      <dgm:t>
        <a:bodyPr/>
        <a:lstStyle/>
        <a:p>
          <a:endParaRPr lang="en-US"/>
        </a:p>
      </dgm:t>
    </dgm:pt>
    <dgm:pt modelId="{1681B60A-F8CB-9C43-9F37-AF53D01DD192}">
      <dgm:prSet custT="1"/>
      <dgm:spPr/>
      <dgm:t>
        <a:bodyPr/>
        <a:lstStyle/>
        <a:p>
          <a:r>
            <a:rPr lang="en-US" sz="1800" dirty="0"/>
            <a:t>Rhetoric</a:t>
          </a:r>
        </a:p>
      </dgm:t>
    </dgm:pt>
    <dgm:pt modelId="{D2FD6352-CE0F-BB4E-B7BC-8E4A72FEF5AE}" type="parTrans" cxnId="{64B8EBC9-E069-A94D-BA2C-3883991DEE75}">
      <dgm:prSet/>
      <dgm:spPr/>
      <dgm:t>
        <a:bodyPr/>
        <a:lstStyle/>
        <a:p>
          <a:endParaRPr lang="en-US"/>
        </a:p>
      </dgm:t>
    </dgm:pt>
    <dgm:pt modelId="{94396C92-9DFD-CC43-AD28-2789C9335AFC}" type="sibTrans" cxnId="{64B8EBC9-E069-A94D-BA2C-3883991DEE75}">
      <dgm:prSet/>
      <dgm:spPr/>
      <dgm:t>
        <a:bodyPr/>
        <a:lstStyle/>
        <a:p>
          <a:endParaRPr lang="en-US"/>
        </a:p>
      </dgm:t>
    </dgm:pt>
    <dgm:pt modelId="{8C4645EE-343A-3E43-9244-D9AA55B7390E}">
      <dgm:prSet custT="1"/>
      <dgm:spPr/>
      <dgm:t>
        <a:bodyPr/>
        <a:lstStyle/>
        <a:p>
          <a:r>
            <a:rPr lang="en-US" sz="1600" dirty="0"/>
            <a:t>Functions of language</a:t>
          </a:r>
        </a:p>
      </dgm:t>
    </dgm:pt>
    <dgm:pt modelId="{3126BBC6-4C8D-2F45-85E7-81BF596C671E}" type="parTrans" cxnId="{A8CB1383-4CEB-C844-9E5E-55F3C37CE1B9}">
      <dgm:prSet/>
      <dgm:spPr/>
      <dgm:t>
        <a:bodyPr/>
        <a:lstStyle/>
        <a:p>
          <a:endParaRPr lang="en-US"/>
        </a:p>
      </dgm:t>
    </dgm:pt>
    <dgm:pt modelId="{B61F2DA0-805F-FC4C-9346-4F013F391E79}" type="sibTrans" cxnId="{A8CB1383-4CEB-C844-9E5E-55F3C37CE1B9}">
      <dgm:prSet/>
      <dgm:spPr/>
      <dgm:t>
        <a:bodyPr/>
        <a:lstStyle/>
        <a:p>
          <a:endParaRPr lang="en-US"/>
        </a:p>
      </dgm:t>
    </dgm:pt>
    <dgm:pt modelId="{F2159F65-92CF-3A4B-A9E0-3631DDD4F90B}">
      <dgm:prSet custT="1"/>
      <dgm:spPr/>
      <dgm:t>
        <a:bodyPr/>
        <a:lstStyle/>
        <a:p>
          <a:pPr>
            <a:spcAft>
              <a:spcPts val="0"/>
            </a:spcAft>
          </a:pPr>
          <a:r>
            <a:rPr lang="en-US" sz="1600" dirty="0"/>
            <a:t>Register/</a:t>
          </a:r>
        </a:p>
        <a:p>
          <a:pPr>
            <a:spcAft>
              <a:spcPts val="0"/>
            </a:spcAft>
          </a:pPr>
          <a:r>
            <a:rPr lang="en-US" sz="1600" dirty="0"/>
            <a:t>Genre / Dialect</a:t>
          </a:r>
        </a:p>
      </dgm:t>
    </dgm:pt>
    <dgm:pt modelId="{3195FC97-85AA-6941-8AFD-4B72DAEF7931}" type="parTrans" cxnId="{B0321CC9-F18D-754E-B9BA-886EAF5CDDE8}">
      <dgm:prSet/>
      <dgm:spPr/>
      <dgm:t>
        <a:bodyPr/>
        <a:lstStyle/>
        <a:p>
          <a:endParaRPr lang="en-US"/>
        </a:p>
      </dgm:t>
    </dgm:pt>
    <dgm:pt modelId="{8214CB0C-EC2C-264C-A9BD-4F2E9BFC8F2B}" type="sibTrans" cxnId="{B0321CC9-F18D-754E-B9BA-886EAF5CDDE8}">
      <dgm:prSet/>
      <dgm:spPr/>
      <dgm:t>
        <a:bodyPr/>
        <a:lstStyle/>
        <a:p>
          <a:endParaRPr lang="en-US"/>
        </a:p>
      </dgm:t>
    </dgm:pt>
    <dgm:pt modelId="{7E372EA7-2E55-3B44-A956-B11233699CFD}" type="pres">
      <dgm:prSet presAssocID="{2CC64686-A401-F44D-A4E8-8F0EE14B7371}" presName="hierChild1" presStyleCnt="0">
        <dgm:presLayoutVars>
          <dgm:chPref val="1"/>
          <dgm:dir/>
          <dgm:animOne val="branch"/>
          <dgm:animLvl val="lvl"/>
          <dgm:resizeHandles/>
        </dgm:presLayoutVars>
      </dgm:prSet>
      <dgm:spPr/>
    </dgm:pt>
    <dgm:pt modelId="{C03771F8-927F-4C4D-9D80-D42D89FBCBF9}" type="pres">
      <dgm:prSet presAssocID="{2306E6D3-028E-4047-95FF-746AAF71F830}" presName="hierRoot1" presStyleCnt="0"/>
      <dgm:spPr/>
    </dgm:pt>
    <dgm:pt modelId="{88B933CC-4303-7245-BEAE-7F92AFC0C51C}" type="pres">
      <dgm:prSet presAssocID="{2306E6D3-028E-4047-95FF-746AAF71F830}" presName="composite" presStyleCnt="0"/>
      <dgm:spPr/>
    </dgm:pt>
    <dgm:pt modelId="{04A0CA1A-AFBB-0147-89B1-7BD7930278BF}" type="pres">
      <dgm:prSet presAssocID="{2306E6D3-028E-4047-95FF-746AAF71F830}" presName="background" presStyleLbl="node0" presStyleIdx="0" presStyleCnt="2"/>
      <dgm:spPr/>
    </dgm:pt>
    <dgm:pt modelId="{866A4AC0-8EE2-D145-B7DD-041B9D07F2D4}" type="pres">
      <dgm:prSet presAssocID="{2306E6D3-028E-4047-95FF-746AAF71F830}" presName="text" presStyleLbl="fgAcc0" presStyleIdx="0" presStyleCnt="2" custScaleX="220629" custLinFactNeighborX="-7329" custLinFactNeighborY="-20518">
        <dgm:presLayoutVars>
          <dgm:chPref val="3"/>
        </dgm:presLayoutVars>
      </dgm:prSet>
      <dgm:spPr/>
    </dgm:pt>
    <dgm:pt modelId="{3F2DCC03-5518-9F40-9DE5-2E9FC4643C76}" type="pres">
      <dgm:prSet presAssocID="{2306E6D3-028E-4047-95FF-746AAF71F830}" presName="hierChild2" presStyleCnt="0"/>
      <dgm:spPr/>
    </dgm:pt>
    <dgm:pt modelId="{E6391F27-2518-8A4A-AFE2-3E697DD67B4A}" type="pres">
      <dgm:prSet presAssocID="{FA08A166-D068-E845-A91C-7E3C4D325229}" presName="Name10" presStyleLbl="parChTrans1D2" presStyleIdx="0" presStyleCnt="4"/>
      <dgm:spPr/>
    </dgm:pt>
    <dgm:pt modelId="{B8266BD3-6D64-4B4C-B17A-85235BC618BE}" type="pres">
      <dgm:prSet presAssocID="{28ED169D-6AFD-464D-A773-B1C12E32EC4A}" presName="hierRoot2" presStyleCnt="0"/>
      <dgm:spPr/>
    </dgm:pt>
    <dgm:pt modelId="{8A58B783-0086-6C4A-AE67-78CD20046B36}" type="pres">
      <dgm:prSet presAssocID="{28ED169D-6AFD-464D-A773-B1C12E32EC4A}" presName="composite2" presStyleCnt="0"/>
      <dgm:spPr/>
    </dgm:pt>
    <dgm:pt modelId="{4095E0B0-D2EB-304F-BC16-4ED342AEB55B}" type="pres">
      <dgm:prSet presAssocID="{28ED169D-6AFD-464D-A773-B1C12E32EC4A}" presName="background2" presStyleLbl="node2" presStyleIdx="0" presStyleCnt="4"/>
      <dgm:spPr/>
    </dgm:pt>
    <dgm:pt modelId="{F342F1AB-8596-C94C-87E8-D23F2C8E09C1}" type="pres">
      <dgm:prSet presAssocID="{28ED169D-6AFD-464D-A773-B1C12E32EC4A}" presName="text2" presStyleLbl="fgAcc2" presStyleIdx="0" presStyleCnt="4" custScaleX="173105">
        <dgm:presLayoutVars>
          <dgm:chPref val="3"/>
        </dgm:presLayoutVars>
      </dgm:prSet>
      <dgm:spPr/>
    </dgm:pt>
    <dgm:pt modelId="{79C4A6A8-8E33-A84B-98BB-A732EAFE163D}" type="pres">
      <dgm:prSet presAssocID="{28ED169D-6AFD-464D-A773-B1C12E32EC4A}" presName="hierChild3" presStyleCnt="0"/>
      <dgm:spPr/>
    </dgm:pt>
    <dgm:pt modelId="{67935F00-E7EA-3443-8DDF-608CBFD14F2C}" type="pres">
      <dgm:prSet presAssocID="{1911DA30-CDA7-5B48-99C5-59BE034E0EBD}" presName="Name17" presStyleLbl="parChTrans1D3" presStyleIdx="0" presStyleCnt="8"/>
      <dgm:spPr/>
    </dgm:pt>
    <dgm:pt modelId="{C4E0CEC8-2B8B-2145-8F9E-83A4089FF0E2}" type="pres">
      <dgm:prSet presAssocID="{568F1975-2B0B-A040-AF3D-6E9E83E81127}" presName="hierRoot3" presStyleCnt="0"/>
      <dgm:spPr/>
    </dgm:pt>
    <dgm:pt modelId="{C4009918-D0D3-1F45-9C81-9CC08F8CD305}" type="pres">
      <dgm:prSet presAssocID="{568F1975-2B0B-A040-AF3D-6E9E83E81127}" presName="composite3" presStyleCnt="0"/>
      <dgm:spPr/>
    </dgm:pt>
    <dgm:pt modelId="{CA67728E-14ED-1749-B8A8-E4BF268AFB22}" type="pres">
      <dgm:prSet presAssocID="{568F1975-2B0B-A040-AF3D-6E9E83E81127}" presName="background3" presStyleLbl="node3" presStyleIdx="0" presStyleCnt="8"/>
      <dgm:spPr/>
    </dgm:pt>
    <dgm:pt modelId="{F583159C-29A5-8C4F-9576-5F21AE8FCBCF}" type="pres">
      <dgm:prSet presAssocID="{568F1975-2B0B-A040-AF3D-6E9E83E81127}" presName="text3" presStyleLbl="fgAcc3" presStyleIdx="0" presStyleCnt="8" custScaleX="146832">
        <dgm:presLayoutVars>
          <dgm:chPref val="3"/>
        </dgm:presLayoutVars>
      </dgm:prSet>
      <dgm:spPr/>
    </dgm:pt>
    <dgm:pt modelId="{C70B1D9E-041E-8042-BEB8-7D6BDEA65F37}" type="pres">
      <dgm:prSet presAssocID="{568F1975-2B0B-A040-AF3D-6E9E83E81127}" presName="hierChild4" presStyleCnt="0"/>
      <dgm:spPr/>
    </dgm:pt>
    <dgm:pt modelId="{734B1220-FD88-E644-A83B-EEC6FFB3A400}" type="pres">
      <dgm:prSet presAssocID="{77EB6A2B-BE3D-7842-8771-58307D426443}" presName="Name17" presStyleLbl="parChTrans1D3" presStyleIdx="1" presStyleCnt="8"/>
      <dgm:spPr/>
    </dgm:pt>
    <dgm:pt modelId="{9CE6865C-73AB-B343-B9D4-B9B592299752}" type="pres">
      <dgm:prSet presAssocID="{01FCD026-3942-384D-9608-CA21C2CE93E4}" presName="hierRoot3" presStyleCnt="0"/>
      <dgm:spPr/>
    </dgm:pt>
    <dgm:pt modelId="{19E47878-3551-B941-81A4-C529E808F7C8}" type="pres">
      <dgm:prSet presAssocID="{01FCD026-3942-384D-9608-CA21C2CE93E4}" presName="composite3" presStyleCnt="0"/>
      <dgm:spPr/>
    </dgm:pt>
    <dgm:pt modelId="{76D54830-C455-544E-BD0E-918E5F7F0929}" type="pres">
      <dgm:prSet presAssocID="{01FCD026-3942-384D-9608-CA21C2CE93E4}" presName="background3" presStyleLbl="node3" presStyleIdx="1" presStyleCnt="8"/>
      <dgm:spPr/>
    </dgm:pt>
    <dgm:pt modelId="{7FD167D0-609C-1E44-8AFA-E2C266ED360A}" type="pres">
      <dgm:prSet presAssocID="{01FCD026-3942-384D-9608-CA21C2CE93E4}" presName="text3" presStyleLbl="fgAcc3" presStyleIdx="1" presStyleCnt="8">
        <dgm:presLayoutVars>
          <dgm:chPref val="3"/>
        </dgm:presLayoutVars>
      </dgm:prSet>
      <dgm:spPr/>
    </dgm:pt>
    <dgm:pt modelId="{1AD9A22C-7AD1-8242-BE07-9047D60EF25F}" type="pres">
      <dgm:prSet presAssocID="{01FCD026-3942-384D-9608-CA21C2CE93E4}" presName="hierChild4" presStyleCnt="0"/>
      <dgm:spPr/>
    </dgm:pt>
    <dgm:pt modelId="{77C4D6AB-F828-B94D-AFB6-C0B5DB207C9C}" type="pres">
      <dgm:prSet presAssocID="{BCE96D6D-774C-634D-9BCE-D9D541F9B584}" presName="Name17" presStyleLbl="parChTrans1D3" presStyleIdx="2" presStyleCnt="8"/>
      <dgm:spPr/>
    </dgm:pt>
    <dgm:pt modelId="{5A4555C0-022B-F54F-917A-3167DDF80F92}" type="pres">
      <dgm:prSet presAssocID="{967E6268-9540-DC4F-9004-520E89478D45}" presName="hierRoot3" presStyleCnt="0"/>
      <dgm:spPr/>
    </dgm:pt>
    <dgm:pt modelId="{22B12C44-433A-5F4E-8834-44435C05261B}" type="pres">
      <dgm:prSet presAssocID="{967E6268-9540-DC4F-9004-520E89478D45}" presName="composite3" presStyleCnt="0"/>
      <dgm:spPr/>
    </dgm:pt>
    <dgm:pt modelId="{5487E0EE-F21A-184B-B52E-7EE80D07247D}" type="pres">
      <dgm:prSet presAssocID="{967E6268-9540-DC4F-9004-520E89478D45}" presName="background3" presStyleLbl="node3" presStyleIdx="2" presStyleCnt="8"/>
      <dgm:spPr/>
    </dgm:pt>
    <dgm:pt modelId="{1505424B-6694-DC46-8EA9-0F8944EB7C8B}" type="pres">
      <dgm:prSet presAssocID="{967E6268-9540-DC4F-9004-520E89478D45}" presName="text3" presStyleLbl="fgAcc3" presStyleIdx="2" presStyleCnt="8">
        <dgm:presLayoutVars>
          <dgm:chPref val="3"/>
        </dgm:presLayoutVars>
      </dgm:prSet>
      <dgm:spPr/>
    </dgm:pt>
    <dgm:pt modelId="{BE656A40-3F22-6441-8EAC-C7012D428B86}" type="pres">
      <dgm:prSet presAssocID="{967E6268-9540-DC4F-9004-520E89478D45}" presName="hierChild4" presStyleCnt="0"/>
      <dgm:spPr/>
    </dgm:pt>
    <dgm:pt modelId="{21D5BB83-8AE7-2B49-9F9F-3FF5C94BDA94}" type="pres">
      <dgm:prSet presAssocID="{212E9683-9A29-324D-AEDD-EB84BEA6E6E4}" presName="Name17" presStyleLbl="parChTrans1D3" presStyleIdx="3" presStyleCnt="8"/>
      <dgm:spPr/>
    </dgm:pt>
    <dgm:pt modelId="{181B1F16-4518-F149-8423-803CC7C604E4}" type="pres">
      <dgm:prSet presAssocID="{2066A84E-13A9-AC42-893E-C428B4115AC9}" presName="hierRoot3" presStyleCnt="0"/>
      <dgm:spPr/>
    </dgm:pt>
    <dgm:pt modelId="{948FC311-5E27-F648-A9C3-2ECA03AEF2BB}" type="pres">
      <dgm:prSet presAssocID="{2066A84E-13A9-AC42-893E-C428B4115AC9}" presName="composite3" presStyleCnt="0"/>
      <dgm:spPr/>
    </dgm:pt>
    <dgm:pt modelId="{3A14B876-F06A-E94B-B842-79AD870BE95A}" type="pres">
      <dgm:prSet presAssocID="{2066A84E-13A9-AC42-893E-C428B4115AC9}" presName="background3" presStyleLbl="node3" presStyleIdx="3" presStyleCnt="8"/>
      <dgm:spPr/>
    </dgm:pt>
    <dgm:pt modelId="{815B88EE-16E1-274E-93F3-28E458DAB2C7}" type="pres">
      <dgm:prSet presAssocID="{2066A84E-13A9-AC42-893E-C428B4115AC9}" presName="text3" presStyleLbl="fgAcc3" presStyleIdx="3" presStyleCnt="8" custScaleX="132955">
        <dgm:presLayoutVars>
          <dgm:chPref val="3"/>
        </dgm:presLayoutVars>
      </dgm:prSet>
      <dgm:spPr/>
    </dgm:pt>
    <dgm:pt modelId="{C48EEFB8-7A39-154D-8D25-FE584008D678}" type="pres">
      <dgm:prSet presAssocID="{2066A84E-13A9-AC42-893E-C428B4115AC9}" presName="hierChild4" presStyleCnt="0"/>
      <dgm:spPr/>
    </dgm:pt>
    <dgm:pt modelId="{2C60DCF5-F9A1-F343-B428-25CE27AADEC6}" type="pres">
      <dgm:prSet presAssocID="{05A1F4B7-C454-134E-B97D-21A8997391A6}" presName="Name10" presStyleLbl="parChTrans1D2" presStyleIdx="1" presStyleCnt="4"/>
      <dgm:spPr/>
    </dgm:pt>
    <dgm:pt modelId="{435B5627-B9C1-504B-ABE5-36C49A648351}" type="pres">
      <dgm:prSet presAssocID="{1685B86C-EE42-504E-8F5D-B16887C55164}" presName="hierRoot2" presStyleCnt="0"/>
      <dgm:spPr/>
    </dgm:pt>
    <dgm:pt modelId="{F2D026DD-273D-0B4A-BD1F-8022886CFB0F}" type="pres">
      <dgm:prSet presAssocID="{1685B86C-EE42-504E-8F5D-B16887C55164}" presName="composite2" presStyleCnt="0"/>
      <dgm:spPr/>
    </dgm:pt>
    <dgm:pt modelId="{E76CA7EB-3C4A-6A40-941A-7FF370F1850F}" type="pres">
      <dgm:prSet presAssocID="{1685B86C-EE42-504E-8F5D-B16887C55164}" presName="background2" presStyleLbl="node2" presStyleIdx="1" presStyleCnt="4"/>
      <dgm:spPr/>
    </dgm:pt>
    <dgm:pt modelId="{A1EDFEE0-5D1F-D148-9EA3-7740C86586D1}" type="pres">
      <dgm:prSet presAssocID="{1685B86C-EE42-504E-8F5D-B16887C55164}" presName="text2" presStyleLbl="fgAcc2" presStyleIdx="1" presStyleCnt="4" custScaleX="171490">
        <dgm:presLayoutVars>
          <dgm:chPref val="3"/>
        </dgm:presLayoutVars>
      </dgm:prSet>
      <dgm:spPr/>
    </dgm:pt>
    <dgm:pt modelId="{0F9260BD-884B-A247-81A1-23A521FD93B7}" type="pres">
      <dgm:prSet presAssocID="{1685B86C-EE42-504E-8F5D-B16887C55164}" presName="hierChild3" presStyleCnt="0"/>
      <dgm:spPr/>
    </dgm:pt>
    <dgm:pt modelId="{B7BBDF26-240A-CC42-828A-9831FDFEF60B}" type="pres">
      <dgm:prSet presAssocID="{DBA88AF9-11F9-164F-B48B-97C665B88932}" presName="Name17" presStyleLbl="parChTrans1D3" presStyleIdx="4" presStyleCnt="8"/>
      <dgm:spPr/>
    </dgm:pt>
    <dgm:pt modelId="{5CCDA5A2-2478-7740-BA15-6C9790C0D3AD}" type="pres">
      <dgm:prSet presAssocID="{56C61229-7AF7-FF4D-AA6F-9A3D0D29B77B}" presName="hierRoot3" presStyleCnt="0"/>
      <dgm:spPr/>
    </dgm:pt>
    <dgm:pt modelId="{A5C69C68-0408-2346-B033-29AA8A0DC241}" type="pres">
      <dgm:prSet presAssocID="{56C61229-7AF7-FF4D-AA6F-9A3D0D29B77B}" presName="composite3" presStyleCnt="0"/>
      <dgm:spPr/>
    </dgm:pt>
    <dgm:pt modelId="{2852262C-F74C-C241-8F3B-B68C75B34348}" type="pres">
      <dgm:prSet presAssocID="{56C61229-7AF7-FF4D-AA6F-9A3D0D29B77B}" presName="background3" presStyleLbl="node3" presStyleIdx="4" presStyleCnt="8"/>
      <dgm:spPr/>
    </dgm:pt>
    <dgm:pt modelId="{E216CF95-458B-6B4C-B1A4-B29785A98C1F}" type="pres">
      <dgm:prSet presAssocID="{56C61229-7AF7-FF4D-AA6F-9A3D0D29B77B}" presName="text3" presStyleLbl="fgAcc3" presStyleIdx="4" presStyleCnt="8" custScaleX="129916">
        <dgm:presLayoutVars>
          <dgm:chPref val="3"/>
        </dgm:presLayoutVars>
      </dgm:prSet>
      <dgm:spPr/>
    </dgm:pt>
    <dgm:pt modelId="{BD3962CA-8742-DD4E-8E6D-5603BEC75325}" type="pres">
      <dgm:prSet presAssocID="{56C61229-7AF7-FF4D-AA6F-9A3D0D29B77B}" presName="hierChild4" presStyleCnt="0"/>
      <dgm:spPr/>
    </dgm:pt>
    <dgm:pt modelId="{D6E45B1E-59A2-4D43-B4DE-3586A6897943}" type="pres">
      <dgm:prSet presAssocID="{D2FD6352-CE0F-BB4E-B7BC-8E4A72FEF5AE}" presName="Name17" presStyleLbl="parChTrans1D3" presStyleIdx="5" presStyleCnt="8"/>
      <dgm:spPr/>
    </dgm:pt>
    <dgm:pt modelId="{C1C98D55-E77E-DF4A-90B8-5A2CEAED8EE0}" type="pres">
      <dgm:prSet presAssocID="{1681B60A-F8CB-9C43-9F37-AF53D01DD192}" presName="hierRoot3" presStyleCnt="0"/>
      <dgm:spPr/>
    </dgm:pt>
    <dgm:pt modelId="{EACD10CD-919F-BB4B-A7FA-4106BA7D7C52}" type="pres">
      <dgm:prSet presAssocID="{1681B60A-F8CB-9C43-9F37-AF53D01DD192}" presName="composite3" presStyleCnt="0"/>
      <dgm:spPr/>
    </dgm:pt>
    <dgm:pt modelId="{81C68CAB-9206-8B47-AE16-4B2E88647B79}" type="pres">
      <dgm:prSet presAssocID="{1681B60A-F8CB-9C43-9F37-AF53D01DD192}" presName="background3" presStyleLbl="node3" presStyleIdx="5" presStyleCnt="8"/>
      <dgm:spPr/>
    </dgm:pt>
    <dgm:pt modelId="{ECF567BA-4145-3F43-8859-95D8C69600E8}" type="pres">
      <dgm:prSet presAssocID="{1681B60A-F8CB-9C43-9F37-AF53D01DD192}" presName="text3" presStyleLbl="fgAcc3" presStyleIdx="5" presStyleCnt="8" custScaleX="112452">
        <dgm:presLayoutVars>
          <dgm:chPref val="3"/>
        </dgm:presLayoutVars>
      </dgm:prSet>
      <dgm:spPr/>
    </dgm:pt>
    <dgm:pt modelId="{91455880-4987-0A43-9A65-235C30C64CDC}" type="pres">
      <dgm:prSet presAssocID="{1681B60A-F8CB-9C43-9F37-AF53D01DD192}" presName="hierChild4" presStyleCnt="0"/>
      <dgm:spPr/>
    </dgm:pt>
    <dgm:pt modelId="{8FCC2E83-49A5-E447-864D-F904F1511B1D}" type="pres">
      <dgm:prSet presAssocID="{26F8437A-CA68-834D-97B0-A787282EDD19}" presName="hierRoot1" presStyleCnt="0"/>
      <dgm:spPr/>
    </dgm:pt>
    <dgm:pt modelId="{699E3626-FC2A-F449-87B0-DDF854E0AC8B}" type="pres">
      <dgm:prSet presAssocID="{26F8437A-CA68-834D-97B0-A787282EDD19}" presName="composite" presStyleCnt="0"/>
      <dgm:spPr/>
    </dgm:pt>
    <dgm:pt modelId="{F93E438C-FF7F-8C47-87E3-4029BEEB4838}" type="pres">
      <dgm:prSet presAssocID="{26F8437A-CA68-834D-97B0-A787282EDD19}" presName="background" presStyleLbl="node0" presStyleIdx="1" presStyleCnt="2"/>
      <dgm:spPr/>
    </dgm:pt>
    <dgm:pt modelId="{FAF840D0-D8C9-0247-99D0-C75C0AEADD0C}" type="pres">
      <dgm:prSet presAssocID="{26F8437A-CA68-834D-97B0-A787282EDD19}" presName="text" presStyleLbl="fgAcc0" presStyleIdx="1" presStyleCnt="2" custScaleX="163534" custLinFactNeighborY="-17744">
        <dgm:presLayoutVars>
          <dgm:chPref val="3"/>
        </dgm:presLayoutVars>
      </dgm:prSet>
      <dgm:spPr/>
    </dgm:pt>
    <dgm:pt modelId="{0054DDE4-E8FB-074E-BDC7-528C9755A3DB}" type="pres">
      <dgm:prSet presAssocID="{26F8437A-CA68-834D-97B0-A787282EDD19}" presName="hierChild2" presStyleCnt="0"/>
      <dgm:spPr/>
    </dgm:pt>
    <dgm:pt modelId="{438C9B26-4238-B648-81B1-6363C9B18A64}" type="pres">
      <dgm:prSet presAssocID="{DAACCB1B-5C7C-1A4F-A3FD-D6C66687747B}" presName="Name10" presStyleLbl="parChTrans1D2" presStyleIdx="2" presStyleCnt="4"/>
      <dgm:spPr/>
    </dgm:pt>
    <dgm:pt modelId="{B6236524-8160-F04D-941E-29956A8B34B8}" type="pres">
      <dgm:prSet presAssocID="{FAE056D0-5B27-244C-9FA9-5E0CC4351905}" presName="hierRoot2" presStyleCnt="0"/>
      <dgm:spPr/>
    </dgm:pt>
    <dgm:pt modelId="{012526DD-B2A2-7646-B7C1-01305F967EED}" type="pres">
      <dgm:prSet presAssocID="{FAE056D0-5B27-244C-9FA9-5E0CC4351905}" presName="composite2" presStyleCnt="0"/>
      <dgm:spPr/>
    </dgm:pt>
    <dgm:pt modelId="{F9AA9E42-676E-B94F-85E1-5131A1E28E29}" type="pres">
      <dgm:prSet presAssocID="{FAE056D0-5B27-244C-9FA9-5E0CC4351905}" presName="background2" presStyleLbl="node2" presStyleIdx="2" presStyleCnt="4"/>
      <dgm:spPr/>
    </dgm:pt>
    <dgm:pt modelId="{5950C455-9D0E-1841-BD89-8B18087E3AA3}" type="pres">
      <dgm:prSet presAssocID="{FAE056D0-5B27-244C-9FA9-5E0CC4351905}" presName="text2" presStyleLbl="fgAcc2" presStyleIdx="2" presStyleCnt="4" custScaleX="150447">
        <dgm:presLayoutVars>
          <dgm:chPref val="3"/>
        </dgm:presLayoutVars>
      </dgm:prSet>
      <dgm:spPr/>
    </dgm:pt>
    <dgm:pt modelId="{492A5B1F-B3F2-774C-B831-DECD3CA2BF14}" type="pres">
      <dgm:prSet presAssocID="{FAE056D0-5B27-244C-9FA9-5E0CC4351905}" presName="hierChild3" presStyleCnt="0"/>
      <dgm:spPr/>
    </dgm:pt>
    <dgm:pt modelId="{D9C8CF62-8F5E-E54C-9315-8BEA71E31F2A}" type="pres">
      <dgm:prSet presAssocID="{3126BBC6-4C8D-2F45-85E7-81BF596C671E}" presName="Name17" presStyleLbl="parChTrans1D3" presStyleIdx="6" presStyleCnt="8"/>
      <dgm:spPr/>
    </dgm:pt>
    <dgm:pt modelId="{9E1FFE95-098F-1348-A5D0-5D65401D4561}" type="pres">
      <dgm:prSet presAssocID="{8C4645EE-343A-3E43-9244-D9AA55B7390E}" presName="hierRoot3" presStyleCnt="0"/>
      <dgm:spPr/>
    </dgm:pt>
    <dgm:pt modelId="{4BB632F2-2123-D546-A99A-E4D955C650C8}" type="pres">
      <dgm:prSet presAssocID="{8C4645EE-343A-3E43-9244-D9AA55B7390E}" presName="composite3" presStyleCnt="0"/>
      <dgm:spPr/>
    </dgm:pt>
    <dgm:pt modelId="{1C2DC7D6-7E68-A244-8E18-053DEA5986CD}" type="pres">
      <dgm:prSet presAssocID="{8C4645EE-343A-3E43-9244-D9AA55B7390E}" presName="background3" presStyleLbl="node3" presStyleIdx="6" presStyleCnt="8"/>
      <dgm:spPr/>
    </dgm:pt>
    <dgm:pt modelId="{E6448DAD-6AA8-4F44-AD2B-46A6230DFCA7}" type="pres">
      <dgm:prSet presAssocID="{8C4645EE-343A-3E43-9244-D9AA55B7390E}" presName="text3" presStyleLbl="fgAcc3" presStyleIdx="6" presStyleCnt="8" custScaleX="163707">
        <dgm:presLayoutVars>
          <dgm:chPref val="3"/>
        </dgm:presLayoutVars>
      </dgm:prSet>
      <dgm:spPr/>
    </dgm:pt>
    <dgm:pt modelId="{0A1CF395-4855-2640-A54B-7A7F7FE954BD}" type="pres">
      <dgm:prSet presAssocID="{8C4645EE-343A-3E43-9244-D9AA55B7390E}" presName="hierChild4" presStyleCnt="0"/>
      <dgm:spPr/>
    </dgm:pt>
    <dgm:pt modelId="{4766DC5A-2335-5246-84D1-E1475B13200B}" type="pres">
      <dgm:prSet presAssocID="{E84ABB58-B28E-504F-8304-99C56A887DAA}" presName="Name10" presStyleLbl="parChTrans1D2" presStyleIdx="3" presStyleCnt="4"/>
      <dgm:spPr/>
    </dgm:pt>
    <dgm:pt modelId="{4C70A05E-3DEA-9743-B103-8E07F3B268E5}" type="pres">
      <dgm:prSet presAssocID="{95F97E6F-E5BD-0F46-BE8B-DD30300BBE28}" presName="hierRoot2" presStyleCnt="0"/>
      <dgm:spPr/>
    </dgm:pt>
    <dgm:pt modelId="{E24D3824-DE25-ED43-B2DE-5C6108A182F3}" type="pres">
      <dgm:prSet presAssocID="{95F97E6F-E5BD-0F46-BE8B-DD30300BBE28}" presName="composite2" presStyleCnt="0"/>
      <dgm:spPr/>
    </dgm:pt>
    <dgm:pt modelId="{272D0D9C-41E3-E74E-95C3-E57A13EE1ED8}" type="pres">
      <dgm:prSet presAssocID="{95F97E6F-E5BD-0F46-BE8B-DD30300BBE28}" presName="background2" presStyleLbl="node2" presStyleIdx="3" presStyleCnt="4"/>
      <dgm:spPr/>
    </dgm:pt>
    <dgm:pt modelId="{86D760F5-A2CA-CB45-A72F-B6C625EFB755}" type="pres">
      <dgm:prSet presAssocID="{95F97E6F-E5BD-0F46-BE8B-DD30300BBE28}" presName="text2" presStyleLbl="fgAcc2" presStyleIdx="3" presStyleCnt="4" custScaleX="167636">
        <dgm:presLayoutVars>
          <dgm:chPref val="3"/>
        </dgm:presLayoutVars>
      </dgm:prSet>
      <dgm:spPr/>
    </dgm:pt>
    <dgm:pt modelId="{6F99E1B5-499D-8740-BE02-251B8B594548}" type="pres">
      <dgm:prSet presAssocID="{95F97E6F-E5BD-0F46-BE8B-DD30300BBE28}" presName="hierChild3" presStyleCnt="0"/>
      <dgm:spPr/>
    </dgm:pt>
    <dgm:pt modelId="{134616DC-574B-1849-9AA7-DB919203A1AA}" type="pres">
      <dgm:prSet presAssocID="{3195FC97-85AA-6941-8AFD-4B72DAEF7931}" presName="Name17" presStyleLbl="parChTrans1D3" presStyleIdx="7" presStyleCnt="8"/>
      <dgm:spPr/>
    </dgm:pt>
    <dgm:pt modelId="{DBB867BC-3E11-F94E-BD9B-B70B4442AAA2}" type="pres">
      <dgm:prSet presAssocID="{F2159F65-92CF-3A4B-A9E0-3631DDD4F90B}" presName="hierRoot3" presStyleCnt="0"/>
      <dgm:spPr/>
    </dgm:pt>
    <dgm:pt modelId="{486F0F19-8675-D140-BFFD-049203E5BA76}" type="pres">
      <dgm:prSet presAssocID="{F2159F65-92CF-3A4B-A9E0-3631DDD4F90B}" presName="composite3" presStyleCnt="0"/>
      <dgm:spPr/>
    </dgm:pt>
    <dgm:pt modelId="{CC61F976-4C1B-5D4E-A71E-9C7151C1278A}" type="pres">
      <dgm:prSet presAssocID="{F2159F65-92CF-3A4B-A9E0-3631DDD4F90B}" presName="background3" presStyleLbl="node3" presStyleIdx="7" presStyleCnt="8"/>
      <dgm:spPr/>
    </dgm:pt>
    <dgm:pt modelId="{21788652-FC7B-A147-B018-70044A98F57D}" type="pres">
      <dgm:prSet presAssocID="{F2159F65-92CF-3A4B-A9E0-3631DDD4F90B}" presName="text3" presStyleLbl="fgAcc3" presStyleIdx="7" presStyleCnt="8" custScaleX="129538" custScaleY="103158">
        <dgm:presLayoutVars>
          <dgm:chPref val="3"/>
        </dgm:presLayoutVars>
      </dgm:prSet>
      <dgm:spPr/>
    </dgm:pt>
    <dgm:pt modelId="{9DD28498-27A0-4847-9773-C4E0A59C9887}" type="pres">
      <dgm:prSet presAssocID="{F2159F65-92CF-3A4B-A9E0-3631DDD4F90B}" presName="hierChild4" presStyleCnt="0"/>
      <dgm:spPr/>
    </dgm:pt>
  </dgm:ptLst>
  <dgm:cxnLst>
    <dgm:cxn modelId="{4451250B-B20B-7448-AB3E-D6403871CCCA}" type="presOf" srcId="{568F1975-2B0B-A040-AF3D-6E9E83E81127}" destId="{F583159C-29A5-8C4F-9576-5F21AE8FCBCF}" srcOrd="0" destOrd="0" presId="urn:microsoft.com/office/officeart/2005/8/layout/hierarchy1"/>
    <dgm:cxn modelId="{BC51FB0D-4945-5942-BA62-B89F01CA42F5}" type="presOf" srcId="{3126BBC6-4C8D-2F45-85E7-81BF596C671E}" destId="{D9C8CF62-8F5E-E54C-9315-8BEA71E31F2A}" srcOrd="0" destOrd="0" presId="urn:microsoft.com/office/officeart/2005/8/layout/hierarchy1"/>
    <dgm:cxn modelId="{342E171B-C71F-F04F-BB4F-2673DB530400}" srcId="{2306E6D3-028E-4047-95FF-746AAF71F830}" destId="{28ED169D-6AFD-464D-A773-B1C12E32EC4A}" srcOrd="0" destOrd="0" parTransId="{FA08A166-D068-E845-A91C-7E3C4D325229}" sibTransId="{4899A532-68F7-004F-98B0-6325DFA34649}"/>
    <dgm:cxn modelId="{751EC61C-1238-E94B-8074-8061D8C913EB}" type="presOf" srcId="{2306E6D3-028E-4047-95FF-746AAF71F830}" destId="{866A4AC0-8EE2-D145-B7DD-041B9D07F2D4}" srcOrd="0" destOrd="0" presId="urn:microsoft.com/office/officeart/2005/8/layout/hierarchy1"/>
    <dgm:cxn modelId="{824FCF1D-CF69-CA45-90E3-1712FCA43794}" type="presOf" srcId="{28ED169D-6AFD-464D-A773-B1C12E32EC4A}" destId="{F342F1AB-8596-C94C-87E8-D23F2C8E09C1}" srcOrd="0" destOrd="0" presId="urn:microsoft.com/office/officeart/2005/8/layout/hierarchy1"/>
    <dgm:cxn modelId="{8E45E220-73FB-CB41-BE63-32FE0A36D30B}" srcId="{26F8437A-CA68-834D-97B0-A787282EDD19}" destId="{FAE056D0-5B27-244C-9FA9-5E0CC4351905}" srcOrd="0" destOrd="0" parTransId="{DAACCB1B-5C7C-1A4F-A3FD-D6C66687747B}" sibTransId="{658BE519-A0B9-114C-9D82-3BF1E3E0A1BD}"/>
    <dgm:cxn modelId="{42F86429-54AD-AA4B-9352-C596324CEC83}" type="presOf" srcId="{77EB6A2B-BE3D-7842-8771-58307D426443}" destId="{734B1220-FD88-E644-A83B-EEC6FFB3A400}" srcOrd="0" destOrd="0" presId="urn:microsoft.com/office/officeart/2005/8/layout/hierarchy1"/>
    <dgm:cxn modelId="{7AA3B72A-AB18-B64B-B084-2B21B1BF3090}" type="presOf" srcId="{95F97E6F-E5BD-0F46-BE8B-DD30300BBE28}" destId="{86D760F5-A2CA-CB45-A72F-B6C625EFB755}" srcOrd="0" destOrd="0" presId="urn:microsoft.com/office/officeart/2005/8/layout/hierarchy1"/>
    <dgm:cxn modelId="{485B262B-6E4D-7449-9F18-F1B85E019A57}" type="presOf" srcId="{1911DA30-CDA7-5B48-99C5-59BE034E0EBD}" destId="{67935F00-E7EA-3443-8DDF-608CBFD14F2C}" srcOrd="0" destOrd="0" presId="urn:microsoft.com/office/officeart/2005/8/layout/hierarchy1"/>
    <dgm:cxn modelId="{47DBB32C-845B-664F-8827-E99FBFF0D382}" type="presOf" srcId="{DBA88AF9-11F9-164F-B48B-97C665B88932}" destId="{B7BBDF26-240A-CC42-828A-9831FDFEF60B}" srcOrd="0" destOrd="0" presId="urn:microsoft.com/office/officeart/2005/8/layout/hierarchy1"/>
    <dgm:cxn modelId="{6D890440-3FC2-7A42-A153-50DF61341388}" type="presOf" srcId="{05A1F4B7-C454-134E-B97D-21A8997391A6}" destId="{2C60DCF5-F9A1-F343-B428-25CE27AADEC6}" srcOrd="0" destOrd="0" presId="urn:microsoft.com/office/officeart/2005/8/layout/hierarchy1"/>
    <dgm:cxn modelId="{A542E443-0E11-EF43-A0AD-C8EAE2C8AFA1}" srcId="{2CC64686-A401-F44D-A4E8-8F0EE14B7371}" destId="{26F8437A-CA68-834D-97B0-A787282EDD19}" srcOrd="1" destOrd="0" parTransId="{24CA404C-2B31-6046-99E1-B0A34D913821}" sibTransId="{BE4B0EAB-EC84-2047-94FC-BC12967B6460}"/>
    <dgm:cxn modelId="{D8B71F4E-3028-C14B-BD25-F9ACC040FBDD}" type="presOf" srcId="{26F8437A-CA68-834D-97B0-A787282EDD19}" destId="{FAF840D0-D8C9-0247-99D0-C75C0AEADD0C}" srcOrd="0" destOrd="0" presId="urn:microsoft.com/office/officeart/2005/8/layout/hierarchy1"/>
    <dgm:cxn modelId="{3DD6605F-D69A-1D4A-840C-0904290B88F0}" type="presOf" srcId="{01FCD026-3942-384D-9608-CA21C2CE93E4}" destId="{7FD167D0-609C-1E44-8AFA-E2C266ED360A}" srcOrd="0" destOrd="0" presId="urn:microsoft.com/office/officeart/2005/8/layout/hierarchy1"/>
    <dgm:cxn modelId="{3A56A067-35F3-2742-B121-2BE4D12A8A46}" srcId="{26F8437A-CA68-834D-97B0-A787282EDD19}" destId="{95F97E6F-E5BD-0F46-BE8B-DD30300BBE28}" srcOrd="1" destOrd="0" parTransId="{E84ABB58-B28E-504F-8304-99C56A887DAA}" sibTransId="{185222B7-6F3C-3449-AF51-729533EA58B8}"/>
    <dgm:cxn modelId="{EC4E2E6A-887F-9443-9B4F-1E7CA88E105A}" type="presOf" srcId="{DAACCB1B-5C7C-1A4F-A3FD-D6C66687747B}" destId="{438C9B26-4238-B648-81B1-6363C9B18A64}" srcOrd="0" destOrd="0" presId="urn:microsoft.com/office/officeart/2005/8/layout/hierarchy1"/>
    <dgm:cxn modelId="{9FB0DF73-B77B-4249-946A-3CD2FEB38F53}" type="presOf" srcId="{967E6268-9540-DC4F-9004-520E89478D45}" destId="{1505424B-6694-DC46-8EA9-0F8944EB7C8B}" srcOrd="0" destOrd="0" presId="urn:microsoft.com/office/officeart/2005/8/layout/hierarchy1"/>
    <dgm:cxn modelId="{9314A578-F971-7748-A0E6-6EB7181ABFC6}" srcId="{2306E6D3-028E-4047-95FF-746AAF71F830}" destId="{1685B86C-EE42-504E-8F5D-B16887C55164}" srcOrd="1" destOrd="0" parTransId="{05A1F4B7-C454-134E-B97D-21A8997391A6}" sibTransId="{B9234622-7B8C-EE45-BA15-C1ACE30E428B}"/>
    <dgm:cxn modelId="{E2691879-1D5C-9B45-8B19-D9D271EC43A8}" srcId="{2CC64686-A401-F44D-A4E8-8F0EE14B7371}" destId="{2306E6D3-028E-4047-95FF-746AAF71F830}" srcOrd="0" destOrd="0" parTransId="{7EEE17BE-EE04-194E-AFB1-6BCBDCE3AA2C}" sibTransId="{C85AF7B3-A903-714F-82F0-FCED5284C48B}"/>
    <dgm:cxn modelId="{A8CB1383-4CEB-C844-9E5E-55F3C37CE1B9}" srcId="{FAE056D0-5B27-244C-9FA9-5E0CC4351905}" destId="{8C4645EE-343A-3E43-9244-D9AA55B7390E}" srcOrd="0" destOrd="0" parTransId="{3126BBC6-4C8D-2F45-85E7-81BF596C671E}" sibTransId="{B61F2DA0-805F-FC4C-9346-4F013F391E79}"/>
    <dgm:cxn modelId="{1AAA8A8B-34BF-0A41-B0E7-E25E135B8FB1}" type="presOf" srcId="{1685B86C-EE42-504E-8F5D-B16887C55164}" destId="{A1EDFEE0-5D1F-D148-9EA3-7740C86586D1}" srcOrd="0" destOrd="0" presId="urn:microsoft.com/office/officeart/2005/8/layout/hierarchy1"/>
    <dgm:cxn modelId="{0A3FAB8E-0070-1C48-9E3E-C442654B389E}" type="presOf" srcId="{FA08A166-D068-E845-A91C-7E3C4D325229}" destId="{E6391F27-2518-8A4A-AFE2-3E697DD67B4A}" srcOrd="0" destOrd="0" presId="urn:microsoft.com/office/officeart/2005/8/layout/hierarchy1"/>
    <dgm:cxn modelId="{D6A6599D-0ED7-D441-8881-F73560CCE398}" type="presOf" srcId="{D2FD6352-CE0F-BB4E-B7BC-8E4A72FEF5AE}" destId="{D6E45B1E-59A2-4D43-B4DE-3586A6897943}" srcOrd="0" destOrd="0" presId="urn:microsoft.com/office/officeart/2005/8/layout/hierarchy1"/>
    <dgm:cxn modelId="{5C4630A3-AC38-2941-9BDA-4E6F260B3208}" srcId="{28ED169D-6AFD-464D-A773-B1C12E32EC4A}" destId="{967E6268-9540-DC4F-9004-520E89478D45}" srcOrd="2" destOrd="0" parTransId="{BCE96D6D-774C-634D-9BCE-D9D541F9B584}" sibTransId="{F222624A-07BF-2741-A727-F0954E596C1F}"/>
    <dgm:cxn modelId="{46CD35A6-8DD4-7F47-82A9-B1ADC4CEC10D}" type="presOf" srcId="{2CC64686-A401-F44D-A4E8-8F0EE14B7371}" destId="{7E372EA7-2E55-3B44-A956-B11233699CFD}" srcOrd="0" destOrd="0" presId="urn:microsoft.com/office/officeart/2005/8/layout/hierarchy1"/>
    <dgm:cxn modelId="{5BFF18AB-BF3C-F640-BE6B-6138DB694A4C}" type="presOf" srcId="{8C4645EE-343A-3E43-9244-D9AA55B7390E}" destId="{E6448DAD-6AA8-4F44-AD2B-46A6230DFCA7}" srcOrd="0" destOrd="0" presId="urn:microsoft.com/office/officeart/2005/8/layout/hierarchy1"/>
    <dgm:cxn modelId="{7D84CCB0-A4C7-9D44-AD69-AE6A53AEACD1}" type="presOf" srcId="{56C61229-7AF7-FF4D-AA6F-9A3D0D29B77B}" destId="{E216CF95-458B-6B4C-B1A4-B29785A98C1F}" srcOrd="0" destOrd="0" presId="urn:microsoft.com/office/officeart/2005/8/layout/hierarchy1"/>
    <dgm:cxn modelId="{43BC7AB6-A2D2-AF41-A535-FD8508D4588B}" type="presOf" srcId="{3195FC97-85AA-6941-8AFD-4B72DAEF7931}" destId="{134616DC-574B-1849-9AA7-DB919203A1AA}" srcOrd="0" destOrd="0" presId="urn:microsoft.com/office/officeart/2005/8/layout/hierarchy1"/>
    <dgm:cxn modelId="{B29BF1BA-C47D-F042-B9BB-416A1B2395BE}" type="presOf" srcId="{FAE056D0-5B27-244C-9FA9-5E0CC4351905}" destId="{5950C455-9D0E-1841-BD89-8B18087E3AA3}" srcOrd="0" destOrd="0" presId="urn:microsoft.com/office/officeart/2005/8/layout/hierarchy1"/>
    <dgm:cxn modelId="{40CDB8C8-98E9-F747-AF26-975CAA705C28}" type="presOf" srcId="{BCE96D6D-774C-634D-9BCE-D9D541F9B584}" destId="{77C4D6AB-F828-B94D-AFB6-C0B5DB207C9C}" srcOrd="0" destOrd="0" presId="urn:microsoft.com/office/officeart/2005/8/layout/hierarchy1"/>
    <dgm:cxn modelId="{B0321CC9-F18D-754E-B9BA-886EAF5CDDE8}" srcId="{95F97E6F-E5BD-0F46-BE8B-DD30300BBE28}" destId="{F2159F65-92CF-3A4B-A9E0-3631DDD4F90B}" srcOrd="0" destOrd="0" parTransId="{3195FC97-85AA-6941-8AFD-4B72DAEF7931}" sibTransId="{8214CB0C-EC2C-264C-A9BD-4F2E9BFC8F2B}"/>
    <dgm:cxn modelId="{64B8EBC9-E069-A94D-BA2C-3883991DEE75}" srcId="{1685B86C-EE42-504E-8F5D-B16887C55164}" destId="{1681B60A-F8CB-9C43-9F37-AF53D01DD192}" srcOrd="1" destOrd="0" parTransId="{D2FD6352-CE0F-BB4E-B7BC-8E4A72FEF5AE}" sibTransId="{94396C92-9DFD-CC43-AD28-2789C9335AFC}"/>
    <dgm:cxn modelId="{51FCBFD2-D8A6-254C-9C40-867A2F70E8D6}" srcId="{28ED169D-6AFD-464D-A773-B1C12E32EC4A}" destId="{2066A84E-13A9-AC42-893E-C428B4115AC9}" srcOrd="3" destOrd="0" parTransId="{212E9683-9A29-324D-AEDD-EB84BEA6E6E4}" sibTransId="{946E61F6-C629-5C4D-AA99-4F742BC14E47}"/>
    <dgm:cxn modelId="{09608AD4-901A-4E4E-9880-705E244E30F7}" type="presOf" srcId="{F2159F65-92CF-3A4B-A9E0-3631DDD4F90B}" destId="{21788652-FC7B-A147-B018-70044A98F57D}" srcOrd="0" destOrd="0" presId="urn:microsoft.com/office/officeart/2005/8/layout/hierarchy1"/>
    <dgm:cxn modelId="{966F12D5-ACFF-2545-B98F-B61718B352ED}" type="presOf" srcId="{2066A84E-13A9-AC42-893E-C428B4115AC9}" destId="{815B88EE-16E1-274E-93F3-28E458DAB2C7}" srcOrd="0" destOrd="0" presId="urn:microsoft.com/office/officeart/2005/8/layout/hierarchy1"/>
    <dgm:cxn modelId="{F1A724DA-706D-6340-B9CB-23C0E7819CB3}" type="presOf" srcId="{1681B60A-F8CB-9C43-9F37-AF53D01DD192}" destId="{ECF567BA-4145-3F43-8859-95D8C69600E8}" srcOrd="0" destOrd="0" presId="urn:microsoft.com/office/officeart/2005/8/layout/hierarchy1"/>
    <dgm:cxn modelId="{787444DD-8C1F-3B47-AE50-C33448C9AC07}" type="presOf" srcId="{E84ABB58-B28E-504F-8304-99C56A887DAA}" destId="{4766DC5A-2335-5246-84D1-E1475B13200B}" srcOrd="0" destOrd="0" presId="urn:microsoft.com/office/officeart/2005/8/layout/hierarchy1"/>
    <dgm:cxn modelId="{D149C7E6-195D-3A4E-864A-6B25116E4738}" srcId="{28ED169D-6AFD-464D-A773-B1C12E32EC4A}" destId="{568F1975-2B0B-A040-AF3D-6E9E83E81127}" srcOrd="0" destOrd="0" parTransId="{1911DA30-CDA7-5B48-99C5-59BE034E0EBD}" sibTransId="{DAF3D427-C42B-BB42-A9EC-142CE6521774}"/>
    <dgm:cxn modelId="{D19548ED-9A86-CD44-B0A0-3C8224C7C98D}" srcId="{1685B86C-EE42-504E-8F5D-B16887C55164}" destId="{56C61229-7AF7-FF4D-AA6F-9A3D0D29B77B}" srcOrd="0" destOrd="0" parTransId="{DBA88AF9-11F9-164F-B48B-97C665B88932}" sibTransId="{D141D30C-BD37-6A4C-BB9D-99E4A0026504}"/>
    <dgm:cxn modelId="{16D4D6EE-5E5F-6441-A585-742EA9CCD160}" srcId="{28ED169D-6AFD-464D-A773-B1C12E32EC4A}" destId="{01FCD026-3942-384D-9608-CA21C2CE93E4}" srcOrd="1" destOrd="0" parTransId="{77EB6A2B-BE3D-7842-8771-58307D426443}" sibTransId="{301449B1-F705-014E-9968-73184F7EE920}"/>
    <dgm:cxn modelId="{326D24F1-AB0A-B446-A695-82839C946702}" type="presOf" srcId="{212E9683-9A29-324D-AEDD-EB84BEA6E6E4}" destId="{21D5BB83-8AE7-2B49-9F9F-3FF5C94BDA94}" srcOrd="0" destOrd="0" presId="urn:microsoft.com/office/officeart/2005/8/layout/hierarchy1"/>
    <dgm:cxn modelId="{EFB1F5D9-F876-034B-963B-F86A196DED38}" type="presParOf" srcId="{7E372EA7-2E55-3B44-A956-B11233699CFD}" destId="{C03771F8-927F-4C4D-9D80-D42D89FBCBF9}" srcOrd="0" destOrd="0" presId="urn:microsoft.com/office/officeart/2005/8/layout/hierarchy1"/>
    <dgm:cxn modelId="{A9AAC1A6-15C3-2A42-A071-C2ED3FF10D46}" type="presParOf" srcId="{C03771F8-927F-4C4D-9D80-D42D89FBCBF9}" destId="{88B933CC-4303-7245-BEAE-7F92AFC0C51C}" srcOrd="0" destOrd="0" presId="urn:microsoft.com/office/officeart/2005/8/layout/hierarchy1"/>
    <dgm:cxn modelId="{11580C5D-545D-FF46-A402-241E66C1351D}" type="presParOf" srcId="{88B933CC-4303-7245-BEAE-7F92AFC0C51C}" destId="{04A0CA1A-AFBB-0147-89B1-7BD7930278BF}" srcOrd="0" destOrd="0" presId="urn:microsoft.com/office/officeart/2005/8/layout/hierarchy1"/>
    <dgm:cxn modelId="{814CF03C-EAE9-7141-B1B6-9478BD45971D}" type="presParOf" srcId="{88B933CC-4303-7245-BEAE-7F92AFC0C51C}" destId="{866A4AC0-8EE2-D145-B7DD-041B9D07F2D4}" srcOrd="1" destOrd="0" presId="urn:microsoft.com/office/officeart/2005/8/layout/hierarchy1"/>
    <dgm:cxn modelId="{E153A880-4E87-914D-9ADF-001AEB072369}" type="presParOf" srcId="{C03771F8-927F-4C4D-9D80-D42D89FBCBF9}" destId="{3F2DCC03-5518-9F40-9DE5-2E9FC4643C76}" srcOrd="1" destOrd="0" presId="urn:microsoft.com/office/officeart/2005/8/layout/hierarchy1"/>
    <dgm:cxn modelId="{03635B12-258E-294A-903B-1ACD3F32B863}" type="presParOf" srcId="{3F2DCC03-5518-9F40-9DE5-2E9FC4643C76}" destId="{E6391F27-2518-8A4A-AFE2-3E697DD67B4A}" srcOrd="0" destOrd="0" presId="urn:microsoft.com/office/officeart/2005/8/layout/hierarchy1"/>
    <dgm:cxn modelId="{42216400-22CC-9644-A8FD-3B9F0A066999}" type="presParOf" srcId="{3F2DCC03-5518-9F40-9DE5-2E9FC4643C76}" destId="{B8266BD3-6D64-4B4C-B17A-85235BC618BE}" srcOrd="1" destOrd="0" presId="urn:microsoft.com/office/officeart/2005/8/layout/hierarchy1"/>
    <dgm:cxn modelId="{3FB07BC9-B4A2-1D4A-B444-7EAFB38436A2}" type="presParOf" srcId="{B8266BD3-6D64-4B4C-B17A-85235BC618BE}" destId="{8A58B783-0086-6C4A-AE67-78CD20046B36}" srcOrd="0" destOrd="0" presId="urn:microsoft.com/office/officeart/2005/8/layout/hierarchy1"/>
    <dgm:cxn modelId="{FBB4BF02-5923-8343-A8FC-E05089CCD853}" type="presParOf" srcId="{8A58B783-0086-6C4A-AE67-78CD20046B36}" destId="{4095E0B0-D2EB-304F-BC16-4ED342AEB55B}" srcOrd="0" destOrd="0" presId="urn:microsoft.com/office/officeart/2005/8/layout/hierarchy1"/>
    <dgm:cxn modelId="{94206A8D-3905-CF44-9ECF-0960298C9BD8}" type="presParOf" srcId="{8A58B783-0086-6C4A-AE67-78CD20046B36}" destId="{F342F1AB-8596-C94C-87E8-D23F2C8E09C1}" srcOrd="1" destOrd="0" presId="urn:microsoft.com/office/officeart/2005/8/layout/hierarchy1"/>
    <dgm:cxn modelId="{1D4AF438-6DF5-5C4F-A2C9-07B0CB6D3415}" type="presParOf" srcId="{B8266BD3-6D64-4B4C-B17A-85235BC618BE}" destId="{79C4A6A8-8E33-A84B-98BB-A732EAFE163D}" srcOrd="1" destOrd="0" presId="urn:microsoft.com/office/officeart/2005/8/layout/hierarchy1"/>
    <dgm:cxn modelId="{021751F3-84B7-F149-BA1F-61D991F53492}" type="presParOf" srcId="{79C4A6A8-8E33-A84B-98BB-A732EAFE163D}" destId="{67935F00-E7EA-3443-8DDF-608CBFD14F2C}" srcOrd="0" destOrd="0" presId="urn:microsoft.com/office/officeart/2005/8/layout/hierarchy1"/>
    <dgm:cxn modelId="{51E9D097-5033-2B43-A403-D571495B745A}" type="presParOf" srcId="{79C4A6A8-8E33-A84B-98BB-A732EAFE163D}" destId="{C4E0CEC8-2B8B-2145-8F9E-83A4089FF0E2}" srcOrd="1" destOrd="0" presId="urn:microsoft.com/office/officeart/2005/8/layout/hierarchy1"/>
    <dgm:cxn modelId="{558EAA3D-436C-844F-960E-432A89F26BAE}" type="presParOf" srcId="{C4E0CEC8-2B8B-2145-8F9E-83A4089FF0E2}" destId="{C4009918-D0D3-1F45-9C81-9CC08F8CD305}" srcOrd="0" destOrd="0" presId="urn:microsoft.com/office/officeart/2005/8/layout/hierarchy1"/>
    <dgm:cxn modelId="{1786FA59-C335-F64B-980C-DED69346B3BF}" type="presParOf" srcId="{C4009918-D0D3-1F45-9C81-9CC08F8CD305}" destId="{CA67728E-14ED-1749-B8A8-E4BF268AFB22}" srcOrd="0" destOrd="0" presId="urn:microsoft.com/office/officeart/2005/8/layout/hierarchy1"/>
    <dgm:cxn modelId="{D64635B0-7DD8-A746-A8A3-6A1CB5C264D8}" type="presParOf" srcId="{C4009918-D0D3-1F45-9C81-9CC08F8CD305}" destId="{F583159C-29A5-8C4F-9576-5F21AE8FCBCF}" srcOrd="1" destOrd="0" presId="urn:microsoft.com/office/officeart/2005/8/layout/hierarchy1"/>
    <dgm:cxn modelId="{BD335B76-A449-6C4C-8C38-BF0FA177517D}" type="presParOf" srcId="{C4E0CEC8-2B8B-2145-8F9E-83A4089FF0E2}" destId="{C70B1D9E-041E-8042-BEB8-7D6BDEA65F37}" srcOrd="1" destOrd="0" presId="urn:microsoft.com/office/officeart/2005/8/layout/hierarchy1"/>
    <dgm:cxn modelId="{15FE7DB1-53B2-3C4C-BEBA-BF922F1EB8CE}" type="presParOf" srcId="{79C4A6A8-8E33-A84B-98BB-A732EAFE163D}" destId="{734B1220-FD88-E644-A83B-EEC6FFB3A400}" srcOrd="2" destOrd="0" presId="urn:microsoft.com/office/officeart/2005/8/layout/hierarchy1"/>
    <dgm:cxn modelId="{A88A1DB5-20E1-7946-9B89-948E648E341C}" type="presParOf" srcId="{79C4A6A8-8E33-A84B-98BB-A732EAFE163D}" destId="{9CE6865C-73AB-B343-B9D4-B9B592299752}" srcOrd="3" destOrd="0" presId="urn:microsoft.com/office/officeart/2005/8/layout/hierarchy1"/>
    <dgm:cxn modelId="{EDF73E39-20C1-FA4C-A9EE-4E7C12648A94}" type="presParOf" srcId="{9CE6865C-73AB-B343-B9D4-B9B592299752}" destId="{19E47878-3551-B941-81A4-C529E808F7C8}" srcOrd="0" destOrd="0" presId="urn:microsoft.com/office/officeart/2005/8/layout/hierarchy1"/>
    <dgm:cxn modelId="{E0A040D2-4BC3-3742-A391-CB7B23E3FBC1}" type="presParOf" srcId="{19E47878-3551-B941-81A4-C529E808F7C8}" destId="{76D54830-C455-544E-BD0E-918E5F7F0929}" srcOrd="0" destOrd="0" presId="urn:microsoft.com/office/officeart/2005/8/layout/hierarchy1"/>
    <dgm:cxn modelId="{47499052-BE0F-D644-822A-8534A649C6F5}" type="presParOf" srcId="{19E47878-3551-B941-81A4-C529E808F7C8}" destId="{7FD167D0-609C-1E44-8AFA-E2C266ED360A}" srcOrd="1" destOrd="0" presId="urn:microsoft.com/office/officeart/2005/8/layout/hierarchy1"/>
    <dgm:cxn modelId="{FE3ED4C8-57F7-8D45-9A39-A70B6FC4A0D8}" type="presParOf" srcId="{9CE6865C-73AB-B343-B9D4-B9B592299752}" destId="{1AD9A22C-7AD1-8242-BE07-9047D60EF25F}" srcOrd="1" destOrd="0" presId="urn:microsoft.com/office/officeart/2005/8/layout/hierarchy1"/>
    <dgm:cxn modelId="{FC84937A-D198-1E46-9781-B227056EA926}" type="presParOf" srcId="{79C4A6A8-8E33-A84B-98BB-A732EAFE163D}" destId="{77C4D6AB-F828-B94D-AFB6-C0B5DB207C9C}" srcOrd="4" destOrd="0" presId="urn:microsoft.com/office/officeart/2005/8/layout/hierarchy1"/>
    <dgm:cxn modelId="{6975EA68-4662-4B4C-8C0B-5E6FF623B7D6}" type="presParOf" srcId="{79C4A6A8-8E33-A84B-98BB-A732EAFE163D}" destId="{5A4555C0-022B-F54F-917A-3167DDF80F92}" srcOrd="5" destOrd="0" presId="urn:microsoft.com/office/officeart/2005/8/layout/hierarchy1"/>
    <dgm:cxn modelId="{181A34B3-1436-DB4E-B5FA-DD8710E42BA7}" type="presParOf" srcId="{5A4555C0-022B-F54F-917A-3167DDF80F92}" destId="{22B12C44-433A-5F4E-8834-44435C05261B}" srcOrd="0" destOrd="0" presId="urn:microsoft.com/office/officeart/2005/8/layout/hierarchy1"/>
    <dgm:cxn modelId="{E5B910E2-1923-4C4D-80C8-EBA0102F76F2}" type="presParOf" srcId="{22B12C44-433A-5F4E-8834-44435C05261B}" destId="{5487E0EE-F21A-184B-B52E-7EE80D07247D}" srcOrd="0" destOrd="0" presId="urn:microsoft.com/office/officeart/2005/8/layout/hierarchy1"/>
    <dgm:cxn modelId="{DB2483D4-A565-0D43-807B-58AE7F78CF0F}" type="presParOf" srcId="{22B12C44-433A-5F4E-8834-44435C05261B}" destId="{1505424B-6694-DC46-8EA9-0F8944EB7C8B}" srcOrd="1" destOrd="0" presId="urn:microsoft.com/office/officeart/2005/8/layout/hierarchy1"/>
    <dgm:cxn modelId="{FEE766AB-6DDA-4E42-8E36-EB690878DD8A}" type="presParOf" srcId="{5A4555C0-022B-F54F-917A-3167DDF80F92}" destId="{BE656A40-3F22-6441-8EAC-C7012D428B86}" srcOrd="1" destOrd="0" presId="urn:microsoft.com/office/officeart/2005/8/layout/hierarchy1"/>
    <dgm:cxn modelId="{F6E7A608-353F-694A-9306-C01680ACECE5}" type="presParOf" srcId="{79C4A6A8-8E33-A84B-98BB-A732EAFE163D}" destId="{21D5BB83-8AE7-2B49-9F9F-3FF5C94BDA94}" srcOrd="6" destOrd="0" presId="urn:microsoft.com/office/officeart/2005/8/layout/hierarchy1"/>
    <dgm:cxn modelId="{A52C470B-80B2-C34A-B1AD-B69AEC4B4678}" type="presParOf" srcId="{79C4A6A8-8E33-A84B-98BB-A732EAFE163D}" destId="{181B1F16-4518-F149-8423-803CC7C604E4}" srcOrd="7" destOrd="0" presId="urn:microsoft.com/office/officeart/2005/8/layout/hierarchy1"/>
    <dgm:cxn modelId="{10BD8146-EE06-884E-A704-BE851F9A231B}" type="presParOf" srcId="{181B1F16-4518-F149-8423-803CC7C604E4}" destId="{948FC311-5E27-F648-A9C3-2ECA03AEF2BB}" srcOrd="0" destOrd="0" presId="urn:microsoft.com/office/officeart/2005/8/layout/hierarchy1"/>
    <dgm:cxn modelId="{6C2154A8-4B79-E64D-BECE-6E9B6D732D0D}" type="presParOf" srcId="{948FC311-5E27-F648-A9C3-2ECA03AEF2BB}" destId="{3A14B876-F06A-E94B-B842-79AD870BE95A}" srcOrd="0" destOrd="0" presId="urn:microsoft.com/office/officeart/2005/8/layout/hierarchy1"/>
    <dgm:cxn modelId="{CEF52044-528A-084C-B63C-7DC34761A074}" type="presParOf" srcId="{948FC311-5E27-F648-A9C3-2ECA03AEF2BB}" destId="{815B88EE-16E1-274E-93F3-28E458DAB2C7}" srcOrd="1" destOrd="0" presId="urn:microsoft.com/office/officeart/2005/8/layout/hierarchy1"/>
    <dgm:cxn modelId="{E8615D8E-A359-B14A-89FA-CBE087131529}" type="presParOf" srcId="{181B1F16-4518-F149-8423-803CC7C604E4}" destId="{C48EEFB8-7A39-154D-8D25-FE584008D678}" srcOrd="1" destOrd="0" presId="urn:microsoft.com/office/officeart/2005/8/layout/hierarchy1"/>
    <dgm:cxn modelId="{F2D20DD2-FD57-734E-9852-AF807EF99659}" type="presParOf" srcId="{3F2DCC03-5518-9F40-9DE5-2E9FC4643C76}" destId="{2C60DCF5-F9A1-F343-B428-25CE27AADEC6}" srcOrd="2" destOrd="0" presId="urn:microsoft.com/office/officeart/2005/8/layout/hierarchy1"/>
    <dgm:cxn modelId="{37E1FD30-8E27-0746-9D62-7D511B6B4C3C}" type="presParOf" srcId="{3F2DCC03-5518-9F40-9DE5-2E9FC4643C76}" destId="{435B5627-B9C1-504B-ABE5-36C49A648351}" srcOrd="3" destOrd="0" presId="urn:microsoft.com/office/officeart/2005/8/layout/hierarchy1"/>
    <dgm:cxn modelId="{A2648166-406D-674C-8433-C6FEDF583267}" type="presParOf" srcId="{435B5627-B9C1-504B-ABE5-36C49A648351}" destId="{F2D026DD-273D-0B4A-BD1F-8022886CFB0F}" srcOrd="0" destOrd="0" presId="urn:microsoft.com/office/officeart/2005/8/layout/hierarchy1"/>
    <dgm:cxn modelId="{E423837C-35C0-B845-8F06-0A66E8B54B1A}" type="presParOf" srcId="{F2D026DD-273D-0B4A-BD1F-8022886CFB0F}" destId="{E76CA7EB-3C4A-6A40-941A-7FF370F1850F}" srcOrd="0" destOrd="0" presId="urn:microsoft.com/office/officeart/2005/8/layout/hierarchy1"/>
    <dgm:cxn modelId="{DAFD6FD8-F7B2-0549-8BDB-47FDA67B0C7B}" type="presParOf" srcId="{F2D026DD-273D-0B4A-BD1F-8022886CFB0F}" destId="{A1EDFEE0-5D1F-D148-9EA3-7740C86586D1}" srcOrd="1" destOrd="0" presId="urn:microsoft.com/office/officeart/2005/8/layout/hierarchy1"/>
    <dgm:cxn modelId="{63B2837C-647A-1943-96A5-77987BEEEA44}" type="presParOf" srcId="{435B5627-B9C1-504B-ABE5-36C49A648351}" destId="{0F9260BD-884B-A247-81A1-23A521FD93B7}" srcOrd="1" destOrd="0" presId="urn:microsoft.com/office/officeart/2005/8/layout/hierarchy1"/>
    <dgm:cxn modelId="{697F5D2A-220F-1A43-A3CD-471C9A57B848}" type="presParOf" srcId="{0F9260BD-884B-A247-81A1-23A521FD93B7}" destId="{B7BBDF26-240A-CC42-828A-9831FDFEF60B}" srcOrd="0" destOrd="0" presId="urn:microsoft.com/office/officeart/2005/8/layout/hierarchy1"/>
    <dgm:cxn modelId="{6D5A6A90-AB6F-8B49-BC03-0E7D7335ED08}" type="presParOf" srcId="{0F9260BD-884B-A247-81A1-23A521FD93B7}" destId="{5CCDA5A2-2478-7740-BA15-6C9790C0D3AD}" srcOrd="1" destOrd="0" presId="urn:microsoft.com/office/officeart/2005/8/layout/hierarchy1"/>
    <dgm:cxn modelId="{867BBEBF-0270-674E-AAEE-87651121F84A}" type="presParOf" srcId="{5CCDA5A2-2478-7740-BA15-6C9790C0D3AD}" destId="{A5C69C68-0408-2346-B033-29AA8A0DC241}" srcOrd="0" destOrd="0" presId="urn:microsoft.com/office/officeart/2005/8/layout/hierarchy1"/>
    <dgm:cxn modelId="{B81EA3FD-D282-0548-842B-B72D3A3A048A}" type="presParOf" srcId="{A5C69C68-0408-2346-B033-29AA8A0DC241}" destId="{2852262C-F74C-C241-8F3B-B68C75B34348}" srcOrd="0" destOrd="0" presId="urn:microsoft.com/office/officeart/2005/8/layout/hierarchy1"/>
    <dgm:cxn modelId="{94C13EA4-C194-8C49-9F81-33EF4FAD3B98}" type="presParOf" srcId="{A5C69C68-0408-2346-B033-29AA8A0DC241}" destId="{E216CF95-458B-6B4C-B1A4-B29785A98C1F}" srcOrd="1" destOrd="0" presId="urn:microsoft.com/office/officeart/2005/8/layout/hierarchy1"/>
    <dgm:cxn modelId="{670573D3-0DE3-D74D-B621-CDB2573EC470}" type="presParOf" srcId="{5CCDA5A2-2478-7740-BA15-6C9790C0D3AD}" destId="{BD3962CA-8742-DD4E-8E6D-5603BEC75325}" srcOrd="1" destOrd="0" presId="urn:microsoft.com/office/officeart/2005/8/layout/hierarchy1"/>
    <dgm:cxn modelId="{786091D8-9327-004A-B041-8BCA50F96359}" type="presParOf" srcId="{0F9260BD-884B-A247-81A1-23A521FD93B7}" destId="{D6E45B1E-59A2-4D43-B4DE-3586A6897943}" srcOrd="2" destOrd="0" presId="urn:microsoft.com/office/officeart/2005/8/layout/hierarchy1"/>
    <dgm:cxn modelId="{0EF7F2DD-40AD-554E-B867-921ADFFCA1CE}" type="presParOf" srcId="{0F9260BD-884B-A247-81A1-23A521FD93B7}" destId="{C1C98D55-E77E-DF4A-90B8-5A2CEAED8EE0}" srcOrd="3" destOrd="0" presId="urn:microsoft.com/office/officeart/2005/8/layout/hierarchy1"/>
    <dgm:cxn modelId="{92947E7C-C1FD-EB4B-8032-7F909485B362}" type="presParOf" srcId="{C1C98D55-E77E-DF4A-90B8-5A2CEAED8EE0}" destId="{EACD10CD-919F-BB4B-A7FA-4106BA7D7C52}" srcOrd="0" destOrd="0" presId="urn:microsoft.com/office/officeart/2005/8/layout/hierarchy1"/>
    <dgm:cxn modelId="{FFCEF4E9-8212-1D47-BA92-68F56AA3BCA3}" type="presParOf" srcId="{EACD10CD-919F-BB4B-A7FA-4106BA7D7C52}" destId="{81C68CAB-9206-8B47-AE16-4B2E88647B79}" srcOrd="0" destOrd="0" presId="urn:microsoft.com/office/officeart/2005/8/layout/hierarchy1"/>
    <dgm:cxn modelId="{6BF9BCEF-F12C-4846-B613-BAB1026DDA08}" type="presParOf" srcId="{EACD10CD-919F-BB4B-A7FA-4106BA7D7C52}" destId="{ECF567BA-4145-3F43-8859-95D8C69600E8}" srcOrd="1" destOrd="0" presId="urn:microsoft.com/office/officeart/2005/8/layout/hierarchy1"/>
    <dgm:cxn modelId="{05EE5FC1-D9FC-B24D-9940-0F5967E6C189}" type="presParOf" srcId="{C1C98D55-E77E-DF4A-90B8-5A2CEAED8EE0}" destId="{91455880-4987-0A43-9A65-235C30C64CDC}" srcOrd="1" destOrd="0" presId="urn:microsoft.com/office/officeart/2005/8/layout/hierarchy1"/>
    <dgm:cxn modelId="{11F2A74D-F3E4-4945-88DE-92C9D4EB4050}" type="presParOf" srcId="{7E372EA7-2E55-3B44-A956-B11233699CFD}" destId="{8FCC2E83-49A5-E447-864D-F904F1511B1D}" srcOrd="1" destOrd="0" presId="urn:microsoft.com/office/officeart/2005/8/layout/hierarchy1"/>
    <dgm:cxn modelId="{216B8C96-24C6-DC46-9043-679BA0A1B318}" type="presParOf" srcId="{8FCC2E83-49A5-E447-864D-F904F1511B1D}" destId="{699E3626-FC2A-F449-87B0-DDF854E0AC8B}" srcOrd="0" destOrd="0" presId="urn:microsoft.com/office/officeart/2005/8/layout/hierarchy1"/>
    <dgm:cxn modelId="{BD24454B-2C49-0B4E-9C3D-ABBC74552C69}" type="presParOf" srcId="{699E3626-FC2A-F449-87B0-DDF854E0AC8B}" destId="{F93E438C-FF7F-8C47-87E3-4029BEEB4838}" srcOrd="0" destOrd="0" presId="urn:microsoft.com/office/officeart/2005/8/layout/hierarchy1"/>
    <dgm:cxn modelId="{2CC79464-3B67-8C43-A9FD-0D75E779AB68}" type="presParOf" srcId="{699E3626-FC2A-F449-87B0-DDF854E0AC8B}" destId="{FAF840D0-D8C9-0247-99D0-C75C0AEADD0C}" srcOrd="1" destOrd="0" presId="urn:microsoft.com/office/officeart/2005/8/layout/hierarchy1"/>
    <dgm:cxn modelId="{FFA0F8A4-14BA-2841-829F-F2E78930999E}" type="presParOf" srcId="{8FCC2E83-49A5-E447-864D-F904F1511B1D}" destId="{0054DDE4-E8FB-074E-BDC7-528C9755A3DB}" srcOrd="1" destOrd="0" presId="urn:microsoft.com/office/officeart/2005/8/layout/hierarchy1"/>
    <dgm:cxn modelId="{83203979-12F8-5941-8B52-FD1646F6AD0B}" type="presParOf" srcId="{0054DDE4-E8FB-074E-BDC7-528C9755A3DB}" destId="{438C9B26-4238-B648-81B1-6363C9B18A64}" srcOrd="0" destOrd="0" presId="urn:microsoft.com/office/officeart/2005/8/layout/hierarchy1"/>
    <dgm:cxn modelId="{88732F75-A744-8D49-BE04-DB9EEA3916F3}" type="presParOf" srcId="{0054DDE4-E8FB-074E-BDC7-528C9755A3DB}" destId="{B6236524-8160-F04D-941E-29956A8B34B8}" srcOrd="1" destOrd="0" presId="urn:microsoft.com/office/officeart/2005/8/layout/hierarchy1"/>
    <dgm:cxn modelId="{4BDE606D-A460-4C4B-9ACE-9EEF258CC4AA}" type="presParOf" srcId="{B6236524-8160-F04D-941E-29956A8B34B8}" destId="{012526DD-B2A2-7646-B7C1-01305F967EED}" srcOrd="0" destOrd="0" presId="urn:microsoft.com/office/officeart/2005/8/layout/hierarchy1"/>
    <dgm:cxn modelId="{92AFBEEE-21DA-9F46-8125-7BC05EF06957}" type="presParOf" srcId="{012526DD-B2A2-7646-B7C1-01305F967EED}" destId="{F9AA9E42-676E-B94F-85E1-5131A1E28E29}" srcOrd="0" destOrd="0" presId="urn:microsoft.com/office/officeart/2005/8/layout/hierarchy1"/>
    <dgm:cxn modelId="{7A12BA7D-C6B3-1B43-BDC0-548B693ABF2C}" type="presParOf" srcId="{012526DD-B2A2-7646-B7C1-01305F967EED}" destId="{5950C455-9D0E-1841-BD89-8B18087E3AA3}" srcOrd="1" destOrd="0" presId="urn:microsoft.com/office/officeart/2005/8/layout/hierarchy1"/>
    <dgm:cxn modelId="{BB4613BD-A199-AF45-9BE5-AA1902F5610C}" type="presParOf" srcId="{B6236524-8160-F04D-941E-29956A8B34B8}" destId="{492A5B1F-B3F2-774C-B831-DECD3CA2BF14}" srcOrd="1" destOrd="0" presId="urn:microsoft.com/office/officeart/2005/8/layout/hierarchy1"/>
    <dgm:cxn modelId="{8BBA5D0F-8549-8A4D-80CD-C5C438E41FF5}" type="presParOf" srcId="{492A5B1F-B3F2-774C-B831-DECD3CA2BF14}" destId="{D9C8CF62-8F5E-E54C-9315-8BEA71E31F2A}" srcOrd="0" destOrd="0" presId="urn:microsoft.com/office/officeart/2005/8/layout/hierarchy1"/>
    <dgm:cxn modelId="{23D7AED4-48F6-BB46-88B5-6A7875036AB3}" type="presParOf" srcId="{492A5B1F-B3F2-774C-B831-DECD3CA2BF14}" destId="{9E1FFE95-098F-1348-A5D0-5D65401D4561}" srcOrd="1" destOrd="0" presId="urn:microsoft.com/office/officeart/2005/8/layout/hierarchy1"/>
    <dgm:cxn modelId="{BE2DD816-3BC8-4048-A251-CE7C06163380}" type="presParOf" srcId="{9E1FFE95-098F-1348-A5D0-5D65401D4561}" destId="{4BB632F2-2123-D546-A99A-E4D955C650C8}" srcOrd="0" destOrd="0" presId="urn:microsoft.com/office/officeart/2005/8/layout/hierarchy1"/>
    <dgm:cxn modelId="{8ACA7DE5-AA04-344D-95AC-0FF5C1E91CD2}" type="presParOf" srcId="{4BB632F2-2123-D546-A99A-E4D955C650C8}" destId="{1C2DC7D6-7E68-A244-8E18-053DEA5986CD}" srcOrd="0" destOrd="0" presId="urn:microsoft.com/office/officeart/2005/8/layout/hierarchy1"/>
    <dgm:cxn modelId="{504BD498-F4CE-274B-A2F1-5FECA0933606}" type="presParOf" srcId="{4BB632F2-2123-D546-A99A-E4D955C650C8}" destId="{E6448DAD-6AA8-4F44-AD2B-46A6230DFCA7}" srcOrd="1" destOrd="0" presId="urn:microsoft.com/office/officeart/2005/8/layout/hierarchy1"/>
    <dgm:cxn modelId="{04D7DB7D-7291-444B-9B9E-109295A58A94}" type="presParOf" srcId="{9E1FFE95-098F-1348-A5D0-5D65401D4561}" destId="{0A1CF395-4855-2640-A54B-7A7F7FE954BD}" srcOrd="1" destOrd="0" presId="urn:microsoft.com/office/officeart/2005/8/layout/hierarchy1"/>
    <dgm:cxn modelId="{5D40BCF0-1BDF-7548-A835-B3A83C3EB80A}" type="presParOf" srcId="{0054DDE4-E8FB-074E-BDC7-528C9755A3DB}" destId="{4766DC5A-2335-5246-84D1-E1475B13200B}" srcOrd="2" destOrd="0" presId="urn:microsoft.com/office/officeart/2005/8/layout/hierarchy1"/>
    <dgm:cxn modelId="{7159BE05-05D7-9B42-A7F0-6BC26CD4EF94}" type="presParOf" srcId="{0054DDE4-E8FB-074E-BDC7-528C9755A3DB}" destId="{4C70A05E-3DEA-9743-B103-8E07F3B268E5}" srcOrd="3" destOrd="0" presId="urn:microsoft.com/office/officeart/2005/8/layout/hierarchy1"/>
    <dgm:cxn modelId="{CBAF90F6-9EBE-CF42-A45B-4082639F0B92}" type="presParOf" srcId="{4C70A05E-3DEA-9743-B103-8E07F3B268E5}" destId="{E24D3824-DE25-ED43-B2DE-5C6108A182F3}" srcOrd="0" destOrd="0" presId="urn:microsoft.com/office/officeart/2005/8/layout/hierarchy1"/>
    <dgm:cxn modelId="{81DB7B9E-AC17-8941-916F-2E96014F0535}" type="presParOf" srcId="{E24D3824-DE25-ED43-B2DE-5C6108A182F3}" destId="{272D0D9C-41E3-E74E-95C3-E57A13EE1ED8}" srcOrd="0" destOrd="0" presId="urn:microsoft.com/office/officeart/2005/8/layout/hierarchy1"/>
    <dgm:cxn modelId="{3542EFEC-B7C1-B141-B9AE-DE202E0F3FB2}" type="presParOf" srcId="{E24D3824-DE25-ED43-B2DE-5C6108A182F3}" destId="{86D760F5-A2CA-CB45-A72F-B6C625EFB755}" srcOrd="1" destOrd="0" presId="urn:microsoft.com/office/officeart/2005/8/layout/hierarchy1"/>
    <dgm:cxn modelId="{B3E27932-39B8-3E45-BB36-99137F564389}" type="presParOf" srcId="{4C70A05E-3DEA-9743-B103-8E07F3B268E5}" destId="{6F99E1B5-499D-8740-BE02-251B8B594548}" srcOrd="1" destOrd="0" presId="urn:microsoft.com/office/officeart/2005/8/layout/hierarchy1"/>
    <dgm:cxn modelId="{319F259C-6AA5-AB4E-9454-526164673AFC}" type="presParOf" srcId="{6F99E1B5-499D-8740-BE02-251B8B594548}" destId="{134616DC-574B-1849-9AA7-DB919203A1AA}" srcOrd="0" destOrd="0" presId="urn:microsoft.com/office/officeart/2005/8/layout/hierarchy1"/>
    <dgm:cxn modelId="{9DBDFE80-AF53-3245-A621-8547CAB6EE59}" type="presParOf" srcId="{6F99E1B5-499D-8740-BE02-251B8B594548}" destId="{DBB867BC-3E11-F94E-BD9B-B70B4442AAA2}" srcOrd="1" destOrd="0" presId="urn:microsoft.com/office/officeart/2005/8/layout/hierarchy1"/>
    <dgm:cxn modelId="{4A0128DA-8F1C-574F-B251-E5FCB60E8122}" type="presParOf" srcId="{DBB867BC-3E11-F94E-BD9B-B70B4442AAA2}" destId="{486F0F19-8675-D140-BFFD-049203E5BA76}" srcOrd="0" destOrd="0" presId="urn:microsoft.com/office/officeart/2005/8/layout/hierarchy1"/>
    <dgm:cxn modelId="{9579F7A3-8050-F841-9F38-60C74B798F49}" type="presParOf" srcId="{486F0F19-8675-D140-BFFD-049203E5BA76}" destId="{CC61F976-4C1B-5D4E-A71E-9C7151C1278A}" srcOrd="0" destOrd="0" presId="urn:microsoft.com/office/officeart/2005/8/layout/hierarchy1"/>
    <dgm:cxn modelId="{BC0DA82D-397A-BE42-AC2A-9F23B414E1CB}" type="presParOf" srcId="{486F0F19-8675-D140-BFFD-049203E5BA76}" destId="{21788652-FC7B-A147-B018-70044A98F57D}" srcOrd="1" destOrd="0" presId="urn:microsoft.com/office/officeart/2005/8/layout/hierarchy1"/>
    <dgm:cxn modelId="{7C778057-421A-7A46-B3F1-EEC88360D3BD}" type="presParOf" srcId="{DBB867BC-3E11-F94E-BD9B-B70B4442AAA2}" destId="{9DD28498-27A0-4847-9773-C4E0A59C988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616DC-574B-1849-9AA7-DB919203A1AA}">
      <dsp:nvSpPr>
        <dsp:cNvPr id="0" name=""/>
        <dsp:cNvSpPr/>
      </dsp:nvSpPr>
      <dsp:spPr>
        <a:xfrm>
          <a:off x="10970732" y="2840068"/>
          <a:ext cx="91440" cy="286411"/>
        </a:xfrm>
        <a:custGeom>
          <a:avLst/>
          <a:gdLst/>
          <a:ahLst/>
          <a:cxnLst/>
          <a:rect l="0" t="0" r="0" b="0"/>
          <a:pathLst>
            <a:path>
              <a:moveTo>
                <a:pt x="45720" y="0"/>
              </a:moveTo>
              <a:lnTo>
                <a:pt x="4572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66DC5A-2335-5246-84D1-E1475B13200B}">
      <dsp:nvSpPr>
        <dsp:cNvPr id="0" name=""/>
        <dsp:cNvSpPr/>
      </dsp:nvSpPr>
      <dsp:spPr>
        <a:xfrm>
          <a:off x="10166232" y="1817349"/>
          <a:ext cx="850219" cy="397372"/>
        </a:xfrm>
        <a:custGeom>
          <a:avLst/>
          <a:gdLst/>
          <a:ahLst/>
          <a:cxnLst/>
          <a:rect l="0" t="0" r="0" b="0"/>
          <a:pathLst>
            <a:path>
              <a:moveTo>
                <a:pt x="0" y="0"/>
              </a:moveTo>
              <a:lnTo>
                <a:pt x="0" y="306142"/>
              </a:lnTo>
              <a:lnTo>
                <a:pt x="850219" y="306142"/>
              </a:lnTo>
              <a:lnTo>
                <a:pt x="850219" y="3973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C8CF62-8F5E-E54C-9315-8BEA71E31F2A}">
      <dsp:nvSpPr>
        <dsp:cNvPr id="0" name=""/>
        <dsp:cNvSpPr/>
      </dsp:nvSpPr>
      <dsp:spPr>
        <a:xfrm>
          <a:off x="9185653" y="2840068"/>
          <a:ext cx="91440" cy="286411"/>
        </a:xfrm>
        <a:custGeom>
          <a:avLst/>
          <a:gdLst/>
          <a:ahLst/>
          <a:cxnLst/>
          <a:rect l="0" t="0" r="0" b="0"/>
          <a:pathLst>
            <a:path>
              <a:moveTo>
                <a:pt x="45720" y="0"/>
              </a:moveTo>
              <a:lnTo>
                <a:pt x="4572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8C9B26-4238-B648-81B1-6363C9B18A64}">
      <dsp:nvSpPr>
        <dsp:cNvPr id="0" name=""/>
        <dsp:cNvSpPr/>
      </dsp:nvSpPr>
      <dsp:spPr>
        <a:xfrm>
          <a:off x="9231373" y="1817349"/>
          <a:ext cx="934858" cy="397372"/>
        </a:xfrm>
        <a:custGeom>
          <a:avLst/>
          <a:gdLst/>
          <a:ahLst/>
          <a:cxnLst/>
          <a:rect l="0" t="0" r="0" b="0"/>
          <a:pathLst>
            <a:path>
              <a:moveTo>
                <a:pt x="934858" y="0"/>
              </a:moveTo>
              <a:lnTo>
                <a:pt x="934858" y="306142"/>
              </a:lnTo>
              <a:lnTo>
                <a:pt x="0" y="306142"/>
              </a:lnTo>
              <a:lnTo>
                <a:pt x="0" y="3973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45B1E-59A2-4D43-B4DE-3586A6897943}">
      <dsp:nvSpPr>
        <dsp:cNvPr id="0" name=""/>
        <dsp:cNvSpPr/>
      </dsp:nvSpPr>
      <dsp:spPr>
        <a:xfrm>
          <a:off x="6903603" y="2840068"/>
          <a:ext cx="749125" cy="286411"/>
        </a:xfrm>
        <a:custGeom>
          <a:avLst/>
          <a:gdLst/>
          <a:ahLst/>
          <a:cxnLst/>
          <a:rect l="0" t="0" r="0" b="0"/>
          <a:pathLst>
            <a:path>
              <a:moveTo>
                <a:pt x="0" y="0"/>
              </a:moveTo>
              <a:lnTo>
                <a:pt x="0" y="195181"/>
              </a:lnTo>
              <a:lnTo>
                <a:pt x="749125" y="195181"/>
              </a:lnTo>
              <a:lnTo>
                <a:pt x="749125"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BBDF26-240A-CC42-828A-9831FDFEF60B}">
      <dsp:nvSpPr>
        <dsp:cNvPr id="0" name=""/>
        <dsp:cNvSpPr/>
      </dsp:nvSpPr>
      <dsp:spPr>
        <a:xfrm>
          <a:off x="6240469" y="2840068"/>
          <a:ext cx="663133" cy="286411"/>
        </a:xfrm>
        <a:custGeom>
          <a:avLst/>
          <a:gdLst/>
          <a:ahLst/>
          <a:cxnLst/>
          <a:rect l="0" t="0" r="0" b="0"/>
          <a:pathLst>
            <a:path>
              <a:moveTo>
                <a:pt x="663133" y="0"/>
              </a:moveTo>
              <a:lnTo>
                <a:pt x="663133" y="195181"/>
              </a:lnTo>
              <a:lnTo>
                <a:pt x="0" y="195181"/>
              </a:lnTo>
              <a:lnTo>
                <a:pt x="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60DCF5-F9A1-F343-B428-25CE27AADEC6}">
      <dsp:nvSpPr>
        <dsp:cNvPr id="0" name=""/>
        <dsp:cNvSpPr/>
      </dsp:nvSpPr>
      <dsp:spPr>
        <a:xfrm>
          <a:off x="4721247" y="1800002"/>
          <a:ext cx="2182355" cy="414719"/>
        </a:xfrm>
        <a:custGeom>
          <a:avLst/>
          <a:gdLst/>
          <a:ahLst/>
          <a:cxnLst/>
          <a:rect l="0" t="0" r="0" b="0"/>
          <a:pathLst>
            <a:path>
              <a:moveTo>
                <a:pt x="0" y="0"/>
              </a:moveTo>
              <a:lnTo>
                <a:pt x="0" y="323489"/>
              </a:lnTo>
              <a:lnTo>
                <a:pt x="2182355" y="323489"/>
              </a:lnTo>
              <a:lnTo>
                <a:pt x="2182355" y="414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D5BB83-8AE7-2B49-9F9F-3FF5C94BDA94}">
      <dsp:nvSpPr>
        <dsp:cNvPr id="0" name=""/>
        <dsp:cNvSpPr/>
      </dsp:nvSpPr>
      <dsp:spPr>
        <a:xfrm>
          <a:off x="2691194" y="2840068"/>
          <a:ext cx="2036059" cy="286411"/>
        </a:xfrm>
        <a:custGeom>
          <a:avLst/>
          <a:gdLst/>
          <a:ahLst/>
          <a:cxnLst/>
          <a:rect l="0" t="0" r="0" b="0"/>
          <a:pathLst>
            <a:path>
              <a:moveTo>
                <a:pt x="0" y="0"/>
              </a:moveTo>
              <a:lnTo>
                <a:pt x="0" y="195181"/>
              </a:lnTo>
              <a:lnTo>
                <a:pt x="2036059" y="195181"/>
              </a:lnTo>
              <a:lnTo>
                <a:pt x="2036059"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4D6AB-F828-B94D-AFB6-C0B5DB207C9C}">
      <dsp:nvSpPr>
        <dsp:cNvPr id="0" name=""/>
        <dsp:cNvSpPr/>
      </dsp:nvSpPr>
      <dsp:spPr>
        <a:xfrm>
          <a:off x="2691194" y="2840068"/>
          <a:ext cx="670149" cy="286411"/>
        </a:xfrm>
        <a:custGeom>
          <a:avLst/>
          <a:gdLst/>
          <a:ahLst/>
          <a:cxnLst/>
          <a:rect l="0" t="0" r="0" b="0"/>
          <a:pathLst>
            <a:path>
              <a:moveTo>
                <a:pt x="0" y="0"/>
              </a:moveTo>
              <a:lnTo>
                <a:pt x="0" y="195181"/>
              </a:lnTo>
              <a:lnTo>
                <a:pt x="670149" y="195181"/>
              </a:lnTo>
              <a:lnTo>
                <a:pt x="670149"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4B1220-FD88-E644-A83B-EEC6FFB3A400}">
      <dsp:nvSpPr>
        <dsp:cNvPr id="0" name=""/>
        <dsp:cNvSpPr/>
      </dsp:nvSpPr>
      <dsp:spPr>
        <a:xfrm>
          <a:off x="2157705" y="2840068"/>
          <a:ext cx="533489" cy="286411"/>
        </a:xfrm>
        <a:custGeom>
          <a:avLst/>
          <a:gdLst/>
          <a:ahLst/>
          <a:cxnLst/>
          <a:rect l="0" t="0" r="0" b="0"/>
          <a:pathLst>
            <a:path>
              <a:moveTo>
                <a:pt x="533489" y="0"/>
              </a:moveTo>
              <a:lnTo>
                <a:pt x="533489" y="195181"/>
              </a:lnTo>
              <a:lnTo>
                <a:pt x="0" y="195181"/>
              </a:lnTo>
              <a:lnTo>
                <a:pt x="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35F00-E7EA-3443-8DDF-608CBFD14F2C}">
      <dsp:nvSpPr>
        <dsp:cNvPr id="0" name=""/>
        <dsp:cNvSpPr/>
      </dsp:nvSpPr>
      <dsp:spPr>
        <a:xfrm>
          <a:off x="723465" y="2840068"/>
          <a:ext cx="1967729" cy="286411"/>
        </a:xfrm>
        <a:custGeom>
          <a:avLst/>
          <a:gdLst/>
          <a:ahLst/>
          <a:cxnLst/>
          <a:rect l="0" t="0" r="0" b="0"/>
          <a:pathLst>
            <a:path>
              <a:moveTo>
                <a:pt x="1967729" y="0"/>
              </a:moveTo>
              <a:lnTo>
                <a:pt x="1967729" y="195181"/>
              </a:lnTo>
              <a:lnTo>
                <a:pt x="0" y="195181"/>
              </a:lnTo>
              <a:lnTo>
                <a:pt x="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91F27-2518-8A4A-AFE2-3E697DD67B4A}">
      <dsp:nvSpPr>
        <dsp:cNvPr id="0" name=""/>
        <dsp:cNvSpPr/>
      </dsp:nvSpPr>
      <dsp:spPr>
        <a:xfrm>
          <a:off x="2691194" y="1800002"/>
          <a:ext cx="2030052" cy="414719"/>
        </a:xfrm>
        <a:custGeom>
          <a:avLst/>
          <a:gdLst/>
          <a:ahLst/>
          <a:cxnLst/>
          <a:rect l="0" t="0" r="0" b="0"/>
          <a:pathLst>
            <a:path>
              <a:moveTo>
                <a:pt x="2030052" y="0"/>
              </a:moveTo>
              <a:lnTo>
                <a:pt x="2030052" y="323489"/>
              </a:lnTo>
              <a:lnTo>
                <a:pt x="0" y="323489"/>
              </a:lnTo>
              <a:lnTo>
                <a:pt x="0" y="414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A0CA1A-AFBB-0147-89B1-7BD7930278BF}">
      <dsp:nvSpPr>
        <dsp:cNvPr id="0" name=""/>
        <dsp:cNvSpPr/>
      </dsp:nvSpPr>
      <dsp:spPr>
        <a:xfrm>
          <a:off x="3634874" y="1174657"/>
          <a:ext cx="2172745"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6A4AC0-8EE2-D145-B7DD-041B9D07F2D4}">
      <dsp:nvSpPr>
        <dsp:cNvPr id="0" name=""/>
        <dsp:cNvSpPr/>
      </dsp:nvSpPr>
      <dsp:spPr>
        <a:xfrm>
          <a:off x="3744296" y="1278607"/>
          <a:ext cx="2172745"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Organisational</a:t>
          </a:r>
          <a:r>
            <a:rPr lang="en-US" sz="1200" kern="1200" dirty="0"/>
            <a:t> </a:t>
          </a:r>
          <a:r>
            <a:rPr lang="en-US" sz="1600" kern="1200" dirty="0"/>
            <a:t>Competence</a:t>
          </a:r>
          <a:endParaRPr lang="en-US" sz="1200" kern="1200" dirty="0"/>
        </a:p>
      </dsp:txBody>
      <dsp:txXfrm>
        <a:off x="3762612" y="1296923"/>
        <a:ext cx="2136113" cy="588713"/>
      </dsp:txXfrm>
    </dsp:sp>
    <dsp:sp modelId="{4095E0B0-D2EB-304F-BC16-4ED342AEB55B}">
      <dsp:nvSpPr>
        <dsp:cNvPr id="0" name=""/>
        <dsp:cNvSpPr/>
      </dsp:nvSpPr>
      <dsp:spPr>
        <a:xfrm>
          <a:off x="1838829" y="2214722"/>
          <a:ext cx="1704731"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42F1AB-8596-C94C-87E8-D23F2C8E09C1}">
      <dsp:nvSpPr>
        <dsp:cNvPr id="0" name=""/>
        <dsp:cNvSpPr/>
      </dsp:nvSpPr>
      <dsp:spPr>
        <a:xfrm>
          <a:off x="1948251" y="2318673"/>
          <a:ext cx="1704731"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Grammatical Competence</a:t>
          </a:r>
        </a:p>
      </dsp:txBody>
      <dsp:txXfrm>
        <a:off x="1966567" y="2336989"/>
        <a:ext cx="1668099" cy="588713"/>
      </dsp:txXfrm>
    </dsp:sp>
    <dsp:sp modelId="{CA67728E-14ED-1749-B8A8-E4BF268AFB22}">
      <dsp:nvSpPr>
        <dsp:cNvPr id="0" name=""/>
        <dsp:cNvSpPr/>
      </dsp:nvSpPr>
      <dsp:spPr>
        <a:xfrm>
          <a:off x="467" y="3126479"/>
          <a:ext cx="1445995"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83159C-29A5-8C4F-9576-5F21AE8FCBCF}">
      <dsp:nvSpPr>
        <dsp:cNvPr id="0" name=""/>
        <dsp:cNvSpPr/>
      </dsp:nvSpPr>
      <dsp:spPr>
        <a:xfrm>
          <a:off x="109889" y="3230430"/>
          <a:ext cx="1445995"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Morphology</a:t>
          </a:r>
        </a:p>
      </dsp:txBody>
      <dsp:txXfrm>
        <a:off x="128205" y="3248746"/>
        <a:ext cx="1409363" cy="588713"/>
      </dsp:txXfrm>
    </dsp:sp>
    <dsp:sp modelId="{76D54830-C455-544E-BD0E-918E5F7F0929}">
      <dsp:nvSpPr>
        <dsp:cNvPr id="0" name=""/>
        <dsp:cNvSpPr/>
      </dsp:nvSpPr>
      <dsp:spPr>
        <a:xfrm>
          <a:off x="1665307" y="3126479"/>
          <a:ext cx="98479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D167D0-609C-1E44-8AFA-E2C266ED360A}">
      <dsp:nvSpPr>
        <dsp:cNvPr id="0" name=""/>
        <dsp:cNvSpPr/>
      </dsp:nvSpPr>
      <dsp:spPr>
        <a:xfrm>
          <a:off x="1774728" y="3230430"/>
          <a:ext cx="98479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Syntax</a:t>
          </a:r>
        </a:p>
      </dsp:txBody>
      <dsp:txXfrm>
        <a:off x="1793044" y="3248746"/>
        <a:ext cx="948164" cy="588713"/>
      </dsp:txXfrm>
    </dsp:sp>
    <dsp:sp modelId="{5487E0EE-F21A-184B-B52E-7EE80D07247D}">
      <dsp:nvSpPr>
        <dsp:cNvPr id="0" name=""/>
        <dsp:cNvSpPr/>
      </dsp:nvSpPr>
      <dsp:spPr>
        <a:xfrm>
          <a:off x="2868946" y="3126479"/>
          <a:ext cx="98479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05424B-6694-DC46-8EA9-0F8944EB7C8B}">
      <dsp:nvSpPr>
        <dsp:cNvPr id="0" name=""/>
        <dsp:cNvSpPr/>
      </dsp:nvSpPr>
      <dsp:spPr>
        <a:xfrm>
          <a:off x="2978368" y="3230430"/>
          <a:ext cx="98479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Vocab</a:t>
          </a:r>
        </a:p>
      </dsp:txBody>
      <dsp:txXfrm>
        <a:off x="2996684" y="3248746"/>
        <a:ext cx="948164" cy="588713"/>
      </dsp:txXfrm>
    </dsp:sp>
    <dsp:sp modelId="{3A14B876-F06A-E94B-B842-79AD870BE95A}">
      <dsp:nvSpPr>
        <dsp:cNvPr id="0" name=""/>
        <dsp:cNvSpPr/>
      </dsp:nvSpPr>
      <dsp:spPr>
        <a:xfrm>
          <a:off x="4072586" y="3126479"/>
          <a:ext cx="1309335"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B88EE-16E1-274E-93F3-28E458DAB2C7}">
      <dsp:nvSpPr>
        <dsp:cNvPr id="0" name=""/>
        <dsp:cNvSpPr/>
      </dsp:nvSpPr>
      <dsp:spPr>
        <a:xfrm>
          <a:off x="4182008" y="3230430"/>
          <a:ext cx="1309335"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Phonology/</a:t>
          </a:r>
        </a:p>
        <a:p>
          <a:pPr marL="0" lvl="0" indent="0" algn="ctr" defTabSz="711200">
            <a:lnSpc>
              <a:spcPct val="90000"/>
            </a:lnSpc>
            <a:spcBef>
              <a:spcPct val="0"/>
            </a:spcBef>
            <a:spcAft>
              <a:spcPct val="35000"/>
            </a:spcAft>
            <a:buNone/>
          </a:pPr>
          <a:r>
            <a:rPr lang="en-US" sz="1600" kern="1200" dirty="0"/>
            <a:t>Graphology</a:t>
          </a:r>
        </a:p>
      </dsp:txBody>
      <dsp:txXfrm>
        <a:off x="4200324" y="3248746"/>
        <a:ext cx="1272703" cy="588713"/>
      </dsp:txXfrm>
    </dsp:sp>
    <dsp:sp modelId="{E76CA7EB-3C4A-6A40-941A-7FF370F1850F}">
      <dsp:nvSpPr>
        <dsp:cNvPr id="0" name=""/>
        <dsp:cNvSpPr/>
      </dsp:nvSpPr>
      <dsp:spPr>
        <a:xfrm>
          <a:off x="6059189" y="2214722"/>
          <a:ext cx="168882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EDFEE0-5D1F-D148-9EA3-7740C86586D1}">
      <dsp:nvSpPr>
        <dsp:cNvPr id="0" name=""/>
        <dsp:cNvSpPr/>
      </dsp:nvSpPr>
      <dsp:spPr>
        <a:xfrm>
          <a:off x="6168611" y="2318673"/>
          <a:ext cx="168882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Textual Competence</a:t>
          </a:r>
        </a:p>
      </dsp:txBody>
      <dsp:txXfrm>
        <a:off x="6186927" y="2336989"/>
        <a:ext cx="1652194" cy="588713"/>
      </dsp:txXfrm>
    </dsp:sp>
    <dsp:sp modelId="{2852262C-F74C-C241-8F3B-B68C75B34348}">
      <dsp:nvSpPr>
        <dsp:cNvPr id="0" name=""/>
        <dsp:cNvSpPr/>
      </dsp:nvSpPr>
      <dsp:spPr>
        <a:xfrm>
          <a:off x="5600765" y="3126479"/>
          <a:ext cx="1279407"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16CF95-458B-6B4C-B1A4-B29785A98C1F}">
      <dsp:nvSpPr>
        <dsp:cNvPr id="0" name=""/>
        <dsp:cNvSpPr/>
      </dsp:nvSpPr>
      <dsp:spPr>
        <a:xfrm>
          <a:off x="5710187" y="3230430"/>
          <a:ext cx="1279407"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Cohesion</a:t>
          </a:r>
        </a:p>
      </dsp:txBody>
      <dsp:txXfrm>
        <a:off x="5728503" y="3248746"/>
        <a:ext cx="1242775" cy="588713"/>
      </dsp:txXfrm>
    </dsp:sp>
    <dsp:sp modelId="{81C68CAB-9206-8B47-AE16-4B2E88647B79}">
      <dsp:nvSpPr>
        <dsp:cNvPr id="0" name=""/>
        <dsp:cNvSpPr/>
      </dsp:nvSpPr>
      <dsp:spPr>
        <a:xfrm>
          <a:off x="7099017" y="3126479"/>
          <a:ext cx="1107422"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567BA-4145-3F43-8859-95D8C69600E8}">
      <dsp:nvSpPr>
        <dsp:cNvPr id="0" name=""/>
        <dsp:cNvSpPr/>
      </dsp:nvSpPr>
      <dsp:spPr>
        <a:xfrm>
          <a:off x="7208439" y="3230430"/>
          <a:ext cx="1107422"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Rhetoric</a:t>
          </a:r>
        </a:p>
      </dsp:txBody>
      <dsp:txXfrm>
        <a:off x="7226755" y="3248746"/>
        <a:ext cx="1070790" cy="588713"/>
      </dsp:txXfrm>
    </dsp:sp>
    <dsp:sp modelId="{F93E438C-FF7F-8C47-87E3-4029BEEB4838}">
      <dsp:nvSpPr>
        <dsp:cNvPr id="0" name=""/>
        <dsp:cNvSpPr/>
      </dsp:nvSpPr>
      <dsp:spPr>
        <a:xfrm>
          <a:off x="9360993" y="1192004"/>
          <a:ext cx="161047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F840D0-D8C9-0247-99D0-C75C0AEADD0C}">
      <dsp:nvSpPr>
        <dsp:cNvPr id="0" name=""/>
        <dsp:cNvSpPr/>
      </dsp:nvSpPr>
      <dsp:spPr>
        <a:xfrm>
          <a:off x="9470415" y="1295954"/>
          <a:ext cx="161047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Pragmatic Competence</a:t>
          </a:r>
        </a:p>
      </dsp:txBody>
      <dsp:txXfrm>
        <a:off x="9488731" y="1314270"/>
        <a:ext cx="1573844" cy="588713"/>
      </dsp:txXfrm>
    </dsp:sp>
    <dsp:sp modelId="{F9AA9E42-676E-B94F-85E1-5131A1E28E29}">
      <dsp:nvSpPr>
        <dsp:cNvPr id="0" name=""/>
        <dsp:cNvSpPr/>
      </dsp:nvSpPr>
      <dsp:spPr>
        <a:xfrm>
          <a:off x="8490575" y="2214722"/>
          <a:ext cx="148159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50C455-9D0E-1841-BD89-8B18087E3AA3}">
      <dsp:nvSpPr>
        <dsp:cNvPr id="0" name=""/>
        <dsp:cNvSpPr/>
      </dsp:nvSpPr>
      <dsp:spPr>
        <a:xfrm>
          <a:off x="8599997" y="2318673"/>
          <a:ext cx="148159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Illocutionary Competence</a:t>
          </a:r>
        </a:p>
      </dsp:txBody>
      <dsp:txXfrm>
        <a:off x="8618313" y="2336989"/>
        <a:ext cx="1444964" cy="588713"/>
      </dsp:txXfrm>
    </dsp:sp>
    <dsp:sp modelId="{1C2DC7D6-7E68-A244-8E18-053DEA5986CD}">
      <dsp:nvSpPr>
        <dsp:cNvPr id="0" name=""/>
        <dsp:cNvSpPr/>
      </dsp:nvSpPr>
      <dsp:spPr>
        <a:xfrm>
          <a:off x="8425283" y="3126479"/>
          <a:ext cx="1612180"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448DAD-6AA8-4F44-AD2B-46A6230DFCA7}">
      <dsp:nvSpPr>
        <dsp:cNvPr id="0" name=""/>
        <dsp:cNvSpPr/>
      </dsp:nvSpPr>
      <dsp:spPr>
        <a:xfrm>
          <a:off x="8534705" y="3230430"/>
          <a:ext cx="1612180"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Functions of language</a:t>
          </a:r>
        </a:p>
      </dsp:txBody>
      <dsp:txXfrm>
        <a:off x="8553021" y="3248746"/>
        <a:ext cx="1575548" cy="588713"/>
      </dsp:txXfrm>
    </dsp:sp>
    <dsp:sp modelId="{272D0D9C-41E3-E74E-95C3-E57A13EE1ED8}">
      <dsp:nvSpPr>
        <dsp:cNvPr id="0" name=""/>
        <dsp:cNvSpPr/>
      </dsp:nvSpPr>
      <dsp:spPr>
        <a:xfrm>
          <a:off x="10191015" y="2214722"/>
          <a:ext cx="1650872"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D760F5-A2CA-CB45-A72F-B6C625EFB755}">
      <dsp:nvSpPr>
        <dsp:cNvPr id="0" name=""/>
        <dsp:cNvSpPr/>
      </dsp:nvSpPr>
      <dsp:spPr>
        <a:xfrm>
          <a:off x="10300437" y="2318673"/>
          <a:ext cx="1650872"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Sociolinguistic Competence</a:t>
          </a:r>
        </a:p>
      </dsp:txBody>
      <dsp:txXfrm>
        <a:off x="10318753" y="2336989"/>
        <a:ext cx="1614240" cy="588713"/>
      </dsp:txXfrm>
    </dsp:sp>
    <dsp:sp modelId="{CC61F976-4C1B-5D4E-A71E-9C7151C1278A}">
      <dsp:nvSpPr>
        <dsp:cNvPr id="0" name=""/>
        <dsp:cNvSpPr/>
      </dsp:nvSpPr>
      <dsp:spPr>
        <a:xfrm>
          <a:off x="10378609" y="3126479"/>
          <a:ext cx="1275685" cy="645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88652-FC7B-A147-B018-70044A98F57D}">
      <dsp:nvSpPr>
        <dsp:cNvPr id="0" name=""/>
        <dsp:cNvSpPr/>
      </dsp:nvSpPr>
      <dsp:spPr>
        <a:xfrm>
          <a:off x="10488031" y="3230430"/>
          <a:ext cx="1275685" cy="64509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kern="1200" dirty="0"/>
            <a:t>Register/</a:t>
          </a:r>
        </a:p>
        <a:p>
          <a:pPr marL="0" lvl="0" indent="0" algn="ctr" defTabSz="711200">
            <a:lnSpc>
              <a:spcPct val="90000"/>
            </a:lnSpc>
            <a:spcBef>
              <a:spcPct val="0"/>
            </a:spcBef>
            <a:spcAft>
              <a:spcPts val="0"/>
            </a:spcAft>
            <a:buNone/>
          </a:pPr>
          <a:r>
            <a:rPr lang="en-US" sz="1600" kern="1200" dirty="0"/>
            <a:t>Genre / Dialect</a:t>
          </a:r>
        </a:p>
      </dsp:txBody>
      <dsp:txXfrm>
        <a:off x="10506925" y="3249324"/>
        <a:ext cx="1237897" cy="6073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linkprotect.cudasvc.com/url?a=https%3a%2f%2fforms.gle%2fY2ztbpRTrkKZRjcp9&amp;c=E,1,Pl_bQDnRWheP_BkLvUN1VrwkScRXME9kbtmolUDBjUWDX4ojTDibJHpT5Ww9dD7-QHR0NcJ1KziXMUV-uCOtQIDNMwOf6gvhSRVOk-7Wjbao&amp;typo=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70" name="Google Shape;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i="0" dirty="0"/>
              <a:t>The size of the word lists seem to be not too far out from other countries and languages. </a:t>
            </a:r>
          </a:p>
          <a:p>
            <a:pPr marL="171450" lvl="0" indent="-171450">
              <a:buFont typeface="Arial" panose="020B0604020202020204" pitchFamily="34" charset="0"/>
              <a:buChar char="•"/>
            </a:pPr>
            <a:r>
              <a:rPr lang="en-GB" i="0" dirty="0"/>
              <a:t>You can see here the languages highlighted in red and the numbers that are most relevant to our age and level of learners in green – the numbers in the new subject content are not much lower even than contexts in which the magic global English is being learned. </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73112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12</a:t>
            </a:fld>
            <a:endParaRPr lang="en-US"/>
          </a:p>
        </p:txBody>
      </p:sp>
    </p:spTree>
    <p:extLst>
      <p:ext uri="{BB962C8B-B14F-4D97-AF65-F5344CB8AC3E}">
        <p14:creationId xmlns:p14="http://schemas.microsoft.com/office/powerpoint/2010/main" val="279138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Taking account of a term in year 11 where new words are unlikely to be learnt. </a:t>
            </a:r>
          </a:p>
          <a:p>
            <a:endParaRPr lang="en-US" dirty="0"/>
          </a:p>
        </p:txBody>
      </p:sp>
      <p:sp>
        <p:nvSpPr>
          <p:cNvPr id="4" name="Slide Number Placeholder 3"/>
          <p:cNvSpPr>
            <a:spLocks noGrp="1"/>
          </p:cNvSpPr>
          <p:nvPr>
            <p:ph type="sldNum" sz="quarter" idx="5"/>
          </p:nvPr>
        </p:nvSpPr>
        <p:spPr/>
        <p:txBody>
          <a:bodyPr/>
          <a:lstStyle/>
          <a:p>
            <a:fld id="{3F5A5486-B4CB-4A75-B6F7-7E4AABD17098}" type="slidenum">
              <a:rPr kumimoji="1" lang="ja-JP" altLang="en-US" smtClean="0"/>
              <a:t>13</a:t>
            </a:fld>
            <a:endParaRPr kumimoji="1" lang="ja-JP" altLang="en-US"/>
          </a:p>
        </p:txBody>
      </p:sp>
    </p:spTree>
    <p:extLst>
      <p:ext uri="{BB962C8B-B14F-4D97-AF65-F5344CB8AC3E}">
        <p14:creationId xmlns:p14="http://schemas.microsoft.com/office/powerpoint/2010/main" val="228214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consultation about the proposed new GCSEs there was a lot of concern that the amount of words was far too low, and that the awarding bodies would not be able to create an exam with only 1,200 or 1700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 the numbers of words for the new word lists are not too far off the current lists, though the current lists vary between languages and between Awarding Bodies.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test developers would use up the proposed numbers of different word families after creating about three years of exams using the current L &amp; R kind of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found that far fewer words are used in the exams than are on the word lists, potentially encouraging teachers to teach many words but less well, compared to teaching fewer words but ensuring lots of practice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lists there are many multi-word units and words are repeated in different parts of the list.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 get the numbers shown on the slides, we removed duplicate words and proper nouns (e.g., country names, celebrations) to count the number of unique words.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Thus, the numbers for “unique words” reflects</a:t>
            </a:r>
            <a:r>
              <a:rPr lang="en-GB" baseline="0" dirty="0"/>
              <a:t> the removal of duplicates (the use of same word in different contexts) and the absence of proper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Spanish has 24% more entries than French (17% difference in unique words)</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numbers in the bottom table are the median of the range, when the ends of the range are across awarding organisations and languages </a:t>
            </a:r>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14</a:t>
            </a:fld>
            <a:endParaRPr lang="en-GB"/>
          </a:p>
        </p:txBody>
      </p:sp>
    </p:spTree>
    <p:extLst>
      <p:ext uri="{BB962C8B-B14F-4D97-AF65-F5344CB8AC3E}">
        <p14:creationId xmlns:p14="http://schemas.microsoft.com/office/powerpoint/2010/main" val="4238419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frequency information that is recommended in the subject content is based on these massive FL corpora mentioned in this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267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55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1" indent="-228600">
              <a:spcBef>
                <a:spcPts val="1000"/>
              </a:spcBef>
              <a:buSzPct val="100000"/>
            </a:pPr>
            <a:r>
              <a:rPr lang="en-GB" sz="2400" b="1" i="1" dirty="0"/>
              <a:t>Glossing allowed</a:t>
            </a:r>
            <a:r>
              <a:rPr lang="en-GB" sz="2400" dirty="0"/>
              <a:t>: up to 2% of words in a text can be glossed</a:t>
            </a:r>
          </a:p>
          <a:p>
            <a:pPr marL="685800" lvl="1" indent="-228600">
              <a:spcBef>
                <a:spcPts val="1000"/>
              </a:spcBef>
              <a:buSzPct val="100000"/>
            </a:pPr>
            <a:r>
              <a:rPr lang="en-GB" sz="2400" b="1" i="1" dirty="0"/>
              <a:t>Use of cognates more constrained</a:t>
            </a:r>
            <a:r>
              <a:rPr lang="en-GB" sz="2400" dirty="0"/>
              <a:t>: same spelling and meaning </a:t>
            </a:r>
            <a:r>
              <a:rPr lang="en-GB" sz="1800" dirty="0"/>
              <a:t>(or 1 letter different, +/- accent, for words of six letters or more)</a:t>
            </a:r>
            <a:r>
              <a:rPr lang="en-GB" sz="2400" dirty="0"/>
              <a:t> up to 2% of a text</a:t>
            </a:r>
          </a:p>
          <a:p>
            <a:pPr marL="685800" lvl="1" indent="-228600">
              <a:buSzPct val="100000"/>
            </a:pPr>
            <a:r>
              <a:rPr lang="en-GB" sz="2400" b="1" i="1" dirty="0"/>
              <a:t>Derivational morphology now clearly defined, based on ‘bang for buck’, and is for reading only</a:t>
            </a:r>
            <a:r>
              <a:rPr lang="en-GB" sz="2400" dirty="0"/>
              <a:t>: derived or base forms of words (where the base or derived form is </a:t>
            </a:r>
            <a:r>
              <a:rPr lang="en-GB" sz="2400" b="1" dirty="0"/>
              <a:t>on </a:t>
            </a:r>
            <a:r>
              <a:rPr lang="en-GB" sz="2400" dirty="0"/>
              <a:t>the list), following patterns specified in the grammar annexes, can be included</a:t>
            </a:r>
          </a:p>
          <a:p>
            <a:pPr marL="685800" lvl="1" indent="-228600">
              <a:buSzPct val="100000"/>
            </a:pPr>
            <a:r>
              <a:rPr lang="en-GB" sz="2400" b="1" i="1" dirty="0"/>
              <a:t>Content is not defined by whether or not a text is ‘authentic’: </a:t>
            </a:r>
            <a:r>
              <a:rPr lang="en-GB" sz="2400" dirty="0"/>
              <a:t>no requirement to include literary, authentic texts but they can be</a:t>
            </a:r>
          </a:p>
          <a:p>
            <a:pPr marL="685800" lvl="1" indent="-228600">
              <a:buSzPct val="100000"/>
            </a:pPr>
            <a:r>
              <a:rPr lang="en-GB" sz="2400" b="1" i="1" dirty="0"/>
              <a:t>A</a:t>
            </a:r>
            <a:r>
              <a:rPr lang="en-GB" sz="2400" b="1" dirty="0"/>
              <a:t> </a:t>
            </a:r>
            <a:r>
              <a:rPr lang="en-GB" sz="2400" b="1" i="1" dirty="0"/>
              <a:t>‘test of inferencing’ will be identifiable, defined, and short</a:t>
            </a:r>
            <a:r>
              <a:rPr lang="en-GB" sz="2400" dirty="0"/>
              <a:t>: students must infer plausible meaning of words </a:t>
            </a:r>
            <a:r>
              <a:rPr lang="en-GB" sz="2400" b="1" i="1" dirty="0"/>
              <a:t>not</a:t>
            </a:r>
            <a:r>
              <a:rPr lang="en-GB" sz="2400" dirty="0"/>
              <a:t> on the list, when words are embedded in sentences that have all </a:t>
            </a:r>
            <a:r>
              <a:rPr lang="en-GB" sz="2400" i="1" dirty="0"/>
              <a:t>other</a:t>
            </a:r>
            <a:r>
              <a:rPr lang="en-GB" sz="2400" dirty="0"/>
              <a:t> words </a:t>
            </a:r>
            <a:r>
              <a:rPr lang="en-GB" sz="2400" b="1" dirty="0"/>
              <a:t>on</a:t>
            </a:r>
            <a:r>
              <a:rPr lang="en-GB" sz="2400" dirty="0"/>
              <a:t> the list</a:t>
            </a:r>
          </a:p>
          <a:p>
            <a:pPr marL="0" lvl="0" indent="0" algn="l" rtl="0">
              <a:spcBef>
                <a:spcPts val="0"/>
              </a:spcBef>
              <a:spcAft>
                <a:spcPts val="0"/>
              </a:spcAft>
              <a:buNone/>
            </a:pPr>
            <a:endParaRPr lang="en-GB" dirty="0"/>
          </a:p>
        </p:txBody>
      </p:sp>
      <p:sp>
        <p:nvSpPr>
          <p:cNvPr id="149" name="Google Shape;1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73405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a text about </a:t>
            </a:r>
            <a:r>
              <a:rPr lang="en-GB" b="1" dirty="0" err="1"/>
              <a:t>Hanoucca</a:t>
            </a:r>
            <a:r>
              <a:rPr lang="en-GB" b="1" dirty="0"/>
              <a:t> </a:t>
            </a:r>
          </a:p>
          <a:p>
            <a:r>
              <a:rPr lang="en-GB" b="1" dirty="0"/>
              <a:t>Followed by some practice at inferencing the meaning of words by using the words that we know they have already met several times and have been tested on</a:t>
            </a:r>
          </a:p>
          <a:p>
            <a:r>
              <a:rPr lang="en-GB" b="1" dirty="0"/>
              <a:t>At this stage, lexical inferencing becomes possible because we are confident that they have a critical mass of vocabulary to start doing this.</a:t>
            </a:r>
          </a:p>
          <a:p>
            <a:endParaRPr lang="en-GB" b="1" dirty="0"/>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bougie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spirituel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259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Making the content more explicit could help awarding organisations and </a:t>
            </a:r>
            <a:r>
              <a:rPr lang="en-GB" sz="1200" dirty="0" err="1"/>
              <a:t>Ofqual</a:t>
            </a:r>
            <a:r>
              <a:rPr lang="en-GB" sz="1200" dirty="0"/>
              <a:t> to ensure accountability for test content</a:t>
            </a:r>
            <a:endParaRPr lang="en-GB" dirty="0"/>
          </a:p>
          <a:p>
            <a:pPr marL="0" lvl="0" indent="0" algn="l" rtl="0">
              <a:spcBef>
                <a:spcPts val="0"/>
              </a:spcBef>
              <a:spcAft>
                <a:spcPts val="0"/>
              </a:spcAft>
              <a:buNone/>
            </a:pPr>
            <a:endParaRPr lang="en-GB" b="0" dirty="0"/>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8729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All grammar can be tested in reception and production</a:t>
            </a:r>
          </a:p>
          <a:p>
            <a:pPr marL="0" lvl="0" indent="0" algn="l" rtl="0">
              <a:spcBef>
                <a:spcPts val="0"/>
              </a:spcBef>
              <a:spcAft>
                <a:spcPts val="0"/>
              </a:spcAft>
              <a:buNone/>
            </a:pPr>
            <a:r>
              <a:rPr lang="en-GB" b="0" dirty="0"/>
              <a:t>Except for derivational morphology - only in Reading</a:t>
            </a:r>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245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9443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br>
              <a:rPr lang="en-GB" dirty="0"/>
            </a:br>
            <a:endParaRPr dirty="0"/>
          </a:p>
        </p:txBody>
      </p:sp>
      <p:sp>
        <p:nvSpPr>
          <p:cNvPr id="279" name="Google Shape;2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56677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frequency words in small semantically-related sets</a:t>
            </a:r>
          </a:p>
          <a:p>
            <a:r>
              <a:rPr lang="en-US" dirty="0"/>
              <a:t>mixed parts of speech </a:t>
            </a:r>
            <a:r>
              <a:rPr lang="en-US" sz="2000" dirty="0"/>
              <a:t>(v, n, </a:t>
            </a:r>
            <a:r>
              <a:rPr lang="en-US" sz="2000" dirty="0" err="1"/>
              <a:t>adj</a:t>
            </a:r>
            <a:r>
              <a:rPr lang="en-US" sz="2000" dirty="0"/>
              <a:t>, …) </a:t>
            </a:r>
            <a:r>
              <a:rPr lang="en-US" dirty="0"/>
              <a:t>-&gt; create sentences from lesson 1</a:t>
            </a:r>
          </a:p>
          <a:p>
            <a:r>
              <a:rPr lang="en-US" dirty="0"/>
              <a:t>Rather than topic-inspired phrases, be driven by challenges of language</a:t>
            </a:r>
          </a:p>
          <a:p>
            <a:endParaRPr lang="en-US" dirty="0"/>
          </a:p>
          <a:p>
            <a:pPr lvl="1"/>
            <a:r>
              <a:rPr lang="en-US" dirty="0"/>
              <a:t>Avoiding input that can mislead learners trying to ‘crack the code’ </a:t>
            </a:r>
          </a:p>
          <a:p>
            <a:pPr marL="914400" lvl="2" indent="0" algn="r">
              <a:buNone/>
            </a:pPr>
            <a:r>
              <a:rPr lang="en-US" sz="1200" dirty="0"/>
              <a:t>(VanPatten, Marsden &amp; Chen/Kasprowicz/McManus)</a:t>
            </a:r>
            <a:endParaRPr lang="en-US" dirty="0"/>
          </a:p>
          <a:p>
            <a:pPr lvl="1"/>
            <a:r>
              <a:rPr lang="en-US" dirty="0"/>
              <a:t>Instead of starting with </a:t>
            </a:r>
            <a:r>
              <a:rPr lang="en-US" i="1" dirty="0"/>
              <a:t>je m’appelle</a:t>
            </a:r>
            <a:endParaRPr lang="en-US" dirty="0"/>
          </a:p>
          <a:p>
            <a:pPr lvl="2"/>
            <a:r>
              <a:rPr lang="en-US" b="1" i="1" u="sng" dirty="0"/>
              <a:t>je m’</a:t>
            </a:r>
            <a:r>
              <a:rPr lang="en-US" i="1" dirty="0"/>
              <a:t> </a:t>
            </a:r>
            <a:r>
              <a:rPr lang="en-US" dirty="0"/>
              <a:t>is not ‘</a:t>
            </a:r>
            <a:r>
              <a:rPr lang="en-US" u="sng" dirty="0"/>
              <a:t>I am </a:t>
            </a:r>
            <a:r>
              <a:rPr lang="en-US" dirty="0"/>
              <a:t>called’ or ‘</a:t>
            </a:r>
            <a:r>
              <a:rPr lang="en-US" u="sng" dirty="0"/>
              <a:t>my name </a:t>
            </a:r>
            <a:r>
              <a:rPr lang="en-US" dirty="0"/>
              <a:t>is’</a:t>
            </a:r>
          </a:p>
          <a:p>
            <a:pPr marL="457200" lvl="1" indent="0">
              <a:buNone/>
            </a:pPr>
            <a:r>
              <a:rPr lang="en-US" dirty="0"/>
              <a:t>-&gt; Use </a:t>
            </a:r>
            <a:r>
              <a:rPr lang="en-US" i="1" dirty="0"/>
              <a:t>Je </a:t>
            </a:r>
            <a:r>
              <a:rPr lang="en-US" i="1" dirty="0" err="1"/>
              <a:t>suis</a:t>
            </a:r>
            <a:r>
              <a:rPr lang="en-US" i="1" dirty="0"/>
              <a:t> </a:t>
            </a:r>
            <a:r>
              <a:rPr lang="en-US" dirty="0"/>
              <a:t>… and </a:t>
            </a:r>
            <a:r>
              <a:rPr lang="en-US" i="1" dirty="0"/>
              <a:t>Tu </a:t>
            </a:r>
            <a:r>
              <a:rPr lang="en-US" i="1" dirty="0" err="1"/>
              <a:t>es</a:t>
            </a:r>
            <a:r>
              <a:rPr lang="en-US" i="1" dirty="0"/>
              <a:t> </a:t>
            </a:r>
            <a:r>
              <a:rPr lang="en-US" dirty="0"/>
              <a:t>… for the same function</a:t>
            </a:r>
          </a:p>
          <a:p>
            <a:r>
              <a:rPr lang="en-US" dirty="0"/>
              <a:t>--------------------------</a:t>
            </a:r>
          </a:p>
          <a:p>
            <a:r>
              <a:rPr lang="en-US" dirty="0"/>
              <a:t>Mitchell &amp; Myles research on chunks</a:t>
            </a:r>
          </a:p>
          <a:p>
            <a:r>
              <a:rPr lang="en-US" dirty="0"/>
              <a:t>Analytic ability – Kasprowicz &amp; Marsden; </a:t>
            </a:r>
            <a:r>
              <a:rPr lang="en-US" dirty="0" err="1"/>
              <a:t>Roehr-Brackin</a:t>
            </a:r>
            <a:endParaRPr lang="en-US" dirty="0"/>
          </a:p>
          <a:p>
            <a:r>
              <a:rPr lang="en-US" dirty="0"/>
              <a:t>Levelling the playing field – aptitude*treatment research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24</a:t>
            </a:fld>
            <a:endParaRPr lang="en-US"/>
          </a:p>
        </p:txBody>
      </p:sp>
    </p:spTree>
    <p:extLst>
      <p:ext uri="{BB962C8B-B14F-4D97-AF65-F5344CB8AC3E}">
        <p14:creationId xmlns:p14="http://schemas.microsoft.com/office/powerpoint/2010/main" val="2089874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25</a:t>
            </a:fld>
            <a:endParaRPr lang="en-US"/>
          </a:p>
        </p:txBody>
      </p:sp>
    </p:spTree>
    <p:extLst>
      <p:ext uri="{BB962C8B-B14F-4D97-AF65-F5344CB8AC3E}">
        <p14:creationId xmlns:p14="http://schemas.microsoft.com/office/powerpoint/2010/main" val="2678325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457200" marR="0" lvl="0" indent="-228600" algn="l" defTabSz="966155"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You will see how quickly teaching time gets filled up, once we start systematically revisiting language. </a:t>
            </a:r>
          </a:p>
          <a:p>
            <a:pPr marL="457200" marR="0" lvl="0" indent="-228600" algn="l" defTabSz="966155"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a:t>
            </a:r>
          </a:p>
          <a:p>
            <a:pPr defTabSz="966155">
              <a:defRPr/>
            </a:pPr>
            <a:r>
              <a:rPr lang="en-GB" b="0" baseline="0" dirty="0"/>
              <a:t>For the tests – how do you test the old words and test the new ones? One approach we started with was testing 50% words since last test : 50% of ‘old’. This is a ‘cumulative’ testing schedule. </a:t>
            </a:r>
          </a:p>
          <a:p>
            <a:pPr defTabSz="966155">
              <a:defRPr/>
            </a:pPr>
            <a:r>
              <a:rPr lang="en-GB" b="0" baseline="0" dirty="0"/>
              <a:t>But this balance will change as more words become ‘old’ relative to the number of ‘new’ words. Or the number of words tested needs to grow a lot.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90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081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400" b="0" i="0" dirty="0">
                <a:solidFill>
                  <a:srgbClr val="002060"/>
                </a:solidFill>
                <a:effectLst/>
                <a:latin typeface="Century Gothic" panose="020B0502020202020204" pitchFamily="34" charset="0"/>
              </a:rPr>
              <a:t>In this extract from the Year 7 NCELP scheme of work, you can see that students learn a set of –ER verbs in Term 1.2 Week 5. However, they cannot yet use these verbs in the second or third person plural, because these forms are introduced in the weeks that follow. They also cannot use the verbs in any tenses other than the present. </a:t>
            </a:r>
          </a:p>
          <a:p>
            <a:pPr fontAlgn="base"/>
            <a:r>
              <a:rPr lang="en-GB" sz="1400" b="0" i="0" dirty="0">
                <a:solidFill>
                  <a:srgbClr val="002060"/>
                </a:solidFill>
                <a:effectLst/>
                <a:latin typeface="Century Gothic" panose="020B0502020202020204" pitchFamily="34" charset="0"/>
              </a:rPr>
              <a:t>--------</a:t>
            </a:r>
          </a:p>
          <a:p>
            <a:pPr fontAlgn="base"/>
            <a:r>
              <a:rPr lang="en-GB" sz="1400" b="0" i="0" dirty="0">
                <a:solidFill>
                  <a:srgbClr val="002060"/>
                </a:solidFill>
                <a:effectLst/>
                <a:latin typeface="Century Gothic" panose="020B0502020202020204" pitchFamily="34" charset="0"/>
              </a:rPr>
              <a:t>You will see this embedded in one function of the </a:t>
            </a:r>
            <a:r>
              <a:rPr lang="en-GB" sz="1400" b="0" i="0" dirty="0" err="1">
                <a:solidFill>
                  <a:srgbClr val="002060"/>
                </a:solidFill>
                <a:effectLst/>
                <a:latin typeface="Century Gothic" panose="020B0502020202020204" pitchFamily="34" charset="0"/>
              </a:rPr>
              <a:t>MultiLingProfiler</a:t>
            </a:r>
            <a:r>
              <a:rPr lang="en-GB" sz="1400" b="0" i="0" dirty="0">
                <a:solidFill>
                  <a:srgbClr val="002060"/>
                </a:solidFill>
                <a:effectLst/>
                <a:latin typeface="Century Gothic" panose="020B0502020202020204" pitchFamily="34" charset="0"/>
              </a:rPr>
              <a:t> a weekly NCELP syllabus list. These word lists are cumulative, growing along with students’ learning. These lists also differ from most lists in that they make no assumptions about students’ ability to produce all forms of a known headword, and so profile for grammatical as well as semantic knowledge. There is a different list for each week in the NCELP scheme of work, each building on progress in the last.</a:t>
            </a:r>
          </a:p>
          <a:p>
            <a:pPr fontAlgn="base"/>
            <a:r>
              <a:rPr lang="en-GB" sz="1400" b="0" i="0" dirty="0">
                <a:solidFill>
                  <a:srgbClr val="002060"/>
                </a:solidFill>
                <a:effectLst/>
                <a:latin typeface="Century Gothic" panose="020B0502020202020204" pitchFamily="34" charset="0"/>
              </a:rPr>
              <a:t>So, the profiling tool has to recognise students’ grammar progress as well as headword knowledge, and reflect this in results.</a:t>
            </a:r>
          </a:p>
          <a:p>
            <a:pPr fontAlgn="base"/>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880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seems to be a common misapprehension – an easy dichotomous way of thinking - that defining language content in clear ways – by listing vocabulary, the details of grammar, and the sounds-symbol correspondences - this would mean that language learning was no longer about engendering an interest in the countries and people associated with the language. That defining linguistic content somehow also meant that the only rationale suddenly became an academic one only  – neglecting other rationales such as raising awareness about language (in a way that could be applied to other languages later in the pupils’ lives) or imbuing a sense of curiosity in other cultures and places.  </a:t>
            </a:r>
          </a:p>
          <a:p>
            <a:r>
              <a:rPr lang="en-US" dirty="0"/>
              <a:t>This is far too simplistic way of thinking. </a:t>
            </a:r>
          </a:p>
          <a:p>
            <a:r>
              <a:rPr lang="en-US" dirty="0"/>
              <a:t>Here are some texts I will whizz through to illustrate, I hope, that these views resulted from a false dichotomy, a conflation of completely different issues.</a:t>
            </a:r>
          </a:p>
          <a:p>
            <a:r>
              <a:rPr lang="en-US" dirty="0"/>
              <a:t>I hope to illustrate, in a whistle stop tour of some of the over 1,000 classroom resources that NCELP have created, that interesting texts and ideas can be communicated with high frequency words and basic grammar structures, in a curriculum where the vocab and grammar adheres to a schedule to ensure that particular vocab and grammar are revisited at specific times. </a:t>
            </a:r>
          </a:p>
          <a:p>
            <a:r>
              <a:rPr lang="en-US" dirty="0"/>
              <a:t>Please understand that </a:t>
            </a:r>
            <a:r>
              <a:rPr lang="en-US" i="1" dirty="0"/>
              <a:t>building up </a:t>
            </a:r>
            <a:r>
              <a:rPr lang="en-US" dirty="0"/>
              <a:t>to the texts you are about to see, are a series of meticulously planned activities that lead up to students being able to understand and interact with the texts. The activities that lead up to this span hours (over weeks) of classroom time. These activities should not be considered in isolation, but as part of a whole. </a:t>
            </a:r>
          </a:p>
        </p:txBody>
      </p:sp>
      <p:sp>
        <p:nvSpPr>
          <p:cNvPr id="4" name="Slide Number Placeholder 3"/>
          <p:cNvSpPr>
            <a:spLocks noGrp="1"/>
          </p:cNvSpPr>
          <p:nvPr>
            <p:ph type="sldNum" sz="quarter" idx="5"/>
          </p:nvPr>
        </p:nvSpPr>
        <p:spPr/>
        <p:txBody>
          <a:bodyPr/>
          <a:lstStyle/>
          <a:p>
            <a:fld id="{1E498646-FC5C-6045-8C35-38AA1B6AA9DB}" type="slidenum">
              <a:rPr lang="en-US" smtClean="0"/>
              <a:t>29</a:t>
            </a:fld>
            <a:endParaRPr lang="en-US"/>
          </a:p>
        </p:txBody>
      </p:sp>
    </p:spTree>
    <p:extLst>
      <p:ext uri="{BB962C8B-B14F-4D97-AF65-F5344CB8AC3E}">
        <p14:creationId xmlns:p14="http://schemas.microsoft.com/office/powerpoint/2010/main" val="2598177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10 minutes</a:t>
            </a:r>
          </a:p>
          <a:p>
            <a:pPr marL="0"/>
            <a:endParaRPr lang="en-GB" dirty="0"/>
          </a:p>
          <a:p>
            <a:pPr marL="0"/>
            <a:r>
              <a:rPr lang="en-GB" b="1" dirty="0"/>
              <a:t>Aims:</a:t>
            </a:r>
          </a:p>
          <a:p>
            <a:pPr marL="57150" indent="-285750">
              <a:buAutoNum type="romanLcParenR"/>
            </a:pPr>
            <a:r>
              <a:rPr lang="en-GB" baseline="0" dirty="0"/>
              <a:t>to learn about the past of a Spanish-speaking city</a:t>
            </a:r>
          </a:p>
          <a:p>
            <a:pPr marL="57150" indent="-285750">
              <a:buAutoNum type="romanLcParenR"/>
            </a:pPr>
            <a:r>
              <a:rPr lang="en-GB" baseline="0" dirty="0"/>
              <a:t>to accurately transcribe the missing words</a:t>
            </a:r>
          </a:p>
          <a:p>
            <a:pPr marL="57150" indent="-285750">
              <a:buAutoNum type="romanLcParenR"/>
            </a:pPr>
            <a:r>
              <a:rPr lang="en-GB" baseline="0" dirty="0"/>
              <a:t>to consolidate understanding of pre-nominal adjectives</a:t>
            </a:r>
          </a:p>
          <a:p>
            <a:pPr marL="57150" indent="-285750">
              <a:buAutoNum type="romanLcParenR"/>
            </a:pPr>
            <a:r>
              <a:rPr lang="en-GB" baseline="0" dirty="0"/>
              <a:t>to demonstrate understanding of key information in the text</a:t>
            </a:r>
          </a:p>
          <a:p>
            <a:pPr marL="0" indent="0">
              <a:buNone/>
            </a:pPr>
            <a:endParaRPr lang="en-GB" dirty="0"/>
          </a:p>
          <a:p>
            <a:pPr marL="0" indent="0">
              <a:buNone/>
            </a:pPr>
            <a:r>
              <a:rPr lang="en-GB" b="1" dirty="0"/>
              <a:t>Procedure:</a:t>
            </a:r>
          </a:p>
          <a:p>
            <a:pPr marL="228600" indent="-228600">
              <a:buAutoNum type="arabicPeriod"/>
            </a:pPr>
            <a:r>
              <a:rPr lang="en-GB" baseline="0" dirty="0"/>
              <a:t>Students write 1-6 down the left hand side of their books.</a:t>
            </a:r>
          </a:p>
          <a:p>
            <a:pPr marL="228600" indent="-228600">
              <a:buAutoNum type="arabicPeriod"/>
            </a:pPr>
            <a:r>
              <a:rPr lang="en-GB" baseline="0" dirty="0"/>
              <a:t>Explain to students that they will hear six pairs of missing words.</a:t>
            </a:r>
          </a:p>
          <a:p>
            <a:pPr marL="228600" indent="-228600">
              <a:buAutoNum type="arabicPeriod"/>
            </a:pPr>
            <a:r>
              <a:rPr lang="en-GB" baseline="0" dirty="0"/>
              <a:t>They listen to the text and write the missing pairs of words. </a:t>
            </a:r>
          </a:p>
          <a:p>
            <a:pPr marL="228600" indent="-228600">
              <a:buAutoNum type="arabicPeriod"/>
            </a:pPr>
            <a:r>
              <a:rPr lang="en-GB" baseline="0" dirty="0"/>
              <a:t>Check answers and give feedback. Elicit oral translations in English of the words in the gaps.</a:t>
            </a:r>
          </a:p>
          <a:p>
            <a:pPr marL="228600" indent="-228600">
              <a:buAutoNum type="arabicPeriod"/>
            </a:pPr>
            <a:r>
              <a:rPr lang="en-GB" baseline="0" dirty="0"/>
              <a:t>Ask students which pairs of words have an adjective before the noun (</a:t>
            </a:r>
            <a:r>
              <a:rPr lang="en-GB" b="1" baseline="0" dirty="0"/>
              <a:t>ANSWER</a:t>
            </a:r>
            <a:r>
              <a:rPr lang="en-GB" baseline="0" dirty="0"/>
              <a:t>: </a:t>
            </a:r>
            <a:r>
              <a:rPr lang="en-GB" baseline="0" dirty="0" err="1"/>
              <a:t>buen</a:t>
            </a:r>
            <a:r>
              <a:rPr lang="en-GB" baseline="0" dirty="0"/>
              <a:t> </a:t>
            </a:r>
            <a:r>
              <a:rPr lang="en-GB" baseline="0" dirty="0" err="1"/>
              <a:t>negocio</a:t>
            </a:r>
            <a:r>
              <a:rPr lang="en-GB" baseline="0" dirty="0"/>
              <a:t>, poco </a:t>
            </a:r>
            <a:r>
              <a:rPr lang="en-GB" baseline="0" dirty="0" err="1"/>
              <a:t>tiempo</a:t>
            </a:r>
            <a:r>
              <a:rPr lang="en-GB" baseline="0" dirty="0"/>
              <a:t>, gran persona).</a:t>
            </a:r>
          </a:p>
          <a:p>
            <a:pPr marL="228600" indent="-228600">
              <a:buAutoNum type="arabicPeriod"/>
            </a:pPr>
            <a:r>
              <a:rPr lang="en-GB" baseline="0" dirty="0"/>
              <a:t>Ask which pairs of words have an adjective after the noun (</a:t>
            </a:r>
            <a:r>
              <a:rPr lang="en-GB" b="1" baseline="0" dirty="0"/>
              <a:t>ANSWER</a:t>
            </a:r>
            <a:r>
              <a:rPr lang="en-GB" baseline="0" dirty="0"/>
              <a:t>: </a:t>
            </a:r>
            <a:r>
              <a:rPr lang="en-GB" baseline="0" dirty="0" err="1"/>
              <a:t>actividad</a:t>
            </a:r>
            <a:r>
              <a:rPr lang="en-GB" baseline="0" dirty="0"/>
              <a:t> illegal, personas </a:t>
            </a:r>
            <a:r>
              <a:rPr lang="en-GB" baseline="0" dirty="0" err="1"/>
              <a:t>importantes</a:t>
            </a:r>
            <a:r>
              <a:rPr lang="en-GB" baseline="0" dirty="0"/>
              <a:t>, barrios </a:t>
            </a:r>
            <a:r>
              <a:rPr lang="en-GB" baseline="0" dirty="0" err="1"/>
              <a:t>pobres</a:t>
            </a:r>
            <a:r>
              <a:rPr lang="en-GB" baseline="0" dirty="0"/>
              <a:t>).</a:t>
            </a:r>
          </a:p>
          <a:p>
            <a:pPr marL="228600" indent="-228600">
              <a:buAutoNum type="arabicPeriod"/>
            </a:pPr>
            <a:r>
              <a:rPr lang="en-GB" baseline="0" dirty="0"/>
              <a:t>To check comprehension of the text on this slide, </a:t>
            </a:r>
            <a:r>
              <a:rPr lang="en-GB" baseline="0"/>
              <a:t>the questions below </a:t>
            </a:r>
            <a:r>
              <a:rPr lang="en-GB" baseline="0" dirty="0"/>
              <a:t>could be asked</a:t>
            </a:r>
            <a:r>
              <a:rPr lang="en-GB" baseline="0"/>
              <a:t>. These could be written on the board by the teacher or distributed on a handout (word doc available with this resource). The answers can be checked orally in English afterwards, with reference to the Spanish text displayed on the board.</a:t>
            </a:r>
          </a:p>
          <a:p>
            <a:pPr marL="0" indent="0">
              <a:buNone/>
            </a:pPr>
            <a:endParaRPr lang="en-GB" baseline="0" dirty="0"/>
          </a:p>
          <a:p>
            <a:pPr marL="0" indent="0">
              <a:buNone/>
            </a:pPr>
            <a:r>
              <a:rPr lang="en-GB" b="1" baseline="0" dirty="0"/>
              <a:t>Comprehension questions:</a:t>
            </a:r>
          </a:p>
          <a:p>
            <a:pPr marL="228600" indent="-228600">
              <a:buAutoNum type="arabicPeriod"/>
            </a:pPr>
            <a:r>
              <a:rPr lang="en-GB" baseline="0" dirty="0"/>
              <a:t>Who was effectively in charge of Medellín twenty years ago? (The Cartel de Medellín)</a:t>
            </a:r>
          </a:p>
          <a:p>
            <a:pPr marL="228600" indent="-228600">
              <a:buAutoNum type="arabicPeriod"/>
            </a:pPr>
            <a:r>
              <a:rPr lang="en-GB" baseline="0" dirty="0"/>
              <a:t>How much could the </a:t>
            </a:r>
            <a:r>
              <a:rPr lang="en-GB" i="1" baseline="0" dirty="0"/>
              <a:t>Cartel de Medellín </a:t>
            </a:r>
            <a:r>
              <a:rPr lang="en-GB" i="0" baseline="0" dirty="0"/>
              <a:t>earn in a day? (Up to 60 million dollars)</a:t>
            </a:r>
          </a:p>
          <a:p>
            <a:pPr marL="228600" indent="-228600">
              <a:buAutoNum type="arabicPeriod"/>
            </a:pPr>
            <a:r>
              <a:rPr lang="en-GB" i="0" baseline="0" dirty="0"/>
              <a:t>What is said about violence? What examples are given? (The group used violence frequently. It killed police officers and kidnapped important people)</a:t>
            </a:r>
          </a:p>
          <a:p>
            <a:pPr marL="228600" indent="-228600">
              <a:buAutoNum type="arabicPeriod"/>
            </a:pPr>
            <a:r>
              <a:rPr lang="en-GB" i="0" baseline="0" dirty="0"/>
              <a:t>Why was Pablo Escobar considered to be a great person? (Because he helped the population in poor neighbourhoods where the government wasn’t present)</a:t>
            </a:r>
          </a:p>
          <a:p>
            <a:pPr marL="228600" indent="-228600">
              <a:buAutoNum type="arabicPeriod"/>
            </a:pPr>
            <a:endParaRPr lang="en-GB" i="0" baseline="0" dirty="0"/>
          </a:p>
          <a:p>
            <a:pPr marL="0" indent="0">
              <a:buNone/>
            </a:pPr>
            <a:r>
              <a:rPr lang="en-GB" b="1" i="0" baseline="0" dirty="0"/>
              <a:t>Notes: </a:t>
            </a:r>
            <a:r>
              <a:rPr lang="en-GB" b="0" i="0" baseline="0" dirty="0"/>
              <a:t>it is assumed that students will be able to understand ‘</a:t>
            </a:r>
            <a:r>
              <a:rPr lang="en-GB" b="0" i="0" baseline="0" dirty="0" err="1"/>
              <a:t>prácticamente</a:t>
            </a:r>
            <a:r>
              <a:rPr lang="en-GB" b="0" i="0" baseline="0" dirty="0"/>
              <a:t>’ given that the word ‘</a:t>
            </a:r>
            <a:r>
              <a:rPr lang="en-GB" b="0" i="0" baseline="0" dirty="0" err="1"/>
              <a:t>práctico</a:t>
            </a:r>
            <a:r>
              <a:rPr lang="en-GB" b="0" i="0" baseline="0" dirty="0"/>
              <a:t>’ has been taught, as well as the meaning of the affix –</a:t>
            </a:r>
            <a:r>
              <a:rPr lang="en-GB" b="0" i="0" baseline="0" dirty="0" err="1"/>
              <a:t>mente</a:t>
            </a:r>
            <a:r>
              <a:rPr lang="en-GB" b="0" i="0" baseline="0" dirty="0"/>
              <a:t>.</a:t>
            </a:r>
            <a:endParaRPr lang="en-GB" b="1" i="0" baseline="0" dirty="0"/>
          </a:p>
          <a:p>
            <a:pPr marL="0" indent="0">
              <a:buNone/>
            </a:pPr>
            <a:r>
              <a:rPr lang="en-GB" i="0" baseline="0" dirty="0"/>
              <a:t>Based on the text length (142 words), 2% of the text is 2.6 words. In the new GCSE, a maximum of 2% of words in a text may be glossed. This is rounded up to the nearest single figure (3) here.</a:t>
            </a:r>
          </a:p>
          <a:p>
            <a:pPr marL="0" indent="0">
              <a:buNone/>
            </a:pPr>
            <a:r>
              <a:rPr lang="en-GB" i="0" baseline="0" dirty="0"/>
              <a:t>One additional cognate (</a:t>
            </a:r>
            <a:r>
              <a:rPr lang="en-GB" i="0" baseline="0" dirty="0" err="1"/>
              <a:t>dólar</a:t>
            </a:r>
            <a:r>
              <a:rPr lang="en-GB" i="0" baseline="0" dirty="0"/>
              <a:t>) is included as it has been used in previous phonics activities.</a:t>
            </a:r>
          </a:p>
          <a:p>
            <a:pPr marL="0" indent="0">
              <a:buNone/>
            </a:pPr>
            <a:r>
              <a:rPr lang="en-GB" i="0" baseline="0" dirty="0"/>
              <a:t>An additional way in which the text could be exploited would be to ask students to identify instances of ‘era’ and their meanings (e.g. ‘[it] was’ for the city, ‘[he] was’ for Escobar).</a:t>
            </a:r>
          </a:p>
          <a:p>
            <a:pPr marL="0" indent="0">
              <a:buNone/>
            </a:pPr>
            <a:endParaRPr lang="en-GB" i="0" baseline="0" dirty="0"/>
          </a:p>
          <a:p>
            <a:pPr marL="0" indent="0">
              <a:buNone/>
            </a:pPr>
            <a:r>
              <a:rPr lang="en-GB" b="1" i="0" baseline="0" dirty="0"/>
              <a:t>Image credits: </a:t>
            </a:r>
            <a:r>
              <a:rPr lang="en-GB" b="0" i="0" baseline="0" dirty="0"/>
              <a:t>Image retrieved from </a:t>
            </a:r>
            <a:r>
              <a:rPr lang="en-GB" i="0" baseline="0" dirty="0"/>
              <a:t>https://</a:t>
            </a:r>
            <a:r>
              <a:rPr lang="en-GB" i="0" baseline="0" dirty="0" err="1"/>
              <a:t>pixabay.com</a:t>
            </a:r>
            <a:r>
              <a:rPr lang="en-GB" i="0" baseline="0" dirty="0"/>
              <a:t>/es/illustrations/pablo-escobar-gr%c3%a1ficos-dise%c3%b1o-4439780/ (image free to use)</a:t>
            </a:r>
          </a:p>
          <a:p>
            <a:pPr marL="0" indent="0">
              <a:buNone/>
            </a:pPr>
            <a:endParaRPr lang="en-GB" i="0" baseline="0" dirty="0"/>
          </a:p>
          <a:p>
            <a:pPr marL="0" indent="0">
              <a:buNone/>
            </a:pPr>
            <a:r>
              <a:rPr lang="en-GB" b="1" i="0" baseline="0" dirty="0"/>
              <a:t>Sources and additional information:</a:t>
            </a:r>
          </a:p>
          <a:p>
            <a:pPr marL="0" rtl="0"/>
            <a:r>
              <a:rPr lang="en-GB" b="0" i="0" baseline="0" dirty="0"/>
              <a:t>Source of information regarding income: </a:t>
            </a:r>
            <a:r>
              <a:rPr lang="en-GB" sz="1200" b="0" i="0" u="none" strike="noStrike" cap="none" dirty="0">
                <a:solidFill>
                  <a:schemeClr val="dk1"/>
                </a:solidFill>
                <a:effectLst/>
                <a:latin typeface="Calibri"/>
                <a:ea typeface="Calibri"/>
                <a:cs typeface="Calibri"/>
                <a:sym typeface="Calibri"/>
              </a:rPr>
              <a:t>Pablo Escobar: The Life and Crimes of the Most Notorious Colombian Drug Lord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By J.D. Rockefeller</a:t>
            </a:r>
            <a:endParaRPr lang="en-GB" b="0" i="0" baseline="0" dirty="0"/>
          </a:p>
          <a:p>
            <a:pPr marL="0" indent="0">
              <a:buNone/>
            </a:pPr>
            <a:endParaRPr lang="en-GB" i="0" baseline="0" dirty="0"/>
          </a:p>
          <a:p>
            <a:pPr marL="0" indent="0">
              <a:buNone/>
            </a:pPr>
            <a:r>
              <a:rPr lang="en-GB" b="1" i="0" baseline="0" dirty="0"/>
              <a:t>Frequency of glossed words:</a:t>
            </a:r>
          </a:p>
          <a:p>
            <a:pPr marL="0" indent="0">
              <a:buNone/>
            </a:pPr>
            <a:r>
              <a:rPr lang="en-GB" b="0" i="0" baseline="0" dirty="0" err="1"/>
              <a:t>narcotráfico</a:t>
            </a:r>
            <a:r>
              <a:rPr lang="en-GB" b="0" i="0" baseline="0" dirty="0"/>
              <a:t> [3549]; </a:t>
            </a:r>
            <a:r>
              <a:rPr lang="en-GB" b="0" i="0" baseline="0" dirty="0" err="1"/>
              <a:t>secuestrar</a:t>
            </a:r>
            <a:r>
              <a:rPr lang="en-GB" b="0" i="0" baseline="0" dirty="0"/>
              <a:t> [&gt;5000]; </a:t>
            </a:r>
            <a:r>
              <a:rPr lang="en-GB" b="0" i="0" baseline="0" dirty="0" err="1"/>
              <a:t>violencia</a:t>
            </a:r>
            <a:r>
              <a:rPr lang="en-GB" b="0" i="0" baseline="0" dirty="0"/>
              <a:t> [1100]</a:t>
            </a:r>
          </a:p>
          <a:p>
            <a:pPr marL="0" indent="0">
              <a:buNone/>
            </a:pPr>
            <a:endParaRPr lang="en-GB" b="0" i="0" baseline="0" dirty="0"/>
          </a:p>
          <a:p>
            <a:pPr marL="0" indent="0">
              <a:buNone/>
            </a:pPr>
            <a:r>
              <a:rPr lang="en-GB" b="1" i="0" baseline="0" dirty="0"/>
              <a:t>Frequency of cognates:</a:t>
            </a:r>
          </a:p>
          <a:p>
            <a:pPr marL="0" indent="0">
              <a:buNone/>
            </a:pPr>
            <a:r>
              <a:rPr lang="en-GB" b="0" i="0" baseline="0" dirty="0"/>
              <a:t>criminal [2884; </a:t>
            </a:r>
            <a:r>
              <a:rPr lang="en-GB" b="0" i="0" baseline="0" dirty="0" err="1"/>
              <a:t>controlar</a:t>
            </a:r>
            <a:r>
              <a:rPr lang="en-GB" b="0" i="0" baseline="0" dirty="0"/>
              <a:t> [994]; </a:t>
            </a:r>
            <a:r>
              <a:rPr lang="en-GB" b="0" i="0" baseline="0" dirty="0" err="1"/>
              <a:t>dólar</a:t>
            </a:r>
            <a:r>
              <a:rPr lang="en-GB" b="0" i="0" baseline="0" dirty="0"/>
              <a:t> [677]; </a:t>
            </a:r>
            <a:r>
              <a:rPr lang="en-GB" b="0" i="0" baseline="0" dirty="0" err="1"/>
              <a:t>ilegal</a:t>
            </a:r>
            <a:r>
              <a:rPr lang="en-GB" b="0" i="0" baseline="0" dirty="0"/>
              <a:t> [2912]</a:t>
            </a:r>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i="0" baseline="0" dirty="0"/>
          </a:p>
          <a:p>
            <a:pPr marL="0" indent="0">
              <a:buNone/>
            </a:pPr>
            <a:endParaRPr lang="en-GB" i="0"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114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8 minutes</a:t>
            </a:r>
          </a:p>
          <a:p>
            <a:pPr marL="0"/>
            <a:endParaRPr lang="en-GB" b="1" dirty="0"/>
          </a:p>
          <a:p>
            <a:pPr marL="0"/>
            <a:r>
              <a:rPr lang="en-GB" b="1" dirty="0"/>
              <a:t>Aims: </a:t>
            </a:r>
          </a:p>
          <a:p>
            <a:pPr marL="57150" indent="-285750">
              <a:buAutoNum type="romanLcParenR"/>
            </a:pPr>
            <a:r>
              <a:rPr lang="en-GB" b="0" dirty="0"/>
              <a:t>to</a:t>
            </a:r>
            <a:r>
              <a:rPr lang="en-GB" b="0" baseline="0" dirty="0"/>
              <a:t> learn about present day life in a Spanish-speaking city</a:t>
            </a:r>
          </a:p>
          <a:p>
            <a:pPr marL="57150" indent="-285750">
              <a:buAutoNum type="romanLcParenR"/>
            </a:pPr>
            <a:r>
              <a:rPr lang="en-GB" b="0" baseline="0" dirty="0"/>
              <a:t>to correctly identify the missing words in the gaps</a:t>
            </a:r>
          </a:p>
          <a:p>
            <a:pPr marL="57150" indent="-285750">
              <a:buAutoNum type="romanLcParenR"/>
            </a:pPr>
            <a:r>
              <a:rPr lang="en-GB" b="0" baseline="0" dirty="0"/>
              <a:t>to understand key information in the text</a:t>
            </a:r>
            <a:endParaRPr lang="en-GB" b="1" dirty="0"/>
          </a:p>
          <a:p>
            <a:pPr marL="0"/>
            <a:endParaRPr lang="en-GB" b="1" dirty="0"/>
          </a:p>
          <a:p>
            <a:pPr marL="0"/>
            <a:r>
              <a:rPr lang="en-GB" b="1" dirty="0"/>
              <a:t>Procedure:</a:t>
            </a:r>
          </a:p>
          <a:p>
            <a:pPr marL="0">
              <a:buAutoNum type="arabicPeriod"/>
            </a:pPr>
            <a:r>
              <a:rPr lang="en-GB" b="0" dirty="0"/>
              <a:t>Ask students to read the text and</a:t>
            </a:r>
            <a:r>
              <a:rPr lang="en-GB" b="0" baseline="0" dirty="0"/>
              <a:t> identify which word should go in which gap.</a:t>
            </a:r>
          </a:p>
          <a:p>
            <a:pPr marL="0">
              <a:buAutoNum type="arabicPeriod"/>
            </a:pPr>
            <a:r>
              <a:rPr lang="en-GB" b="0" baseline="0" dirty="0"/>
              <a:t>Teachers may wish to challenge higher achieving students by not showing them the answer options initially.</a:t>
            </a:r>
          </a:p>
          <a:p>
            <a:pPr marL="0">
              <a:buAutoNum type="arabicPeriod"/>
            </a:pPr>
            <a:r>
              <a:rPr lang="en-GB" b="0" baseline="0" dirty="0"/>
              <a:t>Reveal each answer and give feedback. Check understanding of the text via oral translation of each sentence into English.</a:t>
            </a:r>
            <a:endParaRPr lang="en-GB" b="0" dirty="0"/>
          </a:p>
          <a:p>
            <a:pPr marL="0"/>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Notes:</a:t>
            </a:r>
            <a:r>
              <a:rPr lang="en-GB" b="1" baseline="0" dirty="0"/>
              <a:t> </a:t>
            </a:r>
            <a:r>
              <a:rPr lang="en-GB" baseline="0" dirty="0"/>
              <a:t>students may be interested to know that Escobar died in 1993 during a military attack by the Colombian armed forces.</a:t>
            </a:r>
            <a:r>
              <a:rPr lang="en-GB" b="0" i="0" baseline="0" dirty="0"/>
              <a:t> To give an indication of Escobar’s popularity, around 25,000 people attended his funeral (https://</a:t>
            </a:r>
            <a:r>
              <a:rPr lang="en-GB" b="0" i="0" baseline="0" dirty="0" err="1"/>
              <a:t>faroutmagazine.co.uk</a:t>
            </a:r>
            <a:r>
              <a:rPr lang="en-GB" b="0" i="0" baseline="0" dirty="0"/>
              <a:t>/how-</a:t>
            </a:r>
            <a:r>
              <a:rPr lang="en-GB" b="0" i="0" baseline="0" dirty="0" err="1"/>
              <a:t>pablo</a:t>
            </a:r>
            <a:r>
              <a:rPr lang="en-GB" b="0" i="0" baseline="0" dirty="0"/>
              <a:t>-</a:t>
            </a:r>
            <a:r>
              <a:rPr lang="en-GB" b="0" i="0" baseline="0" dirty="0" err="1"/>
              <a:t>escobar</a:t>
            </a:r>
            <a:r>
              <a:rPr lang="en-GB" b="0" i="0" baseline="0" dirty="0"/>
              <a:t>-became-symbol-of-resistance-popular-culture/).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Students were taught the spelling change o &gt; u in the word ‘</a:t>
            </a:r>
            <a:r>
              <a:rPr lang="en-GB" b="0" i="0" baseline="0" dirty="0" err="1"/>
              <a:t>murió</a:t>
            </a:r>
            <a:r>
              <a:rPr lang="en-GB" b="0" i="0" baseline="0" dirty="0"/>
              <a:t>’ in Y9 T2 but it may be worth recapping this.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Frequency of unknown words: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err="1"/>
              <a:t>tranquilamente</a:t>
            </a:r>
            <a:r>
              <a:rPr lang="en-GB" b="0" i="0" baseline="0" dirty="0"/>
              <a:t> [4526] (not glossed as students have learnt ‘</a:t>
            </a:r>
            <a:r>
              <a:rPr lang="en-GB" b="0" i="0" baseline="0" dirty="0" err="1"/>
              <a:t>tranquilo</a:t>
            </a:r>
            <a:r>
              <a:rPr lang="en-GB" b="0" i="0" baseline="0" dirty="0"/>
              <a:t>’ and the affix –</a:t>
            </a:r>
            <a:r>
              <a:rPr lang="en-GB" b="0" i="0" baseline="0" dirty="0" err="1"/>
              <a:t>mente</a:t>
            </a:r>
            <a:r>
              <a:rPr lang="en-GB" b="0" i="0" baseline="0" dirty="0"/>
              <a:t>); </a:t>
            </a:r>
            <a:r>
              <a:rPr lang="en-GB" b="0" i="0" baseline="0" dirty="0" err="1"/>
              <a:t>violencia</a:t>
            </a:r>
            <a:r>
              <a:rPr lang="en-GB" b="0" i="0" baseline="0" dirty="0"/>
              <a:t> [1100]; </a:t>
            </a:r>
            <a:r>
              <a:rPr lang="en-GB" b="0" i="0" baseline="0" dirty="0" err="1"/>
              <a:t>conectar</a:t>
            </a:r>
            <a:r>
              <a:rPr lang="en-GB" b="0" i="0" baseline="0" dirty="0"/>
              <a:t> [1973]</a:t>
            </a:r>
          </a:p>
          <a:p>
            <a:pPr marL="0"/>
            <a:endParaRPr lang="en-GB" baseline="0" dirty="0"/>
          </a:p>
          <a:p>
            <a:pPr marL="0"/>
            <a:r>
              <a:rPr lang="en-GB" b="0" baseline="0" dirty="0"/>
              <a:t>Images free to use from </a:t>
            </a:r>
            <a:r>
              <a:rPr lang="en-GB" b="0" baseline="0" dirty="0" err="1"/>
              <a:t>wikicommons</a:t>
            </a:r>
            <a:r>
              <a:rPr lang="en-GB" b="0" baseline="0" dirty="0"/>
              <a:t> and from the Museo Casa de la Memoria website.</a:t>
            </a:r>
          </a:p>
          <a:p>
            <a:pPr marL="0"/>
            <a:r>
              <a:rPr lang="en-GB" dirty="0"/>
              <a:t>https://</a:t>
            </a:r>
            <a:r>
              <a:rPr lang="en-GB" dirty="0" err="1"/>
              <a:t>commons.wikimedia.org</a:t>
            </a:r>
            <a:r>
              <a:rPr lang="en-GB" dirty="0"/>
              <a:t>/wiki/File:Metrocable_and_Comuna_1_in_Medell%C3%ADn_01.jpg</a:t>
            </a:r>
          </a:p>
          <a:p>
            <a:pPr marL="0"/>
            <a:r>
              <a:rPr lang="en-GB" dirty="0"/>
              <a:t>https://</a:t>
            </a:r>
            <a:r>
              <a:rPr lang="en-GB" dirty="0" err="1"/>
              <a:t>www.museocasadelamemoria.gov.co</a:t>
            </a:r>
            <a:r>
              <a:rPr lang="en-GB" dirty="0"/>
              <a:t>/</a:t>
            </a:r>
            <a:r>
              <a:rPr lang="en-GB" dirty="0" err="1"/>
              <a:t>en</a:t>
            </a:r>
            <a:r>
              <a:rPr lang="en-GB" dirty="0"/>
              <a:t>/</a:t>
            </a:r>
            <a:r>
              <a:rPr lang="en-GB" dirty="0" err="1"/>
              <a:t>elmuseo</a:t>
            </a:r>
            <a:r>
              <a:rPr lang="en-GB" dirty="0"/>
              <a:t>/</a:t>
            </a:r>
            <a:r>
              <a:rPr lang="en-GB" dirty="0" err="1"/>
              <a:t>acerca</a:t>
            </a:r>
            <a:r>
              <a:rPr lang="en-GB" dirty="0"/>
              <a:t>-de-</a:t>
            </a:r>
            <a:r>
              <a:rPr lang="en-GB" dirty="0" err="1"/>
              <a:t>nosotros</a:t>
            </a:r>
            <a:r>
              <a:rPr lang="en-GB" dirty="0"/>
              <a:t>/</a:t>
            </a:r>
          </a:p>
          <a:p>
            <a:pPr marL="0"/>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202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well known model of all the different components of language knowledge. </a:t>
            </a:r>
          </a:p>
          <a:p>
            <a:r>
              <a:rPr lang="en-US" dirty="0"/>
              <a:t>Underpinning both this model, and other similar ones, and the Pedagogy Review, the new GCSE, the </a:t>
            </a:r>
            <a:r>
              <a:rPr lang="en-US" dirty="0" err="1"/>
              <a:t>Ofsted</a:t>
            </a:r>
            <a:r>
              <a:rPr lang="en-US" dirty="0"/>
              <a:t> review of research, and NCELPs activities is the basic idea – that is surely uncontroversial - that learners need, especially in the early stages, a robust body of language  – in grammar, vocabulary, and sound-symbol relations – to be able to do all the things on the right. </a:t>
            </a:r>
          </a:p>
          <a:p>
            <a:r>
              <a:rPr lang="en-US" dirty="0"/>
              <a:t>Then other aspects of language competence are given an initial boost – they can develop, in tandem with further core knowledge development  – the ability to create cohesion, or use language for various functions such as giving an opinion, or describing school life, or for developing inter-cultural competence (all of these need, or at least benefit from, being able to understand and use the language itself)</a:t>
            </a:r>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3</a:t>
            </a:fld>
            <a:endParaRPr lang="en-GB"/>
          </a:p>
        </p:txBody>
      </p:sp>
    </p:spTree>
    <p:extLst>
      <p:ext uri="{BB962C8B-B14F-4D97-AF65-F5344CB8AC3E}">
        <p14:creationId xmlns:p14="http://schemas.microsoft.com/office/powerpoint/2010/main" val="3848483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text about a kite-festival in Dieppe with lots of language awareness activities to help learners understand cognates</a:t>
            </a:r>
          </a:p>
          <a:p>
            <a:r>
              <a:rPr lang="en-US" b="1" dirty="0"/>
              <a:t>Then drawing on their current lexicons – which we know what they are precisely as they have been tracked so carefully - to replace the words</a:t>
            </a:r>
          </a:p>
          <a:p>
            <a:r>
              <a:rPr lang="en-US" b="1" dirty="0"/>
              <a:t>Then giving their reaction to the content of the text by answering a question about whether they would like to go to the festival</a:t>
            </a:r>
          </a:p>
          <a:p>
            <a:r>
              <a:rPr lang="en-US" b="1" dirty="0"/>
              <a:t>----------</a:t>
            </a:r>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bons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a:t>musique,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78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Comprehension questions about the content. </a:t>
            </a:r>
          </a:p>
          <a:p>
            <a:endParaRPr lang="en-US" b="1" dirty="0"/>
          </a:p>
          <a:p>
            <a:r>
              <a:rPr lang="en-US" b="1" dirty="0"/>
              <a:t>Timing: 4 mins</a:t>
            </a:r>
          </a:p>
          <a:p>
            <a:endParaRPr lang="en-US" b="1" dirty="0"/>
          </a:p>
          <a:p>
            <a:r>
              <a:rPr lang="en-US" b="1" dirty="0"/>
              <a:t>Aim: </a:t>
            </a:r>
            <a:r>
              <a:rPr lang="en-US" b="0" dirty="0"/>
              <a:t>Reading comprehension.</a:t>
            </a:r>
          </a:p>
          <a:p>
            <a:endParaRPr lang="en-US" b="1" dirty="0"/>
          </a:p>
          <a:p>
            <a:r>
              <a:rPr lang="en-US" b="1" dirty="0"/>
              <a:t>Procedure:</a:t>
            </a:r>
          </a:p>
          <a:p>
            <a:r>
              <a:rPr lang="en-US" b="0" dirty="0"/>
              <a:t>1. Click to bring up a comprehension questions in English.</a:t>
            </a:r>
          </a:p>
          <a:p>
            <a:r>
              <a:rPr lang="en-US" b="0" dirty="0"/>
              <a:t>2. Students write an answer in English.</a:t>
            </a:r>
          </a:p>
          <a:p>
            <a:r>
              <a:rPr lang="en-US" b="0" dirty="0"/>
              <a:t>3. Click to reveal answer.</a:t>
            </a:r>
          </a:p>
          <a:p>
            <a:r>
              <a:rPr lang="en-US" b="0" dirty="0"/>
              <a:t>4. Click again to reveal the next question.</a:t>
            </a:r>
          </a:p>
          <a:p>
            <a:r>
              <a:rPr lang="en-US" b="0" dirty="0"/>
              <a:t>5. Repeat steps 2-5 for 4 questions in total.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899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This was a bimodal reading and listening task – where learners are asked to follow the text whilst they listen; every so often the audio stops and they have to say the next word or the previous one, or replace the next word with something else</a:t>
            </a:r>
          </a:p>
          <a:p>
            <a:r>
              <a:rPr lang="en-US" b="1" dirty="0"/>
              <a:t>This was informed by evidence that bimodal input helps learners to segment the input into words and helps their comprehension. </a:t>
            </a:r>
          </a:p>
          <a:p>
            <a:r>
              <a:rPr lang="en-US" b="1" dirty="0"/>
              <a:t>-------------</a:t>
            </a:r>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971571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t>You can see many more NCELP resources for 13-14 year olds, after 200 hours of instruction, that cover topics such as secularism in France, the Berlin Wall and divided Germany, the ‘polite you’.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One teacher has shared with us some humorous versions of well known fairy tales that they have written with the high frequency words. </a:t>
            </a:r>
          </a:p>
          <a:p>
            <a:endParaRPr lang="en-US" dirty="0"/>
          </a:p>
        </p:txBody>
      </p:sp>
      <p:sp>
        <p:nvSpPr>
          <p:cNvPr id="333" name="Google Shape;3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much as possible, participants are assigned to courses regionally - led by an NCELP Specialist Teacher near them, with other participants from their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offers the potential to make the most of local networking and peer support, both online and potentially also face-to-face.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self-study version of the course (with similar certification) for anyone who is unable to access a ‘live’ place will be available shortly.</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this CPD deck is delivered by others, please use this feedback survey, and paste into the chat: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Google Form: </a:t>
            </a:r>
            <a:r>
              <a:rPr lang="en-GB" sz="1200" u="sng" kern="1200" dirty="0">
                <a:solidFill>
                  <a:schemeClr val="tx1"/>
                </a:solidFill>
                <a:effectLst/>
                <a:latin typeface="+mn-lt"/>
                <a:ea typeface="+mn-ea"/>
                <a:cs typeface="+mn-cs"/>
                <a:hlinkClick r:id="rId3"/>
              </a:rPr>
              <a:t>https://forms.gle/Y2ztbpRTrkKZRjcp9</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93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232862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112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dirty="0"/>
              <a:t>And how do teachers and learners get to experience ‘language content’ in our setting? How is this laid out and delivered?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dirty="0"/>
              <a:t>Starting from the very foundations of this pyramid, the students experience the content through the teacher and the materials they are exposed to – a few lucky ones through primary school work that is build upon at secondary, a few have extra curricular experiences – but essentially, for the vast majority the secondary classroom is where it is at. And there are about 450 hours of it</a:t>
            </a:r>
          </a:p>
          <a:p>
            <a:pPr marL="0" lvl="0" indent="0" algn="l" rtl="0">
              <a:spcBef>
                <a:spcPts val="0"/>
              </a:spcBef>
              <a:spcAft>
                <a:spcPts val="0"/>
              </a:spcAft>
              <a:buNone/>
            </a:pPr>
            <a:r>
              <a:rPr lang="en-GB" sz="1600" dirty="0"/>
              <a:t>Publishers’ materials provide language content which is in turn driven by what the awarding bodies lay out in their content, in their lists and in their exams. </a:t>
            </a:r>
            <a:r>
              <a:rPr lang="en-GB" sz="1600" dirty="0" err="1"/>
              <a:t>Ofqual</a:t>
            </a:r>
            <a:r>
              <a:rPr lang="en-GB" sz="1600" dirty="0"/>
              <a:t> checks that the exams reflect the government’s definition of what the content is. </a:t>
            </a:r>
            <a:r>
              <a:rPr lang="en-GB" sz="1600" dirty="0" err="1"/>
              <a:t>Ofqual</a:t>
            </a:r>
            <a:r>
              <a:rPr lang="en-GB" sz="1600" dirty="0"/>
              <a:t> also have to test that the content is sampled year on year, and covered, eventually.</a:t>
            </a:r>
          </a:p>
          <a:p>
            <a:pPr marL="0" lvl="0" indent="0" algn="l" rtl="0">
              <a:spcBef>
                <a:spcPts val="0"/>
              </a:spcBef>
              <a:spcAft>
                <a:spcPts val="0"/>
              </a:spcAft>
              <a:buNone/>
            </a:pPr>
            <a:r>
              <a:rPr lang="en-GB" sz="1600" dirty="0"/>
              <a:t>So, today’s talk is going to be mainly focussed on that subject content document – </a:t>
            </a:r>
          </a:p>
          <a:p>
            <a:pPr marL="0" lvl="0" indent="0" algn="l" rtl="0">
              <a:spcBef>
                <a:spcPts val="0"/>
              </a:spcBef>
              <a:spcAft>
                <a:spcPts val="0"/>
              </a:spcAft>
              <a:buNone/>
            </a:pPr>
            <a:r>
              <a:rPr lang="en-GB" sz="1600" dirty="0"/>
              <a:t>In fact, this takes me back to my very first task on my masters at Southampton – we had to dig out the curriculum for a language course and discuss the relations between that curriculum and the tests. As a teacher, with a PGCE and three years classroom experience, including as a Head of a small Spanish dept, I admit -  I had not looked at the subject content. But, of course,  it’s impact is enormous. </a:t>
            </a:r>
          </a:p>
        </p:txBody>
      </p:sp>
      <p:sp>
        <p:nvSpPr>
          <p:cNvPr id="92" name="Google Shape;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 will also talk about the rationale behind some of  these changes. </a:t>
            </a: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246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1" indent="0" algn="l" rtl="0">
              <a:lnSpc>
                <a:spcPct val="90000"/>
              </a:lnSpc>
              <a:spcBef>
                <a:spcPts val="500"/>
              </a:spcBef>
              <a:spcAft>
                <a:spcPts val="0"/>
              </a:spcAft>
              <a:buClr>
                <a:srgbClr val="1F3864"/>
              </a:buClr>
              <a:buSzPct val="100000"/>
              <a:buNone/>
            </a:pPr>
            <a:endParaRPr lang="en-GB" dirty="0"/>
          </a:p>
          <a:p>
            <a:pPr marL="685800" lvl="1" indent="-228600" algn="l" rtl="0">
              <a:lnSpc>
                <a:spcPct val="90000"/>
              </a:lnSpc>
              <a:spcBef>
                <a:spcPts val="500"/>
              </a:spcBef>
              <a:spcAft>
                <a:spcPts val="0"/>
              </a:spcAft>
              <a:buClr>
                <a:srgbClr val="1F3864"/>
              </a:buClr>
              <a:buSzPct val="100000"/>
              <a:buChar char="•"/>
            </a:pPr>
            <a:endParaRPr lang="en-GB" dirty="0"/>
          </a:p>
        </p:txBody>
      </p:sp>
      <p:sp>
        <p:nvSpPr>
          <p:cNvPr id="142" name="Google Shape;14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655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Strategies, such as use the context to work it out, ask someone, use a dictionary, guess from your world knowledge </a:t>
            </a:r>
            <a:endParaRPr lang="en-GB"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Other contextual factors: </a:t>
            </a:r>
            <a:r>
              <a:rPr lang="en-GB" dirty="0"/>
              <a:t>the relevance of the unknown word for comprehension, and the proportion of unknown words in the text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To ‘</a:t>
            </a:r>
            <a:r>
              <a:rPr lang="en-GB" sz="1200" i="1" dirty="0"/>
              <a:t>really’ </a:t>
            </a:r>
            <a:r>
              <a:rPr lang="en-GB" sz="1200" dirty="0"/>
              <a:t>understand a text, you need to know 98% of the words in it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To ‘</a:t>
            </a:r>
            <a:r>
              <a:rPr lang="en-GB" sz="1200" i="1" dirty="0"/>
              <a:t>just about</a:t>
            </a:r>
            <a:r>
              <a:rPr lang="en-GB" sz="1200" dirty="0"/>
              <a:t>’ understand a text, you need to know at least 90% of words in it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See research by Nation, Laufer, and colleagues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545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 word family, in this instance, is defined a a word and its inflected forms</a:t>
            </a:r>
          </a:p>
          <a:p>
            <a:pPr marL="0" lvl="0" indent="0" algn="l" rtl="0">
              <a:spcBef>
                <a:spcPts val="0"/>
              </a:spcBef>
              <a:spcAft>
                <a:spcPts val="0"/>
              </a:spcAft>
              <a:buNone/>
            </a:pPr>
            <a:r>
              <a:rPr lang="en-GB" dirty="0"/>
              <a:t>Such as wash, washes, washed – but not washer, or unwashed – so inflectional morphology, but not derivational morphology, as that is harder for learners</a:t>
            </a:r>
          </a:p>
        </p:txBody>
      </p:sp>
      <p:sp>
        <p:nvSpPr>
          <p:cNvPr id="149" name="Google Shape;1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2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8373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92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6058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7048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48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3428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33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33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1756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8092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20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24"/>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13" name="Google Shape;13;p24"/>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14" name="Google Shape;14;p2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6">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15" name="Google Shape;15;p2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5872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resources.ncelp.org/concern/resources/t722h880z?locale=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multilngprofiler.net/"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onlinelibrary.wiley.com/journal/15457249"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oasis-database.org/concern/summaries/m613mx741?locale=en"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28.jpeg"/><Relationship Id="rId12" Type="http://schemas.openxmlformats.org/officeDocument/2006/relationships/audio" Target="../media/audio5.wav"/><Relationship Id="rId17" Type="http://schemas.openxmlformats.org/officeDocument/2006/relationships/image" Target="../media/image31.png"/><Relationship Id="rId2" Type="http://schemas.openxmlformats.org/officeDocument/2006/relationships/audio" Target="../media/media2.wav"/><Relationship Id="rId16" Type="http://schemas.openxmlformats.org/officeDocument/2006/relationships/audio" Target="../media/audio7.wav"/><Relationship Id="rId1" Type="http://schemas.microsoft.com/office/2007/relationships/media" Target="../media/media2.wav"/><Relationship Id="rId6" Type="http://schemas.openxmlformats.org/officeDocument/2006/relationships/image" Target="../media/image27.tiff"/><Relationship Id="rId11" Type="http://schemas.openxmlformats.org/officeDocument/2006/relationships/audio" Target="../media/audio4.wav"/><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audio" Target="../media/audio3.wav"/><Relationship Id="rId4" Type="http://schemas.openxmlformats.org/officeDocument/2006/relationships/notesSlide" Target="../notesSlides/notesSlide32.xml"/><Relationship Id="rId9" Type="http://schemas.openxmlformats.org/officeDocument/2006/relationships/audio" Target="../media/audio2.wav"/><Relationship Id="rId14" Type="http://schemas.openxmlformats.org/officeDocument/2006/relationships/image" Target="../media/image29.jpeg"/></Relationships>
</file>

<file path=ppt/slides/_rels/slide35.xml.rels><?xml version="1.0" encoding="UTF-8" standalone="yes"?>
<Relationships xmlns="http://schemas.openxmlformats.org/package/2006/relationships"><Relationship Id="rId8" Type="http://schemas.openxmlformats.org/officeDocument/2006/relationships/hyperlink" Target="https://resources.ncelp.org/all-collections" TargetMode="External"/><Relationship Id="rId3" Type="http://schemas.openxmlformats.org/officeDocument/2006/relationships/hyperlink" Target="https://resources.ncelp.org/collections/tt44pn854?locale=en" TargetMode="External"/><Relationship Id="rId7" Type="http://schemas.openxmlformats.org/officeDocument/2006/relationships/hyperlink" Target="https://resources.ncelp.org/concern/resources/sq87bw293?locale=en"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resources.ncelp.org/catalog?utf8=%E2%9C%93&amp;search_field=all_fields&amp;q=culture+collection" TargetMode="External"/><Relationship Id="rId5" Type="http://schemas.openxmlformats.org/officeDocument/2006/relationships/hyperlink" Target="https://resources.ncelp.org/collections/08612p365?locale=en" TargetMode="External"/><Relationship Id="rId4" Type="http://schemas.openxmlformats.org/officeDocument/2006/relationships/hyperlink" Target="https://resources.ncelp.org/collections/t148fh31r?locale=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hyperlink" Target="http://www.ncelp.org/cp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enquiries@ncelp.org"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tiff"/><Relationship Id="rId4" Type="http://schemas.openxmlformats.org/officeDocument/2006/relationships/hyperlink" Target="https://oasis-database.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oasis-database.org/concern/summaries/np193916n?locale=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71"/>
        <p:cNvGrpSpPr/>
        <p:nvPr/>
      </p:nvGrpSpPr>
      <p:grpSpPr>
        <a:xfrm>
          <a:off x="0" y="0"/>
          <a:ext cx="0" cy="0"/>
          <a:chOff x="0" y="0"/>
          <a:chExt cx="0" cy="0"/>
        </a:xfrm>
      </p:grpSpPr>
      <p:grpSp>
        <p:nvGrpSpPr>
          <p:cNvPr id="72" name="Google Shape;72;p1" descr="background rectangle"/>
          <p:cNvGrpSpPr/>
          <p:nvPr/>
        </p:nvGrpSpPr>
        <p:grpSpPr>
          <a:xfrm>
            <a:off x="-56445" y="0"/>
            <a:ext cx="12192000" cy="6858000"/>
            <a:chOff x="-56445" y="0"/>
            <a:chExt cx="12192000" cy="6858000"/>
          </a:xfrm>
        </p:grpSpPr>
        <p:grpSp>
          <p:nvGrpSpPr>
            <p:cNvPr id="73" name="Google Shape;73;p1"/>
            <p:cNvGrpSpPr/>
            <p:nvPr/>
          </p:nvGrpSpPr>
          <p:grpSpPr>
            <a:xfrm>
              <a:off x="-56445" y="0"/>
              <a:ext cx="12192000" cy="6858000"/>
              <a:chOff x="0" y="0"/>
              <a:chExt cx="12192000" cy="6858000"/>
            </a:xfrm>
          </p:grpSpPr>
          <p:sp>
            <p:nvSpPr>
              <p:cNvPr id="74" name="Google Shape;74;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5" name="Google Shape;75;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76" name="Google Shape;76;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77" name="Google Shape;77;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8" name="Google Shape;78;p1"/>
          <p:cNvSpPr txBox="1">
            <a:spLocks noGrp="1"/>
          </p:cNvSpPr>
          <p:nvPr>
            <p:ph type="ctrTitle"/>
          </p:nvPr>
        </p:nvSpPr>
        <p:spPr>
          <a:xfrm>
            <a:off x="56445" y="2912338"/>
            <a:ext cx="10486049" cy="1426580"/>
          </a:xfrm>
          <a:prstGeom prst="rect">
            <a:avLst/>
          </a:prstGeom>
          <a:noFill/>
          <a:ln>
            <a:noFill/>
          </a:ln>
        </p:spPr>
        <p:txBody>
          <a:bodyPr spcFirstLastPara="1" wrap="square" lIns="91425" tIns="45700" rIns="91425" bIns="45700" anchor="b" anchorCtr="0">
            <a:normAutofit fontScale="90000"/>
          </a:bodyPr>
          <a:lstStyle/>
          <a:p>
            <a:r>
              <a:rPr lang="en-GB" b="1" dirty="0">
                <a:solidFill>
                  <a:schemeClr val="bg1"/>
                </a:solidFill>
              </a:rPr>
              <a:t>Defining and Assessing the </a:t>
            </a:r>
            <a:r>
              <a:rPr lang="en-GB" b="1" i="1" dirty="0">
                <a:solidFill>
                  <a:schemeClr val="bg1"/>
                </a:solidFill>
              </a:rPr>
              <a:t>Language Content</a:t>
            </a:r>
            <a:r>
              <a:rPr lang="en-GB" b="1" dirty="0">
                <a:solidFill>
                  <a:schemeClr val="bg1"/>
                </a:solidFill>
              </a:rPr>
              <a:t>: Effects on Curriculum Design</a:t>
            </a:r>
            <a:br>
              <a:rPr lang="en-GB" dirty="0"/>
            </a:br>
            <a:r>
              <a:rPr lang="en-GB" b="1" dirty="0"/>
              <a:t> </a:t>
            </a:r>
            <a:br>
              <a:rPr lang="en-GB" dirty="0"/>
            </a:br>
            <a:br>
              <a:rPr lang="en-GB" sz="4000" b="1" dirty="0">
                <a:solidFill>
                  <a:srgbClr val="FFFFFF"/>
                </a:solidFill>
              </a:rPr>
            </a:br>
            <a:endParaRPr dirty="0"/>
          </a:p>
        </p:txBody>
      </p:sp>
      <p:sp>
        <p:nvSpPr>
          <p:cNvPr id="79" name="Google Shape;79;p1"/>
          <p:cNvSpPr txBox="1">
            <a:spLocks noGrp="1"/>
          </p:cNvSpPr>
          <p:nvPr>
            <p:ph type="subTitle" idx="1"/>
          </p:nvPr>
        </p:nvSpPr>
        <p:spPr>
          <a:xfrm>
            <a:off x="135467" y="3401405"/>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2400"/>
              <a:buNone/>
            </a:pPr>
            <a:r>
              <a:rPr lang="en-GB" dirty="0">
                <a:solidFill>
                  <a:srgbClr val="FFFFFF"/>
                </a:solidFill>
              </a:rPr>
              <a:t>9 Feb 2022</a:t>
            </a:r>
            <a:endParaRPr dirty="0"/>
          </a:p>
          <a:p>
            <a:pPr marL="0" lvl="0" indent="0" algn="ctr" rtl="0">
              <a:lnSpc>
                <a:spcPct val="90000"/>
              </a:lnSpc>
              <a:spcBef>
                <a:spcPts val="1000"/>
              </a:spcBef>
              <a:spcAft>
                <a:spcPts val="0"/>
              </a:spcAft>
              <a:buClr>
                <a:srgbClr val="1F3864"/>
              </a:buClr>
              <a:buSzPts val="2400"/>
              <a:buNone/>
            </a:pPr>
            <a:endParaRPr dirty="0"/>
          </a:p>
        </p:txBody>
      </p:sp>
      <p:sp>
        <p:nvSpPr>
          <p:cNvPr id="80" name="Google Shape;80;p1"/>
          <p:cNvSpPr txBox="1"/>
          <p:nvPr/>
        </p:nvSpPr>
        <p:spPr>
          <a:xfrm>
            <a:off x="56445" y="5546233"/>
            <a:ext cx="5071572" cy="1138733"/>
          </a:xfrm>
          <a:prstGeom prst="rect">
            <a:avLst/>
          </a:prstGeom>
          <a:noFill/>
          <a:ln>
            <a:noFill/>
          </a:ln>
        </p:spPr>
        <p:txBody>
          <a:bodyPr spcFirstLastPara="1" wrap="square" lIns="91425" tIns="45700" rIns="91425" bIns="45700" anchor="t" anchorCtr="0">
            <a:spAutoFit/>
          </a:bodyPr>
          <a:lstStyle/>
          <a:p>
            <a:pPr lvl="0">
              <a:buClr>
                <a:srgbClr val="FFFFFF"/>
              </a:buClr>
              <a:buSzPts val="1800"/>
            </a:pPr>
            <a:r>
              <a:rPr lang="en-GB" sz="1800" b="0" i="0" u="none" strike="noStrike" cap="none" dirty="0">
                <a:solidFill>
                  <a:srgbClr val="FFFFFF"/>
                </a:solidFill>
                <a:latin typeface="Century Gothic"/>
                <a:ea typeface="Century Gothic"/>
                <a:cs typeface="Century Gothic"/>
                <a:sym typeface="Century Gothic"/>
              </a:rPr>
              <a:t>Session presenter: </a:t>
            </a:r>
            <a:r>
              <a:rPr lang="en-GB" sz="1800" dirty="0" err="1"/>
              <a:t>Prof.</a:t>
            </a:r>
            <a:r>
              <a:rPr lang="en-GB" sz="1800" dirty="0"/>
              <a:t> Emma Marsden,</a:t>
            </a:r>
          </a:p>
          <a:p>
            <a:pPr lvl="0">
              <a:buClr>
                <a:srgbClr val="FFFFFF"/>
              </a:buClr>
              <a:buSzPts val="1800"/>
            </a:pPr>
            <a:r>
              <a:rPr lang="en-GB" sz="1800" dirty="0"/>
              <a:t>Dept of Education, University of York.</a:t>
            </a:r>
          </a:p>
          <a:p>
            <a:pPr lvl="0">
              <a:buClr>
                <a:srgbClr val="FFFFFF"/>
              </a:buClr>
              <a:buSzPts val="1800"/>
            </a:pPr>
            <a:r>
              <a:rPr lang="en-GB" sz="1500" dirty="0"/>
              <a:t>Director, National Centre for Excellence for Language Pedagogy (NCELP)</a:t>
            </a:r>
            <a:endParaRPr sz="1500" i="0" u="none" strike="noStrike" cap="none" dirty="0">
              <a:solidFill>
                <a:srgbClr val="FFFFFF"/>
              </a:solidFill>
              <a:latin typeface="Century Gothic"/>
              <a:ea typeface="Century Gothic"/>
              <a:cs typeface="Century Gothic"/>
              <a:sym typeface="Century Gothic"/>
            </a:endParaRPr>
          </a:p>
        </p:txBody>
      </p:sp>
      <p:pic>
        <p:nvPicPr>
          <p:cNvPr id="81" name="Google Shape;81;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497173" y="0"/>
            <a:ext cx="11407516" cy="9745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2800" b="1" dirty="0"/>
              <a:t>Key differences in 2022 Subject Content.  [1/4]</a:t>
            </a:r>
            <a:endParaRPr sz="3600" dirty="0"/>
          </a:p>
        </p:txBody>
      </p:sp>
      <p:sp>
        <p:nvSpPr>
          <p:cNvPr id="152" name="Google Shape;152;p7"/>
          <p:cNvSpPr txBox="1">
            <a:spLocks noGrp="1"/>
          </p:cNvSpPr>
          <p:nvPr>
            <p:ph type="body" idx="1"/>
          </p:nvPr>
        </p:nvSpPr>
        <p:spPr>
          <a:xfrm>
            <a:off x="497173" y="969308"/>
            <a:ext cx="11407516" cy="5298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ct val="100000"/>
              <a:buNone/>
            </a:pPr>
            <a:r>
              <a:rPr lang="en-GB" b="1" dirty="0"/>
              <a:t>The lexicon</a:t>
            </a:r>
            <a:r>
              <a:rPr lang="en-GB" dirty="0"/>
              <a:t> is specified: </a:t>
            </a:r>
          </a:p>
          <a:p>
            <a:pPr marL="228600" lvl="0" indent="-228600" algn="l" rtl="0">
              <a:lnSpc>
                <a:spcPct val="90000"/>
              </a:lnSpc>
              <a:spcBef>
                <a:spcPts val="1000"/>
              </a:spcBef>
              <a:spcAft>
                <a:spcPts val="0"/>
              </a:spcAft>
              <a:buClr>
                <a:srgbClr val="1F3864"/>
              </a:buClr>
              <a:buSzPct val="100000"/>
              <a:buChar char="•"/>
            </a:pPr>
            <a:r>
              <a:rPr lang="en-GB" dirty="0"/>
              <a:t>1,200 word families [Foundation],1700 [Higher], </a:t>
            </a:r>
          </a:p>
          <a:p>
            <a:pPr marL="228600" lvl="0" indent="-228600" algn="l" rtl="0">
              <a:lnSpc>
                <a:spcPct val="90000"/>
              </a:lnSpc>
              <a:spcBef>
                <a:spcPts val="1000"/>
              </a:spcBef>
              <a:spcAft>
                <a:spcPts val="0"/>
              </a:spcAft>
              <a:buClr>
                <a:srgbClr val="1F3864"/>
              </a:buClr>
              <a:buSzPct val="100000"/>
              <a:buChar char="•"/>
            </a:pPr>
            <a:r>
              <a:rPr lang="en-GB" dirty="0"/>
              <a:t>85% from most common 2000 word families, </a:t>
            </a:r>
          </a:p>
          <a:p>
            <a:pPr marL="228600" lvl="0" indent="-228600" algn="l" rtl="0">
              <a:lnSpc>
                <a:spcPct val="90000"/>
              </a:lnSpc>
              <a:spcBef>
                <a:spcPts val="1000"/>
              </a:spcBef>
              <a:spcAft>
                <a:spcPts val="0"/>
              </a:spcAft>
              <a:buClr>
                <a:srgbClr val="1F3864"/>
              </a:buClr>
              <a:buSzPct val="100000"/>
              <a:buChar char="•"/>
            </a:pPr>
            <a:r>
              <a:rPr lang="en-GB" dirty="0"/>
              <a:t>30 multiword units </a:t>
            </a:r>
            <a:r>
              <a:rPr lang="en-GB" sz="2000" dirty="0"/>
              <a:t>(of up to five words) </a:t>
            </a:r>
            <a:endParaRPr lang="en-GB" dirty="0"/>
          </a:p>
          <a:p>
            <a:pPr marL="228600" lvl="0" indent="-228600" algn="l" rtl="0">
              <a:lnSpc>
                <a:spcPct val="90000"/>
              </a:lnSpc>
              <a:spcBef>
                <a:spcPts val="1000"/>
              </a:spcBef>
              <a:spcAft>
                <a:spcPts val="0"/>
              </a:spcAft>
              <a:buClr>
                <a:srgbClr val="1F3864"/>
              </a:buClr>
              <a:buSzPct val="100000"/>
              <a:buChar char="•"/>
            </a:pPr>
            <a:r>
              <a:rPr lang="en-GB" dirty="0"/>
              <a:t>20 cultural / geographical terms</a:t>
            </a:r>
          </a:p>
          <a:p>
            <a:pPr marL="0" lvl="0" indent="0">
              <a:buSzPct val="100000"/>
              <a:buNone/>
            </a:pPr>
            <a:endParaRPr lang="en-GB" dirty="0"/>
          </a:p>
          <a:p>
            <a:pPr marL="0" lvl="0" indent="0">
              <a:buSzPct val="100000"/>
              <a:buNone/>
            </a:pPr>
            <a:r>
              <a:rPr lang="en-GB" dirty="0"/>
              <a:t>All tasks fully accomplishable using only language from the defined vocabulary and grammar lists</a:t>
            </a:r>
          </a:p>
          <a:p>
            <a:pPr marL="685800" lvl="1" indent="-228600">
              <a:buSzPct val="100000"/>
            </a:pPr>
            <a:r>
              <a:rPr lang="en-GB" sz="2400" dirty="0"/>
              <a:t>Full credit given for successful production of language beyond content</a:t>
            </a:r>
            <a:endParaRPr lang="en-GB" sz="2400" b="1" dirty="0"/>
          </a:p>
          <a:p>
            <a:pPr marL="685800" lvl="1" indent="-228600">
              <a:spcBef>
                <a:spcPts val="1000"/>
              </a:spcBef>
              <a:buSzPct val="100000"/>
            </a:pPr>
            <a:endParaRPr lang="en-GB" dirty="0"/>
          </a:p>
        </p:txBody>
      </p:sp>
      <p:sp>
        <p:nvSpPr>
          <p:cNvPr id="3" name="Oval Callout 2">
            <a:extLst>
              <a:ext uri="{FF2B5EF4-FFF2-40B4-BE49-F238E27FC236}">
                <a16:creationId xmlns:a16="http://schemas.microsoft.com/office/drawing/2014/main" id="{BFACBF34-BFD8-7945-AA24-19073D3D1B64}"/>
              </a:ext>
            </a:extLst>
          </p:cNvPr>
          <p:cNvSpPr/>
          <p:nvPr/>
        </p:nvSpPr>
        <p:spPr>
          <a:xfrm>
            <a:off x="7474738" y="2102714"/>
            <a:ext cx="4295574" cy="2184473"/>
          </a:xfrm>
          <a:prstGeom prst="wedgeEllipseCallout">
            <a:avLst>
              <a:gd name="adj1" fmla="val -115922"/>
              <a:gd name="adj2" fmla="val -735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Is it very unusual to have a word list?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153460"/>
            <a:ext cx="12005953" cy="820902"/>
          </a:xfrm>
          <a:prstGeom prst="rect">
            <a:avLst/>
          </a:prstGeom>
        </p:spPr>
      </p:pic>
      <p:sp>
        <p:nvSpPr>
          <p:cNvPr id="2" name="Title 1"/>
          <p:cNvSpPr>
            <a:spLocks noGrp="1"/>
          </p:cNvSpPr>
          <p:nvPr>
            <p:ph type="title"/>
          </p:nvPr>
        </p:nvSpPr>
        <p:spPr>
          <a:xfrm>
            <a:off x="166255" y="0"/>
            <a:ext cx="10125227" cy="1115424"/>
          </a:xfrm>
        </p:spPr>
        <p:txBody>
          <a:bodyPr>
            <a:normAutofit/>
          </a:bodyPr>
          <a:lstStyle/>
          <a:p>
            <a:r>
              <a:rPr lang="en-GB" sz="2800" b="1" dirty="0">
                <a:solidFill>
                  <a:schemeClr val="bg1"/>
                </a:solidFill>
              </a:rPr>
              <a:t>Having a word list is not very unusual</a:t>
            </a:r>
          </a:p>
        </p:txBody>
      </p:sp>
      <p:sp>
        <p:nvSpPr>
          <p:cNvPr id="7" name="Content Placeholder 2">
            <a:extLst>
              <a:ext uri="{FF2B5EF4-FFF2-40B4-BE49-F238E27FC236}">
                <a16:creationId xmlns:a16="http://schemas.microsoft.com/office/drawing/2014/main" id="{F0D3252A-E3C8-B840-AABE-D811AB8D0F5C}"/>
              </a:ext>
            </a:extLst>
          </p:cNvPr>
          <p:cNvSpPr>
            <a:spLocks noGrp="1"/>
          </p:cNvSpPr>
          <p:nvPr>
            <p:ph idx="1"/>
          </p:nvPr>
        </p:nvSpPr>
        <p:spPr>
          <a:xfrm>
            <a:off x="166255" y="1231876"/>
            <a:ext cx="11839698" cy="4851424"/>
          </a:xfrm>
        </p:spPr>
        <p:txBody>
          <a:bodyPr>
            <a:normAutofit/>
          </a:bodyPr>
          <a:lstStyle/>
          <a:p>
            <a:pPr marL="114300" indent="0">
              <a:buNone/>
            </a:pPr>
            <a:r>
              <a:rPr lang="en-GB" b="1" dirty="0"/>
              <a:t>Word lists for </a:t>
            </a:r>
            <a:r>
              <a:rPr lang="en-GB" b="1" u="sng" dirty="0"/>
              <a:t>proficiency tests</a:t>
            </a:r>
            <a:r>
              <a:rPr lang="en-GB" b="1" dirty="0"/>
              <a:t>:</a:t>
            </a:r>
          </a:p>
          <a:p>
            <a:pPr lvl="2"/>
            <a:r>
              <a:rPr lang="en-GB" b="1" dirty="0">
                <a:solidFill>
                  <a:srgbClr val="FF0000"/>
                </a:solidFill>
              </a:rPr>
              <a:t>Japanese</a:t>
            </a:r>
            <a:r>
              <a:rPr lang="en-GB" dirty="0"/>
              <a:t> Language Proficiency Test until 2010 </a:t>
            </a:r>
            <a:r>
              <a:rPr lang="en-GB" sz="1400" dirty="0"/>
              <a:t>(Japan Educational Exchanges and Services, 2009)</a:t>
            </a:r>
          </a:p>
          <a:p>
            <a:pPr marL="1371600" lvl="3" indent="0">
              <a:buNone/>
            </a:pPr>
            <a:r>
              <a:rPr lang="en-GB" dirty="0"/>
              <a:t>~A2: </a:t>
            </a:r>
            <a:r>
              <a:rPr lang="en-GB" dirty="0">
                <a:solidFill>
                  <a:srgbClr val="00B050"/>
                </a:solidFill>
              </a:rPr>
              <a:t>1,500</a:t>
            </a:r>
            <a:r>
              <a:rPr lang="en-GB" dirty="0"/>
              <a:t> words / ~B1: 3,750 words </a:t>
            </a:r>
          </a:p>
          <a:p>
            <a:pPr lvl="2"/>
            <a:r>
              <a:rPr lang="en-GB" b="1" dirty="0">
                <a:solidFill>
                  <a:srgbClr val="FF0000"/>
                </a:solidFill>
              </a:rPr>
              <a:t>German</a:t>
            </a:r>
            <a:r>
              <a:rPr lang="en-GB" dirty="0"/>
              <a:t>-</a:t>
            </a:r>
            <a:r>
              <a:rPr lang="en-GB" dirty="0" err="1"/>
              <a:t>Zertifikat</a:t>
            </a:r>
            <a:r>
              <a:rPr lang="en-GB" dirty="0"/>
              <a:t> Proficiency Test (Goethe-</a:t>
            </a:r>
            <a:r>
              <a:rPr lang="en-GB" dirty="0" err="1"/>
              <a:t>Institut</a:t>
            </a:r>
            <a:r>
              <a:rPr lang="en-GB" dirty="0"/>
              <a:t>, </a:t>
            </a:r>
            <a:r>
              <a:rPr lang="en-GB" sz="1400" dirty="0"/>
              <a:t>2016a, 2016b, 2016c)</a:t>
            </a:r>
          </a:p>
          <a:p>
            <a:pPr marL="1371600" lvl="3" indent="0">
              <a:buNone/>
            </a:pPr>
            <a:r>
              <a:rPr lang="en-GB" dirty="0"/>
              <a:t>A2: </a:t>
            </a:r>
            <a:r>
              <a:rPr lang="en-GB" dirty="0">
                <a:solidFill>
                  <a:srgbClr val="00B050"/>
                </a:solidFill>
              </a:rPr>
              <a:t>1,300</a:t>
            </a:r>
            <a:r>
              <a:rPr lang="en-GB" dirty="0"/>
              <a:t> words / B1: 2,400 words</a:t>
            </a:r>
          </a:p>
          <a:p>
            <a:pPr marL="114300" indent="0">
              <a:buNone/>
            </a:pPr>
            <a:r>
              <a:rPr lang="en-GB" b="1" dirty="0"/>
              <a:t>Word lists for </a:t>
            </a:r>
            <a:r>
              <a:rPr lang="en-GB" b="1" u="sng" dirty="0"/>
              <a:t>curricula</a:t>
            </a:r>
            <a:r>
              <a:rPr lang="en-GB" b="1" dirty="0"/>
              <a:t>: </a:t>
            </a:r>
          </a:p>
          <a:p>
            <a:pPr lvl="2"/>
            <a:r>
              <a:rPr lang="en-GB" dirty="0"/>
              <a:t>France, Ministry of National Education </a:t>
            </a:r>
            <a:r>
              <a:rPr lang="en-GB" sz="1300" dirty="0"/>
              <a:t>(</a:t>
            </a:r>
            <a:r>
              <a:rPr lang="en-GB" sz="1300" dirty="0" err="1"/>
              <a:t>éduscol</a:t>
            </a:r>
            <a:r>
              <a:rPr lang="en-GB" sz="1300" dirty="0"/>
              <a:t>, 2020) </a:t>
            </a:r>
            <a:r>
              <a:rPr lang="en-GB" dirty="0"/>
              <a:t>lists </a:t>
            </a:r>
            <a:r>
              <a:rPr lang="en-GB" dirty="0">
                <a:solidFill>
                  <a:srgbClr val="00B050"/>
                </a:solidFill>
              </a:rPr>
              <a:t>1,500 </a:t>
            </a:r>
            <a:r>
              <a:rPr lang="en-GB" dirty="0"/>
              <a:t>most frequent words in </a:t>
            </a:r>
            <a:r>
              <a:rPr lang="en-GB" b="1" dirty="0">
                <a:solidFill>
                  <a:srgbClr val="FF0000"/>
                </a:solidFill>
              </a:rPr>
              <a:t>French</a:t>
            </a:r>
            <a:r>
              <a:rPr lang="en-GB" b="1" dirty="0"/>
              <a:t> </a:t>
            </a:r>
            <a:r>
              <a:rPr lang="en-GB" dirty="0"/>
              <a:t>for French primary school children (6-11 years)</a:t>
            </a:r>
          </a:p>
          <a:p>
            <a:pPr lvl="2"/>
            <a:r>
              <a:rPr lang="en-GB" dirty="0">
                <a:latin typeface="Calibri" panose="020F0502020204030204" pitchFamily="34" charset="0"/>
                <a:cs typeface="Calibri" panose="020F0502020204030204" pitchFamily="34" charset="0"/>
              </a:rPr>
              <a:t>China, Ministry of Education </a:t>
            </a:r>
            <a:r>
              <a:rPr lang="en-GB" sz="1300" dirty="0">
                <a:latin typeface="Calibri" panose="020F0502020204030204" pitchFamily="34" charset="0"/>
                <a:cs typeface="Calibri" panose="020F0502020204030204" pitchFamily="34" charset="0"/>
              </a:rPr>
              <a:t>(2017) </a:t>
            </a:r>
            <a:r>
              <a:rPr lang="en-GB" dirty="0">
                <a:latin typeface="Calibri" panose="020F0502020204030204" pitchFamily="34" charset="0"/>
                <a:cs typeface="Calibri" panose="020F0502020204030204" pitchFamily="34" charset="0"/>
              </a:rPr>
              <a:t>lists </a:t>
            </a:r>
            <a:r>
              <a:rPr lang="en-GB" dirty="0">
                <a:solidFill>
                  <a:srgbClr val="00B050"/>
                </a:solidFill>
                <a:latin typeface="Calibri" panose="020F0502020204030204" pitchFamily="34" charset="0"/>
                <a:cs typeface="Calibri" panose="020F0502020204030204" pitchFamily="34" charset="0"/>
              </a:rPr>
              <a:t>1,500</a:t>
            </a:r>
            <a:r>
              <a:rPr lang="en-GB" dirty="0">
                <a:latin typeface="Calibri" panose="020F0502020204030204" pitchFamily="34" charset="0"/>
                <a:cs typeface="Calibri" panose="020F0502020204030204" pitchFamily="34" charset="0"/>
              </a:rPr>
              <a:t> words for </a:t>
            </a:r>
            <a:r>
              <a:rPr lang="en-GB" b="1" dirty="0">
                <a:solidFill>
                  <a:srgbClr val="FF0000"/>
                </a:solidFill>
                <a:latin typeface="Calibri" panose="020F0502020204030204" pitchFamily="34" charset="0"/>
                <a:cs typeface="Calibri" panose="020F0502020204030204" pitchFamily="34" charset="0"/>
              </a:rPr>
              <a:t>English </a:t>
            </a:r>
            <a:r>
              <a:rPr lang="en-GB" dirty="0">
                <a:latin typeface="Calibri" panose="020F0502020204030204" pitchFamily="34" charset="0"/>
                <a:cs typeface="Calibri" panose="020F0502020204030204" pitchFamily="34" charset="0"/>
              </a:rPr>
              <a:t>for 16 years olds (after 9 </a:t>
            </a:r>
            <a:r>
              <a:rPr lang="en-GB" dirty="0" err="1">
                <a:latin typeface="Calibri" panose="020F0502020204030204" pitchFamily="34" charset="0"/>
                <a:cs typeface="Calibri" panose="020F0502020204030204" pitchFamily="34" charset="0"/>
              </a:rPr>
              <a:t>yrs</a:t>
            </a:r>
            <a:r>
              <a:rPr lang="en-GB" dirty="0">
                <a:latin typeface="Calibri" panose="020F0502020204030204" pitchFamily="34" charset="0"/>
                <a:cs typeface="Calibri" panose="020F0502020204030204" pitchFamily="34" charset="0"/>
              </a:rPr>
              <a:t> of English)</a:t>
            </a:r>
          </a:p>
          <a:p>
            <a:pPr lvl="2"/>
            <a:r>
              <a:rPr lang="en-GB" dirty="0">
                <a:latin typeface="Calibri" panose="020F0502020204030204" pitchFamily="34" charset="0"/>
                <a:cs typeface="Calibri" panose="020F0502020204030204" pitchFamily="34" charset="0"/>
              </a:rPr>
              <a:t>Hungarian National Core Curriculum for </a:t>
            </a:r>
            <a:r>
              <a:rPr lang="en-GB" b="1" dirty="0">
                <a:solidFill>
                  <a:srgbClr val="FF0000"/>
                </a:solidFill>
                <a:latin typeface="Calibri" panose="020F0502020204030204" pitchFamily="34" charset="0"/>
                <a:cs typeface="Calibri" panose="020F0502020204030204" pitchFamily="34" charset="0"/>
              </a:rPr>
              <a:t>English</a:t>
            </a:r>
            <a:r>
              <a:rPr lang="en-GB" dirty="0">
                <a:latin typeface="Calibri" panose="020F0502020204030204" pitchFamily="34" charset="0"/>
                <a:cs typeface="Calibri" panose="020F0502020204030204" pitchFamily="34" charset="0"/>
              </a:rPr>
              <a:t> </a:t>
            </a:r>
            <a:r>
              <a:rPr lang="en-GB" sz="1300" dirty="0">
                <a:latin typeface="Calibri" panose="020F0502020204030204" pitchFamily="34" charset="0"/>
                <a:cs typeface="Calibri" panose="020F0502020204030204" pitchFamily="34" charset="0"/>
              </a:rPr>
              <a:t>(</a:t>
            </a:r>
            <a:r>
              <a:rPr lang="en-GB" sz="1300" dirty="0" err="1">
                <a:latin typeface="Calibri" panose="020F0502020204030204" pitchFamily="34" charset="0"/>
                <a:cs typeface="Calibri" panose="020F0502020204030204" pitchFamily="34" charset="0"/>
              </a:rPr>
              <a:t>Krizsán</a:t>
            </a:r>
            <a:r>
              <a:rPr lang="en-GB" sz="1300" dirty="0">
                <a:latin typeface="Calibri" panose="020F0502020204030204" pitchFamily="34" charset="0"/>
                <a:cs typeface="Calibri" panose="020F0502020204030204" pitchFamily="34" charset="0"/>
              </a:rPr>
              <a:t>, 2003): </a:t>
            </a:r>
            <a:r>
              <a:rPr lang="en-GB" dirty="0">
                <a:solidFill>
                  <a:srgbClr val="00B050"/>
                </a:solidFill>
                <a:latin typeface="Calibri" panose="020F0502020204030204" pitchFamily="34" charset="0"/>
                <a:cs typeface="Calibri" panose="020F0502020204030204" pitchFamily="34" charset="0"/>
              </a:rPr>
              <a:t>1,200 </a:t>
            </a:r>
            <a:r>
              <a:rPr lang="en-GB" dirty="0">
                <a:latin typeface="Calibri" panose="020F0502020204030204" pitchFamily="34" charset="0"/>
                <a:cs typeface="Calibri" panose="020F0502020204030204" pitchFamily="34" charset="0"/>
              </a:rPr>
              <a:t>active vocabulary for </a:t>
            </a:r>
            <a:r>
              <a:rPr lang="en-US" dirty="0">
                <a:latin typeface="Calibri" panose="020F0502020204030204" pitchFamily="34" charset="0"/>
                <a:cs typeface="Calibri" panose="020F0502020204030204" pitchFamily="34" charset="0"/>
              </a:rPr>
              <a:t>13-14 year </a:t>
            </a:r>
            <a:r>
              <a:rPr lang="en-US" dirty="0" err="1">
                <a:latin typeface="Calibri" panose="020F0502020204030204" pitchFamily="34" charset="0"/>
                <a:cs typeface="Calibri" panose="020F0502020204030204" pitchFamily="34" charset="0"/>
              </a:rPr>
              <a:t>olds</a:t>
            </a:r>
            <a:endParaRPr lang="en-US" dirty="0">
              <a:latin typeface="Calibri" panose="020F0502020204030204" pitchFamily="34" charset="0"/>
              <a:cs typeface="Calibri" panose="020F0502020204030204" pitchFamily="34" charset="0"/>
            </a:endParaRPr>
          </a:p>
          <a:p>
            <a:pPr marL="114300" indent="0">
              <a:buNone/>
            </a:pPr>
            <a:r>
              <a:rPr lang="en-GB" b="1" u="sng" dirty="0"/>
              <a:t>Guidelines</a:t>
            </a:r>
            <a:r>
              <a:rPr lang="en-GB" b="1" dirty="0"/>
              <a:t> about number of words: </a:t>
            </a:r>
          </a:p>
          <a:p>
            <a:pPr lvl="2"/>
            <a:r>
              <a:rPr lang="en-GB" dirty="0"/>
              <a:t>Japanese Ministry of Education </a:t>
            </a:r>
            <a:r>
              <a:rPr lang="en-GB" sz="1300" dirty="0"/>
              <a:t>(MEXT, 2008, 2009, 2016, 2017, 2018) </a:t>
            </a:r>
            <a:r>
              <a:rPr lang="en-GB" b="1" dirty="0">
                <a:solidFill>
                  <a:srgbClr val="FF0000"/>
                </a:solidFill>
              </a:rPr>
              <a:t>English</a:t>
            </a:r>
            <a:r>
              <a:rPr lang="en-GB" dirty="0"/>
              <a:t>: Junior high school students: </a:t>
            </a:r>
            <a:r>
              <a:rPr lang="en-GB" dirty="0">
                <a:solidFill>
                  <a:srgbClr val="00B050"/>
                </a:solidFill>
              </a:rPr>
              <a:t>1,200 </a:t>
            </a:r>
            <a:r>
              <a:rPr lang="en-GB" dirty="0"/>
              <a:t>words; High school students: </a:t>
            </a:r>
            <a:r>
              <a:rPr lang="en-GB" dirty="0">
                <a:solidFill>
                  <a:srgbClr val="00B050"/>
                </a:solidFill>
              </a:rPr>
              <a:t>1,800</a:t>
            </a:r>
            <a:r>
              <a:rPr lang="en-GB" dirty="0"/>
              <a:t> words</a:t>
            </a:r>
            <a:endParaRPr lang="en-US" dirty="0">
              <a:latin typeface="Century Gothic" panose="020B0502020202020204" pitchFamily="34" charset="0"/>
            </a:endParaRPr>
          </a:p>
          <a:p>
            <a:pPr marL="914400" lvl="2" indent="0">
              <a:buNone/>
            </a:pPr>
            <a:endParaRPr lang="en-GB" sz="1300" b="1" dirty="0"/>
          </a:p>
          <a:p>
            <a:pPr marL="914400" lvl="2" indent="0">
              <a:buNone/>
            </a:pPr>
            <a:endParaRPr lang="en-GB" dirty="0"/>
          </a:p>
        </p:txBody>
      </p:sp>
    </p:spTree>
    <p:extLst>
      <p:ext uri="{BB962C8B-B14F-4D97-AF65-F5344CB8AC3E}">
        <p14:creationId xmlns:p14="http://schemas.microsoft.com/office/powerpoint/2010/main" val="2607463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3768-80B0-CD48-8995-B6F26E349B54}"/>
              </a:ext>
            </a:extLst>
          </p:cNvPr>
          <p:cNvSpPr>
            <a:spLocks noGrp="1"/>
          </p:cNvSpPr>
          <p:nvPr>
            <p:ph type="title"/>
          </p:nvPr>
        </p:nvSpPr>
        <p:spPr>
          <a:xfrm>
            <a:off x="601480" y="318977"/>
            <a:ext cx="10752320" cy="1449659"/>
          </a:xfrm>
        </p:spPr>
        <p:txBody>
          <a:bodyPr>
            <a:noAutofit/>
          </a:bodyPr>
          <a:lstStyle/>
          <a:p>
            <a:r>
              <a:rPr lang="en-US" sz="3600" b="1" dirty="0">
                <a:solidFill>
                  <a:schemeClr val="accent1">
                    <a:lumMod val="50000"/>
                  </a:schemeClr>
                </a:solidFill>
              </a:rPr>
              <a:t>H</a:t>
            </a:r>
            <a:r>
              <a:rPr lang="en-US" sz="3600" b="1" dirty="0"/>
              <a:t>ow many words is reasonable </a:t>
            </a:r>
            <a:r>
              <a:rPr lang="en-GB" altLang="ja-JP" sz="3600" b="1" dirty="0">
                <a:latin typeface="Century Gothic" panose="020B0502020202020204" pitchFamily="34" charset="0"/>
                <a:cs typeface="Calibri" panose="020F0502020204030204" pitchFamily="34" charset="0"/>
              </a:rPr>
              <a:t>if we want to teach</a:t>
            </a:r>
            <a:r>
              <a:rPr lang="en-US" altLang="ja-JP" sz="3600" b="1" dirty="0">
                <a:latin typeface="Century Gothic" panose="020B0502020202020204" pitchFamily="34" charset="0"/>
                <a:cs typeface="Calibri" panose="020F0502020204030204" pitchFamily="34" charset="0"/>
              </a:rPr>
              <a:t>…</a:t>
            </a:r>
            <a:endParaRPr lang="en-US" sz="3600" dirty="0"/>
          </a:p>
        </p:txBody>
      </p:sp>
      <p:sp>
        <p:nvSpPr>
          <p:cNvPr id="3" name="Content Placeholder 2">
            <a:extLst>
              <a:ext uri="{FF2B5EF4-FFF2-40B4-BE49-F238E27FC236}">
                <a16:creationId xmlns:a16="http://schemas.microsoft.com/office/drawing/2014/main" id="{B436B388-EDAE-DD42-808E-B84C08CB1A6A}"/>
              </a:ext>
            </a:extLst>
          </p:cNvPr>
          <p:cNvSpPr>
            <a:spLocks noGrp="1"/>
          </p:cNvSpPr>
          <p:nvPr>
            <p:ph idx="1"/>
          </p:nvPr>
        </p:nvSpPr>
        <p:spPr>
          <a:xfrm>
            <a:off x="404037" y="1768636"/>
            <a:ext cx="11787963" cy="4351338"/>
          </a:xfrm>
        </p:spPr>
        <p:txBody>
          <a:bodyPr>
            <a:normAutofit/>
          </a:bodyPr>
          <a:lstStyle/>
          <a:p>
            <a:pPr marL="0" indent="0">
              <a:buNone/>
            </a:pPr>
            <a:endParaRPr lang="en-GB" altLang="ja-JP" b="1"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productive knowledge, not just receptive </a:t>
            </a:r>
            <a:r>
              <a:rPr lang="en-GB" altLang="ja-JP" sz="2000" dirty="0">
                <a:latin typeface="Century Gothic" panose="020B0502020202020204" pitchFamily="34" charset="0"/>
                <a:cs typeface="Calibri" panose="020F0502020204030204" pitchFamily="34" charset="0"/>
              </a:rPr>
              <a:t>(Nation, Laufer, Meara, Webb)</a:t>
            </a:r>
          </a:p>
          <a:p>
            <a:r>
              <a:rPr lang="en-GB" altLang="ja-JP" dirty="0">
                <a:latin typeface="Century Gothic" panose="020B0502020202020204" pitchFamily="34" charset="0"/>
                <a:cs typeface="Calibri" panose="020F0502020204030204" pitchFamily="34" charset="0"/>
              </a:rPr>
              <a:t>polysemy (multiple meanings) </a:t>
            </a:r>
            <a:endParaRPr lang="en-GB" altLang="ja-JP" sz="2000"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‘extreme’ irregulars, as lexical items </a:t>
            </a:r>
            <a:r>
              <a:rPr lang="en-GB" altLang="ja-JP" sz="1800" dirty="0">
                <a:latin typeface="Century Gothic" panose="020B0502020202020204" pitchFamily="34" charset="0"/>
                <a:cs typeface="Calibri" panose="020F0502020204030204" pitchFamily="34" charset="0"/>
              </a:rPr>
              <a:t>(</a:t>
            </a:r>
            <a:r>
              <a:rPr lang="en-GB" altLang="ja-JP" sz="1800" dirty="0" err="1">
                <a:latin typeface="Century Gothic" panose="020B0502020202020204" pitchFamily="34" charset="0"/>
                <a:cs typeface="Calibri" panose="020F0502020204030204" pitchFamily="34" charset="0"/>
              </a:rPr>
              <a:t>Clashen</a:t>
            </a:r>
            <a:r>
              <a:rPr lang="en-GB" altLang="ja-JP" sz="1800" dirty="0">
                <a:latin typeface="Century Gothic" panose="020B0502020202020204" pitchFamily="34" charset="0"/>
                <a:cs typeface="Calibri" panose="020F0502020204030204" pitchFamily="34" charset="0"/>
              </a:rPr>
              <a:t>; </a:t>
            </a:r>
            <a:r>
              <a:rPr lang="en-GB" altLang="ja-JP" sz="1800" dirty="0" err="1">
                <a:latin typeface="Century Gothic" panose="020B0502020202020204" pitchFamily="34" charset="0"/>
                <a:cs typeface="Calibri" panose="020F0502020204030204" pitchFamily="34" charset="0"/>
              </a:rPr>
              <a:t>Gor</a:t>
            </a:r>
            <a:r>
              <a:rPr lang="en-GB" altLang="ja-JP" sz="1800" dirty="0">
                <a:latin typeface="Century Gothic" panose="020B0502020202020204" pitchFamily="34" charset="0"/>
                <a:cs typeface="Calibri" panose="020F0502020204030204" pitchFamily="34" charset="0"/>
              </a:rPr>
              <a:t>; </a:t>
            </a:r>
            <a:r>
              <a:rPr lang="en-GB" altLang="ja-JP" sz="1800" dirty="0" err="1">
                <a:latin typeface="Century Gothic" panose="020B0502020202020204" pitchFamily="34" charset="0"/>
                <a:cs typeface="Calibri" panose="020F0502020204030204" pitchFamily="34" charset="0"/>
              </a:rPr>
              <a:t>Marslen</a:t>
            </a:r>
            <a:r>
              <a:rPr lang="en-GB" altLang="ja-JP" sz="1800" dirty="0">
                <a:latin typeface="Century Gothic" panose="020B0502020202020204" pitchFamily="34" charset="0"/>
                <a:cs typeface="Calibri" panose="020F0502020204030204" pitchFamily="34" charset="0"/>
              </a:rPr>
              <a:t>-Wilson; </a:t>
            </a:r>
            <a:r>
              <a:rPr lang="en-GB" altLang="ja-JP" sz="1800" dirty="0" err="1">
                <a:latin typeface="Century Gothic" panose="020B0502020202020204" pitchFamily="34" charset="0"/>
                <a:cs typeface="Calibri" panose="020F0502020204030204" pitchFamily="34" charset="0"/>
              </a:rPr>
              <a:t>Verríssimo</a:t>
            </a:r>
            <a:r>
              <a:rPr lang="en-GB" altLang="ja-JP" sz="1800" dirty="0">
                <a:latin typeface="Century Gothic" panose="020B0502020202020204" pitchFamily="34" charset="0"/>
                <a:cs typeface="Calibri" panose="020F0502020204030204" pitchFamily="34" charset="0"/>
              </a:rPr>
              <a:t>)</a:t>
            </a:r>
            <a:endParaRPr lang="en-GB" altLang="ja-JP"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some multi-word units </a:t>
            </a:r>
            <a:r>
              <a:rPr lang="en-GB" altLang="ja-JP" sz="2000" dirty="0">
                <a:latin typeface="Century Gothic" panose="020B0502020202020204" pitchFamily="34" charset="0"/>
                <a:cs typeface="Calibri" panose="020F0502020204030204" pitchFamily="34" charset="0"/>
              </a:rPr>
              <a:t>(Crossley; Myles, Mitchell &amp; Hopper; </a:t>
            </a:r>
            <a:r>
              <a:rPr lang="en-GB" altLang="ja-JP" sz="2000" dirty="0" err="1">
                <a:latin typeface="Century Gothic" panose="020B0502020202020204" pitchFamily="34" charset="0"/>
                <a:cs typeface="Calibri" panose="020F0502020204030204" pitchFamily="34" charset="0"/>
              </a:rPr>
              <a:t>Siyanova-Chanturia</a:t>
            </a:r>
            <a:r>
              <a:rPr lang="en-GB" altLang="ja-JP" sz="2000" dirty="0">
                <a:latin typeface="Century Gothic" panose="020B0502020202020204" pitchFamily="34" charset="0"/>
                <a:cs typeface="Calibri" panose="020F0502020204030204" pitchFamily="34" charset="0"/>
              </a:rPr>
              <a:t>)</a:t>
            </a:r>
          </a:p>
          <a:p>
            <a:r>
              <a:rPr lang="en-GB" altLang="ja-JP" dirty="0">
                <a:latin typeface="Century Gothic" panose="020B0502020202020204" pitchFamily="34" charset="0"/>
                <a:cs typeface="Calibri" panose="020F0502020204030204" pitchFamily="34" charset="0"/>
              </a:rPr>
              <a:t>some mid-low frequency words e.g., culturally important</a:t>
            </a:r>
          </a:p>
          <a:p>
            <a:r>
              <a:rPr lang="en-GB" dirty="0">
                <a:latin typeface="Century Gothic" panose="020B0502020202020204" pitchFamily="34" charset="0"/>
                <a:cs typeface="Calibri" panose="020F0502020204030204" pitchFamily="34" charset="0"/>
              </a:rPr>
              <a:t>systematic </a:t>
            </a:r>
            <a:r>
              <a:rPr lang="en-GB" b="1" i="1" dirty="0">
                <a:latin typeface="Century Gothic" panose="020B0502020202020204" pitchFamily="34" charset="0"/>
                <a:cs typeface="Calibri" panose="020F0502020204030204" pitchFamily="34" charset="0"/>
              </a:rPr>
              <a:t>revisiting</a:t>
            </a:r>
          </a:p>
          <a:p>
            <a:r>
              <a:rPr lang="en-GB" b="1" i="1" dirty="0">
                <a:solidFill>
                  <a:schemeClr val="accent1">
                    <a:lumMod val="50000"/>
                  </a:schemeClr>
                </a:solidFill>
                <a:latin typeface="Century Gothic" panose="020B0502020202020204" pitchFamily="34" charset="0"/>
              </a:rPr>
              <a:t>spaced</a:t>
            </a:r>
            <a:r>
              <a:rPr lang="en-GB" dirty="0">
                <a:solidFill>
                  <a:schemeClr val="accent1">
                    <a:lumMod val="50000"/>
                  </a:schemeClr>
                </a:solidFill>
                <a:latin typeface="Century Gothic" panose="020B0502020202020204" pitchFamily="34" charset="0"/>
              </a:rPr>
              <a:t> repetition </a:t>
            </a:r>
            <a:r>
              <a:rPr lang="en-GB" sz="2200" dirty="0">
                <a:solidFill>
                  <a:schemeClr val="accent1">
                    <a:lumMod val="50000"/>
                  </a:schemeClr>
                </a:solidFill>
                <a:latin typeface="Century Gothic" panose="020B0502020202020204" pitchFamily="34" charset="0"/>
              </a:rPr>
              <a:t>(e.g., Webb 2007)</a:t>
            </a:r>
          </a:p>
          <a:p>
            <a:endParaRPr lang="en-GB" b="1" i="1" dirty="0">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76263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9BB0-DA7C-F64F-9372-8B166FF3C15C}"/>
              </a:ext>
            </a:extLst>
          </p:cNvPr>
          <p:cNvSpPr>
            <a:spLocks noGrp="1"/>
          </p:cNvSpPr>
          <p:nvPr>
            <p:ph type="title"/>
          </p:nvPr>
        </p:nvSpPr>
        <p:spPr>
          <a:xfrm>
            <a:off x="497360" y="0"/>
            <a:ext cx="10771691" cy="1353312"/>
          </a:xfrm>
        </p:spPr>
        <p:txBody>
          <a:bodyPr>
            <a:noAutofit/>
          </a:bodyPr>
          <a:lstStyle/>
          <a:p>
            <a:r>
              <a:rPr lang="en-GB" sz="3200" b="1" dirty="0">
                <a:solidFill>
                  <a:schemeClr val="accent1">
                    <a:lumMod val="50000"/>
                  </a:schemeClr>
                </a:solidFill>
              </a:rPr>
              <a:t>What might inform decisions about </a:t>
            </a:r>
            <a:r>
              <a:rPr lang="en-US" sz="3200" b="1" dirty="0">
                <a:solidFill>
                  <a:schemeClr val="accent1">
                    <a:lumMod val="50000"/>
                  </a:schemeClr>
                </a:solidFill>
              </a:rPr>
              <a:t>h</a:t>
            </a:r>
            <a:r>
              <a:rPr lang="en-US" sz="3200" b="1" dirty="0"/>
              <a:t>ow many words can be </a:t>
            </a:r>
            <a:r>
              <a:rPr lang="en-US" sz="3200" b="1" i="1" dirty="0"/>
              <a:t>really</a:t>
            </a:r>
            <a:r>
              <a:rPr lang="en-US" sz="3200" b="1" dirty="0"/>
              <a:t> learnt? </a:t>
            </a:r>
          </a:p>
        </p:txBody>
      </p:sp>
      <p:sp>
        <p:nvSpPr>
          <p:cNvPr id="4" name="Rectangle: Rounded Corners 22">
            <a:extLst>
              <a:ext uri="{FF2B5EF4-FFF2-40B4-BE49-F238E27FC236}">
                <a16:creationId xmlns:a16="http://schemas.microsoft.com/office/drawing/2014/main" id="{02F13891-BDC1-E244-84A5-309DF988AE81}"/>
              </a:ext>
            </a:extLst>
          </p:cNvPr>
          <p:cNvSpPr/>
          <p:nvPr/>
        </p:nvSpPr>
        <p:spPr>
          <a:xfrm>
            <a:off x="219456" y="1353312"/>
            <a:ext cx="11667743" cy="4992623"/>
          </a:xfrm>
          <a:prstGeom prst="roundRect">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285750" indent="-285750">
              <a:buFont typeface="Arial" panose="020B0604020202020204" pitchFamily="34" charset="0"/>
              <a:buChar char="•"/>
            </a:pPr>
            <a:r>
              <a:rPr lang="en-GB" sz="3200" b="1" dirty="0">
                <a:solidFill>
                  <a:schemeClr val="accent1">
                    <a:lumMod val="50000"/>
                  </a:schemeClr>
                </a:solidFill>
              </a:rPr>
              <a:t>10 words per week </a:t>
            </a:r>
            <a:r>
              <a:rPr lang="en-GB" sz="2400" dirty="0">
                <a:solidFill>
                  <a:schemeClr val="accent1">
                    <a:lumMod val="50000"/>
                  </a:schemeClr>
                </a:solidFill>
              </a:rPr>
              <a:t>(e.g, Schmitt 2004)</a:t>
            </a:r>
          </a:p>
          <a:p>
            <a:pPr marL="285750" indent="-285750">
              <a:buFont typeface="Arial" panose="020B0604020202020204" pitchFamily="34" charset="0"/>
              <a:buChar char="•"/>
            </a:pPr>
            <a:r>
              <a:rPr lang="en-GB" sz="3200" b="1" dirty="0">
                <a:solidFill>
                  <a:schemeClr val="accent1">
                    <a:lumMod val="50000"/>
                  </a:schemeClr>
                </a:solidFill>
              </a:rPr>
              <a:t>10+ encounters needed </a:t>
            </a:r>
            <a:r>
              <a:rPr lang="en-GB" sz="2400" dirty="0">
                <a:solidFill>
                  <a:schemeClr val="accent1">
                    <a:lumMod val="50000"/>
                  </a:schemeClr>
                </a:solidFill>
              </a:rPr>
              <a:t>(e.g., Webb 2007)</a:t>
            </a:r>
          </a:p>
          <a:p>
            <a:pPr marL="285750" indent="-285750">
              <a:buFont typeface="Arial" panose="020B0604020202020204" pitchFamily="34" charset="0"/>
              <a:buChar char="•"/>
            </a:pPr>
            <a:r>
              <a:rPr lang="en-GB" sz="3200" dirty="0">
                <a:solidFill>
                  <a:srgbClr val="5B9BD5">
                    <a:lumMod val="50000"/>
                  </a:srgbClr>
                </a:solidFill>
              </a:rPr>
              <a:t>Students can </a:t>
            </a:r>
            <a:r>
              <a:rPr lang="en-GB" sz="3200" i="1" dirty="0">
                <a:solidFill>
                  <a:srgbClr val="5B9BD5">
                    <a:lumMod val="50000"/>
                  </a:srgbClr>
                </a:solidFill>
              </a:rPr>
              <a:t>pass</a:t>
            </a:r>
            <a:r>
              <a:rPr lang="en-GB" sz="3200" dirty="0">
                <a:solidFill>
                  <a:srgbClr val="5B9BD5">
                    <a:lumMod val="50000"/>
                  </a:srgbClr>
                </a:solidFill>
              </a:rPr>
              <a:t> current GCSE with receptive knowledge of </a:t>
            </a:r>
            <a:r>
              <a:rPr lang="en-GB" sz="3200" b="1" dirty="0">
                <a:solidFill>
                  <a:srgbClr val="5B9BD5">
                    <a:lumMod val="50000"/>
                  </a:srgbClr>
                </a:solidFill>
              </a:rPr>
              <a:t>852 words </a:t>
            </a:r>
            <a:r>
              <a:rPr lang="en-GB" sz="3200" dirty="0">
                <a:solidFill>
                  <a:srgbClr val="5B9BD5">
                    <a:lumMod val="50000"/>
                  </a:srgbClr>
                </a:solidFill>
              </a:rPr>
              <a:t>= 4 words a lesson </a:t>
            </a:r>
            <a:r>
              <a:rPr lang="en-GB" sz="2400" dirty="0">
                <a:solidFill>
                  <a:srgbClr val="5B9BD5">
                    <a:lumMod val="50000"/>
                  </a:srgbClr>
                </a:solidFill>
              </a:rPr>
              <a:t>(Milton, 2006) </a:t>
            </a:r>
            <a:r>
              <a:rPr lang="en-GB" sz="3200" dirty="0">
                <a:solidFill>
                  <a:srgbClr val="5B9BD5">
                    <a:lumMod val="50000"/>
                  </a:srgbClr>
                </a:solidFill>
              </a:rPr>
              <a:t>or perhaps </a:t>
            </a:r>
            <a:r>
              <a:rPr lang="en-GB" sz="3200" b="1" dirty="0">
                <a:solidFill>
                  <a:srgbClr val="5B9BD5">
                    <a:lumMod val="50000"/>
                  </a:srgbClr>
                </a:solidFill>
              </a:rPr>
              <a:t>564 words </a:t>
            </a:r>
            <a:r>
              <a:rPr lang="en-GB" sz="2400" dirty="0">
                <a:solidFill>
                  <a:srgbClr val="5B9BD5">
                    <a:lumMod val="50000"/>
                  </a:srgbClr>
                </a:solidFill>
              </a:rPr>
              <a:t>(David, 2008)</a:t>
            </a:r>
          </a:p>
          <a:p>
            <a:pPr marL="285750" indent="-285750">
              <a:buFont typeface="Arial" panose="020B0604020202020204" pitchFamily="34" charset="0"/>
              <a:buChar char="•"/>
            </a:pPr>
            <a:r>
              <a:rPr lang="en-GB" sz="3200" dirty="0">
                <a:solidFill>
                  <a:srgbClr val="5B9BD5">
                    <a:lumMod val="50000"/>
                  </a:srgbClr>
                </a:solidFill>
              </a:rPr>
              <a:t>A recommendation to learn a list of </a:t>
            </a:r>
            <a:r>
              <a:rPr lang="en-GB" sz="3200" b="1" dirty="0">
                <a:solidFill>
                  <a:srgbClr val="5B9BD5">
                    <a:lumMod val="50000"/>
                  </a:srgbClr>
                </a:solidFill>
              </a:rPr>
              <a:t>1,500</a:t>
            </a:r>
            <a:r>
              <a:rPr lang="en-GB" sz="3200" dirty="0">
                <a:solidFill>
                  <a:srgbClr val="5B9BD5">
                    <a:lumMod val="50000"/>
                  </a:srgbClr>
                </a:solidFill>
              </a:rPr>
              <a:t> </a:t>
            </a:r>
            <a:r>
              <a:rPr lang="en-GB" sz="2400" dirty="0">
                <a:solidFill>
                  <a:srgbClr val="5B9BD5">
                    <a:lumMod val="50000"/>
                  </a:srgbClr>
                </a:solidFill>
              </a:rPr>
              <a:t>(Milton, 2015)</a:t>
            </a:r>
            <a:endParaRPr lang="en-GB" sz="2400" dirty="0">
              <a:solidFill>
                <a:schemeClr val="accent1">
                  <a:lumMod val="50000"/>
                </a:schemeClr>
              </a:solidFill>
            </a:endParaRPr>
          </a:p>
          <a:p>
            <a:pPr marL="285750" indent="-285750">
              <a:buFont typeface="Arial" panose="020B0604020202020204" pitchFamily="34" charset="0"/>
              <a:buChar char="•"/>
            </a:pPr>
            <a:r>
              <a:rPr lang="en-GB" sz="3200" b="1" dirty="0">
                <a:solidFill>
                  <a:schemeClr val="accent1">
                    <a:lumMod val="50000"/>
                  </a:schemeClr>
                </a:solidFill>
              </a:rPr>
              <a:t>The practical constraint! 450 hours available: </a:t>
            </a:r>
          </a:p>
          <a:p>
            <a:pPr marL="285750" lvl="1" indent="-285750">
              <a:buFont typeface="Arial" panose="020B0604020202020204" pitchFamily="34" charset="0"/>
              <a:buChar char="•"/>
            </a:pPr>
            <a:r>
              <a:rPr lang="en-GB" sz="3200" b="1" dirty="0">
                <a:solidFill>
                  <a:schemeClr val="tx1"/>
                </a:solidFill>
                <a:latin typeface="Calibri" panose="020F0502020204030204" pitchFamily="34" charset="0"/>
                <a:cs typeface="Calibri" panose="020F0502020204030204" pitchFamily="34" charset="0"/>
              </a:rPr>
              <a:t>Average of 10 words per week -&gt; 360 words per year * 5 years  = 1,700 words, for highest achievers</a:t>
            </a:r>
          </a:p>
        </p:txBody>
      </p:sp>
    </p:spTree>
    <p:extLst>
      <p:ext uri="{BB962C8B-B14F-4D97-AF65-F5344CB8AC3E}">
        <p14:creationId xmlns:p14="http://schemas.microsoft.com/office/powerpoint/2010/main" val="135882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352" y="254606"/>
            <a:ext cx="11704578" cy="1059844"/>
          </a:xfrm>
        </p:spPr>
        <p:txBody>
          <a:bodyPr>
            <a:normAutofit fontScale="90000"/>
          </a:bodyPr>
          <a:lstStyle/>
          <a:p>
            <a:r>
              <a:rPr lang="en-US" dirty="0"/>
              <a:t>Is the amount  (1,250 and 1,750) about right? </a:t>
            </a:r>
            <a:endParaRPr lang="en-GB" dirty="0"/>
          </a:p>
        </p:txBody>
      </p:sp>
      <p:sp>
        <p:nvSpPr>
          <p:cNvPr id="4" name="Content Placeholder 2"/>
          <p:cNvSpPr txBox="1">
            <a:spLocks/>
          </p:cNvSpPr>
          <p:nvPr/>
        </p:nvSpPr>
        <p:spPr>
          <a:xfrm>
            <a:off x="304352" y="1112921"/>
            <a:ext cx="10280521" cy="26236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2015 GCSE (minimum) word lists, AQA:</a:t>
            </a:r>
          </a:p>
          <a:p>
            <a:pPr marL="0" indent="0">
              <a:buNone/>
            </a:pPr>
            <a:r>
              <a:rPr lang="en-GB" dirty="0"/>
              <a:t>Spanish: </a:t>
            </a:r>
            <a:r>
              <a:rPr lang="en-GB" b="1" u="sng" dirty="0"/>
              <a:t>1,566 word families </a:t>
            </a:r>
          </a:p>
          <a:p>
            <a:pPr marL="0" indent="0">
              <a:buNone/>
            </a:pPr>
            <a:r>
              <a:rPr lang="en-GB" dirty="0"/>
              <a:t>French: </a:t>
            </a:r>
            <a:r>
              <a:rPr lang="en-GB" b="1" u="sng" dirty="0"/>
              <a:t>1,300 word families</a:t>
            </a:r>
          </a:p>
          <a:p>
            <a:pPr marL="0" indent="0">
              <a:buNone/>
            </a:pPr>
            <a:r>
              <a:rPr lang="en-GB" dirty="0"/>
              <a:t>German: </a:t>
            </a:r>
            <a:r>
              <a:rPr lang="en-GB" b="1" u="sng" dirty="0"/>
              <a:t>1,632 word families</a:t>
            </a:r>
          </a:p>
        </p:txBody>
      </p:sp>
      <p:graphicFrame>
        <p:nvGraphicFramePr>
          <p:cNvPr id="6" name="Table 5">
            <a:extLst>
              <a:ext uri="{FF2B5EF4-FFF2-40B4-BE49-F238E27FC236}">
                <a16:creationId xmlns:a16="http://schemas.microsoft.com/office/drawing/2014/main" id="{51F881FE-A938-4C46-9B33-C6C07E561538}"/>
              </a:ext>
            </a:extLst>
          </p:cNvPr>
          <p:cNvGraphicFramePr>
            <a:graphicFrameLocks noGrp="1"/>
          </p:cNvGraphicFramePr>
          <p:nvPr>
            <p:extLst>
              <p:ext uri="{D42A27DB-BD31-4B8C-83A1-F6EECF244321}">
                <p14:modId xmlns:p14="http://schemas.microsoft.com/office/powerpoint/2010/main" val="4125290808"/>
              </p:ext>
            </p:extLst>
          </p:nvPr>
        </p:nvGraphicFramePr>
        <p:xfrm>
          <a:off x="2299855" y="3823585"/>
          <a:ext cx="9664817" cy="2335106"/>
        </p:xfrm>
        <a:graphic>
          <a:graphicData uri="http://schemas.openxmlformats.org/drawingml/2006/table">
            <a:tbl>
              <a:tblPr firstRow="1" bandRow="1">
                <a:tableStyleId>{5C22544A-7EE6-4342-B048-85BDC9FD1C3A}</a:tableStyleId>
              </a:tblPr>
              <a:tblGrid>
                <a:gridCol w="2737312">
                  <a:extLst>
                    <a:ext uri="{9D8B030D-6E8A-4147-A177-3AD203B41FA5}">
                      <a16:colId xmlns:a16="http://schemas.microsoft.com/office/drawing/2014/main" val="861897505"/>
                    </a:ext>
                  </a:extLst>
                </a:gridCol>
                <a:gridCol w="3242661">
                  <a:extLst>
                    <a:ext uri="{9D8B030D-6E8A-4147-A177-3AD203B41FA5}">
                      <a16:colId xmlns:a16="http://schemas.microsoft.com/office/drawing/2014/main" val="2690541026"/>
                    </a:ext>
                  </a:extLst>
                </a:gridCol>
                <a:gridCol w="3684844">
                  <a:extLst>
                    <a:ext uri="{9D8B030D-6E8A-4147-A177-3AD203B41FA5}">
                      <a16:colId xmlns:a16="http://schemas.microsoft.com/office/drawing/2014/main" val="4228499681"/>
                    </a:ext>
                  </a:extLst>
                </a:gridCol>
              </a:tblGrid>
              <a:tr h="1234718">
                <a:tc>
                  <a:txBody>
                    <a:bodyPr/>
                    <a:lstStyle/>
                    <a:p>
                      <a:pPr algn="l"/>
                      <a:r>
                        <a:rPr lang="en-US" sz="2400" i="0" dirty="0"/>
                        <a:t>Tier of GCSE</a:t>
                      </a:r>
                    </a:p>
                  </a:txBody>
                  <a:tcPr anchor="b"/>
                </a:tc>
                <a:tc>
                  <a:txBody>
                    <a:bodyPr/>
                    <a:lstStyle/>
                    <a:p>
                      <a:r>
                        <a:rPr lang="en-US" sz="2400" dirty="0"/>
                        <a:t>Word families used to create ONE exam</a:t>
                      </a:r>
                    </a:p>
                  </a:txBody>
                  <a:tcPr/>
                </a:tc>
                <a:tc>
                  <a:txBody>
                    <a:bodyPr/>
                    <a:lstStyle/>
                    <a:p>
                      <a:r>
                        <a:rPr lang="en-US" sz="2400" dirty="0"/>
                        <a:t>Word families used to create THREE exams</a:t>
                      </a:r>
                    </a:p>
                  </a:txBody>
                  <a:tcPr/>
                </a:tc>
                <a:extLst>
                  <a:ext uri="{0D108BD9-81ED-4DB2-BD59-A6C34878D82A}">
                    <a16:rowId xmlns:a16="http://schemas.microsoft.com/office/drawing/2014/main" val="97716192"/>
                  </a:ext>
                </a:extLst>
              </a:tr>
              <a:tr h="550194">
                <a:tc>
                  <a:txBody>
                    <a:bodyPr/>
                    <a:lstStyle/>
                    <a:p>
                      <a:r>
                        <a:rPr lang="en-US" sz="2400" dirty="0"/>
                        <a:t>Foundation</a:t>
                      </a:r>
                    </a:p>
                  </a:txBody>
                  <a:tcPr/>
                </a:tc>
                <a:tc>
                  <a:txBody>
                    <a:bodyPr/>
                    <a:lstStyle/>
                    <a:p>
                      <a:r>
                        <a:rPr lang="en-US" sz="2400" dirty="0"/>
                        <a:t>609</a:t>
                      </a:r>
                    </a:p>
                  </a:txBody>
                  <a:tcPr/>
                </a:tc>
                <a:tc>
                  <a:txBody>
                    <a:bodyPr/>
                    <a:lstStyle/>
                    <a:p>
                      <a:r>
                        <a:rPr lang="en-US" sz="2400" dirty="0"/>
                        <a:t>1,173</a:t>
                      </a:r>
                    </a:p>
                  </a:txBody>
                  <a:tcPr/>
                </a:tc>
                <a:extLst>
                  <a:ext uri="{0D108BD9-81ED-4DB2-BD59-A6C34878D82A}">
                    <a16:rowId xmlns:a16="http://schemas.microsoft.com/office/drawing/2014/main" val="2076497504"/>
                  </a:ext>
                </a:extLst>
              </a:tr>
              <a:tr h="550194">
                <a:tc>
                  <a:txBody>
                    <a:bodyPr/>
                    <a:lstStyle/>
                    <a:p>
                      <a:r>
                        <a:rPr lang="en-US" sz="2400" dirty="0"/>
                        <a:t>Higher</a:t>
                      </a:r>
                    </a:p>
                  </a:txBody>
                  <a:tcPr/>
                </a:tc>
                <a:tc>
                  <a:txBody>
                    <a:bodyPr/>
                    <a:lstStyle/>
                    <a:p>
                      <a:r>
                        <a:rPr lang="en-US" sz="2400" dirty="0"/>
                        <a:t>753</a:t>
                      </a:r>
                    </a:p>
                  </a:txBody>
                  <a:tcPr/>
                </a:tc>
                <a:tc>
                  <a:txBody>
                    <a:bodyPr/>
                    <a:lstStyle/>
                    <a:p>
                      <a:r>
                        <a:rPr lang="en-US" sz="2400" dirty="0"/>
                        <a:t>1,542</a:t>
                      </a:r>
                    </a:p>
                  </a:txBody>
                  <a:tcPr/>
                </a:tc>
                <a:extLst>
                  <a:ext uri="{0D108BD9-81ED-4DB2-BD59-A6C34878D82A}">
                    <a16:rowId xmlns:a16="http://schemas.microsoft.com/office/drawing/2014/main" val="2020269779"/>
                  </a:ext>
                </a:extLst>
              </a:tr>
            </a:tbl>
          </a:graphicData>
        </a:graphic>
      </p:graphicFrame>
      <p:sp>
        <p:nvSpPr>
          <p:cNvPr id="7" name="Rectangle 6">
            <a:extLst>
              <a:ext uri="{FF2B5EF4-FFF2-40B4-BE49-F238E27FC236}">
                <a16:creationId xmlns:a16="http://schemas.microsoft.com/office/drawing/2014/main" id="{BB4CBE9B-DA17-E243-AF4E-5A99592CFDCA}"/>
              </a:ext>
            </a:extLst>
          </p:cNvPr>
          <p:cNvSpPr/>
          <p:nvPr/>
        </p:nvSpPr>
        <p:spPr>
          <a:xfrm>
            <a:off x="6602339" y="6158691"/>
            <a:ext cx="5824030" cy="369332"/>
          </a:xfrm>
          <a:prstGeom prst="rect">
            <a:avLst/>
          </a:prstGeom>
        </p:spPr>
        <p:txBody>
          <a:bodyPr wrap="none">
            <a:spAutoFit/>
          </a:bodyPr>
          <a:lstStyle/>
          <a:p>
            <a:r>
              <a:rPr lang="en-US" dirty="0"/>
              <a:t>Median of range across awarding organisations &amp; languages</a:t>
            </a:r>
          </a:p>
        </p:txBody>
      </p:sp>
    </p:spTree>
    <p:extLst>
      <p:ext uri="{BB962C8B-B14F-4D97-AF65-F5344CB8AC3E}">
        <p14:creationId xmlns:p14="http://schemas.microsoft.com/office/powerpoint/2010/main" val="33442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C0FB-C76B-8C40-A28B-B4FB7C86124E}"/>
              </a:ext>
            </a:extLst>
          </p:cNvPr>
          <p:cNvSpPr>
            <a:spLocks noGrp="1"/>
          </p:cNvSpPr>
          <p:nvPr>
            <p:ph type="title"/>
          </p:nvPr>
        </p:nvSpPr>
        <p:spPr>
          <a:xfrm>
            <a:off x="347329" y="443073"/>
            <a:ext cx="11539871" cy="1325563"/>
          </a:xfrm>
        </p:spPr>
        <p:txBody>
          <a:bodyPr>
            <a:normAutofit/>
          </a:bodyPr>
          <a:lstStyle/>
          <a:p>
            <a:r>
              <a:rPr lang="en-US" sz="4000" dirty="0"/>
              <a:t>Why should “85%” be high frequency words? </a:t>
            </a:r>
          </a:p>
        </p:txBody>
      </p:sp>
      <p:sp>
        <p:nvSpPr>
          <p:cNvPr id="3" name="Text Placeholder 2">
            <a:extLst>
              <a:ext uri="{FF2B5EF4-FFF2-40B4-BE49-F238E27FC236}">
                <a16:creationId xmlns:a16="http://schemas.microsoft.com/office/drawing/2014/main" id="{4D183769-928B-8044-B3EF-B5951B59E698}"/>
              </a:ext>
            </a:extLst>
          </p:cNvPr>
          <p:cNvSpPr>
            <a:spLocks noGrp="1"/>
          </p:cNvSpPr>
          <p:nvPr>
            <p:ph type="body" idx="1"/>
          </p:nvPr>
        </p:nvSpPr>
        <p:spPr>
          <a:xfrm>
            <a:off x="347329" y="1729737"/>
            <a:ext cx="11667461" cy="4351338"/>
          </a:xfrm>
        </p:spPr>
        <p:txBody>
          <a:bodyPr>
            <a:normAutofit lnSpcReduction="10000"/>
          </a:bodyPr>
          <a:lstStyle/>
          <a:p>
            <a:pPr marL="0" indent="0">
              <a:buNone/>
            </a:pPr>
            <a:r>
              <a:rPr lang="en-GB" dirty="0"/>
              <a:t>The 2,000 most common words in a language generally cover…</a:t>
            </a:r>
          </a:p>
          <a:p>
            <a:pPr indent="-457200"/>
            <a:r>
              <a:rPr lang="en-GB" dirty="0"/>
              <a:t>80 – 87 % of an average written text </a:t>
            </a:r>
            <a:r>
              <a:rPr lang="en-GB" sz="1400" dirty="0"/>
              <a:t>(Meara, 1995; Nation, 2001; Nation &amp; Waring, 1997).</a:t>
            </a:r>
          </a:p>
          <a:p>
            <a:pPr indent="-457200"/>
            <a:r>
              <a:rPr lang="en-GB" dirty="0"/>
              <a:t>90+ % of words in informal conversation </a:t>
            </a:r>
            <a:r>
              <a:rPr lang="en-GB" sz="1400" dirty="0"/>
              <a:t>(Nation, 2001)</a:t>
            </a:r>
            <a:endParaRPr lang="en-GB" dirty="0"/>
          </a:p>
          <a:p>
            <a:pPr marL="0" indent="0">
              <a:buNone/>
            </a:pPr>
            <a:endParaRPr lang="en-GB" dirty="0"/>
          </a:p>
          <a:p>
            <a:pPr marL="0" indent="0">
              <a:buNone/>
            </a:pPr>
            <a:r>
              <a:rPr lang="en-GB" dirty="0"/>
              <a:t>How do we know what the most frequent words are in FLs? </a:t>
            </a:r>
          </a:p>
          <a:p>
            <a:pPr marL="0" indent="0">
              <a:buNone/>
            </a:pPr>
            <a:r>
              <a:rPr lang="en-GB" dirty="0"/>
              <a:t>Massive </a:t>
            </a:r>
            <a:r>
              <a:rPr lang="en-GB" dirty="0">
                <a:hlinkClick r:id="rId3"/>
              </a:rPr>
              <a:t>corpora</a:t>
            </a:r>
            <a:r>
              <a:rPr lang="en-GB" dirty="0"/>
              <a:t>: </a:t>
            </a:r>
            <a:r>
              <a:rPr lang="en-GB" sz="2400" dirty="0"/>
              <a:t>French 23 million; Spanish 2 billion; German 20 million</a:t>
            </a:r>
            <a:endParaRPr lang="en-GB" dirty="0"/>
          </a:p>
          <a:p>
            <a:pPr marL="0" indent="0">
              <a:buNone/>
            </a:pPr>
            <a:r>
              <a:rPr lang="en-GB" dirty="0"/>
              <a:t>The </a:t>
            </a:r>
            <a:r>
              <a:rPr lang="en-GB" b="1" i="1" dirty="0"/>
              <a:t>very</a:t>
            </a:r>
            <a:r>
              <a:rPr lang="en-GB" dirty="0"/>
              <a:t> </a:t>
            </a:r>
            <a:r>
              <a:rPr lang="en-GB" b="1" i="1" dirty="0"/>
              <a:t>most</a:t>
            </a:r>
            <a:r>
              <a:rPr lang="en-GB" dirty="0"/>
              <a:t> frequent words change very little, </a:t>
            </a:r>
            <a:r>
              <a:rPr lang="en-GB" sz="2500" dirty="0"/>
              <a:t>over time </a:t>
            </a:r>
            <a:r>
              <a:rPr lang="en-GB" sz="2500" b="1" i="1" dirty="0"/>
              <a:t>or context</a:t>
            </a:r>
            <a:endParaRPr lang="en-GB" dirty="0"/>
          </a:p>
          <a:p>
            <a:pPr marL="0" indent="0">
              <a:buNone/>
            </a:pPr>
            <a:r>
              <a:rPr lang="en-GB" dirty="0"/>
              <a:t>About 80-85% of the most frequent words are the same – no matter which </a:t>
            </a:r>
            <a:r>
              <a:rPr lang="en-GB" b="1" i="1" dirty="0"/>
              <a:t>large, general </a:t>
            </a:r>
            <a:r>
              <a:rPr lang="en-GB" dirty="0"/>
              <a:t>corpus you use</a:t>
            </a:r>
          </a:p>
          <a:p>
            <a:endParaRPr lang="en-US" dirty="0"/>
          </a:p>
        </p:txBody>
      </p:sp>
    </p:spTree>
    <p:extLst>
      <p:ext uri="{BB962C8B-B14F-4D97-AF65-F5344CB8AC3E}">
        <p14:creationId xmlns:p14="http://schemas.microsoft.com/office/powerpoint/2010/main" val="7421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1049765" y="2037788"/>
            <a:ext cx="10425393" cy="3396162"/>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GB" sz="3600" dirty="0">
                <a:solidFill>
                  <a:schemeClr val="accent5">
                    <a:lumMod val="50000"/>
                  </a:schemeClr>
                </a:solidFill>
                <a:latin typeface="Century Gothic" panose="020B0502020202020204" pitchFamily="34" charset="0"/>
              </a:rPr>
              <a:t>No. </a:t>
            </a:r>
          </a:p>
          <a:p>
            <a:r>
              <a:rPr lang="en-GB" sz="3600" dirty="0">
                <a:solidFill>
                  <a:schemeClr val="accent5">
                    <a:lumMod val="50000"/>
                  </a:schemeClr>
                </a:solidFill>
                <a:latin typeface="Century Gothic" panose="020B0502020202020204" pitchFamily="34" charset="0"/>
              </a:rPr>
              <a:t>On average, a new GCSE list has </a:t>
            </a:r>
            <a:r>
              <a:rPr lang="en-GB" sz="3600" b="1" dirty="0">
                <a:solidFill>
                  <a:schemeClr val="accent5">
                    <a:lumMod val="50000"/>
                  </a:schemeClr>
                </a:solidFill>
                <a:latin typeface="Century Gothic" panose="020B0502020202020204" pitchFamily="34" charset="0"/>
              </a:rPr>
              <a:t>13% fewer </a:t>
            </a:r>
            <a:r>
              <a:rPr lang="en-GB" sz="3600" dirty="0">
                <a:solidFill>
                  <a:schemeClr val="accent5">
                    <a:lumMod val="50000"/>
                  </a:schemeClr>
                </a:solidFill>
                <a:latin typeface="Century Gothic" panose="020B0502020202020204" pitchFamily="34" charset="0"/>
              </a:rPr>
              <a:t>word families than a current list, </a:t>
            </a:r>
          </a:p>
          <a:p>
            <a:r>
              <a:rPr lang="en-GB" sz="3600" dirty="0">
                <a:solidFill>
                  <a:schemeClr val="accent5">
                    <a:lumMod val="50000"/>
                  </a:schemeClr>
                </a:solidFill>
                <a:latin typeface="Century Gothic" panose="020B0502020202020204" pitchFamily="34" charset="0"/>
              </a:rPr>
              <a:t>but provides </a:t>
            </a:r>
            <a:r>
              <a:rPr lang="en-GB" sz="3600" b="1" dirty="0">
                <a:solidFill>
                  <a:schemeClr val="accent5">
                    <a:lumMod val="50000"/>
                  </a:schemeClr>
                </a:solidFill>
                <a:latin typeface="Century Gothic" panose="020B0502020202020204" pitchFamily="34" charset="0"/>
              </a:rPr>
              <a:t>34% more</a:t>
            </a:r>
            <a:r>
              <a:rPr lang="en-GB" sz="3600" dirty="0">
                <a:solidFill>
                  <a:schemeClr val="accent5">
                    <a:lumMod val="50000"/>
                  </a:schemeClr>
                </a:solidFill>
                <a:latin typeface="Century Gothic" panose="020B0502020202020204" pitchFamily="34" charset="0"/>
              </a:rPr>
              <a:t> coverage of the word families in typical A level exam </a:t>
            </a:r>
          </a:p>
          <a:p>
            <a:r>
              <a:rPr lang="en-GB" sz="2000" dirty="0">
                <a:solidFill>
                  <a:schemeClr val="accent5">
                    <a:lumMod val="50000"/>
                  </a:schemeClr>
                </a:solidFill>
                <a:latin typeface="Century Gothic" panose="020B0502020202020204" pitchFamily="34" charset="0"/>
              </a:rPr>
              <a:t>(averaging across AQA </a:t>
            </a:r>
            <a:r>
              <a:rPr lang="en-GB" sz="2000" i="1" dirty="0">
                <a:solidFill>
                  <a:schemeClr val="accent5">
                    <a:lumMod val="50000"/>
                  </a:schemeClr>
                </a:solidFill>
                <a:latin typeface="Century Gothic" panose="020B0502020202020204" pitchFamily="34" charset="0"/>
              </a:rPr>
              <a:t>and</a:t>
            </a:r>
            <a:r>
              <a:rPr lang="en-GB" sz="2000" dirty="0">
                <a:solidFill>
                  <a:schemeClr val="accent5">
                    <a:lumMod val="50000"/>
                  </a:schemeClr>
                </a:solidFill>
                <a:latin typeface="Century Gothic" panose="020B0502020202020204" pitchFamily="34" charset="0"/>
              </a:rPr>
              <a:t> Edexcel).</a:t>
            </a:r>
            <a:endParaRPr lang="en-GB" sz="3600" dirty="0">
              <a:solidFill>
                <a:schemeClr val="accent5">
                  <a:lumMod val="50000"/>
                </a:schemeClr>
              </a:solidFill>
              <a:latin typeface="Century Gothic" panose="020B0502020202020204" pitchFamily="34" charset="0"/>
            </a:endParaRPr>
          </a:p>
        </p:txBody>
      </p:sp>
      <p:sp>
        <p:nvSpPr>
          <p:cNvPr id="7" name="Google Shape;158;p8">
            <a:extLst>
              <a:ext uri="{FF2B5EF4-FFF2-40B4-BE49-F238E27FC236}">
                <a16:creationId xmlns:a16="http://schemas.microsoft.com/office/drawing/2014/main" id="{791A2AB0-8FCF-D944-8C8C-8D87C768BEC7}"/>
              </a:ext>
            </a:extLst>
          </p:cNvPr>
          <p:cNvSpPr txBox="1">
            <a:spLocks noGrp="1"/>
          </p:cNvSpPr>
          <p:nvPr>
            <p:ph type="title"/>
          </p:nvPr>
        </p:nvSpPr>
        <p:spPr>
          <a:xfrm>
            <a:off x="838200" y="315297"/>
            <a:ext cx="10515600" cy="1325563"/>
          </a:xfrm>
          <a:prstGeom prst="rect">
            <a:avLst/>
          </a:prstGeom>
          <a:noFill/>
          <a:ln>
            <a:noFill/>
          </a:ln>
        </p:spPr>
        <p:txBody>
          <a:bodyPr spcFirstLastPara="1" wrap="square" lIns="91425" tIns="45700" rIns="91425" bIns="45700" anchor="ctr" anchorCtr="0">
            <a:normAutofit/>
          </a:bodyPr>
          <a:lstStyle/>
          <a:p>
            <a:pPr lvl="0">
              <a:buSzPts val="4400"/>
            </a:pPr>
            <a:r>
              <a:rPr lang="en-GB" sz="3200" dirty="0"/>
              <a:t>Does this ‘constrained’ lexicon mean that students are less well prepared for an A level exam?</a:t>
            </a:r>
            <a:endParaRPr sz="3200" dirty="0"/>
          </a:p>
        </p:txBody>
      </p:sp>
    </p:spTree>
    <p:extLst>
      <p:ext uri="{BB962C8B-B14F-4D97-AF65-F5344CB8AC3E}">
        <p14:creationId xmlns:p14="http://schemas.microsoft.com/office/powerpoint/2010/main" val="26094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619592" y="314794"/>
            <a:ext cx="11407516" cy="676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dirty="0"/>
              <a:t>Key difference in 2022 Subject Content [2/4]</a:t>
            </a:r>
            <a:endParaRPr dirty="0"/>
          </a:p>
        </p:txBody>
      </p:sp>
      <p:sp>
        <p:nvSpPr>
          <p:cNvPr id="152" name="Google Shape;152;p7"/>
          <p:cNvSpPr txBox="1">
            <a:spLocks noGrp="1"/>
          </p:cNvSpPr>
          <p:nvPr>
            <p:ph type="body" idx="1"/>
          </p:nvPr>
        </p:nvSpPr>
        <p:spPr>
          <a:xfrm>
            <a:off x="482183" y="1134116"/>
            <a:ext cx="11197653" cy="49369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ct val="100000"/>
              <a:buNone/>
            </a:pPr>
            <a:r>
              <a:rPr lang="en-GB" sz="3200" dirty="0"/>
              <a:t>Vocabulary in </a:t>
            </a:r>
            <a:r>
              <a:rPr lang="en-GB" sz="3200" b="1" dirty="0"/>
              <a:t>Reading only</a:t>
            </a:r>
            <a:r>
              <a:rPr lang="en-GB" sz="3200" dirty="0"/>
              <a:t>:</a:t>
            </a:r>
          </a:p>
          <a:p>
            <a:pPr marL="685800" lvl="1" indent="-228600">
              <a:spcBef>
                <a:spcPts val="1000"/>
              </a:spcBef>
              <a:buSzPct val="100000"/>
            </a:pPr>
            <a:r>
              <a:rPr lang="en-GB" sz="2400" b="1" i="1" dirty="0"/>
              <a:t>Glossing allowed</a:t>
            </a:r>
            <a:r>
              <a:rPr lang="en-GB" sz="2400" dirty="0"/>
              <a:t>: up to 2% of words in a text can be glossed</a:t>
            </a:r>
          </a:p>
          <a:p>
            <a:pPr marL="685800" lvl="1" indent="-228600">
              <a:spcBef>
                <a:spcPts val="1000"/>
              </a:spcBef>
              <a:buSzPct val="100000"/>
            </a:pPr>
            <a:endParaRPr lang="en-GB" sz="2400" b="1" i="1" dirty="0"/>
          </a:p>
          <a:p>
            <a:pPr marL="685800" lvl="1" indent="-228600">
              <a:spcBef>
                <a:spcPts val="1000"/>
              </a:spcBef>
              <a:buSzPct val="100000"/>
            </a:pPr>
            <a:r>
              <a:rPr lang="en-GB" sz="2400" b="1" i="1" dirty="0"/>
              <a:t>Use of cognates more constrained</a:t>
            </a:r>
            <a:r>
              <a:rPr lang="en-GB" sz="2400" dirty="0"/>
              <a:t>: ‘same/very similar’ spelling and meaning</a:t>
            </a:r>
          </a:p>
          <a:p>
            <a:pPr marL="685800" lvl="1" indent="-228600">
              <a:buSzPct val="100000"/>
            </a:pPr>
            <a:endParaRPr lang="en-GB" sz="2400" b="1" i="1" dirty="0"/>
          </a:p>
          <a:p>
            <a:pPr marL="685800" lvl="1" indent="-228600">
              <a:buSzPct val="100000"/>
            </a:pPr>
            <a:r>
              <a:rPr lang="en-GB" sz="2400" b="1" i="1" dirty="0"/>
              <a:t>Derivational morphology now clearly defined, based on ‘bang for buck’</a:t>
            </a:r>
            <a:endParaRPr lang="en-GB" sz="2400" dirty="0"/>
          </a:p>
          <a:p>
            <a:pPr marL="457200" lvl="1" indent="0">
              <a:buSzPct val="100000"/>
              <a:buNone/>
            </a:pPr>
            <a:endParaRPr lang="en-GB" sz="2400" dirty="0"/>
          </a:p>
          <a:p>
            <a:pPr marL="685800" lvl="1" indent="-228600">
              <a:buSzPct val="100000"/>
            </a:pPr>
            <a:r>
              <a:rPr lang="en-GB" sz="2400" b="1" i="1" dirty="0"/>
              <a:t>A</a:t>
            </a:r>
            <a:r>
              <a:rPr lang="en-GB" sz="2400" b="1" dirty="0"/>
              <a:t> </a:t>
            </a:r>
            <a:r>
              <a:rPr lang="en-GB" sz="2400" b="1" i="1" dirty="0"/>
              <a:t>‘test of inferencing’ but identifiable and short</a:t>
            </a:r>
            <a:r>
              <a:rPr lang="en-GB" sz="2400" dirty="0"/>
              <a:t>: students must infer plausible meaning of words </a:t>
            </a:r>
            <a:r>
              <a:rPr lang="en-GB" sz="2400" b="1" i="1" dirty="0"/>
              <a:t>not</a:t>
            </a:r>
            <a:r>
              <a:rPr lang="en-GB" sz="2400" dirty="0"/>
              <a:t> on the list, when words are embedded in sentences that have all </a:t>
            </a:r>
            <a:r>
              <a:rPr lang="en-GB" sz="2400" i="1" dirty="0"/>
              <a:t>other</a:t>
            </a:r>
            <a:r>
              <a:rPr lang="en-GB" sz="2400" dirty="0"/>
              <a:t> words </a:t>
            </a:r>
            <a:r>
              <a:rPr lang="en-GB" sz="2400" b="1" dirty="0"/>
              <a:t>on</a:t>
            </a:r>
            <a:r>
              <a:rPr lang="en-GB" sz="2400" dirty="0"/>
              <a:t> the list</a:t>
            </a:r>
          </a:p>
          <a:p>
            <a:pPr marL="685800" lvl="1" indent="-228600">
              <a:buSzPct val="100000"/>
            </a:pPr>
            <a:endParaRPr lang="en-GB" sz="2400" dirty="0"/>
          </a:p>
        </p:txBody>
      </p:sp>
    </p:spTree>
    <p:extLst>
      <p:ext uri="{BB962C8B-B14F-4D97-AF65-F5344CB8AC3E}">
        <p14:creationId xmlns:p14="http://schemas.microsoft.com/office/powerpoint/2010/main" val="221748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232299" cy="867128"/>
          </a:xfrm>
          <a:prstGeom prst="rect">
            <a:avLst/>
          </a:prstGeom>
        </p:spPr>
      </p:pic>
      <p:sp>
        <p:nvSpPr>
          <p:cNvPr id="4" name="Title 3"/>
          <p:cNvSpPr>
            <a:spLocks noGrp="1"/>
          </p:cNvSpPr>
          <p:nvPr>
            <p:ph type="title"/>
          </p:nvPr>
        </p:nvSpPr>
        <p:spPr>
          <a:xfrm>
            <a:off x="0" y="296864"/>
            <a:ext cx="3508744" cy="707849"/>
          </a:xfrm>
        </p:spPr>
        <p:txBody>
          <a:bodyPr>
            <a:normAutofit/>
          </a:bodyPr>
          <a:lstStyle/>
          <a:p>
            <a:r>
              <a:rPr lang="en-GB" sz="3600" b="1" dirty="0" err="1">
                <a:solidFill>
                  <a:schemeClr val="bg1"/>
                </a:solidFill>
              </a:rPr>
              <a:t>Hanoucca</a:t>
            </a:r>
            <a:endParaRPr lang="en-GB" sz="3600" b="1" dirty="0">
              <a:solidFill>
                <a:schemeClr val="bg1"/>
              </a:solidFill>
            </a:endParaRPr>
          </a:p>
        </p:txBody>
      </p:sp>
      <p:sp>
        <p:nvSpPr>
          <p:cNvPr id="2" name="TextBox 1">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3" name="TextBox 2">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choose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doughnut</a:t>
            </a:r>
          </a:p>
        </p:txBody>
      </p:sp>
      <p:sp>
        <p:nvSpPr>
          <p:cNvPr id="33" name="Rectangle 32">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solidFill>
                  <a:prstClr val="black"/>
                </a:solidFill>
                <a:latin typeface="Century Gothic" panose="020F0302020204030204"/>
              </a:rPr>
              <a:t>spinning</a:t>
            </a:r>
            <a:r>
              <a:rPr lang="fr-FR" dirty="0">
                <a:solidFill>
                  <a:prstClr val="black"/>
                </a:solidFill>
                <a:latin typeface="Century Gothic" panose="020F0302020204030204"/>
              </a:rPr>
              <a:t> top</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37ADE664-D0DB-403B-8E0A-E671029FE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23" name="Picture 22">
            <a:extLst>
              <a:ext uri="{FF2B5EF4-FFF2-40B4-BE49-F238E27FC236}">
                <a16:creationId xmlns:a16="http://schemas.microsoft.com/office/drawing/2014/main" id="{99DC9396-D4CF-4192-BD12-49FE706A4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8709" y="115058"/>
            <a:ext cx="1005638" cy="1050789"/>
          </a:xfrm>
          <a:prstGeom prst="rect">
            <a:avLst/>
          </a:prstGeom>
        </p:spPr>
      </p:pic>
      <p:sp>
        <p:nvSpPr>
          <p:cNvPr id="19" name="Google Shape;151;p7">
            <a:extLst>
              <a:ext uri="{FF2B5EF4-FFF2-40B4-BE49-F238E27FC236}">
                <a16:creationId xmlns:a16="http://schemas.microsoft.com/office/drawing/2014/main" id="{85CDD4CF-2AFB-2A4A-8BE8-8EF36DFA000A}"/>
              </a:ext>
            </a:extLst>
          </p:cNvPr>
          <p:cNvSpPr txBox="1">
            <a:spLocks/>
          </p:cNvSpPr>
          <p:nvPr/>
        </p:nvSpPr>
        <p:spPr>
          <a:xfrm>
            <a:off x="3508745" y="327693"/>
            <a:ext cx="6999360" cy="644787"/>
          </a:xfrm>
          <a:prstGeom prst="rect">
            <a:avLst/>
          </a:prstGeom>
          <a:noFill/>
          <a:ln>
            <a:noFill/>
          </a:ln>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dirty="0"/>
              <a:t>Inferencing, in curriculum and assessment?</a:t>
            </a:r>
          </a:p>
        </p:txBody>
      </p:sp>
    </p:spTree>
    <p:extLst>
      <p:ext uri="{BB962C8B-B14F-4D97-AF65-F5344CB8AC3E}">
        <p14:creationId xmlns:p14="http://schemas.microsoft.com/office/powerpoint/2010/main" val="1315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659219" y="1354268"/>
            <a:ext cx="11249245" cy="4857183"/>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kern="1200" dirty="0">
                <a:solidFill>
                  <a:schemeClr val="accent1">
                    <a:lumMod val="50000"/>
                  </a:schemeClr>
                </a:solidFill>
                <a:latin typeface="Century Gothic" panose="020B0502020202020204" pitchFamily="34" charset="0"/>
              </a:rPr>
              <a:t>M</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sym typeface="Arial"/>
              </a:rPr>
              <a:t>uch</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 greater transparency</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about what </a:t>
            </a:r>
            <a:r>
              <a:rPr lang="en-GB" sz="2800" kern="1200" dirty="0">
                <a:solidFill>
                  <a:schemeClr val="accent1">
                    <a:lumMod val="50000"/>
                  </a:schemeClr>
                </a:solidFill>
                <a:latin typeface="Century Gothic" panose="020B0502020202020204" pitchFamily="34" charset="0"/>
              </a:rPr>
              <a:t>can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be tested </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interrogative types laid out)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features moved from Foundation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to Higher </a:t>
            </a:r>
          </a:p>
          <a:p>
            <a:pPr lvl="2">
              <a:buClrTx/>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(e.g. </a:t>
            </a:r>
            <a:r>
              <a:rPr lang="en-GB" sz="2000" i="1" kern="1200" dirty="0" err="1">
                <a:solidFill>
                  <a:schemeClr val="accent1">
                    <a:lumMod val="50000"/>
                  </a:schemeClr>
                </a:solidFill>
                <a:latin typeface="Century Gothic" panose="020B0502020202020204" pitchFamily="34" charset="0"/>
              </a:rPr>
              <a:t>depuis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 +present; inflectional future)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457200" lvl="0" indent="-457200">
              <a:lnSpc>
                <a:spcPct val="90000"/>
              </a:lnSpc>
              <a:spcBef>
                <a:spcPts val="1000"/>
              </a:spcBef>
              <a:buClr>
                <a:srgbClr val="1F3864"/>
              </a:buClr>
              <a:buSzPts val="2800"/>
              <a:buFont typeface="Arial" panose="020B0604020202020204" pitchFamily="34" charset="0"/>
              <a:buChar char="•"/>
            </a:pPr>
            <a:r>
              <a:rPr lang="en-GB" sz="2800" dirty="0">
                <a:solidFill>
                  <a:schemeClr val="accent1">
                    <a:lumMod val="50000"/>
                  </a:schemeClr>
                </a:solidFill>
                <a:latin typeface="Century Gothic" panose="020B0502020202020204" pitchFamily="34" charset="0"/>
              </a:rPr>
              <a:t>Some features divided into sub-components: some can be tested at foundation, and some only at higher</a:t>
            </a:r>
          </a:p>
          <a:p>
            <a:pPr marL="685800" lvl="1" indent="-228600">
              <a:lnSpc>
                <a:spcPct val="90000"/>
              </a:lnSpc>
              <a:spcBef>
                <a:spcPts val="500"/>
              </a:spcBef>
              <a:buClr>
                <a:srgbClr val="1F3864"/>
              </a:buClr>
              <a:buSzPts val="2000"/>
              <a:buChar char="•"/>
            </a:pPr>
            <a:r>
              <a:rPr lang="en-GB" sz="2000" dirty="0">
                <a:solidFill>
                  <a:schemeClr val="accent1">
                    <a:lumMod val="50000"/>
                  </a:schemeClr>
                </a:solidFill>
                <a:latin typeface="Century Gothic" panose="020B0502020202020204" pitchFamily="34" charset="0"/>
              </a:rPr>
              <a:t>reflexive use of verbs</a:t>
            </a:r>
          </a:p>
          <a:p>
            <a:pPr marL="685800" lvl="1" indent="-228600">
              <a:lnSpc>
                <a:spcPct val="90000"/>
              </a:lnSpc>
              <a:spcBef>
                <a:spcPts val="500"/>
              </a:spcBef>
              <a:buClr>
                <a:srgbClr val="1F3864"/>
              </a:buClr>
              <a:buSzPts val="2000"/>
              <a:buChar char="•"/>
            </a:pPr>
            <a:r>
              <a:rPr lang="en-GB" sz="2000" dirty="0">
                <a:solidFill>
                  <a:schemeClr val="accent1">
                    <a:lumMod val="50000"/>
                  </a:schemeClr>
                </a:solidFill>
                <a:latin typeface="Century Gothic" panose="020B0502020202020204" pitchFamily="34" charset="0"/>
              </a:rPr>
              <a:t>present tense irregular verbs</a:t>
            </a:r>
          </a:p>
        </p:txBody>
      </p:sp>
      <p:sp>
        <p:nvSpPr>
          <p:cNvPr id="7" name="Google Shape;151;p7">
            <a:extLst>
              <a:ext uri="{FF2B5EF4-FFF2-40B4-BE49-F238E27FC236}">
                <a16:creationId xmlns:a16="http://schemas.microsoft.com/office/drawing/2014/main" id="{1559DA0B-D43E-C84A-8F78-C6C0E493CA47}"/>
              </a:ext>
            </a:extLst>
          </p:cNvPr>
          <p:cNvSpPr txBox="1">
            <a:spLocks/>
          </p:cNvSpPr>
          <p:nvPr/>
        </p:nvSpPr>
        <p:spPr>
          <a:xfrm>
            <a:off x="891308" y="0"/>
            <a:ext cx="10515600" cy="6889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200" b="1" dirty="0"/>
              <a:t>Key difference in 2022 Subject Content [3/4]</a:t>
            </a:r>
            <a:endParaRPr lang="en-GB" sz="4000" dirty="0"/>
          </a:p>
        </p:txBody>
      </p:sp>
      <p:sp>
        <p:nvSpPr>
          <p:cNvPr id="4" name="Rectangle 3">
            <a:extLst>
              <a:ext uri="{FF2B5EF4-FFF2-40B4-BE49-F238E27FC236}">
                <a16:creationId xmlns:a16="http://schemas.microsoft.com/office/drawing/2014/main" id="{74E60D52-2EC8-3B46-9986-190FF078F67C}"/>
              </a:ext>
            </a:extLst>
          </p:cNvPr>
          <p:cNvSpPr/>
          <p:nvPr/>
        </p:nvSpPr>
        <p:spPr>
          <a:xfrm>
            <a:off x="194876" y="688920"/>
            <a:ext cx="11908464" cy="507831"/>
          </a:xfrm>
          <a:prstGeom prst="rect">
            <a:avLst/>
          </a:prstGeom>
        </p:spPr>
        <p:txBody>
          <a:bodyPr wrap="square">
            <a:spAutoFit/>
          </a:bodyPr>
          <a:lstStyle/>
          <a:p>
            <a:r>
              <a:rPr lang="en-GB" sz="2700" b="1" dirty="0"/>
              <a:t>Grammar content simplified, clarified, and sequenced: </a:t>
            </a:r>
            <a:endParaRPr lang="en-US" sz="2700" dirty="0"/>
          </a:p>
        </p:txBody>
      </p:sp>
    </p:spTree>
    <p:extLst>
      <p:ext uri="{BB962C8B-B14F-4D97-AF65-F5344CB8AC3E}">
        <p14:creationId xmlns:p14="http://schemas.microsoft.com/office/powerpoint/2010/main" val="404030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a:t>Session overview</a:t>
            </a:r>
            <a:endParaRPr sz="3200" b="1"/>
          </a:p>
        </p:txBody>
      </p:sp>
      <p:sp>
        <p:nvSpPr>
          <p:cNvPr id="88" name="Google Shape;88;p2"/>
          <p:cNvSpPr txBox="1">
            <a:spLocks noGrp="1"/>
          </p:cNvSpPr>
          <p:nvPr>
            <p:ph type="body" idx="1"/>
          </p:nvPr>
        </p:nvSpPr>
        <p:spPr>
          <a:xfrm>
            <a:off x="425303" y="1321410"/>
            <a:ext cx="11416928" cy="470808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1F3864"/>
              </a:buClr>
              <a:buSzPts val="2800"/>
              <a:buNone/>
            </a:pPr>
            <a:r>
              <a:rPr lang="en-GB" b="1" dirty="0"/>
              <a:t>Part 1/ </a:t>
            </a:r>
            <a:r>
              <a:rPr lang="en-GB" dirty="0"/>
              <a:t>What are ‘Language Competence’ and the ‘Subject Content’?</a:t>
            </a:r>
            <a:endParaRPr dirty="0"/>
          </a:p>
          <a:p>
            <a:pPr marL="0" indent="0">
              <a:buSzPts val="2800"/>
              <a:buNone/>
            </a:pPr>
            <a:endParaRPr lang="en-GB" b="1" dirty="0"/>
          </a:p>
          <a:p>
            <a:pPr marL="0" indent="0">
              <a:buSzPts val="2800"/>
              <a:buNone/>
            </a:pPr>
            <a:r>
              <a:rPr lang="en-GB" b="1" dirty="0"/>
              <a:t>Part 2/ </a:t>
            </a:r>
            <a:r>
              <a:rPr lang="en-GB" dirty="0"/>
              <a:t>The content in 2015 and 2022 </a:t>
            </a:r>
          </a:p>
          <a:p>
            <a:pPr lvl="1" indent="-457200">
              <a:buSzPts val="2800"/>
            </a:pPr>
            <a:r>
              <a:rPr lang="en-GB" dirty="0"/>
              <a:t>Similarities</a:t>
            </a:r>
          </a:p>
          <a:p>
            <a:pPr lvl="1" indent="-457200">
              <a:buSzPts val="2800"/>
            </a:pPr>
            <a:r>
              <a:rPr lang="en-GB" dirty="0"/>
              <a:t>Four Key Differences</a:t>
            </a:r>
          </a:p>
          <a:p>
            <a:pPr marL="0" lvl="0" indent="0" algn="l" rtl="0">
              <a:lnSpc>
                <a:spcPct val="90000"/>
              </a:lnSpc>
              <a:spcBef>
                <a:spcPts val="1000"/>
              </a:spcBef>
              <a:spcAft>
                <a:spcPts val="0"/>
              </a:spcAft>
              <a:buClr>
                <a:srgbClr val="1F3864"/>
              </a:buClr>
              <a:buSzPts val="2800"/>
              <a:buNone/>
            </a:pPr>
            <a:endParaRPr lang="en-GB" b="1" dirty="0"/>
          </a:p>
          <a:p>
            <a:pPr marL="0" lvl="0" indent="0" algn="l" rtl="0">
              <a:lnSpc>
                <a:spcPct val="90000"/>
              </a:lnSpc>
              <a:spcBef>
                <a:spcPts val="1000"/>
              </a:spcBef>
              <a:spcAft>
                <a:spcPts val="0"/>
              </a:spcAft>
              <a:buClr>
                <a:srgbClr val="1F3864"/>
              </a:buClr>
              <a:buSzPts val="2800"/>
              <a:buNone/>
            </a:pPr>
            <a:r>
              <a:rPr lang="en-GB" b="1" dirty="0"/>
              <a:t>Part 3/ </a:t>
            </a:r>
            <a:r>
              <a:rPr lang="en-GB" dirty="0"/>
              <a:t>Some implications for curriculum design</a:t>
            </a:r>
          </a:p>
          <a:p>
            <a:pPr marL="685800" lvl="1" indent="-228600">
              <a:spcBef>
                <a:spcPts val="1000"/>
              </a:spcBef>
              <a:buSzPts val="2800"/>
            </a:pPr>
            <a:r>
              <a:rPr lang="en-GB" dirty="0"/>
              <a:t>How much? </a:t>
            </a:r>
          </a:p>
          <a:p>
            <a:pPr marL="685800" lvl="1" indent="-228600">
              <a:spcBef>
                <a:spcPts val="1000"/>
              </a:spcBef>
              <a:buSzPts val="2800"/>
            </a:pPr>
            <a:r>
              <a:rPr lang="en-GB" dirty="0"/>
              <a:t>What? </a:t>
            </a:r>
          </a:p>
          <a:p>
            <a:pPr marL="685800" lvl="1" indent="-228600">
              <a:spcBef>
                <a:spcPts val="1000"/>
              </a:spcBef>
              <a:buSzPts val="2800"/>
            </a:pPr>
            <a:r>
              <a:rPr lang="en-GB" dirty="0"/>
              <a:t>When?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551067" y="1261586"/>
            <a:ext cx="11421193" cy="5015095"/>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features removed completely </a:t>
            </a: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subjunctive)</a:t>
            </a:r>
          </a:p>
          <a:p>
            <a:pPr marR="0" lvl="0" algn="l" defTabSz="914400" rtl="0" eaLnBrk="1" fontAlgn="auto" latinLnBrk="0" hangingPunct="1">
              <a:lnSpc>
                <a:spcPct val="100000"/>
              </a:lnSpc>
              <a:spcBef>
                <a:spcPts val="0"/>
              </a:spcBef>
              <a:spcAft>
                <a:spcPts val="0"/>
              </a:spcAft>
              <a:buClrTx/>
              <a:buSzTx/>
              <a:tabLst/>
              <a:defRPr/>
            </a:pPr>
            <a:endParaRPr lang="en-GB" sz="2800" kern="1200" dirty="0">
              <a:solidFill>
                <a:schemeClr val="accent1">
                  <a:lumMod val="50000"/>
                </a:scheme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schemeClr val="accent1">
                    <a:lumMod val="50000"/>
                  </a:schemeClr>
                </a:solidFill>
                <a:latin typeface="Century Gothic" panose="020B0502020202020204" pitchFamily="34" charset="0"/>
              </a:rPr>
              <a:t>Some features given tolerance in production at foundation </a:t>
            </a:r>
            <a:r>
              <a:rPr lang="en-GB" sz="2400" dirty="0">
                <a:solidFill>
                  <a:schemeClr val="accent1">
                    <a:lumMod val="50000"/>
                  </a:schemeClr>
                </a:solidFill>
                <a:latin typeface="Century Gothic" panose="020B0502020202020204" pitchFamily="34" charset="0"/>
              </a:rPr>
              <a:t>(e.g., minor spelling changes in present tense stems), </a:t>
            </a:r>
            <a:r>
              <a:rPr lang="en-GB" sz="2800" dirty="0">
                <a:solidFill>
                  <a:schemeClr val="accent1">
                    <a:lumMod val="50000"/>
                  </a:schemeClr>
                </a:solidFill>
                <a:latin typeface="Century Gothic" panose="020B0502020202020204" pitchFamily="34" charset="0"/>
              </a:rPr>
              <a:t>and are then credit bearing at Higher</a:t>
            </a:r>
          </a:p>
          <a:p>
            <a:pPr marR="0" lvl="0" algn="l" defTabSz="914400" rtl="0" eaLnBrk="1" fontAlgn="auto" latinLnBrk="0" hangingPunct="1">
              <a:lnSpc>
                <a:spcPct val="100000"/>
              </a:lnSpc>
              <a:spcBef>
                <a:spcPts val="0"/>
              </a:spcBef>
              <a:spcAft>
                <a:spcPts val="0"/>
              </a:spcAft>
              <a:buClrTx/>
              <a:buSzTx/>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moved from ‘grammar’ to ‘vocabulary’ </a:t>
            </a:r>
            <a:r>
              <a:rPr kumimoji="0" lang="en-GB" sz="24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adverbs, pronouns)</a:t>
            </a:r>
          </a:p>
        </p:txBody>
      </p:sp>
      <p:sp>
        <p:nvSpPr>
          <p:cNvPr id="7" name="Google Shape;151;p7">
            <a:extLst>
              <a:ext uri="{FF2B5EF4-FFF2-40B4-BE49-F238E27FC236}">
                <a16:creationId xmlns:a16="http://schemas.microsoft.com/office/drawing/2014/main" id="{1559DA0B-D43E-C84A-8F78-C6C0E493CA47}"/>
              </a:ext>
            </a:extLst>
          </p:cNvPr>
          <p:cNvSpPr txBox="1">
            <a:spLocks/>
          </p:cNvSpPr>
          <p:nvPr/>
        </p:nvSpPr>
        <p:spPr>
          <a:xfrm>
            <a:off x="891308" y="169084"/>
            <a:ext cx="10515600" cy="6889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200" b="1" dirty="0"/>
              <a:t>Key difference in 2022 Subject Content </a:t>
            </a:r>
            <a:r>
              <a:rPr lang="en-GB" sz="2800" b="1" dirty="0"/>
              <a:t>[3/4]</a:t>
            </a:r>
            <a:endParaRPr lang="en-GB" sz="4000" dirty="0"/>
          </a:p>
        </p:txBody>
      </p:sp>
      <p:sp>
        <p:nvSpPr>
          <p:cNvPr id="5" name="Rectangle 4">
            <a:extLst>
              <a:ext uri="{FF2B5EF4-FFF2-40B4-BE49-F238E27FC236}">
                <a16:creationId xmlns:a16="http://schemas.microsoft.com/office/drawing/2014/main" id="{26E9D8D5-36C5-FD47-A74E-733A633BB0FC}"/>
              </a:ext>
            </a:extLst>
          </p:cNvPr>
          <p:cNvSpPr/>
          <p:nvPr/>
        </p:nvSpPr>
        <p:spPr>
          <a:xfrm>
            <a:off x="307431" y="858004"/>
            <a:ext cx="6603035" cy="369332"/>
          </a:xfrm>
          <a:prstGeom prst="rect">
            <a:avLst/>
          </a:prstGeom>
        </p:spPr>
        <p:txBody>
          <a:bodyPr wrap="square">
            <a:spAutoFit/>
          </a:bodyPr>
          <a:lstStyle/>
          <a:p>
            <a:r>
              <a:rPr lang="en-GB" sz="1800" b="1" dirty="0"/>
              <a:t>Grammar content: </a:t>
            </a:r>
            <a:endParaRPr lang="en-US" sz="1800" dirty="0"/>
          </a:p>
        </p:txBody>
      </p:sp>
    </p:spTree>
    <p:extLst>
      <p:ext uri="{BB962C8B-B14F-4D97-AF65-F5344CB8AC3E}">
        <p14:creationId xmlns:p14="http://schemas.microsoft.com/office/powerpoint/2010/main" val="3157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E4186D-7945-7C41-94DE-774C8BDC3D2C}"/>
              </a:ext>
            </a:extLst>
          </p:cNvPr>
          <p:cNvSpPr>
            <a:spLocks noGrp="1"/>
          </p:cNvSpPr>
          <p:nvPr>
            <p:ph type="body" idx="1"/>
          </p:nvPr>
        </p:nvSpPr>
        <p:spPr>
          <a:xfrm>
            <a:off x="482271" y="1724217"/>
            <a:ext cx="11093792" cy="3672242"/>
          </a:xfrm>
        </p:spPr>
        <p:txBody>
          <a:bodyPr>
            <a:normAutofit lnSpcReduction="10000"/>
          </a:bodyPr>
          <a:lstStyle/>
          <a:p>
            <a:pPr marL="0" lvl="0" indent="0">
              <a:spcBef>
                <a:spcPts val="0"/>
              </a:spcBef>
              <a:buSzPct val="100000"/>
              <a:buNone/>
            </a:pPr>
            <a:r>
              <a:rPr lang="en-GB" b="1" dirty="0"/>
              <a:t>No longer just ‘isolated skills’ of L, R, S, W </a:t>
            </a:r>
          </a:p>
          <a:p>
            <a:pPr marL="0" lvl="0" indent="0">
              <a:spcBef>
                <a:spcPts val="0"/>
              </a:spcBef>
              <a:buSzPct val="100000"/>
              <a:buNone/>
            </a:pPr>
            <a:endParaRPr lang="en-GB" b="1" dirty="0"/>
          </a:p>
          <a:p>
            <a:pPr marL="0" lvl="0" indent="0">
              <a:spcBef>
                <a:spcPts val="0"/>
              </a:spcBef>
              <a:buSzPct val="100000"/>
              <a:buNone/>
            </a:pPr>
            <a:r>
              <a:rPr lang="en-GB" b="1" dirty="0"/>
              <a:t>Addition of sound-spelling correspondences (phonics)</a:t>
            </a:r>
          </a:p>
          <a:p>
            <a:pPr marL="0" lvl="0" indent="0">
              <a:spcBef>
                <a:spcPts val="0"/>
              </a:spcBef>
              <a:buSzPct val="100000"/>
              <a:buNone/>
            </a:pPr>
            <a:endParaRPr lang="en-GB" b="1" dirty="0"/>
          </a:p>
          <a:p>
            <a:pPr marL="0" lvl="0" indent="0">
              <a:spcBef>
                <a:spcPts val="0"/>
              </a:spcBef>
              <a:buSzPct val="100000"/>
              <a:buNone/>
            </a:pPr>
            <a:r>
              <a:rPr lang="en-GB" dirty="0"/>
              <a:t>Students demonstrate ability in:</a:t>
            </a:r>
          </a:p>
          <a:p>
            <a:pPr marL="0" lvl="0" indent="0">
              <a:spcBef>
                <a:spcPts val="0"/>
              </a:spcBef>
              <a:buSzPct val="100000"/>
              <a:buNone/>
            </a:pPr>
            <a:endParaRPr lang="en-GB" sz="3200" dirty="0"/>
          </a:p>
          <a:p>
            <a:pPr marL="685800" lvl="1" indent="-228600">
              <a:spcBef>
                <a:spcPts val="0"/>
              </a:spcBef>
              <a:buSzPct val="100000"/>
            </a:pPr>
            <a:r>
              <a:rPr lang="en-GB" sz="2400" b="1" dirty="0"/>
              <a:t>transcription</a:t>
            </a:r>
            <a:r>
              <a:rPr lang="en-GB" sz="2400" dirty="0"/>
              <a:t> (dictation)</a:t>
            </a:r>
          </a:p>
          <a:p>
            <a:pPr marL="457200" lvl="1" indent="0">
              <a:spcBef>
                <a:spcPts val="0"/>
              </a:spcBef>
              <a:buSzPct val="100000"/>
              <a:buNone/>
            </a:pPr>
            <a:endParaRPr lang="en-GB" sz="2400" dirty="0"/>
          </a:p>
          <a:p>
            <a:pPr marL="685800" lvl="1" indent="-228600">
              <a:spcBef>
                <a:spcPts val="0"/>
              </a:spcBef>
              <a:buSzPct val="100000"/>
            </a:pPr>
            <a:r>
              <a:rPr lang="en-GB" sz="2400" b="1" dirty="0"/>
              <a:t>decoding</a:t>
            </a:r>
            <a:r>
              <a:rPr lang="en-GB" sz="2400" dirty="0"/>
              <a:t> (reading aloud + show comprehension in unprepared conversation)</a:t>
            </a:r>
          </a:p>
          <a:p>
            <a:pPr marL="0" indent="0">
              <a:buSzPct val="100000"/>
              <a:buNone/>
            </a:pPr>
            <a:endParaRPr lang="en-GB" dirty="0"/>
          </a:p>
        </p:txBody>
      </p:sp>
      <p:sp>
        <p:nvSpPr>
          <p:cNvPr id="4" name="Google Shape;151;p7">
            <a:extLst>
              <a:ext uri="{FF2B5EF4-FFF2-40B4-BE49-F238E27FC236}">
                <a16:creationId xmlns:a16="http://schemas.microsoft.com/office/drawing/2014/main" id="{6129A09C-DF62-7947-A71E-65163E5D48EB}"/>
              </a:ext>
            </a:extLst>
          </p:cNvPr>
          <p:cNvSpPr txBox="1">
            <a:spLocks noGrp="1"/>
          </p:cNvSpPr>
          <p:nvPr>
            <p:ph type="title"/>
          </p:nvPr>
        </p:nvSpPr>
        <p:spPr>
          <a:xfrm>
            <a:off x="1004339" y="290382"/>
            <a:ext cx="10349459" cy="9391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200" b="1" dirty="0"/>
              <a:t>Key difference in 2022 Subject Content [4/4]</a:t>
            </a:r>
            <a:endParaRPr sz="4000" dirty="0"/>
          </a:p>
        </p:txBody>
      </p:sp>
    </p:spTree>
    <p:extLst>
      <p:ext uri="{BB962C8B-B14F-4D97-AF65-F5344CB8AC3E}">
        <p14:creationId xmlns:p14="http://schemas.microsoft.com/office/powerpoint/2010/main" val="3885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a:t>Session overview</a:t>
            </a:r>
            <a:endParaRPr sz="3200" b="1"/>
          </a:p>
        </p:txBody>
      </p:sp>
      <p:sp>
        <p:nvSpPr>
          <p:cNvPr id="88" name="Google Shape;88;p2"/>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2800"/>
              <a:buNone/>
            </a:pPr>
            <a:r>
              <a:rPr lang="en-GB" dirty="0"/>
              <a:t>Part 1/ Language competence and Subject Content</a:t>
            </a:r>
            <a:endParaRPr dirty="0"/>
          </a:p>
          <a:p>
            <a:pPr marL="0" lvl="0" indent="0" algn="l" rtl="0">
              <a:lnSpc>
                <a:spcPct val="90000"/>
              </a:lnSpc>
              <a:spcBef>
                <a:spcPts val="1000"/>
              </a:spcBef>
              <a:spcAft>
                <a:spcPts val="0"/>
              </a:spcAft>
              <a:buClr>
                <a:srgbClr val="1F3864"/>
              </a:buClr>
              <a:buSzPts val="2800"/>
              <a:buNone/>
            </a:pPr>
            <a:r>
              <a:rPr lang="en-GB" dirty="0"/>
              <a:t>Part 2/ Comparing 2015 and 2022: similarities and differences</a:t>
            </a:r>
            <a:endParaRPr dirty="0"/>
          </a:p>
          <a:p>
            <a:pPr marL="0" lvl="0" indent="0" algn="l" rtl="0">
              <a:lnSpc>
                <a:spcPct val="90000"/>
              </a:lnSpc>
              <a:spcBef>
                <a:spcPts val="1000"/>
              </a:spcBef>
              <a:spcAft>
                <a:spcPts val="0"/>
              </a:spcAft>
              <a:buClr>
                <a:srgbClr val="1F3864"/>
              </a:buClr>
              <a:buSzPts val="2800"/>
              <a:buNone/>
            </a:pPr>
            <a:endParaRPr lang="en-GB" sz="4000" b="1" dirty="0"/>
          </a:p>
          <a:p>
            <a:pPr marL="0" lvl="0" indent="0" algn="l" rtl="0">
              <a:lnSpc>
                <a:spcPct val="90000"/>
              </a:lnSpc>
              <a:spcBef>
                <a:spcPts val="1000"/>
              </a:spcBef>
              <a:spcAft>
                <a:spcPts val="0"/>
              </a:spcAft>
              <a:buClr>
                <a:srgbClr val="1F3864"/>
              </a:buClr>
              <a:buSzPts val="2800"/>
              <a:buNone/>
            </a:pPr>
            <a:r>
              <a:rPr lang="en-GB" sz="4000" b="1" dirty="0"/>
              <a:t>Part 3/ Some implications for curriculum design</a:t>
            </a:r>
          </a:p>
        </p:txBody>
      </p:sp>
      <p:pic>
        <p:nvPicPr>
          <p:cNvPr id="4" name="Google Shape;345;p23" descr="green checkmark">
            <a:extLst>
              <a:ext uri="{FF2B5EF4-FFF2-40B4-BE49-F238E27FC236}">
                <a16:creationId xmlns:a16="http://schemas.microsoft.com/office/drawing/2014/main" id="{A6825A73-9853-4BF8-B414-3B5C86BCA9AA}"/>
              </a:ext>
            </a:extLst>
          </p:cNvPr>
          <p:cNvPicPr preferRelativeResize="0"/>
          <p:nvPr/>
        </p:nvPicPr>
        <p:blipFill rotWithShape="1">
          <a:blip r:embed="rId3">
            <a:alphaModFix/>
          </a:blip>
          <a:srcRect/>
          <a:stretch/>
        </p:blipFill>
        <p:spPr>
          <a:xfrm>
            <a:off x="11288809" y="1321410"/>
            <a:ext cx="362196" cy="377289"/>
          </a:xfrm>
          <a:prstGeom prst="rect">
            <a:avLst/>
          </a:prstGeom>
          <a:noFill/>
          <a:ln>
            <a:noFill/>
          </a:ln>
        </p:spPr>
      </p:pic>
      <p:pic>
        <p:nvPicPr>
          <p:cNvPr id="5" name="Google Shape;345;p23" descr="green checkmark">
            <a:extLst>
              <a:ext uri="{FF2B5EF4-FFF2-40B4-BE49-F238E27FC236}">
                <a16:creationId xmlns:a16="http://schemas.microsoft.com/office/drawing/2014/main" id="{FC73670D-3828-4269-A234-037337DC3F5D}"/>
              </a:ext>
            </a:extLst>
          </p:cNvPr>
          <p:cNvPicPr preferRelativeResize="0"/>
          <p:nvPr/>
        </p:nvPicPr>
        <p:blipFill rotWithShape="1">
          <a:blip r:embed="rId3">
            <a:alphaModFix/>
          </a:blip>
          <a:srcRect/>
          <a:stretch/>
        </p:blipFill>
        <p:spPr>
          <a:xfrm>
            <a:off x="11288809" y="1807322"/>
            <a:ext cx="362196" cy="377289"/>
          </a:xfrm>
          <a:prstGeom prst="rect">
            <a:avLst/>
          </a:prstGeom>
          <a:noFill/>
          <a:ln>
            <a:noFill/>
          </a:ln>
        </p:spPr>
      </p:pic>
    </p:spTree>
    <p:extLst>
      <p:ext uri="{BB962C8B-B14F-4D97-AF65-F5344CB8AC3E}">
        <p14:creationId xmlns:p14="http://schemas.microsoft.com/office/powerpoint/2010/main" val="941251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title"/>
          </p:nvPr>
        </p:nvSpPr>
        <p:spPr>
          <a:xfrm>
            <a:off x="524478" y="391058"/>
            <a:ext cx="11135923" cy="54927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F3864"/>
              </a:buClr>
              <a:buSzPct val="100000"/>
              <a:buFont typeface="Century Gothic"/>
              <a:buNone/>
            </a:pPr>
            <a:r>
              <a:rPr lang="en-GB" sz="2800" b="1" dirty="0"/>
              <a:t>Implications for curriculum. The new content increases attention on …</a:t>
            </a:r>
            <a:endParaRPr dirty="0"/>
          </a:p>
        </p:txBody>
      </p:sp>
      <p:sp>
        <p:nvSpPr>
          <p:cNvPr id="285" name="Google Shape;285;p17"/>
          <p:cNvSpPr txBox="1"/>
          <p:nvPr/>
        </p:nvSpPr>
        <p:spPr>
          <a:xfrm>
            <a:off x="473075" y="4714525"/>
            <a:ext cx="11594007" cy="1301889"/>
          </a:xfrm>
          <a:prstGeom prst="rect">
            <a:avLst/>
          </a:prstGeom>
          <a:noFill/>
          <a:ln>
            <a:noFill/>
          </a:ln>
        </p:spPr>
        <p:txBody>
          <a:bodyPr spcFirstLastPara="1" wrap="square" lIns="91425" tIns="45700" rIns="91425" bIns="45700" anchor="t" anchorCtr="0">
            <a:noAutofit/>
          </a:bodyPr>
          <a:lstStyle/>
          <a:p>
            <a:pPr lvl="0">
              <a:lnSpc>
                <a:spcPct val="90000"/>
              </a:lnSpc>
              <a:spcBef>
                <a:spcPts val="1000"/>
              </a:spcBef>
              <a:buClr>
                <a:srgbClr val="1F3864"/>
              </a:buClr>
              <a:buSzPts val="2400"/>
            </a:pPr>
            <a:r>
              <a:rPr lang="en-GB" sz="2400" b="1" dirty="0">
                <a:solidFill>
                  <a:schemeClr val="accent1">
                    <a:lumMod val="50000"/>
                  </a:schemeClr>
                </a:solidFill>
                <a:latin typeface="Century Gothic" panose="020B0502020202020204" pitchFamily="34" charset="0"/>
              </a:rPr>
              <a:t>practice reading aloud </a:t>
            </a:r>
            <a:r>
              <a:rPr lang="en-GB" sz="2400" dirty="0">
                <a:solidFill>
                  <a:schemeClr val="accent1">
                    <a:lumMod val="50000"/>
                  </a:schemeClr>
                </a:solidFill>
                <a:latin typeface="Century Gothic" panose="020B0502020202020204" pitchFamily="34" charset="0"/>
              </a:rPr>
              <a:t>WITH understanding</a:t>
            </a:r>
          </a:p>
          <a:p>
            <a:pPr lvl="0">
              <a:lnSpc>
                <a:spcPct val="90000"/>
              </a:lnSpc>
              <a:spcBef>
                <a:spcPts val="1000"/>
              </a:spcBef>
              <a:buClr>
                <a:srgbClr val="1F3864"/>
              </a:buClr>
              <a:buSzPts val="2400"/>
            </a:pPr>
            <a:r>
              <a:rPr lang="en-GB" sz="2400" b="1" dirty="0">
                <a:solidFill>
                  <a:schemeClr val="accent1">
                    <a:lumMod val="50000"/>
                  </a:schemeClr>
                </a:solidFill>
                <a:latin typeface="Century Gothic" panose="020B0502020202020204" pitchFamily="34" charset="0"/>
              </a:rPr>
              <a:t>practice writing down words that are heard</a:t>
            </a:r>
            <a:endParaRPr lang="en-GB" sz="24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 name="Rectangle 2">
            <a:extLst>
              <a:ext uri="{FF2B5EF4-FFF2-40B4-BE49-F238E27FC236}">
                <a16:creationId xmlns:a16="http://schemas.microsoft.com/office/drawing/2014/main" id="{B6668E64-21FF-47B0-AEF5-157D459AA1AF}"/>
              </a:ext>
            </a:extLst>
          </p:cNvPr>
          <p:cNvSpPr/>
          <p:nvPr/>
        </p:nvSpPr>
        <p:spPr>
          <a:xfrm>
            <a:off x="623686" y="1121659"/>
            <a:ext cx="11036716" cy="2336537"/>
          </a:xfrm>
          <a:prstGeom prst="rect">
            <a:avLst/>
          </a:prstGeom>
        </p:spPr>
        <p:txBody>
          <a:bodyPr wrap="square">
            <a:spAutoFit/>
          </a:bodyPr>
          <a:lstStyle/>
          <a:p>
            <a:pPr lvl="0">
              <a:lnSpc>
                <a:spcPct val="90000"/>
              </a:lnSpc>
              <a:spcBef>
                <a:spcPts val="1000"/>
              </a:spcBef>
              <a:buClr>
                <a:srgbClr val="1F3864"/>
              </a:buClr>
              <a:buSzPts val="2200"/>
            </a:pPr>
            <a:r>
              <a:rPr lang="en-GB" sz="2500" b="1" dirty="0">
                <a:solidFill>
                  <a:srgbClr val="1F3864"/>
                </a:solidFill>
                <a:latin typeface="Century Gothic" panose="020B0502020202020204" pitchFamily="34" charset="0"/>
                <a:sym typeface="Century Gothic"/>
              </a:rPr>
              <a:t>the most used words </a:t>
            </a:r>
          </a:p>
          <a:p>
            <a:pPr marL="228600" lvl="0" indent="-228600">
              <a:lnSpc>
                <a:spcPct val="90000"/>
              </a:lnSpc>
              <a:spcBef>
                <a:spcPts val="1000"/>
              </a:spcBef>
              <a:buClr>
                <a:srgbClr val="1F3864"/>
              </a:buClr>
              <a:buSzPts val="2200"/>
              <a:buFont typeface="Arial"/>
              <a:buChar char="•"/>
            </a:pPr>
            <a:r>
              <a:rPr lang="en-GB" sz="2500" dirty="0">
                <a:latin typeface="Century Gothic" panose="020B0502020202020204" pitchFamily="34" charset="0"/>
              </a:rPr>
              <a:t>-&gt; broad range of contexts and types of text</a:t>
            </a:r>
          </a:p>
          <a:p>
            <a:pPr marL="228600" indent="-228600">
              <a:lnSpc>
                <a:spcPct val="90000"/>
              </a:lnSpc>
              <a:spcBef>
                <a:spcPts val="1000"/>
              </a:spcBef>
              <a:buClr>
                <a:srgbClr val="1F3864"/>
              </a:buClr>
              <a:buSzPts val="2200"/>
              <a:buFont typeface="Arial"/>
              <a:buChar char="•"/>
            </a:pPr>
            <a:r>
              <a:rPr lang="en-GB" sz="2500" dirty="0">
                <a:latin typeface="Century Gothic" panose="020B0502020202020204" pitchFamily="34" charset="0"/>
              </a:rPr>
              <a:t>still room for individualisation in word choice for production</a:t>
            </a:r>
          </a:p>
          <a:p>
            <a:pPr marL="228600" indent="-228600">
              <a:lnSpc>
                <a:spcPct val="90000"/>
              </a:lnSpc>
              <a:spcBef>
                <a:spcPts val="1000"/>
              </a:spcBef>
              <a:buClr>
                <a:srgbClr val="1F3864"/>
              </a:buClr>
              <a:buSzPts val="2200"/>
              <a:buFont typeface="Arial"/>
              <a:buChar char="•"/>
            </a:pPr>
            <a:r>
              <a:rPr lang="en-GB" sz="2500" dirty="0">
                <a:solidFill>
                  <a:schemeClr val="bg2"/>
                </a:solidFill>
                <a:latin typeface="Century Gothic" panose="020B0502020202020204" pitchFamily="34" charset="0"/>
              </a:rPr>
              <a:t>materials at appropriate level </a:t>
            </a:r>
            <a:r>
              <a:rPr lang="en-GB" sz="2000" dirty="0">
                <a:latin typeface="Century Gothic" panose="020B0502020202020204" pitchFamily="34" charset="0"/>
              </a:rPr>
              <a:t>(see </a:t>
            </a:r>
            <a:r>
              <a:rPr lang="en-GB" sz="2000" dirty="0">
                <a:latin typeface="Century Gothic" panose="020B0502020202020204" pitchFamily="34" charset="0"/>
                <a:hlinkClick r:id="rId3"/>
              </a:rPr>
              <a:t>multilngprofiler.net</a:t>
            </a:r>
            <a:r>
              <a:rPr lang="en-GB" sz="2000" dirty="0">
                <a:latin typeface="Century Gothic" panose="020B0502020202020204" pitchFamily="34" charset="0"/>
              </a:rPr>
              <a:t>)</a:t>
            </a:r>
          </a:p>
          <a:p>
            <a:pPr marL="228600" indent="-228600">
              <a:lnSpc>
                <a:spcPct val="90000"/>
              </a:lnSpc>
              <a:spcBef>
                <a:spcPts val="1000"/>
              </a:spcBef>
              <a:buClr>
                <a:srgbClr val="1F3864"/>
              </a:buClr>
              <a:buSzPts val="2200"/>
              <a:buFont typeface="Arial"/>
              <a:buChar char="•"/>
            </a:pPr>
            <a:endParaRPr lang="en-GB" sz="2500" dirty="0">
              <a:latin typeface="Century Gothic" panose="020B0502020202020204" pitchFamily="34" charset="0"/>
            </a:endParaRPr>
          </a:p>
        </p:txBody>
      </p:sp>
      <p:sp>
        <p:nvSpPr>
          <p:cNvPr id="4" name="Rectangle 3">
            <a:extLst>
              <a:ext uri="{FF2B5EF4-FFF2-40B4-BE49-F238E27FC236}">
                <a16:creationId xmlns:a16="http://schemas.microsoft.com/office/drawing/2014/main" id="{41F3549A-DE88-463D-8012-5321A2BADB96}"/>
              </a:ext>
            </a:extLst>
          </p:cNvPr>
          <p:cNvSpPr/>
          <p:nvPr/>
        </p:nvSpPr>
        <p:spPr>
          <a:xfrm>
            <a:off x="473075" y="3511284"/>
            <a:ext cx="11036716" cy="913070"/>
          </a:xfrm>
          <a:prstGeom prst="rect">
            <a:avLst/>
          </a:prstGeom>
        </p:spPr>
        <p:txBody>
          <a:bodyPr wrap="square">
            <a:spAutoFit/>
          </a:bodyPr>
          <a:lstStyle/>
          <a:p>
            <a:pPr>
              <a:lnSpc>
                <a:spcPct val="90000"/>
              </a:lnSpc>
              <a:spcBef>
                <a:spcPts val="1000"/>
              </a:spcBef>
              <a:buClr>
                <a:srgbClr val="1F3864"/>
              </a:buClr>
              <a:buSzPts val="2200"/>
            </a:pPr>
            <a:r>
              <a:rPr lang="en-GB" sz="2500" b="1" dirty="0">
                <a:solidFill>
                  <a:srgbClr val="1F3864"/>
                </a:solidFill>
                <a:latin typeface="Century Gothic" panose="020B0502020202020204" pitchFamily="34" charset="0"/>
                <a:ea typeface="Century Gothic"/>
                <a:cs typeface="Century Gothic"/>
                <a:sym typeface="Century Gothic"/>
              </a:rPr>
              <a:t>independent manipulation of language</a:t>
            </a:r>
          </a:p>
          <a:p>
            <a:pPr marL="228600" indent="-228600">
              <a:lnSpc>
                <a:spcPct val="90000"/>
              </a:lnSpc>
              <a:spcBef>
                <a:spcPts val="1000"/>
              </a:spcBef>
              <a:buClr>
                <a:srgbClr val="1F3864"/>
              </a:buClr>
              <a:buSzPts val="2200"/>
              <a:buFont typeface="Arial"/>
              <a:buChar char="•"/>
            </a:pPr>
            <a:r>
              <a:rPr lang="en-GB" sz="2500" dirty="0">
                <a:solidFill>
                  <a:srgbClr val="1F3864"/>
                </a:solidFill>
                <a:latin typeface="Century Gothic" panose="020B0502020202020204" pitchFamily="34" charset="0"/>
                <a:ea typeface="Century Gothic"/>
                <a:cs typeface="Century Gothic"/>
                <a:sym typeface="Century Gothic"/>
              </a:rPr>
              <a:t>downplays heavy reliance on complex, unanalysed, fixed chunks</a:t>
            </a:r>
          </a:p>
        </p:txBody>
      </p:sp>
    </p:spTree>
    <p:extLst>
      <p:ext uri="{BB962C8B-B14F-4D97-AF65-F5344CB8AC3E}">
        <p14:creationId xmlns:p14="http://schemas.microsoft.com/office/powerpoint/2010/main" val="68238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9253-C291-F843-9A5B-6B09C2A7D0EA}"/>
              </a:ext>
            </a:extLst>
          </p:cNvPr>
          <p:cNvSpPr>
            <a:spLocks noGrp="1"/>
          </p:cNvSpPr>
          <p:nvPr>
            <p:ph type="title"/>
          </p:nvPr>
        </p:nvSpPr>
        <p:spPr>
          <a:xfrm>
            <a:off x="838199" y="365125"/>
            <a:ext cx="10921409" cy="1486824"/>
          </a:xfrm>
        </p:spPr>
        <p:txBody>
          <a:bodyPr>
            <a:normAutofit fontScale="90000"/>
          </a:bodyPr>
          <a:lstStyle/>
          <a:p>
            <a:pPr algn="ctr"/>
            <a:r>
              <a:rPr lang="en-US" sz="3800" b="1" dirty="0"/>
              <a:t>How to sequence a curriculum, if not with phrases from topics on ‘my routine’, ‘school’, ‘jobs’?</a:t>
            </a:r>
          </a:p>
        </p:txBody>
      </p:sp>
      <p:sp>
        <p:nvSpPr>
          <p:cNvPr id="3" name="Content Placeholder 2">
            <a:extLst>
              <a:ext uri="{FF2B5EF4-FFF2-40B4-BE49-F238E27FC236}">
                <a16:creationId xmlns:a16="http://schemas.microsoft.com/office/drawing/2014/main" id="{B0DF662E-F4EA-2A41-A427-80DF761C3E5C}"/>
              </a:ext>
            </a:extLst>
          </p:cNvPr>
          <p:cNvSpPr>
            <a:spLocks noGrp="1"/>
          </p:cNvSpPr>
          <p:nvPr>
            <p:ph idx="1"/>
          </p:nvPr>
        </p:nvSpPr>
        <p:spPr>
          <a:xfrm>
            <a:off x="234172" y="2005113"/>
            <a:ext cx="11525436" cy="4241837"/>
          </a:xfrm>
        </p:spPr>
        <p:txBody>
          <a:bodyPr>
            <a:normAutofit fontScale="92500" lnSpcReduction="20000"/>
          </a:bodyPr>
          <a:lstStyle/>
          <a:p>
            <a:r>
              <a:rPr lang="en-US" dirty="0"/>
              <a:t>Maintain focus on communicative </a:t>
            </a:r>
            <a:r>
              <a:rPr lang="en-US" b="1" i="1" dirty="0"/>
              <a:t>contexts &amp; functions</a:t>
            </a:r>
          </a:p>
          <a:p>
            <a:endParaRPr lang="en-US" dirty="0"/>
          </a:p>
          <a:p>
            <a:r>
              <a:rPr lang="en-US" dirty="0"/>
              <a:t>But select (mainly) high frequency words, from small semantically-related sets</a:t>
            </a:r>
          </a:p>
          <a:p>
            <a:endParaRPr lang="en-US" dirty="0"/>
          </a:p>
          <a:p>
            <a:r>
              <a:rPr lang="en-US" dirty="0"/>
              <a:t>Mixed parts of speech </a:t>
            </a:r>
            <a:r>
              <a:rPr lang="en-US" sz="2000" dirty="0"/>
              <a:t>(v, n, </a:t>
            </a:r>
            <a:r>
              <a:rPr lang="en-US" sz="2000" dirty="0" err="1"/>
              <a:t>adj</a:t>
            </a:r>
            <a:r>
              <a:rPr lang="en-US" sz="2000" dirty="0"/>
              <a:t>, …) </a:t>
            </a:r>
            <a:r>
              <a:rPr lang="en-US" dirty="0"/>
              <a:t>-&gt; create sentences from lesson 1</a:t>
            </a:r>
          </a:p>
          <a:p>
            <a:endParaRPr lang="en-US" dirty="0"/>
          </a:p>
          <a:p>
            <a:r>
              <a:rPr lang="en-US" dirty="0"/>
              <a:t>Challenges of the specific language drives curriculum choices</a:t>
            </a:r>
          </a:p>
          <a:p>
            <a:pPr lvl="1"/>
            <a:r>
              <a:rPr lang="en-US" dirty="0"/>
              <a:t>Reduce language content that can mislead learners who need to ‘crack the code’ </a:t>
            </a:r>
          </a:p>
          <a:p>
            <a:pPr marL="914400" lvl="2" indent="0" algn="r">
              <a:buNone/>
            </a:pPr>
            <a:r>
              <a:rPr lang="en-US" sz="1200" dirty="0"/>
              <a:t>(VanPatten, Marsden &amp; Chen/Kasprowicz/McManus)</a:t>
            </a:r>
          </a:p>
          <a:p>
            <a:pPr marL="342900"/>
            <a:r>
              <a:rPr lang="en-US" dirty="0"/>
              <a:t>Themes and context of use emerge from the language</a:t>
            </a:r>
          </a:p>
        </p:txBody>
      </p:sp>
    </p:spTree>
    <p:extLst>
      <p:ext uri="{BB962C8B-B14F-4D97-AF65-F5344CB8AC3E}">
        <p14:creationId xmlns:p14="http://schemas.microsoft.com/office/powerpoint/2010/main" val="23259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3768-80B0-CD48-8995-B6F26E349B54}"/>
              </a:ext>
            </a:extLst>
          </p:cNvPr>
          <p:cNvSpPr>
            <a:spLocks noGrp="1"/>
          </p:cNvSpPr>
          <p:nvPr>
            <p:ph type="title"/>
          </p:nvPr>
        </p:nvSpPr>
        <p:spPr>
          <a:xfrm>
            <a:off x="638651" y="1175860"/>
            <a:ext cx="11119884" cy="1019386"/>
          </a:xfrm>
        </p:spPr>
        <p:txBody>
          <a:bodyPr>
            <a:normAutofit/>
          </a:bodyPr>
          <a:lstStyle/>
          <a:p>
            <a:r>
              <a:rPr lang="en-GB" sz="2800" b="1" dirty="0">
                <a:latin typeface="Calibri" panose="020F0502020204030204" pitchFamily="34" charset="0"/>
                <a:cs typeface="Calibri" panose="020F0502020204030204" pitchFamily="34" charset="0"/>
              </a:rPr>
              <a:t>And yet space 1750 words out, across varied, interesting contexts?</a:t>
            </a:r>
          </a:p>
        </p:txBody>
      </p:sp>
      <p:sp>
        <p:nvSpPr>
          <p:cNvPr id="4" name="Content Placeholder 2">
            <a:extLst>
              <a:ext uri="{FF2B5EF4-FFF2-40B4-BE49-F238E27FC236}">
                <a16:creationId xmlns:a16="http://schemas.microsoft.com/office/drawing/2014/main" id="{4AE4D239-0214-584E-A4E1-6683B736CEB1}"/>
              </a:ext>
            </a:extLst>
          </p:cNvPr>
          <p:cNvSpPr>
            <a:spLocks noGrp="1"/>
          </p:cNvSpPr>
          <p:nvPr>
            <p:ph idx="1"/>
          </p:nvPr>
        </p:nvSpPr>
        <p:spPr>
          <a:xfrm>
            <a:off x="374754" y="2534442"/>
            <a:ext cx="11383781" cy="3203195"/>
          </a:xfrm>
        </p:spPr>
        <p:txBody>
          <a:bodyPr>
            <a:noAutofit/>
          </a:bodyPr>
          <a:lstStyle/>
          <a:p>
            <a:pPr marL="114300" indent="0">
              <a:buNone/>
            </a:pPr>
            <a:r>
              <a:rPr lang="en-GB" sz="3200" dirty="0">
                <a:latin typeface="Century Gothic" panose="020B0502020202020204" pitchFamily="34" charset="0"/>
                <a:cs typeface="Calibri" panose="020F0502020204030204" pitchFamily="34" charset="0"/>
              </a:rPr>
              <a:t>-&gt; “</a:t>
            </a:r>
            <a:r>
              <a:rPr lang="en-GB" sz="3200" b="1" u="sng" dirty="0">
                <a:latin typeface="Century Gothic" panose="020B0502020202020204" pitchFamily="34" charset="0"/>
                <a:cs typeface="Calibri" panose="020F0502020204030204" pitchFamily="34" charset="0"/>
              </a:rPr>
              <a:t>expanding</a:t>
            </a:r>
            <a:r>
              <a:rPr lang="en-GB" sz="3200" dirty="0">
                <a:latin typeface="Century Gothic" panose="020B0502020202020204" pitchFamily="34" charset="0"/>
                <a:cs typeface="Calibri" panose="020F0502020204030204" pitchFamily="34" charset="0"/>
              </a:rPr>
              <a:t> practice schedules” </a:t>
            </a:r>
            <a:r>
              <a:rPr lang="en-GB" dirty="0">
                <a:latin typeface="Century Gothic" panose="020B0502020202020204" pitchFamily="34" charset="0"/>
                <a:cs typeface="Calibri" panose="020F0502020204030204" pitchFamily="34" charset="0"/>
              </a:rPr>
              <a:t>(see </a:t>
            </a:r>
            <a:r>
              <a:rPr lang="en-GB" dirty="0">
                <a:latin typeface="Century Gothic" panose="020B0502020202020204" pitchFamily="34" charset="0"/>
              </a:rPr>
              <a:t>Nakata, 2015)</a:t>
            </a:r>
            <a:endParaRPr lang="en-GB" sz="3200" dirty="0">
              <a:latin typeface="Century Gothic" panose="020B0502020202020204" pitchFamily="34" charset="0"/>
              <a:cs typeface="Calibri" panose="020F0502020204030204" pitchFamily="34" charset="0"/>
            </a:endParaRPr>
          </a:p>
          <a:p>
            <a:pPr lvl="1"/>
            <a:endParaRPr lang="en-GB" sz="2800" dirty="0">
              <a:latin typeface="Century Gothic" panose="020B0502020202020204" pitchFamily="34" charset="0"/>
              <a:cs typeface="Calibri" panose="020F0502020204030204" pitchFamily="34" charset="0"/>
            </a:endParaRPr>
          </a:p>
          <a:p>
            <a:pPr lvl="1"/>
            <a:r>
              <a:rPr lang="en-GB" sz="2800" dirty="0">
                <a:latin typeface="Century Gothic" panose="020B0502020202020204" pitchFamily="34" charset="0"/>
                <a:cs typeface="Calibri" panose="020F0502020204030204" pitchFamily="34" charset="0"/>
              </a:rPr>
              <a:t>revisit the same language, less and less frequently over time</a:t>
            </a:r>
          </a:p>
          <a:p>
            <a:pPr lvl="1"/>
            <a:r>
              <a:rPr lang="en-GB" sz="2800" dirty="0">
                <a:latin typeface="Century Gothic" panose="020B0502020202020204" pitchFamily="34" charset="0"/>
                <a:cs typeface="Calibri" panose="020F0502020204030204" pitchFamily="34" charset="0"/>
              </a:rPr>
              <a:t>so you can introduce </a:t>
            </a:r>
            <a:r>
              <a:rPr lang="en-GB" sz="2800" i="1" dirty="0">
                <a:latin typeface="Century Gothic" panose="020B0502020202020204" pitchFamily="34" charset="0"/>
                <a:cs typeface="Calibri" panose="020F0502020204030204" pitchFamily="34" charset="0"/>
              </a:rPr>
              <a:t>new</a:t>
            </a:r>
            <a:r>
              <a:rPr lang="en-GB" sz="2800" dirty="0">
                <a:latin typeface="Century Gothic" panose="020B0502020202020204" pitchFamily="34" charset="0"/>
                <a:cs typeface="Calibri" panose="020F0502020204030204" pitchFamily="34" charset="0"/>
              </a:rPr>
              <a:t> language </a:t>
            </a:r>
          </a:p>
        </p:txBody>
      </p:sp>
      <p:sp>
        <p:nvSpPr>
          <p:cNvPr id="3" name="Rectangle 2">
            <a:extLst>
              <a:ext uri="{FF2B5EF4-FFF2-40B4-BE49-F238E27FC236}">
                <a16:creationId xmlns:a16="http://schemas.microsoft.com/office/drawing/2014/main" id="{0905CE34-A2D6-6D4D-A990-12E329C5B74E}"/>
              </a:ext>
            </a:extLst>
          </p:cNvPr>
          <p:cNvSpPr/>
          <p:nvPr/>
        </p:nvSpPr>
        <p:spPr>
          <a:xfrm>
            <a:off x="519079" y="344863"/>
            <a:ext cx="10843815" cy="830997"/>
          </a:xfrm>
          <a:prstGeom prst="rect">
            <a:avLst/>
          </a:prstGeom>
        </p:spPr>
        <p:txBody>
          <a:bodyPr wrap="square">
            <a:spAutoFit/>
          </a:bodyPr>
          <a:lstStyle/>
          <a:p>
            <a:r>
              <a:rPr lang="en-US" sz="2400" dirty="0"/>
              <a:t>When we are “gardening in a gale” of English </a:t>
            </a:r>
            <a:r>
              <a:rPr lang="en-US" dirty="0"/>
              <a:t>(Hawkins, 1996),</a:t>
            </a:r>
            <a:r>
              <a:rPr lang="en-US" sz="2400" dirty="0"/>
              <a:t> how do you ensure there is enough revisiting of language? </a:t>
            </a:r>
          </a:p>
        </p:txBody>
      </p:sp>
    </p:spTree>
    <p:extLst>
      <p:ext uri="{BB962C8B-B14F-4D97-AF65-F5344CB8AC3E}">
        <p14:creationId xmlns:p14="http://schemas.microsoft.com/office/powerpoint/2010/main" val="25249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1C4BCE-47BD-E342-BD47-1FF5DC1D6AED}"/>
              </a:ext>
            </a:extLst>
          </p:cNvPr>
          <p:cNvSpPr/>
          <p:nvPr/>
        </p:nvSpPr>
        <p:spPr>
          <a:xfrm>
            <a:off x="118142" y="5350680"/>
            <a:ext cx="5195407" cy="1015663"/>
          </a:xfrm>
          <a:prstGeom prst="rect">
            <a:avLst/>
          </a:prstGeom>
        </p:spPr>
        <p:txBody>
          <a:bodyPr wrap="square">
            <a:spAutoFit/>
          </a:bodyPr>
          <a:lstStyle/>
          <a:p>
            <a:r>
              <a:rPr lang="en-GB" sz="2000" b="1" dirty="0">
                <a:latin typeface="Calibri" panose="020F0502020204030204" pitchFamily="34" charset="0"/>
                <a:cs typeface="Calibri" panose="020F0502020204030204" pitchFamily="34" charset="0"/>
              </a:rPr>
              <a:t>Week 20: </a:t>
            </a:r>
            <a:r>
              <a:rPr lang="en-GB" sz="2000" dirty="0">
                <a:latin typeface="Calibri" panose="020F0502020204030204" pitchFamily="34" charset="0"/>
                <a:cs typeface="Calibri" panose="020F0502020204030204" pitchFamily="34" charset="0"/>
              </a:rPr>
              <a:t>tested</a:t>
            </a:r>
          </a:p>
          <a:p>
            <a:r>
              <a:rPr lang="en-GB" sz="2000" b="1" dirty="0">
                <a:latin typeface="Calibri" panose="020F0502020204030204" pitchFamily="34" charset="0"/>
                <a:cs typeface="Calibri" panose="020F0502020204030204" pitchFamily="34" charset="0"/>
              </a:rPr>
              <a:t>Week 33: </a:t>
            </a:r>
            <a:r>
              <a:rPr lang="en-GB" sz="2000" dirty="0">
                <a:latin typeface="Calibri" panose="020F0502020204030204" pitchFamily="34" charset="0"/>
                <a:cs typeface="Calibri" panose="020F0502020204030204" pitchFamily="34" charset="0"/>
              </a:rPr>
              <a:t>tested </a:t>
            </a:r>
          </a:p>
          <a:p>
            <a:r>
              <a:rPr lang="en-GB" sz="2000" b="1" dirty="0">
                <a:latin typeface="Calibri" panose="020F0502020204030204" pitchFamily="34" charset="0"/>
                <a:cs typeface="Calibri" panose="020F0502020204030204" pitchFamily="34" charset="0"/>
              </a:rPr>
              <a:t>Each of following years: </a:t>
            </a:r>
            <a:r>
              <a:rPr lang="en-GB" sz="2000" dirty="0">
                <a:latin typeface="Calibri" panose="020F0502020204030204" pitchFamily="34" charset="0"/>
                <a:cs typeface="Calibri" panose="020F0502020204030204" pitchFamily="34" charset="0"/>
              </a:rPr>
              <a:t>practised and tested</a:t>
            </a:r>
          </a:p>
        </p:txBody>
      </p:sp>
      <p:sp>
        <p:nvSpPr>
          <p:cNvPr id="4" name="Rectangle 3">
            <a:extLst>
              <a:ext uri="{FF2B5EF4-FFF2-40B4-BE49-F238E27FC236}">
                <a16:creationId xmlns:a16="http://schemas.microsoft.com/office/drawing/2014/main" id="{5F0961E4-399C-A948-8039-09901EC634EC}"/>
              </a:ext>
            </a:extLst>
          </p:cNvPr>
          <p:cNvSpPr/>
          <p:nvPr/>
        </p:nvSpPr>
        <p:spPr>
          <a:xfrm>
            <a:off x="1361320" y="971136"/>
            <a:ext cx="5414234" cy="307777"/>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Week 1: a set of words learnt for pre-lesson homework – e.g., Quizlet </a:t>
            </a:r>
          </a:p>
        </p:txBody>
      </p:sp>
      <p:grpSp>
        <p:nvGrpSpPr>
          <p:cNvPr id="25" name="Group 24">
            <a:extLst>
              <a:ext uri="{FF2B5EF4-FFF2-40B4-BE49-F238E27FC236}">
                <a16:creationId xmlns:a16="http://schemas.microsoft.com/office/drawing/2014/main" id="{DAD91EB9-945B-3C4A-869D-5C2800E1261E}"/>
              </a:ext>
            </a:extLst>
          </p:cNvPr>
          <p:cNvGrpSpPr/>
          <p:nvPr/>
        </p:nvGrpSpPr>
        <p:grpSpPr>
          <a:xfrm>
            <a:off x="1670737" y="1523313"/>
            <a:ext cx="7001542" cy="3844441"/>
            <a:chOff x="1655747" y="1721680"/>
            <a:chExt cx="7001542" cy="3844441"/>
          </a:xfrm>
        </p:grpSpPr>
        <p:grpSp>
          <p:nvGrpSpPr>
            <p:cNvPr id="16" name="Group 15">
              <a:extLst>
                <a:ext uri="{FF2B5EF4-FFF2-40B4-BE49-F238E27FC236}">
                  <a16:creationId xmlns:a16="http://schemas.microsoft.com/office/drawing/2014/main" id="{F9D6BAD7-68C6-44A6-86A5-13ECA2DE7124}"/>
                </a:ext>
              </a:extLst>
            </p:cNvPr>
            <p:cNvGrpSpPr/>
            <p:nvPr/>
          </p:nvGrpSpPr>
          <p:grpSpPr>
            <a:xfrm>
              <a:off x="1655747" y="4350872"/>
              <a:ext cx="7001538" cy="1215249"/>
              <a:chOff x="148857" y="4665483"/>
              <a:chExt cx="9335384" cy="1620332"/>
            </a:xfrm>
          </p:grpSpPr>
          <p:grpSp>
            <p:nvGrpSpPr>
              <p:cNvPr id="17" name="Group 16">
                <a:extLst>
                  <a:ext uri="{FF2B5EF4-FFF2-40B4-BE49-F238E27FC236}">
                    <a16:creationId xmlns:a16="http://schemas.microsoft.com/office/drawing/2014/main" id="{6C531F09-A4D5-4C38-97C0-A2331FC060CE}"/>
                  </a:ext>
                </a:extLst>
              </p:cNvPr>
              <p:cNvGrpSpPr/>
              <p:nvPr/>
            </p:nvGrpSpPr>
            <p:grpSpPr>
              <a:xfrm>
                <a:off x="527640" y="4665483"/>
                <a:ext cx="8956601" cy="1620332"/>
                <a:chOff x="112970" y="4665483"/>
                <a:chExt cx="8956601" cy="1620332"/>
              </a:xfrm>
            </p:grpSpPr>
            <p:pic>
              <p:nvPicPr>
                <p:cNvPr id="19" name="Picture 18">
                  <a:extLst>
                    <a:ext uri="{FF2B5EF4-FFF2-40B4-BE49-F238E27FC236}">
                      <a16:creationId xmlns:a16="http://schemas.microsoft.com/office/drawing/2014/main" id="{4EDF09B4-1F51-4367-AD88-73663AD474B5}"/>
                    </a:ext>
                  </a:extLst>
                </p:cNvPr>
                <p:cNvPicPr>
                  <a:picLocks noChangeAspect="1"/>
                </p:cNvPicPr>
                <p:nvPr/>
              </p:nvPicPr>
              <p:blipFill>
                <a:blip r:embed="rId3"/>
                <a:stretch>
                  <a:fillRect/>
                </a:stretch>
              </p:blipFill>
              <p:spPr>
                <a:xfrm>
                  <a:off x="112970" y="4665484"/>
                  <a:ext cx="8956601" cy="1620331"/>
                </a:xfrm>
                <a:prstGeom prst="rect">
                  <a:avLst/>
                </a:prstGeom>
              </p:spPr>
            </p:pic>
            <p:sp>
              <p:nvSpPr>
                <p:cNvPr id="20" name="Rectangle: Rounded Corners 19">
                  <a:extLst>
                    <a:ext uri="{FF2B5EF4-FFF2-40B4-BE49-F238E27FC236}">
                      <a16:creationId xmlns:a16="http://schemas.microsoft.com/office/drawing/2014/main" id="{2C3EF54C-040B-4ED8-9DAD-A1ED2CDED028}"/>
                    </a:ext>
                  </a:extLst>
                </p:cNvPr>
                <p:cNvSpPr/>
                <p:nvPr/>
              </p:nvSpPr>
              <p:spPr>
                <a:xfrm>
                  <a:off x="7400260" y="4665483"/>
                  <a:ext cx="1669311" cy="1620332"/>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8" name="TextBox 17">
                <a:extLst>
                  <a:ext uri="{FF2B5EF4-FFF2-40B4-BE49-F238E27FC236}">
                    <a16:creationId xmlns:a16="http://schemas.microsoft.com/office/drawing/2014/main" id="{8CEECFEB-6838-46D6-A0FE-B3F05A899176}"/>
                  </a:ext>
                </a:extLst>
              </p:cNvPr>
              <p:cNvSpPr txBox="1"/>
              <p:nvPr/>
            </p:nvSpPr>
            <p:spPr>
              <a:xfrm>
                <a:off x="148857" y="5121706"/>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10</a:t>
                </a:r>
                <a:endParaRPr lang="fr-FR" sz="1500" b="1" dirty="0">
                  <a:solidFill>
                    <a:schemeClr val="bg1"/>
                  </a:solidFill>
                  <a:latin typeface="Century Gothic" panose="020B0502020202020204" pitchFamily="34" charset="0"/>
                </a:endParaRPr>
              </a:p>
            </p:txBody>
          </p:sp>
        </p:grpSp>
        <p:grpSp>
          <p:nvGrpSpPr>
            <p:cNvPr id="6" name="Group 5">
              <a:extLst>
                <a:ext uri="{FF2B5EF4-FFF2-40B4-BE49-F238E27FC236}">
                  <a16:creationId xmlns:a16="http://schemas.microsoft.com/office/drawing/2014/main" id="{18A8B701-DC5E-4974-AB0E-D4098E48E060}"/>
                </a:ext>
              </a:extLst>
            </p:cNvPr>
            <p:cNvGrpSpPr/>
            <p:nvPr/>
          </p:nvGrpSpPr>
          <p:grpSpPr>
            <a:xfrm>
              <a:off x="1655747" y="1721680"/>
              <a:ext cx="7001539" cy="1190822"/>
              <a:chOff x="148857" y="1244778"/>
              <a:chExt cx="9335385" cy="1587762"/>
            </a:xfrm>
          </p:grpSpPr>
          <p:grpSp>
            <p:nvGrpSpPr>
              <p:cNvPr id="7" name="Group 6">
                <a:extLst>
                  <a:ext uri="{FF2B5EF4-FFF2-40B4-BE49-F238E27FC236}">
                    <a16:creationId xmlns:a16="http://schemas.microsoft.com/office/drawing/2014/main" id="{D3A799C9-7412-4160-9279-D35175E6C9EB}"/>
                  </a:ext>
                </a:extLst>
              </p:cNvPr>
              <p:cNvGrpSpPr/>
              <p:nvPr/>
            </p:nvGrpSpPr>
            <p:grpSpPr>
              <a:xfrm>
                <a:off x="527641" y="1244778"/>
                <a:ext cx="8956601" cy="1587762"/>
                <a:chOff x="112971" y="1244778"/>
                <a:chExt cx="8956601" cy="1587762"/>
              </a:xfrm>
            </p:grpSpPr>
            <p:pic>
              <p:nvPicPr>
                <p:cNvPr id="9" name="Picture 8">
                  <a:extLst>
                    <a:ext uri="{FF2B5EF4-FFF2-40B4-BE49-F238E27FC236}">
                      <a16:creationId xmlns:a16="http://schemas.microsoft.com/office/drawing/2014/main" id="{FB49DA16-B715-4542-9EB3-621D1293B2C9}"/>
                    </a:ext>
                  </a:extLst>
                </p:cNvPr>
                <p:cNvPicPr>
                  <a:picLocks noChangeAspect="1"/>
                </p:cNvPicPr>
                <p:nvPr/>
              </p:nvPicPr>
              <p:blipFill>
                <a:blip r:embed="rId4"/>
                <a:stretch>
                  <a:fillRect/>
                </a:stretch>
              </p:blipFill>
              <p:spPr>
                <a:xfrm>
                  <a:off x="112971" y="1244778"/>
                  <a:ext cx="8956601" cy="1587762"/>
                </a:xfrm>
                <a:prstGeom prst="rect">
                  <a:avLst/>
                </a:prstGeom>
              </p:spPr>
            </p:pic>
            <p:sp>
              <p:nvSpPr>
                <p:cNvPr id="10" name="Rectangle: Rounded Corners 9">
                  <a:extLst>
                    <a:ext uri="{FF2B5EF4-FFF2-40B4-BE49-F238E27FC236}">
                      <a16:creationId xmlns:a16="http://schemas.microsoft.com/office/drawing/2014/main" id="{684DA8B2-F8EC-4D1C-85AF-12E6B134B66B}"/>
                    </a:ext>
                  </a:extLst>
                </p:cNvPr>
                <p:cNvSpPr/>
                <p:nvPr/>
              </p:nvSpPr>
              <p:spPr>
                <a:xfrm>
                  <a:off x="2647507" y="1284131"/>
                  <a:ext cx="3072809" cy="1509055"/>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8" name="TextBox 7">
                <a:extLst>
                  <a:ext uri="{FF2B5EF4-FFF2-40B4-BE49-F238E27FC236}">
                    <a16:creationId xmlns:a16="http://schemas.microsoft.com/office/drawing/2014/main" id="{28B3D379-04E4-4344-A57D-49A4E1A9C8A9}"/>
                  </a:ext>
                </a:extLst>
              </p:cNvPr>
              <p:cNvSpPr txBox="1"/>
              <p:nvPr/>
            </p:nvSpPr>
            <p:spPr>
              <a:xfrm>
                <a:off x="148857" y="1684715"/>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2</a:t>
                </a:r>
                <a:endParaRPr lang="fr-FR" sz="1500" b="1" dirty="0">
                  <a:solidFill>
                    <a:schemeClr val="bg1"/>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060BE785-96AF-41A4-97BE-470EAF4BF822}"/>
                </a:ext>
              </a:extLst>
            </p:cNvPr>
            <p:cNvGrpSpPr/>
            <p:nvPr/>
          </p:nvGrpSpPr>
          <p:grpSpPr>
            <a:xfrm>
              <a:off x="1655750" y="2936983"/>
              <a:ext cx="7001539" cy="1315513"/>
              <a:chOff x="148857" y="2871893"/>
              <a:chExt cx="9335385" cy="1754017"/>
            </a:xfrm>
          </p:grpSpPr>
          <p:grpSp>
            <p:nvGrpSpPr>
              <p:cNvPr id="12" name="Group 11">
                <a:extLst>
                  <a:ext uri="{FF2B5EF4-FFF2-40B4-BE49-F238E27FC236}">
                    <a16:creationId xmlns:a16="http://schemas.microsoft.com/office/drawing/2014/main" id="{6AF687E4-9154-4196-9FB2-97B1EA026321}"/>
                  </a:ext>
                </a:extLst>
              </p:cNvPr>
              <p:cNvGrpSpPr/>
              <p:nvPr/>
            </p:nvGrpSpPr>
            <p:grpSpPr>
              <a:xfrm>
                <a:off x="527641" y="2871893"/>
                <a:ext cx="8956601" cy="1754017"/>
                <a:chOff x="112971" y="2871893"/>
                <a:chExt cx="8956601" cy="1754017"/>
              </a:xfrm>
            </p:grpSpPr>
            <p:pic>
              <p:nvPicPr>
                <p:cNvPr id="14" name="Picture 13">
                  <a:extLst>
                    <a:ext uri="{FF2B5EF4-FFF2-40B4-BE49-F238E27FC236}">
                      <a16:creationId xmlns:a16="http://schemas.microsoft.com/office/drawing/2014/main" id="{75AD77CB-CD51-4747-85C4-E533CD040BCD}"/>
                    </a:ext>
                  </a:extLst>
                </p:cNvPr>
                <p:cNvPicPr>
                  <a:picLocks noChangeAspect="1"/>
                </p:cNvPicPr>
                <p:nvPr/>
              </p:nvPicPr>
              <p:blipFill>
                <a:blip r:embed="rId5"/>
                <a:stretch>
                  <a:fillRect/>
                </a:stretch>
              </p:blipFill>
              <p:spPr>
                <a:xfrm>
                  <a:off x="112971" y="2872113"/>
                  <a:ext cx="8956601" cy="1753797"/>
                </a:xfrm>
                <a:prstGeom prst="rect">
                  <a:avLst/>
                </a:prstGeom>
              </p:spPr>
            </p:pic>
            <p:sp>
              <p:nvSpPr>
                <p:cNvPr id="15" name="Rectangle: Rounded Corners 14">
                  <a:extLst>
                    <a:ext uri="{FF2B5EF4-FFF2-40B4-BE49-F238E27FC236}">
                      <a16:creationId xmlns:a16="http://schemas.microsoft.com/office/drawing/2014/main" id="{CCBFFAF4-509F-408A-BBF6-0AA04F6D4515}"/>
                    </a:ext>
                  </a:extLst>
                </p:cNvPr>
                <p:cNvSpPr/>
                <p:nvPr/>
              </p:nvSpPr>
              <p:spPr>
                <a:xfrm>
                  <a:off x="5720317" y="2871893"/>
                  <a:ext cx="1637414" cy="1753797"/>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3" name="TextBox 12">
                <a:extLst>
                  <a:ext uri="{FF2B5EF4-FFF2-40B4-BE49-F238E27FC236}">
                    <a16:creationId xmlns:a16="http://schemas.microsoft.com/office/drawing/2014/main" id="{F65D1386-8BF4-4403-AFA7-2AD2B83765A1}"/>
                  </a:ext>
                </a:extLst>
              </p:cNvPr>
              <p:cNvSpPr txBox="1"/>
              <p:nvPr/>
            </p:nvSpPr>
            <p:spPr>
              <a:xfrm>
                <a:off x="148857" y="3394848"/>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5</a:t>
                </a:r>
                <a:endParaRPr lang="fr-FR" sz="1500" b="1" dirty="0">
                  <a:solidFill>
                    <a:schemeClr val="bg1"/>
                  </a:solidFill>
                  <a:latin typeface="Century Gothic" panose="020B0502020202020204" pitchFamily="34" charset="0"/>
                </a:endParaRPr>
              </a:p>
            </p:txBody>
          </p:sp>
        </p:grpSp>
      </p:grpSp>
      <p:sp>
        <p:nvSpPr>
          <p:cNvPr id="23" name="Oval Callout 22">
            <a:extLst>
              <a:ext uri="{FF2B5EF4-FFF2-40B4-BE49-F238E27FC236}">
                <a16:creationId xmlns:a16="http://schemas.microsoft.com/office/drawing/2014/main" id="{BCC17742-7634-5043-B228-341686BDE61A}"/>
              </a:ext>
            </a:extLst>
          </p:cNvPr>
          <p:cNvSpPr/>
          <p:nvPr/>
        </p:nvSpPr>
        <p:spPr>
          <a:xfrm>
            <a:off x="1990907" y="3904335"/>
            <a:ext cx="5054686" cy="1552933"/>
          </a:xfrm>
          <a:prstGeom prst="wedgeEllipseCallout">
            <a:avLst>
              <a:gd name="adj1" fmla="val 66983"/>
              <a:gd name="adj2" fmla="val 5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10: relearnt before lesson and included in classroom activities</a:t>
            </a:r>
          </a:p>
        </p:txBody>
      </p:sp>
      <p:sp>
        <p:nvSpPr>
          <p:cNvPr id="22" name="Oval Callout 21">
            <a:extLst>
              <a:ext uri="{FF2B5EF4-FFF2-40B4-BE49-F238E27FC236}">
                <a16:creationId xmlns:a16="http://schemas.microsoft.com/office/drawing/2014/main" id="{E59E8E32-582B-D54E-B95B-357D8F643474}"/>
              </a:ext>
            </a:extLst>
          </p:cNvPr>
          <p:cNvSpPr/>
          <p:nvPr/>
        </p:nvSpPr>
        <p:spPr>
          <a:xfrm>
            <a:off x="8296236" y="2570845"/>
            <a:ext cx="3396092" cy="1938642"/>
          </a:xfrm>
          <a:prstGeom prst="wedgeEllipseCallout">
            <a:avLst>
              <a:gd name="adj1" fmla="val -89813"/>
              <a:gd name="adj2" fmla="val 154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5: relearnt before lesson and included in classroom activities</a:t>
            </a:r>
          </a:p>
        </p:txBody>
      </p:sp>
      <p:sp>
        <p:nvSpPr>
          <p:cNvPr id="26" name="Title 1">
            <a:extLst>
              <a:ext uri="{FF2B5EF4-FFF2-40B4-BE49-F238E27FC236}">
                <a16:creationId xmlns:a16="http://schemas.microsoft.com/office/drawing/2014/main" id="{28E595BC-0E42-0042-9127-5EDC7B6AF0B8}"/>
              </a:ext>
            </a:extLst>
          </p:cNvPr>
          <p:cNvSpPr>
            <a:spLocks noGrp="1"/>
          </p:cNvSpPr>
          <p:nvPr>
            <p:ph type="title"/>
          </p:nvPr>
        </p:nvSpPr>
        <p:spPr>
          <a:xfrm>
            <a:off x="653143" y="113415"/>
            <a:ext cx="10750004" cy="613867"/>
          </a:xfrm>
        </p:spPr>
        <p:txBody>
          <a:bodyPr>
            <a:noAutofit/>
          </a:bodyPr>
          <a:lstStyle/>
          <a:p>
            <a:pPr algn="ctr"/>
            <a:r>
              <a:rPr lang="en-US" sz="2400" b="1" dirty="0"/>
              <a:t>An expanding practice schedule</a:t>
            </a:r>
          </a:p>
        </p:txBody>
      </p:sp>
      <p:sp>
        <p:nvSpPr>
          <p:cNvPr id="2" name="Rectangle 1">
            <a:extLst>
              <a:ext uri="{FF2B5EF4-FFF2-40B4-BE49-F238E27FC236}">
                <a16:creationId xmlns:a16="http://schemas.microsoft.com/office/drawing/2014/main" id="{80223362-12F0-014C-A5E5-37C3FF2BEBD9}"/>
              </a:ext>
            </a:extLst>
          </p:cNvPr>
          <p:cNvSpPr/>
          <p:nvPr/>
        </p:nvSpPr>
        <p:spPr>
          <a:xfrm>
            <a:off x="5519668" y="5645452"/>
            <a:ext cx="6672332" cy="646331"/>
          </a:xfrm>
          <a:prstGeom prst="rect">
            <a:avLst/>
          </a:prstGeom>
        </p:spPr>
        <p:txBody>
          <a:bodyPr wrap="square">
            <a:spAutoFit/>
          </a:bodyPr>
          <a:lstStyle/>
          <a:p>
            <a:r>
              <a:rPr lang="en-GB" sz="1200" dirty="0"/>
              <a:t>Nakata, T. et al. (2020). The long-term benefits of making the simple change from non-cumulative to cumulative weekly vocabulary quizzes . </a:t>
            </a:r>
            <a:r>
              <a:rPr lang="en-GB" sz="1200" i="1" dirty="0">
                <a:hlinkClick r:id="rId6"/>
              </a:rPr>
              <a:t>OASIS Summary</a:t>
            </a:r>
            <a:r>
              <a:rPr lang="en-GB" sz="1200" dirty="0"/>
              <a:t> of Nakata, T. et al. (2020) in </a:t>
            </a:r>
            <a:r>
              <a:rPr lang="en-GB" sz="1200" i="1" dirty="0">
                <a:hlinkClick r:id="rId7"/>
              </a:rPr>
              <a:t>TESOL Quarterly</a:t>
            </a:r>
            <a:r>
              <a:rPr lang="en-GB" sz="1200" dirty="0"/>
              <a:t>. https://oasis-</a:t>
            </a:r>
            <a:r>
              <a:rPr lang="en-GB" sz="1200" dirty="0" err="1"/>
              <a:t>database.org</a:t>
            </a:r>
            <a:endParaRPr lang="en-US" sz="1200" dirty="0"/>
          </a:p>
        </p:txBody>
      </p:sp>
      <p:sp>
        <p:nvSpPr>
          <p:cNvPr id="21" name="Oval Callout 20">
            <a:extLst>
              <a:ext uri="{FF2B5EF4-FFF2-40B4-BE49-F238E27FC236}">
                <a16:creationId xmlns:a16="http://schemas.microsoft.com/office/drawing/2014/main" id="{1721B0DA-8B9E-6849-A30B-E3552A657D14}"/>
              </a:ext>
            </a:extLst>
          </p:cNvPr>
          <p:cNvSpPr/>
          <p:nvPr/>
        </p:nvSpPr>
        <p:spPr>
          <a:xfrm>
            <a:off x="6427555" y="1170049"/>
            <a:ext cx="3570884" cy="1299686"/>
          </a:xfrm>
          <a:prstGeom prst="wedgeEllipseCallout">
            <a:avLst>
              <a:gd name="adj1" fmla="val -63432"/>
              <a:gd name="adj2" fmla="val 58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2: taught &amp; practised in lesson</a:t>
            </a:r>
          </a:p>
        </p:txBody>
      </p:sp>
    </p:spTree>
    <p:extLst>
      <p:ext uri="{BB962C8B-B14F-4D97-AF65-F5344CB8AC3E}">
        <p14:creationId xmlns:p14="http://schemas.microsoft.com/office/powerpoint/2010/main" val="17550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22" grpId="0" animBg="1"/>
      <p:bldP spid="2" grpId="0"/>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836" y="385332"/>
            <a:ext cx="10460391" cy="823739"/>
          </a:xfrm>
          <a:prstGeom prst="rect">
            <a:avLst/>
          </a:prstGeom>
        </p:spPr>
      </p:pic>
      <p:sp>
        <p:nvSpPr>
          <p:cNvPr id="2" name="Title 1"/>
          <p:cNvSpPr>
            <a:spLocks noGrp="1"/>
          </p:cNvSpPr>
          <p:nvPr>
            <p:ph type="title"/>
          </p:nvPr>
        </p:nvSpPr>
        <p:spPr>
          <a:xfrm>
            <a:off x="238203" y="257412"/>
            <a:ext cx="8111318" cy="994172"/>
          </a:xfrm>
        </p:spPr>
        <p:txBody>
          <a:bodyPr>
            <a:normAutofit/>
          </a:bodyPr>
          <a:lstStyle/>
          <a:p>
            <a:r>
              <a:rPr lang="en-GB" sz="2400" b="1" dirty="0">
                <a:solidFill>
                  <a:schemeClr val="bg1"/>
                </a:solidFill>
              </a:rPr>
              <a:t>Revisiting vocabulary in different semantic contexts</a:t>
            </a:r>
          </a:p>
        </p:txBody>
      </p:sp>
      <p:grpSp>
        <p:nvGrpSpPr>
          <p:cNvPr id="3" name="Group 2">
            <a:extLst>
              <a:ext uri="{FF2B5EF4-FFF2-40B4-BE49-F238E27FC236}">
                <a16:creationId xmlns:a16="http://schemas.microsoft.com/office/drawing/2014/main" id="{B9C0ED7A-0B9F-F948-A425-A63CFB36BD5F}"/>
              </a:ext>
            </a:extLst>
          </p:cNvPr>
          <p:cNvGrpSpPr/>
          <p:nvPr/>
        </p:nvGrpSpPr>
        <p:grpSpPr>
          <a:xfrm>
            <a:off x="533201" y="1787081"/>
            <a:ext cx="9517936" cy="4072189"/>
            <a:chOff x="1620194" y="3089063"/>
            <a:chExt cx="8977033" cy="3340616"/>
          </a:xfrm>
        </p:grpSpPr>
        <p:grpSp>
          <p:nvGrpSpPr>
            <p:cNvPr id="48" name="Group 47">
              <a:extLst>
                <a:ext uri="{FF2B5EF4-FFF2-40B4-BE49-F238E27FC236}">
                  <a16:creationId xmlns:a16="http://schemas.microsoft.com/office/drawing/2014/main" id="{D6EFDC38-0DC4-4BA2-B8EE-CD04A8ED3022}"/>
                </a:ext>
              </a:extLst>
            </p:cNvPr>
            <p:cNvGrpSpPr/>
            <p:nvPr/>
          </p:nvGrpSpPr>
          <p:grpSpPr>
            <a:xfrm>
              <a:off x="1620194" y="3089063"/>
              <a:ext cx="8787809" cy="961782"/>
              <a:chOff x="98575" y="1970300"/>
              <a:chExt cx="11717079" cy="1282376"/>
            </a:xfrm>
          </p:grpSpPr>
          <p:pic>
            <p:nvPicPr>
              <p:cNvPr id="37" name="Picture 36">
                <a:extLst>
                  <a:ext uri="{FF2B5EF4-FFF2-40B4-BE49-F238E27FC236}">
                    <a16:creationId xmlns:a16="http://schemas.microsoft.com/office/drawing/2014/main" id="{79E7BA17-90EB-49DA-BDD3-CBCA2363B679}"/>
                  </a:ext>
                </a:extLst>
              </p:cNvPr>
              <p:cNvPicPr>
                <a:picLocks noChangeAspect="1"/>
              </p:cNvPicPr>
              <p:nvPr/>
            </p:nvPicPr>
            <p:blipFill>
              <a:blip r:embed="rId4"/>
              <a:stretch>
                <a:fillRect/>
              </a:stretch>
            </p:blipFill>
            <p:spPr>
              <a:xfrm>
                <a:off x="98575" y="1970300"/>
                <a:ext cx="11717079" cy="1282376"/>
              </a:xfrm>
              <a:prstGeom prst="rect">
                <a:avLst/>
              </a:prstGeom>
              <a:ln>
                <a:solidFill>
                  <a:schemeClr val="accent1">
                    <a:lumMod val="50000"/>
                  </a:schemeClr>
                </a:solidFill>
              </a:ln>
            </p:spPr>
          </p:pic>
          <p:sp>
            <p:nvSpPr>
              <p:cNvPr id="45" name="Rectangle: Rounded Corners 44">
                <a:extLst>
                  <a:ext uri="{FF2B5EF4-FFF2-40B4-BE49-F238E27FC236}">
                    <a16:creationId xmlns:a16="http://schemas.microsoft.com/office/drawing/2014/main" id="{A3CDB9A0-6A82-4A3A-94B8-5FF0D5DC4DB5}"/>
                  </a:ext>
                </a:extLst>
              </p:cNvPr>
              <p:cNvSpPr/>
              <p:nvPr/>
            </p:nvSpPr>
            <p:spPr>
              <a:xfrm>
                <a:off x="2863850" y="1970300"/>
                <a:ext cx="3041650" cy="12001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49" name="Group 48">
              <a:extLst>
                <a:ext uri="{FF2B5EF4-FFF2-40B4-BE49-F238E27FC236}">
                  <a16:creationId xmlns:a16="http://schemas.microsoft.com/office/drawing/2014/main" id="{6EC325FC-2844-4A86-AD96-3514EEBEFB71}"/>
                </a:ext>
              </a:extLst>
            </p:cNvPr>
            <p:cNvGrpSpPr/>
            <p:nvPr/>
          </p:nvGrpSpPr>
          <p:grpSpPr>
            <a:xfrm>
              <a:off x="1714806" y="4098388"/>
              <a:ext cx="8787809" cy="900113"/>
              <a:chOff x="224725" y="3185030"/>
              <a:chExt cx="11717078" cy="1200150"/>
            </a:xfrm>
          </p:grpSpPr>
          <p:pic>
            <p:nvPicPr>
              <p:cNvPr id="39" name="Picture 38">
                <a:extLst>
                  <a:ext uri="{FF2B5EF4-FFF2-40B4-BE49-F238E27FC236}">
                    <a16:creationId xmlns:a16="http://schemas.microsoft.com/office/drawing/2014/main" id="{0E560422-8B70-4863-AAA8-01547DD419D8}"/>
                  </a:ext>
                </a:extLst>
              </p:cNvPr>
              <p:cNvPicPr>
                <a:picLocks noChangeAspect="1"/>
              </p:cNvPicPr>
              <p:nvPr/>
            </p:nvPicPr>
            <p:blipFill>
              <a:blip r:embed="rId5"/>
              <a:stretch>
                <a:fillRect/>
              </a:stretch>
            </p:blipFill>
            <p:spPr>
              <a:xfrm>
                <a:off x="224725" y="3185030"/>
                <a:ext cx="11717078" cy="1200150"/>
              </a:xfrm>
              <a:prstGeom prst="rect">
                <a:avLst/>
              </a:prstGeom>
              <a:ln>
                <a:solidFill>
                  <a:schemeClr val="accent1">
                    <a:lumMod val="50000"/>
                  </a:schemeClr>
                </a:solidFill>
              </a:ln>
            </p:spPr>
          </p:pic>
          <p:sp>
            <p:nvSpPr>
              <p:cNvPr id="46" name="Rectangle: Rounded Corners 45">
                <a:extLst>
                  <a:ext uri="{FF2B5EF4-FFF2-40B4-BE49-F238E27FC236}">
                    <a16:creationId xmlns:a16="http://schemas.microsoft.com/office/drawing/2014/main" id="{6CBED469-FD41-470C-9775-E60968E967BB}"/>
                  </a:ext>
                </a:extLst>
              </p:cNvPr>
              <p:cNvSpPr/>
              <p:nvPr/>
            </p:nvSpPr>
            <p:spPr>
              <a:xfrm>
                <a:off x="7316254" y="3193138"/>
                <a:ext cx="1281646" cy="117623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50" name="Group 49">
              <a:extLst>
                <a:ext uri="{FF2B5EF4-FFF2-40B4-BE49-F238E27FC236}">
                  <a16:creationId xmlns:a16="http://schemas.microsoft.com/office/drawing/2014/main" id="{0C4E20E0-7C6B-4FCF-BB3D-4A4025874F68}"/>
                </a:ext>
              </a:extLst>
            </p:cNvPr>
            <p:cNvGrpSpPr/>
            <p:nvPr/>
          </p:nvGrpSpPr>
          <p:grpSpPr>
            <a:xfrm>
              <a:off x="1809418" y="4983221"/>
              <a:ext cx="8787809" cy="1446458"/>
              <a:chOff x="350875" y="4364809"/>
              <a:chExt cx="11717078" cy="1928610"/>
            </a:xfrm>
          </p:grpSpPr>
          <p:pic>
            <p:nvPicPr>
              <p:cNvPr id="43" name="Picture 42">
                <a:extLst>
                  <a:ext uri="{FF2B5EF4-FFF2-40B4-BE49-F238E27FC236}">
                    <a16:creationId xmlns:a16="http://schemas.microsoft.com/office/drawing/2014/main" id="{5E5936D9-85D1-4997-A085-F0FC8F390EB5}"/>
                  </a:ext>
                </a:extLst>
              </p:cNvPr>
              <p:cNvPicPr>
                <a:picLocks noChangeAspect="1"/>
              </p:cNvPicPr>
              <p:nvPr/>
            </p:nvPicPr>
            <p:blipFill>
              <a:blip r:embed="rId6"/>
              <a:stretch>
                <a:fillRect/>
              </a:stretch>
            </p:blipFill>
            <p:spPr>
              <a:xfrm>
                <a:off x="350875" y="4369369"/>
                <a:ext cx="11717078" cy="1924050"/>
              </a:xfrm>
              <a:prstGeom prst="rect">
                <a:avLst/>
              </a:prstGeom>
              <a:ln>
                <a:solidFill>
                  <a:schemeClr val="accent1">
                    <a:lumMod val="50000"/>
                  </a:schemeClr>
                </a:solidFill>
              </a:ln>
            </p:spPr>
          </p:pic>
          <p:sp>
            <p:nvSpPr>
              <p:cNvPr id="47" name="Rectangle: Rounded Corners 46">
                <a:extLst>
                  <a:ext uri="{FF2B5EF4-FFF2-40B4-BE49-F238E27FC236}">
                    <a16:creationId xmlns:a16="http://schemas.microsoft.com/office/drawing/2014/main" id="{45663951-7768-49E3-A61D-9EF8088CDBCC}"/>
                  </a:ext>
                </a:extLst>
              </p:cNvPr>
              <p:cNvSpPr/>
              <p:nvPr/>
            </p:nvSpPr>
            <p:spPr>
              <a:xfrm>
                <a:off x="2990803" y="4364809"/>
                <a:ext cx="5390096" cy="19240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14" name="Oval Callout 13">
            <a:extLst>
              <a:ext uri="{FF2B5EF4-FFF2-40B4-BE49-F238E27FC236}">
                <a16:creationId xmlns:a16="http://schemas.microsoft.com/office/drawing/2014/main" id="{61527889-E694-E74D-A488-4CB8BDFF6401}"/>
              </a:ext>
            </a:extLst>
          </p:cNvPr>
          <p:cNvSpPr/>
          <p:nvPr/>
        </p:nvSpPr>
        <p:spPr>
          <a:xfrm>
            <a:off x="4796640" y="611695"/>
            <a:ext cx="3552881" cy="1299686"/>
          </a:xfrm>
          <a:prstGeom prst="wedgeEllipseCallout">
            <a:avLst>
              <a:gd name="adj1" fmla="val 80290"/>
              <a:gd name="adj2" fmla="val 679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Talking about people’s lives</a:t>
            </a:r>
          </a:p>
        </p:txBody>
      </p:sp>
      <p:sp>
        <p:nvSpPr>
          <p:cNvPr id="15" name="Oval Callout 14">
            <a:extLst>
              <a:ext uri="{FF2B5EF4-FFF2-40B4-BE49-F238E27FC236}">
                <a16:creationId xmlns:a16="http://schemas.microsoft.com/office/drawing/2014/main" id="{83E5F96C-1090-0147-BA83-7155632C1CFB}"/>
              </a:ext>
            </a:extLst>
          </p:cNvPr>
          <p:cNvSpPr/>
          <p:nvPr/>
        </p:nvSpPr>
        <p:spPr>
          <a:xfrm>
            <a:off x="7802074" y="2450359"/>
            <a:ext cx="4329497" cy="1299686"/>
          </a:xfrm>
          <a:prstGeom prst="wedgeEllipseCallout">
            <a:avLst>
              <a:gd name="adj1" fmla="val -11470"/>
              <a:gd name="adj2" fmla="val 63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Asking about future intentions</a:t>
            </a:r>
          </a:p>
        </p:txBody>
      </p:sp>
      <p:sp>
        <p:nvSpPr>
          <p:cNvPr id="16" name="Oval Callout 15">
            <a:extLst>
              <a:ext uri="{FF2B5EF4-FFF2-40B4-BE49-F238E27FC236}">
                <a16:creationId xmlns:a16="http://schemas.microsoft.com/office/drawing/2014/main" id="{FA9F0C4D-DE3A-344A-B91A-7EE245ACD2D2}"/>
              </a:ext>
            </a:extLst>
          </p:cNvPr>
          <p:cNvSpPr/>
          <p:nvPr/>
        </p:nvSpPr>
        <p:spPr>
          <a:xfrm>
            <a:off x="4796640" y="3903718"/>
            <a:ext cx="4431993" cy="1934912"/>
          </a:xfrm>
          <a:prstGeom prst="wedgeEllipseCallout">
            <a:avLst>
              <a:gd name="adj1" fmla="val 62142"/>
              <a:gd name="adj2" fmla="val 40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Talking about the environment</a:t>
            </a:r>
          </a:p>
        </p:txBody>
      </p:sp>
    </p:spTree>
    <p:extLst>
      <p:ext uri="{BB962C8B-B14F-4D97-AF65-F5344CB8AC3E}">
        <p14:creationId xmlns:p14="http://schemas.microsoft.com/office/powerpoint/2010/main" val="2379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84584" cy="1325563"/>
          </a:xfrm>
        </p:spPr>
        <p:txBody>
          <a:bodyPr>
            <a:normAutofit/>
          </a:bodyPr>
          <a:lstStyle/>
          <a:p>
            <a:r>
              <a:rPr lang="en-GB" sz="3600" b="1" dirty="0">
                <a:solidFill>
                  <a:schemeClr val="bg1"/>
                </a:solidFill>
              </a:rPr>
              <a:t>2. Design</a:t>
            </a:r>
          </a:p>
        </p:txBody>
      </p:sp>
      <p:sp>
        <p:nvSpPr>
          <p:cNvPr id="14" name="Rectangle: Rounded Corners 13">
            <a:extLst>
              <a:ext uri="{FF2B5EF4-FFF2-40B4-BE49-F238E27FC236}">
                <a16:creationId xmlns:a16="http://schemas.microsoft.com/office/drawing/2014/main" id="{DB0E2841-D092-4E1B-A9D8-EA2BC9CBB926}"/>
              </a:ext>
            </a:extLst>
          </p:cNvPr>
          <p:cNvSpPr/>
          <p:nvPr/>
        </p:nvSpPr>
        <p:spPr>
          <a:xfrm>
            <a:off x="206464" y="1643743"/>
            <a:ext cx="4488366" cy="4582511"/>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a:defRPr/>
            </a:pPr>
            <a:endParaRPr lang="en-GB" sz="2400" dirty="0">
              <a:solidFill>
                <a:srgbClr val="002060"/>
              </a:solidFill>
              <a:latin typeface="Century Gothic" panose="020B0502020202020204" pitchFamily="34" charset="0"/>
            </a:endParaRPr>
          </a:p>
          <a:p>
            <a:pPr>
              <a:defRPr/>
            </a:pPr>
            <a:r>
              <a:rPr lang="en-GB" sz="2400" b="1" dirty="0">
                <a:solidFill>
                  <a:srgbClr val="002060"/>
                </a:solidFill>
                <a:latin typeface="Century Gothic" panose="020B0502020202020204" pitchFamily="34" charset="0"/>
              </a:rPr>
              <a:t>grammatical growth: </a:t>
            </a:r>
            <a:r>
              <a:rPr lang="en-GB" sz="2400" dirty="0">
                <a:solidFill>
                  <a:srgbClr val="002060"/>
                </a:solidFill>
                <a:latin typeface="Century Gothic" panose="020B0502020202020204" pitchFamily="34" charset="0"/>
              </a:rPr>
              <a:t> word families gradually get larger as new features are introduced </a:t>
            </a:r>
          </a:p>
          <a:p>
            <a:pPr>
              <a:defRPr/>
            </a:pP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05795F4-3084-43F8-873D-464D4E29ACB1}"/>
              </a:ext>
            </a:extLst>
          </p:cNvPr>
          <p:cNvSpPr txBox="1"/>
          <p:nvPr/>
        </p:nvSpPr>
        <p:spPr>
          <a:xfrm>
            <a:off x="323851" y="662781"/>
            <a:ext cx="1154430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srgbClr val="002060"/>
                </a:solidFill>
                <a:latin typeface="Century Gothic" panose="020B0502020202020204" pitchFamily="34" charset="0"/>
              </a:rPr>
              <a:t>Planning systematic vocabulary and grammatical growth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4" name="Table 3">
            <a:extLst>
              <a:ext uri="{FF2B5EF4-FFF2-40B4-BE49-F238E27FC236}">
                <a16:creationId xmlns:a16="http://schemas.microsoft.com/office/drawing/2014/main" id="{273AC953-5591-B34A-80B3-72682F3475C1}"/>
              </a:ext>
            </a:extLst>
          </p:cNvPr>
          <p:cNvGraphicFramePr>
            <a:graphicFrameLocks noGrp="1"/>
          </p:cNvGraphicFramePr>
          <p:nvPr>
            <p:extLst/>
          </p:nvPr>
        </p:nvGraphicFramePr>
        <p:xfrm>
          <a:off x="4694831" y="1428031"/>
          <a:ext cx="7030445" cy="370840"/>
        </p:xfrm>
        <a:graphic>
          <a:graphicData uri="http://schemas.openxmlformats.org/drawingml/2006/table">
            <a:tbl>
              <a:tblPr firstRow="1" bandRow="1">
                <a:tableStyleId>{5C22544A-7EE6-4342-B048-85BDC9FD1C3A}</a:tableStyleId>
              </a:tblPr>
              <a:tblGrid>
                <a:gridCol w="791569">
                  <a:extLst>
                    <a:ext uri="{9D8B030D-6E8A-4147-A177-3AD203B41FA5}">
                      <a16:colId xmlns:a16="http://schemas.microsoft.com/office/drawing/2014/main" val="4149412059"/>
                    </a:ext>
                  </a:extLst>
                </a:gridCol>
                <a:gridCol w="2359050">
                  <a:extLst>
                    <a:ext uri="{9D8B030D-6E8A-4147-A177-3AD203B41FA5}">
                      <a16:colId xmlns:a16="http://schemas.microsoft.com/office/drawing/2014/main" val="1952625706"/>
                    </a:ext>
                  </a:extLst>
                </a:gridCol>
                <a:gridCol w="3879826">
                  <a:extLst>
                    <a:ext uri="{9D8B030D-6E8A-4147-A177-3AD203B41FA5}">
                      <a16:colId xmlns:a16="http://schemas.microsoft.com/office/drawing/2014/main" val="1095449038"/>
                    </a:ext>
                  </a:extLst>
                </a:gridCol>
              </a:tblGrid>
              <a:tr h="370840">
                <a:tc>
                  <a:txBody>
                    <a:bodyPr/>
                    <a:lstStyle/>
                    <a:p>
                      <a:r>
                        <a:rPr lang="en-US" dirty="0"/>
                        <a:t>lesson</a:t>
                      </a:r>
                    </a:p>
                  </a:txBody>
                  <a:tcPr/>
                </a:tc>
                <a:tc>
                  <a:txBody>
                    <a:bodyPr/>
                    <a:lstStyle/>
                    <a:p>
                      <a:r>
                        <a:rPr lang="en-US" dirty="0"/>
                        <a:t>word families grow</a:t>
                      </a:r>
                    </a:p>
                  </a:txBody>
                  <a:tcPr/>
                </a:tc>
                <a:tc>
                  <a:txBody>
                    <a:bodyPr/>
                    <a:lstStyle/>
                    <a:p>
                      <a:r>
                        <a:rPr lang="en-US" dirty="0"/>
                        <a:t>number of words grows</a:t>
                      </a:r>
                    </a:p>
                  </a:txBody>
                  <a:tcPr/>
                </a:tc>
                <a:extLst>
                  <a:ext uri="{0D108BD9-81ED-4DB2-BD59-A6C34878D82A}">
                    <a16:rowId xmlns:a16="http://schemas.microsoft.com/office/drawing/2014/main" val="1638249850"/>
                  </a:ext>
                </a:extLst>
              </a:tr>
            </a:tbl>
          </a:graphicData>
        </a:graphic>
      </p:graphicFrame>
      <p:pic>
        <p:nvPicPr>
          <p:cNvPr id="11" name="Picture 10">
            <a:extLst>
              <a:ext uri="{FF2B5EF4-FFF2-40B4-BE49-F238E27FC236}">
                <a16:creationId xmlns:a16="http://schemas.microsoft.com/office/drawing/2014/main" id="{5CD11958-FA8A-1548-836D-CB2C9F1F3138}"/>
              </a:ext>
            </a:extLst>
          </p:cNvPr>
          <p:cNvPicPr>
            <a:picLocks noChangeAspect="1"/>
          </p:cNvPicPr>
          <p:nvPr/>
        </p:nvPicPr>
        <p:blipFill rotWithShape="1">
          <a:blip r:embed="rId3"/>
          <a:srcRect l="9107"/>
          <a:stretch/>
        </p:blipFill>
        <p:spPr>
          <a:xfrm>
            <a:off x="5041902" y="1910953"/>
            <a:ext cx="6826250" cy="4339478"/>
          </a:xfrm>
          <a:prstGeom prst="rect">
            <a:avLst/>
          </a:prstGeom>
        </p:spPr>
      </p:pic>
      <p:sp>
        <p:nvSpPr>
          <p:cNvPr id="7" name="Oval 6">
            <a:extLst>
              <a:ext uri="{FF2B5EF4-FFF2-40B4-BE49-F238E27FC236}">
                <a16:creationId xmlns:a16="http://schemas.microsoft.com/office/drawing/2014/main" id="{11CCEBDD-D3A9-064F-8B20-7361854D0935}"/>
              </a:ext>
              <a:ext uri="{C183D7F6-B498-43B3-948B-1728B52AA6E4}">
                <adec:decorative xmlns:adec="http://schemas.microsoft.com/office/drawing/2017/decorative" val="1"/>
              </a:ext>
            </a:extLst>
          </p:cNvPr>
          <p:cNvSpPr/>
          <p:nvPr/>
        </p:nvSpPr>
        <p:spPr>
          <a:xfrm>
            <a:off x="6699640" y="2558891"/>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C3B6A5-B1F4-C94F-8BBB-CF13F67E083E}"/>
              </a:ext>
              <a:ext uri="{C183D7F6-B498-43B3-948B-1728B52AA6E4}">
                <adec:decorative xmlns:adec="http://schemas.microsoft.com/office/drawing/2017/decorative" val="1"/>
              </a:ext>
            </a:extLst>
          </p:cNvPr>
          <p:cNvSpPr/>
          <p:nvPr/>
        </p:nvSpPr>
        <p:spPr>
          <a:xfrm>
            <a:off x="6880615" y="3982878"/>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2FF73-11F7-BD4A-90FF-4B6C2F917AD0}"/>
              </a:ext>
              <a:ext uri="{C183D7F6-B498-43B3-948B-1728B52AA6E4}">
                <adec:decorative xmlns:adec="http://schemas.microsoft.com/office/drawing/2017/decorative" val="1"/>
              </a:ext>
            </a:extLst>
          </p:cNvPr>
          <p:cNvSpPr/>
          <p:nvPr/>
        </p:nvSpPr>
        <p:spPr>
          <a:xfrm>
            <a:off x="6699640" y="5406866"/>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66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1434-9C78-4847-A7D7-D1119EE7462F}"/>
              </a:ext>
            </a:extLst>
          </p:cNvPr>
          <p:cNvSpPr>
            <a:spLocks noGrp="1"/>
          </p:cNvSpPr>
          <p:nvPr>
            <p:ph type="title"/>
          </p:nvPr>
        </p:nvSpPr>
        <p:spPr>
          <a:xfrm>
            <a:off x="482758" y="795130"/>
            <a:ext cx="10920186" cy="4810540"/>
          </a:xfrm>
        </p:spPr>
        <p:txBody>
          <a:bodyPr>
            <a:normAutofit/>
          </a:bodyPr>
          <a:lstStyle/>
          <a:p>
            <a:r>
              <a:rPr lang="en-US" sz="5300" dirty="0"/>
              <a:t>But won’t this lead to a dull diet? </a:t>
            </a:r>
            <a:br>
              <a:rPr lang="en-US" dirty="0"/>
            </a:br>
            <a:br>
              <a:rPr lang="en-US" dirty="0"/>
            </a:br>
            <a:r>
              <a:rPr lang="en-US" sz="4000" dirty="0"/>
              <a:t>What about the country/ people / culture?</a:t>
            </a:r>
            <a:br>
              <a:rPr lang="en-US" sz="4400" dirty="0"/>
            </a:br>
            <a:endParaRPr lang="en-US" dirty="0"/>
          </a:p>
        </p:txBody>
      </p:sp>
    </p:spTree>
    <p:extLst>
      <p:ext uri="{BB962C8B-B14F-4D97-AF65-F5344CB8AC3E}">
        <p14:creationId xmlns:p14="http://schemas.microsoft.com/office/powerpoint/2010/main" val="2925374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4E261F-A76C-AA4A-B74D-D0427F95D11C}"/>
              </a:ext>
            </a:extLst>
          </p:cNvPr>
          <p:cNvSpPr txBox="1"/>
          <p:nvPr/>
        </p:nvSpPr>
        <p:spPr>
          <a:xfrm>
            <a:off x="8139955" y="5787646"/>
            <a:ext cx="3747246" cy="535531"/>
          </a:xfrm>
          <a:prstGeom prst="rect">
            <a:avLst/>
          </a:prstGeom>
          <a:noFill/>
        </p:spPr>
        <p:txBody>
          <a:bodyPr wrap="square" rtlCol="0">
            <a:spAutoFit/>
          </a:bodyPr>
          <a:lstStyle/>
          <a:p>
            <a:pPr>
              <a:lnSpc>
                <a:spcPct val="80000"/>
              </a:lnSpc>
              <a:buFontTx/>
              <a:buNone/>
            </a:pPr>
            <a:r>
              <a:rPr lang="en-GB" altLang="en-US" sz="1800" dirty="0"/>
              <a:t>Bachman (1990)</a:t>
            </a:r>
          </a:p>
          <a:p>
            <a:pPr>
              <a:lnSpc>
                <a:spcPct val="80000"/>
              </a:lnSpc>
              <a:buFontTx/>
              <a:buNone/>
            </a:pPr>
            <a:r>
              <a:rPr lang="en-GB" altLang="en-US" sz="1800" dirty="0" err="1"/>
              <a:t>Canale</a:t>
            </a:r>
            <a:r>
              <a:rPr lang="en-GB" altLang="en-US" sz="1800" dirty="0"/>
              <a:t>  &amp; Swain (1980)</a:t>
            </a:r>
          </a:p>
        </p:txBody>
      </p:sp>
      <p:graphicFrame>
        <p:nvGraphicFramePr>
          <p:cNvPr id="8" name="Content Placeholder 7">
            <a:extLst>
              <a:ext uri="{FF2B5EF4-FFF2-40B4-BE49-F238E27FC236}">
                <a16:creationId xmlns:a16="http://schemas.microsoft.com/office/drawing/2014/main" id="{03D25963-4F48-BA4A-BAD9-5CCB131754DF}"/>
              </a:ext>
            </a:extLst>
          </p:cNvPr>
          <p:cNvGraphicFramePr>
            <a:graphicFrameLocks noGrp="1"/>
          </p:cNvGraphicFramePr>
          <p:nvPr>
            <p:ph idx="1"/>
            <p:extLst>
              <p:ext uri="{D42A27DB-BD31-4B8C-83A1-F6EECF244321}">
                <p14:modId xmlns:p14="http://schemas.microsoft.com/office/powerpoint/2010/main" val="2078510860"/>
              </p:ext>
            </p:extLst>
          </p:nvPr>
        </p:nvGraphicFramePr>
        <p:xfrm>
          <a:off x="240222" y="1095017"/>
          <a:ext cx="11951778" cy="5178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76EF9D88-BBE9-8849-BD57-90A2B2624918}"/>
              </a:ext>
            </a:extLst>
          </p:cNvPr>
          <p:cNvSpPr/>
          <p:nvPr/>
        </p:nvSpPr>
        <p:spPr>
          <a:xfrm>
            <a:off x="240223" y="2746310"/>
            <a:ext cx="5665156" cy="333724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7D325E-78B2-174D-B11E-A2B07DEFBCA1}"/>
              </a:ext>
            </a:extLst>
          </p:cNvPr>
          <p:cNvSpPr txBox="1"/>
          <p:nvPr/>
        </p:nvSpPr>
        <p:spPr>
          <a:xfrm>
            <a:off x="2623825" y="352849"/>
            <a:ext cx="7184572" cy="1384995"/>
          </a:xfrm>
          <a:prstGeom prst="rect">
            <a:avLst/>
          </a:prstGeom>
          <a:noFill/>
        </p:spPr>
        <p:txBody>
          <a:bodyPr wrap="square" rtlCol="0">
            <a:spAutoFit/>
          </a:bodyPr>
          <a:lstStyle/>
          <a:p>
            <a:pPr algn="ctr"/>
            <a:r>
              <a:rPr lang="en-US" sz="2800" b="1" dirty="0"/>
              <a:t>What does it mean to ‘know a language’?</a:t>
            </a:r>
          </a:p>
          <a:p>
            <a:pPr algn="ctr"/>
            <a:r>
              <a:rPr lang="en-US" sz="2800" b="1" dirty="0"/>
              <a:t>What can be taught and learnt in the early stages?</a:t>
            </a:r>
          </a:p>
        </p:txBody>
      </p:sp>
      <p:sp>
        <p:nvSpPr>
          <p:cNvPr id="11" name="Oval 10">
            <a:extLst>
              <a:ext uri="{FF2B5EF4-FFF2-40B4-BE49-F238E27FC236}">
                <a16:creationId xmlns:a16="http://schemas.microsoft.com/office/drawing/2014/main" id="{65066801-7FC8-2C4B-ABD7-DDF5CCA5D687}"/>
              </a:ext>
            </a:extLst>
          </p:cNvPr>
          <p:cNvSpPr/>
          <p:nvPr/>
        </p:nvSpPr>
        <p:spPr>
          <a:xfrm>
            <a:off x="5905378" y="2841284"/>
            <a:ext cx="6286622" cy="274389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3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158409" cy="867128"/>
          </a:xfrm>
          <a:prstGeom prst="rect">
            <a:avLst/>
          </a:prstGeom>
        </p:spPr>
      </p:pic>
      <p:sp>
        <p:nvSpPr>
          <p:cNvPr id="2" name="Title 1"/>
          <p:cNvSpPr>
            <a:spLocks noGrp="1"/>
          </p:cNvSpPr>
          <p:nvPr>
            <p:ph type="title"/>
          </p:nvPr>
        </p:nvSpPr>
        <p:spPr>
          <a:xfrm>
            <a:off x="136742" y="0"/>
            <a:ext cx="4445197" cy="1325563"/>
          </a:xfrm>
        </p:spPr>
        <p:txBody>
          <a:bodyPr>
            <a:normAutofit/>
          </a:bodyPr>
          <a:lstStyle/>
          <a:p>
            <a:r>
              <a:rPr lang="en-GB" sz="2800" b="1">
                <a:solidFill>
                  <a:schemeClr val="bg1"/>
                </a:solidFill>
                <a:latin typeface="+mj-lt"/>
              </a:rPr>
              <a:t>El pasado de Medellín</a:t>
            </a:r>
          </a:p>
        </p:txBody>
      </p:sp>
      <p:sp>
        <p:nvSpPr>
          <p:cNvPr id="6" name="TextBox 5"/>
          <p:cNvSpPr txBox="1"/>
          <p:nvPr/>
        </p:nvSpPr>
        <p:spPr>
          <a:xfrm>
            <a:off x="349335" y="1106593"/>
            <a:ext cx="11198269" cy="4708981"/>
          </a:xfrm>
          <a:prstGeom prst="rect">
            <a:avLst/>
          </a:prstGeom>
          <a:noFill/>
        </p:spPr>
        <p:txBody>
          <a:bodyPr wrap="square" rtlCol="0">
            <a:spAutoFit/>
          </a:bodyPr>
          <a:lstStyle/>
          <a:p>
            <a:pPr>
              <a:lnSpc>
                <a:spcPct val="150000"/>
              </a:lnSpc>
            </a:pPr>
            <a:r>
              <a:rPr lang="en-GB" sz="2000" dirty="0">
                <a:solidFill>
                  <a:srgbClr val="002060"/>
                </a:solidFill>
                <a:latin typeface="+mj-lt"/>
              </a:rPr>
              <a:t>Medellín </a:t>
            </a:r>
            <a:r>
              <a:rPr lang="en-GB" sz="2000" dirty="0" err="1">
                <a:solidFill>
                  <a:srgbClr val="002060"/>
                </a:solidFill>
                <a:latin typeface="+mj-lt"/>
              </a:rPr>
              <a:t>es</a:t>
            </a:r>
            <a:r>
              <a:rPr lang="en-GB" sz="2000" dirty="0">
                <a:solidFill>
                  <a:srgbClr val="002060"/>
                </a:solidFill>
                <a:latin typeface="+mj-lt"/>
              </a:rPr>
              <a:t> </a:t>
            </a:r>
            <a:r>
              <a:rPr lang="en-GB" sz="2000" dirty="0" err="1">
                <a:solidFill>
                  <a:srgbClr val="002060"/>
                </a:solidFill>
                <a:latin typeface="+mj-lt"/>
              </a:rPr>
              <a:t>una</a:t>
            </a:r>
            <a:r>
              <a:rPr lang="en-GB" sz="2000" dirty="0">
                <a:solidFill>
                  <a:srgbClr val="002060"/>
                </a:solidFill>
                <a:latin typeface="+mj-lt"/>
              </a:rPr>
              <a:t> ciudad </a:t>
            </a:r>
            <a:r>
              <a:rPr lang="en-GB" sz="2000" dirty="0" err="1">
                <a:solidFill>
                  <a:srgbClr val="002060"/>
                </a:solidFill>
                <a:latin typeface="+mj-lt"/>
              </a:rPr>
              <a:t>en</a:t>
            </a:r>
            <a:r>
              <a:rPr lang="en-GB" sz="2000" dirty="0">
                <a:solidFill>
                  <a:srgbClr val="002060"/>
                </a:solidFill>
                <a:latin typeface="+mj-lt"/>
              </a:rPr>
              <a:t> Colombia que </a:t>
            </a:r>
            <a:r>
              <a:rPr lang="en-GB" sz="2000" dirty="0" err="1">
                <a:solidFill>
                  <a:srgbClr val="002060"/>
                </a:solidFill>
                <a:latin typeface="+mj-lt"/>
              </a:rPr>
              <a:t>hace</a:t>
            </a:r>
            <a:r>
              <a:rPr lang="en-GB" sz="2000" dirty="0">
                <a:solidFill>
                  <a:srgbClr val="002060"/>
                </a:solidFill>
                <a:latin typeface="+mj-lt"/>
              </a:rPr>
              <a:t> </a:t>
            </a:r>
            <a:r>
              <a:rPr lang="en-GB" sz="2000" dirty="0" err="1">
                <a:solidFill>
                  <a:srgbClr val="002060"/>
                </a:solidFill>
                <a:latin typeface="+mj-lt"/>
              </a:rPr>
              <a:t>veinte</a:t>
            </a:r>
            <a:r>
              <a:rPr lang="en-GB" sz="2000" dirty="0">
                <a:solidFill>
                  <a:srgbClr val="002060"/>
                </a:solidFill>
                <a:latin typeface="+mj-lt"/>
              </a:rPr>
              <a:t> </a:t>
            </a:r>
            <a:r>
              <a:rPr lang="en-GB" sz="2000" dirty="0" err="1">
                <a:solidFill>
                  <a:srgbClr val="002060"/>
                </a:solidFill>
                <a:latin typeface="+mj-lt"/>
              </a:rPr>
              <a:t>años</a:t>
            </a:r>
            <a:r>
              <a:rPr lang="en-GB" sz="2000" dirty="0">
                <a:solidFill>
                  <a:srgbClr val="002060"/>
                </a:solidFill>
                <a:latin typeface="+mj-lt"/>
              </a:rPr>
              <a:t> era </a:t>
            </a:r>
            <a:r>
              <a:rPr lang="en-GB" sz="2000" dirty="0" err="1">
                <a:solidFill>
                  <a:srgbClr val="002060"/>
                </a:solidFill>
                <a:latin typeface="+mj-lt"/>
              </a:rPr>
              <a:t>muy</a:t>
            </a:r>
            <a:r>
              <a:rPr lang="en-GB" sz="2000" dirty="0">
                <a:solidFill>
                  <a:srgbClr val="002060"/>
                </a:solidFill>
                <a:latin typeface="+mj-lt"/>
              </a:rPr>
              <a:t> </a:t>
            </a:r>
            <a:r>
              <a:rPr lang="en-GB" sz="2000" dirty="0" err="1">
                <a:solidFill>
                  <a:srgbClr val="002060"/>
                </a:solidFill>
                <a:latin typeface="+mj-lt"/>
              </a:rPr>
              <a:t>peligrosa</a:t>
            </a:r>
            <a:r>
              <a:rPr lang="en-GB" sz="2000" dirty="0">
                <a:solidFill>
                  <a:srgbClr val="002060"/>
                </a:solidFill>
                <a:latin typeface="+mj-lt"/>
              </a:rPr>
              <a:t>. Un </a:t>
            </a:r>
            <a:r>
              <a:rPr lang="en-GB" sz="2000" dirty="0" err="1">
                <a:solidFill>
                  <a:srgbClr val="002060"/>
                </a:solidFill>
                <a:latin typeface="+mj-lt"/>
              </a:rPr>
              <a:t>grupo</a:t>
            </a:r>
            <a:r>
              <a:rPr lang="en-GB" sz="2000" dirty="0">
                <a:solidFill>
                  <a:srgbClr val="002060"/>
                </a:solidFill>
                <a:latin typeface="+mj-lt"/>
              </a:rPr>
              <a:t> de </a:t>
            </a:r>
            <a:r>
              <a:rPr lang="en-GB" sz="2000" dirty="0" err="1">
                <a:solidFill>
                  <a:srgbClr val="002060"/>
                </a:solidFill>
                <a:latin typeface="+mj-lt"/>
              </a:rPr>
              <a:t>criminales</a:t>
            </a:r>
            <a:r>
              <a:rPr lang="en-GB" sz="2000" dirty="0">
                <a:solidFill>
                  <a:srgbClr val="002060"/>
                </a:solidFill>
                <a:latin typeface="+mj-lt"/>
              </a:rPr>
              <a:t>, el</a:t>
            </a:r>
            <a:r>
              <a:rPr lang="en-GB" sz="2000" i="1" dirty="0">
                <a:solidFill>
                  <a:srgbClr val="002060"/>
                </a:solidFill>
                <a:latin typeface="+mj-lt"/>
              </a:rPr>
              <a:t> Cartel de Medellín</a:t>
            </a:r>
            <a:r>
              <a:rPr lang="en-GB" sz="2000" dirty="0">
                <a:solidFill>
                  <a:srgbClr val="002060"/>
                </a:solidFill>
                <a:latin typeface="+mj-lt"/>
              </a:rPr>
              <a:t>, </a:t>
            </a:r>
            <a:r>
              <a:rPr lang="en-GB" sz="2000" dirty="0" err="1">
                <a:solidFill>
                  <a:srgbClr val="002060"/>
                </a:solidFill>
                <a:latin typeface="+mj-lt"/>
              </a:rPr>
              <a:t>organizaba</a:t>
            </a:r>
            <a:r>
              <a:rPr lang="en-GB" sz="2000" dirty="0">
                <a:solidFill>
                  <a:srgbClr val="002060"/>
                </a:solidFill>
                <a:latin typeface="+mj-lt"/>
              </a:rPr>
              <a:t> </a:t>
            </a:r>
            <a:r>
              <a:rPr lang="en-GB" sz="2000" dirty="0" err="1">
                <a:solidFill>
                  <a:srgbClr val="002060"/>
                </a:solidFill>
                <a:latin typeface="+mj-lt"/>
              </a:rPr>
              <a:t>redes</a:t>
            </a:r>
            <a:r>
              <a:rPr lang="en-GB" sz="2000" dirty="0">
                <a:solidFill>
                  <a:srgbClr val="002060"/>
                </a:solidFill>
                <a:latin typeface="+mj-lt"/>
              </a:rPr>
              <a:t> de </a:t>
            </a:r>
            <a:r>
              <a:rPr lang="en-GB" sz="2000" dirty="0" err="1">
                <a:solidFill>
                  <a:srgbClr val="002060"/>
                </a:solidFill>
                <a:latin typeface="+mj-lt"/>
              </a:rPr>
              <a:t>narcotráfico</a:t>
            </a:r>
            <a:r>
              <a:rPr lang="en-GB" sz="2000" dirty="0">
                <a:solidFill>
                  <a:srgbClr val="002060"/>
                </a:solidFill>
                <a:latin typeface="+mj-lt"/>
              </a:rPr>
              <a:t>* y </a:t>
            </a:r>
            <a:r>
              <a:rPr lang="en-GB" sz="2000" dirty="0" err="1">
                <a:solidFill>
                  <a:srgbClr val="002060"/>
                </a:solidFill>
                <a:latin typeface="+mj-lt"/>
              </a:rPr>
              <a:t>prácticamente</a:t>
            </a:r>
            <a:r>
              <a:rPr lang="en-GB" sz="2000" dirty="0">
                <a:solidFill>
                  <a:srgbClr val="002060"/>
                </a:solidFill>
                <a:latin typeface="+mj-lt"/>
              </a:rPr>
              <a:t> </a:t>
            </a:r>
            <a:r>
              <a:rPr lang="en-GB" sz="2000" dirty="0" err="1">
                <a:solidFill>
                  <a:srgbClr val="002060"/>
                </a:solidFill>
                <a:latin typeface="+mj-lt"/>
              </a:rPr>
              <a:t>controlaba</a:t>
            </a:r>
            <a:r>
              <a:rPr lang="en-GB" sz="2000" dirty="0">
                <a:solidFill>
                  <a:srgbClr val="002060"/>
                </a:solidFill>
                <a:latin typeface="+mj-lt"/>
              </a:rPr>
              <a:t> la ciudad. El </a:t>
            </a:r>
            <a:r>
              <a:rPr lang="en-GB" sz="2000" dirty="0" err="1">
                <a:solidFill>
                  <a:srgbClr val="002060"/>
                </a:solidFill>
                <a:latin typeface="+mj-lt"/>
              </a:rPr>
              <a:t>narcotráfico</a:t>
            </a:r>
            <a:r>
              <a:rPr lang="en-GB" sz="2000" dirty="0">
                <a:solidFill>
                  <a:srgbClr val="002060"/>
                </a:solidFill>
                <a:latin typeface="+mj-lt"/>
              </a:rPr>
              <a:t> era un </a:t>
            </a:r>
            <a:r>
              <a:rPr lang="en-GB" sz="2000" dirty="0" err="1">
                <a:solidFill>
                  <a:srgbClr val="002060"/>
                </a:solidFill>
                <a:latin typeface="+mj-lt"/>
              </a:rPr>
              <a:t>muy</a:t>
            </a:r>
            <a:r>
              <a:rPr lang="en-GB" sz="2000" dirty="0">
                <a:solidFill>
                  <a:srgbClr val="002060"/>
                </a:solidFill>
                <a:latin typeface="+mj-lt"/>
              </a:rPr>
              <a:t> _______  _________ (el Cartel </a:t>
            </a:r>
            <a:r>
              <a:rPr lang="en-GB" sz="2000" dirty="0" err="1">
                <a:solidFill>
                  <a:srgbClr val="002060"/>
                </a:solidFill>
                <a:latin typeface="+mj-lt"/>
              </a:rPr>
              <a:t>ganaba</a:t>
            </a:r>
            <a:r>
              <a:rPr lang="en-GB" sz="2000" dirty="0">
                <a:solidFill>
                  <a:srgbClr val="002060"/>
                </a:solidFill>
                <a:latin typeface="+mj-lt"/>
              </a:rPr>
              <a:t> hasta </a:t>
            </a:r>
            <a:r>
              <a:rPr lang="en-GB" sz="2000" dirty="0" err="1">
                <a:solidFill>
                  <a:srgbClr val="002060"/>
                </a:solidFill>
                <a:latin typeface="+mj-lt"/>
              </a:rPr>
              <a:t>sesenta</a:t>
            </a:r>
            <a:r>
              <a:rPr lang="en-GB" sz="2000" dirty="0">
                <a:solidFill>
                  <a:srgbClr val="002060"/>
                </a:solidFill>
                <a:latin typeface="+mj-lt"/>
              </a:rPr>
              <a:t> </a:t>
            </a:r>
            <a:r>
              <a:rPr lang="en-GB" sz="2000" dirty="0" err="1">
                <a:solidFill>
                  <a:srgbClr val="002060"/>
                </a:solidFill>
                <a:latin typeface="+mj-lt"/>
              </a:rPr>
              <a:t>millones</a:t>
            </a:r>
            <a:r>
              <a:rPr lang="en-GB" sz="2000" dirty="0">
                <a:solidFill>
                  <a:srgbClr val="002060"/>
                </a:solidFill>
                <a:latin typeface="+mj-lt"/>
              </a:rPr>
              <a:t> de </a:t>
            </a:r>
            <a:r>
              <a:rPr lang="en-GB" sz="2000" dirty="0" err="1">
                <a:solidFill>
                  <a:srgbClr val="002060"/>
                </a:solidFill>
                <a:latin typeface="+mj-lt"/>
              </a:rPr>
              <a:t>dólares</a:t>
            </a:r>
            <a:r>
              <a:rPr lang="en-GB" sz="2000" dirty="0">
                <a:solidFill>
                  <a:srgbClr val="002060"/>
                </a:solidFill>
                <a:latin typeface="+mj-lt"/>
              </a:rPr>
              <a:t> al </a:t>
            </a:r>
            <a:r>
              <a:rPr lang="en-GB" sz="2000" dirty="0" err="1">
                <a:solidFill>
                  <a:srgbClr val="002060"/>
                </a:solidFill>
                <a:latin typeface="+mj-lt"/>
              </a:rPr>
              <a:t>día</a:t>
            </a:r>
            <a:r>
              <a:rPr lang="en-GB" sz="2000" dirty="0">
                <a:solidFill>
                  <a:srgbClr val="002060"/>
                </a:solidFill>
                <a:latin typeface="+mj-lt"/>
              </a:rPr>
              <a:t>), </a:t>
            </a:r>
            <a:r>
              <a:rPr lang="en-GB" sz="2000" dirty="0" err="1">
                <a:solidFill>
                  <a:srgbClr val="002060"/>
                </a:solidFill>
                <a:latin typeface="+mj-lt"/>
              </a:rPr>
              <a:t>así</a:t>
            </a:r>
            <a:r>
              <a:rPr lang="en-GB" sz="2000" dirty="0">
                <a:solidFill>
                  <a:srgbClr val="002060"/>
                </a:solidFill>
                <a:latin typeface="+mj-lt"/>
              </a:rPr>
              <a:t> que era </a:t>
            </a:r>
            <a:r>
              <a:rPr lang="en-GB" sz="2000" dirty="0" err="1">
                <a:solidFill>
                  <a:srgbClr val="002060"/>
                </a:solidFill>
                <a:latin typeface="+mj-lt"/>
              </a:rPr>
              <a:t>posible</a:t>
            </a:r>
            <a:r>
              <a:rPr lang="en-GB" sz="2000" dirty="0">
                <a:solidFill>
                  <a:srgbClr val="002060"/>
                </a:solidFill>
                <a:latin typeface="+mj-lt"/>
              </a:rPr>
              <a:t> </a:t>
            </a:r>
            <a:r>
              <a:rPr lang="en-GB" sz="2000" dirty="0" err="1">
                <a:solidFill>
                  <a:srgbClr val="002060"/>
                </a:solidFill>
                <a:latin typeface="+mj-lt"/>
              </a:rPr>
              <a:t>ganar</a:t>
            </a:r>
            <a:r>
              <a:rPr lang="en-GB" sz="2000" dirty="0">
                <a:solidFill>
                  <a:srgbClr val="002060"/>
                </a:solidFill>
                <a:latin typeface="+mj-lt"/>
              </a:rPr>
              <a:t> </a:t>
            </a:r>
            <a:r>
              <a:rPr lang="en-GB" sz="2000" dirty="0" err="1">
                <a:solidFill>
                  <a:srgbClr val="002060"/>
                </a:solidFill>
                <a:latin typeface="+mj-lt"/>
              </a:rPr>
              <a:t>mucho</a:t>
            </a:r>
            <a:r>
              <a:rPr lang="en-GB" sz="2000" dirty="0">
                <a:solidFill>
                  <a:srgbClr val="002060"/>
                </a:solidFill>
                <a:latin typeface="+mj-lt"/>
              </a:rPr>
              <a:t> </a:t>
            </a:r>
            <a:r>
              <a:rPr lang="en-GB" sz="2000" dirty="0" err="1">
                <a:solidFill>
                  <a:srgbClr val="002060"/>
                </a:solidFill>
                <a:latin typeface="+mj-lt"/>
              </a:rPr>
              <a:t>dinero</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muy</a:t>
            </a:r>
            <a:r>
              <a:rPr lang="en-GB" sz="2000" dirty="0">
                <a:solidFill>
                  <a:srgbClr val="002060"/>
                </a:solidFill>
                <a:latin typeface="+mj-lt"/>
              </a:rPr>
              <a:t> ________  _________. Sin embargo, era </a:t>
            </a:r>
            <a:r>
              <a:rPr lang="en-GB" sz="2000" dirty="0" err="1">
                <a:solidFill>
                  <a:srgbClr val="002060"/>
                </a:solidFill>
                <a:latin typeface="+mj-lt"/>
              </a:rPr>
              <a:t>una</a:t>
            </a:r>
            <a:r>
              <a:rPr lang="en-GB" sz="2000" dirty="0">
                <a:solidFill>
                  <a:srgbClr val="002060"/>
                </a:solidFill>
                <a:latin typeface="+mj-lt"/>
              </a:rPr>
              <a:t> ___________  _________ y el </a:t>
            </a:r>
            <a:r>
              <a:rPr lang="en-GB" sz="2000" dirty="0" err="1">
                <a:solidFill>
                  <a:srgbClr val="002060"/>
                </a:solidFill>
                <a:latin typeface="+mj-lt"/>
              </a:rPr>
              <a:t>grupo</a:t>
            </a:r>
            <a:r>
              <a:rPr lang="en-GB" sz="2000" dirty="0">
                <a:solidFill>
                  <a:srgbClr val="002060"/>
                </a:solidFill>
                <a:latin typeface="+mj-lt"/>
              </a:rPr>
              <a:t> </a:t>
            </a:r>
            <a:r>
              <a:rPr lang="en-GB" sz="2000" dirty="0" err="1">
                <a:solidFill>
                  <a:srgbClr val="002060"/>
                </a:solidFill>
                <a:latin typeface="+mj-lt"/>
              </a:rPr>
              <a:t>usaba</a:t>
            </a:r>
            <a:r>
              <a:rPr lang="en-GB" sz="2000" dirty="0">
                <a:solidFill>
                  <a:srgbClr val="002060"/>
                </a:solidFill>
                <a:latin typeface="+mj-lt"/>
              </a:rPr>
              <a:t> la </a:t>
            </a:r>
            <a:r>
              <a:rPr lang="en-GB" sz="2000" dirty="0" err="1">
                <a:solidFill>
                  <a:srgbClr val="002060"/>
                </a:solidFill>
                <a:latin typeface="+mj-lt"/>
              </a:rPr>
              <a:t>violencia</a:t>
            </a:r>
            <a:r>
              <a:rPr lang="en-GB" sz="2000" dirty="0">
                <a:solidFill>
                  <a:srgbClr val="002060"/>
                </a:solidFill>
                <a:latin typeface="+mj-lt"/>
              </a:rPr>
              <a:t>* </a:t>
            </a:r>
            <a:r>
              <a:rPr lang="en-GB" sz="2000" dirty="0" err="1">
                <a:solidFill>
                  <a:srgbClr val="002060"/>
                </a:solidFill>
                <a:latin typeface="+mj-lt"/>
              </a:rPr>
              <a:t>muy</a:t>
            </a:r>
            <a:r>
              <a:rPr lang="en-GB" sz="2000" dirty="0">
                <a:solidFill>
                  <a:srgbClr val="002060"/>
                </a:solidFill>
                <a:latin typeface="+mj-lt"/>
              </a:rPr>
              <a:t> a menudo. </a:t>
            </a:r>
            <a:r>
              <a:rPr lang="en-GB" sz="2000" dirty="0" err="1">
                <a:solidFill>
                  <a:srgbClr val="002060"/>
                </a:solidFill>
                <a:latin typeface="+mj-lt"/>
              </a:rPr>
              <a:t>Mataba</a:t>
            </a:r>
            <a:r>
              <a:rPr lang="en-GB" sz="2000" dirty="0">
                <a:solidFill>
                  <a:srgbClr val="002060"/>
                </a:solidFill>
                <a:latin typeface="+mj-lt"/>
              </a:rPr>
              <a:t> a </a:t>
            </a:r>
            <a:r>
              <a:rPr lang="en-GB" sz="2000" dirty="0" err="1">
                <a:solidFill>
                  <a:srgbClr val="002060"/>
                </a:solidFill>
                <a:latin typeface="+mj-lt"/>
              </a:rPr>
              <a:t>policías</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la </a:t>
            </a:r>
            <a:r>
              <a:rPr lang="en-GB" sz="2000" dirty="0" err="1">
                <a:solidFill>
                  <a:srgbClr val="002060"/>
                </a:solidFill>
                <a:latin typeface="+mj-lt"/>
              </a:rPr>
              <a:t>calle</a:t>
            </a:r>
            <a:r>
              <a:rPr lang="en-GB" sz="2000" dirty="0">
                <a:solidFill>
                  <a:srgbClr val="002060"/>
                </a:solidFill>
                <a:latin typeface="+mj-lt"/>
              </a:rPr>
              <a:t> y </a:t>
            </a:r>
            <a:r>
              <a:rPr lang="en-GB" sz="2000" dirty="0" err="1">
                <a:solidFill>
                  <a:srgbClr val="002060"/>
                </a:solidFill>
                <a:latin typeface="+mj-lt"/>
              </a:rPr>
              <a:t>secuestraba</a:t>
            </a:r>
            <a:r>
              <a:rPr lang="en-GB" sz="2000" dirty="0">
                <a:solidFill>
                  <a:srgbClr val="002060"/>
                </a:solidFill>
                <a:latin typeface="+mj-lt"/>
              </a:rPr>
              <a:t>* a ___________  _____________. A </a:t>
            </a:r>
            <a:r>
              <a:rPr lang="en-GB" sz="2000" dirty="0" err="1">
                <a:solidFill>
                  <a:srgbClr val="002060"/>
                </a:solidFill>
                <a:latin typeface="+mj-lt"/>
              </a:rPr>
              <a:t>pesar</a:t>
            </a:r>
            <a:r>
              <a:rPr lang="en-GB" sz="2000" dirty="0">
                <a:solidFill>
                  <a:srgbClr val="002060"/>
                </a:solidFill>
                <a:latin typeface="+mj-lt"/>
              </a:rPr>
              <a:t> de </a:t>
            </a:r>
            <a:r>
              <a:rPr lang="en-GB" sz="2000" dirty="0" err="1">
                <a:solidFill>
                  <a:srgbClr val="002060"/>
                </a:solidFill>
                <a:latin typeface="+mj-lt"/>
              </a:rPr>
              <a:t>estas</a:t>
            </a:r>
            <a:r>
              <a:rPr lang="en-GB" sz="2000" dirty="0">
                <a:solidFill>
                  <a:srgbClr val="002060"/>
                </a:solidFill>
                <a:latin typeface="+mj-lt"/>
              </a:rPr>
              <a:t> </a:t>
            </a:r>
            <a:r>
              <a:rPr lang="en-GB" sz="2000" dirty="0" err="1">
                <a:solidFill>
                  <a:srgbClr val="002060"/>
                </a:solidFill>
                <a:latin typeface="+mj-lt"/>
              </a:rPr>
              <a:t>acciones</a:t>
            </a:r>
            <a:r>
              <a:rPr lang="en-GB" sz="2000" dirty="0">
                <a:solidFill>
                  <a:srgbClr val="002060"/>
                </a:solidFill>
                <a:latin typeface="+mj-lt"/>
              </a:rPr>
              <a:t>, el jefe del cartel, Pablo Escobar, era </a:t>
            </a:r>
            <a:r>
              <a:rPr lang="en-GB" sz="2000" dirty="0" err="1">
                <a:solidFill>
                  <a:srgbClr val="002060"/>
                </a:solidFill>
                <a:latin typeface="+mj-lt"/>
              </a:rPr>
              <a:t>una</a:t>
            </a:r>
            <a:r>
              <a:rPr lang="en-GB" sz="2000" dirty="0">
                <a:solidFill>
                  <a:srgbClr val="002060"/>
                </a:solidFill>
                <a:latin typeface="+mj-lt"/>
              </a:rPr>
              <a:t> persona popular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los</a:t>
            </a:r>
            <a:r>
              <a:rPr lang="en-GB" sz="2000" dirty="0">
                <a:solidFill>
                  <a:srgbClr val="002060"/>
                </a:solidFill>
                <a:latin typeface="+mj-lt"/>
              </a:rPr>
              <a:t> _________  _________. </a:t>
            </a:r>
            <a:r>
              <a:rPr lang="en-GB" sz="2000" dirty="0" err="1">
                <a:solidFill>
                  <a:srgbClr val="002060"/>
                </a:solidFill>
                <a:latin typeface="+mj-lt"/>
              </a:rPr>
              <a:t>Él</a:t>
            </a:r>
            <a:r>
              <a:rPr lang="en-GB" sz="2000" dirty="0">
                <a:solidFill>
                  <a:srgbClr val="002060"/>
                </a:solidFill>
                <a:latin typeface="+mj-lt"/>
              </a:rPr>
              <a:t> </a:t>
            </a:r>
            <a:r>
              <a:rPr lang="en-GB" sz="2000" dirty="0" err="1">
                <a:solidFill>
                  <a:srgbClr val="002060"/>
                </a:solidFill>
                <a:latin typeface="+mj-lt"/>
              </a:rPr>
              <a:t>ayudaba</a:t>
            </a:r>
            <a:r>
              <a:rPr lang="en-GB" sz="2000" dirty="0">
                <a:solidFill>
                  <a:srgbClr val="002060"/>
                </a:solidFill>
                <a:latin typeface="+mj-lt"/>
              </a:rPr>
              <a:t> a la </a:t>
            </a:r>
            <a:r>
              <a:rPr lang="en-GB" sz="2000" dirty="0" err="1">
                <a:solidFill>
                  <a:srgbClr val="002060"/>
                </a:solidFill>
                <a:latin typeface="+mj-lt"/>
              </a:rPr>
              <a:t>población</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lugares</a:t>
            </a:r>
            <a:r>
              <a:rPr lang="en-GB" sz="2000" dirty="0">
                <a:solidFill>
                  <a:srgbClr val="002060"/>
                </a:solidFill>
                <a:latin typeface="+mj-lt"/>
              </a:rPr>
              <a:t> </a:t>
            </a:r>
            <a:r>
              <a:rPr lang="en-GB" sz="2000" dirty="0" err="1">
                <a:solidFill>
                  <a:srgbClr val="002060"/>
                </a:solidFill>
                <a:latin typeface="+mj-lt"/>
              </a:rPr>
              <a:t>donde</a:t>
            </a:r>
            <a:r>
              <a:rPr lang="en-GB" sz="2000" dirty="0">
                <a:solidFill>
                  <a:srgbClr val="002060"/>
                </a:solidFill>
                <a:latin typeface="+mj-lt"/>
              </a:rPr>
              <a:t> el </a:t>
            </a:r>
            <a:r>
              <a:rPr lang="en-GB" sz="2000" dirty="0" err="1">
                <a:solidFill>
                  <a:srgbClr val="002060"/>
                </a:solidFill>
                <a:latin typeface="+mj-lt"/>
              </a:rPr>
              <a:t>gobierno</a:t>
            </a:r>
            <a:r>
              <a:rPr lang="en-GB" sz="2000" dirty="0">
                <a:solidFill>
                  <a:srgbClr val="002060"/>
                </a:solidFill>
                <a:latin typeface="+mj-lt"/>
              </a:rPr>
              <a:t> no </a:t>
            </a:r>
            <a:r>
              <a:rPr lang="en-GB" sz="2000" dirty="0" err="1">
                <a:solidFill>
                  <a:srgbClr val="002060"/>
                </a:solidFill>
                <a:latin typeface="+mj-lt"/>
              </a:rPr>
              <a:t>estaba</a:t>
            </a:r>
            <a:r>
              <a:rPr lang="en-GB" sz="2000" dirty="0">
                <a:solidFill>
                  <a:srgbClr val="002060"/>
                </a:solidFill>
                <a:latin typeface="+mj-lt"/>
              </a:rPr>
              <a:t>. Por </a:t>
            </a:r>
            <a:r>
              <a:rPr lang="en-GB" sz="2000" dirty="0" err="1">
                <a:solidFill>
                  <a:srgbClr val="002060"/>
                </a:solidFill>
                <a:latin typeface="+mj-lt"/>
              </a:rPr>
              <a:t>eso</a:t>
            </a:r>
            <a:r>
              <a:rPr lang="en-GB" sz="2000" dirty="0">
                <a:solidFill>
                  <a:srgbClr val="002060"/>
                </a:solidFill>
                <a:latin typeface="+mj-lt"/>
              </a:rPr>
              <a:t> </a:t>
            </a:r>
            <a:r>
              <a:rPr lang="en-GB" sz="2000" dirty="0" err="1">
                <a:solidFill>
                  <a:srgbClr val="002060"/>
                </a:solidFill>
                <a:latin typeface="+mj-lt"/>
              </a:rPr>
              <a:t>mucha</a:t>
            </a:r>
            <a:r>
              <a:rPr lang="en-GB" sz="2000" dirty="0">
                <a:solidFill>
                  <a:srgbClr val="002060"/>
                </a:solidFill>
                <a:latin typeface="+mj-lt"/>
              </a:rPr>
              <a:t> </a:t>
            </a:r>
            <a:r>
              <a:rPr lang="en-GB" sz="2000" dirty="0" err="1">
                <a:solidFill>
                  <a:srgbClr val="002060"/>
                </a:solidFill>
                <a:latin typeface="+mj-lt"/>
              </a:rPr>
              <a:t>gente</a:t>
            </a:r>
            <a:r>
              <a:rPr lang="en-GB" sz="2000" dirty="0">
                <a:solidFill>
                  <a:srgbClr val="002060"/>
                </a:solidFill>
                <a:latin typeface="+mj-lt"/>
              </a:rPr>
              <a:t> de </a:t>
            </a:r>
            <a:r>
              <a:rPr lang="en-GB" sz="2000" dirty="0" err="1">
                <a:solidFill>
                  <a:srgbClr val="002060"/>
                </a:solidFill>
                <a:latin typeface="+mj-lt"/>
              </a:rPr>
              <a:t>estas</a:t>
            </a:r>
            <a:r>
              <a:rPr lang="en-GB" sz="2000" dirty="0">
                <a:solidFill>
                  <a:srgbClr val="002060"/>
                </a:solidFill>
                <a:latin typeface="+mj-lt"/>
              </a:rPr>
              <a:t> </a:t>
            </a:r>
            <a:r>
              <a:rPr lang="en-GB" sz="2000" dirty="0" err="1">
                <a:solidFill>
                  <a:srgbClr val="002060"/>
                </a:solidFill>
                <a:latin typeface="+mj-lt"/>
              </a:rPr>
              <a:t>comunidades</a:t>
            </a:r>
            <a:r>
              <a:rPr lang="en-GB" sz="2000" dirty="0">
                <a:solidFill>
                  <a:srgbClr val="002060"/>
                </a:solidFill>
                <a:latin typeface="+mj-lt"/>
              </a:rPr>
              <a:t> lo </a:t>
            </a:r>
            <a:r>
              <a:rPr lang="en-GB" sz="2000" dirty="0" err="1">
                <a:solidFill>
                  <a:srgbClr val="002060"/>
                </a:solidFill>
                <a:latin typeface="+mj-lt"/>
              </a:rPr>
              <a:t>consideraba</a:t>
            </a:r>
            <a:r>
              <a:rPr lang="en-GB" sz="2000" dirty="0">
                <a:solidFill>
                  <a:srgbClr val="002060"/>
                </a:solidFill>
                <a:latin typeface="+mj-lt"/>
              </a:rPr>
              <a:t> </a:t>
            </a:r>
            <a:r>
              <a:rPr lang="en-GB" sz="2000" dirty="0" err="1">
                <a:solidFill>
                  <a:srgbClr val="002060"/>
                </a:solidFill>
                <a:latin typeface="+mj-lt"/>
              </a:rPr>
              <a:t>una</a:t>
            </a:r>
            <a:r>
              <a:rPr lang="en-GB" sz="2000" dirty="0">
                <a:solidFill>
                  <a:srgbClr val="002060"/>
                </a:solidFill>
                <a:latin typeface="+mj-lt"/>
              </a:rPr>
              <a:t> _______  _________.</a:t>
            </a:r>
          </a:p>
        </p:txBody>
      </p:sp>
      <p:sp>
        <p:nvSpPr>
          <p:cNvPr id="9" name="Rounded Rectangle 11">
            <a:extLst>
              <a:ext uri="{FF2B5EF4-FFF2-40B4-BE49-F238E27FC236}">
                <a16:creationId xmlns:a16="http://schemas.microsoft.com/office/drawing/2014/main" id="{1CC71740-44FF-3A4C-801E-59B86A75BD62}"/>
              </a:ext>
            </a:extLst>
          </p:cNvPr>
          <p:cNvSpPr/>
          <p:nvPr/>
        </p:nvSpPr>
        <p:spPr>
          <a:xfrm>
            <a:off x="8613471" y="258166"/>
            <a:ext cx="33146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0" name="Título 1">
            <a:extLst>
              <a:ext uri="{FF2B5EF4-FFF2-40B4-BE49-F238E27FC236}">
                <a16:creationId xmlns:a16="http://schemas.microsoft.com/office/drawing/2014/main" id="{699DE65B-5090-4A49-BDD4-4B31C4387100}"/>
              </a:ext>
            </a:extLst>
          </p:cNvPr>
          <p:cNvSpPr txBox="1">
            <a:spLocks/>
          </p:cNvSpPr>
          <p:nvPr/>
        </p:nvSpPr>
        <p:spPr>
          <a:xfrm>
            <a:off x="8613471" y="267016"/>
            <a:ext cx="3314672"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escuchar / escribir / leer</a:t>
            </a:r>
            <a:endParaRPr lang="es-GB" sz="2000" b="1" dirty="0">
              <a:solidFill>
                <a:schemeClr val="bg1"/>
              </a:solidFill>
            </a:endParaRPr>
          </a:p>
        </p:txBody>
      </p:sp>
      <p:sp>
        <p:nvSpPr>
          <p:cNvPr id="3" name="TextBox 2"/>
          <p:cNvSpPr txBox="1"/>
          <p:nvPr/>
        </p:nvSpPr>
        <p:spPr>
          <a:xfrm>
            <a:off x="4390422" y="2037031"/>
            <a:ext cx="887263" cy="400110"/>
          </a:xfrm>
          <a:prstGeom prst="rect">
            <a:avLst/>
          </a:prstGeom>
          <a:noFill/>
        </p:spPr>
        <p:txBody>
          <a:bodyPr wrap="square" rtlCol="0">
            <a:spAutoFit/>
          </a:bodyPr>
          <a:lstStyle/>
          <a:p>
            <a:pPr algn="l"/>
            <a:r>
              <a:rPr lang="en-GB" sz="2000" b="1" dirty="0" err="1">
                <a:solidFill>
                  <a:srgbClr val="002060"/>
                </a:solidFill>
                <a:latin typeface="+mj-lt"/>
              </a:rPr>
              <a:t>buen</a:t>
            </a:r>
            <a:endParaRPr lang="en-GB" sz="2000" b="1" dirty="0">
              <a:solidFill>
                <a:srgbClr val="002060"/>
              </a:solidFill>
              <a:latin typeface="+mj-lt"/>
            </a:endParaRPr>
          </a:p>
        </p:txBody>
      </p:sp>
      <p:sp>
        <p:nvSpPr>
          <p:cNvPr id="11" name="TextBox 10"/>
          <p:cNvSpPr txBox="1"/>
          <p:nvPr/>
        </p:nvSpPr>
        <p:spPr>
          <a:xfrm>
            <a:off x="5563598" y="2037031"/>
            <a:ext cx="1328278" cy="400110"/>
          </a:xfrm>
          <a:prstGeom prst="rect">
            <a:avLst/>
          </a:prstGeom>
          <a:noFill/>
        </p:spPr>
        <p:txBody>
          <a:bodyPr wrap="square" rtlCol="0">
            <a:spAutoFit/>
          </a:bodyPr>
          <a:lstStyle/>
          <a:p>
            <a:pPr algn="l"/>
            <a:r>
              <a:rPr lang="en-GB" sz="2000" b="1" dirty="0" err="1">
                <a:solidFill>
                  <a:srgbClr val="002060"/>
                </a:solidFill>
                <a:latin typeface="+mj-lt"/>
              </a:rPr>
              <a:t>negocio</a:t>
            </a:r>
            <a:endParaRPr lang="en-GB" sz="2000" b="1" dirty="0">
              <a:solidFill>
                <a:srgbClr val="002060"/>
              </a:solidFill>
              <a:latin typeface="+mj-lt"/>
            </a:endParaRPr>
          </a:p>
        </p:txBody>
      </p:sp>
      <p:sp>
        <p:nvSpPr>
          <p:cNvPr id="4" name="Rectangle 3"/>
          <p:cNvSpPr/>
          <p:nvPr/>
        </p:nvSpPr>
        <p:spPr>
          <a:xfrm>
            <a:off x="2499370" y="2974857"/>
            <a:ext cx="1385316" cy="400110"/>
          </a:xfrm>
          <a:prstGeom prst="rect">
            <a:avLst/>
          </a:prstGeom>
        </p:spPr>
        <p:txBody>
          <a:bodyPr wrap="none">
            <a:spAutoFit/>
          </a:bodyPr>
          <a:lstStyle/>
          <a:p>
            <a:r>
              <a:rPr lang="en-GB" sz="2000" b="1" dirty="0" err="1">
                <a:solidFill>
                  <a:srgbClr val="002060"/>
                </a:solidFill>
                <a:latin typeface="+mj-lt"/>
              </a:rPr>
              <a:t>actividad</a:t>
            </a:r>
            <a:endParaRPr lang="en-GB" sz="2000" b="1" dirty="0">
              <a:latin typeface="+mj-lt"/>
            </a:endParaRPr>
          </a:p>
        </p:txBody>
      </p:sp>
      <p:sp>
        <p:nvSpPr>
          <p:cNvPr id="12" name="Rectangle 11"/>
          <p:cNvSpPr/>
          <p:nvPr/>
        </p:nvSpPr>
        <p:spPr>
          <a:xfrm>
            <a:off x="4328932" y="2974857"/>
            <a:ext cx="870751" cy="400110"/>
          </a:xfrm>
          <a:prstGeom prst="rect">
            <a:avLst/>
          </a:prstGeom>
        </p:spPr>
        <p:txBody>
          <a:bodyPr wrap="none">
            <a:spAutoFit/>
          </a:bodyPr>
          <a:lstStyle/>
          <a:p>
            <a:r>
              <a:rPr lang="en-GB" sz="2000" b="1" dirty="0" err="1">
                <a:solidFill>
                  <a:srgbClr val="002060"/>
                </a:solidFill>
                <a:latin typeface="+mj-lt"/>
              </a:rPr>
              <a:t>ilegal</a:t>
            </a:r>
            <a:endParaRPr lang="en-GB" sz="2000" b="1" dirty="0">
              <a:latin typeface="+mj-lt"/>
            </a:endParaRPr>
          </a:p>
        </p:txBody>
      </p:sp>
      <p:sp>
        <p:nvSpPr>
          <p:cNvPr id="13" name="Rectangle 12"/>
          <p:cNvSpPr/>
          <p:nvPr/>
        </p:nvSpPr>
        <p:spPr>
          <a:xfrm>
            <a:off x="8115242" y="2558023"/>
            <a:ext cx="845103" cy="400110"/>
          </a:xfrm>
          <a:prstGeom prst="rect">
            <a:avLst/>
          </a:prstGeom>
        </p:spPr>
        <p:txBody>
          <a:bodyPr wrap="none">
            <a:spAutoFit/>
          </a:bodyPr>
          <a:lstStyle/>
          <a:p>
            <a:r>
              <a:rPr lang="en-GB" sz="2000" b="1" dirty="0" err="1">
                <a:solidFill>
                  <a:srgbClr val="002060"/>
                </a:solidFill>
                <a:latin typeface="+mj-lt"/>
              </a:rPr>
              <a:t>poco</a:t>
            </a:r>
            <a:endParaRPr lang="en-GB" sz="2000" b="1" dirty="0">
              <a:latin typeface="+mj-lt"/>
            </a:endParaRPr>
          </a:p>
        </p:txBody>
      </p:sp>
      <p:sp>
        <p:nvSpPr>
          <p:cNvPr id="14" name="Rectangle 13"/>
          <p:cNvSpPr/>
          <p:nvPr/>
        </p:nvSpPr>
        <p:spPr>
          <a:xfrm>
            <a:off x="9274356" y="2494757"/>
            <a:ext cx="1059906" cy="400110"/>
          </a:xfrm>
          <a:prstGeom prst="rect">
            <a:avLst/>
          </a:prstGeom>
        </p:spPr>
        <p:txBody>
          <a:bodyPr wrap="none">
            <a:spAutoFit/>
          </a:bodyPr>
          <a:lstStyle/>
          <a:p>
            <a:r>
              <a:rPr lang="en-GB" sz="2000" b="1" dirty="0" err="1">
                <a:solidFill>
                  <a:srgbClr val="002060"/>
                </a:solidFill>
                <a:latin typeface="+mj-lt"/>
              </a:rPr>
              <a:t>tiempo</a:t>
            </a:r>
            <a:endParaRPr lang="en-GB" sz="2000" b="1" dirty="0">
              <a:latin typeface="+mj-lt"/>
            </a:endParaRPr>
          </a:p>
        </p:txBody>
      </p:sp>
      <p:sp>
        <p:nvSpPr>
          <p:cNvPr id="15" name="Rectangle 14"/>
          <p:cNvSpPr/>
          <p:nvPr/>
        </p:nvSpPr>
        <p:spPr>
          <a:xfrm>
            <a:off x="5740095" y="3455952"/>
            <a:ext cx="1311578" cy="400110"/>
          </a:xfrm>
          <a:prstGeom prst="rect">
            <a:avLst/>
          </a:prstGeom>
        </p:spPr>
        <p:txBody>
          <a:bodyPr wrap="none">
            <a:spAutoFit/>
          </a:bodyPr>
          <a:lstStyle/>
          <a:p>
            <a:r>
              <a:rPr lang="en-GB" sz="2000" b="1" dirty="0">
                <a:solidFill>
                  <a:srgbClr val="002060"/>
                </a:solidFill>
                <a:latin typeface="+mj-lt"/>
              </a:rPr>
              <a:t>personas</a:t>
            </a:r>
            <a:endParaRPr lang="en-GB" sz="2000" b="1" dirty="0">
              <a:latin typeface="+mj-lt"/>
            </a:endParaRPr>
          </a:p>
        </p:txBody>
      </p:sp>
      <p:sp>
        <p:nvSpPr>
          <p:cNvPr id="16" name="Rectangle 15"/>
          <p:cNvSpPr/>
          <p:nvPr/>
        </p:nvSpPr>
        <p:spPr>
          <a:xfrm>
            <a:off x="7385079" y="3477849"/>
            <a:ext cx="1654620" cy="400110"/>
          </a:xfrm>
          <a:prstGeom prst="rect">
            <a:avLst/>
          </a:prstGeom>
        </p:spPr>
        <p:txBody>
          <a:bodyPr wrap="none">
            <a:spAutoFit/>
          </a:bodyPr>
          <a:lstStyle/>
          <a:p>
            <a:r>
              <a:rPr lang="en-GB" sz="2000" b="1" dirty="0" err="1">
                <a:solidFill>
                  <a:srgbClr val="002060"/>
                </a:solidFill>
                <a:latin typeface="+mj-lt"/>
              </a:rPr>
              <a:t>importantes</a:t>
            </a:r>
            <a:endParaRPr lang="en-GB" sz="2000" b="1" dirty="0">
              <a:latin typeface="+mj-lt"/>
            </a:endParaRPr>
          </a:p>
        </p:txBody>
      </p:sp>
      <p:sp>
        <p:nvSpPr>
          <p:cNvPr id="17" name="Rectangle 16"/>
          <p:cNvSpPr/>
          <p:nvPr/>
        </p:nvSpPr>
        <p:spPr>
          <a:xfrm>
            <a:off x="8921151" y="3899557"/>
            <a:ext cx="1024639" cy="400110"/>
          </a:xfrm>
          <a:prstGeom prst="rect">
            <a:avLst/>
          </a:prstGeom>
        </p:spPr>
        <p:txBody>
          <a:bodyPr wrap="none">
            <a:spAutoFit/>
          </a:bodyPr>
          <a:lstStyle/>
          <a:p>
            <a:r>
              <a:rPr lang="en-GB" sz="2000" b="1" dirty="0">
                <a:solidFill>
                  <a:srgbClr val="002060"/>
                </a:solidFill>
                <a:latin typeface="+mj-lt"/>
              </a:rPr>
              <a:t>barrios</a:t>
            </a:r>
            <a:endParaRPr lang="en-GB" sz="2000" b="1" dirty="0">
              <a:latin typeface="+mj-lt"/>
            </a:endParaRPr>
          </a:p>
        </p:txBody>
      </p:sp>
      <p:sp>
        <p:nvSpPr>
          <p:cNvPr id="18" name="Rectangle 17"/>
          <p:cNvSpPr/>
          <p:nvPr/>
        </p:nvSpPr>
        <p:spPr>
          <a:xfrm>
            <a:off x="514558" y="4420448"/>
            <a:ext cx="1045479" cy="400110"/>
          </a:xfrm>
          <a:prstGeom prst="rect">
            <a:avLst/>
          </a:prstGeom>
        </p:spPr>
        <p:txBody>
          <a:bodyPr wrap="none">
            <a:spAutoFit/>
          </a:bodyPr>
          <a:lstStyle/>
          <a:p>
            <a:r>
              <a:rPr lang="en-GB" sz="2000" b="1" dirty="0" err="1">
                <a:solidFill>
                  <a:srgbClr val="002060"/>
                </a:solidFill>
                <a:latin typeface="+mj-lt"/>
              </a:rPr>
              <a:t>pobres</a:t>
            </a:r>
            <a:endParaRPr lang="en-GB" sz="2000" b="1" dirty="0">
              <a:latin typeface="+mj-lt"/>
            </a:endParaRPr>
          </a:p>
        </p:txBody>
      </p:sp>
      <p:sp>
        <p:nvSpPr>
          <p:cNvPr id="19" name="Rectangle 18"/>
          <p:cNvSpPr/>
          <p:nvPr/>
        </p:nvSpPr>
        <p:spPr>
          <a:xfrm>
            <a:off x="6009322" y="4820558"/>
            <a:ext cx="760144" cy="400110"/>
          </a:xfrm>
          <a:prstGeom prst="rect">
            <a:avLst/>
          </a:prstGeom>
        </p:spPr>
        <p:txBody>
          <a:bodyPr wrap="none">
            <a:spAutoFit/>
          </a:bodyPr>
          <a:lstStyle/>
          <a:p>
            <a:r>
              <a:rPr lang="en-GB" sz="2000" b="1" dirty="0">
                <a:solidFill>
                  <a:srgbClr val="002060"/>
                </a:solidFill>
                <a:latin typeface="+mj-lt"/>
              </a:rPr>
              <a:t>gran</a:t>
            </a:r>
            <a:endParaRPr lang="en-GB" sz="2000" b="1" dirty="0">
              <a:latin typeface="+mj-lt"/>
            </a:endParaRPr>
          </a:p>
        </p:txBody>
      </p:sp>
      <p:sp>
        <p:nvSpPr>
          <p:cNvPr id="20" name="Rectangle 19"/>
          <p:cNvSpPr/>
          <p:nvPr/>
        </p:nvSpPr>
        <p:spPr>
          <a:xfrm>
            <a:off x="7051673" y="4836662"/>
            <a:ext cx="1199367" cy="400110"/>
          </a:xfrm>
          <a:prstGeom prst="rect">
            <a:avLst/>
          </a:prstGeom>
        </p:spPr>
        <p:txBody>
          <a:bodyPr wrap="none">
            <a:spAutoFit/>
          </a:bodyPr>
          <a:lstStyle/>
          <a:p>
            <a:r>
              <a:rPr lang="en-GB" sz="2000" b="1" dirty="0">
                <a:solidFill>
                  <a:srgbClr val="002060"/>
                </a:solidFill>
                <a:latin typeface="+mj-lt"/>
              </a:rPr>
              <a:t>persona</a:t>
            </a:r>
            <a:endParaRPr lang="en-GB" sz="2000" b="1" dirty="0">
              <a:latin typeface="+mj-lt"/>
            </a:endParaRPr>
          </a:p>
        </p:txBody>
      </p:sp>
      <p:sp>
        <p:nvSpPr>
          <p:cNvPr id="22" name="Rounded Rectangle 11">
            <a:extLst>
              <a:ext uri="{FF2B5EF4-FFF2-40B4-BE49-F238E27FC236}">
                <a16:creationId xmlns:a16="http://schemas.microsoft.com/office/drawing/2014/main" id="{1CC71740-44FF-3A4C-801E-59B86A75BD62}"/>
              </a:ext>
            </a:extLst>
          </p:cNvPr>
          <p:cNvSpPr/>
          <p:nvPr/>
        </p:nvSpPr>
        <p:spPr>
          <a:xfrm>
            <a:off x="7536419" y="5432641"/>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3" name="Título 1">
            <a:extLst>
              <a:ext uri="{FF2B5EF4-FFF2-40B4-BE49-F238E27FC236}">
                <a16:creationId xmlns:a16="http://schemas.microsoft.com/office/drawing/2014/main" id="{699DE65B-5090-4A49-BDD4-4B31C4387100}"/>
              </a:ext>
            </a:extLst>
          </p:cNvPr>
          <p:cNvSpPr txBox="1">
            <a:spLocks/>
          </p:cNvSpPr>
          <p:nvPr/>
        </p:nvSpPr>
        <p:spPr>
          <a:xfrm>
            <a:off x="7536419" y="5441491"/>
            <a:ext cx="4544439"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*el narcotráfico = drug trafficking</a:t>
            </a:r>
            <a:endParaRPr lang="en-GB" sz="2000" b="1" dirty="0">
              <a:solidFill>
                <a:schemeClr val="bg1"/>
              </a:solidFill>
            </a:endParaRPr>
          </a:p>
        </p:txBody>
      </p:sp>
      <p:sp>
        <p:nvSpPr>
          <p:cNvPr id="24" name="Rounded Rectangle 11">
            <a:extLst>
              <a:ext uri="{FF2B5EF4-FFF2-40B4-BE49-F238E27FC236}">
                <a16:creationId xmlns:a16="http://schemas.microsoft.com/office/drawing/2014/main" id="{1CC71740-44FF-3A4C-801E-59B86A75BD62}"/>
              </a:ext>
            </a:extLst>
          </p:cNvPr>
          <p:cNvSpPr/>
          <p:nvPr/>
        </p:nvSpPr>
        <p:spPr>
          <a:xfrm>
            <a:off x="7536419" y="5919967"/>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5" name="Título 1">
            <a:extLst>
              <a:ext uri="{FF2B5EF4-FFF2-40B4-BE49-F238E27FC236}">
                <a16:creationId xmlns:a16="http://schemas.microsoft.com/office/drawing/2014/main" id="{699DE65B-5090-4A49-BDD4-4B31C4387100}"/>
              </a:ext>
            </a:extLst>
          </p:cNvPr>
          <p:cNvSpPr txBox="1">
            <a:spLocks/>
          </p:cNvSpPr>
          <p:nvPr/>
        </p:nvSpPr>
        <p:spPr>
          <a:xfrm>
            <a:off x="7536419" y="5928817"/>
            <a:ext cx="4818743"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*secuestrar = to kidnap, kidnapping</a:t>
            </a:r>
            <a:endParaRPr lang="en-GB" sz="2000" b="1" dirty="0">
              <a:solidFill>
                <a:schemeClr val="bg1"/>
              </a:solidFill>
            </a:endParaRPr>
          </a:p>
        </p:txBody>
      </p:sp>
      <p:sp>
        <p:nvSpPr>
          <p:cNvPr id="27" name="Rounded Rectangle 11">
            <a:extLst>
              <a:ext uri="{FF2B5EF4-FFF2-40B4-BE49-F238E27FC236}">
                <a16:creationId xmlns:a16="http://schemas.microsoft.com/office/drawing/2014/main" id="{1CC71740-44FF-3A4C-801E-59B86A75BD62}"/>
              </a:ext>
            </a:extLst>
          </p:cNvPr>
          <p:cNvSpPr/>
          <p:nvPr/>
        </p:nvSpPr>
        <p:spPr>
          <a:xfrm>
            <a:off x="4124709" y="5906375"/>
            <a:ext cx="32603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8" name="Título 1">
            <a:extLst>
              <a:ext uri="{FF2B5EF4-FFF2-40B4-BE49-F238E27FC236}">
                <a16:creationId xmlns:a16="http://schemas.microsoft.com/office/drawing/2014/main" id="{699DE65B-5090-4A49-BDD4-4B31C4387100}"/>
              </a:ext>
            </a:extLst>
          </p:cNvPr>
          <p:cNvSpPr txBox="1">
            <a:spLocks/>
          </p:cNvSpPr>
          <p:nvPr/>
        </p:nvSpPr>
        <p:spPr>
          <a:xfrm>
            <a:off x="4235271" y="5918698"/>
            <a:ext cx="3149808"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29" name="Picture 28"/>
          <p:cNvPicPr>
            <a:picLocks noChangeAspect="1"/>
          </p:cNvPicPr>
          <p:nvPr/>
        </p:nvPicPr>
        <p:blipFill rotWithShape="1">
          <a:blip r:embed="rId6"/>
          <a:srcRect l="16110" t="4805" r="9751"/>
          <a:stretch/>
        </p:blipFill>
        <p:spPr>
          <a:xfrm>
            <a:off x="2764469" y="5373718"/>
            <a:ext cx="1120217" cy="865803"/>
          </a:xfrm>
          <a:prstGeom prst="rect">
            <a:avLst/>
          </a:prstGeom>
        </p:spPr>
      </p:pic>
      <p:pic>
        <p:nvPicPr>
          <p:cNvPr id="1030" name="Picture 6" descr="Pablo Escobar Graphics Design - Free image on Pixabay"/>
          <p:cNvPicPr>
            <a:picLocks noChangeAspect="1" noChangeArrowheads="1"/>
          </p:cNvPicPr>
          <p:nvPr/>
        </p:nvPicPr>
        <p:blipFill rotWithShape="1">
          <a:blip r:embed="rId7">
            <a:extLst>
              <a:ext uri="{28A0092B-C50C-407E-A947-70E740481C1C}">
                <a14:useLocalDpi xmlns:a14="http://schemas.microsoft.com/office/drawing/2010/main" val="0"/>
              </a:ext>
            </a:extLst>
          </a:blip>
          <a:srcRect b="31441"/>
          <a:stretch/>
        </p:blipFill>
        <p:spPr bwMode="auto">
          <a:xfrm>
            <a:off x="11093297" y="1866172"/>
            <a:ext cx="1162038" cy="1141938"/>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4882542" y="606529"/>
            <a:ext cx="4307399" cy="400110"/>
          </a:xfrm>
          <a:prstGeom prst="rect">
            <a:avLst/>
          </a:prstGeom>
          <a:noFill/>
        </p:spPr>
        <p:txBody>
          <a:bodyPr wrap="square" rtlCol="0">
            <a:spAutoFit/>
          </a:bodyPr>
          <a:lstStyle/>
          <a:p>
            <a:pPr algn="l"/>
            <a:r>
              <a:rPr lang="en-GB" sz="2000" b="1">
                <a:solidFill>
                  <a:schemeClr val="accent5">
                    <a:lumMod val="50000"/>
                  </a:schemeClr>
                </a:solidFill>
                <a:latin typeface="+mj-lt"/>
              </a:rPr>
              <a:t>Escucha y completa el texto.</a:t>
            </a:r>
            <a:endParaRPr lang="en-GB" sz="2000" b="1" dirty="0">
              <a:solidFill>
                <a:schemeClr val="accent5">
                  <a:lumMod val="50000"/>
                </a:schemeClr>
              </a:solidFill>
              <a:latin typeface="+mj-lt"/>
            </a:endParaRPr>
          </a:p>
        </p:txBody>
      </p:sp>
      <p:pic>
        <p:nvPicPr>
          <p:cNvPr id="7" name="Texto medellín.wav" descr="Texto medellín.wav">
            <a:hlinkClick r:id="" action="ppaction://media"/>
            <a:extLst>
              <a:ext uri="{FF2B5EF4-FFF2-40B4-BE49-F238E27FC236}">
                <a16:creationId xmlns:a16="http://schemas.microsoft.com/office/drawing/2014/main" id="{1D1B849E-D8D0-6241-8218-AF431F531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1407" y="3461083"/>
            <a:ext cx="812800" cy="812800"/>
          </a:xfrm>
          <a:prstGeom prst="rect">
            <a:avLst/>
          </a:prstGeom>
        </p:spPr>
      </p:pic>
    </p:spTree>
    <p:extLst>
      <p:ext uri="{BB962C8B-B14F-4D97-AF65-F5344CB8AC3E}">
        <p14:creationId xmlns:p14="http://schemas.microsoft.com/office/powerpoint/2010/main" val="29175089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81" y="1083234"/>
            <a:ext cx="10270270" cy="4752840"/>
          </a:xfrm>
          <a:prstGeom prst="rect">
            <a:avLst/>
          </a:prstGeom>
        </p:spPr>
        <p:txBody>
          <a:bodyPr wrap="square">
            <a:spAutoFit/>
          </a:bodyPr>
          <a:lstStyle/>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Escobar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año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1993. Hoy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día Medellín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mucho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más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general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puede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vivir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tranquilamente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zona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urbana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bastante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agradable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con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plazas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parques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Medellín es la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 </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ciudad de Colombia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tiene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 metro y una red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metrocables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conecta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altas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ciudad con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bajas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2012,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incluso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ganó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premio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nivel</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____________ por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estos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proyectos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público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Al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tiempo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ciudad no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olvida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2006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gobierno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abrió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“Casa de la Memoria”,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acordarse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violencia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promover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diálogo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idea: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aprender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crear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futuro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Rounded Rectangle 11">
            <a:extLst>
              <a:ext uri="{FF2B5EF4-FFF2-40B4-BE49-F238E27FC236}">
                <a16:creationId xmlns:a16="http://schemas.microsoft.com/office/drawing/2014/main" id="{1CC71740-44FF-3A4C-801E-59B86A75BD62}"/>
              </a:ext>
            </a:extLst>
          </p:cNvPr>
          <p:cNvSpPr/>
          <p:nvPr/>
        </p:nvSpPr>
        <p:spPr>
          <a:xfrm>
            <a:off x="10530446" y="258166"/>
            <a:ext cx="13976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 name="Título 1">
            <a:extLst>
              <a:ext uri="{FF2B5EF4-FFF2-40B4-BE49-F238E27FC236}">
                <a16:creationId xmlns:a16="http://schemas.microsoft.com/office/drawing/2014/main" id="{699DE65B-5090-4A49-BDD4-4B31C4387100}"/>
              </a:ext>
            </a:extLst>
          </p:cNvPr>
          <p:cNvSpPr txBox="1">
            <a:spLocks/>
          </p:cNvSpPr>
          <p:nvPr/>
        </p:nvSpPr>
        <p:spPr>
          <a:xfrm>
            <a:off x="10927422" y="296863"/>
            <a:ext cx="1243149"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leer</a:t>
            </a:r>
            <a:endParaRPr lang="es-GB" sz="2000" b="1" dirty="0">
              <a:solidFill>
                <a:schemeClr val="bg1"/>
              </a:solidFill>
            </a:endParaRPr>
          </a:p>
        </p:txBody>
      </p:sp>
      <p:sp>
        <p:nvSpPr>
          <p:cNvPr id="2" name="Title 1"/>
          <p:cNvSpPr>
            <a:spLocks noGrp="1"/>
          </p:cNvSpPr>
          <p:nvPr>
            <p:ph type="title"/>
          </p:nvPr>
        </p:nvSpPr>
        <p:spPr>
          <a:xfrm>
            <a:off x="0" y="406227"/>
            <a:ext cx="6878782" cy="505715"/>
          </a:xfrm>
        </p:spPr>
        <p:txBody>
          <a:bodyPr>
            <a:noAutofit/>
          </a:bodyPr>
          <a:lstStyle/>
          <a:p>
            <a:r>
              <a:rPr lang="en-GB" sz="2600" b="1">
                <a:solidFill>
                  <a:schemeClr val="bg1"/>
                </a:solidFill>
                <a:latin typeface="Century Gothic" panose="020B0502020202020204" pitchFamily="34" charset="0"/>
              </a:rPr>
              <a:t>El Medellín de hoy</a:t>
            </a:r>
            <a:endParaRPr lang="en-GB" sz="2600"/>
          </a:p>
        </p:txBody>
      </p:sp>
      <p:graphicFrame>
        <p:nvGraphicFramePr>
          <p:cNvPr id="10" name="Table 9"/>
          <p:cNvGraphicFramePr>
            <a:graphicFrameLocks noGrp="1"/>
          </p:cNvGraphicFramePr>
          <p:nvPr>
            <p:extLst/>
          </p:nvPr>
        </p:nvGraphicFramePr>
        <p:xfrm>
          <a:off x="1763294" y="5866082"/>
          <a:ext cx="7771574" cy="396240"/>
        </p:xfrm>
        <a:graphic>
          <a:graphicData uri="http://schemas.openxmlformats.org/drawingml/2006/table">
            <a:tbl>
              <a:tblPr firstRow="1" bandRow="1">
                <a:tableStyleId>{BC89EF96-8CEA-46FF-86C4-4CE0E7609802}</a:tableStyleId>
              </a:tblPr>
              <a:tblGrid>
                <a:gridCol w="1186530">
                  <a:extLst>
                    <a:ext uri="{9D8B030D-6E8A-4147-A177-3AD203B41FA5}">
                      <a16:colId xmlns:a16="http://schemas.microsoft.com/office/drawing/2014/main" val="12156107"/>
                    </a:ext>
                  </a:extLst>
                </a:gridCol>
                <a:gridCol w="1068720">
                  <a:extLst>
                    <a:ext uri="{9D8B030D-6E8A-4147-A177-3AD203B41FA5}">
                      <a16:colId xmlns:a16="http://schemas.microsoft.com/office/drawing/2014/main" val="3921093773"/>
                    </a:ext>
                  </a:extLst>
                </a:gridCol>
                <a:gridCol w="1632956">
                  <a:extLst>
                    <a:ext uri="{9D8B030D-6E8A-4147-A177-3AD203B41FA5}">
                      <a16:colId xmlns:a16="http://schemas.microsoft.com/office/drawing/2014/main" val="2837971992"/>
                    </a:ext>
                  </a:extLst>
                </a:gridCol>
                <a:gridCol w="1324916">
                  <a:extLst>
                    <a:ext uri="{9D8B030D-6E8A-4147-A177-3AD203B41FA5}">
                      <a16:colId xmlns:a16="http://schemas.microsoft.com/office/drawing/2014/main" val="4162247644"/>
                    </a:ext>
                  </a:extLst>
                </a:gridCol>
                <a:gridCol w="1426232">
                  <a:extLst>
                    <a:ext uri="{9D8B030D-6E8A-4147-A177-3AD203B41FA5}">
                      <a16:colId xmlns:a16="http://schemas.microsoft.com/office/drawing/2014/main" val="1455402995"/>
                    </a:ext>
                  </a:extLst>
                </a:gridCol>
                <a:gridCol w="1132220">
                  <a:extLst>
                    <a:ext uri="{9D8B030D-6E8A-4147-A177-3AD203B41FA5}">
                      <a16:colId xmlns:a16="http://schemas.microsoft.com/office/drawing/2014/main" val="1555851473"/>
                    </a:ext>
                  </a:extLst>
                </a:gridCol>
              </a:tblGrid>
              <a:tr h="370840">
                <a:tc>
                  <a:txBody>
                    <a:bodyPr/>
                    <a:lstStyle/>
                    <a:p>
                      <a:pPr algn="ctr"/>
                      <a:r>
                        <a:rPr lang="en-GB" sz="2000" b="0">
                          <a:solidFill>
                            <a:srgbClr val="002060"/>
                          </a:solidFill>
                          <a:latin typeface="Century Gothic" panose="020B0502020202020204" pitchFamily="34" charset="0"/>
                        </a:rPr>
                        <a:t>propio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única</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mundial</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oscuro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dirty="0" err="1">
                          <a:solidFill>
                            <a:srgbClr val="002060"/>
                          </a:solidFill>
                          <a:latin typeface="Century Gothic" panose="020B0502020202020204" pitchFamily="34" charset="0"/>
                        </a:rPr>
                        <a:t>seguro</a:t>
                      </a:r>
                      <a:endParaRPr lang="en-GB" sz="20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mismo</a:t>
                      </a:r>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64940124"/>
                  </a:ext>
                </a:extLst>
              </a:tr>
            </a:tbl>
          </a:graphicData>
        </a:graphic>
      </p:graphicFrame>
      <p:sp>
        <p:nvSpPr>
          <p:cNvPr id="11" name="TextBox 10"/>
          <p:cNvSpPr txBox="1"/>
          <p:nvPr/>
        </p:nvSpPr>
        <p:spPr>
          <a:xfrm>
            <a:off x="220256" y="5904660"/>
            <a:ext cx="1543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 name="TextBox 2"/>
          <p:cNvSpPr txBox="1"/>
          <p:nvPr/>
        </p:nvSpPr>
        <p:spPr>
          <a:xfrm>
            <a:off x="8414966" y="1175814"/>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seguro</a:t>
            </a:r>
          </a:p>
        </p:txBody>
      </p:sp>
      <p:pic>
        <p:nvPicPr>
          <p:cNvPr id="1028" name="Picture 4" descr="File:Metrocable and Comuna 1 in Medellín 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870" y="1790615"/>
            <a:ext cx="1974329" cy="13129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59826" y="2079147"/>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única</a:t>
            </a:r>
          </a:p>
        </p:txBody>
      </p:sp>
      <p:sp>
        <p:nvSpPr>
          <p:cNvPr id="15" name="TextBox 14"/>
          <p:cNvSpPr txBox="1"/>
          <p:nvPr/>
        </p:nvSpPr>
        <p:spPr>
          <a:xfrm>
            <a:off x="3044664" y="2538197"/>
            <a:ext cx="1067536"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propio</a:t>
            </a:r>
            <a:endParaRPr lang="en-GB" sz="2000" b="1" dirty="0">
              <a:solidFill>
                <a:schemeClr val="accent5">
                  <a:lumMod val="50000"/>
                </a:schemeClr>
              </a:solidFill>
              <a:latin typeface="Century Gothic" panose="020B0502020202020204" pitchFamily="34" charset="0"/>
            </a:endParaRPr>
          </a:p>
        </p:txBody>
      </p:sp>
      <p:sp>
        <p:nvSpPr>
          <p:cNvPr id="17" name="TextBox 16"/>
          <p:cNvSpPr txBox="1"/>
          <p:nvPr/>
        </p:nvSpPr>
        <p:spPr>
          <a:xfrm>
            <a:off x="10142022" y="3182666"/>
            <a:ext cx="2174543"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El metrocable</a:t>
            </a:r>
          </a:p>
        </p:txBody>
      </p:sp>
      <p:sp>
        <p:nvSpPr>
          <p:cNvPr id="18" name="TextBox 17"/>
          <p:cNvSpPr txBox="1"/>
          <p:nvPr/>
        </p:nvSpPr>
        <p:spPr>
          <a:xfrm>
            <a:off x="4819115" y="3459654"/>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mundial</a:t>
            </a:r>
            <a:endParaRPr lang="en-GB" sz="2000" b="1" dirty="0">
              <a:solidFill>
                <a:srgbClr val="002060"/>
              </a:solidFill>
              <a:latin typeface="Century Gothic" panose="020B0502020202020204" pitchFamily="34" charset="0"/>
            </a:endParaRPr>
          </a:p>
        </p:txBody>
      </p:sp>
      <p:sp>
        <p:nvSpPr>
          <p:cNvPr id="19" name="TextBox 18"/>
          <p:cNvSpPr txBox="1"/>
          <p:nvPr/>
        </p:nvSpPr>
        <p:spPr>
          <a:xfrm>
            <a:off x="486409" y="4460449"/>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mismo</a:t>
            </a:r>
          </a:p>
        </p:txBody>
      </p:sp>
      <p:sp>
        <p:nvSpPr>
          <p:cNvPr id="20" name="TextBox 19"/>
          <p:cNvSpPr txBox="1"/>
          <p:nvPr/>
        </p:nvSpPr>
        <p:spPr>
          <a:xfrm>
            <a:off x="6534143" y="4479983"/>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oscuro</a:t>
            </a:r>
          </a:p>
        </p:txBody>
      </p:sp>
      <p:sp>
        <p:nvSpPr>
          <p:cNvPr id="21" name="TextBox 20"/>
          <p:cNvSpPr txBox="1"/>
          <p:nvPr/>
        </p:nvSpPr>
        <p:spPr>
          <a:xfrm>
            <a:off x="9101455" y="5370273"/>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mejor</a:t>
            </a:r>
            <a:endParaRPr lang="en-GB" sz="2000" b="1" dirty="0">
              <a:solidFill>
                <a:srgbClr val="002060"/>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1CC71740-44FF-3A4C-801E-59B86A75BD62}"/>
              </a:ext>
            </a:extLst>
          </p:cNvPr>
          <p:cNvSpPr/>
          <p:nvPr/>
        </p:nvSpPr>
        <p:spPr>
          <a:xfrm>
            <a:off x="6757832" y="246696"/>
            <a:ext cx="327546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4" name="Título 1">
            <a:extLst>
              <a:ext uri="{FF2B5EF4-FFF2-40B4-BE49-F238E27FC236}">
                <a16:creationId xmlns:a16="http://schemas.microsoft.com/office/drawing/2014/main" id="{699DE65B-5090-4A49-BDD4-4B31C4387100}"/>
              </a:ext>
            </a:extLst>
          </p:cNvPr>
          <p:cNvSpPr txBox="1">
            <a:spLocks/>
          </p:cNvSpPr>
          <p:nvPr/>
        </p:nvSpPr>
        <p:spPr>
          <a:xfrm>
            <a:off x="6868394" y="259019"/>
            <a:ext cx="3164391"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1030" name="Picture 6" descr="https://www.museocasadelamemoria.gov.co/wp-content/uploads/2016/11/Museo-casa-de-la-Memoria-45-1024x68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870" y="3975047"/>
            <a:ext cx="2028549" cy="10836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215939" y="5111979"/>
            <a:ext cx="217454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La Casa de la Memoria</a:t>
            </a:r>
          </a:p>
        </p:txBody>
      </p:sp>
    </p:spTree>
    <p:extLst>
      <p:ext uri="{BB962C8B-B14F-4D97-AF65-F5344CB8AC3E}">
        <p14:creationId xmlns:p14="http://schemas.microsoft.com/office/powerpoint/2010/main" val="2433172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dirty="0">
                <a:solidFill>
                  <a:schemeClr val="bg1"/>
                </a:solidFill>
              </a:rPr>
              <a:t>Le festival de Dieppe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34280" y="1716108"/>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visitors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traditional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acrobats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free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event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illuminated</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226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light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start of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looks like the English</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10548"/>
              <a:gd name="adj2" fmla="val 7843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5248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300" b="1" i="1" dirty="0" err="1">
                <a:solidFill>
                  <a:srgbClr val="4472C4">
                    <a:lumMod val="50000"/>
                  </a:srgbClr>
                </a:solidFill>
                <a:latin typeface="Century Gothic" panose="020F0302020204030204"/>
              </a:rPr>
              <a:t>Answer</a:t>
            </a:r>
            <a:r>
              <a:rPr lang="fr-FR" sz="2300" b="1" i="1" dirty="0">
                <a:solidFill>
                  <a:srgbClr val="4472C4">
                    <a:lumMod val="50000"/>
                  </a:srgbClr>
                </a:solidFill>
                <a:latin typeface="Century Gothic" panose="020F0302020204030204"/>
              </a:rPr>
              <a:t> the question at the end.</a:t>
            </a:r>
            <a:endPar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biggest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son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sound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68592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353675" y="249869"/>
            <a:ext cx="1556245"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écrire</a:t>
            </a: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96373" y="1385626"/>
            <a:ext cx="978485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sépare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 France et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peut traverser la Manche en bateau ou en train sous l’eau. Quand nous visitons l’Angleterre, nous aimons prendre le train – c’est plus rapide. Ils préfèrent prendre le bateau pour regarder la vue. Comment traversez-vous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sous 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constitue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le plus long tunnel sous-</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du monde – on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trouve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38 de ses 50 kilomètres sont sous la mer*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On utilise le tunnel pour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1CAD9870-DE78-47E1-8A1A-DA64290BC53F}"/>
              </a:ext>
            </a:extLst>
          </p:cNvPr>
          <p:cNvCxnSpPr>
            <a:cxnSpLocks/>
          </p:cNvCxnSpPr>
          <p:nvPr/>
        </p:nvCxnSpPr>
        <p:spPr>
          <a:xfrm>
            <a:off x="1731648" y="2182114"/>
            <a:ext cx="3080085"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BBF30C-CE7B-40BA-81CB-9C48D5C2AAB9}"/>
              </a:ext>
            </a:extLst>
          </p:cNvPr>
          <p:cNvCxnSpPr>
            <a:cxnSpLocks/>
          </p:cNvCxnSpPr>
          <p:nvPr/>
        </p:nvCxnSpPr>
        <p:spPr>
          <a:xfrm>
            <a:off x="4992160" y="3890598"/>
            <a:ext cx="1711378"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63A21D-E0DE-44C5-BA09-0DFE9C1B7F86}"/>
              </a:ext>
            </a:extLst>
          </p:cNvPr>
          <p:cNvCxnSpPr>
            <a:cxnSpLocks/>
          </p:cNvCxnSpPr>
          <p:nvPr/>
        </p:nvCxnSpPr>
        <p:spPr>
          <a:xfrm>
            <a:off x="536599" y="4524261"/>
            <a:ext cx="5034861"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pic>
        <p:nvPicPr>
          <p:cNvPr id="27" name="Picture 26" descr="background rectangle">
            <a:extLst>
              <a:ext uri="{FF2B5EF4-FFF2-40B4-BE49-F238E27FC236}">
                <a16:creationId xmlns:a16="http://schemas.microsoft.com/office/drawing/2014/main" id="{D527553A-1412-483B-A230-A6BFF29925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8" name="Title 3">
            <a:extLst>
              <a:ext uri="{FF2B5EF4-FFF2-40B4-BE49-F238E27FC236}">
                <a16:creationId xmlns:a16="http://schemas.microsoft.com/office/drawing/2014/main" id="{917CC5A5-2449-409E-8A27-404C095F6AD1}"/>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Manche</a:t>
            </a:r>
            <a:endParaRPr lang="en-GB" sz="3600" b="1" dirty="0">
              <a:solidFill>
                <a:schemeClr val="bg1"/>
              </a:solidFill>
            </a:endParaRPr>
          </a:p>
        </p:txBody>
      </p:sp>
      <p:sp>
        <p:nvSpPr>
          <p:cNvPr id="29" name="TextBox 28">
            <a:extLst>
              <a:ext uri="{FF2B5EF4-FFF2-40B4-BE49-F238E27FC236}">
                <a16:creationId xmlns:a16="http://schemas.microsoft.com/office/drawing/2014/main" id="{342CD185-D21C-40E9-AE31-16FD63EA7B22}"/>
              </a:ext>
            </a:extLst>
          </p:cNvPr>
          <p:cNvSpPr txBox="1"/>
          <p:nvPr/>
        </p:nvSpPr>
        <p:spPr>
          <a:xfrm>
            <a:off x="5265384" y="232425"/>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des réponses aux questions en anglais.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34" descr="A picture containing toy&#10;&#10;Description automatically generated">
            <a:extLst>
              <a:ext uri="{FF2B5EF4-FFF2-40B4-BE49-F238E27FC236}">
                <a16:creationId xmlns:a16="http://schemas.microsoft.com/office/drawing/2014/main" id="{4FD49EAF-A582-4306-AE1F-7F841BCB5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
        <p:nvSpPr>
          <p:cNvPr id="2" name="TextBox 1">
            <a:extLst>
              <a:ext uri="{FF2B5EF4-FFF2-40B4-BE49-F238E27FC236}">
                <a16:creationId xmlns:a16="http://schemas.microsoft.com/office/drawing/2014/main" id="{E8EE9A63-93A7-4E91-A221-8137A06141E7}"/>
              </a:ext>
            </a:extLst>
          </p:cNvPr>
          <p:cNvSpPr txBox="1"/>
          <p:nvPr/>
        </p:nvSpPr>
        <p:spPr>
          <a:xfrm>
            <a:off x="94972" y="515889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two</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ways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cross the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boat / train</a:t>
            </a:r>
          </a:p>
        </p:txBody>
      </p:sp>
      <p:sp>
        <p:nvSpPr>
          <p:cNvPr id="19" name="TextBox 18">
            <a:extLst>
              <a:ext uri="{FF2B5EF4-FFF2-40B4-BE49-F238E27FC236}">
                <a16:creationId xmlns:a16="http://schemas.microsoft.com/office/drawing/2014/main" id="{1B95109B-535D-4BCC-8B60-2B3200A18058}"/>
              </a:ext>
            </a:extLst>
          </p:cNvPr>
          <p:cNvSpPr txBox="1"/>
          <p:nvPr/>
        </p:nvSpPr>
        <p:spPr>
          <a:xfrm>
            <a:off x="94972" y="515889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long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50km</a:t>
            </a:r>
          </a:p>
        </p:txBody>
      </p:sp>
      <p:sp>
        <p:nvSpPr>
          <p:cNvPr id="20" name="TextBox 19">
            <a:extLst>
              <a:ext uri="{FF2B5EF4-FFF2-40B4-BE49-F238E27FC236}">
                <a16:creationId xmlns:a16="http://schemas.microsoft.com/office/drawing/2014/main" id="{0A8A1A7D-D1B3-4656-A7A2-0CD4EC35BD14}"/>
              </a:ext>
            </a:extLst>
          </p:cNvPr>
          <p:cNvSpPr txBox="1"/>
          <p:nvPr/>
        </p:nvSpPr>
        <p:spPr>
          <a:xfrm>
            <a:off x="94972" y="517568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tunnel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38km</a:t>
            </a:r>
          </a:p>
        </p:txBody>
      </p:sp>
      <p:sp>
        <p:nvSpPr>
          <p:cNvPr id="21" name="TextBox 20">
            <a:extLst>
              <a:ext uri="{FF2B5EF4-FFF2-40B4-BE49-F238E27FC236}">
                <a16:creationId xmlns:a16="http://schemas.microsoft.com/office/drawing/2014/main" id="{66BFA508-2DF5-4764-93AC-BFB2B42906AD}"/>
              </a:ext>
            </a:extLst>
          </p:cNvPr>
          <p:cNvSpPr txBox="1"/>
          <p:nvPr/>
        </p:nvSpPr>
        <p:spPr>
          <a:xfrm>
            <a:off x="187987" y="5157924"/>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tunnel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ideal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holidays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business</a:t>
            </a:r>
          </a:p>
        </p:txBody>
      </p:sp>
      <p:sp>
        <p:nvSpPr>
          <p:cNvPr id="45" name="Rectangle 44">
            <a:extLst>
              <a:ext uri="{FF2B5EF4-FFF2-40B4-BE49-F238E27FC236}">
                <a16:creationId xmlns:a16="http://schemas.microsoft.com/office/drawing/2014/main" id="{6EDF5E40-811D-488E-888C-5746442AD7A5}"/>
              </a:ext>
            </a:extLst>
          </p:cNvPr>
          <p:cNvSpPr/>
          <p:nvPr/>
        </p:nvSpPr>
        <p:spPr>
          <a:xfrm>
            <a:off x="2284800" y="5628972"/>
            <a:ext cx="3605326" cy="494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77A59612-A114-425D-B5A6-9829FDC53131}"/>
              </a:ext>
            </a:extLst>
          </p:cNvPr>
          <p:cNvCxnSpPr>
            <a:cxnSpLocks/>
          </p:cNvCxnSpPr>
          <p:nvPr/>
        </p:nvCxnSpPr>
        <p:spPr>
          <a:xfrm>
            <a:off x="3735187" y="3890598"/>
            <a:ext cx="5342079"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7D39F77-DFEE-4E49-80FD-13464C61CE62}"/>
              </a:ext>
            </a:extLst>
          </p:cNvPr>
          <p:cNvSpPr/>
          <p:nvPr/>
        </p:nvSpPr>
        <p:spPr>
          <a:xfrm>
            <a:off x="7564715" y="4312334"/>
            <a:ext cx="4613328"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5859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a:t>Una tradición mexicana: el Día de Muertos</a:t>
            </a:r>
            <a:endParaRPr lang="es-GB" sz="2800" b="1" dirty="0"/>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a:t>Lee y escucha el texto sobre el Día de Muertos:</a:t>
            </a:r>
            <a:endParaRPr lang="es-GB" sz="2500" dirty="0"/>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B" sz="2200" dirty="0"/>
              <a:t>México tiene muchas tradiciones, pero su</a:t>
            </a:r>
            <a:r>
              <a:rPr lang="es-GB" sz="2200" b="1" dirty="0"/>
              <a:t> </a:t>
            </a:r>
            <a:r>
              <a:rPr lang="es-GB" sz="2200" dirty="0"/>
              <a:t>tradición del Día de Muertos es especialmente conocida. Es una costumbre única y muy importante para su</a:t>
            </a:r>
            <a:r>
              <a:rPr lang="es-GB" sz="2200" b="1" dirty="0"/>
              <a:t> </a:t>
            </a:r>
            <a:r>
              <a:rPr lang="es-GB" sz="2200" dirty="0"/>
              <a:t>comunidad porque es una forma de pensar en los muertos. Para los mexicanos, los muertos vienen a </a:t>
            </a:r>
            <a:r>
              <a:rPr lang="es-GB" sz="2200"/>
              <a:t>la </a:t>
            </a:r>
            <a:r>
              <a:rPr lang="en-GB" sz="2200"/>
              <a:t>t</a:t>
            </a:r>
            <a:r>
              <a:rPr lang="es-GB" sz="2200"/>
              <a:t>ierra </a:t>
            </a:r>
            <a:r>
              <a:rPr lang="es-GB" sz="2200" dirty="0"/>
              <a:t>este día.</a:t>
            </a:r>
          </a:p>
          <a:p>
            <a:pPr marL="0" indent="0">
              <a:buNone/>
            </a:pPr>
            <a:r>
              <a:rPr lang="es-GB" sz="2200" dirty="0"/>
              <a:t>Nadia es mexicana y celebra el Día de Muertos con su</a:t>
            </a:r>
            <a:r>
              <a:rPr lang="es-GB" sz="2200" b="1" dirty="0"/>
              <a:t> </a:t>
            </a:r>
            <a:r>
              <a:rPr lang="es-GB" sz="2200" dirty="0"/>
              <a:t>familia. Por la mañana se levanta temprano para ayudar a su abuela: preparan pan* de muerto y un poco de fruta para el altar. Su altar </a:t>
            </a:r>
            <a:r>
              <a:rPr lang="es-GB" sz="2200"/>
              <a:t>tiene varios</a:t>
            </a:r>
            <a:r>
              <a:rPr lang="en-GB" sz="2200"/>
              <a:t>*</a:t>
            </a:r>
            <a:r>
              <a:rPr lang="es-GB" sz="2200"/>
              <a:t> </a:t>
            </a:r>
            <a:r>
              <a:rPr lang="es-GB" sz="2200" dirty="0"/>
              <a:t>niveles. L</a:t>
            </a:r>
            <a:r>
              <a:rPr lang="es-ES" sz="2200" dirty="0"/>
              <a:t>os niveles del altar son las diferentes partes del mundo: el primer nivel es la tierra y el segundo nivel es </a:t>
            </a:r>
            <a:r>
              <a:rPr lang="es-ES" sz="2200"/>
              <a:t>el cielo*. </a:t>
            </a:r>
            <a:r>
              <a:rPr lang="es-ES" sz="2200" dirty="0"/>
              <a:t>Nadia pone allí fotos de su abuelo y se sienta al lado de su</a:t>
            </a:r>
            <a:r>
              <a:rPr lang="es-ES" sz="2200" b="1" dirty="0"/>
              <a:t> </a:t>
            </a:r>
            <a:r>
              <a:rPr lang="es-ES" sz="2200" dirty="0"/>
              <a:t>abuela. Se queda unas horas en casa con su familia y se acuerda de su abuelo muerto. </a:t>
            </a:r>
          </a:p>
          <a:p>
            <a:pPr marL="0" indent="0">
              <a:buNone/>
            </a:pPr>
            <a:r>
              <a:rPr lang="es-ES" sz="2200" dirty="0"/>
              <a:t>Por la tarde se pone ropa divertida, se pinta de blanco y negro y va a la calle con su hermano. En su barrio hay un festival con música fuerte y luces de colores. ¡Es muy divertido!</a:t>
            </a:r>
            <a:endParaRPr lang="es-GB" sz="2200" dirty="0"/>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r>
              <a:rPr lang="en-GB" sz="2000" dirty="0">
                <a:solidFill>
                  <a:schemeClr val="accent5">
                    <a:lumMod val="50000"/>
                  </a:schemeClr>
                </a:solidFill>
              </a:rPr>
              <a:t>*el </a:t>
            </a:r>
            <a:r>
              <a:rPr lang="es-GB" sz="2000">
                <a:solidFill>
                  <a:schemeClr val="accent5">
                    <a:lumMod val="50000"/>
                  </a:schemeClr>
                </a:solidFill>
              </a:rPr>
              <a:t>pan = bread</a:t>
            </a:r>
            <a:r>
              <a:rPr lang="en-GB" sz="2000" dirty="0">
                <a:solidFill>
                  <a:schemeClr val="accent5">
                    <a:lumMod val="50000"/>
                  </a:schemeClr>
                </a:solidFill>
              </a:rPr>
              <a:t>; *el </a:t>
            </a:r>
            <a:r>
              <a:rPr lang="en-GB" sz="2000" dirty="0" err="1">
                <a:solidFill>
                  <a:schemeClr val="accent5">
                    <a:lumMod val="50000"/>
                  </a:schemeClr>
                </a:solidFill>
              </a:rPr>
              <a:t>cielo</a:t>
            </a:r>
            <a:r>
              <a:rPr lang="en-GB" sz="2000" dirty="0">
                <a:solidFill>
                  <a:schemeClr val="accent5">
                    <a:lumMod val="50000"/>
                  </a:schemeClr>
                </a:solidFill>
              </a:rPr>
              <a:t> = sky, heaven; *</a:t>
            </a:r>
            <a:r>
              <a:rPr lang="en-GB" sz="2000" dirty="0" err="1">
                <a:solidFill>
                  <a:schemeClr val="accent5">
                    <a:lumMod val="50000"/>
                  </a:schemeClr>
                </a:solidFill>
              </a:rPr>
              <a:t>varios</a:t>
            </a:r>
            <a:r>
              <a:rPr lang="en-GB" sz="2000" dirty="0">
                <a:solidFill>
                  <a:schemeClr val="accent5">
                    <a:lumMod val="50000"/>
                  </a:schemeClr>
                </a:solidFill>
              </a:rPr>
              <a:t> = various</a:t>
            </a:r>
            <a:endParaRPr lang="es-GB" sz="2000" dirty="0">
              <a:solidFill>
                <a:schemeClr val="accent5">
                  <a:lumMod val="50000"/>
                </a:schemeClr>
              </a:solidFill>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GB" sz="2000" dirty="0">
                  <a:solidFill>
                    <a:schemeClr val="accent5">
                      <a:lumMod val="50000"/>
                    </a:schemeClr>
                  </a:solidFill>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17236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644577" y="10101"/>
            <a:ext cx="11435806" cy="8864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Further resources from NCELP</a:t>
            </a:r>
            <a:endParaRPr sz="3200" b="1" dirty="0"/>
          </a:p>
        </p:txBody>
      </p:sp>
      <p:sp>
        <p:nvSpPr>
          <p:cNvPr id="336" name="Google Shape;336;p22"/>
          <p:cNvSpPr txBox="1">
            <a:spLocks noGrp="1"/>
          </p:cNvSpPr>
          <p:nvPr>
            <p:ph type="body" idx="1"/>
          </p:nvPr>
        </p:nvSpPr>
        <p:spPr>
          <a:xfrm>
            <a:off x="644577" y="1307552"/>
            <a:ext cx="11197653" cy="470808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rgbClr val="1F3864"/>
              </a:buClr>
              <a:buSzPts val="2800"/>
              <a:buChar char="•"/>
            </a:pPr>
            <a:endParaRPr lang="en-GB" dirty="0"/>
          </a:p>
          <a:p>
            <a:pPr marL="228600" lvl="0" indent="-228600" algn="l" rtl="0">
              <a:lnSpc>
                <a:spcPct val="90000"/>
              </a:lnSpc>
              <a:spcBef>
                <a:spcPts val="0"/>
              </a:spcBef>
              <a:spcAft>
                <a:spcPts val="0"/>
              </a:spcAft>
              <a:buClr>
                <a:srgbClr val="1F3864"/>
              </a:buClr>
              <a:buSzPts val="2800"/>
              <a:buChar char="•"/>
            </a:pPr>
            <a:r>
              <a:rPr lang="en-GB" dirty="0"/>
              <a:t>Sound-symbol correspondences are systematically taught and revisited from Y7-Y9, with frequent read aloud and transcription opportunities </a:t>
            </a:r>
            <a:r>
              <a:rPr lang="en-GB" dirty="0">
                <a:sym typeface="Wingdings" panose="05000000000000000000" pitchFamily="2" charset="2"/>
              </a:rPr>
              <a:t> </a:t>
            </a:r>
            <a:r>
              <a:rPr lang="en-GB" b="1" dirty="0">
                <a:sym typeface="Wingdings" panose="05000000000000000000" pitchFamily="2" charset="2"/>
                <a:hlinkClick r:id="rId3"/>
              </a:rPr>
              <a:t>phonics collection</a:t>
            </a:r>
            <a:endParaRPr b="1" dirty="0"/>
          </a:p>
          <a:p>
            <a:pPr marL="228600" lvl="0" indent="-228600" algn="l" rtl="0">
              <a:lnSpc>
                <a:spcPct val="90000"/>
              </a:lnSpc>
              <a:spcBef>
                <a:spcPts val="1000"/>
              </a:spcBef>
              <a:spcAft>
                <a:spcPts val="0"/>
              </a:spcAft>
              <a:buClr>
                <a:srgbClr val="1F3864"/>
              </a:buClr>
              <a:buSzPts val="2800"/>
              <a:buChar char="•"/>
            </a:pPr>
            <a:r>
              <a:rPr lang="en-GB" dirty="0"/>
              <a:t>Vocabulary selection for the fully resourced SOW is frequency-informed, comprises at least 90% words from a list of the most frequent 2000, and is systematically revisited </a:t>
            </a:r>
            <a:r>
              <a:rPr lang="en-GB" dirty="0">
                <a:sym typeface="Wingdings" panose="05000000000000000000" pitchFamily="2" charset="2"/>
              </a:rPr>
              <a:t> </a:t>
            </a:r>
            <a:r>
              <a:rPr lang="en-GB" b="1" dirty="0">
                <a:sym typeface="Wingdings" panose="05000000000000000000" pitchFamily="2" charset="2"/>
                <a:hlinkClick r:id="rId4"/>
              </a:rPr>
              <a:t>SOW</a:t>
            </a:r>
            <a:endParaRPr lang="en-GB" b="1" dirty="0"/>
          </a:p>
          <a:p>
            <a:pPr marL="228600" lvl="0" indent="-228600" algn="l" rtl="0">
              <a:lnSpc>
                <a:spcPct val="90000"/>
              </a:lnSpc>
              <a:spcBef>
                <a:spcPts val="1000"/>
              </a:spcBef>
              <a:spcAft>
                <a:spcPts val="0"/>
              </a:spcAft>
              <a:buClr>
                <a:srgbClr val="1F3864"/>
              </a:buClr>
              <a:buSzPts val="2800"/>
              <a:buChar char="•"/>
            </a:pPr>
            <a:r>
              <a:rPr lang="en-GB" dirty="0"/>
              <a:t>Grammar is explicitly taught, thoroughly practised in listening, reading, speaking and writing </a:t>
            </a:r>
            <a:r>
              <a:rPr lang="en-GB" b="1" dirty="0">
                <a:hlinkClick r:id="rId5"/>
              </a:rPr>
              <a:t>activities</a:t>
            </a:r>
            <a:r>
              <a:rPr lang="en-GB" dirty="0"/>
              <a:t>, and regularly revisited</a:t>
            </a:r>
            <a:endParaRPr dirty="0"/>
          </a:p>
          <a:p>
            <a:pPr marL="228600" lvl="0" indent="-228600" algn="l" rtl="0">
              <a:lnSpc>
                <a:spcPct val="90000"/>
              </a:lnSpc>
              <a:spcBef>
                <a:spcPts val="1000"/>
              </a:spcBef>
              <a:spcAft>
                <a:spcPts val="0"/>
              </a:spcAft>
              <a:buClr>
                <a:srgbClr val="1F3864"/>
              </a:buClr>
              <a:buSzPts val="2800"/>
              <a:buChar char="•"/>
            </a:pPr>
            <a:r>
              <a:rPr lang="en-GB" dirty="0"/>
              <a:t>Texts and listening extracts are carefully designed for very high readability, with unknown words glossed or cognate patterns explained</a:t>
            </a:r>
          </a:p>
          <a:p>
            <a:pPr marL="228600" lvl="0" indent="-228600">
              <a:buSzPts val="2800"/>
            </a:pPr>
            <a:r>
              <a:rPr lang="en-US" b="1" dirty="0"/>
              <a:t>‘</a:t>
            </a:r>
            <a:r>
              <a:rPr lang="en-US" b="1" dirty="0">
                <a:hlinkClick r:id="rId6"/>
              </a:rPr>
              <a:t>The culture collection</a:t>
            </a:r>
            <a:r>
              <a:rPr lang="en-US" b="1" dirty="0"/>
              <a:t>’ </a:t>
            </a:r>
            <a:r>
              <a:rPr lang="en-US" dirty="0"/>
              <a:t>(year 7 &amp; 8 only currently)</a:t>
            </a:r>
            <a:endParaRPr dirty="0"/>
          </a:p>
          <a:p>
            <a:pPr marL="228600" lvl="0" indent="-228600" algn="l" rtl="0">
              <a:lnSpc>
                <a:spcPct val="90000"/>
              </a:lnSpc>
              <a:spcBef>
                <a:spcPts val="1000"/>
              </a:spcBef>
              <a:spcAft>
                <a:spcPts val="0"/>
              </a:spcAft>
              <a:buClr>
                <a:srgbClr val="1F3864"/>
              </a:buClr>
              <a:buSzPts val="2800"/>
              <a:buChar char="•"/>
            </a:pPr>
            <a:r>
              <a:rPr lang="en-GB" b="1" dirty="0">
                <a:hlinkClick r:id="rId7"/>
              </a:rPr>
              <a:t>Sample GCSE word lists </a:t>
            </a:r>
            <a:r>
              <a:rPr lang="en-GB" dirty="0"/>
              <a:t>available</a:t>
            </a:r>
            <a:endParaRPr dirty="0"/>
          </a:p>
        </p:txBody>
      </p:sp>
      <p:sp>
        <p:nvSpPr>
          <p:cNvPr id="337" name="Google Shape;337;p22"/>
          <p:cNvSpPr txBox="1"/>
          <p:nvPr/>
        </p:nvSpPr>
        <p:spPr>
          <a:xfrm>
            <a:off x="7538221" y="5965017"/>
            <a:ext cx="524107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dirty="0">
                <a:solidFill>
                  <a:srgbClr val="002060"/>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Link to all resource collections</a:t>
            </a:r>
            <a:endParaRPr sz="2400" dirty="0">
              <a:solidFill>
                <a:srgbClr val="002060"/>
              </a:solidFill>
              <a:latin typeface="Century Gothic"/>
              <a:ea typeface="Century Gothic"/>
              <a:cs typeface="Century Gothic"/>
              <a:sym typeface="Century Gothic"/>
            </a:endParaRPr>
          </a:p>
        </p:txBody>
      </p:sp>
      <p:sp>
        <p:nvSpPr>
          <p:cNvPr id="5" name="Text Placeholder 4">
            <a:extLst>
              <a:ext uri="{FF2B5EF4-FFF2-40B4-BE49-F238E27FC236}">
                <a16:creationId xmlns:a16="http://schemas.microsoft.com/office/drawing/2014/main" id="{8A638472-5744-8C40-A774-1EBB8AB4C236}"/>
              </a:ext>
            </a:extLst>
          </p:cNvPr>
          <p:cNvSpPr txBox="1">
            <a:spLocks/>
          </p:cNvSpPr>
          <p:nvPr/>
        </p:nvSpPr>
        <p:spPr>
          <a:xfrm>
            <a:off x="644577" y="672882"/>
            <a:ext cx="10515600" cy="871105"/>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114300" indent="0" algn="ctr">
              <a:buNone/>
            </a:pPr>
            <a:r>
              <a:rPr lang="en-US" sz="5400" dirty="0"/>
              <a:t>https://</a:t>
            </a:r>
            <a:r>
              <a:rPr lang="en-US" sz="5400" dirty="0" err="1"/>
              <a:t>resources.ncelp.org</a:t>
            </a:r>
            <a:r>
              <a:rPr lang="en-US" sz="5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2670048" cy="867128"/>
          </a:xfrm>
          <a:prstGeom prst="rect">
            <a:avLst/>
          </a:prstGeom>
        </p:spPr>
      </p:pic>
      <p:sp>
        <p:nvSpPr>
          <p:cNvPr id="2" name="Title 1"/>
          <p:cNvSpPr>
            <a:spLocks noGrp="1"/>
          </p:cNvSpPr>
          <p:nvPr>
            <p:ph type="title"/>
          </p:nvPr>
        </p:nvSpPr>
        <p:spPr>
          <a:xfrm>
            <a:off x="0" y="0"/>
            <a:ext cx="3449053" cy="1325563"/>
          </a:xfrm>
        </p:spPr>
        <p:txBody>
          <a:bodyPr>
            <a:normAutofit/>
          </a:bodyPr>
          <a:lstStyle/>
          <a:p>
            <a:r>
              <a:rPr lang="en-GB" sz="3200" b="1" dirty="0">
                <a:solidFill>
                  <a:schemeClr val="bg1"/>
                </a:solidFill>
              </a:rPr>
              <a:t>CPD offer</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487006"/>
            <a:ext cx="6652315" cy="4351338"/>
          </a:xfrm>
        </p:spPr>
        <p:txBody>
          <a:bodyPr>
            <a:normAutofit fontScale="92500"/>
          </a:bodyPr>
          <a:lstStyle/>
          <a:p>
            <a:r>
              <a:rPr lang="en-GB" sz="2400" dirty="0"/>
              <a:t>CPD course is </a:t>
            </a:r>
            <a:r>
              <a:rPr lang="en-GB" sz="2400" b="1" dirty="0"/>
              <a:t>free </a:t>
            </a:r>
            <a:r>
              <a:rPr lang="en-GB" sz="2400" dirty="0"/>
              <a:t>to teachers in state schools</a:t>
            </a:r>
            <a:endParaRPr lang="en-GB" sz="2400" b="1" dirty="0"/>
          </a:p>
          <a:p>
            <a:r>
              <a:rPr lang="en-GB" sz="2400" dirty="0"/>
              <a:t>Content is research-informed languages teaching at KS3 and KS4</a:t>
            </a:r>
          </a:p>
          <a:p>
            <a:r>
              <a:rPr lang="en-GB" sz="2400" dirty="0"/>
              <a:t>5 remote learning sessions of 2.5 hours</a:t>
            </a:r>
          </a:p>
          <a:p>
            <a:r>
              <a:rPr lang="en-GB" sz="2400" dirty="0"/>
              <a:t>Course leaders are NCELP Specialist Teachers</a:t>
            </a:r>
          </a:p>
          <a:p>
            <a:r>
              <a:rPr lang="en-GB" sz="2400" dirty="0"/>
              <a:t>Additional online peer and instructor support</a:t>
            </a:r>
          </a:p>
          <a:p>
            <a:r>
              <a:rPr lang="en-GB" sz="2400" dirty="0"/>
              <a:t>An online self-study version of the course will be available for anyone to access for free (and to facilitate a cascade model)</a:t>
            </a:r>
          </a:p>
          <a:p>
            <a:r>
              <a:rPr lang="en-GB" sz="2400" dirty="0"/>
              <a:t>There is a link to register for the course here: </a:t>
            </a:r>
            <a:r>
              <a:rPr lang="en-GB" sz="2400" u="sng" dirty="0">
                <a:solidFill>
                  <a:schemeClr val="tx1"/>
                </a:solidFill>
                <a:hlinkClick r:id="rId4"/>
              </a:rPr>
              <a:t>www.ncelp.org/cpd</a:t>
            </a:r>
            <a:endParaRPr lang="en-GB" sz="2400" dirty="0"/>
          </a:p>
          <a:p>
            <a:endParaRPr lang="en-GB" sz="2400" dirty="0"/>
          </a:p>
          <a:p>
            <a:endParaRPr lang="en-GB" sz="2400" dirty="0"/>
          </a:p>
        </p:txBody>
      </p:sp>
      <p:pic>
        <p:nvPicPr>
          <p:cNvPr id="4" name="Picture 3">
            <a:extLst>
              <a:ext uri="{FF2B5EF4-FFF2-40B4-BE49-F238E27FC236}">
                <a16:creationId xmlns:a16="http://schemas.microsoft.com/office/drawing/2014/main" id="{20C94DE9-15D9-47B6-803F-19083B6CE2A4}"/>
              </a:ext>
            </a:extLst>
          </p:cNvPr>
          <p:cNvPicPr>
            <a:picLocks noChangeAspect="1"/>
          </p:cNvPicPr>
          <p:nvPr/>
        </p:nvPicPr>
        <p:blipFill>
          <a:blip r:embed="rId5"/>
          <a:stretch>
            <a:fillRect/>
          </a:stretch>
        </p:blipFill>
        <p:spPr>
          <a:xfrm>
            <a:off x="6880054" y="296863"/>
            <a:ext cx="4953861" cy="5694009"/>
          </a:xfrm>
          <a:prstGeom prst="rect">
            <a:avLst/>
          </a:prstGeom>
        </p:spPr>
      </p:pic>
    </p:spTree>
    <p:extLst>
      <p:ext uri="{BB962C8B-B14F-4D97-AF65-F5344CB8AC3E}">
        <p14:creationId xmlns:p14="http://schemas.microsoft.com/office/powerpoint/2010/main" val="3350225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A490-0F9E-094D-AFE6-3725E121CD1B}"/>
              </a:ext>
            </a:extLst>
          </p:cNvPr>
          <p:cNvSpPr>
            <a:spLocks noGrp="1"/>
          </p:cNvSpPr>
          <p:nvPr>
            <p:ph type="title"/>
          </p:nvPr>
        </p:nvSpPr>
        <p:spPr>
          <a:xfrm>
            <a:off x="1132254" y="515714"/>
            <a:ext cx="7410564" cy="1325563"/>
          </a:xfrm>
        </p:spPr>
        <p:txBody>
          <a:bodyPr/>
          <a:lstStyle/>
          <a:p>
            <a:r>
              <a:rPr lang="en-US" dirty="0"/>
              <a:t>Want to hear more from NCELP? </a:t>
            </a:r>
          </a:p>
        </p:txBody>
      </p:sp>
      <p:sp>
        <p:nvSpPr>
          <p:cNvPr id="3" name="Content Placeholder 2">
            <a:extLst>
              <a:ext uri="{FF2B5EF4-FFF2-40B4-BE49-F238E27FC236}">
                <a16:creationId xmlns:a16="http://schemas.microsoft.com/office/drawing/2014/main" id="{91B03132-BE50-3243-92CD-35B3CA2DEA38}"/>
              </a:ext>
            </a:extLst>
          </p:cNvPr>
          <p:cNvSpPr>
            <a:spLocks noGrp="1"/>
          </p:cNvSpPr>
          <p:nvPr>
            <p:ph idx="1"/>
          </p:nvPr>
        </p:nvSpPr>
        <p:spPr>
          <a:xfrm>
            <a:off x="1694006" y="1841277"/>
            <a:ext cx="8729938" cy="4351338"/>
          </a:xfrm>
        </p:spPr>
        <p:txBody>
          <a:bodyPr>
            <a:normAutofit/>
          </a:bodyPr>
          <a:lstStyle/>
          <a:p>
            <a:pPr marL="0" indent="0">
              <a:buNone/>
            </a:pPr>
            <a:endParaRPr lang="en-GB" dirty="0"/>
          </a:p>
          <a:p>
            <a:r>
              <a:rPr lang="en-GB" dirty="0"/>
              <a:t>Join the mailing list, email: </a:t>
            </a:r>
            <a:r>
              <a:rPr lang="en-GB" dirty="0">
                <a:hlinkClick r:id="rId3"/>
              </a:rPr>
              <a:t>enquiries@ncelp.org</a:t>
            </a:r>
            <a:r>
              <a:rPr lang="en-GB" dirty="0"/>
              <a:t> for regular bulletins about resources arriving on the portal</a:t>
            </a:r>
          </a:p>
          <a:p>
            <a:endParaRPr lang="en-GB" dirty="0"/>
          </a:p>
          <a:p>
            <a:r>
              <a:rPr lang="en-GB" dirty="0"/>
              <a:t>To get monthly alerts to </a:t>
            </a:r>
            <a:r>
              <a:rPr lang="en-GB" b="1" dirty="0"/>
              <a:t>summaries</a:t>
            </a:r>
            <a:r>
              <a:rPr lang="en-GB" dirty="0"/>
              <a:t> of new research, sign up in 10 seconds at </a:t>
            </a:r>
          </a:p>
          <a:p>
            <a:pPr marL="457200" lvl="1" indent="0">
              <a:buNone/>
            </a:pPr>
            <a:r>
              <a:rPr lang="en-GB" sz="2800" dirty="0">
                <a:hlinkClick r:id="rId4"/>
              </a:rPr>
              <a:t>https://oasis-database.org/</a:t>
            </a:r>
            <a:endParaRPr lang="en-GB" sz="2800" dirty="0"/>
          </a:p>
          <a:p>
            <a:endParaRPr lang="en-US" dirty="0"/>
          </a:p>
        </p:txBody>
      </p:sp>
      <p:pic>
        <p:nvPicPr>
          <p:cNvPr id="4" name="Picture 3">
            <a:extLst>
              <a:ext uri="{FF2B5EF4-FFF2-40B4-BE49-F238E27FC236}">
                <a16:creationId xmlns:a16="http://schemas.microsoft.com/office/drawing/2014/main" id="{8FC68D9F-8053-4541-9A71-F6525A2F1D77}"/>
              </a:ext>
            </a:extLst>
          </p:cNvPr>
          <p:cNvPicPr>
            <a:picLocks noChangeAspect="1"/>
          </p:cNvPicPr>
          <p:nvPr/>
        </p:nvPicPr>
        <p:blipFill>
          <a:blip r:embed="rId5"/>
          <a:stretch>
            <a:fillRect/>
          </a:stretch>
        </p:blipFill>
        <p:spPr>
          <a:xfrm>
            <a:off x="9064584" y="1"/>
            <a:ext cx="1881126" cy="1881126"/>
          </a:xfrm>
          <a:prstGeom prst="rect">
            <a:avLst/>
          </a:prstGeom>
        </p:spPr>
      </p:pic>
      <p:pic>
        <p:nvPicPr>
          <p:cNvPr id="5" name="Picture 4">
            <a:extLst>
              <a:ext uri="{FF2B5EF4-FFF2-40B4-BE49-F238E27FC236}">
                <a16:creationId xmlns:a16="http://schemas.microsoft.com/office/drawing/2014/main" id="{4A0099DE-D74F-9E4B-B1A3-F8725AE3CACC}"/>
              </a:ext>
            </a:extLst>
          </p:cNvPr>
          <p:cNvPicPr>
            <a:picLocks noChangeAspect="1"/>
          </p:cNvPicPr>
          <p:nvPr/>
        </p:nvPicPr>
        <p:blipFill rotWithShape="1">
          <a:blip r:embed="rId6"/>
          <a:srcRect/>
          <a:stretch/>
        </p:blipFill>
        <p:spPr>
          <a:xfrm>
            <a:off x="7987373" y="5038532"/>
            <a:ext cx="2958337" cy="799759"/>
          </a:xfrm>
          <a:prstGeom prst="rect">
            <a:avLst/>
          </a:prstGeom>
        </p:spPr>
      </p:pic>
    </p:spTree>
    <p:extLst>
      <p:ext uri="{BB962C8B-B14F-4D97-AF65-F5344CB8AC3E}">
        <p14:creationId xmlns:p14="http://schemas.microsoft.com/office/powerpoint/2010/main" val="103439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561781"/>
            <a:ext cx="10515600" cy="1123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Thanks for listening</a:t>
            </a:r>
            <a:endParaRPr sz="3200" b="1" dirty="0"/>
          </a:p>
        </p:txBody>
      </p:sp>
      <p:sp>
        <p:nvSpPr>
          <p:cNvPr id="88" name="Google Shape;88;p2"/>
          <p:cNvSpPr txBox="1">
            <a:spLocks noGrp="1"/>
          </p:cNvSpPr>
          <p:nvPr>
            <p:ph type="body" idx="1"/>
          </p:nvPr>
        </p:nvSpPr>
        <p:spPr>
          <a:xfrm>
            <a:off x="644577" y="2072475"/>
            <a:ext cx="11197653" cy="194644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800"/>
              <a:buChar char="•"/>
            </a:pPr>
            <a:r>
              <a:rPr lang="en-GB" dirty="0"/>
              <a:t>What is language competence and GCSE Subject Content</a:t>
            </a:r>
            <a:endParaRPr dirty="0"/>
          </a:p>
          <a:p>
            <a:pPr marL="228600" lvl="0" indent="-228600" algn="l" rtl="0">
              <a:lnSpc>
                <a:spcPct val="90000"/>
              </a:lnSpc>
              <a:spcBef>
                <a:spcPts val="1000"/>
              </a:spcBef>
              <a:spcAft>
                <a:spcPts val="0"/>
              </a:spcAft>
              <a:buClr>
                <a:srgbClr val="1F3864"/>
              </a:buClr>
              <a:buSzPts val="2800"/>
              <a:buChar char="•"/>
            </a:pPr>
            <a:r>
              <a:rPr lang="en-GB" dirty="0"/>
              <a:t>Comparing 2015 and 2022: similarities and differences</a:t>
            </a:r>
            <a:endParaRPr dirty="0"/>
          </a:p>
          <a:p>
            <a:pPr marL="228600" lvl="0" indent="-228600" algn="l" rtl="0">
              <a:lnSpc>
                <a:spcPct val="90000"/>
              </a:lnSpc>
              <a:spcBef>
                <a:spcPts val="1000"/>
              </a:spcBef>
              <a:spcAft>
                <a:spcPts val="0"/>
              </a:spcAft>
              <a:buClr>
                <a:srgbClr val="1F3864"/>
              </a:buClr>
              <a:buSzPts val="2800"/>
              <a:buChar char="•"/>
            </a:pPr>
            <a:r>
              <a:rPr lang="en-GB" dirty="0"/>
              <a:t>Some implications for curriculum design</a:t>
            </a:r>
          </a:p>
        </p:txBody>
      </p:sp>
      <p:pic>
        <p:nvPicPr>
          <p:cNvPr id="4" name="Google Shape;345;p23" descr="green checkmark">
            <a:extLst>
              <a:ext uri="{FF2B5EF4-FFF2-40B4-BE49-F238E27FC236}">
                <a16:creationId xmlns:a16="http://schemas.microsoft.com/office/drawing/2014/main" id="{A6825A73-9853-4BF8-B414-3B5C86BCA9AA}"/>
              </a:ext>
            </a:extLst>
          </p:cNvPr>
          <p:cNvPicPr preferRelativeResize="0"/>
          <p:nvPr/>
        </p:nvPicPr>
        <p:blipFill rotWithShape="1">
          <a:blip r:embed="rId3">
            <a:alphaModFix/>
          </a:blip>
          <a:srcRect/>
          <a:stretch/>
        </p:blipFill>
        <p:spPr>
          <a:xfrm>
            <a:off x="11220363" y="2124373"/>
            <a:ext cx="362196" cy="377289"/>
          </a:xfrm>
          <a:prstGeom prst="rect">
            <a:avLst/>
          </a:prstGeom>
          <a:noFill/>
          <a:ln>
            <a:noFill/>
          </a:ln>
        </p:spPr>
      </p:pic>
      <p:pic>
        <p:nvPicPr>
          <p:cNvPr id="5" name="Google Shape;345;p23" descr="green checkmark">
            <a:extLst>
              <a:ext uri="{FF2B5EF4-FFF2-40B4-BE49-F238E27FC236}">
                <a16:creationId xmlns:a16="http://schemas.microsoft.com/office/drawing/2014/main" id="{FC73670D-3828-4269-A234-037337DC3F5D}"/>
              </a:ext>
            </a:extLst>
          </p:cNvPr>
          <p:cNvPicPr preferRelativeResize="0"/>
          <p:nvPr/>
        </p:nvPicPr>
        <p:blipFill rotWithShape="1">
          <a:blip r:embed="rId3">
            <a:alphaModFix/>
          </a:blip>
          <a:srcRect/>
          <a:stretch/>
        </p:blipFill>
        <p:spPr>
          <a:xfrm>
            <a:off x="10340259" y="2541124"/>
            <a:ext cx="362196" cy="377289"/>
          </a:xfrm>
          <a:prstGeom prst="rect">
            <a:avLst/>
          </a:prstGeom>
          <a:noFill/>
          <a:ln>
            <a:noFill/>
          </a:ln>
        </p:spPr>
      </p:pic>
      <p:pic>
        <p:nvPicPr>
          <p:cNvPr id="6" name="Google Shape;345;p23" descr="green checkmark">
            <a:extLst>
              <a:ext uri="{FF2B5EF4-FFF2-40B4-BE49-F238E27FC236}">
                <a16:creationId xmlns:a16="http://schemas.microsoft.com/office/drawing/2014/main" id="{63E3B8B9-7ECC-4F18-9048-D317A70B8050}"/>
              </a:ext>
            </a:extLst>
          </p:cNvPr>
          <p:cNvPicPr preferRelativeResize="0"/>
          <p:nvPr/>
        </p:nvPicPr>
        <p:blipFill rotWithShape="1">
          <a:blip r:embed="rId3">
            <a:alphaModFix/>
          </a:blip>
          <a:srcRect/>
          <a:stretch/>
        </p:blipFill>
        <p:spPr>
          <a:xfrm>
            <a:off x="8031774" y="3177855"/>
            <a:ext cx="362196" cy="377289"/>
          </a:xfrm>
          <a:prstGeom prst="rect">
            <a:avLst/>
          </a:prstGeom>
          <a:noFill/>
          <a:ln>
            <a:noFill/>
          </a:ln>
        </p:spPr>
      </p:pic>
    </p:spTree>
    <p:extLst>
      <p:ext uri="{BB962C8B-B14F-4D97-AF65-F5344CB8AC3E}">
        <p14:creationId xmlns:p14="http://schemas.microsoft.com/office/powerpoint/2010/main" val="1404086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482945" y="44605"/>
            <a:ext cx="10515600" cy="107976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4400"/>
              <a:buFont typeface="Century Gothic"/>
              <a:buNone/>
            </a:pPr>
            <a:r>
              <a:rPr lang="en-GB" sz="2800" b="1" dirty="0"/>
              <a:t>How does MFL education in England define and operationalise “content”, at each layer of specification?</a:t>
            </a:r>
            <a:endParaRPr sz="2800" dirty="0"/>
          </a:p>
        </p:txBody>
      </p:sp>
      <p:sp>
        <p:nvSpPr>
          <p:cNvPr id="95" name="Google Shape;95;p3"/>
          <p:cNvSpPr txBox="1">
            <a:spLocks noGrp="1"/>
          </p:cNvSpPr>
          <p:nvPr>
            <p:ph type="body" idx="1"/>
          </p:nvPr>
        </p:nvSpPr>
        <p:spPr>
          <a:xfrm>
            <a:off x="6290831" y="1336562"/>
            <a:ext cx="5774788" cy="7148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2000"/>
              <a:buNone/>
            </a:pPr>
            <a:r>
              <a:rPr lang="en-GB" sz="2000" dirty="0"/>
              <a:t>The Subject Content and Annexes: knowledge and how it can be used</a:t>
            </a:r>
            <a:endParaRPr dirty="0"/>
          </a:p>
        </p:txBody>
      </p:sp>
      <p:grpSp>
        <p:nvGrpSpPr>
          <p:cNvPr id="96" name="Google Shape;96;p3" descr="Pyramid"/>
          <p:cNvGrpSpPr/>
          <p:nvPr/>
        </p:nvGrpSpPr>
        <p:grpSpPr>
          <a:xfrm>
            <a:off x="2032000" y="1200150"/>
            <a:ext cx="7660640" cy="4938182"/>
            <a:chOff x="0" y="0"/>
            <a:chExt cx="8128000" cy="5418666"/>
          </a:xfrm>
        </p:grpSpPr>
        <p:sp>
          <p:nvSpPr>
            <p:cNvPr id="97" name="Google Shape;97;p3"/>
            <p:cNvSpPr/>
            <p:nvPr/>
          </p:nvSpPr>
          <p:spPr>
            <a:xfrm>
              <a:off x="3251199" y="0"/>
              <a:ext cx="1625599" cy="1083733"/>
            </a:xfrm>
            <a:prstGeom prst="trapezoid">
              <a:avLst>
                <a:gd name="adj" fmla="val 75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txBox="1"/>
            <p:nvPr/>
          </p:nvSpPr>
          <p:spPr>
            <a:xfrm>
              <a:off x="3251199" y="0"/>
              <a:ext cx="1625599"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a:solidFill>
                    <a:srgbClr val="1F3864"/>
                  </a:solidFill>
                  <a:latin typeface="Century Gothic"/>
                  <a:ea typeface="Century Gothic"/>
                  <a:cs typeface="Century Gothic"/>
                  <a:sym typeface="Century Gothic"/>
                </a:rPr>
                <a:t>DfE</a:t>
              </a:r>
              <a:endParaRPr dirty="0"/>
            </a:p>
          </p:txBody>
        </p:sp>
        <p:sp>
          <p:nvSpPr>
            <p:cNvPr id="99" name="Google Shape;99;p3"/>
            <p:cNvSpPr/>
            <p:nvPr/>
          </p:nvSpPr>
          <p:spPr>
            <a:xfrm>
              <a:off x="2438400" y="1083733"/>
              <a:ext cx="3251199" cy="1083733"/>
            </a:xfrm>
            <a:prstGeom prst="trapezoid">
              <a:avLst>
                <a:gd name="adj" fmla="val 75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txBox="1"/>
            <p:nvPr/>
          </p:nvSpPr>
          <p:spPr>
            <a:xfrm>
              <a:off x="3007360" y="1083733"/>
              <a:ext cx="2113280"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err="1">
                  <a:solidFill>
                    <a:srgbClr val="1F3864"/>
                  </a:solidFill>
                  <a:latin typeface="Century Gothic"/>
                  <a:ea typeface="Century Gothic"/>
                  <a:cs typeface="Century Gothic"/>
                  <a:sym typeface="Century Gothic"/>
                </a:rPr>
                <a:t>Ofqual</a:t>
              </a:r>
              <a:endParaRPr dirty="0"/>
            </a:p>
          </p:txBody>
        </p:sp>
        <p:sp>
          <p:nvSpPr>
            <p:cNvPr id="101" name="Google Shape;101;p3"/>
            <p:cNvSpPr/>
            <p:nvPr/>
          </p:nvSpPr>
          <p:spPr>
            <a:xfrm>
              <a:off x="1625600" y="2167466"/>
              <a:ext cx="4876799" cy="1083733"/>
            </a:xfrm>
            <a:prstGeom prst="trapezoid">
              <a:avLst>
                <a:gd name="adj" fmla="val 75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txBox="1"/>
            <p:nvPr/>
          </p:nvSpPr>
          <p:spPr>
            <a:xfrm>
              <a:off x="2479039" y="2167466"/>
              <a:ext cx="3169919"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a:solidFill>
                    <a:srgbClr val="1F3864"/>
                  </a:solidFill>
                  <a:latin typeface="Century Gothic"/>
                  <a:ea typeface="Century Gothic"/>
                  <a:cs typeface="Century Gothic"/>
                  <a:sym typeface="Century Gothic"/>
                </a:rPr>
                <a:t>Awarding body</a:t>
              </a:r>
              <a:endParaRPr dirty="0"/>
            </a:p>
          </p:txBody>
        </p:sp>
        <p:sp>
          <p:nvSpPr>
            <p:cNvPr id="103" name="Google Shape;103;p3"/>
            <p:cNvSpPr/>
            <p:nvPr/>
          </p:nvSpPr>
          <p:spPr>
            <a:xfrm>
              <a:off x="812800" y="3251200"/>
              <a:ext cx="6502399" cy="1083733"/>
            </a:xfrm>
            <a:prstGeom prst="trapezoid">
              <a:avLst>
                <a:gd name="adj" fmla="val 75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txBox="1"/>
            <p:nvPr/>
          </p:nvSpPr>
          <p:spPr>
            <a:xfrm>
              <a:off x="1950719" y="3251200"/>
              <a:ext cx="4226560"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a:solidFill>
                    <a:srgbClr val="1F3864"/>
                  </a:solidFill>
                  <a:latin typeface="Century Gothic"/>
                  <a:ea typeface="Century Gothic"/>
                  <a:cs typeface="Century Gothic"/>
                  <a:sym typeface="Century Gothic"/>
                </a:rPr>
                <a:t>Publisher</a:t>
              </a:r>
              <a:endParaRPr dirty="0"/>
            </a:p>
          </p:txBody>
        </p:sp>
        <p:sp>
          <p:nvSpPr>
            <p:cNvPr id="105" name="Google Shape;105;p3"/>
            <p:cNvSpPr/>
            <p:nvPr/>
          </p:nvSpPr>
          <p:spPr>
            <a:xfrm>
              <a:off x="0" y="4334933"/>
              <a:ext cx="8128000" cy="1083733"/>
            </a:xfrm>
            <a:prstGeom prst="trapezoid">
              <a:avLst>
                <a:gd name="adj" fmla="val 75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p:nvPr/>
          </p:nvSpPr>
          <p:spPr>
            <a:xfrm>
              <a:off x="1422399" y="4334933"/>
              <a:ext cx="5283200"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a:solidFill>
                    <a:srgbClr val="1F3864"/>
                  </a:solidFill>
                  <a:latin typeface="Century Gothic"/>
                  <a:ea typeface="Century Gothic"/>
                  <a:cs typeface="Century Gothic"/>
                  <a:sym typeface="Century Gothic"/>
                </a:rPr>
                <a:t>Teacher</a:t>
              </a:r>
              <a:endParaRPr dirty="0"/>
            </a:p>
          </p:txBody>
        </p:sp>
      </p:grpSp>
      <p:sp>
        <p:nvSpPr>
          <p:cNvPr id="107" name="Google Shape;107;p3"/>
          <p:cNvSpPr txBox="1"/>
          <p:nvPr/>
        </p:nvSpPr>
        <p:spPr>
          <a:xfrm>
            <a:off x="85991" y="2223385"/>
            <a:ext cx="4459092" cy="1167710"/>
          </a:xfrm>
          <a:prstGeom prst="rect">
            <a:avLst/>
          </a:prstGeom>
          <a:noFill/>
          <a:ln>
            <a:noFill/>
          </a:ln>
        </p:spPr>
        <p:txBody>
          <a:bodyPr spcFirstLastPara="1" wrap="square" lIns="91425" tIns="45700" rIns="91425" bIns="45700" anchor="t" anchorCtr="0">
            <a:normAutofit lnSpcReduction="10000"/>
          </a:bodyPr>
          <a:lstStyle/>
          <a:p>
            <a:pPr>
              <a:lnSpc>
                <a:spcPct val="90000"/>
              </a:lnSpc>
              <a:buClr>
                <a:srgbClr val="1F3864"/>
              </a:buClr>
              <a:buSzPct val="100000"/>
            </a:pPr>
            <a:r>
              <a:rPr lang="en-GB" sz="2000" dirty="0">
                <a:solidFill>
                  <a:srgbClr val="1F3864"/>
                </a:solidFill>
                <a:latin typeface="Century Gothic"/>
                <a:sym typeface="Century Gothic"/>
              </a:rPr>
              <a:t>Checks exams test the content (not other things)</a:t>
            </a:r>
            <a:endParaRPr lang="en-GB" sz="2000" dirty="0"/>
          </a:p>
          <a:p>
            <a:pPr marL="0" marR="0" lvl="0" indent="0" algn="l" rtl="0">
              <a:lnSpc>
                <a:spcPct val="90000"/>
              </a:lnSpc>
              <a:spcBef>
                <a:spcPts val="0"/>
              </a:spcBef>
              <a:spcAft>
                <a:spcPts val="0"/>
              </a:spcAft>
              <a:buClr>
                <a:srgbClr val="1F3864"/>
              </a:buClr>
              <a:buSzPct val="100000"/>
              <a:buFont typeface="Arial"/>
              <a:buNone/>
            </a:pPr>
            <a:r>
              <a:rPr lang="en-GB" sz="2000" dirty="0">
                <a:solidFill>
                  <a:srgbClr val="1F3864"/>
                </a:solidFill>
                <a:latin typeface="Century Gothic"/>
                <a:ea typeface="Century Gothic"/>
                <a:cs typeface="Century Gothic"/>
                <a:sym typeface="Century Gothic"/>
              </a:rPr>
              <a:t>Checks sampling of content, year on year</a:t>
            </a:r>
          </a:p>
        </p:txBody>
      </p:sp>
      <p:sp>
        <p:nvSpPr>
          <p:cNvPr id="108" name="Google Shape;108;p3"/>
          <p:cNvSpPr txBox="1"/>
          <p:nvPr/>
        </p:nvSpPr>
        <p:spPr>
          <a:xfrm>
            <a:off x="822240" y="4408046"/>
            <a:ext cx="3048313" cy="48610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000"/>
              <a:buFont typeface="Arial"/>
              <a:buNone/>
            </a:pPr>
            <a:r>
              <a:rPr lang="en-GB" sz="2000" dirty="0">
                <a:solidFill>
                  <a:srgbClr val="1F3864"/>
                </a:solidFill>
                <a:latin typeface="Century Gothic"/>
                <a:ea typeface="Century Gothic"/>
                <a:cs typeface="Century Gothic"/>
                <a:sym typeface="Century Gothic"/>
              </a:rPr>
              <a:t>teaching materials</a:t>
            </a:r>
            <a:endParaRPr dirty="0"/>
          </a:p>
        </p:txBody>
      </p:sp>
      <p:sp>
        <p:nvSpPr>
          <p:cNvPr id="109" name="Google Shape;109;p3"/>
          <p:cNvSpPr txBox="1"/>
          <p:nvPr/>
        </p:nvSpPr>
        <p:spPr>
          <a:xfrm>
            <a:off x="7677497" y="3288074"/>
            <a:ext cx="4106888" cy="72281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ct val="100000"/>
              <a:buFont typeface="Arial"/>
              <a:buNone/>
            </a:pPr>
            <a:r>
              <a:rPr lang="en-GB" sz="2000" dirty="0">
                <a:solidFill>
                  <a:srgbClr val="1F3864"/>
                </a:solidFill>
                <a:latin typeface="Century Gothic"/>
                <a:ea typeface="Century Gothic"/>
                <a:cs typeface="Century Gothic"/>
                <a:sym typeface="Century Gothic"/>
              </a:rPr>
              <a:t>The specification = syllabus</a:t>
            </a:r>
          </a:p>
          <a:p>
            <a:pPr marL="0" marR="0" lvl="0" indent="0" algn="l" rtl="0">
              <a:lnSpc>
                <a:spcPct val="90000"/>
              </a:lnSpc>
              <a:spcBef>
                <a:spcPts val="0"/>
              </a:spcBef>
              <a:spcAft>
                <a:spcPts val="0"/>
              </a:spcAft>
              <a:buClr>
                <a:srgbClr val="1F3864"/>
              </a:buClr>
              <a:buSzPct val="100000"/>
              <a:buFont typeface="Arial"/>
              <a:buNone/>
            </a:pPr>
            <a:r>
              <a:rPr lang="en-GB" sz="2000" dirty="0">
                <a:solidFill>
                  <a:srgbClr val="1F3864"/>
                </a:solidFill>
                <a:latin typeface="Century Gothic"/>
                <a:sym typeface="Century Gothic"/>
              </a:rPr>
              <a:t>The exams</a:t>
            </a:r>
            <a:endParaRPr dirty="0"/>
          </a:p>
        </p:txBody>
      </p:sp>
      <p:sp>
        <p:nvSpPr>
          <p:cNvPr id="110" name="Google Shape;110;p3"/>
          <p:cNvSpPr txBox="1"/>
          <p:nvPr/>
        </p:nvSpPr>
        <p:spPr>
          <a:xfrm>
            <a:off x="9424516" y="5150696"/>
            <a:ext cx="2926596" cy="8599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F3864"/>
              </a:buClr>
              <a:buSzPct val="100000"/>
              <a:buFont typeface="Arial"/>
              <a:buNone/>
            </a:pPr>
            <a:r>
              <a:rPr lang="en-GB" sz="2000" dirty="0">
                <a:latin typeface="Century Gothic" panose="020B0502020202020204" pitchFamily="34" charset="0"/>
              </a:rPr>
              <a:t>450 hours of classroom experience &amp; materials </a:t>
            </a:r>
            <a:r>
              <a:rPr lang="en-GB" sz="1600" dirty="0">
                <a:latin typeface="Century Gothic" panose="020B0502020202020204" pitchFamily="34" charset="0"/>
              </a:rPr>
              <a:t>(KS3 &amp; 4)</a:t>
            </a:r>
            <a:endParaRPr lang="en-GB" sz="2000"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a:t>Session overview</a:t>
            </a:r>
            <a:endParaRPr sz="3200" b="1"/>
          </a:p>
        </p:txBody>
      </p:sp>
      <p:sp>
        <p:nvSpPr>
          <p:cNvPr id="88" name="Google Shape;88;p2"/>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0" lvl="0" indent="0">
              <a:spcBef>
                <a:spcPts val="0"/>
              </a:spcBef>
              <a:buSzPts val="2800"/>
              <a:buNone/>
            </a:pPr>
            <a:r>
              <a:rPr lang="en-GB" dirty="0"/>
              <a:t>Part 1/ What are ‘Language Competence’ and the ‘Subject Content’?</a:t>
            </a:r>
          </a:p>
          <a:p>
            <a:pPr marL="0" lvl="0" indent="0" algn="l" rtl="0">
              <a:lnSpc>
                <a:spcPct val="90000"/>
              </a:lnSpc>
              <a:spcBef>
                <a:spcPts val="1000"/>
              </a:spcBef>
              <a:spcAft>
                <a:spcPts val="0"/>
              </a:spcAft>
              <a:buClr>
                <a:srgbClr val="1F3864"/>
              </a:buClr>
              <a:buSzPts val="2800"/>
              <a:buNone/>
            </a:pPr>
            <a:endParaRPr lang="en-GB" sz="3600" b="1" dirty="0"/>
          </a:p>
          <a:p>
            <a:pPr marL="0" lvl="0" indent="0" algn="l" rtl="0">
              <a:lnSpc>
                <a:spcPct val="90000"/>
              </a:lnSpc>
              <a:spcBef>
                <a:spcPts val="1000"/>
              </a:spcBef>
              <a:spcAft>
                <a:spcPts val="0"/>
              </a:spcAft>
              <a:buClr>
                <a:srgbClr val="1F3864"/>
              </a:buClr>
              <a:buSzPts val="2800"/>
              <a:buNone/>
            </a:pPr>
            <a:r>
              <a:rPr lang="en-GB" sz="3600" b="1" dirty="0"/>
              <a:t>Part 2/ Comparing 2015 and 2022: similarities and differences</a:t>
            </a:r>
          </a:p>
          <a:p>
            <a:pPr marL="0" lvl="0" indent="0" algn="l" rtl="0">
              <a:lnSpc>
                <a:spcPct val="90000"/>
              </a:lnSpc>
              <a:spcBef>
                <a:spcPts val="1000"/>
              </a:spcBef>
              <a:spcAft>
                <a:spcPts val="0"/>
              </a:spcAft>
              <a:buClr>
                <a:srgbClr val="1F3864"/>
              </a:buClr>
              <a:buSzPts val="2800"/>
              <a:buNone/>
            </a:pPr>
            <a:endParaRPr lang="en-GB" dirty="0"/>
          </a:p>
          <a:p>
            <a:pPr marL="0" lvl="0" indent="0" algn="l" rtl="0">
              <a:lnSpc>
                <a:spcPct val="90000"/>
              </a:lnSpc>
              <a:spcBef>
                <a:spcPts val="1000"/>
              </a:spcBef>
              <a:spcAft>
                <a:spcPts val="0"/>
              </a:spcAft>
              <a:buClr>
                <a:srgbClr val="1F3864"/>
              </a:buClr>
              <a:buSzPts val="2800"/>
              <a:buNone/>
            </a:pPr>
            <a:r>
              <a:rPr lang="en-GB" dirty="0"/>
              <a:t>Part 3/ The implications for teaching and assessment(s)</a:t>
            </a:r>
          </a:p>
        </p:txBody>
      </p:sp>
      <p:pic>
        <p:nvPicPr>
          <p:cNvPr id="4" name="Google Shape;345;p23" descr="green checkmark">
            <a:extLst>
              <a:ext uri="{FF2B5EF4-FFF2-40B4-BE49-F238E27FC236}">
                <a16:creationId xmlns:a16="http://schemas.microsoft.com/office/drawing/2014/main" id="{A6825A73-9853-4BF8-B414-3B5C86BCA9AA}"/>
              </a:ext>
            </a:extLst>
          </p:cNvPr>
          <p:cNvPicPr preferRelativeResize="0"/>
          <p:nvPr/>
        </p:nvPicPr>
        <p:blipFill rotWithShape="1">
          <a:blip r:embed="rId3">
            <a:alphaModFix/>
          </a:blip>
          <a:srcRect/>
          <a:stretch/>
        </p:blipFill>
        <p:spPr>
          <a:xfrm>
            <a:off x="11284869" y="1348410"/>
            <a:ext cx="362196" cy="377289"/>
          </a:xfrm>
          <a:prstGeom prst="rect">
            <a:avLst/>
          </a:prstGeom>
          <a:noFill/>
          <a:ln>
            <a:noFill/>
          </a:ln>
        </p:spPr>
      </p:pic>
    </p:spTree>
    <p:extLst>
      <p:ext uri="{BB962C8B-B14F-4D97-AF65-F5344CB8AC3E}">
        <p14:creationId xmlns:p14="http://schemas.microsoft.com/office/powerpoint/2010/main" val="2796421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347472" y="0"/>
            <a:ext cx="117046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dirty="0"/>
              <a:t>Similarities between Subject Content in 2015 &amp; 2022</a:t>
            </a:r>
            <a:endParaRPr dirty="0"/>
          </a:p>
        </p:txBody>
      </p:sp>
      <p:sp>
        <p:nvSpPr>
          <p:cNvPr id="145" name="Google Shape;145;p6"/>
          <p:cNvSpPr txBox="1">
            <a:spLocks noGrp="1"/>
          </p:cNvSpPr>
          <p:nvPr>
            <p:ph type="body" idx="1"/>
          </p:nvPr>
        </p:nvSpPr>
        <p:spPr>
          <a:xfrm>
            <a:off x="644576" y="1325563"/>
            <a:ext cx="11287594" cy="4764432"/>
          </a:xfrm>
          <a:prstGeom prst="rect">
            <a:avLst/>
          </a:prstGeom>
          <a:noFill/>
          <a:ln>
            <a:noFill/>
          </a:ln>
        </p:spPr>
        <p:txBody>
          <a:bodyPr spcFirstLastPara="1" wrap="square" lIns="91425" tIns="45700" rIns="91425" bIns="45700" anchor="t" anchorCtr="0">
            <a:normAutofit fontScale="85000" lnSpcReduction="20000"/>
          </a:bodyPr>
          <a:lstStyle/>
          <a:p>
            <a:pPr marL="514350" lvl="0" indent="-514350" algn="l" rtl="0">
              <a:lnSpc>
                <a:spcPct val="90000"/>
              </a:lnSpc>
              <a:spcBef>
                <a:spcPts val="0"/>
              </a:spcBef>
              <a:spcAft>
                <a:spcPts val="0"/>
              </a:spcAft>
              <a:buClr>
                <a:srgbClr val="1F3864"/>
              </a:buClr>
              <a:buSzPct val="100000"/>
              <a:buFont typeface="+mj-lt"/>
              <a:buAutoNum type="arabicPeriod"/>
            </a:pPr>
            <a:r>
              <a:rPr lang="en-GB" dirty="0"/>
              <a:t>Aims</a:t>
            </a:r>
            <a:endParaRPr dirty="0"/>
          </a:p>
          <a:p>
            <a:pPr marL="685800" lvl="1" indent="-228600" algn="l" rtl="0">
              <a:lnSpc>
                <a:spcPct val="90000"/>
              </a:lnSpc>
              <a:spcBef>
                <a:spcPts val="500"/>
              </a:spcBef>
              <a:spcAft>
                <a:spcPts val="0"/>
              </a:spcAft>
              <a:buClr>
                <a:srgbClr val="1F3864"/>
              </a:buClr>
              <a:buSzPct val="100000"/>
              <a:buChar char="•"/>
            </a:pPr>
            <a:r>
              <a:rPr lang="en-GB" dirty="0"/>
              <a:t>develop ability and ambition to communicate in speech and writing</a:t>
            </a:r>
            <a:endParaRPr dirty="0"/>
          </a:p>
          <a:p>
            <a:pPr marL="685800" lvl="1" indent="-228600">
              <a:buSzPct val="100000"/>
            </a:pPr>
            <a:r>
              <a:rPr lang="en-GB" dirty="0"/>
              <a:t>expand horizons, ways of seeing the world, cultural boundaries</a:t>
            </a:r>
            <a:endParaRPr dirty="0"/>
          </a:p>
          <a:p>
            <a:pPr marL="685800" lvl="1" indent="-228600" algn="l" rtl="0">
              <a:lnSpc>
                <a:spcPct val="90000"/>
              </a:lnSpc>
              <a:spcBef>
                <a:spcPts val="500"/>
              </a:spcBef>
              <a:spcAft>
                <a:spcPts val="0"/>
              </a:spcAft>
              <a:buClr>
                <a:srgbClr val="1F3864"/>
              </a:buClr>
              <a:buSzPct val="100000"/>
              <a:buChar char="•"/>
            </a:pPr>
            <a:r>
              <a:rPr lang="en-GB" dirty="0"/>
              <a:t>provide a strong foundation for further study</a:t>
            </a:r>
            <a:br>
              <a:rPr lang="en-GB" dirty="0"/>
            </a:b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Listening &amp; reading comprehension </a:t>
            </a:r>
          </a:p>
          <a:p>
            <a:pPr marL="514350" lvl="0" indent="-514350" algn="l" rtl="0">
              <a:lnSpc>
                <a:spcPct val="90000"/>
              </a:lnSpc>
              <a:spcBef>
                <a:spcPts val="1000"/>
              </a:spcBef>
              <a:spcAft>
                <a:spcPts val="0"/>
              </a:spcAft>
              <a:buClr>
                <a:srgbClr val="1F3864"/>
              </a:buClr>
              <a:buSzPct val="100000"/>
              <a:buFont typeface="+mj-lt"/>
              <a:buAutoNum type="arabicPeriod"/>
            </a:pPr>
            <a:r>
              <a:rPr lang="en-GB" dirty="0"/>
              <a:t>Spoken &amp; written production </a:t>
            </a:r>
          </a:p>
          <a:p>
            <a:pPr marL="514350" lvl="0" indent="-514350" algn="l" rtl="0">
              <a:lnSpc>
                <a:spcPct val="90000"/>
              </a:lnSpc>
              <a:spcBef>
                <a:spcPts val="1000"/>
              </a:spcBef>
              <a:spcAft>
                <a:spcPts val="0"/>
              </a:spcAft>
              <a:buClr>
                <a:srgbClr val="1F3864"/>
              </a:buClr>
              <a:buSzPct val="100000"/>
              <a:buFont typeface="+mj-lt"/>
              <a:buAutoNum type="arabicPeriod"/>
            </a:pPr>
            <a:r>
              <a:rPr lang="en-GB" dirty="0"/>
              <a:t>Language about contexts where language is spoken </a:t>
            </a:r>
            <a:r>
              <a:rPr lang="en-GB" sz="2600" dirty="0"/>
              <a:t>(e.g., culture, geography)</a:t>
            </a: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Grammar and vocabulary are significant areas of knowledge</a:t>
            </a: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Speaking includes:</a:t>
            </a:r>
          </a:p>
          <a:p>
            <a:pPr marL="685800" lvl="1" indent="-228600">
              <a:spcBef>
                <a:spcPts val="1000"/>
              </a:spcBef>
              <a:buSzPct val="100000"/>
            </a:pPr>
            <a:r>
              <a:rPr lang="en-GB" sz="2400" dirty="0"/>
              <a:t>role play, </a:t>
            </a:r>
          </a:p>
          <a:p>
            <a:pPr marL="685800" lvl="1" indent="-228600">
              <a:spcBef>
                <a:spcPts val="1000"/>
              </a:spcBef>
              <a:buSzPct val="100000"/>
            </a:pPr>
            <a:r>
              <a:rPr lang="en-GB" sz="2400" dirty="0"/>
              <a:t>talk about visual stimulus/stimuli, </a:t>
            </a:r>
          </a:p>
          <a:p>
            <a:pPr marL="685800" lvl="1" indent="-228600">
              <a:spcBef>
                <a:spcPts val="1000"/>
              </a:spcBef>
              <a:buSzPct val="100000"/>
            </a:pPr>
            <a:r>
              <a:rPr lang="en-GB" sz="2400" dirty="0"/>
              <a:t>unprepared conversation elements</a:t>
            </a:r>
          </a:p>
        </p:txBody>
      </p:sp>
      <p:sp>
        <p:nvSpPr>
          <p:cNvPr id="2" name="Oval Callout 1">
            <a:extLst>
              <a:ext uri="{FF2B5EF4-FFF2-40B4-BE49-F238E27FC236}">
                <a16:creationId xmlns:a16="http://schemas.microsoft.com/office/drawing/2014/main" id="{737792E6-17F0-C64C-8E5E-5DAF4614B908}"/>
              </a:ext>
            </a:extLst>
          </p:cNvPr>
          <p:cNvSpPr/>
          <p:nvPr/>
        </p:nvSpPr>
        <p:spPr>
          <a:xfrm>
            <a:off x="3702570" y="4601980"/>
            <a:ext cx="8349521" cy="1978702"/>
          </a:xfrm>
          <a:prstGeom prst="wedgeEllipseCallout">
            <a:avLst>
              <a:gd name="adj1" fmla="val -46312"/>
              <a:gd name="adj2" fmla="val -19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SzPct val="100000"/>
              <a:buNone/>
            </a:pPr>
            <a:r>
              <a:rPr lang="en-GB" sz="2400" dirty="0"/>
              <a:t>BUT note the requirement for “</a:t>
            </a:r>
            <a:r>
              <a:rPr lang="en-GB" sz="2400" b="1" i="1" u="sng" dirty="0"/>
              <a:t>clear</a:t>
            </a:r>
            <a:r>
              <a:rPr lang="en-GB" sz="2400" b="1" u="sng" dirty="0"/>
              <a:t> and </a:t>
            </a:r>
            <a:r>
              <a:rPr lang="en-GB" sz="2400" b="1" i="1" u="sng" dirty="0"/>
              <a:t>comprehensible”</a:t>
            </a:r>
            <a:r>
              <a:rPr lang="en-GB" sz="2400" i="1" dirty="0"/>
              <a:t> speech</a:t>
            </a:r>
            <a:r>
              <a:rPr lang="en-GB" sz="2400" dirty="0"/>
              <a:t> </a:t>
            </a:r>
          </a:p>
          <a:p>
            <a:pPr marL="0" indent="0">
              <a:buSzPct val="100000"/>
              <a:buNone/>
            </a:pPr>
            <a:r>
              <a:rPr lang="en-GB" sz="2400" dirty="0"/>
              <a:t>(rather than spontaneity+ fluency+ polish!)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7;p2">
            <a:extLst>
              <a:ext uri="{FF2B5EF4-FFF2-40B4-BE49-F238E27FC236}">
                <a16:creationId xmlns:a16="http://schemas.microsoft.com/office/drawing/2014/main" id="{99951F5B-DB3D-2345-8FA4-2ABAB2BAD92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sz="4200" b="1" dirty="0"/>
              <a:t>Changes? to address what problems?</a:t>
            </a:r>
            <a:endParaRPr sz="4200" b="1" dirty="0"/>
          </a:p>
        </p:txBody>
      </p:sp>
      <p:sp>
        <p:nvSpPr>
          <p:cNvPr id="6" name="Text Placeholder 2">
            <a:extLst>
              <a:ext uri="{FF2B5EF4-FFF2-40B4-BE49-F238E27FC236}">
                <a16:creationId xmlns:a16="http://schemas.microsoft.com/office/drawing/2014/main" id="{A8876E4B-B575-0245-BF39-6DD7CC0CC335}"/>
              </a:ext>
            </a:extLst>
          </p:cNvPr>
          <p:cNvSpPr>
            <a:spLocks noGrp="1"/>
          </p:cNvSpPr>
          <p:nvPr>
            <p:ph type="body" idx="1"/>
          </p:nvPr>
        </p:nvSpPr>
        <p:spPr/>
        <p:txBody>
          <a:bodyPr>
            <a:normAutofit/>
          </a:bodyPr>
          <a:lstStyle/>
          <a:p>
            <a:pPr marL="228600" indent="-228600">
              <a:lnSpc>
                <a:spcPct val="150000"/>
              </a:lnSpc>
              <a:spcBef>
                <a:spcPts val="0"/>
              </a:spcBef>
              <a:buSzPts val="2800"/>
            </a:pPr>
            <a:r>
              <a:rPr lang="en-GB" dirty="0"/>
              <a:t>Awarding bodies have been able to provide a word list as a guide, but </a:t>
            </a:r>
          </a:p>
          <a:p>
            <a:pPr marL="228600" indent="-228600">
              <a:lnSpc>
                <a:spcPct val="150000"/>
              </a:lnSpc>
              <a:spcBef>
                <a:spcPts val="0"/>
              </a:spcBef>
              <a:buSzPts val="2800"/>
            </a:pPr>
            <a:r>
              <a:rPr lang="en-GB" dirty="0"/>
              <a:t>required to test words ‘off list’ </a:t>
            </a:r>
          </a:p>
          <a:p>
            <a:pPr marL="228600" indent="-228600">
              <a:lnSpc>
                <a:spcPct val="150000"/>
              </a:lnSpc>
              <a:spcBef>
                <a:spcPts val="0"/>
              </a:spcBef>
              <a:buSzPts val="2800"/>
            </a:pPr>
            <a:r>
              <a:rPr lang="en-GB" dirty="0"/>
              <a:t>no specification about what kind of words </a:t>
            </a:r>
            <a:r>
              <a:rPr lang="en-GB" sz="1800" dirty="0"/>
              <a:t>(high vs low frequency)</a:t>
            </a:r>
            <a:endParaRPr lang="en-GB" dirty="0"/>
          </a:p>
          <a:p>
            <a:pPr marL="0" indent="0">
              <a:lnSpc>
                <a:spcPct val="150000"/>
              </a:lnSpc>
              <a:spcBef>
                <a:spcPts val="0"/>
              </a:spcBef>
              <a:buSzPts val="2800"/>
              <a:buNone/>
            </a:pPr>
            <a:r>
              <a:rPr lang="en-GB" dirty="0"/>
              <a:t>-&gt; mismatch between the language content on specifications and the language used in exams</a:t>
            </a:r>
          </a:p>
        </p:txBody>
      </p:sp>
    </p:spTree>
    <p:extLst>
      <p:ext uri="{BB962C8B-B14F-4D97-AF65-F5344CB8AC3E}">
        <p14:creationId xmlns:p14="http://schemas.microsoft.com/office/powerpoint/2010/main" val="169068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C424-60BC-9648-ADCD-BA5F36192941}"/>
              </a:ext>
            </a:extLst>
          </p:cNvPr>
          <p:cNvSpPr>
            <a:spLocks noGrp="1"/>
          </p:cNvSpPr>
          <p:nvPr>
            <p:ph type="title"/>
          </p:nvPr>
        </p:nvSpPr>
        <p:spPr>
          <a:xfrm>
            <a:off x="584616" y="77313"/>
            <a:ext cx="10769184" cy="1271801"/>
          </a:xfrm>
        </p:spPr>
        <p:txBody>
          <a:bodyPr>
            <a:noAutofit/>
          </a:bodyPr>
          <a:lstStyle/>
          <a:p>
            <a:pPr algn="ctr"/>
            <a:r>
              <a:rPr lang="en-US" sz="3200" dirty="0"/>
              <a:t>Some consequences of having a lexical content that is not defined and not informed by frequency </a:t>
            </a:r>
          </a:p>
        </p:txBody>
      </p:sp>
      <p:sp>
        <p:nvSpPr>
          <p:cNvPr id="3" name="Text Placeholder 2">
            <a:extLst>
              <a:ext uri="{FF2B5EF4-FFF2-40B4-BE49-F238E27FC236}">
                <a16:creationId xmlns:a16="http://schemas.microsoft.com/office/drawing/2014/main" id="{26530353-DD69-8544-879D-75DF837F7B07}"/>
              </a:ext>
            </a:extLst>
          </p:cNvPr>
          <p:cNvSpPr>
            <a:spLocks noGrp="1"/>
          </p:cNvSpPr>
          <p:nvPr>
            <p:ph type="body" idx="1"/>
          </p:nvPr>
        </p:nvSpPr>
        <p:spPr>
          <a:xfrm>
            <a:off x="265239" y="1233029"/>
            <a:ext cx="11407937" cy="5017869"/>
          </a:xfrm>
        </p:spPr>
        <p:txBody>
          <a:bodyPr>
            <a:normAutofit fontScale="85000" lnSpcReduction="10000"/>
          </a:bodyPr>
          <a:lstStyle/>
          <a:p>
            <a:pPr>
              <a:lnSpc>
                <a:spcPct val="150000"/>
              </a:lnSpc>
            </a:pPr>
            <a:r>
              <a:rPr lang="en-US" dirty="0"/>
              <a:t>49% of the words on awarding </a:t>
            </a:r>
            <a:r>
              <a:rPr lang="en-US" dirty="0" err="1"/>
              <a:t>organisations’</a:t>
            </a:r>
            <a:r>
              <a:rPr lang="en-US" dirty="0"/>
              <a:t> current  lists have </a:t>
            </a:r>
            <a:r>
              <a:rPr lang="en-US" b="1" u="sng" dirty="0"/>
              <a:t>never</a:t>
            </a:r>
            <a:r>
              <a:rPr lang="en-US" dirty="0"/>
              <a:t> been used in an exam </a:t>
            </a:r>
            <a:r>
              <a:rPr lang="en-US" sz="1600" dirty="0"/>
              <a:t>(averaged across AQA, </a:t>
            </a:r>
            <a:r>
              <a:rPr lang="en-US" sz="1600" dirty="0" err="1"/>
              <a:t>EdExcel</a:t>
            </a:r>
            <a:r>
              <a:rPr lang="en-US" sz="1600" dirty="0"/>
              <a:t>, 3 </a:t>
            </a:r>
            <a:r>
              <a:rPr lang="en-US" sz="1600" dirty="0" err="1"/>
              <a:t>langs</a:t>
            </a:r>
            <a:r>
              <a:rPr lang="en-US" sz="1600" dirty="0"/>
              <a:t>, F &amp; H, 4yrs)</a:t>
            </a:r>
          </a:p>
          <a:p>
            <a:pPr>
              <a:lnSpc>
                <a:spcPct val="150000"/>
              </a:lnSpc>
            </a:pPr>
            <a:r>
              <a:rPr lang="en-US" sz="2600" dirty="0"/>
              <a:t>20% of the words on current lists have only ever been used </a:t>
            </a:r>
            <a:r>
              <a:rPr lang="en-US" sz="2600" b="1" u="sng" dirty="0"/>
              <a:t>once</a:t>
            </a:r>
          </a:p>
          <a:p>
            <a:pPr>
              <a:lnSpc>
                <a:spcPct val="150000"/>
              </a:lnSpc>
            </a:pPr>
            <a:r>
              <a:rPr lang="en-US" sz="2600" dirty="0"/>
              <a:t>Lower frequency words almost twice as unpredictable as high frequency words</a:t>
            </a:r>
          </a:p>
          <a:p>
            <a:pPr>
              <a:lnSpc>
                <a:spcPct val="150000"/>
              </a:lnSpc>
            </a:pPr>
            <a:r>
              <a:rPr lang="en-US" sz="2600" dirty="0"/>
              <a:t>Putting all exams together, over 4 years, only 62% of words are high frequency</a:t>
            </a:r>
          </a:p>
          <a:p>
            <a:pPr lvl="1">
              <a:lnSpc>
                <a:spcPct val="150000"/>
              </a:lnSpc>
            </a:pPr>
            <a:r>
              <a:rPr lang="en-US" sz="2400" dirty="0"/>
              <a:t>for an exam oriented to ‘communication’, we would expect around 85%</a:t>
            </a:r>
          </a:p>
          <a:p>
            <a:pPr lvl="1">
              <a:lnSpc>
                <a:spcPct val="150000"/>
              </a:lnSpc>
            </a:pPr>
            <a:r>
              <a:rPr lang="en-US" sz="2400" dirty="0"/>
              <a:t>approx. 80% in written texts, and 90% in spoken</a:t>
            </a:r>
            <a:r>
              <a:rPr lang="en-US" sz="1050" dirty="0"/>
              <a:t>)</a:t>
            </a:r>
          </a:p>
          <a:p>
            <a:pPr marL="114300" indent="0">
              <a:lnSpc>
                <a:spcPct val="150000"/>
              </a:lnSpc>
              <a:buNone/>
            </a:pPr>
            <a:r>
              <a:rPr lang="en-US" b="1" dirty="0"/>
              <a:t>-&gt; </a:t>
            </a:r>
            <a:r>
              <a:rPr lang="en-US" dirty="0"/>
              <a:t>Heavy reliance on </a:t>
            </a:r>
            <a:r>
              <a:rPr lang="en-US" b="1" dirty="0"/>
              <a:t>inferencing,</a:t>
            </a:r>
            <a:r>
              <a:rPr lang="en-US" dirty="0"/>
              <a:t> in early, vulnerable stages of learning</a:t>
            </a:r>
          </a:p>
        </p:txBody>
      </p:sp>
    </p:spTree>
    <p:extLst>
      <p:ext uri="{BB962C8B-B14F-4D97-AF65-F5344CB8AC3E}">
        <p14:creationId xmlns:p14="http://schemas.microsoft.com/office/powerpoint/2010/main" val="133517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FEC5-58A3-1149-8FE5-16CC2999228A}"/>
              </a:ext>
            </a:extLst>
          </p:cNvPr>
          <p:cNvSpPr>
            <a:spLocks noGrp="1"/>
          </p:cNvSpPr>
          <p:nvPr>
            <p:ph type="title"/>
          </p:nvPr>
        </p:nvSpPr>
        <p:spPr>
          <a:xfrm>
            <a:off x="651576" y="124691"/>
            <a:ext cx="10817772" cy="886690"/>
          </a:xfrm>
        </p:spPr>
        <p:txBody>
          <a:bodyPr>
            <a:noAutofit/>
          </a:bodyPr>
          <a:lstStyle/>
          <a:p>
            <a:r>
              <a:rPr lang="en-US" sz="3200" b="1" dirty="0"/>
              <a:t>But inferencing is difficult … </a:t>
            </a:r>
          </a:p>
        </p:txBody>
      </p:sp>
      <p:sp>
        <p:nvSpPr>
          <p:cNvPr id="3" name="Text Placeholder 2">
            <a:extLst>
              <a:ext uri="{FF2B5EF4-FFF2-40B4-BE49-F238E27FC236}">
                <a16:creationId xmlns:a16="http://schemas.microsoft.com/office/drawing/2014/main" id="{540F65E1-C8AB-4141-8F94-32BD9C0E8DEE}"/>
              </a:ext>
            </a:extLst>
          </p:cNvPr>
          <p:cNvSpPr>
            <a:spLocks noGrp="1"/>
          </p:cNvSpPr>
          <p:nvPr>
            <p:ph type="body" idx="1"/>
          </p:nvPr>
        </p:nvSpPr>
        <p:spPr>
          <a:xfrm>
            <a:off x="359230" y="1126671"/>
            <a:ext cx="11402464" cy="5130695"/>
          </a:xfrm>
        </p:spPr>
        <p:txBody>
          <a:bodyPr>
            <a:normAutofit/>
          </a:bodyPr>
          <a:lstStyle/>
          <a:p>
            <a:pPr marL="114300" indent="0">
              <a:buNone/>
            </a:pPr>
            <a:r>
              <a:rPr lang="en-GB" sz="2600" dirty="0"/>
              <a:t>Whether a student can </a:t>
            </a:r>
            <a:r>
              <a:rPr lang="en-GB" sz="2600" i="1" dirty="0"/>
              <a:t>successfully</a:t>
            </a:r>
            <a:r>
              <a:rPr lang="en-GB" sz="2600" dirty="0"/>
              <a:t> infer meaning is ‘hit and miss’: </a:t>
            </a:r>
          </a:p>
          <a:p>
            <a:r>
              <a:rPr lang="en-GB" sz="2600" dirty="0"/>
              <a:t>If there were 10 unknown words in a text, a learner can infer meaning of between 2 and 6 of them</a:t>
            </a:r>
          </a:p>
          <a:p>
            <a:r>
              <a:rPr lang="en-GB" sz="2600" b="1" dirty="0"/>
              <a:t>Successful inference can depend on … </a:t>
            </a:r>
          </a:p>
          <a:p>
            <a:r>
              <a:rPr lang="en-GB" sz="2600" b="1" dirty="0"/>
              <a:t>Context</a:t>
            </a:r>
            <a:r>
              <a:rPr lang="en-GB" sz="2600" dirty="0"/>
              <a:t> </a:t>
            </a:r>
            <a:r>
              <a:rPr lang="en-GB" sz="2000" dirty="0"/>
              <a:t>e.g., the proportion of unknown words in the text</a:t>
            </a:r>
            <a:endParaRPr lang="en-GB" sz="2600" dirty="0"/>
          </a:p>
          <a:p>
            <a:r>
              <a:rPr lang="en-GB" sz="2600" b="1" dirty="0"/>
              <a:t>Learner</a:t>
            </a:r>
            <a:r>
              <a:rPr lang="en-GB" sz="2600" dirty="0"/>
              <a:t> </a:t>
            </a:r>
            <a:r>
              <a:rPr lang="en-GB" sz="2000" dirty="0"/>
              <a:t>e.g., language proficiency; </a:t>
            </a:r>
            <a:r>
              <a:rPr lang="en-GB" sz="2000" dirty="0">
                <a:solidFill>
                  <a:schemeClr val="tx1"/>
                </a:solidFill>
              </a:rPr>
              <a:t>analytic ability </a:t>
            </a:r>
            <a:endParaRPr lang="en-GB" sz="2600" dirty="0">
              <a:solidFill>
                <a:schemeClr val="tx1"/>
              </a:solidFill>
            </a:endParaRPr>
          </a:p>
          <a:p>
            <a:r>
              <a:rPr lang="en-GB" sz="2600" dirty="0"/>
              <a:t>Teaching strategies to work out unknown words becomes more effective the </a:t>
            </a:r>
            <a:r>
              <a:rPr lang="en-GB" sz="2600" b="1" dirty="0"/>
              <a:t>more proficient the </a:t>
            </a:r>
            <a:r>
              <a:rPr lang="en-GB" sz="2600" dirty="0"/>
              <a:t>learners are (</a:t>
            </a:r>
            <a:r>
              <a:rPr lang="en-GB" sz="2600" dirty="0">
                <a:hlinkClick r:id="rId3"/>
              </a:rPr>
              <a:t>Plonsky, 2011</a:t>
            </a:r>
            <a:r>
              <a:rPr lang="en-GB" sz="2600" dirty="0"/>
              <a:t>)</a:t>
            </a:r>
          </a:p>
          <a:p>
            <a:pPr marL="558800" lvl="1" indent="0">
              <a:buNone/>
            </a:pPr>
            <a:r>
              <a:rPr lang="en-GB" sz="2600" dirty="0"/>
              <a:t>-&gt; robust knowledge helpful</a:t>
            </a:r>
          </a:p>
          <a:p>
            <a:pPr lvl="1"/>
            <a:endParaRPr lang="en-GB" dirty="0"/>
          </a:p>
          <a:p>
            <a:pPr marL="558800" lvl="1" indent="0">
              <a:buNone/>
            </a:pPr>
            <a:r>
              <a:rPr lang="en-GB" sz="1600" dirty="0"/>
              <a:t>(e.g., </a:t>
            </a:r>
            <a:r>
              <a:rPr lang="en-GB" sz="1600" dirty="0" err="1"/>
              <a:t>Albrechtsen</a:t>
            </a:r>
            <a:r>
              <a:rPr lang="en-GB" sz="1600" dirty="0"/>
              <a:t> et al., 2008; </a:t>
            </a:r>
            <a:r>
              <a:rPr lang="en-GB" sz="1600" dirty="0" err="1"/>
              <a:t>Bengeleil</a:t>
            </a:r>
            <a:r>
              <a:rPr lang="en-GB" sz="1600" dirty="0"/>
              <a:t> &amp; </a:t>
            </a:r>
            <a:r>
              <a:rPr lang="en-GB" sz="1600" dirty="0" err="1"/>
              <a:t>Paribakht</a:t>
            </a:r>
            <a:r>
              <a:rPr lang="en-GB" sz="1600" dirty="0"/>
              <a:t>, 2004; Fraser, 1999; H. C. M. Hu &amp; Nassaji, 2012; </a:t>
            </a:r>
            <a:r>
              <a:rPr lang="en-GB" sz="1600" dirty="0" err="1"/>
              <a:t>Huckin</a:t>
            </a:r>
            <a:r>
              <a:rPr lang="en-GB" sz="1600" dirty="0"/>
              <a:t> &amp; Bloch, 1993; Nassaji, 2003; Pulido, 2007; Qian, 2005; Sternberg, 1987; </a:t>
            </a:r>
            <a:r>
              <a:rPr lang="en-GB" sz="1600" dirty="0" err="1"/>
              <a:t>Wesche</a:t>
            </a:r>
            <a:r>
              <a:rPr lang="en-GB" sz="1600" dirty="0"/>
              <a:t> &amp; </a:t>
            </a:r>
            <a:r>
              <a:rPr lang="en-GB" sz="1600" dirty="0" err="1"/>
              <a:t>Paribakht</a:t>
            </a:r>
            <a:r>
              <a:rPr lang="en-GB" sz="1600" dirty="0"/>
              <a:t>, 2009).</a:t>
            </a:r>
          </a:p>
          <a:p>
            <a:pPr lvl="1"/>
            <a:endParaRPr lang="en-GB" dirty="0"/>
          </a:p>
        </p:txBody>
      </p:sp>
    </p:spTree>
    <p:extLst>
      <p:ext uri="{BB962C8B-B14F-4D97-AF65-F5344CB8AC3E}">
        <p14:creationId xmlns:p14="http://schemas.microsoft.com/office/powerpoint/2010/main" val="27728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5038</TotalTime>
  <Words>7926</Words>
  <Application>Microsoft Macintosh PowerPoint</Application>
  <PresentationFormat>Widescreen</PresentationFormat>
  <Paragraphs>656</Paragraphs>
  <Slides>38</Slides>
  <Notes>36</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Century Gothic</vt:lpstr>
      <vt:lpstr>Times New Roman</vt:lpstr>
      <vt:lpstr>Twentieth Century</vt:lpstr>
      <vt:lpstr>Calibri</vt:lpstr>
      <vt:lpstr>Arial</vt:lpstr>
      <vt:lpstr>Wingdings</vt:lpstr>
      <vt:lpstr>1_Office Theme</vt:lpstr>
      <vt:lpstr>2_Office Theme</vt:lpstr>
      <vt:lpstr>Defining and Assessing the Language Content: Effects on Curriculum Design    </vt:lpstr>
      <vt:lpstr>Session overview</vt:lpstr>
      <vt:lpstr>PowerPoint Presentation</vt:lpstr>
      <vt:lpstr>How does MFL education in England define and operationalise “content”, at each layer of specification?</vt:lpstr>
      <vt:lpstr>Session overview</vt:lpstr>
      <vt:lpstr>Similarities between Subject Content in 2015 &amp; 2022</vt:lpstr>
      <vt:lpstr>Changes? to address what problems?</vt:lpstr>
      <vt:lpstr>Some consequences of having a lexical content that is not defined and not informed by frequency </vt:lpstr>
      <vt:lpstr>But inferencing is difficult … </vt:lpstr>
      <vt:lpstr>Key differences in 2022 Subject Content.  [1/4]</vt:lpstr>
      <vt:lpstr>Having a word list is not very unusual</vt:lpstr>
      <vt:lpstr>How many words is reasonable if we want to teach…</vt:lpstr>
      <vt:lpstr>What might inform decisions about how many words can be really learnt? </vt:lpstr>
      <vt:lpstr>Is the amount  (1,250 and 1,750) about right? </vt:lpstr>
      <vt:lpstr>Why should “85%” be high frequency words? </vt:lpstr>
      <vt:lpstr>Does this ‘constrained’ lexicon mean that students are less well prepared for an A level exam?</vt:lpstr>
      <vt:lpstr>Key difference in 2022 Subject Content [2/4]</vt:lpstr>
      <vt:lpstr>Hanoucca</vt:lpstr>
      <vt:lpstr>PowerPoint Presentation</vt:lpstr>
      <vt:lpstr>PowerPoint Presentation</vt:lpstr>
      <vt:lpstr>Key difference in 2022 Subject Content [4/4]</vt:lpstr>
      <vt:lpstr>Session overview</vt:lpstr>
      <vt:lpstr>Implications for curriculum. The new content increases attention on …</vt:lpstr>
      <vt:lpstr>How to sequence a curriculum, if not with phrases from topics on ‘my routine’, ‘school’, ‘jobs’?</vt:lpstr>
      <vt:lpstr>And yet space 1750 words out, across varied, interesting contexts?</vt:lpstr>
      <vt:lpstr>An expanding practice schedule</vt:lpstr>
      <vt:lpstr>Revisiting vocabulary in different semantic contexts</vt:lpstr>
      <vt:lpstr>2. Design</vt:lpstr>
      <vt:lpstr>But won’t this lead to a dull diet?   What about the country/ people / culture? </vt:lpstr>
      <vt:lpstr>El pasado de Medellín</vt:lpstr>
      <vt:lpstr>El Medellín de hoy</vt:lpstr>
      <vt:lpstr>Le festival de Dieppe </vt:lpstr>
      <vt:lpstr>La Manche</vt:lpstr>
      <vt:lpstr>Una tradición mexicana: el Día de Muertos</vt:lpstr>
      <vt:lpstr>Further resources from NCELP</vt:lpstr>
      <vt:lpstr>CPD offer</vt:lpstr>
      <vt:lpstr>Want to hear more from NCELP? </vt:lpstr>
      <vt:lpstr>Thanks for listening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TRG 2 GCSE Consultation</dc:title>
  <dc:creator>Rachel Hawkes</dc:creator>
  <cp:lastModifiedBy>Microsoft Office User</cp:lastModifiedBy>
  <cp:revision>225</cp:revision>
  <dcterms:created xsi:type="dcterms:W3CDTF">2020-11-07T18:31:19Z</dcterms:created>
  <dcterms:modified xsi:type="dcterms:W3CDTF">2022-02-09T15:13:32Z</dcterms:modified>
</cp:coreProperties>
</file>