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4"/>
  </p:notesMasterIdLst>
  <p:sldIdLst>
    <p:sldId id="257" r:id="rId3"/>
    <p:sldId id="513" r:id="rId4"/>
    <p:sldId id="572" r:id="rId5"/>
    <p:sldId id="425" r:id="rId6"/>
    <p:sldId id="570" r:id="rId7"/>
    <p:sldId id="539" r:id="rId8"/>
    <p:sldId id="531" r:id="rId9"/>
    <p:sldId id="592" r:id="rId10"/>
    <p:sldId id="528" r:id="rId11"/>
    <p:sldId id="573" r:id="rId12"/>
    <p:sldId id="529" r:id="rId13"/>
    <p:sldId id="494" r:id="rId14"/>
    <p:sldId id="567" r:id="rId15"/>
    <p:sldId id="568" r:id="rId16"/>
    <p:sldId id="569" r:id="rId17"/>
    <p:sldId id="336" r:id="rId18"/>
    <p:sldId id="270" r:id="rId19"/>
    <p:sldId id="271" r:id="rId20"/>
    <p:sldId id="551" r:id="rId21"/>
    <p:sldId id="574" r:id="rId22"/>
    <p:sldId id="577" r:id="rId23"/>
    <p:sldId id="578" r:id="rId24"/>
    <p:sldId id="579" r:id="rId25"/>
    <p:sldId id="580" r:id="rId26"/>
    <p:sldId id="581" r:id="rId27"/>
    <p:sldId id="582" r:id="rId28"/>
    <p:sldId id="583" r:id="rId29"/>
    <p:sldId id="585" r:id="rId30"/>
    <p:sldId id="586" r:id="rId31"/>
    <p:sldId id="587" r:id="rId32"/>
    <p:sldId id="588" r:id="rId33"/>
    <p:sldId id="536" r:id="rId34"/>
    <p:sldId id="563" r:id="rId35"/>
    <p:sldId id="564" r:id="rId36"/>
    <p:sldId id="590" r:id="rId37"/>
    <p:sldId id="591" r:id="rId38"/>
    <p:sldId id="565" r:id="rId39"/>
    <p:sldId id="589" r:id="rId40"/>
    <p:sldId id="566" r:id="rId41"/>
    <p:sldId id="446" r:id="rId42"/>
    <p:sldId id="26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B00"/>
    <a:srgbClr val="203864"/>
    <a:srgbClr val="FBF0D5"/>
    <a:srgbClr val="F66400"/>
    <a:srgbClr val="EE6000"/>
    <a:srgbClr val="115076"/>
    <a:srgbClr val="E3EAFD"/>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13" autoAdjust="0"/>
    <p:restoredTop sz="74005" autoAdjust="0"/>
  </p:normalViewPr>
  <p:slideViewPr>
    <p:cSldViewPr snapToGrid="0">
      <p:cViewPr varScale="1">
        <p:scale>
          <a:sx n="54" d="100"/>
          <a:sy n="54" d="100"/>
        </p:scale>
        <p:origin x="1266"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30/06/2021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Blanca Román.</a:t>
            </a:r>
            <a:endParaRPr lang="en-GB" b="1" dirty="0"/>
          </a:p>
          <a:p>
            <a:endParaRPr lang="en-GB" b="1" dirty="0"/>
          </a:p>
          <a:p>
            <a:r>
              <a:rPr lang="en-GB"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 of </a:t>
            </a:r>
            <a:r>
              <a:rPr lang="en-GB"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ar, </a:t>
            </a:r>
            <a:r>
              <a:rPr lang="en-GB"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er</a:t>
            </a:r>
            <a:r>
              <a:rPr lang="en-US" sz="1200" kern="1200" baseline="0" dirty="0">
                <a:solidFill>
                  <a:schemeClr val="tx1"/>
                </a:solidFill>
                <a:effectLst/>
                <a:latin typeface="+mn-lt"/>
                <a:ea typeface="+mn-ea"/>
                <a:cs typeface="+mn-cs"/>
              </a:rPr>
              <a:t> &amp;</a:t>
            </a: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ir verbs in the </a:t>
            </a:r>
            <a:r>
              <a:rPr lang="en-US" sz="1200" kern="1200" dirty="0" err="1">
                <a:solidFill>
                  <a:schemeClr val="tx1"/>
                </a:solidFill>
                <a:effectLst/>
                <a:latin typeface="+mn-lt"/>
                <a:ea typeface="+mn-ea"/>
                <a:cs typeface="+mn-cs"/>
              </a:rPr>
              <a:t>preterite</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1st, 2nd, 3rd person singular </a:t>
            </a:r>
            <a:r>
              <a:rPr lang="en-US" sz="1200" kern="1200" dirty="0" err="1">
                <a:solidFill>
                  <a:schemeClr val="tx1"/>
                </a:solidFill>
                <a:effectLst/>
                <a:latin typeface="+mn-lt"/>
                <a:ea typeface="+mn-ea"/>
                <a:cs typeface="+mn-cs"/>
              </a:rPr>
              <a:t>singular</a:t>
            </a:r>
            <a:r>
              <a:rPr lang="en-US" sz="1200" kern="1200" dirty="0">
                <a:solidFill>
                  <a:schemeClr val="tx1"/>
                </a:solidFill>
                <a:effectLst/>
                <a:latin typeface="+mn-lt"/>
                <a:ea typeface="+mn-ea"/>
                <a:cs typeface="+mn-cs"/>
              </a:rPr>
              <a:t> (-é, -</a:t>
            </a:r>
            <a:r>
              <a:rPr lang="en-US" sz="1200" kern="1200" dirty="0" err="1">
                <a:solidFill>
                  <a:schemeClr val="tx1"/>
                </a:solidFill>
                <a:effectLst/>
                <a:latin typeface="+mn-lt"/>
                <a:ea typeface="+mn-ea"/>
                <a:cs typeface="+mn-cs"/>
              </a:rPr>
              <a:t>aste</a:t>
            </a:r>
            <a:r>
              <a:rPr lang="en-US" sz="1200" kern="1200" dirty="0">
                <a:solidFill>
                  <a:schemeClr val="tx1"/>
                </a:solidFill>
                <a:effectLst/>
                <a:latin typeface="+mn-lt"/>
                <a:ea typeface="+mn-ea"/>
                <a:cs typeface="+mn-cs"/>
              </a:rPr>
              <a:t>, -ó)</a:t>
            </a:r>
            <a:endParaRPr lang="es-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Consolidation of SSC [qui] (contrasted with [que])</a:t>
            </a:r>
          </a:p>
          <a:p>
            <a:r>
              <a:rPr lang="en-GB" sz="1200" kern="1200" dirty="0">
                <a:solidFill>
                  <a:schemeClr val="tx1"/>
                </a:solidFill>
                <a:effectLst/>
                <a:latin typeface="+mn-lt"/>
                <a:ea typeface="+mn-ea"/>
                <a:cs typeface="+mn-cs"/>
              </a:rPr>
              <a:t>Consolidation of a subset of the Year 7 vocabulary</a:t>
            </a:r>
            <a:r>
              <a:rPr lang="en-GB" sz="1200" kern="1200" baseline="0" dirty="0">
                <a:solidFill>
                  <a:schemeClr val="tx1"/>
                </a:solidFill>
                <a:effectLst/>
                <a:latin typeface="+mn-lt"/>
                <a:ea typeface="+mn-ea"/>
                <a:cs typeface="+mn-cs"/>
              </a:rPr>
              <a:t> (see below)</a:t>
            </a:r>
            <a:endParaRPr lang="es-GB" sz="1200" kern="1200" dirty="0">
              <a:solidFill>
                <a:schemeClr val="tx1"/>
              </a:solidFill>
              <a:effectLst/>
              <a:latin typeface="+mn-lt"/>
              <a:ea typeface="+mn-ea"/>
              <a:cs typeface="+mn-cs"/>
            </a:endParaRPr>
          </a:p>
          <a:p>
            <a:br>
              <a:rPr lang="en-GB" baseline="0" dirty="0"/>
            </a:br>
            <a:r>
              <a:rPr lang="es-419" sz="1200" b="1" kern="1200" dirty="0">
                <a:solidFill>
                  <a:schemeClr val="tx1"/>
                </a:solidFill>
                <a:effectLst/>
                <a:latin typeface="+mn-lt"/>
                <a:ea typeface="+mn-ea"/>
                <a:cs typeface="+mn-cs"/>
              </a:rPr>
              <a:t>Vocabulary</a:t>
            </a:r>
            <a:r>
              <a:rPr lang="es-419" sz="1200" b="1" kern="1200" baseline="0" dirty="0">
                <a:solidFill>
                  <a:schemeClr val="tx1"/>
                </a:solidFill>
                <a:effectLst/>
                <a:latin typeface="+mn-lt"/>
                <a:ea typeface="+mn-ea"/>
                <a:cs typeface="+mn-cs"/>
              </a:rPr>
              <a:t> to be revisited</a:t>
            </a:r>
            <a:r>
              <a:rPr lang="es-419" sz="1200" b="1" kern="1200" dirty="0">
                <a:solidFill>
                  <a:schemeClr val="tx1"/>
                </a:solidFill>
                <a:effectLst/>
                <a:latin typeface="+mn-lt"/>
                <a:ea typeface="+mn-ea"/>
                <a:cs typeface="+mn-cs"/>
              </a:rPr>
              <a:t>:</a:t>
            </a:r>
          </a:p>
          <a:p>
            <a:r>
              <a:rPr lang="es-419" sz="1200" b="1" kern="1200" dirty="0">
                <a:solidFill>
                  <a:schemeClr val="tx1"/>
                </a:solidFill>
                <a:effectLst/>
                <a:latin typeface="+mn-lt"/>
                <a:ea typeface="+mn-ea"/>
                <a:cs typeface="+mn-cs"/>
              </a:rPr>
              <a:t>Y8 1.2.2: </a:t>
            </a:r>
            <a:r>
              <a:rPr lang="es-419" sz="1200" kern="1200" dirty="0">
                <a:solidFill>
                  <a:schemeClr val="tx1"/>
                </a:solidFill>
                <a:effectLst/>
                <a:latin typeface="+mn-lt"/>
                <a:ea typeface="+mn-ea"/>
                <a:cs typeface="+mn-cs"/>
              </a:rPr>
              <a:t>salir [114]; subir [410]; perder [195]; recoger [828]; partido [302]; fútbol [1471]; entrada [767]; billete [292];  pues¹ [73]; fin [182]; semana [301]; inglés² </a:t>
            </a:r>
            <a:r>
              <a:rPr lang="en-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[583]; jugador [1019]; (a) pie [365]</a:t>
            </a:r>
            <a:r>
              <a:rPr lang="es-GB" dirty="0">
                <a:effectLst/>
              </a:rPr>
              <a:t> </a:t>
            </a:r>
            <a:endParaRPr lang="en-GB"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Y8 1.2.7: </a:t>
            </a:r>
            <a:r>
              <a:rPr lang="es-419" sz="1200" b="0" kern="1200" baseline="0" dirty="0">
                <a:solidFill>
                  <a:schemeClr val="tx1"/>
                </a:solidFill>
                <a:effectLst/>
                <a:latin typeface="+mn-lt"/>
                <a:ea typeface="+mn-ea"/>
                <a:cs typeface="+mn-cs"/>
              </a:rPr>
              <a:t>n/a (consolidation week)</a:t>
            </a:r>
            <a:endParaRPr lang="en-GB" sz="1200" b="0" kern="1200" dirty="0">
              <a:solidFill>
                <a:schemeClr val="tx1"/>
              </a:solidFill>
              <a:effectLst/>
              <a:latin typeface="+mn-lt"/>
              <a:ea typeface="+mn-ea"/>
              <a:cs typeface="+mn-cs"/>
            </a:endParaRPr>
          </a:p>
          <a:p>
            <a:endParaRPr lang="en-GB" dirty="0"/>
          </a:p>
          <a:p>
            <a:r>
              <a:rPr lang="es-ES" b="1" baseline="0" dirty="0"/>
              <a:t>Year 7 vocabulary to revisit (50 items)</a:t>
            </a:r>
            <a:r>
              <a:rPr lang="es-ES" baseline="0" dirty="0"/>
              <a:t>: árbol [748]; producto [394]; voluntario [2732]; ayuda [784]; campo [342]; bolsa [1581]; cosa [69]; bicicleta [3684]; basura [2479]; naturaleza [712]; extranjero [675]; mundo [123]; problema [145]; barrio [940]; playa [1475]; periódico [1026]; caminar [514]; sacar [273]; limpiar [1713]; montar [1446]; viajar [902]; pasar</a:t>
            </a:r>
            <a:r>
              <a:rPr lang="es-ES" baseline="0" dirty="0">
                <a:latin typeface="Century Gothic" panose="020B0502020202020204" pitchFamily="34" charset="0"/>
              </a:rPr>
              <a:t>²</a:t>
            </a:r>
            <a:r>
              <a:rPr lang="es-ES" baseline="0" dirty="0"/>
              <a:t> [68]; recibir [316]; abrir [246]; importante [171]; verde [812]; nuevo [94]; divertido [2465]; luego [150]; lejos [833]; solo [95]; allí [197]; cerca [1042]; para [16]; como [20]; y [4]; Inglaterra [N/A]; muy [43]; otra vez [vez-59]; completamente [1185]; sin [54]; mi [37]; tu [53]; detrás [2044]; un [6]; una [6]; lunes [1370]; martes [3101]; jueves [1650]; domingo [693]</a:t>
            </a:r>
          </a:p>
          <a:p>
            <a:endParaRPr lang="es-E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vocabulary for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strike="noStrike" dirty="0"/>
              <a:t>Timing: </a:t>
            </a:r>
            <a:r>
              <a:rPr lang="en-US" b="0" strike="noStrike" dirty="0"/>
              <a:t>8 minutes</a:t>
            </a:r>
          </a:p>
          <a:p>
            <a:endParaRPr lang="en-US" b="1" strike="noStrike" dirty="0"/>
          </a:p>
          <a:p>
            <a:r>
              <a:rPr lang="en-US" b="1" strike="noStrike" dirty="0"/>
              <a:t>Aim: </a:t>
            </a:r>
            <a:r>
              <a:rPr lang="es-ES" b="0" strike="noStrike" dirty="0"/>
              <a:t>to produce </a:t>
            </a:r>
            <a:r>
              <a:rPr lang="es-ES" b="0" strike="noStrike" dirty="0" err="1"/>
              <a:t>some</a:t>
            </a:r>
            <a:r>
              <a:rPr lang="es-ES" b="0" strike="noStrike" dirty="0"/>
              <a:t> of </a:t>
            </a:r>
            <a:r>
              <a:rPr lang="es-ES" b="0" strike="noStrike" dirty="0" err="1"/>
              <a:t>the</a:t>
            </a:r>
            <a:r>
              <a:rPr lang="es-ES" b="0" strike="noStrike" dirty="0"/>
              <a:t> target </a:t>
            </a:r>
            <a:r>
              <a:rPr lang="es-ES" b="0" strike="noStrike" dirty="0" err="1"/>
              <a:t>vocabulary</a:t>
            </a:r>
            <a:r>
              <a:rPr lang="es-ES" b="0" strike="noStrike" dirty="0"/>
              <a:t> </a:t>
            </a:r>
            <a:r>
              <a:rPr lang="es-ES" b="0" strike="noStrike" dirty="0" err="1"/>
              <a:t>vocabulary</a:t>
            </a:r>
            <a:r>
              <a:rPr lang="es-ES" b="0" strike="noStrike" dirty="0"/>
              <a:t> and </a:t>
            </a:r>
            <a:r>
              <a:rPr lang="es-ES" b="0" strike="noStrike" dirty="0" err="1"/>
              <a:t>grammar</a:t>
            </a:r>
            <a:r>
              <a:rPr lang="es-ES" b="0" strike="noStrike" baseline="0" dirty="0"/>
              <a:t> in </a:t>
            </a:r>
            <a:r>
              <a:rPr lang="es-ES" b="0" strike="noStrike" baseline="0" dirty="0" err="1"/>
              <a:t>writing</a:t>
            </a:r>
            <a:r>
              <a:rPr lang="es-ES" b="0" strike="noStrike" baseline="0" dirty="0"/>
              <a:t>; to prepare </a:t>
            </a:r>
            <a:r>
              <a:rPr lang="es-ES" b="0" strike="noStrike" baseline="0" dirty="0" err="1"/>
              <a:t>for</a:t>
            </a:r>
            <a:r>
              <a:rPr lang="es-ES" b="0" strike="noStrike" baseline="0" dirty="0"/>
              <a:t> </a:t>
            </a:r>
            <a:r>
              <a:rPr lang="es-ES" b="0" strike="noStrike" baseline="0" dirty="0" err="1"/>
              <a:t>the</a:t>
            </a:r>
            <a:r>
              <a:rPr lang="es-ES" b="0" strike="noStrike" baseline="0" dirty="0"/>
              <a:t> </a:t>
            </a:r>
            <a:r>
              <a:rPr lang="es-ES" b="0" strike="noStrike" baseline="0" dirty="0" err="1"/>
              <a:t>next</a:t>
            </a:r>
            <a:r>
              <a:rPr lang="es-ES" b="0" strike="noStrike" baseline="0" dirty="0"/>
              <a:t> </a:t>
            </a:r>
            <a:r>
              <a:rPr lang="es-ES" b="0" strike="noStrike" baseline="0" dirty="0" err="1"/>
              <a:t>task</a:t>
            </a:r>
            <a:r>
              <a:rPr lang="es-ES" b="0" strike="noStrike" baseline="0" dirty="0"/>
              <a:t> </a:t>
            </a:r>
            <a:r>
              <a:rPr lang="es-ES" b="0" strike="noStrike" baseline="0" dirty="0" err="1"/>
              <a:t>where</a:t>
            </a:r>
            <a:r>
              <a:rPr lang="es-ES" b="0" strike="noStrike" baseline="0" dirty="0"/>
              <a:t> </a:t>
            </a:r>
            <a:r>
              <a:rPr lang="es-ES" b="0" strike="noStrike" baseline="0" dirty="0" err="1"/>
              <a:t>the</a:t>
            </a:r>
            <a:r>
              <a:rPr lang="es-ES" b="0" strike="noStrike" baseline="0" dirty="0"/>
              <a:t> </a:t>
            </a:r>
            <a:r>
              <a:rPr lang="es-ES" b="0" strike="noStrike" baseline="0" dirty="0" err="1"/>
              <a:t>same</a:t>
            </a:r>
            <a:r>
              <a:rPr lang="es-ES" b="0" strike="noStrike" baseline="0" dirty="0"/>
              <a:t> </a:t>
            </a:r>
            <a:r>
              <a:rPr lang="es-ES" b="0" strike="noStrike" baseline="0" dirty="0" err="1"/>
              <a:t>language</a:t>
            </a:r>
            <a:r>
              <a:rPr lang="es-ES" b="0" strike="noStrike" baseline="0" dirty="0"/>
              <a:t> </a:t>
            </a:r>
            <a:r>
              <a:rPr lang="es-ES" b="0" strike="noStrike" baseline="0" dirty="0" err="1"/>
              <a:t>will</a:t>
            </a:r>
            <a:r>
              <a:rPr lang="es-ES" b="0" strike="noStrike" baseline="0" dirty="0"/>
              <a:t> be </a:t>
            </a:r>
            <a:r>
              <a:rPr lang="es-ES" b="0" strike="noStrike" baseline="0" dirty="0" err="1"/>
              <a:t>used</a:t>
            </a:r>
            <a:r>
              <a:rPr lang="es-ES" b="0" strike="noStrike" baseline="0" dirty="0"/>
              <a:t> in oral </a:t>
            </a:r>
            <a:r>
              <a:rPr lang="es-ES" b="0" strike="noStrike" baseline="0" dirty="0" err="1"/>
              <a:t>production</a:t>
            </a:r>
            <a:r>
              <a:rPr lang="es-ES" b="0" strike="noStrike" baseline="0" dirty="0"/>
              <a:t> </a:t>
            </a:r>
            <a:r>
              <a:rPr lang="es-ES" b="0" strike="noStrike" baseline="0" dirty="0" err="1"/>
              <a:t>under</a:t>
            </a:r>
            <a:r>
              <a:rPr lang="es-ES" b="0" strike="noStrike" baseline="0" dirty="0"/>
              <a:t> more time </a:t>
            </a:r>
            <a:r>
              <a:rPr lang="es-ES" b="0" strike="noStrike" baseline="0" dirty="0" err="1"/>
              <a:t>pressure</a:t>
            </a:r>
            <a:r>
              <a:rPr lang="es-ES" b="0" strike="noStrike" baseline="0" dirty="0"/>
              <a:t>.</a:t>
            </a:r>
            <a:endParaRPr lang="es-ES" b="0" strike="noStrike" dirty="0"/>
          </a:p>
          <a:p>
            <a:endParaRPr lang="en-US" b="1" strike="noStrike" dirty="0"/>
          </a:p>
          <a:p>
            <a:r>
              <a:rPr lang="en-US" b="1" strike="noStrike" dirty="0"/>
              <a:t>Procedure:</a:t>
            </a:r>
          </a:p>
          <a:p>
            <a:pPr marL="228600" indent="-228600">
              <a:buAutoNum type="arabicPeriod"/>
            </a:pPr>
            <a:r>
              <a:rPr lang="en-US" b="0" strike="noStrike" dirty="0"/>
              <a:t>Students translate the 6 sentences.</a:t>
            </a:r>
          </a:p>
          <a:p>
            <a:pPr marL="228600" indent="-228600">
              <a:buAutoNum type="arabicPeriod"/>
            </a:pPr>
            <a:r>
              <a:rPr lang="en-US" b="0" strike="noStrike" baseline="0" dirty="0"/>
              <a:t>Click on a box on the right to reveal the answer. Answers can be revealed in any order.</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3056452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a:t>
            </a:r>
          </a:p>
          <a:p>
            <a:endParaRPr lang="en-US" b="1" dirty="0"/>
          </a:p>
          <a:p>
            <a:r>
              <a:rPr lang="en-US" b="1" dirty="0"/>
              <a:t>Aim: </a:t>
            </a:r>
            <a:r>
              <a:rPr lang="en-US" b="0" dirty="0"/>
              <a:t>to use the 1</a:t>
            </a:r>
            <a:r>
              <a:rPr lang="en-US" b="0" baseline="30000" dirty="0"/>
              <a:t>st</a:t>
            </a:r>
            <a:r>
              <a:rPr lang="en-US" b="0" dirty="0"/>
              <a:t>, 2</a:t>
            </a:r>
            <a:r>
              <a:rPr lang="en-US" b="0" baseline="30000" dirty="0"/>
              <a:t>nd</a:t>
            </a:r>
            <a:r>
              <a:rPr lang="en-US" b="0" dirty="0"/>
              <a:t> and 3</a:t>
            </a:r>
            <a:r>
              <a:rPr lang="en-US" b="0" baseline="30000" dirty="0"/>
              <a:t>rd</a:t>
            </a:r>
            <a:r>
              <a:rPr lang="en-US" b="0" dirty="0"/>
              <a:t> singular person forms</a:t>
            </a:r>
            <a:r>
              <a:rPr lang="en-US" b="0" baseline="0" dirty="0"/>
              <a:t> </a:t>
            </a:r>
            <a:r>
              <a:rPr lang="en-US" b="0" dirty="0"/>
              <a:t>of –ar verbs and vocabulary in oral production; to further practise listening out for singular verb endings in preterite and connecting these with their meanings.</a:t>
            </a:r>
          </a:p>
          <a:p>
            <a:endParaRPr lang="en-US" b="1" dirty="0"/>
          </a:p>
          <a:p>
            <a:r>
              <a:rPr lang="en-US" b="1" dirty="0"/>
              <a:t>Procedure:</a:t>
            </a:r>
          </a:p>
          <a:p>
            <a:r>
              <a:rPr lang="en-US" b="0" dirty="0"/>
              <a:t>1. Students A </a:t>
            </a:r>
            <a:r>
              <a:rPr lang="es-ES" b="0" dirty="0" err="1"/>
              <a:t>reads</a:t>
            </a:r>
            <a:r>
              <a:rPr lang="es-ES" b="0" dirty="0"/>
              <a:t> </a:t>
            </a:r>
            <a:r>
              <a:rPr lang="es-ES" b="0" dirty="0" err="1"/>
              <a:t>out</a:t>
            </a:r>
            <a:r>
              <a:rPr lang="es-ES" b="0" dirty="0"/>
              <a:t> </a:t>
            </a:r>
            <a:r>
              <a:rPr lang="es-ES" b="0" dirty="0" err="1"/>
              <a:t>each</a:t>
            </a:r>
            <a:r>
              <a:rPr lang="es-ES" b="0" dirty="0"/>
              <a:t> </a:t>
            </a:r>
            <a:r>
              <a:rPr lang="es-ES" b="0" dirty="0" err="1"/>
              <a:t>sentence</a:t>
            </a:r>
            <a:r>
              <a:rPr lang="es-ES" b="0" dirty="0"/>
              <a:t> in </a:t>
            </a:r>
            <a:r>
              <a:rPr lang="es-ES" b="0" dirty="0" err="1"/>
              <a:t>Spanish</a:t>
            </a:r>
            <a:endParaRPr lang="en-US" b="0" dirty="0"/>
          </a:p>
          <a:p>
            <a:r>
              <a:rPr lang="en-US" b="0" dirty="0"/>
              <a:t>2. Student B </a:t>
            </a:r>
            <a:r>
              <a:rPr lang="es-ES" sz="1200" kern="1200" dirty="0" err="1">
                <a:solidFill>
                  <a:schemeClr val="tx1"/>
                </a:solidFill>
                <a:effectLst/>
                <a:latin typeface="+mn-lt"/>
                <a:ea typeface="+mn-ea"/>
                <a:cs typeface="+mn-cs"/>
              </a:rPr>
              <a:t>listens</a:t>
            </a:r>
            <a:r>
              <a:rPr lang="es-ES" sz="1200" kern="1200" dirty="0">
                <a:solidFill>
                  <a:schemeClr val="tx1"/>
                </a:solidFill>
                <a:effectLst/>
                <a:latin typeface="+mn-lt"/>
                <a:ea typeface="+mn-ea"/>
                <a:cs typeface="+mn-cs"/>
              </a:rPr>
              <a:t> and completes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grid</a:t>
            </a:r>
            <a:r>
              <a:rPr lang="es-ES" sz="1200" kern="1200" dirty="0">
                <a:solidFill>
                  <a:schemeClr val="tx1"/>
                </a:solidFill>
                <a:effectLst/>
                <a:latin typeface="+mn-lt"/>
                <a:ea typeface="+mn-ea"/>
                <a:cs typeface="+mn-cs"/>
              </a:rPr>
              <a:t>.</a:t>
            </a:r>
          </a:p>
          <a:p>
            <a:r>
              <a:rPr lang="es-ES" sz="1200" b="0" kern="1200" dirty="0">
                <a:solidFill>
                  <a:schemeClr val="tx1"/>
                </a:solidFill>
                <a:effectLst/>
                <a:latin typeface="+mn-lt"/>
                <a:ea typeface="+mn-ea"/>
                <a:cs typeface="+mn-cs"/>
              </a:rPr>
              <a:t>3. </a:t>
            </a:r>
            <a:r>
              <a:rPr lang="es-ES" sz="1200" b="0" kern="1200" dirty="0" err="1">
                <a:solidFill>
                  <a:schemeClr val="tx1"/>
                </a:solidFill>
                <a:effectLst/>
                <a:latin typeface="+mn-lt"/>
                <a:ea typeface="+mn-ea"/>
                <a:cs typeface="+mn-cs"/>
              </a:rPr>
              <a:t>Students</a:t>
            </a:r>
            <a:r>
              <a:rPr lang="es-ES" sz="1200" b="0" kern="1200" dirty="0">
                <a:solidFill>
                  <a:schemeClr val="tx1"/>
                </a:solidFill>
                <a:effectLst/>
                <a:latin typeface="+mn-lt"/>
                <a:ea typeface="+mn-ea"/>
                <a:cs typeface="+mn-cs"/>
              </a:rPr>
              <a:t> swap roles.</a:t>
            </a:r>
          </a:p>
          <a:p>
            <a:r>
              <a:rPr lang="es-ES" sz="1200" b="0" kern="1200" dirty="0">
                <a:solidFill>
                  <a:schemeClr val="tx1"/>
                </a:solidFill>
                <a:effectLst/>
                <a:latin typeface="+mn-lt"/>
                <a:ea typeface="+mn-ea"/>
                <a:cs typeface="+mn-cs"/>
              </a:rPr>
              <a:t>4. </a:t>
            </a:r>
            <a:r>
              <a:rPr lang="es-ES" sz="1200" b="0" kern="1200" dirty="0" err="1">
                <a:solidFill>
                  <a:schemeClr val="tx1"/>
                </a:solidFill>
                <a:effectLst/>
                <a:latin typeface="+mn-lt"/>
                <a:ea typeface="+mn-ea"/>
                <a:cs typeface="+mn-cs"/>
              </a:rPr>
              <a:t>Teachers</a:t>
            </a:r>
            <a:r>
              <a:rPr lang="es-ES" sz="1200" b="0" kern="1200" dirty="0">
                <a:solidFill>
                  <a:schemeClr val="tx1"/>
                </a:solidFill>
                <a:effectLst/>
                <a:latin typeface="+mn-lt"/>
                <a:ea typeface="+mn-ea"/>
                <a:cs typeface="+mn-cs"/>
              </a:rPr>
              <a:t> can </a:t>
            </a:r>
            <a:r>
              <a:rPr lang="es-ES" sz="1200" b="0" kern="1200" dirty="0" err="1">
                <a:solidFill>
                  <a:schemeClr val="tx1"/>
                </a:solidFill>
                <a:effectLst/>
                <a:latin typeface="+mn-lt"/>
                <a:ea typeface="+mn-ea"/>
                <a:cs typeface="+mn-cs"/>
              </a:rPr>
              <a:t>offer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feedback</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using</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answer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slides</a:t>
            </a:r>
            <a:r>
              <a:rPr lang="es-ES" sz="1200" b="0" kern="1200" dirty="0">
                <a:solidFill>
                  <a:schemeClr val="tx1"/>
                </a:solidFill>
                <a:effectLst/>
                <a:latin typeface="+mn-lt"/>
                <a:ea typeface="+mn-ea"/>
                <a:cs typeface="+mn-cs"/>
              </a:rPr>
              <a:t>.</a:t>
            </a:r>
          </a:p>
          <a:p>
            <a:endParaRPr lang="es-E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kern="1200" dirty="0">
                <a:solidFill>
                  <a:schemeClr val="tx1"/>
                </a:solidFill>
                <a:effectLst/>
                <a:latin typeface="+mn-lt"/>
                <a:ea typeface="+mn-ea"/>
                <a:cs typeface="+mn-cs"/>
              </a:rPr>
              <a:t>Note: </a:t>
            </a:r>
            <a:r>
              <a:rPr lang="es-ES" sz="1200" b="0" kern="1200" dirty="0" err="1">
                <a:solidFill>
                  <a:schemeClr val="tx1"/>
                </a:solidFill>
                <a:effectLst/>
                <a:latin typeface="+mn-lt"/>
                <a:ea typeface="+mn-ea"/>
                <a:cs typeface="+mn-cs"/>
              </a:rPr>
              <a:t>this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activity</a:t>
            </a:r>
            <a:r>
              <a:rPr lang="es-ES" sz="1200" b="0" kern="1200" dirty="0">
                <a:solidFill>
                  <a:schemeClr val="tx1"/>
                </a:solidFill>
                <a:effectLst/>
                <a:latin typeface="+mn-lt"/>
                <a:ea typeface="+mn-ea"/>
                <a:cs typeface="+mn-cs"/>
              </a:rPr>
              <a:t> can be done in </a:t>
            </a:r>
            <a:r>
              <a:rPr lang="es-ES" sz="1200" b="0" kern="1200" dirty="0" err="1">
                <a:solidFill>
                  <a:schemeClr val="tx1"/>
                </a:solidFill>
                <a:effectLst/>
                <a:latin typeface="+mn-lt"/>
                <a:ea typeface="+mn-ea"/>
                <a:cs typeface="+mn-cs"/>
              </a:rPr>
              <a:t>numerical</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or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random</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order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If</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teacher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wants</a:t>
            </a:r>
            <a:r>
              <a:rPr lang="es-ES" sz="1200" b="0" kern="1200" dirty="0">
                <a:solidFill>
                  <a:schemeClr val="tx1"/>
                </a:solidFill>
                <a:effectLst/>
                <a:latin typeface="+mn-lt"/>
                <a:ea typeface="+mn-ea"/>
                <a:cs typeface="+mn-cs"/>
              </a:rPr>
              <a:t> to </a:t>
            </a:r>
            <a:r>
              <a:rPr lang="es-ES" sz="1200" b="0" kern="1200" dirty="0" err="1">
                <a:solidFill>
                  <a:schemeClr val="tx1"/>
                </a:solidFill>
                <a:effectLst/>
                <a:latin typeface="+mn-lt"/>
                <a:ea typeface="+mn-ea"/>
                <a:cs typeface="+mn-cs"/>
              </a:rPr>
              <a:t>make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activity</a:t>
            </a:r>
            <a:r>
              <a:rPr lang="es-ES" sz="1200" b="0" kern="1200" dirty="0">
                <a:solidFill>
                  <a:schemeClr val="tx1"/>
                </a:solidFill>
                <a:effectLst/>
                <a:latin typeface="+mn-lt"/>
                <a:ea typeface="+mn-ea"/>
                <a:cs typeface="+mn-cs"/>
              </a:rPr>
              <a:t> more </a:t>
            </a:r>
            <a:r>
              <a:rPr lang="es-ES" sz="1200" b="0" kern="1200" dirty="0" err="1">
                <a:solidFill>
                  <a:schemeClr val="tx1"/>
                </a:solidFill>
                <a:effectLst/>
                <a:latin typeface="+mn-lt"/>
                <a:ea typeface="+mn-ea"/>
                <a:cs typeface="+mn-cs"/>
              </a:rPr>
              <a:t>challenging</a:t>
            </a:r>
            <a:r>
              <a:rPr lang="es-ES" sz="12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student speaking can say sentences in random order. This</a:t>
            </a:r>
            <a:r>
              <a:rPr lang="en-US" sz="1200" kern="1200" baseline="0" dirty="0">
                <a:solidFill>
                  <a:schemeClr val="tx1"/>
                </a:solidFill>
                <a:effectLst/>
                <a:latin typeface="+mn-lt"/>
                <a:ea typeface="+mn-ea"/>
                <a:cs typeface="+mn-cs"/>
              </a:rPr>
              <a:t> requires the</a:t>
            </a:r>
            <a:r>
              <a:rPr lang="en-US" sz="1200" kern="1200" dirty="0">
                <a:solidFill>
                  <a:schemeClr val="tx1"/>
                </a:solidFill>
                <a:effectLst/>
                <a:latin typeface="+mn-lt"/>
                <a:ea typeface="+mn-ea"/>
                <a:cs typeface="+mn-cs"/>
              </a:rPr>
              <a:t> listener to identify the corresponding English</a:t>
            </a:r>
            <a:r>
              <a:rPr lang="en-US" sz="1200" kern="1200" baseline="0" dirty="0">
                <a:solidFill>
                  <a:schemeClr val="tx1"/>
                </a:solidFill>
                <a:effectLst/>
                <a:latin typeface="+mn-lt"/>
                <a:ea typeface="+mn-ea"/>
                <a:cs typeface="+mn-cs"/>
              </a:rPr>
              <a:t> sentence by paying attention </a:t>
            </a:r>
            <a:r>
              <a:rPr lang="en-GB" sz="1200" kern="1200" baseline="0" dirty="0">
                <a:solidFill>
                  <a:schemeClr val="tx1"/>
                </a:solidFill>
                <a:effectLst/>
                <a:latin typeface="+mn-lt"/>
                <a:ea typeface="+mn-ea"/>
                <a:cs typeface="+mn-cs"/>
              </a:rPr>
              <a:t>to the vocabulary.</a:t>
            </a:r>
            <a:endParaRPr lang="es-GB" sz="1200" kern="1200" dirty="0">
              <a:solidFill>
                <a:schemeClr val="tx1"/>
              </a:solidFill>
              <a:effectLst/>
              <a:latin typeface="+mn-lt"/>
              <a:ea typeface="+mn-ea"/>
              <a:cs typeface="+mn-cs"/>
            </a:endParaRPr>
          </a:p>
          <a:p>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932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Person A speaking cards and answer grid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DO NOT DISPLAY DURING </a:t>
            </a:r>
            <a:r>
              <a:rPr lang="en-GB" b="1" dirty="0"/>
              <a:t>ACTIVITY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213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Person B speaking cards and answer grid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DO NOT DISPLAY DURING </a:t>
            </a:r>
            <a:r>
              <a:rPr lang="en-GB" b="1" dirty="0"/>
              <a:t>ACTIVITY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9176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ANSWERS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940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ANSWERS</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62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Blanca Román.</a:t>
            </a:r>
            <a:endParaRPr lang="en-GB" b="1" dirty="0"/>
          </a:p>
          <a:p>
            <a:endParaRPr lang="en-GB" b="1" dirty="0"/>
          </a:p>
          <a:p>
            <a:r>
              <a:rPr lang="en-GB" b="1" dirty="0"/>
              <a:t>Learning outcomes (lesson 2):</a:t>
            </a:r>
          </a:p>
          <a:p>
            <a:r>
              <a:rPr lang="en-GB" b="0" dirty="0"/>
              <a:t>Consolidation of </a:t>
            </a:r>
            <a:r>
              <a:rPr lang="en-GB"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er</a:t>
            </a:r>
            <a:r>
              <a:rPr lang="en-US" sz="1200" kern="1200" baseline="0" dirty="0">
                <a:solidFill>
                  <a:schemeClr val="tx1"/>
                </a:solidFill>
                <a:effectLst/>
                <a:latin typeface="+mn-lt"/>
                <a:ea typeface="+mn-ea"/>
                <a:cs typeface="+mn-cs"/>
              </a:rPr>
              <a:t> &amp;</a:t>
            </a: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ir verbs in the </a:t>
            </a:r>
            <a:r>
              <a:rPr lang="en-US" sz="1200" kern="1200" dirty="0" err="1">
                <a:solidFill>
                  <a:schemeClr val="tx1"/>
                </a:solidFill>
                <a:effectLst/>
                <a:latin typeface="+mn-lt"/>
                <a:ea typeface="+mn-ea"/>
                <a:cs typeface="+mn-cs"/>
              </a:rPr>
              <a:t>preterite</a:t>
            </a:r>
            <a:r>
              <a:rPr lang="en-US" sz="1200" kern="1200" dirty="0">
                <a:solidFill>
                  <a:schemeClr val="tx1"/>
                </a:solidFill>
                <a:effectLst/>
                <a:latin typeface="+mn-lt"/>
                <a:ea typeface="+mn-ea"/>
                <a:cs typeface="+mn-cs"/>
              </a:rPr>
              <a:t>: 1st, 2</a:t>
            </a:r>
            <a:r>
              <a:rPr lang="en-US" sz="1200" kern="1200" baseline="30000" dirty="0">
                <a:solidFill>
                  <a:schemeClr val="tx1"/>
                </a:solidFill>
                <a:effectLst/>
                <a:latin typeface="+mn-lt"/>
                <a:ea typeface="+mn-ea"/>
                <a:cs typeface="+mn-cs"/>
              </a:rPr>
              <a:t>nd</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3rd person singular (-í, -</a:t>
            </a:r>
            <a:r>
              <a:rPr lang="en-US" sz="1200" kern="1200" dirty="0" err="1">
                <a:solidFill>
                  <a:schemeClr val="tx1"/>
                </a:solidFill>
                <a:effectLst/>
                <a:latin typeface="+mn-lt"/>
                <a:ea typeface="+mn-ea"/>
                <a:cs typeface="+mn-cs"/>
              </a:rPr>
              <a:t>iste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ió</a:t>
            </a:r>
            <a:r>
              <a:rPr lang="en-US" sz="1200" kern="1200" dirty="0">
                <a:solidFill>
                  <a:schemeClr val="tx1"/>
                </a:solidFill>
                <a:effectLst/>
                <a:latin typeface="+mn-lt"/>
                <a:ea typeface="+mn-ea"/>
                <a:cs typeface="+mn-cs"/>
              </a:rPr>
              <a:t>)</a:t>
            </a:r>
            <a:endParaRPr lang="es-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Consolidation of SSC [qui] (contrasted</a:t>
            </a:r>
            <a:r>
              <a:rPr lang="en-GB" sz="1200" kern="1200" baseline="0" dirty="0">
                <a:solidFill>
                  <a:schemeClr val="tx1"/>
                </a:solidFill>
                <a:effectLst/>
                <a:latin typeface="+mn-lt"/>
                <a:ea typeface="+mn-ea"/>
                <a:cs typeface="+mn-cs"/>
              </a:rPr>
              <a:t> with [que])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Consolidation of a subset of the Year 7 vocabulary</a:t>
            </a:r>
            <a:r>
              <a:rPr lang="en-GB" sz="1200" kern="1200" baseline="0" dirty="0">
                <a:solidFill>
                  <a:schemeClr val="tx1"/>
                </a:solidFill>
                <a:effectLst/>
                <a:latin typeface="+mn-lt"/>
                <a:ea typeface="+mn-ea"/>
                <a:cs typeface="+mn-cs"/>
              </a:rPr>
              <a:t> (see below)</a:t>
            </a:r>
            <a:endParaRPr lang="es-GB" sz="1200" kern="1200" dirty="0">
              <a:solidFill>
                <a:schemeClr val="tx1"/>
              </a:solidFill>
              <a:effectLst/>
              <a:latin typeface="+mn-lt"/>
              <a:ea typeface="+mn-ea"/>
              <a:cs typeface="+mn-cs"/>
            </a:endParaRPr>
          </a:p>
          <a:p>
            <a:br>
              <a:rPr lang="en-GB" baseline="0" dirty="0"/>
            </a:br>
            <a:r>
              <a:rPr lang="es-419" sz="1200" b="1" kern="1200" dirty="0" err="1">
                <a:solidFill>
                  <a:schemeClr val="tx1"/>
                </a:solidFill>
                <a:effectLst/>
                <a:latin typeface="+mn-lt"/>
                <a:ea typeface="+mn-ea"/>
                <a:cs typeface="+mn-cs"/>
              </a:rPr>
              <a:t>Vocabulary</a:t>
            </a:r>
            <a:r>
              <a:rPr lang="es-419" sz="1200" b="1" kern="1200" baseline="0" dirty="0">
                <a:solidFill>
                  <a:schemeClr val="tx1"/>
                </a:solidFill>
                <a:effectLst/>
                <a:latin typeface="+mn-lt"/>
                <a:ea typeface="+mn-ea"/>
                <a:cs typeface="+mn-cs"/>
              </a:rPr>
              <a:t> to be </a:t>
            </a:r>
            <a:r>
              <a:rPr lang="es-419" sz="1200" b="1" kern="1200" baseline="0" dirty="0" err="1">
                <a:solidFill>
                  <a:schemeClr val="tx1"/>
                </a:solidFill>
                <a:effectLst/>
                <a:latin typeface="+mn-lt"/>
                <a:ea typeface="+mn-ea"/>
                <a:cs typeface="+mn-cs"/>
              </a:rPr>
              <a:t>revisited</a:t>
            </a:r>
            <a:r>
              <a:rPr lang="es-419" sz="1200" b="1" kern="1200" dirty="0">
                <a:solidFill>
                  <a:schemeClr val="tx1"/>
                </a:solidFill>
                <a:effectLst/>
                <a:latin typeface="+mn-lt"/>
                <a:ea typeface="+mn-ea"/>
                <a:cs typeface="+mn-cs"/>
              </a:rPr>
              <a:t>:</a:t>
            </a:r>
          </a:p>
          <a:p>
            <a:r>
              <a:rPr lang="es-419" sz="1200" b="1" kern="1200" dirty="0">
                <a:solidFill>
                  <a:schemeClr val="tx1"/>
                </a:solidFill>
                <a:effectLst/>
                <a:latin typeface="+mn-lt"/>
                <a:ea typeface="+mn-ea"/>
                <a:cs typeface="+mn-cs"/>
              </a:rPr>
              <a:t>Y8 1.2.1: </a:t>
            </a:r>
            <a:r>
              <a:rPr lang="es-419" sz="1200" kern="1200" dirty="0">
                <a:solidFill>
                  <a:schemeClr val="tx1"/>
                </a:solidFill>
                <a:effectLst/>
                <a:latin typeface="+mn-lt"/>
                <a:ea typeface="+mn-ea"/>
                <a:cs typeface="+mn-cs"/>
              </a:rPr>
              <a:t>salir [114]; subir [410]; perder [195]; recoger [828]; partido [302]; fútbol [1471]; entrada [767]; billete [292];  pues¹ [73]; fin [182]; semana [301]; inglés² </a:t>
            </a:r>
            <a:r>
              <a:rPr lang="en-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[583]; jugador [1019]; (a) pie [365]</a:t>
            </a:r>
            <a:r>
              <a:rPr lang="es-GB" dirty="0">
                <a:effectLst/>
              </a:rPr>
              <a:t> </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1" kern="1200" dirty="0">
                <a:solidFill>
                  <a:schemeClr val="tx1"/>
                </a:solidFill>
                <a:effectLst/>
                <a:latin typeface="+mn-lt"/>
                <a:ea typeface="+mn-ea"/>
                <a:cs typeface="+mn-cs"/>
              </a:rPr>
              <a:t>Y8 1.2.7: </a:t>
            </a:r>
            <a:r>
              <a:rPr lang="es-419" sz="1200" b="0" kern="1200" baseline="0" dirty="0">
                <a:solidFill>
                  <a:schemeClr val="tx1"/>
                </a:solidFill>
                <a:effectLst/>
                <a:latin typeface="+mn-lt"/>
                <a:ea typeface="+mn-ea"/>
                <a:cs typeface="+mn-cs"/>
              </a:rPr>
              <a:t>n/a (consolidation week)</a:t>
            </a:r>
            <a:endParaRPr lang="en-GB" sz="1200" b="0" kern="1200" dirty="0">
              <a:solidFill>
                <a:schemeClr val="tx1"/>
              </a:solidFill>
              <a:effectLst/>
              <a:latin typeface="+mn-lt"/>
              <a:ea typeface="+mn-ea"/>
              <a:cs typeface="+mn-cs"/>
            </a:endParaRPr>
          </a:p>
          <a:p>
            <a:endParaRPr lang="en-GB" dirty="0"/>
          </a:p>
          <a:p>
            <a:r>
              <a:rPr lang="es-ES" b="1" baseline="0" dirty="0" err="1"/>
              <a:t>Year</a:t>
            </a:r>
            <a:r>
              <a:rPr lang="es-ES" b="1" baseline="0" dirty="0"/>
              <a:t> 7 </a:t>
            </a:r>
            <a:r>
              <a:rPr lang="es-ES" b="1" baseline="0" dirty="0" err="1"/>
              <a:t>vocabulary</a:t>
            </a:r>
            <a:r>
              <a:rPr lang="es-ES" b="1" baseline="0" dirty="0"/>
              <a:t> to </a:t>
            </a:r>
            <a:r>
              <a:rPr lang="es-ES" b="1" baseline="0" dirty="0" err="1"/>
              <a:t>revisit</a:t>
            </a:r>
            <a:r>
              <a:rPr lang="es-ES" b="1" baseline="0" dirty="0"/>
              <a:t> (50 </a:t>
            </a:r>
            <a:r>
              <a:rPr lang="es-ES" b="1" baseline="0" dirty="0" err="1"/>
              <a:t>items</a:t>
            </a:r>
            <a:r>
              <a:rPr lang="es-ES" b="1" baseline="0" dirty="0"/>
              <a:t>)</a:t>
            </a:r>
            <a:r>
              <a:rPr lang="es-ES" baseline="0" dirty="0"/>
              <a:t>: árbol [748]; producto [394]; voluntario [2732]; ayuda [784]; campo [342]; bolsa [1581]; cosa [69]; bicicleta [3684]; basura [2479]; naturaleza [712]; extranjero [675]; mundo [123]; problema [145]; barrio [940]; playa [1475]; periódico [1026]; caminar [514]; sacar [273]; limpiar [1713]; montar [1446]; viajar [902]; pasar</a:t>
            </a:r>
            <a:r>
              <a:rPr lang="es-ES" baseline="0" dirty="0">
                <a:latin typeface="Century Gothic" panose="020B0502020202020204" pitchFamily="34" charset="0"/>
              </a:rPr>
              <a:t>²</a:t>
            </a:r>
            <a:r>
              <a:rPr lang="es-ES" baseline="0" dirty="0"/>
              <a:t> [68]; recibir [316]; abrir [246]; importante [171]; verde [812]; nuevo [94]; divertido [2465]; luego [150]; lejos [833]; solo [95]; allí [197]; cerca [1042]; para [16]; como [20]; y [4]; Inglaterra [N/A]; muy [43]; otra vez [vez-59]; completamente [1185]; sin [54]; mi [37]; tu [53]; detrás [2044]; un [6]; una [6]; lunes [1370]; martes [3101]; jueves [1650]; domingo [693]</a:t>
            </a:r>
          </a:p>
          <a:p>
            <a:endParaRPr lang="es-E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2064224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 game of pairs (whole-class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Timing: </a:t>
            </a:r>
            <a:r>
              <a:rPr lang="en-US" b="0" dirty="0"/>
              <a:t>7 </a:t>
            </a:r>
            <a:r>
              <a:rPr lang="en-US" b="0" baseline="0" dirty="0"/>
              <a:t>minutes (slides 16-17)</a:t>
            </a:r>
          </a:p>
          <a:p>
            <a:endParaRPr lang="en-US" b="1" dirty="0"/>
          </a:p>
          <a:p>
            <a:r>
              <a:rPr lang="en-US" b="1" dirty="0"/>
              <a:t>Aim: </a:t>
            </a:r>
            <a:r>
              <a:rPr lang="en-US" b="0" dirty="0"/>
              <a:t>Students </a:t>
            </a:r>
            <a:r>
              <a:rPr lang="en-US" sz="1200" b="0" kern="1200" dirty="0">
                <a:solidFill>
                  <a:schemeClr val="tx1"/>
                </a:solidFill>
                <a:effectLst/>
                <a:latin typeface="+mn-lt"/>
                <a:ea typeface="+mn-ea"/>
                <a:cs typeface="+mn-cs"/>
              </a:rPr>
              <a:t>match words based on the SSC [que] and [qui].</a:t>
            </a:r>
          </a:p>
          <a:p>
            <a:endParaRPr lang="en-US" b="1" dirty="0"/>
          </a:p>
          <a:p>
            <a:r>
              <a:rPr lang="en-US" b="1" dirty="0"/>
              <a:t>Procedure:</a:t>
            </a:r>
          </a:p>
          <a:p>
            <a:r>
              <a:rPr lang="en-US" b="0" dirty="0"/>
              <a:t>1. The teacher selects a</a:t>
            </a:r>
            <a:r>
              <a:rPr lang="en-US" b="0" baseline="0" dirty="0"/>
              <a:t> number by clicking on it.</a:t>
            </a:r>
            <a:endParaRPr lang="en-US" b="0" dirty="0"/>
          </a:p>
          <a:p>
            <a:r>
              <a:rPr lang="en-US" b="0" dirty="0"/>
              <a:t>2. Students say the word in choral response.</a:t>
            </a:r>
          </a:p>
          <a:p>
            <a:r>
              <a:rPr lang="en-US" b="0" dirty="0"/>
              <a:t>3. The teacher selects a second number by clicking on it.</a:t>
            </a:r>
          </a:p>
          <a:p>
            <a:r>
              <a:rPr lang="en-US" b="0" dirty="0"/>
              <a:t>4. Students say the word in choral response.</a:t>
            </a:r>
          </a:p>
          <a:p>
            <a:r>
              <a:rPr lang="en-US" b="0" dirty="0"/>
              <a:t>5. If a match is made i.e., both words have the same SSC (either [qui] or [que]), the teacher leaves the text box with the words visible</a:t>
            </a:r>
            <a:r>
              <a:rPr lang="en-US" b="0" baseline="0" dirty="0"/>
              <a:t> on the board. </a:t>
            </a:r>
          </a:p>
          <a:p>
            <a:r>
              <a:rPr lang="en-US" b="0" baseline="0" dirty="0"/>
              <a:t>6. If a match is not made, the teacher clicks on the text box and the number will reappear, covering back up the word.</a:t>
            </a:r>
          </a:p>
          <a:p>
            <a:r>
              <a:rPr lang="en-US" b="0" baseline="0" dirty="0"/>
              <a:t>7. Some students will begin to memorize where matches could be made.  Teachers could encourage students to give the numbers but making sure that students say the target word as well.</a:t>
            </a:r>
            <a:endParaRPr lang="en-US" b="0" dirty="0"/>
          </a:p>
          <a:p>
            <a:endParaRPr lang="en-US" b="0" dirty="0"/>
          </a:p>
          <a:p>
            <a:r>
              <a:rPr lang="en-US" b="0" dirty="0"/>
              <a:t>Students then play in pairs</a:t>
            </a:r>
            <a:r>
              <a:rPr lang="en-US" b="0" baseline="0" dirty="0"/>
              <a:t> (see next slide for student cards, also available as a Word document.)</a:t>
            </a:r>
          </a:p>
          <a:p>
            <a:endParaRPr lang="en-US" b="0" baseline="0" dirty="0"/>
          </a:p>
          <a:p>
            <a:r>
              <a:rPr lang="en-US" b="1" baseline="0" dirty="0"/>
              <a:t>Notes: </a:t>
            </a:r>
          </a:p>
          <a:p>
            <a:pPr marL="228600" indent="-228600">
              <a:buAutoNum type="arabicPeriod"/>
            </a:pPr>
            <a:r>
              <a:rPr lang="en-US" b="0" baseline="0" dirty="0"/>
              <a:t>The words selected for the activity are a mix of known and unknown words. Some words were only seen in the phonics activity in lesson 1 of this sequence (</a:t>
            </a:r>
            <a:r>
              <a:rPr lang="en-US" b="0" baseline="0" dirty="0" err="1"/>
              <a:t>paquete</a:t>
            </a:r>
            <a:r>
              <a:rPr lang="en-US" b="0" baseline="0" dirty="0"/>
              <a:t>, </a:t>
            </a:r>
            <a:r>
              <a:rPr lang="en-US" b="0" baseline="0" dirty="0" err="1"/>
              <a:t>quinto</a:t>
            </a:r>
            <a:r>
              <a:rPr lang="en-US" b="0" baseline="0" dirty="0"/>
              <a:t>, </a:t>
            </a:r>
            <a:r>
              <a:rPr lang="en-US" b="0" baseline="0" dirty="0" err="1"/>
              <a:t>esquina</a:t>
            </a:r>
            <a:r>
              <a:rPr lang="en-US" b="0" baseline="0" dirty="0"/>
              <a:t>, </a:t>
            </a:r>
            <a:r>
              <a:rPr lang="en-US" b="0" baseline="0" dirty="0" err="1"/>
              <a:t>ataque</a:t>
            </a:r>
            <a:r>
              <a:rPr lang="en-US" b="0" baseline="0" dirty="0"/>
              <a:t>, </a:t>
            </a:r>
            <a:r>
              <a:rPr lang="en-US" b="0" baseline="0" dirty="0" err="1"/>
              <a:t>máquina</a:t>
            </a:r>
            <a:r>
              <a:rPr lang="en-US" b="0" baseline="0" dirty="0"/>
              <a:t>). The meanings of these high-frequency words may be learnt incidentally. Others are part of the core vocabulary learnt in the SoW (</a:t>
            </a:r>
            <a:r>
              <a:rPr lang="en-US" b="0" baseline="0" dirty="0" err="1"/>
              <a:t>querer</a:t>
            </a:r>
            <a:r>
              <a:rPr lang="en-US" b="0" baseline="0" dirty="0"/>
              <a:t>, </a:t>
            </a:r>
            <a:r>
              <a:rPr lang="en-US" b="0" baseline="0" dirty="0" err="1"/>
              <a:t>quedar</a:t>
            </a:r>
            <a:r>
              <a:rPr lang="en-US" b="0" baseline="0" dirty="0"/>
              <a:t>, quince, </a:t>
            </a:r>
            <a:r>
              <a:rPr lang="en-US" b="0" baseline="0" dirty="0" err="1"/>
              <a:t>pequeño</a:t>
            </a:r>
            <a:r>
              <a:rPr lang="en-US" b="0" baseline="0" dirty="0"/>
              <a:t>, </a:t>
            </a:r>
            <a:r>
              <a:rPr lang="en-US" b="0" baseline="0" dirty="0" err="1"/>
              <a:t>izquierda</a:t>
            </a:r>
            <a:r>
              <a:rPr lang="en-US" b="0" baseline="0" dirty="0"/>
              <a:t>). </a:t>
            </a:r>
          </a:p>
          <a:p>
            <a:pPr marL="228600" indent="-228600">
              <a:buAutoNum type="arabicPeriod"/>
            </a:pPr>
            <a:r>
              <a:rPr lang="en-US" b="0" baseline="0" dirty="0"/>
              <a:t>Teachers could also consider asking students about the word classes of these words (and of those seen in the next activity), if desired. This would build on the word class recognition activity in lesson 1.</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771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Follow-up pair</a:t>
            </a:r>
            <a:r>
              <a:rPr lang="en-US" sz="1200" b="1" kern="1200" baseline="0" dirty="0">
                <a:solidFill>
                  <a:schemeClr val="tx1"/>
                </a:solidFill>
                <a:effectLst/>
                <a:latin typeface="+mn-lt"/>
                <a:ea typeface="+mn-ea"/>
                <a:cs typeface="+mn-cs"/>
              </a:rPr>
              <a:t>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r>
              <a:rPr lang="en-GB" sz="1200" b="1" dirty="0"/>
              <a:t>Aim: </a:t>
            </a:r>
            <a:r>
              <a:rPr lang="en-GB" sz="1200" b="0" dirty="0"/>
              <a:t>to continue focusing on SSCs [que] and [qui],</a:t>
            </a:r>
            <a:r>
              <a:rPr lang="en-GB" sz="1200" b="0" baseline="0" dirty="0"/>
              <a:t> this time in follow-up pair-work</a:t>
            </a:r>
          </a:p>
          <a:p>
            <a:endParaRPr lang="en-GB" sz="1200" b="0" baseline="0" dirty="0"/>
          </a:p>
          <a:p>
            <a:r>
              <a:rPr lang="en-GB" sz="1200" b="1" dirty="0"/>
              <a:t>Procedure:</a:t>
            </a:r>
          </a:p>
          <a:p>
            <a:pPr marL="228600" indent="-228600">
              <a:buAutoNum type="arabicPeriod"/>
            </a:pPr>
            <a:r>
              <a:rPr lang="en-GB" sz="1200" b="0" baseline="0" dirty="0"/>
              <a:t>These are the same word cards as those used for the pairs game on the previous slide. They are also available as a Word doc with the resource.  </a:t>
            </a:r>
          </a:p>
          <a:p>
            <a:pPr marL="228600" indent="-228600">
              <a:buAutoNum type="arabicPeriod"/>
            </a:pPr>
            <a:r>
              <a:rPr lang="en-GB" sz="1200" b="0" baseline="0" dirty="0"/>
              <a:t>Students begin with all the cards facing down. They have to turn two over per go to find a pair (pelmansim). </a:t>
            </a:r>
            <a:r>
              <a:rPr lang="en-GB" sz="1200" b="1" baseline="0" dirty="0"/>
              <a:t>They say each word aloud when they turn over the card.</a:t>
            </a:r>
          </a:p>
          <a:p>
            <a:pPr marL="228600" indent="-228600">
              <a:buAutoNum type="arabicPeriod"/>
            </a:pPr>
            <a:r>
              <a:rPr lang="en-GB" sz="1200" b="0" baseline="0" dirty="0"/>
              <a:t>Students keep the pair if a match is made or turn the cards back over if a match is not made. </a:t>
            </a:r>
          </a:p>
          <a:p>
            <a:pPr marL="228600" indent="-228600">
              <a:buAutoNum type="arabicPeriod"/>
            </a:pPr>
            <a:r>
              <a:rPr lang="en-GB" sz="1200" b="0" baseline="0" dirty="0"/>
              <a:t>Students take it in turns.  The player with the most pairs wins.</a:t>
            </a:r>
          </a:p>
          <a:p>
            <a:pPr marL="228600" indent="-228600">
              <a:buAutoNum type="arabicPeriod"/>
            </a:pPr>
            <a:r>
              <a:rPr lang="en-GB" sz="1200" b="0" baseline="0" dirty="0"/>
              <a:t>The teacher should circulate during the activity to ensure students are saying the word at the same time as turning the card over.</a:t>
            </a:r>
            <a:endParaRPr lang="en-GB"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482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3 minutes</a:t>
            </a:r>
            <a:r>
              <a:rPr lang="en-GB" sz="1200" b="0" kern="1200" baseline="0" noProof="0" dirty="0">
                <a:solidFill>
                  <a:schemeClr val="tx1"/>
                </a:solidFill>
                <a:effectLst/>
                <a:latin typeface="+mn-lt"/>
                <a:ea typeface="+mn-ea"/>
                <a:cs typeface="+mn-cs"/>
              </a:rPr>
              <a:t> (slides 18-29)</a:t>
            </a:r>
            <a:endParaRPr lang="en-GB" sz="1200" b="0" kern="1200" noProof="0" dirty="0">
              <a:solidFill>
                <a:schemeClr val="tx1"/>
              </a:solidFill>
              <a:effectLst/>
              <a:latin typeface="+mn-lt"/>
              <a:ea typeface="+mn-ea"/>
              <a:cs typeface="+mn-cs"/>
            </a:endParaRPr>
          </a:p>
          <a:p>
            <a:endParaRPr lang="en-GB" b="1" noProof="0" dirty="0"/>
          </a:p>
          <a:p>
            <a:r>
              <a:rPr lang="en-GB" b="1" noProof="0" dirty="0"/>
              <a:t>Aim: </a:t>
            </a:r>
            <a:r>
              <a:rPr lang="en-GB" noProof="0" dirty="0"/>
              <a:t>To identify previously taught vocabulary</a:t>
            </a:r>
            <a:endParaRPr lang="en-GB" baseline="0" noProof="0" dirty="0"/>
          </a:p>
          <a:p>
            <a:endParaRPr lang="en-GB" noProof="0" dirty="0"/>
          </a:p>
          <a:p>
            <a:r>
              <a:rPr lang="en-GB" b="1" noProof="0" dirty="0"/>
              <a:t>Procedure:</a:t>
            </a:r>
          </a:p>
          <a:p>
            <a:pPr marL="228600" indent="-228600">
              <a:buAutoNum type="arabicPeriod"/>
            </a:pPr>
            <a:r>
              <a:rPr lang="en-GB" sz="1200" kern="1200" noProof="0" dirty="0">
                <a:solidFill>
                  <a:schemeClr val="tx1"/>
                </a:solidFill>
                <a:effectLst/>
                <a:latin typeface="+mn-lt"/>
                <a:ea typeface="+mn-ea"/>
                <a:cs typeface="+mn-cs"/>
              </a:rPr>
              <a:t>Students look at the picture or read the word in English and say out loud the corresponding word in Spanish from the list. NB: if the words are nouns, teachers should require students to produce the correct definite article as well. e.g. </a:t>
            </a:r>
            <a:r>
              <a:rPr lang="en-GB" sz="1200" b="1" i="1" kern="1200" noProof="0" dirty="0">
                <a:solidFill>
                  <a:schemeClr val="tx1"/>
                </a:solidFill>
                <a:effectLst/>
                <a:latin typeface="+mn-lt"/>
                <a:ea typeface="+mn-ea"/>
                <a:cs typeface="+mn-cs"/>
              </a:rPr>
              <a:t>el </a:t>
            </a:r>
            <a:r>
              <a:rPr lang="en-GB" sz="1200" kern="1200" noProof="0" dirty="0" err="1">
                <a:solidFill>
                  <a:schemeClr val="tx1"/>
                </a:solidFill>
                <a:effectLst/>
                <a:latin typeface="+mn-lt"/>
                <a:ea typeface="+mn-ea"/>
                <a:cs typeface="+mn-cs"/>
              </a:rPr>
              <a:t>periódico</a:t>
            </a:r>
            <a:r>
              <a:rPr lang="en-GB" sz="1200" kern="1200" noProof="0" dirty="0">
                <a:solidFill>
                  <a:schemeClr val="tx1"/>
                </a:solidFill>
                <a:effectLst/>
                <a:latin typeface="+mn-lt"/>
                <a:ea typeface="+mn-ea"/>
                <a:cs typeface="+mn-cs"/>
              </a:rPr>
              <a:t>.</a:t>
            </a:r>
          </a:p>
          <a:p>
            <a:pPr marL="228600" indent="-228600">
              <a:buAutoNum type="arabicPeriod"/>
            </a:pPr>
            <a:r>
              <a:rPr lang="en-GB" sz="1200" b="0" kern="1200" noProof="0" dirty="0">
                <a:solidFill>
                  <a:schemeClr val="tx1"/>
                </a:solidFill>
                <a:effectLst/>
                <a:latin typeface="+mn-lt"/>
                <a:ea typeface="+mn-ea"/>
                <a:cs typeface="+mn-cs"/>
              </a:rPr>
              <a:t>Teacher brings up the correct answer.</a:t>
            </a:r>
          </a:p>
          <a:p>
            <a:pPr marL="0" indent="0">
              <a:buNone/>
            </a:pPr>
            <a:endParaRPr lang="en-GB" sz="1200" b="0" kern="1200" noProof="0" dirty="0">
              <a:solidFill>
                <a:schemeClr val="tx1"/>
              </a:solidFill>
              <a:effectLst/>
              <a:latin typeface="+mn-lt"/>
              <a:ea typeface="+mn-ea"/>
              <a:cs typeface="+mn-cs"/>
            </a:endParaRPr>
          </a:p>
          <a:p>
            <a:pPr marL="0" indent="0">
              <a:buNone/>
            </a:pPr>
            <a:r>
              <a:rPr lang="en-GB" sz="1200" b="1" kern="1200" noProof="0" dirty="0">
                <a:solidFill>
                  <a:schemeClr val="tx1"/>
                </a:solidFill>
                <a:effectLst/>
                <a:latin typeface="+mn-lt"/>
                <a:ea typeface="+mn-ea"/>
                <a:cs typeface="+mn-cs"/>
              </a:rPr>
              <a:t>Note: </a:t>
            </a:r>
            <a:r>
              <a:rPr lang="en-GB" sz="1200" b="0" kern="1200" noProof="0" dirty="0">
                <a:solidFill>
                  <a:schemeClr val="tx1"/>
                </a:solidFill>
                <a:effectLst/>
                <a:latin typeface="+mn-lt"/>
                <a:ea typeface="+mn-ea"/>
                <a:cs typeface="+mn-cs"/>
              </a:rPr>
              <a:t>this activity focuses on identification of vocabulary</a:t>
            </a:r>
            <a:r>
              <a:rPr lang="en-GB" sz="1200" b="0" kern="1200" baseline="0" noProof="0" dirty="0">
                <a:solidFill>
                  <a:schemeClr val="tx1"/>
                </a:solidFill>
                <a:effectLst/>
                <a:latin typeface="+mn-lt"/>
                <a:ea typeface="+mn-ea"/>
                <a:cs typeface="+mn-cs"/>
              </a:rPr>
              <a:t>. T</a:t>
            </a:r>
            <a:r>
              <a:rPr lang="en-GB" sz="1200" b="0" kern="1200" noProof="0" dirty="0">
                <a:solidFill>
                  <a:schemeClr val="tx1"/>
                </a:solidFill>
                <a:effectLst/>
                <a:latin typeface="+mn-lt"/>
                <a:ea typeface="+mn-ea"/>
                <a:cs typeface="+mn-cs"/>
              </a:rPr>
              <a:t>he next activity (slide 30) requires students to recall the vocabulary themselves.</a:t>
            </a:r>
            <a:r>
              <a:rPr lang="en-GB" sz="1200" b="0" kern="1200" baseline="0" noProof="0" dirty="0">
                <a:solidFill>
                  <a:schemeClr val="tx1"/>
                </a:solidFill>
                <a:effectLst/>
                <a:latin typeface="+mn-lt"/>
                <a:ea typeface="+mn-ea"/>
                <a:cs typeface="+mn-cs"/>
              </a:rPr>
              <a:t> </a:t>
            </a:r>
            <a:br>
              <a:rPr lang="en-GB" sz="1200" b="0" kern="1200" baseline="0" noProof="0" dirty="0">
                <a:solidFill>
                  <a:schemeClr val="tx1"/>
                </a:solidFill>
                <a:effectLst/>
                <a:latin typeface="+mn-lt"/>
                <a:ea typeface="+mn-ea"/>
                <a:cs typeface="+mn-cs"/>
              </a:rPr>
            </a:br>
            <a:r>
              <a:rPr lang="en-GB" sz="1200" b="0" kern="1200" baseline="0" noProof="0" dirty="0">
                <a:solidFill>
                  <a:schemeClr val="tx1"/>
                </a:solidFill>
                <a:effectLst/>
                <a:latin typeface="+mn-lt"/>
                <a:ea typeface="+mn-ea"/>
                <a:cs typeface="+mn-cs"/>
              </a:rPr>
              <a:t>Teachers might wish to use slides 18-29 as a lead in/recap ahead of the next activity. Alternatively, with a higher ability group, it may be preferable to go straight to slide 30.</a:t>
            </a:r>
            <a:endParaRPr lang="en-GB" sz="1200" b="1" kern="1200" noProof="0" dirty="0">
              <a:solidFill>
                <a:schemeClr val="tx1"/>
              </a:solidFill>
              <a:effectLst/>
              <a:latin typeface="+mn-lt"/>
              <a:ea typeface="+mn-ea"/>
              <a:cs typeface="+mn-cs"/>
            </a:endParaRPr>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fld id="{AA119F9D-DE95-46FD-9DBD-380478876FF9}" type="slidenum">
              <a:rPr lang="en-GB" smtClean="0"/>
              <a:t>19</a:t>
            </a:fld>
            <a:endParaRPr lang="en-GB"/>
          </a:p>
        </p:txBody>
      </p:sp>
    </p:spTree>
    <p:extLst>
      <p:ext uri="{BB962C8B-B14F-4D97-AF65-F5344CB8AC3E}">
        <p14:creationId xmlns:p14="http://schemas.microsoft.com/office/powerpoint/2010/main" val="3108959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r>
              <a:rPr lang="en-US" b="1" dirty="0"/>
              <a:t>Aim: </a:t>
            </a:r>
            <a:r>
              <a:rPr lang="en-US" dirty="0"/>
              <a:t>To revisit SSC [qui] and contrast it with [que]. To also revisit previously taught vocabulary.</a:t>
            </a:r>
          </a:p>
          <a:p>
            <a:endParaRPr lang="en-US" dirty="0"/>
          </a:p>
          <a:p>
            <a:r>
              <a:rPr lang="en-US" b="1" dirty="0"/>
              <a:t>Procedure:</a:t>
            </a:r>
            <a:br>
              <a:rPr lang="en-US" dirty="0"/>
            </a:br>
            <a:r>
              <a:rPr lang="en-US" dirty="0"/>
              <a:t>1. Students listen to each sentence.</a:t>
            </a:r>
          </a:p>
          <a:p>
            <a:r>
              <a:rPr lang="en-US" dirty="0"/>
              <a:t>2. Students write down the words with [qui] in the first column and the words with [que] in the second column.</a:t>
            </a:r>
          </a:p>
          <a:p>
            <a:r>
              <a:rPr lang="en-US" dirty="0"/>
              <a:t>3. Students write the meaning of </a:t>
            </a:r>
            <a:r>
              <a:rPr lang="en-US" i="1" dirty="0"/>
              <a:t>known </a:t>
            </a:r>
            <a:r>
              <a:rPr lang="en-US" i="0" dirty="0"/>
              <a:t>words in English. The meaning of</a:t>
            </a:r>
            <a:r>
              <a:rPr lang="en-US" i="0" baseline="0" dirty="0"/>
              <a:t> unknown words is already given in the table. The meanings of these unknown words </a:t>
            </a:r>
            <a:r>
              <a:rPr lang="en-US" i="1" baseline="0" dirty="0"/>
              <a:t>may</a:t>
            </a:r>
            <a:r>
              <a:rPr lang="en-US" i="0" baseline="0" dirty="0"/>
              <a:t> be learnt incidentally.</a:t>
            </a:r>
            <a:endParaRPr lang="en-US" i="1" dirty="0"/>
          </a:p>
          <a:p>
            <a:endParaRPr lang="en-US" dirty="0"/>
          </a:p>
          <a:p>
            <a:r>
              <a:rPr lang="en-US" b="1" dirty="0"/>
              <a:t>Note</a:t>
            </a:r>
            <a:r>
              <a:rPr lang="en-US" b="0" dirty="0"/>
              <a:t>:</a:t>
            </a:r>
            <a:r>
              <a:rPr lang="en-US" b="0" baseline="0" dirty="0"/>
              <a:t> </a:t>
            </a:r>
            <a:r>
              <a:rPr lang="en-US" dirty="0"/>
              <a:t>Unknown</a:t>
            </a:r>
            <a:r>
              <a:rPr lang="en-US" baseline="0" dirty="0"/>
              <a:t> words are included to ensure that SSC knowledge is needed to accurately spell some of the words. Other target words have been used in earlier phonics and/or vocabulary activities, so the task is also a chance to consolidate understanding of the meaning of these words.</a:t>
            </a:r>
            <a:endParaRPr lang="en-US" dirty="0"/>
          </a:p>
          <a:p>
            <a:endParaRPr lang="en-US" b="1" dirty="0"/>
          </a:p>
          <a:p>
            <a:r>
              <a:rPr lang="en-US" b="1" dirty="0"/>
              <a:t>Transcript:</a:t>
            </a:r>
            <a:endParaRPr lang="en-US" b="0" dirty="0"/>
          </a:p>
          <a:p>
            <a:pPr marL="228600" indent="-228600">
              <a:buAutoNum type="arabicPeriod"/>
            </a:pPr>
            <a:r>
              <a:rPr lang="en-US" b="0" dirty="0"/>
              <a:t>¿El </a:t>
            </a:r>
            <a:r>
              <a:rPr lang="en-US" b="0" dirty="0" err="1"/>
              <a:t>inglés</a:t>
            </a:r>
            <a:r>
              <a:rPr lang="en-US" b="0" dirty="0"/>
              <a:t> </a:t>
            </a:r>
            <a:r>
              <a:rPr lang="en-US" b="1" dirty="0" err="1"/>
              <a:t>que</a:t>
            </a:r>
            <a:r>
              <a:rPr lang="en-US" b="0" dirty="0" err="1"/>
              <a:t>dó</a:t>
            </a:r>
            <a:r>
              <a:rPr lang="en-US" b="0" dirty="0"/>
              <a:t> con Lucía </a:t>
            </a:r>
            <a:r>
              <a:rPr lang="en-US" b="0" dirty="0" err="1"/>
              <a:t>en</a:t>
            </a:r>
            <a:r>
              <a:rPr lang="en-US" b="0" dirty="0"/>
              <a:t> la </a:t>
            </a:r>
            <a:r>
              <a:rPr lang="en-US" b="0" dirty="0" err="1"/>
              <a:t>es</a:t>
            </a:r>
            <a:r>
              <a:rPr lang="en-US" b="1" dirty="0" err="1"/>
              <a:t>qui</a:t>
            </a:r>
            <a:r>
              <a:rPr lang="en-US" b="0" dirty="0" err="1"/>
              <a:t>na</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t>
            </a:r>
            <a:r>
              <a:rPr lang="en-US" b="0" dirty="0" err="1"/>
              <a:t>Quién</a:t>
            </a:r>
            <a:r>
              <a:rPr lang="en-US" b="0" baseline="0" dirty="0"/>
              <a:t> </a:t>
            </a:r>
            <a:r>
              <a:rPr lang="en-US" b="1" baseline="0" dirty="0" err="1"/>
              <a:t>qui</a:t>
            </a:r>
            <a:r>
              <a:rPr lang="en-US" b="0" baseline="0" dirty="0" err="1"/>
              <a:t>tó</a:t>
            </a:r>
            <a:r>
              <a:rPr lang="en-US" b="0" baseline="0" dirty="0"/>
              <a:t> la comida de la mesa?</a:t>
            </a:r>
            <a:endParaRPr lang="en-US" b="0" dirty="0"/>
          </a:p>
          <a:p>
            <a:pPr marL="228600" indent="-228600">
              <a:buAutoNum type="arabicPeriod"/>
            </a:pPr>
            <a:r>
              <a:rPr lang="en-US" b="0" dirty="0"/>
              <a:t>El </a:t>
            </a:r>
            <a:r>
              <a:rPr lang="en-US" b="0" dirty="0" err="1"/>
              <a:t>costo</a:t>
            </a:r>
            <a:r>
              <a:rPr lang="en-US" b="0" dirty="0"/>
              <a:t> de un </a:t>
            </a:r>
            <a:r>
              <a:rPr lang="en-US" b="0" dirty="0" err="1"/>
              <a:t>pa</a:t>
            </a:r>
            <a:r>
              <a:rPr lang="en-US" b="1" dirty="0" err="1"/>
              <a:t>que</a:t>
            </a:r>
            <a:r>
              <a:rPr lang="en-US" b="0" dirty="0" err="1"/>
              <a:t>te</a:t>
            </a:r>
            <a:r>
              <a:rPr lang="en-US" b="0" dirty="0"/>
              <a:t> </a:t>
            </a:r>
            <a:r>
              <a:rPr lang="en-US" b="0" dirty="0" err="1"/>
              <a:t>es</a:t>
            </a:r>
            <a:r>
              <a:rPr lang="en-US" b="0" dirty="0"/>
              <a:t> quince euros, </a:t>
            </a:r>
            <a:r>
              <a:rPr lang="en-US" b="0" dirty="0" err="1"/>
              <a:t>así</a:t>
            </a:r>
            <a:r>
              <a:rPr lang="en-US" b="0" dirty="0"/>
              <a:t> </a:t>
            </a:r>
            <a:r>
              <a:rPr lang="en-US" b="1" dirty="0"/>
              <a:t>que</a:t>
            </a:r>
            <a:r>
              <a:rPr lang="en-US" b="0" dirty="0"/>
              <a:t> </a:t>
            </a:r>
            <a:r>
              <a:rPr lang="en-US" b="0" dirty="0" err="1"/>
              <a:t>compré</a:t>
            </a:r>
            <a:r>
              <a:rPr lang="en-US" b="0" dirty="0"/>
              <a:t> dos.</a:t>
            </a:r>
            <a:endParaRPr lang="en-US" b="1" dirty="0"/>
          </a:p>
          <a:p>
            <a:pPr marL="228600" indent="-228600">
              <a:buAutoNum type="arabicPeriod"/>
            </a:pPr>
            <a:r>
              <a:rPr lang="en-US" b="0" dirty="0" err="1"/>
              <a:t>Q</a:t>
            </a:r>
            <a:r>
              <a:rPr lang="en-US" b="1" dirty="0" err="1"/>
              <a:t>ui</a:t>
            </a:r>
            <a:r>
              <a:rPr lang="en-US" b="0" dirty="0" err="1"/>
              <a:t>zás</a:t>
            </a:r>
            <a:r>
              <a:rPr lang="en-US" b="0" dirty="0"/>
              <a:t> </a:t>
            </a:r>
            <a:r>
              <a:rPr lang="en-US" b="1" dirty="0" err="1"/>
              <a:t>qui</a:t>
            </a:r>
            <a:r>
              <a:rPr lang="en-US" b="0" dirty="0" err="1"/>
              <a:t>eren</a:t>
            </a:r>
            <a:r>
              <a:rPr lang="en-US" b="0" dirty="0"/>
              <a:t> </a:t>
            </a:r>
            <a:r>
              <a:rPr lang="en-US" b="0" dirty="0" err="1"/>
              <a:t>pasar</a:t>
            </a:r>
            <a:r>
              <a:rPr lang="en-US" b="0" dirty="0"/>
              <a:t> un fin de </a:t>
            </a:r>
            <a:r>
              <a:rPr lang="en-US" b="0" dirty="0" err="1"/>
              <a:t>semana</a:t>
            </a:r>
            <a:r>
              <a:rPr lang="en-US" b="0" dirty="0"/>
              <a:t> </a:t>
            </a:r>
            <a:r>
              <a:rPr lang="en-US" b="0" dirty="0" err="1"/>
              <a:t>tran</a:t>
            </a:r>
            <a:r>
              <a:rPr lang="en-US" b="1" dirty="0" err="1"/>
              <a:t>qui</a:t>
            </a:r>
            <a:r>
              <a:rPr lang="en-US" b="0" dirty="0" err="1"/>
              <a:t>lo</a:t>
            </a:r>
            <a:r>
              <a:rPr lang="en-US" b="0" dirty="0"/>
              <a:t>.</a:t>
            </a:r>
          </a:p>
          <a:p>
            <a:pPr marL="228600" indent="-228600">
              <a:buAutoNum type="arabicPeriod"/>
            </a:pPr>
            <a:r>
              <a:rPr lang="en-US" sz="1200" b="0" kern="1200" dirty="0">
                <a:solidFill>
                  <a:schemeClr val="tx1"/>
                </a:solidFill>
                <a:effectLst/>
                <a:latin typeface="+mn-lt"/>
                <a:ea typeface="+mn-ea"/>
                <a:cs typeface="+mn-cs"/>
              </a:rPr>
              <a:t>¿Por qué no </a:t>
            </a:r>
            <a:r>
              <a:rPr lang="en-US" sz="1200" b="0" kern="1200" dirty="0" err="1">
                <a:solidFill>
                  <a:schemeClr val="tx1"/>
                </a:solidFill>
                <a:effectLst/>
                <a:latin typeface="+mn-lt"/>
                <a:ea typeface="+mn-ea"/>
                <a:cs typeface="+mn-cs"/>
              </a:rPr>
              <a:t>subiste</a:t>
            </a:r>
            <a:r>
              <a:rPr lang="en-US" sz="1200" b="0" kern="1200" dirty="0">
                <a:solidFill>
                  <a:schemeClr val="tx1"/>
                </a:solidFill>
                <a:effectLst/>
                <a:latin typeface="+mn-lt"/>
                <a:ea typeface="+mn-ea"/>
                <a:cs typeface="+mn-cs"/>
              </a:rPr>
              <a:t> la</a:t>
            </a:r>
            <a:r>
              <a:rPr lang="en-US" sz="1200" b="0"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qui</a:t>
            </a:r>
            <a:r>
              <a:rPr lang="en-US" sz="1200" b="0" kern="1200" baseline="0" dirty="0" err="1">
                <a:solidFill>
                  <a:schemeClr val="tx1"/>
                </a:solidFill>
                <a:effectLst/>
                <a:latin typeface="+mn-lt"/>
                <a:ea typeface="+mn-ea"/>
                <a:cs typeface="+mn-cs"/>
              </a:rPr>
              <a:t>nta</a:t>
            </a:r>
            <a:r>
              <a:rPr lang="en-US" sz="1200" b="0" kern="1200" baseline="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montaña</a:t>
            </a:r>
            <a:r>
              <a:rPr lang="en-US" sz="1200" b="0" kern="1200" dirty="0">
                <a:solidFill>
                  <a:schemeClr val="tx1"/>
                </a:solidFill>
                <a:effectLst/>
                <a:latin typeface="+mn-lt"/>
                <a:ea typeface="+mn-ea"/>
                <a:cs typeface="+mn-cs"/>
              </a:rPr>
              <a:t> a pie?</a:t>
            </a:r>
          </a:p>
          <a:p>
            <a:pPr marL="228600" indent="-228600">
              <a:buAutoNum type="arabicPeriod"/>
            </a:pPr>
            <a:r>
              <a:rPr lang="en-US" sz="1200" b="0" kern="1200" baseline="0" dirty="0">
                <a:solidFill>
                  <a:schemeClr val="tx1"/>
                </a:solidFill>
                <a:effectLst/>
                <a:latin typeface="+mn-lt"/>
                <a:ea typeface="+mn-ea"/>
                <a:cs typeface="+mn-cs"/>
              </a:rPr>
              <a:t>El </a:t>
            </a:r>
            <a:r>
              <a:rPr lang="en-US" sz="1200" b="0" kern="1200" baseline="0" dirty="0" err="1">
                <a:solidFill>
                  <a:schemeClr val="tx1"/>
                </a:solidFill>
                <a:effectLst/>
                <a:latin typeface="+mn-lt"/>
                <a:ea typeface="+mn-ea"/>
                <a:cs typeface="+mn-cs"/>
              </a:rPr>
              <a:t>e</a:t>
            </a:r>
            <a:r>
              <a:rPr lang="en-US" sz="1200" b="1" kern="1200" baseline="0" dirty="0" err="1">
                <a:solidFill>
                  <a:schemeClr val="tx1"/>
                </a:solidFill>
                <a:effectLst/>
                <a:latin typeface="+mn-lt"/>
                <a:ea typeface="+mn-ea"/>
                <a:cs typeface="+mn-cs"/>
              </a:rPr>
              <a:t>qui</a:t>
            </a:r>
            <a:r>
              <a:rPr lang="en-US" sz="1200" b="0" kern="1200" baseline="0" dirty="0" err="1">
                <a:solidFill>
                  <a:schemeClr val="tx1"/>
                </a:solidFill>
                <a:effectLst/>
                <a:latin typeface="+mn-lt"/>
                <a:ea typeface="+mn-ea"/>
                <a:cs typeface="+mn-cs"/>
              </a:rPr>
              <a:t>po</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empieza</a:t>
            </a:r>
            <a:r>
              <a:rPr lang="en-US" sz="1200" b="0" kern="1200" baseline="0" dirty="0">
                <a:solidFill>
                  <a:schemeClr val="tx1"/>
                </a:solidFill>
                <a:effectLst/>
                <a:latin typeface="+mn-lt"/>
                <a:ea typeface="+mn-ea"/>
                <a:cs typeface="+mn-cs"/>
              </a:rPr>
              <a:t> el </a:t>
            </a:r>
            <a:r>
              <a:rPr lang="en-US" sz="1200" b="0" kern="1200" baseline="0" dirty="0" err="1">
                <a:solidFill>
                  <a:schemeClr val="tx1"/>
                </a:solidFill>
                <a:effectLst/>
                <a:latin typeface="+mn-lt"/>
                <a:ea typeface="+mn-ea"/>
                <a:cs typeface="+mn-cs"/>
              </a:rPr>
              <a:t>ata</a:t>
            </a:r>
            <a:r>
              <a:rPr lang="en-US" sz="1200" b="1" kern="1200" baseline="0" dirty="0" err="1">
                <a:solidFill>
                  <a:schemeClr val="tx1"/>
                </a:solidFill>
                <a:effectLst/>
                <a:latin typeface="+mn-lt"/>
                <a:ea typeface="+mn-ea"/>
                <a:cs typeface="+mn-cs"/>
              </a:rPr>
              <a:t>que</a:t>
            </a:r>
            <a:r>
              <a:rPr lang="en-US" sz="1200" b="0" kern="1200" baseline="0" dirty="0">
                <a:solidFill>
                  <a:schemeClr val="tx1"/>
                </a:solidFill>
                <a:effectLst/>
                <a:latin typeface="+mn-lt"/>
                <a:ea typeface="+mn-ea"/>
                <a:cs typeface="+mn-cs"/>
              </a:rPr>
              <a:t> por la </a:t>
            </a:r>
            <a:r>
              <a:rPr lang="en-US" sz="1200" b="0" kern="1200" baseline="0" dirty="0" err="1">
                <a:solidFill>
                  <a:schemeClr val="tx1"/>
                </a:solidFill>
                <a:effectLst/>
                <a:latin typeface="+mn-lt"/>
                <a:ea typeface="+mn-ea"/>
                <a:cs typeface="+mn-cs"/>
              </a:rPr>
              <a:t>iz</a:t>
            </a:r>
            <a:r>
              <a:rPr lang="en-US" sz="1200" b="1" kern="1200" baseline="0" dirty="0" err="1">
                <a:solidFill>
                  <a:schemeClr val="tx1"/>
                </a:solidFill>
                <a:effectLst/>
                <a:latin typeface="+mn-lt"/>
                <a:ea typeface="+mn-ea"/>
                <a:cs typeface="+mn-cs"/>
              </a:rPr>
              <a:t>qui</a:t>
            </a:r>
            <a:r>
              <a:rPr lang="en-US" sz="1200" b="0" kern="1200" baseline="0" dirty="0" err="1">
                <a:solidFill>
                  <a:schemeClr val="tx1"/>
                </a:solidFill>
                <a:effectLst/>
                <a:latin typeface="+mn-lt"/>
                <a:ea typeface="+mn-ea"/>
                <a:cs typeface="+mn-cs"/>
              </a:rPr>
              <a:t>erda</a:t>
            </a:r>
            <a:r>
              <a:rPr lang="en-US" sz="1200" b="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Frequency of unknown/glossed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err="1">
                <a:solidFill>
                  <a:schemeClr val="tx1"/>
                </a:solidFill>
                <a:effectLst/>
                <a:latin typeface="+mn-lt"/>
                <a:ea typeface="+mn-ea"/>
                <a:cs typeface="+mn-cs"/>
              </a:rPr>
              <a:t>quinto</a:t>
            </a:r>
            <a:r>
              <a:rPr lang="en-US" sz="1200" b="0" kern="1200" baseline="0" dirty="0">
                <a:solidFill>
                  <a:schemeClr val="tx1"/>
                </a:solidFill>
                <a:effectLst/>
                <a:latin typeface="+mn-lt"/>
                <a:ea typeface="+mn-ea"/>
                <a:cs typeface="+mn-cs"/>
              </a:rPr>
              <a:t> [1586]; </a:t>
            </a:r>
            <a:r>
              <a:rPr lang="en-US" sz="1200" b="0" kern="1200" baseline="0" dirty="0" err="1">
                <a:solidFill>
                  <a:schemeClr val="tx1"/>
                </a:solidFill>
                <a:effectLst/>
                <a:latin typeface="+mn-lt"/>
                <a:ea typeface="+mn-ea"/>
                <a:cs typeface="+mn-cs"/>
              </a:rPr>
              <a:t>esquina</a:t>
            </a:r>
            <a:r>
              <a:rPr lang="en-US" sz="1200" b="0" kern="1200" baseline="0" dirty="0">
                <a:solidFill>
                  <a:schemeClr val="tx1"/>
                </a:solidFill>
                <a:effectLst/>
                <a:latin typeface="+mn-lt"/>
                <a:ea typeface="+mn-ea"/>
                <a:cs typeface="+mn-cs"/>
              </a:rPr>
              <a:t> [1536]; </a:t>
            </a:r>
            <a:r>
              <a:rPr lang="en-US" sz="1200" b="0" kern="1200" baseline="0" dirty="0" err="1">
                <a:solidFill>
                  <a:schemeClr val="tx1"/>
                </a:solidFill>
                <a:effectLst/>
                <a:latin typeface="+mn-lt"/>
                <a:ea typeface="+mn-ea"/>
                <a:cs typeface="+mn-cs"/>
              </a:rPr>
              <a:t>ataque</a:t>
            </a:r>
            <a:r>
              <a:rPr lang="en-US" sz="1200" b="0" kern="1200" baseline="0" dirty="0">
                <a:solidFill>
                  <a:schemeClr val="tx1"/>
                </a:solidFill>
                <a:effectLst/>
                <a:latin typeface="+mn-lt"/>
                <a:ea typeface="+mn-ea"/>
                <a:cs typeface="+mn-cs"/>
              </a:rPr>
              <a:t> [1116]; </a:t>
            </a:r>
            <a:r>
              <a:rPr lang="en-US" sz="1200" b="0" kern="1200" baseline="0" dirty="0" err="1">
                <a:solidFill>
                  <a:schemeClr val="tx1"/>
                </a:solidFill>
                <a:effectLst/>
                <a:latin typeface="+mn-lt"/>
                <a:ea typeface="+mn-ea"/>
                <a:cs typeface="+mn-cs"/>
              </a:rPr>
              <a:t>paquete</a:t>
            </a:r>
            <a:r>
              <a:rPr lang="en-US" sz="1200" b="0" kern="1200" baseline="0" dirty="0">
                <a:solidFill>
                  <a:schemeClr val="tx1"/>
                </a:solidFill>
                <a:effectLst/>
                <a:latin typeface="+mn-lt"/>
                <a:ea typeface="+mn-ea"/>
                <a:cs typeface="+mn-cs"/>
              </a:rPr>
              <a:t> [2325]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556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A119F9D-DE95-46FD-9DBD-380478876FF9}" type="slidenum">
              <a:rPr lang="en-GB" smtClean="0"/>
              <a:t>20</a:t>
            </a:fld>
            <a:endParaRPr lang="en-GB"/>
          </a:p>
        </p:txBody>
      </p:sp>
    </p:spTree>
    <p:extLst>
      <p:ext uri="{BB962C8B-B14F-4D97-AF65-F5344CB8AC3E}">
        <p14:creationId xmlns:p14="http://schemas.microsoft.com/office/powerpoint/2010/main" val="3627896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A119F9D-DE95-46FD-9DBD-380478876FF9}" type="slidenum">
              <a:rPr lang="en-GB" smtClean="0"/>
              <a:t>21</a:t>
            </a:fld>
            <a:endParaRPr lang="en-GB"/>
          </a:p>
        </p:txBody>
      </p:sp>
    </p:spTree>
    <p:extLst>
      <p:ext uri="{BB962C8B-B14F-4D97-AF65-F5344CB8AC3E}">
        <p14:creationId xmlns:p14="http://schemas.microsoft.com/office/powerpoint/2010/main" val="3325025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A119F9D-DE95-46FD-9DBD-380478876FF9}" type="slidenum">
              <a:rPr lang="en-GB" smtClean="0"/>
              <a:t>22</a:t>
            </a:fld>
            <a:endParaRPr lang="en-GB"/>
          </a:p>
        </p:txBody>
      </p:sp>
    </p:spTree>
    <p:extLst>
      <p:ext uri="{BB962C8B-B14F-4D97-AF65-F5344CB8AC3E}">
        <p14:creationId xmlns:p14="http://schemas.microsoft.com/office/powerpoint/2010/main" val="942157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A119F9D-DE95-46FD-9DBD-380478876FF9}" type="slidenum">
              <a:rPr lang="en-GB" smtClean="0"/>
              <a:t>23</a:t>
            </a:fld>
            <a:endParaRPr lang="en-GB"/>
          </a:p>
        </p:txBody>
      </p:sp>
    </p:spTree>
    <p:extLst>
      <p:ext uri="{BB962C8B-B14F-4D97-AF65-F5344CB8AC3E}">
        <p14:creationId xmlns:p14="http://schemas.microsoft.com/office/powerpoint/2010/main" val="2987696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A119F9D-DE95-46FD-9DBD-380478876FF9}" type="slidenum">
              <a:rPr lang="en-GB" smtClean="0"/>
              <a:t>24</a:t>
            </a:fld>
            <a:endParaRPr lang="en-GB"/>
          </a:p>
        </p:txBody>
      </p:sp>
    </p:spTree>
    <p:extLst>
      <p:ext uri="{BB962C8B-B14F-4D97-AF65-F5344CB8AC3E}">
        <p14:creationId xmlns:p14="http://schemas.microsoft.com/office/powerpoint/2010/main" val="3211234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A119F9D-DE95-46FD-9DBD-380478876FF9}" type="slidenum">
              <a:rPr lang="en-GB" smtClean="0"/>
              <a:t>25</a:t>
            </a:fld>
            <a:endParaRPr lang="en-GB"/>
          </a:p>
        </p:txBody>
      </p:sp>
    </p:spTree>
    <p:extLst>
      <p:ext uri="{BB962C8B-B14F-4D97-AF65-F5344CB8AC3E}">
        <p14:creationId xmlns:p14="http://schemas.microsoft.com/office/powerpoint/2010/main" val="1719282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A119F9D-DE95-46FD-9DBD-380478876FF9}" type="slidenum">
              <a:rPr lang="en-GB" smtClean="0"/>
              <a:t>26</a:t>
            </a:fld>
            <a:endParaRPr lang="en-GB"/>
          </a:p>
        </p:txBody>
      </p:sp>
    </p:spTree>
    <p:extLst>
      <p:ext uri="{BB962C8B-B14F-4D97-AF65-F5344CB8AC3E}">
        <p14:creationId xmlns:p14="http://schemas.microsoft.com/office/powerpoint/2010/main" val="22442962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A119F9D-DE95-46FD-9DBD-380478876FF9}" type="slidenum">
              <a:rPr lang="en-GB" smtClean="0"/>
              <a:t>27</a:t>
            </a:fld>
            <a:endParaRPr lang="en-GB"/>
          </a:p>
        </p:txBody>
      </p:sp>
    </p:spTree>
    <p:extLst>
      <p:ext uri="{BB962C8B-B14F-4D97-AF65-F5344CB8AC3E}">
        <p14:creationId xmlns:p14="http://schemas.microsoft.com/office/powerpoint/2010/main" val="27296000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A119F9D-DE95-46FD-9DBD-380478876FF9}" type="slidenum">
              <a:rPr lang="en-GB" smtClean="0"/>
              <a:t>28</a:t>
            </a:fld>
            <a:endParaRPr lang="en-GB"/>
          </a:p>
        </p:txBody>
      </p:sp>
    </p:spTree>
    <p:extLst>
      <p:ext uri="{BB962C8B-B14F-4D97-AF65-F5344CB8AC3E}">
        <p14:creationId xmlns:p14="http://schemas.microsoft.com/office/powerpoint/2010/main" val="2336717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A119F9D-DE95-46FD-9DBD-380478876FF9}" type="slidenum">
              <a:rPr lang="en-GB" smtClean="0"/>
              <a:t>29</a:t>
            </a:fld>
            <a:endParaRPr lang="en-GB"/>
          </a:p>
        </p:txBody>
      </p:sp>
    </p:spTree>
    <p:extLst>
      <p:ext uri="{BB962C8B-B14F-4D97-AF65-F5344CB8AC3E}">
        <p14:creationId xmlns:p14="http://schemas.microsoft.com/office/powerpoint/2010/main" val="785082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kern="1200" dirty="0">
                <a:solidFill>
                  <a:schemeClr val="tx1"/>
                </a:solidFill>
                <a:effectLst/>
                <a:latin typeface="+mn-lt"/>
                <a:ea typeface="+mn-ea"/>
                <a:cs typeface="+mn-cs"/>
              </a:rPr>
              <a:t>Vocabulary</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4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s-GB" sz="1200" b="1" kern="1200" dirty="0">
                <a:solidFill>
                  <a:schemeClr val="tx1"/>
                </a:solidFill>
                <a:effectLst/>
                <a:latin typeface="+mn-lt"/>
                <a:ea typeface="+mn-ea"/>
                <a:cs typeface="+mn-cs"/>
              </a:rPr>
              <a:t> </a:t>
            </a:r>
            <a:r>
              <a:rPr lang="en-US" dirty="0"/>
              <a:t>to focus on other vocabulary items</a:t>
            </a:r>
            <a:r>
              <a:rPr lang="en-US" baseline="0" dirty="0"/>
              <a:t> from the sentences used in the previous task.</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Procedure:</a:t>
            </a:r>
          </a:p>
          <a:p>
            <a:r>
              <a:rPr lang="en-US" b="0" dirty="0"/>
              <a:t>1. Students</a:t>
            </a:r>
            <a:r>
              <a:rPr lang="en-US" b="0" baseline="0" dirty="0"/>
              <a:t> listen to the sentences and complete them. The meanings of previously untaught words is given.</a:t>
            </a:r>
            <a:br>
              <a:rPr lang="en-US" dirty="0"/>
            </a:br>
            <a:endParaRPr lang="en-US" dirty="0"/>
          </a:p>
          <a:p>
            <a:r>
              <a:rPr lang="en-US" b="1" dirty="0"/>
              <a:t>Transcript:</a:t>
            </a:r>
            <a:endParaRPr lang="en-GB" b="1" dirty="0"/>
          </a:p>
          <a:p>
            <a:pPr marL="228600" indent="-228600">
              <a:buAutoNum type="arabicPeriod"/>
            </a:pPr>
            <a:r>
              <a:rPr lang="en-US" b="0" dirty="0"/>
              <a:t>El </a:t>
            </a:r>
            <a:r>
              <a:rPr lang="en-US" b="0" dirty="0" err="1"/>
              <a:t>inglés</a:t>
            </a:r>
            <a:r>
              <a:rPr lang="en-US" b="0" dirty="0"/>
              <a:t> </a:t>
            </a:r>
            <a:r>
              <a:rPr lang="en-US" b="1" dirty="0" err="1"/>
              <a:t>que</a:t>
            </a:r>
            <a:r>
              <a:rPr lang="en-US" b="0" dirty="0" err="1"/>
              <a:t>dó</a:t>
            </a:r>
            <a:r>
              <a:rPr lang="en-US" b="0" dirty="0"/>
              <a:t> con </a:t>
            </a:r>
            <a:r>
              <a:rPr lang="en-US" b="0" dirty="0" err="1"/>
              <a:t>Lucía</a:t>
            </a:r>
            <a:r>
              <a:rPr lang="en-US" b="0" dirty="0"/>
              <a:t> </a:t>
            </a:r>
            <a:r>
              <a:rPr lang="en-US" b="0" dirty="0" err="1"/>
              <a:t>en</a:t>
            </a:r>
            <a:r>
              <a:rPr lang="en-US" b="0" dirty="0"/>
              <a:t> la </a:t>
            </a:r>
            <a:r>
              <a:rPr lang="en-US" b="0" dirty="0" err="1"/>
              <a:t>es</a:t>
            </a:r>
            <a:r>
              <a:rPr lang="en-US" b="1" dirty="0" err="1"/>
              <a:t>qui</a:t>
            </a:r>
            <a:r>
              <a:rPr lang="en-US" b="0" dirty="0" err="1"/>
              <a:t>na</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t>
            </a:r>
            <a:r>
              <a:rPr lang="en-US" b="0" dirty="0" err="1"/>
              <a:t>Quién</a:t>
            </a:r>
            <a:r>
              <a:rPr lang="en-US" b="0" baseline="0" dirty="0"/>
              <a:t> </a:t>
            </a:r>
            <a:r>
              <a:rPr lang="en-US" b="1" baseline="0" dirty="0" err="1"/>
              <a:t>qui</a:t>
            </a:r>
            <a:r>
              <a:rPr lang="en-US" b="0" baseline="0" dirty="0" err="1"/>
              <a:t>tó</a:t>
            </a:r>
            <a:r>
              <a:rPr lang="en-US" b="0" baseline="0" dirty="0"/>
              <a:t> la comida de la mesa?</a:t>
            </a:r>
            <a:endParaRPr lang="en-US" b="0" dirty="0"/>
          </a:p>
          <a:p>
            <a:pPr marL="228600" indent="-228600">
              <a:buAutoNum type="arabicPeriod"/>
            </a:pPr>
            <a:r>
              <a:rPr lang="en-US" b="0" dirty="0"/>
              <a:t>El </a:t>
            </a:r>
            <a:r>
              <a:rPr lang="en-US" b="0" dirty="0" err="1"/>
              <a:t>costo</a:t>
            </a:r>
            <a:r>
              <a:rPr lang="en-US" b="0" dirty="0"/>
              <a:t> de un </a:t>
            </a:r>
            <a:r>
              <a:rPr lang="en-US" b="0" dirty="0" err="1"/>
              <a:t>pa</a:t>
            </a:r>
            <a:r>
              <a:rPr lang="en-US" b="1" dirty="0" err="1"/>
              <a:t>que</a:t>
            </a:r>
            <a:r>
              <a:rPr lang="en-US" b="0" dirty="0" err="1"/>
              <a:t>te</a:t>
            </a:r>
            <a:r>
              <a:rPr lang="en-US" b="0" dirty="0"/>
              <a:t> </a:t>
            </a:r>
            <a:r>
              <a:rPr lang="en-US" b="0" dirty="0" err="1"/>
              <a:t>es</a:t>
            </a:r>
            <a:r>
              <a:rPr lang="en-US" b="0" dirty="0"/>
              <a:t> quince euros, </a:t>
            </a:r>
            <a:r>
              <a:rPr lang="en-US" b="0" dirty="0" err="1"/>
              <a:t>así</a:t>
            </a:r>
            <a:r>
              <a:rPr lang="en-US" b="0" dirty="0"/>
              <a:t> que </a:t>
            </a:r>
            <a:r>
              <a:rPr lang="en-US" b="0" dirty="0" err="1"/>
              <a:t>compré</a:t>
            </a:r>
            <a:r>
              <a:rPr lang="en-US" b="0" dirty="0"/>
              <a:t> dos.</a:t>
            </a:r>
            <a:endParaRPr lang="en-US" b="1" dirty="0"/>
          </a:p>
          <a:p>
            <a:pPr marL="228600" indent="-228600">
              <a:buAutoNum type="arabicPeriod"/>
            </a:pPr>
            <a:r>
              <a:rPr lang="en-US" b="0" dirty="0" err="1"/>
              <a:t>Q</a:t>
            </a:r>
            <a:r>
              <a:rPr lang="en-US" b="1" dirty="0" err="1"/>
              <a:t>ui</a:t>
            </a:r>
            <a:r>
              <a:rPr lang="en-US" b="0" dirty="0" err="1"/>
              <a:t>zás</a:t>
            </a:r>
            <a:r>
              <a:rPr lang="en-US" b="0" dirty="0"/>
              <a:t> </a:t>
            </a:r>
            <a:r>
              <a:rPr lang="en-US" b="1" dirty="0" err="1"/>
              <a:t>qui</a:t>
            </a:r>
            <a:r>
              <a:rPr lang="en-US" b="0" dirty="0" err="1"/>
              <a:t>eren</a:t>
            </a:r>
            <a:r>
              <a:rPr lang="en-US" b="0" dirty="0"/>
              <a:t> </a:t>
            </a:r>
            <a:r>
              <a:rPr lang="en-US" b="0" dirty="0" err="1"/>
              <a:t>pasar</a:t>
            </a:r>
            <a:r>
              <a:rPr lang="en-US" b="0" dirty="0"/>
              <a:t> un fin de </a:t>
            </a:r>
            <a:r>
              <a:rPr lang="en-US" b="0" dirty="0" err="1"/>
              <a:t>semana</a:t>
            </a:r>
            <a:r>
              <a:rPr lang="en-US" b="0" dirty="0"/>
              <a:t> </a:t>
            </a:r>
            <a:r>
              <a:rPr lang="en-US" b="0" dirty="0" err="1"/>
              <a:t>tran</a:t>
            </a:r>
            <a:r>
              <a:rPr lang="en-US" b="1" dirty="0" err="1"/>
              <a:t>qui</a:t>
            </a:r>
            <a:r>
              <a:rPr lang="en-US" b="0" dirty="0" err="1"/>
              <a:t>lo</a:t>
            </a:r>
            <a:r>
              <a:rPr lang="en-US" b="0" dirty="0"/>
              <a:t>.</a:t>
            </a:r>
          </a:p>
          <a:p>
            <a:pPr marL="228600" indent="-228600">
              <a:buAutoNum type="arabicPeriod"/>
            </a:pPr>
            <a:r>
              <a:rPr lang="en-US" sz="1200" b="0" kern="1200" dirty="0">
                <a:solidFill>
                  <a:schemeClr val="tx1"/>
                </a:solidFill>
                <a:effectLst/>
                <a:latin typeface="+mn-lt"/>
                <a:ea typeface="+mn-ea"/>
                <a:cs typeface="+mn-cs"/>
              </a:rPr>
              <a:t>¿Por qué no </a:t>
            </a:r>
            <a:r>
              <a:rPr lang="en-US" sz="1200" b="0" kern="1200" dirty="0" err="1">
                <a:solidFill>
                  <a:schemeClr val="tx1"/>
                </a:solidFill>
                <a:effectLst/>
                <a:latin typeface="+mn-lt"/>
                <a:ea typeface="+mn-ea"/>
                <a:cs typeface="+mn-cs"/>
              </a:rPr>
              <a:t>subiste</a:t>
            </a:r>
            <a:r>
              <a:rPr lang="en-US" sz="1200" b="0" kern="1200" dirty="0">
                <a:solidFill>
                  <a:schemeClr val="tx1"/>
                </a:solidFill>
                <a:effectLst/>
                <a:latin typeface="+mn-lt"/>
                <a:ea typeface="+mn-ea"/>
                <a:cs typeface="+mn-cs"/>
              </a:rPr>
              <a:t> la</a:t>
            </a:r>
            <a:r>
              <a:rPr lang="en-US" sz="1200" b="0"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qui</a:t>
            </a:r>
            <a:r>
              <a:rPr lang="en-US" sz="1200" b="0" kern="1200" baseline="0" dirty="0" err="1">
                <a:solidFill>
                  <a:schemeClr val="tx1"/>
                </a:solidFill>
                <a:effectLst/>
                <a:latin typeface="+mn-lt"/>
                <a:ea typeface="+mn-ea"/>
                <a:cs typeface="+mn-cs"/>
              </a:rPr>
              <a:t>nta</a:t>
            </a:r>
            <a:r>
              <a:rPr lang="en-US" sz="1200" b="0" kern="1200" baseline="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montaña</a:t>
            </a:r>
            <a:r>
              <a:rPr lang="en-US" sz="1200" b="0" kern="1200" dirty="0">
                <a:solidFill>
                  <a:schemeClr val="tx1"/>
                </a:solidFill>
                <a:effectLst/>
                <a:latin typeface="+mn-lt"/>
                <a:ea typeface="+mn-ea"/>
                <a:cs typeface="+mn-cs"/>
              </a:rPr>
              <a:t> a pie?</a:t>
            </a:r>
          </a:p>
          <a:p>
            <a:pPr marL="228600" indent="-228600">
              <a:buAutoNum type="arabicPeriod"/>
            </a:pPr>
            <a:r>
              <a:rPr lang="en-US" sz="1200" b="0" kern="1200" baseline="0" dirty="0">
                <a:solidFill>
                  <a:schemeClr val="tx1"/>
                </a:solidFill>
                <a:effectLst/>
                <a:latin typeface="+mn-lt"/>
                <a:ea typeface="+mn-ea"/>
                <a:cs typeface="+mn-cs"/>
              </a:rPr>
              <a:t>El </a:t>
            </a:r>
            <a:r>
              <a:rPr lang="en-US" sz="1200" b="0" kern="1200" baseline="0" dirty="0" err="1">
                <a:solidFill>
                  <a:schemeClr val="tx1"/>
                </a:solidFill>
                <a:effectLst/>
                <a:latin typeface="+mn-lt"/>
                <a:ea typeface="+mn-ea"/>
                <a:cs typeface="+mn-cs"/>
              </a:rPr>
              <a:t>e</a:t>
            </a:r>
            <a:r>
              <a:rPr lang="en-US" sz="1200" b="1" kern="1200" baseline="0" dirty="0" err="1">
                <a:solidFill>
                  <a:schemeClr val="tx1"/>
                </a:solidFill>
                <a:effectLst/>
                <a:latin typeface="+mn-lt"/>
                <a:ea typeface="+mn-ea"/>
                <a:cs typeface="+mn-cs"/>
              </a:rPr>
              <a:t>qui</a:t>
            </a:r>
            <a:r>
              <a:rPr lang="en-US" sz="1200" b="0" kern="1200" baseline="0" dirty="0" err="1">
                <a:solidFill>
                  <a:schemeClr val="tx1"/>
                </a:solidFill>
                <a:effectLst/>
                <a:latin typeface="+mn-lt"/>
                <a:ea typeface="+mn-ea"/>
                <a:cs typeface="+mn-cs"/>
              </a:rPr>
              <a:t>po</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empieza</a:t>
            </a:r>
            <a:r>
              <a:rPr lang="en-US" sz="1200" b="0" kern="1200" baseline="0" dirty="0">
                <a:solidFill>
                  <a:schemeClr val="tx1"/>
                </a:solidFill>
                <a:effectLst/>
                <a:latin typeface="+mn-lt"/>
                <a:ea typeface="+mn-ea"/>
                <a:cs typeface="+mn-cs"/>
              </a:rPr>
              <a:t> el </a:t>
            </a:r>
            <a:r>
              <a:rPr lang="en-US" sz="1200" b="0" kern="1200" baseline="0" dirty="0" err="1">
                <a:solidFill>
                  <a:schemeClr val="tx1"/>
                </a:solidFill>
                <a:effectLst/>
                <a:latin typeface="+mn-lt"/>
                <a:ea typeface="+mn-ea"/>
                <a:cs typeface="+mn-cs"/>
              </a:rPr>
              <a:t>ata</a:t>
            </a:r>
            <a:r>
              <a:rPr lang="en-US" sz="1200" b="1" kern="1200" baseline="0" dirty="0" err="1">
                <a:solidFill>
                  <a:schemeClr val="tx1"/>
                </a:solidFill>
                <a:effectLst/>
                <a:latin typeface="+mn-lt"/>
                <a:ea typeface="+mn-ea"/>
                <a:cs typeface="+mn-cs"/>
              </a:rPr>
              <a:t>que</a:t>
            </a:r>
            <a:r>
              <a:rPr lang="en-US" sz="1200" b="0" kern="1200" baseline="0" dirty="0">
                <a:solidFill>
                  <a:schemeClr val="tx1"/>
                </a:solidFill>
                <a:effectLst/>
                <a:latin typeface="+mn-lt"/>
                <a:ea typeface="+mn-ea"/>
                <a:cs typeface="+mn-cs"/>
              </a:rPr>
              <a:t> por la </a:t>
            </a:r>
            <a:r>
              <a:rPr lang="en-US" sz="1200" b="0" kern="1200" baseline="0" dirty="0" err="1">
                <a:solidFill>
                  <a:schemeClr val="tx1"/>
                </a:solidFill>
                <a:effectLst/>
                <a:latin typeface="+mn-lt"/>
                <a:ea typeface="+mn-ea"/>
                <a:cs typeface="+mn-cs"/>
              </a:rPr>
              <a:t>iz</a:t>
            </a:r>
            <a:r>
              <a:rPr lang="en-US" sz="1200" b="1" kern="1200" baseline="0" dirty="0" err="1">
                <a:solidFill>
                  <a:schemeClr val="tx1"/>
                </a:solidFill>
                <a:effectLst/>
                <a:latin typeface="+mn-lt"/>
                <a:ea typeface="+mn-ea"/>
                <a:cs typeface="+mn-cs"/>
              </a:rPr>
              <a:t>qui</a:t>
            </a:r>
            <a:r>
              <a:rPr lang="en-US" sz="1200" b="0" kern="1200" baseline="0" dirty="0" err="1">
                <a:solidFill>
                  <a:schemeClr val="tx1"/>
                </a:solidFill>
                <a:effectLst/>
                <a:latin typeface="+mn-lt"/>
                <a:ea typeface="+mn-ea"/>
                <a:cs typeface="+mn-cs"/>
              </a:rPr>
              <a:t>erda</a:t>
            </a:r>
            <a:r>
              <a:rPr lang="en-US" sz="1200" b="0" kern="1200" baseline="0" dirty="0">
                <a:solidFill>
                  <a:schemeClr val="tx1"/>
                </a:solidFill>
                <a:effectLst/>
                <a:latin typeface="+mn-lt"/>
                <a:ea typeface="+mn-ea"/>
                <a:cs typeface="+mn-cs"/>
              </a:rPr>
              <a:t>.</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16513552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A119F9D-DE95-46FD-9DBD-380478876FF9}" type="slidenum">
              <a:rPr lang="en-GB" smtClean="0"/>
              <a:t>30</a:t>
            </a:fld>
            <a:endParaRPr lang="en-GB"/>
          </a:p>
        </p:txBody>
      </p:sp>
    </p:spTree>
    <p:extLst>
      <p:ext uri="{BB962C8B-B14F-4D97-AF65-F5344CB8AC3E}">
        <p14:creationId xmlns:p14="http://schemas.microsoft.com/office/powerpoint/2010/main" val="14742023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3</a:t>
            </a:r>
            <a:r>
              <a:rPr lang="en-GB" baseline="0" dirty="0"/>
              <a:t> minutes  </a:t>
            </a:r>
          </a:p>
          <a:p>
            <a:endParaRPr lang="en-GB" baseline="0" dirty="0"/>
          </a:p>
          <a:p>
            <a:r>
              <a:rPr lang="en-GB" b="1" baseline="0" dirty="0"/>
              <a:t>Aim: </a:t>
            </a:r>
            <a:r>
              <a:rPr lang="en-GB" baseline="0" dirty="0"/>
              <a:t>to recall previously taught vocabulary</a:t>
            </a:r>
          </a:p>
          <a:p>
            <a:endParaRPr lang="en-GB" baseline="0" dirty="0"/>
          </a:p>
          <a:p>
            <a:r>
              <a:rPr lang="en-GB" b="1" baseline="0" dirty="0"/>
              <a:t>Procedure: </a:t>
            </a:r>
          </a:p>
          <a:p>
            <a:pPr marL="228600" indent="-228600">
              <a:buAutoNum type="arabicPeriod"/>
            </a:pPr>
            <a:r>
              <a:rPr lang="en-GB" b="0" baseline="0" dirty="0"/>
              <a:t>The teacher says the item number in Spanish. This can be done in any order, so can be useful for additional practice with numbers.</a:t>
            </a:r>
          </a:p>
          <a:p>
            <a:pPr marL="228600" indent="-228600">
              <a:buAutoNum type="arabicPeriod"/>
            </a:pPr>
            <a:r>
              <a:rPr lang="en-GB" b="0" baseline="0" dirty="0"/>
              <a:t>Students say the target Spanish word in chorus, with definite article if referring to a noun.</a:t>
            </a:r>
          </a:p>
          <a:p>
            <a:pPr marL="228600" indent="-228600">
              <a:buAutoNum type="arabicPeriod"/>
            </a:pPr>
            <a:r>
              <a:rPr lang="en-GB" b="0" baseline="0" dirty="0"/>
              <a:t>The teacher clicks on the pink text box to reveal the answer.</a:t>
            </a:r>
          </a:p>
          <a:p>
            <a:pPr marL="228600" indent="-228600">
              <a:buAutoNum type="arabicPeriod"/>
            </a:pPr>
            <a:r>
              <a:rPr lang="en-GB" b="0" dirty="0"/>
              <a:t>Further rounds could be done as</a:t>
            </a:r>
            <a:r>
              <a:rPr lang="en-GB" b="0" baseline="0" dirty="0"/>
              <a:t> a class or </a:t>
            </a:r>
            <a:r>
              <a:rPr lang="en-GB" b="0" dirty="0"/>
              <a:t>in pairs,</a:t>
            </a:r>
            <a:r>
              <a:rPr lang="en-GB" b="0" baseline="0" dirty="0"/>
              <a:t> with one partner saying a number and the other then saying the word. This could be done under time pressure to help automatisation (e.g. number of words that can be achieved in one minute by partner/team A vs partner/team B).</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4652061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1</a:t>
            </a:r>
            <a:r>
              <a:rPr lang="en-US" b="0" baseline="30000" dirty="0"/>
              <a:t>st</a:t>
            </a:r>
            <a:r>
              <a:rPr lang="en-US" b="0" dirty="0"/>
              <a:t>, 2</a:t>
            </a:r>
            <a:r>
              <a:rPr lang="en-US" b="0" baseline="30000" dirty="0"/>
              <a:t>nd</a:t>
            </a:r>
            <a:r>
              <a:rPr lang="en-US" b="0" dirty="0"/>
              <a:t>, </a:t>
            </a:r>
            <a:r>
              <a:rPr lang="en-GB" sz="1200" b="0" kern="1200" dirty="0">
                <a:solidFill>
                  <a:schemeClr val="tx1"/>
                </a:solidFill>
                <a:effectLst/>
                <a:latin typeface="+mn-lt"/>
                <a:ea typeface="+mn-ea"/>
                <a:cs typeface="+mn-cs"/>
              </a:rPr>
              <a:t>and 3</a:t>
            </a:r>
            <a:r>
              <a:rPr lang="en-GB" sz="1200" b="0" kern="1200" baseline="30000" dirty="0">
                <a:solidFill>
                  <a:schemeClr val="tx1"/>
                </a:solidFill>
                <a:effectLst/>
                <a:latin typeface="+mn-lt"/>
                <a:ea typeface="+mn-ea"/>
                <a:cs typeface="+mn-cs"/>
              </a:rPr>
              <a:t>rd</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person singular form of past tense for –er/–ir verbs.</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171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consolidate understanding</a:t>
            </a:r>
            <a:r>
              <a:rPr lang="en-US" b="0" baseline="0" dirty="0"/>
              <a:t> of the </a:t>
            </a:r>
            <a:r>
              <a:rPr lang="en-US" b="0" dirty="0"/>
              <a:t>1</a:t>
            </a:r>
            <a:r>
              <a:rPr lang="en-US" b="0" baseline="30000" dirty="0"/>
              <a:t>st</a:t>
            </a:r>
            <a:r>
              <a:rPr lang="en-US" b="0" dirty="0"/>
              <a:t>, 2</a:t>
            </a:r>
            <a:r>
              <a:rPr lang="en-US" b="0" baseline="30000" dirty="0"/>
              <a:t>nd</a:t>
            </a:r>
            <a:r>
              <a:rPr lang="en-US" b="0" dirty="0"/>
              <a:t>, </a:t>
            </a:r>
            <a:r>
              <a:rPr lang="en-GB" sz="1200" b="0" kern="1200" dirty="0">
                <a:solidFill>
                  <a:schemeClr val="tx1"/>
                </a:solidFill>
                <a:effectLst/>
                <a:latin typeface="+mn-lt"/>
                <a:ea typeface="+mn-ea"/>
                <a:cs typeface="+mn-cs"/>
              </a:rPr>
              <a:t>and 3</a:t>
            </a:r>
            <a:r>
              <a:rPr lang="en-GB" sz="1200" b="0" kern="1200" baseline="30000" dirty="0">
                <a:solidFill>
                  <a:schemeClr val="tx1"/>
                </a:solidFill>
                <a:effectLst/>
                <a:latin typeface="+mn-lt"/>
                <a:ea typeface="+mn-ea"/>
                <a:cs typeface="+mn-cs"/>
              </a:rPr>
              <a:t>rd</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person singular form of –er/–ir verbs in the preterite</a:t>
            </a:r>
            <a:r>
              <a:rPr lang="en-GB" sz="1200" kern="1200" baseline="0" dirty="0">
                <a:solidFill>
                  <a:schemeClr val="tx1"/>
                </a:solidFill>
                <a:effectLst/>
                <a:latin typeface="+mn-lt"/>
                <a:ea typeface="+mn-ea"/>
                <a:cs typeface="+mn-cs"/>
              </a:rPr>
              <a:t>; to consolidate understanding of vocabulary</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Students first read the text and try to work out what words might go in the gaps, based on language</a:t>
            </a:r>
            <a:r>
              <a:rPr lang="en-US" b="0" baseline="0" dirty="0"/>
              <a:t> in the rest of each sentence</a:t>
            </a:r>
            <a:r>
              <a:rPr lang="en-US" b="0" dirty="0"/>
              <a:t>. They may be able to think of more than one possibility for a particular gap. Items 4 and 5 have infinitives after the gap, which</a:t>
            </a:r>
            <a:r>
              <a:rPr lang="en-US" b="0" baseline="0" dirty="0"/>
              <a:t> give them a clue about which verb might be needed (decidir, elegir). </a:t>
            </a:r>
            <a:endParaRPr lang="en-US" b="0" dirty="0"/>
          </a:p>
          <a:p>
            <a:pPr marL="228600" indent="-228600">
              <a:buAutoNum type="arabicPeriod"/>
            </a:pPr>
            <a:r>
              <a:rPr lang="en-US" b="0" baseline="0" dirty="0"/>
              <a:t>Students then listen to the audio (see audio icon in top right for audio player) and write down the words they hear. They can then verify their predictions. A key focus here is also to accurately write the verb ending, which may or may not need a written accent.</a:t>
            </a:r>
          </a:p>
          <a:p>
            <a:pPr marL="228600" indent="-228600">
              <a:buAutoNum type="arabicPeriod"/>
            </a:pPr>
            <a:r>
              <a:rPr lang="en-US" b="0" baseline="0" dirty="0"/>
              <a:t>The teacher checks answers with students and elicits oral translations of the sentences with these target words.</a:t>
            </a:r>
            <a:r>
              <a:rPr lang="en-US" b="1" dirty="0"/>
              <a:t> </a:t>
            </a:r>
          </a:p>
          <a:p>
            <a:pPr marL="228600" indent="-228600">
              <a:buAutoNum type="arabicPeriod"/>
            </a:pPr>
            <a:endParaRPr lang="en-US" b="1" dirty="0"/>
          </a:p>
          <a:p>
            <a:pPr marL="0" indent="0">
              <a:buNone/>
            </a:pPr>
            <a:r>
              <a:rPr lang="en-US" b="1" dirty="0"/>
              <a:t>Notes:</a:t>
            </a:r>
            <a:r>
              <a:rPr lang="en-US" b="1" baseline="0" dirty="0"/>
              <a:t> </a:t>
            </a:r>
          </a:p>
          <a:p>
            <a:pPr marL="228600" indent="-228600">
              <a:buAutoNum type="arabicPeriod"/>
            </a:pPr>
            <a:r>
              <a:rPr lang="en-US" b="0" baseline="0" dirty="0"/>
              <a:t>This text is written using close to 100% previously taught language. </a:t>
            </a:r>
          </a:p>
          <a:p>
            <a:pPr marL="228600" indent="-228600">
              <a:buAutoNum type="arabicPeriod"/>
            </a:pPr>
            <a:r>
              <a:rPr lang="en-US" b="0" baseline="0" dirty="0"/>
              <a:t>A callout highlights the presence of personal ‘a’ after ‘ayudar’. This feature will be taught in the next teaching week of the scheme of work (8.2.1.5).</a:t>
            </a:r>
          </a:p>
          <a:p>
            <a:pPr marL="0" indent="0">
              <a:buNone/>
            </a:pPr>
            <a:endParaRPr lang="en-US" b="0" baseline="0" dirty="0"/>
          </a:p>
          <a:p>
            <a:pPr marL="0" indent="0">
              <a:buNone/>
            </a:pPr>
            <a:r>
              <a:rPr lang="en-US" b="1" baseline="0" dirty="0"/>
              <a:t>Frequency of unknown/glossed words:</a:t>
            </a:r>
          </a:p>
          <a:p>
            <a:pPr marL="0" indent="0">
              <a:buNone/>
            </a:pPr>
            <a:r>
              <a:rPr lang="en-US" b="0" baseline="0" dirty="0"/>
              <a:t>blog [929]; artículo [458]</a:t>
            </a:r>
            <a:endParaRPr lang="en-US" b="1"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32052460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b="0" i="0" dirty="0"/>
              <a:t>to</a:t>
            </a:r>
            <a:r>
              <a:rPr lang="en-US" b="0" i="0" baseline="0" dirty="0"/>
              <a:t> </a:t>
            </a:r>
            <a:r>
              <a:rPr lang="en-GB" baseline="0" dirty="0"/>
              <a:t>help students to connect the spoken and written forms of the language more securely; 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7 sections with a pause just after the words 1-6 below, to facilitate easy stop/start. </a:t>
            </a:r>
          </a:p>
          <a:p>
            <a:pPr marL="228600" indent="-228600">
              <a:buAutoNum type="arabicPeriod"/>
            </a:pPr>
            <a:r>
              <a:rPr lang="x-none" sz="1200" kern="1200" dirty="0">
                <a:solidFill>
                  <a:schemeClr val="tx1"/>
                </a:solidFill>
                <a:effectLst/>
                <a:latin typeface="+mn-lt"/>
                <a:ea typeface="+mn-ea"/>
                <a:cs typeface="+mn-cs"/>
              </a:rPr>
              <a:t>To support segmentation, stop the audio and ask students to say:</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a) the next word</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the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dirty="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dirty="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a:t>
            </a:r>
            <a:endParaRPr lang="x-none"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b="0" kern="1200" dirty="0">
                <a:solidFill>
                  <a:schemeClr val="tx1"/>
                </a:solidFill>
                <a:effectLst/>
                <a:latin typeface="+mn-lt"/>
                <a:ea typeface="+mn-ea"/>
                <a:cs typeface="+mn-cs"/>
              </a:rPr>
              <a:t>y mi madre</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 </a:t>
            </a:r>
            <a:r>
              <a:rPr lang="x-none" sz="1200" b="0" kern="1200" dirty="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third</a:t>
            </a:r>
            <a:r>
              <a:rPr lang="x-none" sz="1200" b="0" kern="1200" dirty="0">
                <a:solidFill>
                  <a:schemeClr val="tx1"/>
                </a:solidFill>
                <a:effectLst/>
                <a:latin typeface="+mn-lt"/>
                <a:ea typeface="+mn-ea"/>
                <a:cs typeface="+mn-cs"/>
              </a:rPr>
              <a:t> person</a:t>
            </a:r>
            <a:r>
              <a:rPr lang="en-GB" sz="1200" b="0" kern="1200" dirty="0">
                <a:solidFill>
                  <a:schemeClr val="tx1"/>
                </a:solidFill>
                <a:effectLst/>
                <a:latin typeface="+mn-lt"/>
                <a:ea typeface="+mn-ea"/>
                <a:cs typeface="+mn-cs"/>
              </a:rPr>
              <a:t> singular</a:t>
            </a:r>
            <a:r>
              <a:rPr lang="x-none"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preterite</a:t>
            </a:r>
            <a:r>
              <a:rPr lang="x-none"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b="0" kern="1200" dirty="0">
                <a:solidFill>
                  <a:schemeClr val="tx1"/>
                </a:solidFill>
                <a:effectLst/>
                <a:latin typeface="+mn-lt"/>
                <a:ea typeface="+mn-ea"/>
                <a:cs typeface="+mn-cs"/>
              </a:rPr>
              <a:t>compartió ideas para</a:t>
            </a:r>
            <a:r>
              <a:rPr lang="x-none"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infinitive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following</a:t>
            </a:r>
            <a:r>
              <a:rPr lang="es-ES" sz="1200" b="0" kern="1200" dirty="0">
                <a:solidFill>
                  <a:schemeClr val="tx1"/>
                </a:solidFill>
                <a:effectLst/>
                <a:latin typeface="+mn-lt"/>
                <a:ea typeface="+mn-ea"/>
                <a:cs typeface="+mn-cs"/>
              </a:rPr>
              <a:t> ‘para’</a:t>
            </a:r>
            <a:r>
              <a:rPr lang="x-none" sz="1200" b="0"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n-GB" sz="1200" b="0" kern="1200" dirty="0">
                <a:solidFill>
                  <a:schemeClr val="tx1"/>
                </a:solidFill>
                <a:effectLst/>
                <a:latin typeface="+mn-lt"/>
                <a:ea typeface="+mn-ea"/>
                <a:cs typeface="+mn-cs"/>
              </a:rPr>
              <a:t>sin </a:t>
            </a:r>
            <a:r>
              <a:rPr lang="en-GB" sz="1200" b="0" kern="1200" dirty="0" err="1">
                <a:solidFill>
                  <a:schemeClr val="tx1"/>
                </a:solidFill>
                <a:effectLst/>
                <a:latin typeface="+mn-lt"/>
                <a:ea typeface="+mn-ea"/>
                <a:cs typeface="+mn-cs"/>
              </a:rPr>
              <a:t>productos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animales</a:t>
            </a:r>
            <a:r>
              <a:rPr lang="en-GB" sz="1200" b="0" kern="1200" dirty="0">
                <a:solidFill>
                  <a:schemeClr val="tx1"/>
                </a:solidFill>
                <a:effectLst/>
                <a:latin typeface="+mn-lt"/>
                <a:ea typeface="+mn-ea"/>
                <a:cs typeface="+mn-cs"/>
              </a:rPr>
              <a:t>, mientras que </a:t>
            </a:r>
            <a:r>
              <a:rPr lang="en-GB" sz="1200" b="0" kern="1200" dirty="0" err="1">
                <a:solidFill>
                  <a:schemeClr val="tx1"/>
                </a:solidFill>
                <a:effectLst/>
                <a:latin typeface="+mn-lt"/>
                <a:ea typeface="+mn-ea"/>
                <a:cs typeface="+mn-cs"/>
              </a:rPr>
              <a:t>yo</a:t>
            </a:r>
            <a:r>
              <a:rPr lang="es-ES" sz="1200" b="0" kern="1200" dirty="0">
                <a:solidFill>
                  <a:schemeClr val="tx1"/>
                </a:solidFill>
                <a:effectLst/>
                <a:latin typeface="+mn-lt"/>
                <a:ea typeface="+mn-ea"/>
                <a:cs typeface="+mn-cs"/>
              </a:rPr>
              <a:t>…. </a:t>
            </a:r>
            <a:r>
              <a:rPr lang="x-none" sz="1200" b="0" kern="1200" dirty="0">
                <a:solidFill>
                  <a:schemeClr val="tx1"/>
                </a:solidFill>
                <a:effectLst/>
                <a:latin typeface="+mn-lt"/>
                <a:ea typeface="+mn-ea"/>
                <a:cs typeface="+mn-cs"/>
              </a:rPr>
              <a:t>(</a:t>
            </a:r>
            <a:r>
              <a:rPr lang="es-ES" sz="1200" b="0" kern="1200" dirty="0" err="1">
                <a:solidFill>
                  <a:schemeClr val="tx1"/>
                </a:solidFill>
                <a:effectLst/>
                <a:latin typeface="+mn-lt"/>
                <a:ea typeface="+mn-ea"/>
                <a:cs typeface="+mn-cs"/>
              </a:rPr>
              <a:t>first</a:t>
            </a:r>
            <a:r>
              <a:rPr lang="x-none" sz="1200" b="0" kern="1200" dirty="0">
                <a:solidFill>
                  <a:schemeClr val="tx1"/>
                </a:solidFill>
                <a:effectLst/>
                <a:latin typeface="+mn-lt"/>
                <a:ea typeface="+mn-ea"/>
                <a:cs typeface="+mn-cs"/>
              </a:rPr>
              <a:t> person singular </a:t>
            </a:r>
            <a:r>
              <a:rPr lang="en-GB" sz="1200" b="0" kern="1200" dirty="0" err="1">
                <a:solidFill>
                  <a:schemeClr val="tx1"/>
                </a:solidFill>
                <a:effectLst/>
                <a:latin typeface="+mn-lt"/>
                <a:ea typeface="+mn-ea"/>
                <a:cs typeface="+mn-cs"/>
              </a:rPr>
              <a:t>preterite</a:t>
            </a:r>
            <a:r>
              <a:rPr lang="x-none" sz="1200" b="0"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n-GB" sz="1200" b="0" kern="1200" dirty="0" err="1">
                <a:solidFill>
                  <a:schemeClr val="tx1"/>
                </a:solidFill>
                <a:effectLst/>
                <a:latin typeface="+mn-lt"/>
                <a:ea typeface="+mn-ea"/>
                <a:cs typeface="+mn-cs"/>
              </a:rPr>
              <a:t>También</a:t>
            </a:r>
            <a:r>
              <a:rPr lang="en-GB" sz="1200" b="0" kern="1200" dirty="0">
                <a:solidFill>
                  <a:schemeClr val="tx1"/>
                </a:solidFill>
                <a:effectLst/>
                <a:latin typeface="+mn-lt"/>
                <a:ea typeface="+mn-ea"/>
                <a:cs typeface="+mn-cs"/>
              </a:rPr>
              <a:t>, mi </a:t>
            </a:r>
            <a:r>
              <a:rPr lang="en-GB" sz="1200" b="0" kern="1200" dirty="0" err="1">
                <a:solidFill>
                  <a:schemeClr val="tx1"/>
                </a:solidFill>
                <a:effectLst/>
                <a:latin typeface="+mn-lt"/>
                <a:ea typeface="+mn-ea"/>
                <a:cs typeface="+mn-cs"/>
              </a:rPr>
              <a:t>hermano</a:t>
            </a:r>
            <a:r>
              <a:rPr lang="en-GB" sz="1200" b="0" kern="1200" dirty="0">
                <a:solidFill>
                  <a:schemeClr val="tx1"/>
                </a:solidFill>
                <a:effectLst/>
                <a:latin typeface="+mn-lt"/>
                <a:ea typeface="+mn-ea"/>
                <a:cs typeface="+mn-cs"/>
              </a:rPr>
              <a:t>… (third person singular </a:t>
            </a:r>
            <a:r>
              <a:rPr lang="en-GB" sz="1200" b="0" kern="1200" dirty="0" err="1">
                <a:solidFill>
                  <a:schemeClr val="tx1"/>
                </a:solidFill>
                <a:effectLst/>
                <a:latin typeface="+mn-lt"/>
                <a:ea typeface="+mn-ea"/>
                <a:cs typeface="+mn-cs"/>
              </a:rPr>
              <a:t>preterite</a:t>
            </a:r>
            <a:r>
              <a:rPr lang="en-GB" sz="1200" b="0" kern="1200" dirty="0">
                <a:solidFill>
                  <a:schemeClr val="tx1"/>
                </a:solidFill>
                <a:effectLst/>
                <a:latin typeface="+mn-lt"/>
                <a:ea typeface="+mn-ea"/>
                <a:cs typeface="+mn-cs"/>
              </a:rPr>
              <a:t>)</a:t>
            </a:r>
            <a:endParaRPr lang="es-ES"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b="0" kern="1200" dirty="0">
                <a:solidFill>
                  <a:schemeClr val="tx1"/>
                </a:solidFill>
                <a:effectLst/>
                <a:latin typeface="+mn-lt"/>
                <a:ea typeface="+mn-ea"/>
                <a:cs typeface="+mn-cs"/>
              </a:rPr>
              <a:t>para…… </a:t>
            </a:r>
            <a:r>
              <a:rPr lang="x-none" sz="1200" b="0" kern="1200" dirty="0">
                <a:solidFill>
                  <a:schemeClr val="tx1"/>
                </a:solidFill>
                <a:effectLst/>
                <a:latin typeface="+mn-lt"/>
                <a:ea typeface="+mn-ea"/>
                <a:cs typeface="+mn-cs"/>
              </a:rPr>
              <a:t>(</a:t>
            </a:r>
            <a:r>
              <a:rPr lang="es-ES" sz="1200" b="0" kern="1200" dirty="0" err="1">
                <a:solidFill>
                  <a:schemeClr val="tx1"/>
                </a:solidFill>
                <a:effectLst/>
                <a:latin typeface="+mn-lt"/>
                <a:ea typeface="+mn-ea"/>
                <a:cs typeface="+mn-cs"/>
              </a:rPr>
              <a:t>infinitive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following</a:t>
            </a:r>
            <a:r>
              <a:rPr lang="es-ES" sz="1200" b="0" kern="1200" dirty="0">
                <a:solidFill>
                  <a:schemeClr val="tx1"/>
                </a:solidFill>
                <a:effectLst/>
                <a:latin typeface="+mn-lt"/>
                <a:ea typeface="+mn-ea"/>
                <a:cs typeface="+mn-cs"/>
              </a:rPr>
              <a:t> ‘para’</a:t>
            </a:r>
            <a:r>
              <a:rPr lang="x-none" sz="1200" b="0"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n-GB" sz="1200" b="0" kern="1200" dirty="0" err="1">
                <a:solidFill>
                  <a:schemeClr val="tx1"/>
                </a:solidFill>
                <a:effectLst/>
                <a:latin typeface="+mn-lt"/>
                <a:ea typeface="+mn-ea"/>
                <a:cs typeface="+mn-cs"/>
              </a:rPr>
              <a:t>En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cambio</a:t>
            </a:r>
            <a:r>
              <a:rPr lang="en-GB" sz="1200" b="0" kern="1200" dirty="0">
                <a:solidFill>
                  <a:schemeClr val="tx1"/>
                </a:solidFill>
                <a:effectLst/>
                <a:latin typeface="+mn-lt"/>
                <a:ea typeface="+mn-ea"/>
                <a:cs typeface="+mn-cs"/>
              </a:rPr>
              <a:t>,</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tú</a:t>
            </a:r>
            <a:r>
              <a:rPr lang="en-GB" sz="1200" b="0" kern="1200" baseline="0" dirty="0">
                <a:solidFill>
                  <a:schemeClr val="tx1"/>
                </a:solidFill>
                <a:effectLst/>
                <a:latin typeface="+mn-lt"/>
                <a:ea typeface="+mn-ea"/>
                <a:cs typeface="+mn-cs"/>
              </a:rPr>
              <a:t>…. (</a:t>
            </a:r>
            <a:r>
              <a:rPr lang="x-none" sz="1200" b="0" kern="1200" dirty="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second</a:t>
            </a:r>
            <a:r>
              <a:rPr lang="x-none" sz="1200" b="0" kern="1200" dirty="0">
                <a:solidFill>
                  <a:schemeClr val="tx1"/>
                </a:solidFill>
                <a:effectLst/>
                <a:latin typeface="+mn-lt"/>
                <a:ea typeface="+mn-ea"/>
                <a:cs typeface="+mn-cs"/>
              </a:rPr>
              <a:t> person</a:t>
            </a:r>
            <a:r>
              <a:rPr lang="en-GB" sz="1200" b="0" kern="1200" dirty="0">
                <a:solidFill>
                  <a:schemeClr val="tx1"/>
                </a:solidFill>
                <a:effectLst/>
                <a:latin typeface="+mn-lt"/>
                <a:ea typeface="+mn-ea"/>
                <a:cs typeface="+mn-cs"/>
              </a:rPr>
              <a:t> singular</a:t>
            </a:r>
            <a:r>
              <a:rPr lang="x-none"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preterite</a:t>
            </a:r>
            <a:r>
              <a:rPr lang="x-none"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pPr marL="285750" indent="-285750">
              <a:buFont typeface="+mj-lt"/>
              <a:buAutoNum type="romanUcPeriod"/>
            </a:pPr>
            <a:endParaRPr lang="x-none"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ES" sz="1200" b="0" dirty="0">
                <a:solidFill>
                  <a:srgbClr val="203864"/>
                </a:solidFill>
              </a:rPr>
              <a:t>Es importante hacer cosas para ayudar al planeta. La semana pasada yo leí un blog con información para una vida verde y mi madre escribió un artículo sobre la naturaleza. Ella compartió ideas para preparar platos sin productos animales, mientras que yo elegí preparar la comida. Además, ¡repartí la comida entre mis amigos! También, mi hermano decidió limpiar la basura en la playa y tú ofreciste tu ayuda como voluntaria para terminar antes. Él recogió las bolsas, en cambio tú recogiste las botellas. </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25973448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4 minutes</a:t>
            </a:r>
          </a:p>
          <a:p>
            <a:endParaRPr lang="en-GB" dirty="0"/>
          </a:p>
          <a:p>
            <a:r>
              <a:rPr lang="en-GB" b="1" dirty="0"/>
              <a:t>Aim:</a:t>
            </a:r>
            <a:r>
              <a:rPr lang="en-GB" b="1" baseline="0" dirty="0"/>
              <a:t> </a:t>
            </a:r>
            <a:r>
              <a:rPr lang="en-GB" b="0" baseline="0" dirty="0"/>
              <a:t>to</a:t>
            </a:r>
            <a:r>
              <a:rPr lang="en-GB" b="1" baseline="0" dirty="0"/>
              <a:t> </a:t>
            </a:r>
            <a:r>
              <a:rPr lang="en-GB" b="0" baseline="0" dirty="0"/>
              <a:t>practise productive oral recall of –</a:t>
            </a:r>
            <a:r>
              <a:rPr lang="en-GB" b="0" baseline="0" dirty="0" err="1"/>
              <a:t>er</a:t>
            </a:r>
            <a:r>
              <a:rPr lang="en-GB" b="0" baseline="0" dirty="0"/>
              <a:t>/–</a:t>
            </a:r>
            <a:r>
              <a:rPr lang="en-GB" b="0" baseline="0" dirty="0" err="1"/>
              <a:t>ir</a:t>
            </a:r>
            <a:r>
              <a:rPr lang="en-GB" b="0" baseline="0" dirty="0"/>
              <a:t> verbs in the </a:t>
            </a:r>
            <a:r>
              <a:rPr lang="en-GB" b="0" baseline="0" dirty="0" err="1"/>
              <a:t>preterite</a:t>
            </a:r>
            <a:r>
              <a:rPr lang="en-GB" b="0" baseline="0" dirty="0"/>
              <a:t> and vocabulary that was recapped in lesson 1 and lesson 2</a:t>
            </a:r>
          </a:p>
          <a:p>
            <a:endParaRPr lang="en-GB" b="0" baseline="0" dirty="0"/>
          </a:p>
          <a:p>
            <a:r>
              <a:rPr lang="en-GB" b="1" baseline="0" dirty="0"/>
              <a:t>Procedure: </a:t>
            </a:r>
          </a:p>
          <a:p>
            <a:pPr marL="228600" indent="-228600">
              <a:buAutoNum type="arabicPeriod"/>
            </a:pPr>
            <a:r>
              <a:rPr lang="en-GB" b="0" baseline="0" dirty="0"/>
              <a:t>Students talk to their partners for two minutes about how they would say the sentences in Spanish. </a:t>
            </a:r>
          </a:p>
          <a:p>
            <a:pPr marL="228600" indent="-228600">
              <a:buAutoNum type="arabicPeriod"/>
            </a:pPr>
            <a:r>
              <a:rPr lang="en-GB" b="0" baseline="0" dirty="0"/>
              <a:t>To keep the focus on oral production; students should be encouraged not to write down the translations.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To reveal an answer, click on the relevant textbox. Answers can be volunteered in any order. Alternatively, the answers are also provided on the next slide (see below).</a:t>
            </a:r>
          </a:p>
          <a:p>
            <a:pPr marL="228600" indent="-228600">
              <a:buAutoNum type="arabicPeriod"/>
            </a:pPr>
            <a:endParaRPr lang="en-GB" b="0" baseline="0" dirty="0"/>
          </a:p>
          <a:p>
            <a:pPr marL="0" indent="0">
              <a:buNone/>
            </a:pPr>
            <a:r>
              <a:rPr lang="en-GB" b="1" baseline="0" dirty="0"/>
              <a:t>Notes: </a:t>
            </a:r>
          </a:p>
          <a:p>
            <a:pPr marL="228600" indent="-228600">
              <a:buAutoNum type="arabicPeriod"/>
            </a:pPr>
            <a:r>
              <a:rPr lang="en-GB" b="0" baseline="0" dirty="0"/>
              <a:t>Because the sentences here are in isolation, the translations in Spanish leave the use of subject pronouns as optional. However, they would often be used in the context of making comparisons between what different people do, and will appear in the next activity, so it is worth pointing out why they could be included.</a:t>
            </a:r>
          </a:p>
          <a:p>
            <a:pPr marL="228600" indent="-228600">
              <a:buAutoNum type="arabicPeriod"/>
            </a:pPr>
            <a:r>
              <a:rPr lang="en-GB" b="0" baseline="0" dirty="0"/>
              <a:t>The answers are also provided on a separate answer slide (see next slide). This may be useful if the teacher wishes to display both the Spanish and English while giving feedback.</a:t>
            </a:r>
            <a:endParaRPr lang="en-GB" b="1"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5985223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Alternative answer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 Spanish and English are both displayed on this slide. This may be useful if the teacher wishes to display both the prompts and answers while giving feedback (e.g. to compare specific aspects of the two languages).</a:t>
            </a:r>
            <a:endParaRPr lang="en-GB" b="1"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34050178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noProof="0" dirty="0"/>
              <a:t>Timing: </a:t>
            </a:r>
            <a:r>
              <a:rPr lang="en-GB" b="0" i="0" noProof="0" dirty="0"/>
              <a:t>15 minutes</a:t>
            </a:r>
          </a:p>
          <a:p>
            <a:endParaRPr lang="en-GB" b="0" i="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noProof="0" dirty="0"/>
              <a:t>Aim: </a:t>
            </a:r>
            <a:r>
              <a:rPr lang="en-GB" b="0" i="0" noProof="0" dirty="0"/>
              <a:t>to</a:t>
            </a:r>
            <a:r>
              <a:rPr lang="en-GB" b="0" i="0" baseline="0" noProof="0" dirty="0"/>
              <a:t> </a:t>
            </a:r>
            <a:r>
              <a:rPr lang="en-GB" baseline="0" noProof="0" dirty="0"/>
              <a:t>allow students to write more freely and creatively using 1</a:t>
            </a:r>
            <a:r>
              <a:rPr lang="en-GB" baseline="30000" noProof="0" dirty="0"/>
              <a:t>st</a:t>
            </a:r>
            <a:r>
              <a:rPr lang="en-GB" baseline="0" noProof="0" dirty="0"/>
              <a:t>, 2</a:t>
            </a:r>
            <a:r>
              <a:rPr lang="en-GB" baseline="30000" noProof="0" dirty="0"/>
              <a:t>nd</a:t>
            </a:r>
            <a:r>
              <a:rPr lang="en-GB" baseline="0" noProof="0" dirty="0"/>
              <a:t> and 3</a:t>
            </a:r>
            <a:r>
              <a:rPr lang="en-GB" baseline="30000" noProof="0" dirty="0"/>
              <a:t>rd</a:t>
            </a:r>
            <a:r>
              <a:rPr lang="en-GB" baseline="0" noProof="0" dirty="0"/>
              <a:t> person singular forms of –er and –</a:t>
            </a:r>
            <a:r>
              <a:rPr lang="en-GB" baseline="0" noProof="0" dirty="0" err="1"/>
              <a:t>ir</a:t>
            </a:r>
            <a:r>
              <a:rPr lang="en-GB" baseline="0" noProof="0" dirty="0"/>
              <a:t> verbs; to further consolidate use of subject pronouns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noProof="0" dirty="0"/>
          </a:p>
          <a:p>
            <a:r>
              <a:rPr lang="en-GB" b="1" baseline="0" noProof="0" dirty="0"/>
              <a:t>Procedure:</a:t>
            </a:r>
          </a:p>
          <a:p>
            <a:pPr marL="228600" indent="-228600">
              <a:buAutoNum type="arabicPeriod"/>
            </a:pPr>
            <a:r>
              <a:rPr lang="en-GB" b="0" noProof="0" dirty="0"/>
              <a:t>After going through the</a:t>
            </a:r>
            <a:r>
              <a:rPr lang="en-GB" b="0" baseline="0" noProof="0" dirty="0"/>
              <a:t> instructions on this slide, the full text can be displayed (see next slide).</a:t>
            </a:r>
            <a:endParaRPr lang="en-GB" sz="1200" b="0" kern="1200" noProof="0" dirty="0">
              <a:solidFill>
                <a:schemeClr val="tx1"/>
              </a:solidFill>
              <a:effectLst/>
              <a:latin typeface="+mn-lt"/>
              <a:ea typeface="+mn-ea"/>
              <a:cs typeface="+mn-cs"/>
            </a:endParaRPr>
          </a:p>
          <a:p>
            <a:pPr marL="228600" indent="-228600">
              <a:buAutoNum type="arabicPeriod"/>
            </a:pPr>
            <a:r>
              <a:rPr lang="en-GB" sz="1200" b="0" kern="1200" noProof="0" dirty="0">
                <a:solidFill>
                  <a:schemeClr val="tx1"/>
                </a:solidFill>
                <a:effectLst/>
                <a:latin typeface="+mn-lt"/>
                <a:ea typeface="+mn-ea"/>
                <a:cs typeface="+mn-cs"/>
              </a:rPr>
              <a:t>Students write a new version of the text. They should replace</a:t>
            </a:r>
            <a:r>
              <a:rPr lang="en-GB" sz="1200" b="0" kern="1200" baseline="0" noProof="0" dirty="0">
                <a:solidFill>
                  <a:schemeClr val="tx1"/>
                </a:solidFill>
                <a:effectLst/>
                <a:latin typeface="+mn-lt"/>
                <a:ea typeface="+mn-ea"/>
                <a:cs typeface="+mn-cs"/>
              </a:rPr>
              <a:t> or modify the information in the 9 underlined parts of the text. This will include some or all of the following: 1) subject pronoun/person; 2) verb, including its ending; 3) vocabulary. Students can consider the surrounding discourse, e.g., the language that comes after the underlined sections, when they think about how they will change the sentence.</a:t>
            </a:r>
          </a:p>
          <a:p>
            <a:pPr marL="228600" indent="-228600">
              <a:buAutoNum type="arabicPeriod"/>
            </a:pPr>
            <a:r>
              <a:rPr lang="en-GB" sz="1200" b="0" kern="1200" noProof="0" dirty="0">
                <a:solidFill>
                  <a:schemeClr val="tx1"/>
                </a:solidFill>
                <a:effectLst/>
                <a:latin typeface="+mn-lt"/>
                <a:ea typeface="+mn-ea"/>
                <a:cs typeface="+mn-cs"/>
              </a:rPr>
              <a:t>Students read out their texts to their partners, who will make note of the information on a grid by ticking ‘I’, ‘you’ or ‘s/he’ and then writing what the person did.</a:t>
            </a:r>
          </a:p>
          <a:p>
            <a:pPr marL="228600" indent="-228600">
              <a:buAutoNum type="arabicPeriod"/>
            </a:pPr>
            <a:r>
              <a:rPr lang="en-GB" sz="1200" b="0" kern="1200" noProof="0" dirty="0">
                <a:solidFill>
                  <a:schemeClr val="tx1"/>
                </a:solidFill>
                <a:effectLst/>
                <a:latin typeface="+mn-lt"/>
                <a:ea typeface="+mn-ea"/>
                <a:cs typeface="+mn-cs"/>
              </a:rPr>
              <a:t>Students swap and compare answers in pairs</a:t>
            </a:r>
            <a:r>
              <a:rPr lang="en-GB" sz="1200" b="0" kern="1200" baseline="0" noProof="0" dirty="0">
                <a:solidFill>
                  <a:schemeClr val="tx1"/>
                </a:solidFill>
                <a:effectLst/>
                <a:latin typeface="+mn-lt"/>
                <a:ea typeface="+mn-ea"/>
                <a:cs typeface="+mn-cs"/>
              </a:rPr>
              <a:t> (e.g. comparing Person A’s new text with the information that Person B noted while listening).</a:t>
            </a:r>
            <a:endParaRPr lang="en-GB" sz="1200" b="0" kern="1200" noProof="0" dirty="0">
              <a:solidFill>
                <a:schemeClr val="tx1"/>
              </a:solidFill>
              <a:effectLst/>
              <a:latin typeface="+mn-lt"/>
              <a:ea typeface="+mn-ea"/>
              <a:cs typeface="+mn-cs"/>
            </a:endParaRPr>
          </a:p>
          <a:p>
            <a:pPr marL="228600" indent="-228600">
              <a:buAutoNum type="arabicPeriod"/>
            </a:pPr>
            <a:r>
              <a:rPr lang="en-GB" sz="1200" b="0" kern="1200" noProof="0" dirty="0">
                <a:solidFill>
                  <a:schemeClr val="tx1"/>
                </a:solidFill>
                <a:effectLst/>
                <a:latin typeface="+mn-lt"/>
                <a:ea typeface="+mn-ea"/>
                <a:cs typeface="+mn-cs"/>
              </a:rPr>
              <a:t>The teacher circulates around the classroom to give feedback, monitoring and responding to any questions.</a:t>
            </a:r>
          </a:p>
          <a:p>
            <a:pPr marL="228600" indent="-228600">
              <a:buAutoNum type="arabicPeriod"/>
            </a:pPr>
            <a:endParaRPr lang="en-GB" sz="1200" b="0" kern="1200" noProof="0" dirty="0">
              <a:solidFill>
                <a:schemeClr val="tx1"/>
              </a:solidFill>
              <a:effectLst/>
              <a:latin typeface="+mn-lt"/>
              <a:ea typeface="+mn-ea"/>
              <a:cs typeface="+mn-cs"/>
            </a:endParaRPr>
          </a:p>
          <a:p>
            <a:pPr marL="0" indent="0">
              <a:buNone/>
            </a:pPr>
            <a:r>
              <a:rPr lang="en-GB" sz="1200" b="1" kern="1200" noProof="0" dirty="0">
                <a:solidFill>
                  <a:schemeClr val="tx1"/>
                </a:solidFill>
                <a:effectLst/>
                <a:latin typeface="+mn-lt"/>
                <a:ea typeface="+mn-ea"/>
                <a:cs typeface="+mn-cs"/>
              </a:rPr>
              <a:t>Notes:</a:t>
            </a:r>
            <a:r>
              <a:rPr lang="en-GB" sz="1200" b="1" kern="1200" baseline="0" noProof="0" dirty="0">
                <a:solidFill>
                  <a:schemeClr val="tx1"/>
                </a:solidFill>
                <a:effectLst/>
                <a:latin typeface="+mn-lt"/>
                <a:ea typeface="+mn-ea"/>
                <a:cs typeface="+mn-cs"/>
              </a:rPr>
              <a:t> </a:t>
            </a:r>
          </a:p>
          <a:p>
            <a:pPr marL="228600" indent="-228600">
              <a:buAutoNum type="arabicPeriod"/>
            </a:pPr>
            <a:r>
              <a:rPr lang="en-GB" sz="1200" b="0" kern="1200" baseline="0" noProof="0" dirty="0">
                <a:solidFill>
                  <a:schemeClr val="tx1"/>
                </a:solidFill>
                <a:effectLst/>
                <a:latin typeface="+mn-lt"/>
                <a:ea typeface="+mn-ea"/>
                <a:cs typeface="+mn-cs"/>
              </a:rPr>
              <a:t>Depending on the ability of the group / how they have coped with producing verbs in the last activity, teachers may wish to ask students to conjugate these verbs before beginning the next activity (i.e. as a warm-up).</a:t>
            </a:r>
          </a:p>
          <a:p>
            <a:pPr marL="228600" indent="-228600">
              <a:buAutoNum type="arabicPeriod"/>
            </a:pPr>
            <a:r>
              <a:rPr lang="en-GB" sz="1200" b="0" kern="1200" baseline="0" noProof="0" dirty="0">
                <a:solidFill>
                  <a:schemeClr val="tx1"/>
                </a:solidFill>
                <a:effectLst/>
                <a:latin typeface="+mn-lt"/>
                <a:ea typeface="+mn-ea"/>
                <a:cs typeface="+mn-cs"/>
              </a:rPr>
              <a:t>If working with a higher-attaining group, the teacher could ask students to adapt more parts of the text than those that are already underlined on the next slide. Students could also </a:t>
            </a:r>
            <a:r>
              <a:rPr lang="en-GB" sz="1200" b="0" kern="1200" baseline="0" noProof="0" dirty="0" err="1">
                <a:solidFill>
                  <a:schemeClr val="tx1"/>
                </a:solidFill>
                <a:effectLst/>
                <a:latin typeface="+mn-lt"/>
                <a:ea typeface="+mn-ea"/>
                <a:cs typeface="+mn-cs"/>
              </a:rPr>
              <a:t>also</a:t>
            </a:r>
            <a:r>
              <a:rPr lang="en-GB" sz="1200" b="0" kern="1200" baseline="0" noProof="0" dirty="0">
                <a:solidFill>
                  <a:schemeClr val="tx1"/>
                </a:solidFill>
                <a:effectLst/>
                <a:latin typeface="+mn-lt"/>
                <a:ea typeface="+mn-ea"/>
                <a:cs typeface="+mn-cs"/>
              </a:rPr>
              <a:t> be asked to add time markers in the text (e.g. el lunes, el fin de </a:t>
            </a:r>
            <a:r>
              <a:rPr lang="en-GB" sz="1200" b="0" kern="1200" baseline="0" noProof="0" dirty="0" err="1">
                <a:solidFill>
                  <a:schemeClr val="tx1"/>
                </a:solidFill>
                <a:effectLst/>
                <a:latin typeface="+mn-lt"/>
                <a:ea typeface="+mn-ea"/>
                <a:cs typeface="+mn-cs"/>
              </a:rPr>
              <a:t>semana</a:t>
            </a:r>
            <a:r>
              <a:rPr lang="en-GB" sz="1200" b="0" kern="1200" baseline="0" noProof="0" dirty="0">
                <a:solidFill>
                  <a:schemeClr val="tx1"/>
                </a:solidFill>
                <a:effectLst/>
                <a:latin typeface="+mn-lt"/>
                <a:ea typeface="+mn-ea"/>
                <a:cs typeface="+mn-cs"/>
              </a:rPr>
              <a:t>, </a:t>
            </a:r>
            <a:r>
              <a:rPr lang="en-GB" sz="1200" b="0" kern="1200" baseline="0" noProof="0" dirty="0" err="1">
                <a:solidFill>
                  <a:schemeClr val="tx1"/>
                </a:solidFill>
                <a:effectLst/>
                <a:latin typeface="+mn-lt"/>
                <a:ea typeface="+mn-ea"/>
                <a:cs typeface="+mn-cs"/>
              </a:rPr>
              <a:t>en</a:t>
            </a:r>
            <a:r>
              <a:rPr lang="en-GB" sz="1200" b="0" kern="1200" baseline="0" noProof="0" dirty="0">
                <a:solidFill>
                  <a:schemeClr val="tx1"/>
                </a:solidFill>
                <a:effectLst/>
                <a:latin typeface="+mn-lt"/>
                <a:ea typeface="+mn-ea"/>
                <a:cs typeface="+mn-cs"/>
              </a:rPr>
              <a:t> </a:t>
            </a:r>
            <a:r>
              <a:rPr lang="en-GB" sz="1200" b="0" kern="1200" baseline="0" noProof="0" dirty="0" err="1">
                <a:solidFill>
                  <a:schemeClr val="tx1"/>
                </a:solidFill>
                <a:effectLst/>
                <a:latin typeface="+mn-lt"/>
                <a:ea typeface="+mn-ea"/>
                <a:cs typeface="+mn-cs"/>
              </a:rPr>
              <a:t>verano</a:t>
            </a:r>
            <a:r>
              <a:rPr lang="en-GB" sz="1200" b="0" kern="1200" baseline="0" noProof="0" dirty="0">
                <a:solidFill>
                  <a:schemeClr val="tx1"/>
                </a:solidFill>
                <a:effectLst/>
                <a:latin typeface="+mn-lt"/>
                <a:ea typeface="+mn-ea"/>
                <a:cs typeface="+mn-cs"/>
              </a:rPr>
              <a:t> etc.) An even freer variation of the activity would be for students to imagine that they just took part in an environment day themselves and to write a dialogue between two people saying what ‘I’, ‘you’ and ‘s/he’ did to help the planet (using the –</a:t>
            </a:r>
            <a:r>
              <a:rPr lang="en-GB" sz="1200" b="0" kern="1200" baseline="0" noProof="0" dirty="0" err="1">
                <a:solidFill>
                  <a:schemeClr val="tx1"/>
                </a:solidFill>
                <a:effectLst/>
                <a:latin typeface="+mn-lt"/>
                <a:ea typeface="+mn-ea"/>
                <a:cs typeface="+mn-cs"/>
              </a:rPr>
              <a:t>er</a:t>
            </a:r>
            <a:r>
              <a:rPr lang="en-GB" sz="1200" b="0" kern="1200" baseline="0" noProof="0" dirty="0">
                <a:solidFill>
                  <a:schemeClr val="tx1"/>
                </a:solidFill>
                <a:effectLst/>
                <a:latin typeface="+mn-lt"/>
                <a:ea typeface="+mn-ea"/>
                <a:cs typeface="+mn-cs"/>
              </a:rPr>
              <a:t> and –</a:t>
            </a:r>
            <a:r>
              <a:rPr lang="en-GB" sz="1200" b="0" kern="1200" baseline="0" noProof="0" dirty="0" err="1">
                <a:solidFill>
                  <a:schemeClr val="tx1"/>
                </a:solidFill>
                <a:effectLst/>
                <a:latin typeface="+mn-lt"/>
                <a:ea typeface="+mn-ea"/>
                <a:cs typeface="+mn-cs"/>
              </a:rPr>
              <a:t>ir</a:t>
            </a:r>
            <a:r>
              <a:rPr lang="en-GB" sz="1200" b="0" kern="1200" baseline="0" noProof="0" dirty="0">
                <a:solidFill>
                  <a:schemeClr val="tx1"/>
                </a:solidFill>
                <a:effectLst/>
                <a:latin typeface="+mn-lt"/>
                <a:ea typeface="+mn-ea"/>
                <a:cs typeface="+mn-cs"/>
              </a:rPr>
              <a:t> verbs on this slide and the –</a:t>
            </a:r>
            <a:r>
              <a:rPr lang="en-GB" sz="1200" b="0" kern="1200" baseline="0" noProof="0" dirty="0" err="1">
                <a:solidFill>
                  <a:schemeClr val="tx1"/>
                </a:solidFill>
                <a:effectLst/>
                <a:latin typeface="+mn-lt"/>
                <a:ea typeface="+mn-ea"/>
                <a:cs typeface="+mn-cs"/>
              </a:rPr>
              <a:t>ar</a:t>
            </a:r>
            <a:r>
              <a:rPr lang="en-GB" sz="1200" b="0" kern="1200" baseline="0" noProof="0" dirty="0">
                <a:solidFill>
                  <a:schemeClr val="tx1"/>
                </a:solidFill>
                <a:effectLst/>
                <a:latin typeface="+mn-lt"/>
                <a:ea typeface="+mn-ea"/>
                <a:cs typeface="+mn-cs"/>
              </a:rPr>
              <a:t> verbs from lesson 1, if desired).</a:t>
            </a:r>
          </a:p>
          <a:p>
            <a:pPr marL="228600" indent="-228600">
              <a:buAutoNum type="arabicPeriod"/>
            </a:pPr>
            <a:endParaRPr lang="en-GB" sz="1200" b="0" kern="1200" noProof="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22136903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DISPLAY DURING ACTIVITY</a:t>
            </a:r>
          </a:p>
          <a:p>
            <a:r>
              <a:rPr lang="en-US" b="0" baseline="0" dirty="0"/>
              <a:t>Underlined parts are those that students can change.    </a:t>
            </a:r>
          </a:p>
          <a:p>
            <a:endParaRPr lang="en-US" b="0" baseline="0" dirty="0"/>
          </a:p>
          <a:p>
            <a:r>
              <a:rPr lang="en-US" b="1" baseline="0" dirty="0"/>
              <a:t>Note:</a:t>
            </a:r>
            <a:r>
              <a:rPr lang="en-US" b="0" baseline="0" dirty="0"/>
              <a:t> ‘subrayado’ is not a previously taught vocabulary item but has featured multiple times in task instructions, so a gloss is not given. Its meaning should be clarified as necessary.</a:t>
            </a:r>
            <a:endParaRPr lang="en-U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4108386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ANSWER GRIDS </a:t>
            </a:r>
            <a:r>
              <a:rPr lang="en-GB" dirty="0"/>
              <a:t>(no</a:t>
            </a:r>
            <a:r>
              <a:rPr lang="en-GB" baseline="0" dirty="0"/>
              <a:t> printing needed)</a:t>
            </a:r>
            <a:endParaRPr lang="en-GB" dirty="0"/>
          </a:p>
          <a:p>
            <a:r>
              <a:rPr lang="es-GB" dirty="0"/>
              <a:t>These grids </a:t>
            </a:r>
            <a:r>
              <a:rPr lang="en-GB" dirty="0"/>
              <a:t>can</a:t>
            </a:r>
            <a:r>
              <a:rPr lang="es-GB" dirty="0"/>
              <a:t> cop</a:t>
            </a:r>
            <a:r>
              <a:rPr lang="en-GB" dirty="0"/>
              <a:t>ied into students’</a:t>
            </a:r>
            <a:r>
              <a:rPr lang="es-GB" dirty="0"/>
              <a:t> books</a:t>
            </a:r>
            <a:r>
              <a:rPr lang="en-GB" baseline="0" dirty="0"/>
              <a:t> for note-taking.</a:t>
            </a:r>
          </a:p>
          <a:p>
            <a:r>
              <a:rPr lang="en-GB" baseline="0" dirty="0"/>
              <a:t>There are 9 rows to reflect the 9 new sentences in the text that the partner has written.</a:t>
            </a:r>
            <a:endParaRPr lang="en-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173316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a:t>
            </a:r>
            <a:r>
              <a:rPr lang="en-US" b="0" i="0" dirty="0"/>
              <a:t> minutes (slides 3-4)</a:t>
            </a:r>
          </a:p>
          <a:p>
            <a:endParaRPr lang="en-US" b="1" dirty="0"/>
          </a:p>
          <a:p>
            <a:r>
              <a:rPr lang="en-US" b="1" dirty="0"/>
              <a:t>Aim: </a:t>
            </a:r>
            <a:r>
              <a:rPr lang="en-US" b="0" dirty="0"/>
              <a:t>To revisit Y7 vocabulary in</a:t>
            </a:r>
            <a:r>
              <a:rPr lang="en-US" b="0" baseline="0" dirty="0"/>
              <a:t> both receptive and productive modes of language use</a:t>
            </a:r>
            <a:r>
              <a:rPr lang="en-US" b="0" dirty="0"/>
              <a:t>. To consolidate understanding of word classes.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Students</a:t>
            </a:r>
            <a:r>
              <a:rPr lang="en-GB" baseline="0" dirty="0"/>
              <a:t> either work by themselves or in pairs, matching up words with the corresponding picture (1 minute)</a:t>
            </a:r>
            <a:br>
              <a:rPr lang="en-GB" baseline="0" dirty="0"/>
            </a:br>
            <a:r>
              <a:rPr lang="en-GB" b="1" baseline="0" dirty="0"/>
              <a:t>2. </a:t>
            </a:r>
            <a:r>
              <a:rPr lang="en-GB" baseline="0" dirty="0"/>
              <a:t>Then the teacher shows the answers one by one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 </a:t>
            </a:r>
            <a:r>
              <a:rPr lang="en-GB" baseline="0" dirty="0"/>
              <a:t>After one more click, the Spanish words are covered up.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 </a:t>
            </a:r>
            <a:r>
              <a:rPr lang="en-GB" baseline="0" dirty="0"/>
              <a:t>Students work in pairs. One says a random letter and the other says the word in Spanish as fast as possible. Students take turns (2 minutes).</a:t>
            </a:r>
            <a:br>
              <a:rPr lang="en-GB" baseline="0" dirty="0"/>
            </a:br>
            <a:r>
              <a:rPr lang="en-GB" b="1" baseline="0" dirty="0"/>
              <a:t>5. Move to the next slide. </a:t>
            </a:r>
            <a:r>
              <a:rPr lang="en-GB" baseline="0" dirty="0"/>
              <a:t>Finally, students write each of the 12 words in the corresponding column depending on the category it belongs to (2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6</a:t>
            </a:r>
            <a:r>
              <a:rPr lang="en-GB" baseline="0" dirty="0">
                <a:sym typeface="Wingdings" panose="05000000000000000000" pitchFamily="2" charset="2"/>
              </a:rPr>
              <a:t>. Teacher shows the answers (1 minute)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sym typeface="Wingdings" panose="05000000000000000000" pitchFamily="2" charset="2"/>
              </a:rPr>
              <a:t>Articles are not given in the Spanish words as this would make it very easy to identify the nouns.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sym typeface="Wingdings" panose="05000000000000000000" pitchFamily="2" charset="2"/>
              </a:rPr>
              <a:t>To increase the level of difficulty for a higher-ability group, students could pass steps 1-3 and go straight to step 4 (production).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066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cs typeface="Arial"/>
                <a:sym typeface="Arial"/>
              </a:rPr>
              <a:t>Students 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5083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a:t>
            </a:r>
          </a:p>
          <a:p>
            <a:r>
              <a:rPr lang="en-GB" dirty="0"/>
              <a:t>Part</a:t>
            </a:r>
            <a:r>
              <a:rPr lang="en-GB" baseline="0" dirty="0"/>
              <a:t> [2/2] of the activity</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1622338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1</a:t>
            </a:r>
            <a:r>
              <a:rPr lang="en-US" b="0" baseline="30000" dirty="0"/>
              <a:t>st</a:t>
            </a:r>
            <a:r>
              <a:rPr lang="en-US" b="0" dirty="0"/>
              <a:t>, 2</a:t>
            </a:r>
            <a:r>
              <a:rPr lang="en-US" b="0" baseline="30000" dirty="0"/>
              <a:t>nd</a:t>
            </a:r>
            <a:r>
              <a:rPr lang="en-US" b="0" dirty="0"/>
              <a:t>, </a:t>
            </a:r>
            <a:r>
              <a:rPr lang="en-GB" sz="1200" b="0" kern="1200" dirty="0">
                <a:solidFill>
                  <a:schemeClr val="tx1"/>
                </a:solidFill>
                <a:effectLst/>
                <a:latin typeface="+mn-lt"/>
                <a:ea typeface="+mn-ea"/>
                <a:cs typeface="+mn-cs"/>
              </a:rPr>
              <a:t>and </a:t>
            </a:r>
            <a:r>
              <a:rPr lang="en-GB" sz="1200" b="0" kern="1200" baseline="30000" dirty="0" err="1">
                <a:solidFill>
                  <a:schemeClr val="tx1"/>
                </a:solidFill>
                <a:effectLst/>
                <a:latin typeface="+mn-lt"/>
                <a:ea typeface="+mn-ea"/>
                <a:cs typeface="+mn-cs"/>
              </a:rPr>
              <a:t>rd</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person singular form of </a:t>
            </a:r>
            <a:r>
              <a:rPr lang="en-GB" sz="1200" kern="1200" dirty="0" err="1">
                <a:solidFill>
                  <a:schemeClr val="tx1"/>
                </a:solidFill>
                <a:effectLst/>
                <a:latin typeface="+mn-lt"/>
                <a:ea typeface="+mn-ea"/>
                <a:cs typeface="+mn-cs"/>
              </a:rPr>
              <a:t>preterite</a:t>
            </a:r>
            <a:r>
              <a:rPr lang="en-GB" sz="1200" kern="1200" dirty="0">
                <a:solidFill>
                  <a:schemeClr val="tx1"/>
                </a:solidFill>
                <a:effectLst/>
                <a:latin typeface="+mn-lt"/>
                <a:ea typeface="+mn-ea"/>
                <a:cs typeface="+mn-cs"/>
              </a:rPr>
              <a:t> tense for  –ar/–er/–ir verbs.</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985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8 minutes</a:t>
            </a:r>
          </a:p>
          <a:p>
            <a:endParaRPr lang="en-GB" b="1" noProof="0" dirty="0"/>
          </a:p>
          <a:p>
            <a:r>
              <a:rPr lang="en-GB" b="1" noProof="0" dirty="0"/>
              <a:t>Aim: </a:t>
            </a:r>
            <a:r>
              <a:rPr lang="en-GB" noProof="0" dirty="0"/>
              <a:t>to consolidate understanding of the 1</a:t>
            </a:r>
            <a:r>
              <a:rPr lang="en-GB" baseline="30000" noProof="0" dirty="0"/>
              <a:t>st</a:t>
            </a:r>
            <a:r>
              <a:rPr lang="en-GB" noProof="0" dirty="0"/>
              <a:t>, 2</a:t>
            </a:r>
            <a:r>
              <a:rPr lang="en-GB" baseline="30000" noProof="0" dirty="0"/>
              <a:t>nd</a:t>
            </a:r>
            <a:r>
              <a:rPr lang="en-GB" noProof="0" dirty="0"/>
              <a:t> and 3</a:t>
            </a:r>
            <a:r>
              <a:rPr lang="en-GB" baseline="30000" noProof="0" dirty="0"/>
              <a:t>rd</a:t>
            </a:r>
            <a:r>
              <a:rPr lang="en-GB" noProof="0" dirty="0"/>
              <a:t> person singular endings for –ar verbs and the use of subject pronouns in Spanish.</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Students first read the text and write down </a:t>
            </a:r>
            <a:r>
              <a:rPr lang="en-GB" baseline="0" noProof="0" dirty="0"/>
              <a:t>any examples of things that one can do to help the planet. At this stage, the focus is on the meaning of vocabulary (e.g. walk to school), rather than particular verb forms.</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Students then decide which of the English sentences on the right are present in the text or not. It</a:t>
            </a:r>
            <a:r>
              <a:rPr lang="en-GB" baseline="0" noProof="0" dirty="0"/>
              <a:t> may help them to know that the true/false element here is the subject of the verb, rather than the vocabulary.</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3. When</a:t>
            </a:r>
            <a:r>
              <a:rPr lang="en-GB" baseline="0" noProof="0" dirty="0"/>
              <a:t> checking this part of the activity, students should be encouraged to explain why some of the sentences are not in the text (e.g. ¿Por qué no </a:t>
            </a:r>
            <a:r>
              <a:rPr lang="en-GB" baseline="0" noProof="0" dirty="0" err="1"/>
              <a:t>puede</a:t>
            </a:r>
            <a:r>
              <a:rPr lang="en-GB" baseline="0" noProof="0" dirty="0"/>
              <a:t> </a:t>
            </a:r>
            <a:r>
              <a:rPr lang="en-GB" baseline="0" noProof="0" dirty="0" err="1"/>
              <a:t>ser</a:t>
            </a:r>
            <a:r>
              <a:rPr lang="en-GB" baseline="0" noProof="0" dirty="0"/>
              <a:t> ‘she’? </a:t>
            </a:r>
            <a:r>
              <a:rPr lang="en-GB" baseline="0" noProof="0" dirty="0" err="1"/>
              <a:t>Sí</a:t>
            </a:r>
            <a:r>
              <a:rPr lang="en-GB" baseline="0" noProof="0" dirty="0"/>
              <a:t>, </a:t>
            </a:r>
            <a:r>
              <a:rPr lang="en-GB" baseline="0" noProof="0" dirty="0" err="1"/>
              <a:t>exacto</a:t>
            </a:r>
            <a:r>
              <a:rPr lang="en-GB" baseline="0" noProof="0" dirty="0"/>
              <a:t>, </a:t>
            </a:r>
            <a:r>
              <a:rPr lang="en-GB" baseline="0" noProof="0" dirty="0" err="1"/>
              <a:t>porque</a:t>
            </a:r>
            <a:r>
              <a:rPr lang="en-GB" baseline="0" noProof="0" dirty="0"/>
              <a:t> el </a:t>
            </a:r>
            <a:r>
              <a:rPr lang="en-GB" baseline="0" noProof="0" dirty="0" err="1"/>
              <a:t>verbo</a:t>
            </a:r>
            <a:r>
              <a:rPr lang="en-GB" baseline="0" noProof="0" dirty="0"/>
              <a:t> </a:t>
            </a:r>
            <a:r>
              <a:rPr lang="en-GB" baseline="0" noProof="0" dirty="0" err="1"/>
              <a:t>termina</a:t>
            </a:r>
            <a:r>
              <a:rPr lang="en-GB" baseline="0" noProof="0" dirty="0"/>
              <a:t> en –é). </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4. Finally, students write in the missing subject pronouns from 1 to 8</a:t>
            </a:r>
            <a:r>
              <a:rPr lang="en-GB" baseline="0" noProof="0" dirty="0"/>
              <a:t>. The verb in the text gives them the cue for each one. Ask students why we need to add these subject pronouns (anticipate: because the verbs in the text refer to different people and subject pronouns emphasise who is being referred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a:t>Note: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noProof="0" dirty="0"/>
              <a:t>This text is written using close to 100% previously taught language. The only unknown word, ‘</a:t>
            </a:r>
            <a:r>
              <a:rPr lang="en-GB" b="0" baseline="0" noProof="0" dirty="0" err="1"/>
              <a:t>planeta</a:t>
            </a:r>
            <a:r>
              <a:rPr lang="en-GB" b="0" baseline="0" noProof="0" dirty="0"/>
              <a:t>’ [1496], is a near-cognate.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noProof="0" dirty="0"/>
              <a:t>If working with a higher-attaining group, the 8 sentences on the right could be presented in a jumbled order. This would require students to locate the vocabulary related to each English statement within the text.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noProof="0" dirty="0"/>
              <a:t>To automatise this knowledge in oral production, the teacher could remove the subject pronouns and verbs from the text and replace them with English prompts. Students then read the text aloud to a partner, translating the English prompts into Spanish as they go. A slide with this option follows.</a:t>
            </a:r>
            <a:endParaRPr lang="en-GB" b="1" noProof="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1017263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b="1" kern="1200" noProof="0" dirty="0">
                <a:solidFill>
                  <a:schemeClr val="tx1"/>
                </a:solidFill>
                <a:effectLst/>
                <a:latin typeface="+mn-lt"/>
                <a:ea typeface="+mn-ea"/>
                <a:cs typeface="+mn-cs"/>
              </a:rPr>
              <a:t>OPTIONAL</a:t>
            </a:r>
            <a:br>
              <a:rPr lang="en-GB" sz="1200" b="1" kern="1200" noProof="0" dirty="0">
                <a:solidFill>
                  <a:schemeClr val="tx1"/>
                </a:solidFill>
                <a:effectLst/>
                <a:latin typeface="+mn-lt"/>
                <a:ea typeface="+mn-ea"/>
                <a:cs typeface="+mn-cs"/>
              </a:rPr>
            </a:br>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1-2 minutes</a:t>
            </a:r>
          </a:p>
          <a:p>
            <a:endParaRPr lang="en-GB" b="1" noProof="0" dirty="0"/>
          </a:p>
          <a:p>
            <a:r>
              <a:rPr lang="en-GB" b="1" noProof="0" dirty="0"/>
              <a:t>Aim: </a:t>
            </a:r>
            <a:r>
              <a:rPr lang="en-GB" noProof="0" dirty="0"/>
              <a:t>to </a:t>
            </a:r>
            <a:r>
              <a:rPr lang="en-GB" b="0" baseline="0" noProof="0" dirty="0"/>
              <a:t>automatise knowledge in oral production.</a:t>
            </a:r>
            <a:br>
              <a:rPr lang="en-GB" b="0" baseline="0" noProof="0" dirty="0"/>
            </a:b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a:t>
            </a:r>
            <a:r>
              <a:rPr lang="en-GB" b="0" baseline="0" noProof="0" dirty="0"/>
              <a:t>Students read the text aloud to a partner, translating the English prompts into Spanish as they go. They swap after each sentence, taking it in turns.</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3568211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strike="noStrike" dirty="0"/>
              <a:t>Timing: </a:t>
            </a:r>
            <a:r>
              <a:rPr lang="en-US" b="0" strike="noStrike" dirty="0"/>
              <a:t>8 minutes</a:t>
            </a:r>
          </a:p>
          <a:p>
            <a:endParaRPr lang="en-US" b="1" strike="noStrike" dirty="0"/>
          </a:p>
          <a:p>
            <a:r>
              <a:rPr lang="en-US" b="1" strike="noStrike" dirty="0"/>
              <a:t>Aim: </a:t>
            </a:r>
            <a:r>
              <a:rPr lang="es-ES" b="0" strike="noStrike" dirty="0"/>
              <a:t>to </a:t>
            </a:r>
            <a:r>
              <a:rPr lang="es-ES" b="0" strike="noStrike" dirty="0" err="1"/>
              <a:t>consolidate</a:t>
            </a:r>
            <a:r>
              <a:rPr lang="es-ES" b="0" strike="noStrike" dirty="0"/>
              <a:t> </a:t>
            </a:r>
            <a:r>
              <a:rPr lang="es-ES" b="0" strike="noStrike" dirty="0" err="1"/>
              <a:t>understanding</a:t>
            </a:r>
            <a:r>
              <a:rPr lang="es-ES" b="0" strike="noStrike" dirty="0"/>
              <a:t> of</a:t>
            </a:r>
            <a:r>
              <a:rPr lang="es-ES" b="0" strike="noStrike" baseline="0" dirty="0"/>
              <a:t> </a:t>
            </a:r>
            <a:r>
              <a:rPr lang="es-ES" b="0" strike="noStrike" baseline="0" dirty="0" err="1"/>
              <a:t>the</a:t>
            </a:r>
            <a:r>
              <a:rPr lang="es-ES" b="0" strike="noStrike" baseline="0" dirty="0"/>
              <a:t> </a:t>
            </a:r>
            <a:r>
              <a:rPr lang="es-ES" b="0" strike="noStrike" baseline="0" dirty="0" err="1"/>
              <a:t>difference</a:t>
            </a:r>
            <a:r>
              <a:rPr lang="es-ES" b="0" strike="noStrike" baseline="0" dirty="0"/>
              <a:t> </a:t>
            </a:r>
            <a:r>
              <a:rPr lang="es-ES" b="0" strike="noStrike" baseline="0" dirty="0" err="1"/>
              <a:t>between</a:t>
            </a:r>
            <a:r>
              <a:rPr lang="es-ES" b="0" strike="noStrike" baseline="0" dirty="0"/>
              <a:t> </a:t>
            </a:r>
            <a:r>
              <a:rPr lang="es-ES" b="0" strike="noStrike" baseline="0" dirty="0" err="1"/>
              <a:t>the</a:t>
            </a:r>
            <a:r>
              <a:rPr lang="es-ES" b="0" strike="noStrike" baseline="0" dirty="0"/>
              <a:t> </a:t>
            </a:r>
            <a:r>
              <a:rPr lang="es-ES" b="0" strike="noStrike" dirty="0"/>
              <a:t>1st, 2nd and 3rd </a:t>
            </a:r>
            <a:r>
              <a:rPr lang="es-ES" b="0" strike="noStrike" dirty="0" err="1"/>
              <a:t>person</a:t>
            </a:r>
            <a:r>
              <a:rPr lang="es-ES" b="0" strike="noStrike" dirty="0"/>
              <a:t> singular </a:t>
            </a:r>
            <a:r>
              <a:rPr lang="es-ES" b="0" strike="noStrike" dirty="0" err="1"/>
              <a:t>preterite</a:t>
            </a:r>
            <a:r>
              <a:rPr lang="es-ES" b="0" strike="noStrike" dirty="0"/>
              <a:t> </a:t>
            </a:r>
            <a:r>
              <a:rPr lang="es-ES" b="0" strike="noStrike" dirty="0" err="1"/>
              <a:t>through</a:t>
            </a:r>
            <a:r>
              <a:rPr lang="es-ES" b="0" strike="noStrike" dirty="0"/>
              <a:t> </a:t>
            </a:r>
            <a:r>
              <a:rPr lang="es-ES" b="0" strike="noStrike" dirty="0" err="1"/>
              <a:t>listening</a:t>
            </a:r>
            <a:r>
              <a:rPr lang="es-ES" b="0" strike="noStrike" dirty="0"/>
              <a:t>;</a:t>
            </a:r>
            <a:r>
              <a:rPr lang="es-ES" b="0" strike="noStrike" baseline="0" dirty="0"/>
              <a:t> to </a:t>
            </a:r>
            <a:r>
              <a:rPr lang="es-ES" b="0" strike="noStrike" baseline="0" dirty="0" err="1"/>
              <a:t>consolidate</a:t>
            </a:r>
            <a:r>
              <a:rPr lang="es-ES" b="0" strike="noStrike" baseline="0" dirty="0"/>
              <a:t> </a:t>
            </a:r>
            <a:r>
              <a:rPr lang="es-ES" b="0" strike="noStrike" baseline="0" dirty="0" err="1"/>
              <a:t>understanding</a:t>
            </a:r>
            <a:r>
              <a:rPr lang="es-ES" b="0" strike="noStrike" baseline="0" dirty="0"/>
              <a:t> of </a:t>
            </a:r>
            <a:r>
              <a:rPr lang="es-ES" b="0" strike="noStrike" baseline="0" dirty="0" err="1"/>
              <a:t>vocabulary</a:t>
            </a:r>
            <a:r>
              <a:rPr lang="es-ES" b="0" strike="noStrike" baseline="0" dirty="0"/>
              <a:t>.</a:t>
            </a:r>
            <a:endParaRPr lang="es-ES" b="0" strike="noStrike" dirty="0"/>
          </a:p>
          <a:p>
            <a:endParaRPr lang="en-US" b="1" strike="noStrike" dirty="0"/>
          </a:p>
          <a:p>
            <a:r>
              <a:rPr lang="en-US" b="1" strike="noStrike" dirty="0"/>
              <a:t>Procedure:</a:t>
            </a:r>
          </a:p>
          <a:p>
            <a:pPr marL="228600" indent="-228600">
              <a:buAutoNum type="arabicPeriod"/>
            </a:pPr>
            <a:r>
              <a:rPr lang="en-US" b="0" strike="noStrike" dirty="0"/>
              <a:t>Students listen to each recording and tick the correct column depending on the verb ending that they hear.</a:t>
            </a:r>
          </a:p>
          <a:p>
            <a:pPr marL="228600" indent="-228600">
              <a:buAutoNum type="arabicPeriod"/>
            </a:pPr>
            <a:r>
              <a:rPr lang="en-US" b="0" strike="noStrike" baseline="0" dirty="0"/>
              <a:t>Students listen again to each recording and write in English the extra information: what happened and when.</a:t>
            </a:r>
          </a:p>
          <a:p>
            <a:pPr marL="228600" indent="-228600">
              <a:buAutoNum type="arabicPeriod"/>
            </a:pPr>
            <a:r>
              <a:rPr lang="en-US" b="0" strike="noStrike" baseline="0" dirty="0"/>
              <a:t>Teacher shows the answers one by one.</a:t>
            </a:r>
          </a:p>
          <a:p>
            <a:pPr marL="228600" indent="-228600">
              <a:buAutoNum type="arabicPeriod"/>
            </a:pPr>
            <a:r>
              <a:rPr lang="en-US" b="0" strike="noStrike" baseline="0" dirty="0"/>
              <a:t>The teacher could ask students why in this activity subject pronouns aren’t used (=because only one person is referred to in the sentence; it is already clear from the verb who is being referred to)</a:t>
            </a:r>
          </a:p>
          <a:p>
            <a:pPr marL="0" indent="0">
              <a:buNone/>
            </a:pPr>
            <a:endParaRPr lang="en-US" b="0" strike="noStrike" baseline="0" dirty="0"/>
          </a:p>
          <a:p>
            <a:pPr marL="0" indent="0">
              <a:buNone/>
            </a:pPr>
            <a:r>
              <a:rPr lang="en-US" b="1" strike="noStrike" baseline="0" dirty="0"/>
              <a:t>Transcript</a:t>
            </a:r>
          </a:p>
          <a:p>
            <a:pPr marL="228600" indent="-228600">
              <a:buAutoNum type="arabicPeriod"/>
            </a:pPr>
            <a:r>
              <a:rPr lang="en-GB" sz="1200" b="0" i="0" u="none" strike="noStrike" kern="1200" cap="none" dirty="0">
                <a:solidFill>
                  <a:schemeClr val="tx1"/>
                </a:solidFill>
                <a:effectLst/>
                <a:latin typeface="+mn-lt"/>
                <a:ea typeface="Calibri"/>
                <a:cs typeface="Calibri"/>
                <a:sym typeface="Calibri"/>
              </a:rPr>
              <a:t>El lunes </a:t>
            </a:r>
            <a:r>
              <a:rPr lang="en-GB" sz="1200" b="0" i="0" u="none" strike="noStrike" kern="1200" cap="none" dirty="0" err="1">
                <a:solidFill>
                  <a:schemeClr val="tx1"/>
                </a:solidFill>
                <a:effectLst/>
                <a:latin typeface="+mn-lt"/>
                <a:ea typeface="Calibri"/>
                <a:cs typeface="Calibri"/>
                <a:sym typeface="Calibri"/>
              </a:rPr>
              <a:t>necesitaste</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ayuda</a:t>
            </a:r>
            <a:r>
              <a:rPr lang="en-GB" sz="1200" b="0" i="0" u="none" strike="noStrike" kern="1200" cap="none" dirty="0">
                <a:solidFill>
                  <a:schemeClr val="tx1"/>
                </a:solidFill>
                <a:effectLst/>
                <a:latin typeface="+mn-lt"/>
                <a:ea typeface="Calibri"/>
                <a:cs typeface="Calibri"/>
                <a:sym typeface="Calibri"/>
              </a:rPr>
              <a:t> para </a:t>
            </a:r>
            <a:r>
              <a:rPr lang="en-GB" sz="1200" b="0" i="0" u="none" strike="noStrike" kern="1200" cap="none" dirty="0" err="1">
                <a:solidFill>
                  <a:schemeClr val="tx1"/>
                </a:solidFill>
                <a:effectLst/>
                <a:latin typeface="+mn-lt"/>
                <a:ea typeface="Calibri"/>
                <a:cs typeface="Calibri"/>
                <a:sym typeface="Calibri"/>
              </a:rPr>
              <a:t>recoger</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basura</a:t>
            </a:r>
            <a:r>
              <a:rPr lang="en-GB" sz="1200" b="0" i="0" u="none" strike="noStrike" kern="1200" cap="none" dirty="0">
                <a:solidFill>
                  <a:schemeClr val="tx1"/>
                </a:solidFill>
                <a:effectLst/>
                <a:latin typeface="+mn-lt"/>
                <a:ea typeface="Calibri"/>
                <a:cs typeface="Calibri"/>
                <a:sym typeface="Calibri"/>
              </a:rPr>
              <a:t>.</a:t>
            </a:r>
          </a:p>
          <a:p>
            <a:pPr marL="228600" indent="-228600">
              <a:buAutoNum type="arabicPeriod"/>
            </a:pPr>
            <a:r>
              <a:rPr lang="en-GB" sz="1200" b="0" i="0" u="none" strike="noStrike" kern="1200" cap="none" dirty="0">
                <a:solidFill>
                  <a:schemeClr val="tx1"/>
                </a:solidFill>
                <a:effectLst/>
                <a:latin typeface="+mn-lt"/>
                <a:ea typeface="Calibri"/>
                <a:cs typeface="Calibri"/>
                <a:sym typeface="Calibri"/>
              </a:rPr>
              <a:t>El </a:t>
            </a:r>
            <a:r>
              <a:rPr lang="en-GB" sz="1200" b="0" i="0" u="none" strike="noStrike" kern="1200" cap="none" dirty="0" err="1">
                <a:solidFill>
                  <a:schemeClr val="tx1"/>
                </a:solidFill>
                <a:effectLst/>
                <a:latin typeface="+mn-lt"/>
                <a:ea typeface="Calibri"/>
                <a:cs typeface="Calibri"/>
                <a:sym typeface="Calibri"/>
              </a:rPr>
              <a:t>domingo</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enseñó</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cosas</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interesantes</a:t>
            </a:r>
            <a:r>
              <a:rPr lang="en-GB" sz="1200" b="0" i="0" u="none" strike="noStrike" kern="1200" cap="none" dirty="0">
                <a:solidFill>
                  <a:schemeClr val="tx1"/>
                </a:solidFill>
                <a:effectLst/>
                <a:latin typeface="+mn-lt"/>
                <a:ea typeface="Calibri"/>
                <a:cs typeface="Calibri"/>
                <a:sym typeface="Calibri"/>
              </a:rPr>
              <a:t> sobre los </a:t>
            </a:r>
            <a:r>
              <a:rPr lang="en-GB" sz="1200" b="0" i="0" u="none" strike="noStrike" kern="1200" cap="none" dirty="0" err="1">
                <a:solidFill>
                  <a:schemeClr val="tx1"/>
                </a:solidFill>
                <a:effectLst/>
                <a:latin typeface="+mn-lt"/>
                <a:ea typeface="Calibri"/>
                <a:cs typeface="Calibri"/>
                <a:sym typeface="Calibri"/>
              </a:rPr>
              <a:t>árboles</a:t>
            </a:r>
            <a:r>
              <a:rPr lang="en-GB" sz="1200" b="0" i="0" u="none" strike="noStrike" kern="1200" cap="none" dirty="0">
                <a:solidFill>
                  <a:schemeClr val="tx1"/>
                </a:solidFill>
                <a:effectLst/>
                <a:latin typeface="+mn-lt"/>
                <a:ea typeface="Calibri"/>
                <a:cs typeface="Calibri"/>
                <a:sym typeface="Calibri"/>
              </a:rPr>
              <a:t>.</a:t>
            </a:r>
          </a:p>
          <a:p>
            <a:pPr marL="228600" indent="-228600">
              <a:buAutoNum type="arabicPeriod"/>
            </a:pPr>
            <a:r>
              <a:rPr lang="en-GB" sz="1200" b="0" i="0" u="none" strike="noStrike" kern="1200" cap="none" dirty="0">
                <a:solidFill>
                  <a:schemeClr val="tx1"/>
                </a:solidFill>
                <a:effectLst/>
                <a:latin typeface="+mn-lt"/>
                <a:ea typeface="Calibri"/>
                <a:cs typeface="Calibri"/>
                <a:sym typeface="Calibri"/>
              </a:rPr>
              <a:t>El martes </a:t>
            </a:r>
            <a:r>
              <a:rPr lang="en-GB" sz="1200" b="0" i="0" u="none" strike="noStrike" kern="1200" cap="none" dirty="0" err="1">
                <a:solidFill>
                  <a:schemeClr val="tx1"/>
                </a:solidFill>
                <a:effectLst/>
                <a:latin typeface="+mn-lt"/>
                <a:ea typeface="Calibri"/>
                <a:cs typeface="Calibri"/>
                <a:sym typeface="Calibri"/>
              </a:rPr>
              <a:t>limpié</a:t>
            </a:r>
            <a:r>
              <a:rPr lang="en-GB" sz="1200" b="0" i="0" u="none" strike="noStrike" kern="1200" cap="none" dirty="0">
                <a:solidFill>
                  <a:schemeClr val="tx1"/>
                </a:solidFill>
                <a:effectLst/>
                <a:latin typeface="+mn-lt"/>
                <a:ea typeface="Calibri"/>
                <a:cs typeface="Calibri"/>
                <a:sym typeface="Calibri"/>
              </a:rPr>
              <a:t> las </a:t>
            </a:r>
            <a:r>
              <a:rPr lang="en-GB" sz="1200" b="0" i="0" u="none" strike="noStrike" kern="1200" cap="none" dirty="0" err="1">
                <a:solidFill>
                  <a:schemeClr val="tx1"/>
                </a:solidFill>
                <a:effectLst/>
                <a:latin typeface="+mn-lt"/>
                <a:ea typeface="Calibri"/>
                <a:cs typeface="Calibri"/>
                <a:sym typeface="Calibri"/>
              </a:rPr>
              <a:t>calles</a:t>
            </a:r>
            <a:r>
              <a:rPr lang="en-GB" sz="1200" b="0" i="0" u="none" strike="noStrike" kern="1200" cap="none" dirty="0">
                <a:solidFill>
                  <a:schemeClr val="tx1"/>
                </a:solidFill>
                <a:effectLst/>
                <a:latin typeface="+mn-lt"/>
                <a:ea typeface="Calibri"/>
                <a:cs typeface="Calibri"/>
                <a:sym typeface="Calibri"/>
              </a:rPr>
              <a:t> en el barrio.</a:t>
            </a:r>
          </a:p>
          <a:p>
            <a:pPr marL="228600" indent="-228600">
              <a:buAutoNum type="arabicPeriod"/>
            </a:pPr>
            <a:r>
              <a:rPr lang="en-GB" sz="1200" b="0" i="0" u="none" strike="noStrike" kern="1200" cap="none" dirty="0">
                <a:solidFill>
                  <a:schemeClr val="tx1"/>
                </a:solidFill>
                <a:effectLst/>
                <a:latin typeface="+mn-lt"/>
                <a:ea typeface="Calibri"/>
                <a:cs typeface="Calibri"/>
                <a:sym typeface="Calibri"/>
              </a:rPr>
              <a:t>El </a:t>
            </a:r>
            <a:r>
              <a:rPr lang="en-GB" sz="1200" b="0" i="0" u="none" strike="noStrike" kern="1200" cap="none" dirty="0" err="1">
                <a:solidFill>
                  <a:schemeClr val="tx1"/>
                </a:solidFill>
                <a:effectLst/>
                <a:latin typeface="+mn-lt"/>
                <a:ea typeface="Calibri"/>
                <a:cs typeface="Calibri"/>
                <a:sym typeface="Calibri"/>
              </a:rPr>
              <a:t>jueves</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llevó</a:t>
            </a:r>
            <a:r>
              <a:rPr lang="en-GB" sz="1200" b="0" i="0" u="none" strike="noStrike" kern="1200" cap="none" dirty="0">
                <a:solidFill>
                  <a:schemeClr val="tx1"/>
                </a:solidFill>
                <a:effectLst/>
                <a:latin typeface="+mn-lt"/>
                <a:ea typeface="Calibri"/>
                <a:cs typeface="Calibri"/>
                <a:sym typeface="Calibri"/>
              </a:rPr>
              <a:t> una planta a la </a:t>
            </a:r>
            <a:r>
              <a:rPr lang="en-GB" sz="1200" b="0" i="0" u="none" strike="noStrike" kern="1200" cap="none" dirty="0" err="1">
                <a:solidFill>
                  <a:schemeClr val="tx1"/>
                </a:solidFill>
                <a:effectLst/>
                <a:latin typeface="+mn-lt"/>
                <a:ea typeface="Calibri"/>
                <a:cs typeface="Calibri"/>
                <a:sym typeface="Calibri"/>
              </a:rPr>
              <a:t>clase</a:t>
            </a:r>
            <a:r>
              <a:rPr lang="en-GB" sz="1200" b="0" i="0" u="none" strike="noStrike" kern="1200" cap="none" dirty="0">
                <a:solidFill>
                  <a:schemeClr val="tx1"/>
                </a:solidFill>
                <a:effectLst/>
                <a:latin typeface="+mn-lt"/>
                <a:ea typeface="Calibri"/>
                <a:cs typeface="Calibri"/>
                <a:sym typeface="Calibri"/>
              </a:rPr>
              <a:t>.</a:t>
            </a:r>
          </a:p>
          <a:p>
            <a:pPr marL="228600" indent="-228600">
              <a:buAutoNum type="arabicPeriod"/>
            </a:pPr>
            <a:r>
              <a:rPr lang="en-GB" sz="1200" b="0" i="0" u="none" strike="noStrike" kern="1200" cap="none" dirty="0">
                <a:solidFill>
                  <a:schemeClr val="tx1"/>
                </a:solidFill>
                <a:effectLst/>
                <a:latin typeface="+mn-lt"/>
                <a:ea typeface="Calibri"/>
                <a:cs typeface="Calibri"/>
                <a:sym typeface="Calibri"/>
              </a:rPr>
              <a:t>En </a:t>
            </a:r>
            <a:r>
              <a:rPr lang="en-GB" sz="1200" b="0" i="0" u="none" strike="noStrike" kern="1200" cap="none" dirty="0" err="1">
                <a:solidFill>
                  <a:schemeClr val="tx1"/>
                </a:solidFill>
                <a:effectLst/>
                <a:latin typeface="+mn-lt"/>
                <a:ea typeface="Calibri"/>
                <a:cs typeface="Calibri"/>
                <a:sym typeface="Calibri"/>
              </a:rPr>
              <a:t>julio</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pasó</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tiempo</a:t>
            </a:r>
            <a:r>
              <a:rPr lang="en-GB" sz="1200" b="0" i="0" u="none" strike="noStrike" kern="1200" cap="none" dirty="0">
                <a:solidFill>
                  <a:schemeClr val="tx1"/>
                </a:solidFill>
                <a:effectLst/>
                <a:latin typeface="+mn-lt"/>
                <a:ea typeface="Calibri"/>
                <a:cs typeface="Calibri"/>
                <a:sym typeface="Calibri"/>
              </a:rPr>
              <a:t> en el </a:t>
            </a:r>
            <a:r>
              <a:rPr lang="en-GB" sz="1200" b="0" i="0" u="none" strike="noStrike" kern="1200" cap="none" dirty="0" err="1">
                <a:solidFill>
                  <a:schemeClr val="tx1"/>
                </a:solidFill>
                <a:effectLst/>
                <a:latin typeface="+mn-lt"/>
                <a:ea typeface="Calibri"/>
                <a:cs typeface="Calibri"/>
                <a:sym typeface="Calibri"/>
              </a:rPr>
              <a:t>extranjero</a:t>
            </a:r>
            <a:r>
              <a:rPr lang="en-GB" sz="1200" b="0" i="0" u="none" strike="noStrike" kern="1200" cap="none" dirty="0">
                <a:solidFill>
                  <a:schemeClr val="tx1"/>
                </a:solidFill>
                <a:effectLst/>
                <a:latin typeface="+mn-lt"/>
                <a:ea typeface="Calibri"/>
                <a:cs typeface="Calibri"/>
                <a:sym typeface="Calibri"/>
              </a:rPr>
              <a:t> con un </a:t>
            </a:r>
            <a:r>
              <a:rPr lang="en-GB" sz="1200" b="0" i="0" u="none" strike="noStrike" kern="1200" cap="none" dirty="0" err="1">
                <a:solidFill>
                  <a:schemeClr val="tx1"/>
                </a:solidFill>
                <a:effectLst/>
                <a:latin typeface="+mn-lt"/>
                <a:ea typeface="Calibri"/>
                <a:cs typeface="Calibri"/>
                <a:sym typeface="Calibri"/>
              </a:rPr>
              <a:t>equipo</a:t>
            </a:r>
            <a:r>
              <a:rPr lang="en-GB" sz="1200" b="0" i="0" u="none" strike="noStrike" kern="1200" cap="none" dirty="0">
                <a:solidFill>
                  <a:schemeClr val="tx1"/>
                </a:solidFill>
                <a:effectLst/>
                <a:latin typeface="+mn-lt"/>
                <a:ea typeface="Calibri"/>
                <a:cs typeface="Calibri"/>
                <a:sym typeface="Calibri"/>
              </a:rPr>
              <a:t> de </a:t>
            </a:r>
            <a:r>
              <a:rPr lang="en-GB" sz="1200" b="0" i="0" u="none" strike="noStrike" kern="1200" cap="none" dirty="0" err="1">
                <a:solidFill>
                  <a:schemeClr val="tx1"/>
                </a:solidFill>
                <a:effectLst/>
                <a:latin typeface="+mn-lt"/>
                <a:ea typeface="Calibri"/>
                <a:cs typeface="Calibri"/>
                <a:sym typeface="Calibri"/>
              </a:rPr>
              <a:t>voluntarios</a:t>
            </a:r>
            <a:r>
              <a:rPr lang="en-GB" sz="1200" b="0" i="0" u="none" strike="noStrike" kern="1200" cap="none" dirty="0">
                <a:solidFill>
                  <a:schemeClr val="tx1"/>
                </a:solidFill>
                <a:effectLst/>
                <a:latin typeface="+mn-lt"/>
                <a:ea typeface="Calibri"/>
                <a:cs typeface="Calibri"/>
                <a:sym typeface="Calibri"/>
              </a:rPr>
              <a:t>.</a:t>
            </a:r>
          </a:p>
          <a:p>
            <a:pPr marL="228600" indent="-228600">
              <a:buAutoNum type="arabicPeriod"/>
            </a:pPr>
            <a:r>
              <a:rPr lang="en-GB" sz="1200" b="0" i="0" u="none" strike="noStrike" kern="1200" cap="none" dirty="0">
                <a:solidFill>
                  <a:schemeClr val="tx1"/>
                </a:solidFill>
                <a:effectLst/>
                <a:latin typeface="+mn-lt"/>
                <a:ea typeface="Calibri"/>
                <a:cs typeface="Calibri"/>
                <a:sym typeface="Calibri"/>
              </a:rPr>
              <a:t>En </a:t>
            </a:r>
            <a:r>
              <a:rPr lang="en-GB" sz="1200" b="0" i="0" u="none" strike="noStrike" kern="1200" cap="none" dirty="0" err="1">
                <a:solidFill>
                  <a:schemeClr val="tx1"/>
                </a:solidFill>
                <a:effectLst/>
                <a:latin typeface="+mn-lt"/>
                <a:ea typeface="Calibri"/>
                <a:cs typeface="Calibri"/>
                <a:sym typeface="Calibri"/>
              </a:rPr>
              <a:t>verano</a:t>
            </a:r>
            <a:r>
              <a:rPr lang="en-GB" sz="1200" b="0" i="0" u="none" strike="noStrike" kern="1200" cap="none" dirty="0">
                <a:solidFill>
                  <a:schemeClr val="tx1"/>
                </a:solidFill>
                <a:effectLst/>
                <a:latin typeface="+mn-lt"/>
                <a:ea typeface="Calibri"/>
                <a:cs typeface="Calibri"/>
                <a:sym typeface="Calibri"/>
              </a:rPr>
              <a:t> no </a:t>
            </a:r>
            <a:r>
              <a:rPr lang="en-GB" sz="1200" b="0" i="0" u="none" strike="noStrike" kern="1200" cap="none" dirty="0" err="1">
                <a:solidFill>
                  <a:schemeClr val="tx1"/>
                </a:solidFill>
                <a:effectLst/>
                <a:latin typeface="+mn-lt"/>
                <a:ea typeface="Calibri"/>
                <a:cs typeface="Calibri"/>
                <a:sym typeface="Calibri"/>
              </a:rPr>
              <a:t>compraste</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ropa</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nueva</a:t>
            </a:r>
            <a:r>
              <a:rPr lang="en-GB" sz="1200" b="0" i="0" u="none" strike="noStrike" kern="1200" cap="none" dirty="0">
                <a:solidFill>
                  <a:schemeClr val="tx1"/>
                </a:solidFill>
                <a:effectLst/>
                <a:latin typeface="+mn-lt"/>
                <a:ea typeface="Calibri"/>
                <a:cs typeface="Calibri"/>
                <a:sym typeface="Calibri"/>
              </a:rPr>
              <a:t>.</a:t>
            </a:r>
          </a:p>
          <a:p>
            <a:pPr marL="228600" indent="-228600">
              <a:buAutoNum type="arabicPeriod"/>
            </a:pPr>
            <a:r>
              <a:rPr lang="en-GB" sz="1200" b="0" i="0" u="none" strike="noStrike" kern="1200" cap="none" dirty="0">
                <a:solidFill>
                  <a:schemeClr val="tx1"/>
                </a:solidFill>
                <a:effectLst/>
                <a:latin typeface="+mn-lt"/>
                <a:ea typeface="Calibri"/>
                <a:cs typeface="Calibri"/>
                <a:sym typeface="Calibri"/>
              </a:rPr>
              <a:t>La </a:t>
            </a:r>
            <a:r>
              <a:rPr lang="en-GB" sz="1200" b="0" i="0" u="none" strike="noStrike" kern="1200" cap="none" dirty="0" err="1">
                <a:solidFill>
                  <a:schemeClr val="tx1"/>
                </a:solidFill>
                <a:effectLst/>
                <a:latin typeface="+mn-lt"/>
                <a:ea typeface="Calibri"/>
                <a:cs typeface="Calibri"/>
                <a:sym typeface="Calibri"/>
              </a:rPr>
              <a:t>semana</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pasada</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viajaste</a:t>
            </a:r>
            <a:r>
              <a:rPr lang="en-GB" sz="1200" b="0" i="0" u="none" strike="noStrike" kern="1200" cap="none" dirty="0">
                <a:solidFill>
                  <a:schemeClr val="tx1"/>
                </a:solidFill>
                <a:effectLst/>
                <a:latin typeface="+mn-lt"/>
                <a:ea typeface="Calibri"/>
                <a:cs typeface="Calibri"/>
                <a:sym typeface="Calibri"/>
              </a:rPr>
              <a:t> en </a:t>
            </a:r>
            <a:r>
              <a:rPr lang="en-GB" sz="1200" b="0" i="0" u="none" strike="noStrike" kern="1200" cap="none" dirty="0" err="1">
                <a:solidFill>
                  <a:schemeClr val="tx1"/>
                </a:solidFill>
                <a:effectLst/>
                <a:latin typeface="+mn-lt"/>
                <a:ea typeface="Calibri"/>
                <a:cs typeface="Calibri"/>
                <a:sym typeface="Calibri"/>
              </a:rPr>
              <a:t>bicicleta</a:t>
            </a:r>
            <a:r>
              <a:rPr lang="en-GB" sz="1200" b="0" i="0" u="none" strike="noStrike" kern="1200" cap="none" dirty="0">
                <a:solidFill>
                  <a:schemeClr val="tx1"/>
                </a:solidFill>
                <a:effectLst/>
                <a:latin typeface="+mn-lt"/>
                <a:ea typeface="Calibri"/>
                <a:cs typeface="Calibri"/>
                <a:sym typeface="Calibri"/>
              </a:rPr>
              <a:t>.</a:t>
            </a:r>
          </a:p>
          <a:p>
            <a:pPr marL="228600" indent="-228600">
              <a:buAutoNum type="arabicPeriod"/>
            </a:pPr>
            <a:r>
              <a:rPr lang="en-GB" sz="1200" b="0" i="0" u="none" strike="noStrike" kern="1200" cap="none" dirty="0">
                <a:solidFill>
                  <a:schemeClr val="tx1"/>
                </a:solidFill>
                <a:effectLst/>
                <a:latin typeface="+mn-lt"/>
                <a:ea typeface="Calibri"/>
                <a:cs typeface="Calibri"/>
                <a:sym typeface="Calibri"/>
              </a:rPr>
              <a:t>El fin de </a:t>
            </a:r>
            <a:r>
              <a:rPr lang="en-GB" sz="1200" b="0" i="0" u="none" strike="noStrike" kern="1200" cap="none" dirty="0" err="1">
                <a:solidFill>
                  <a:schemeClr val="tx1"/>
                </a:solidFill>
                <a:effectLst/>
                <a:latin typeface="+mn-lt"/>
                <a:ea typeface="Calibri"/>
                <a:cs typeface="Calibri"/>
                <a:sym typeface="Calibri"/>
              </a:rPr>
              <a:t>semana</a:t>
            </a:r>
            <a:r>
              <a:rPr lang="en-GB" sz="1200" b="0" i="0" u="none" strike="noStrike" kern="1200" cap="none" dirty="0">
                <a:solidFill>
                  <a:schemeClr val="tx1"/>
                </a:solidFill>
                <a:effectLst/>
                <a:latin typeface="+mn-lt"/>
                <a:ea typeface="Calibri"/>
                <a:cs typeface="Calibri"/>
                <a:sym typeface="Calibri"/>
              </a:rPr>
              <a:t> solo </a:t>
            </a:r>
            <a:r>
              <a:rPr lang="en-GB" sz="1200" b="0" i="0" u="none" strike="noStrike" kern="1200" cap="none" dirty="0" err="1">
                <a:solidFill>
                  <a:schemeClr val="tx1"/>
                </a:solidFill>
                <a:effectLst/>
                <a:latin typeface="+mn-lt"/>
                <a:ea typeface="Calibri"/>
                <a:cs typeface="Calibri"/>
                <a:sym typeface="Calibri"/>
              </a:rPr>
              <a:t>usé</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productos</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verdes</a:t>
            </a:r>
            <a:r>
              <a:rPr lang="en-GB" sz="1200" b="0" i="0" u="none" strike="noStrike" kern="1200" cap="none" dirty="0">
                <a:solidFill>
                  <a:schemeClr val="tx1"/>
                </a:solidFill>
                <a:effectLst/>
                <a:latin typeface="+mn-lt"/>
                <a:ea typeface="Calibri"/>
                <a:cs typeface="Calibri"/>
                <a:sym typeface="Calibri"/>
              </a:rPr>
              <a:t>.</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2935529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47378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7867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12241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36078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02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473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984867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707347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41634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5349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33696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14380244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8.tiff"/><Relationship Id="rId4" Type="http://schemas.openxmlformats.org/officeDocument/2006/relationships/image" Target="../media/image27.tif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6.png"/><Relationship Id="rId7"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audio" Target="../media/audio6.wav"/></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6.tiff"/></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9.tiff"/></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6.png"/><Relationship Id="rId7" Type="http://schemas.openxmlformats.org/officeDocument/2006/relationships/audio" Target="../media/audio4.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audio" Target="../media/audio6.wav"/></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tif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1.wav"/><Relationship Id="rId3" Type="http://schemas.openxmlformats.org/officeDocument/2006/relationships/slideLayout" Target="../slideLayouts/slideLayout2.xml"/><Relationship Id="rId7" Type="http://schemas.openxmlformats.org/officeDocument/2006/relationships/audio" Target="../media/audio17.wav"/><Relationship Id="rId12" Type="http://schemas.openxmlformats.org/officeDocument/2006/relationships/image" Target="../media/image4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6.wav"/><Relationship Id="rId11" Type="http://schemas.openxmlformats.org/officeDocument/2006/relationships/image" Target="../media/image44.jpeg"/><Relationship Id="rId5" Type="http://schemas.openxmlformats.org/officeDocument/2006/relationships/audio" Target="../media/audio15.wav"/><Relationship Id="rId10" Type="http://schemas.openxmlformats.org/officeDocument/2006/relationships/audio" Target="../media/audio20.wav"/><Relationship Id="rId4" Type="http://schemas.openxmlformats.org/officeDocument/2006/relationships/notesSlide" Target="../notesSlides/notesSlide34.xml"/><Relationship Id="rId9" Type="http://schemas.openxmlformats.org/officeDocument/2006/relationships/audio" Target="../media/audio19.wav"/><Relationship Id="rId1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tiff"/><Relationship Id="rId13" Type="http://schemas.openxmlformats.org/officeDocument/2006/relationships/image" Target="../media/image14.tiff"/><Relationship Id="rId3" Type="http://schemas.openxmlformats.org/officeDocument/2006/relationships/image" Target="../media/image7.tiff"/><Relationship Id="rId7" Type="http://schemas.openxmlformats.org/officeDocument/2006/relationships/image" Target="../media/image10.tiff"/><Relationship Id="rId12" Type="http://schemas.microsoft.com/office/2007/relationships/hdphoto" Target="../media/hdphoto3.wdp"/><Relationship Id="rId2" Type="http://schemas.openxmlformats.org/officeDocument/2006/relationships/notesSlide" Target="../notesSlides/notesSlide4.xml"/><Relationship Id="rId16" Type="http://schemas.openxmlformats.org/officeDocument/2006/relationships/image" Target="../media/image17.tiff"/><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3.png"/><Relationship Id="rId5" Type="http://schemas.microsoft.com/office/2007/relationships/hdphoto" Target="../media/hdphoto1.wdp"/><Relationship Id="rId15" Type="http://schemas.openxmlformats.org/officeDocument/2006/relationships/image" Target="../media/image16.tiff"/><Relationship Id="rId10" Type="http://schemas.microsoft.com/office/2007/relationships/hdphoto" Target="../media/hdphoto2.wdp"/><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image" Target="../media/image15.tiff"/></Relationships>
</file>

<file path=ppt/slides/_rels/slide40.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40.xml"/><Relationship Id="rId1" Type="http://schemas.openxmlformats.org/officeDocument/2006/relationships/slideLayout" Target="../slideLayouts/slideLayout17.xml"/><Relationship Id="rId5" Type="http://schemas.openxmlformats.org/officeDocument/2006/relationships/image" Target="../media/image54.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8" Type="http://schemas.openxmlformats.org/officeDocument/2006/relationships/hyperlink" Target="https://quizlet.com/gb/540864234/year-8-spanish-term-21-week-4-vocabulary-mashup-b-flash-cards/" TargetMode="External"/><Relationship Id="rId3" Type="http://schemas.openxmlformats.org/officeDocument/2006/relationships/image" Target="../media/image6.png"/><Relationship Id="rId7" Type="http://schemas.openxmlformats.org/officeDocument/2006/relationships/hyperlink" Target="https://quizlet.com/gb/540867516/year-8-spanish-term-21-week-4-vocabulary-mashup-c-flash-cards/"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quizlet.com/gb/540857651/year-8-spanish-term-21-week-4-vocabulary-mashup-a-flash-cards/?new" TargetMode="External"/><Relationship Id="rId11" Type="http://schemas.openxmlformats.org/officeDocument/2006/relationships/image" Target="../media/image59.png"/><Relationship Id="rId5" Type="http://schemas.openxmlformats.org/officeDocument/2006/relationships/image" Target="../media/image56.png"/><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image" Target="../media/image57.png"/></Relationships>
</file>

<file path=ppt/slides/_rels/slide5.xml.rels><?xml version="1.0" encoding="UTF-8" standalone="yes"?>
<Relationships xmlns="http://schemas.openxmlformats.org/package/2006/relationships"><Relationship Id="rId8" Type="http://schemas.openxmlformats.org/officeDocument/2006/relationships/image" Target="../media/image11.tiff"/><Relationship Id="rId13" Type="http://schemas.openxmlformats.org/officeDocument/2006/relationships/image" Target="../media/image14.tiff"/><Relationship Id="rId3" Type="http://schemas.openxmlformats.org/officeDocument/2006/relationships/image" Target="../media/image7.tiff"/><Relationship Id="rId7" Type="http://schemas.openxmlformats.org/officeDocument/2006/relationships/image" Target="../media/image10.tiff"/><Relationship Id="rId12" Type="http://schemas.microsoft.com/office/2007/relationships/hdphoto" Target="../media/hdphoto3.wdp"/><Relationship Id="rId2" Type="http://schemas.openxmlformats.org/officeDocument/2006/relationships/notesSlide" Target="../notesSlides/notesSlide5.xml"/><Relationship Id="rId16" Type="http://schemas.openxmlformats.org/officeDocument/2006/relationships/image" Target="../media/image17.tiff"/><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3.png"/><Relationship Id="rId5" Type="http://schemas.microsoft.com/office/2007/relationships/hdphoto" Target="../media/hdphoto1.wdp"/><Relationship Id="rId15" Type="http://schemas.openxmlformats.org/officeDocument/2006/relationships/image" Target="../media/image16.tiff"/><Relationship Id="rId10" Type="http://schemas.microsoft.com/office/2007/relationships/hdphoto" Target="../media/hdphoto2.wdp"/><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image" Target="../media/image15.tif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10.wav"/><Relationship Id="rId11" Type="http://schemas.openxmlformats.org/officeDocument/2006/relationships/image" Target="../media/image23.png"/><Relationship Id="rId5" Type="http://schemas.openxmlformats.org/officeDocument/2006/relationships/audio" Target="../media/audio9.wav"/><Relationship Id="rId10" Type="http://schemas.openxmlformats.org/officeDocument/2006/relationships/audio" Target="../media/audio14.wav"/><Relationship Id="rId4" Type="http://schemas.openxmlformats.org/officeDocument/2006/relationships/audio" Target="../media/audio8.wav"/><Relationship Id="rId9" Type="http://schemas.openxmlformats.org/officeDocument/2006/relationships/audio" Target="../media/audio13.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90329" y="1849851"/>
            <a:ext cx="8207888" cy="1124296"/>
          </a:xfrm>
        </p:spPr>
        <p:txBody>
          <a:bodyPr>
            <a:normAutofit/>
          </a:bodyPr>
          <a:lstStyle/>
          <a:p>
            <a:pPr algn="l"/>
            <a:r>
              <a:rPr lang="en-GB" sz="4000" b="1" dirty="0">
                <a:solidFill>
                  <a:prstClr val="white"/>
                </a:solidFill>
              </a:rPr>
              <a:t>Talking about the environment</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36714" y="2963120"/>
            <a:ext cx="8161503" cy="1301969"/>
          </a:xfrm>
        </p:spPr>
        <p:txBody>
          <a:bodyPr>
            <a:noAutofit/>
          </a:bodyPr>
          <a:lstStyle/>
          <a:p>
            <a:pPr algn="l"/>
            <a:r>
              <a:rPr lang="en-GB" sz="2800" dirty="0">
                <a:solidFill>
                  <a:prstClr val="white"/>
                </a:solidFill>
              </a:rPr>
              <a:t>–ar verbs in the preterite [revisited]</a:t>
            </a: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90329" y="3475414"/>
            <a:ext cx="5993571" cy="9204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prstClr val="white"/>
                </a:solidFill>
              </a:rPr>
              <a:t>SSC [qui] [revisited]</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3 – Lesson 33 </a:t>
            </a:r>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225242" y="6147055"/>
            <a:ext cx="4918258"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 Nick Avery / Rachel Hawkes</a:t>
            </a:r>
            <a:b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30/06/21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4F1EE017-B605-7E4B-B18E-7A00B6C842C9}"/>
              </a:ext>
            </a:extLst>
          </p:cNvPr>
          <p:cNvSpPr>
            <a:spLocks noGrp="1"/>
          </p:cNvSpPr>
          <p:nvPr>
            <p:ph type="title"/>
          </p:nvPr>
        </p:nvSpPr>
        <p:spPr>
          <a:xfrm>
            <a:off x="286123" y="459395"/>
            <a:ext cx="8538563" cy="404507"/>
          </a:xfrm>
        </p:spPr>
        <p:txBody>
          <a:bodyPr>
            <a:noAutofit/>
          </a:bodyPr>
          <a:lstStyle/>
          <a:p>
            <a:r>
              <a:rPr lang="en-GB" sz="2400" dirty="0"/>
              <a:t>Ahora vamos a escribir unas frases similares en español.</a:t>
            </a:r>
            <a:endParaRPr lang="es-GB" sz="2400" dirty="0"/>
          </a:p>
        </p:txBody>
      </p:sp>
      <p:sp>
        <p:nvSpPr>
          <p:cNvPr id="9" name="Rectangle 8"/>
          <p:cNvSpPr/>
          <p:nvPr/>
        </p:nvSpPr>
        <p:spPr>
          <a:xfrm>
            <a:off x="393697" y="1426674"/>
            <a:ext cx="5867401" cy="400110"/>
          </a:xfrm>
          <a:prstGeom prst="rect">
            <a:avLst/>
          </a:prstGeom>
          <a:ln w="28575">
            <a:noFill/>
          </a:ln>
        </p:spPr>
        <p:txBody>
          <a:bodyPr wrap="square">
            <a:spAutoFit/>
          </a:bodyPr>
          <a:lstStyle/>
          <a:p>
            <a:endParaRPr lang="en-GB" sz="2000" dirty="0"/>
          </a:p>
        </p:txBody>
      </p:sp>
      <p:sp>
        <p:nvSpPr>
          <p:cNvPr id="24" name="Rounded Rectangle 23"/>
          <p:cNvSpPr/>
          <p:nvPr/>
        </p:nvSpPr>
        <p:spPr>
          <a:xfrm>
            <a:off x="6261098" y="3204265"/>
            <a:ext cx="5803900" cy="448635"/>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203864"/>
                </a:solidFill>
              </a:rPr>
              <a:t>El martes limpiaste el barrio.</a:t>
            </a:r>
          </a:p>
        </p:txBody>
      </p:sp>
      <p:sp>
        <p:nvSpPr>
          <p:cNvPr id="25" name="Rounded Rectangle 24"/>
          <p:cNvSpPr/>
          <p:nvPr/>
        </p:nvSpPr>
        <p:spPr>
          <a:xfrm>
            <a:off x="139697" y="3191756"/>
            <a:ext cx="5892800" cy="448635"/>
          </a:xfrm>
          <a:prstGeom prst="round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On Tuesday you cleaned the neighbourhood.</a:t>
            </a:r>
          </a:p>
        </p:txBody>
      </p:sp>
      <p:sp>
        <p:nvSpPr>
          <p:cNvPr id="29" name="Rounded Rectangle 28"/>
          <p:cNvSpPr/>
          <p:nvPr/>
        </p:nvSpPr>
        <p:spPr>
          <a:xfrm>
            <a:off x="139699" y="2448770"/>
            <a:ext cx="5892800" cy="448635"/>
          </a:xfrm>
          <a:prstGeom prst="round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203864"/>
                </a:solidFill>
              </a:rPr>
              <a:t>On Sunday she helped to pick up the rubbish.</a:t>
            </a:r>
          </a:p>
        </p:txBody>
      </p:sp>
      <p:sp>
        <p:nvSpPr>
          <p:cNvPr id="31" name="Rounded Rectangle 30"/>
          <p:cNvSpPr/>
          <p:nvPr/>
        </p:nvSpPr>
        <p:spPr>
          <a:xfrm>
            <a:off x="6261100" y="2461279"/>
            <a:ext cx="5803900" cy="448635"/>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203864"/>
                </a:solidFill>
              </a:rPr>
              <a:t>El </a:t>
            </a:r>
            <a:r>
              <a:rPr lang="en-GB" sz="2000" dirty="0" err="1">
                <a:solidFill>
                  <a:srgbClr val="203864"/>
                </a:solidFill>
              </a:rPr>
              <a:t>domingo</a:t>
            </a:r>
            <a:r>
              <a:rPr lang="en-GB" sz="2000" dirty="0">
                <a:solidFill>
                  <a:srgbClr val="203864"/>
                </a:solidFill>
              </a:rPr>
              <a:t> </a:t>
            </a:r>
            <a:r>
              <a:rPr lang="en-GB" sz="2000" dirty="0" err="1">
                <a:solidFill>
                  <a:srgbClr val="203864"/>
                </a:solidFill>
              </a:rPr>
              <a:t>ayudó</a:t>
            </a:r>
            <a:r>
              <a:rPr lang="en-GB" sz="2000" dirty="0">
                <a:solidFill>
                  <a:srgbClr val="203864"/>
                </a:solidFill>
              </a:rPr>
              <a:t> a </a:t>
            </a:r>
            <a:r>
              <a:rPr lang="en-GB" sz="2000" dirty="0" err="1">
                <a:solidFill>
                  <a:srgbClr val="203864"/>
                </a:solidFill>
              </a:rPr>
              <a:t>recoger</a:t>
            </a:r>
            <a:r>
              <a:rPr lang="en-GB" sz="2000" dirty="0">
                <a:solidFill>
                  <a:srgbClr val="203864"/>
                </a:solidFill>
              </a:rPr>
              <a:t> </a:t>
            </a:r>
            <a:r>
              <a:rPr lang="en-GB" sz="2000" dirty="0" err="1">
                <a:solidFill>
                  <a:srgbClr val="203864"/>
                </a:solidFill>
              </a:rPr>
              <a:t>basura</a:t>
            </a:r>
            <a:r>
              <a:rPr lang="en-GB" sz="2000" dirty="0">
                <a:solidFill>
                  <a:srgbClr val="203864"/>
                </a:solidFill>
              </a:rPr>
              <a:t>.</a:t>
            </a:r>
          </a:p>
        </p:txBody>
      </p:sp>
      <p:sp>
        <p:nvSpPr>
          <p:cNvPr id="32" name="Rounded Rectangle 31"/>
          <p:cNvSpPr/>
          <p:nvPr/>
        </p:nvSpPr>
        <p:spPr>
          <a:xfrm>
            <a:off x="6261096" y="2461278"/>
            <a:ext cx="5803901" cy="448635"/>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33" name="Rounded Rectangle 32"/>
          <p:cNvSpPr/>
          <p:nvPr/>
        </p:nvSpPr>
        <p:spPr>
          <a:xfrm>
            <a:off x="139696" y="1750957"/>
            <a:ext cx="5892800" cy="448635"/>
          </a:xfrm>
          <a:prstGeom prst="round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203864"/>
                </a:solidFill>
              </a:rPr>
              <a:t>Last week I didn’t buy new clothes.</a:t>
            </a:r>
          </a:p>
        </p:txBody>
      </p:sp>
      <p:sp>
        <p:nvSpPr>
          <p:cNvPr id="34" name="Rounded Rectangle 33"/>
          <p:cNvSpPr/>
          <p:nvPr/>
        </p:nvSpPr>
        <p:spPr>
          <a:xfrm>
            <a:off x="6261097" y="1763467"/>
            <a:ext cx="5803900" cy="448635"/>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203864"/>
                </a:solidFill>
              </a:rPr>
              <a:t>La </a:t>
            </a:r>
            <a:r>
              <a:rPr lang="en-GB" sz="2000" dirty="0" err="1">
                <a:solidFill>
                  <a:srgbClr val="203864"/>
                </a:solidFill>
              </a:rPr>
              <a:t>semana</a:t>
            </a:r>
            <a:r>
              <a:rPr lang="en-GB" sz="2000" dirty="0">
                <a:solidFill>
                  <a:srgbClr val="203864"/>
                </a:solidFill>
              </a:rPr>
              <a:t> </a:t>
            </a:r>
            <a:r>
              <a:rPr lang="en-GB" sz="2000" dirty="0" err="1">
                <a:solidFill>
                  <a:srgbClr val="203864"/>
                </a:solidFill>
              </a:rPr>
              <a:t>pasada</a:t>
            </a:r>
            <a:r>
              <a:rPr lang="en-GB" sz="2000" dirty="0">
                <a:solidFill>
                  <a:srgbClr val="203864"/>
                </a:solidFill>
              </a:rPr>
              <a:t> no </a:t>
            </a:r>
            <a:r>
              <a:rPr lang="en-GB" sz="2000" dirty="0" err="1">
                <a:solidFill>
                  <a:srgbClr val="203864"/>
                </a:solidFill>
              </a:rPr>
              <a:t>compré</a:t>
            </a:r>
            <a:r>
              <a:rPr lang="en-GB" sz="2000" dirty="0">
                <a:solidFill>
                  <a:srgbClr val="203864"/>
                </a:solidFill>
              </a:rPr>
              <a:t> </a:t>
            </a:r>
            <a:r>
              <a:rPr lang="en-GB" sz="2000" dirty="0" err="1">
                <a:solidFill>
                  <a:srgbClr val="203864"/>
                </a:solidFill>
              </a:rPr>
              <a:t>ropa</a:t>
            </a:r>
            <a:r>
              <a:rPr lang="en-GB" sz="2000" dirty="0">
                <a:solidFill>
                  <a:srgbClr val="203864"/>
                </a:solidFill>
              </a:rPr>
              <a:t> </a:t>
            </a:r>
            <a:r>
              <a:rPr lang="en-GB" sz="2000" dirty="0" err="1">
                <a:solidFill>
                  <a:srgbClr val="203864"/>
                </a:solidFill>
              </a:rPr>
              <a:t>nueva</a:t>
            </a:r>
            <a:r>
              <a:rPr lang="en-GB" sz="2000" dirty="0">
                <a:solidFill>
                  <a:srgbClr val="203864"/>
                </a:solidFill>
              </a:rPr>
              <a:t>.</a:t>
            </a:r>
          </a:p>
        </p:txBody>
      </p:sp>
      <p:sp>
        <p:nvSpPr>
          <p:cNvPr id="35" name="Rounded Rectangle 34"/>
          <p:cNvSpPr/>
          <p:nvPr/>
        </p:nvSpPr>
        <p:spPr>
          <a:xfrm>
            <a:off x="6261095" y="1754265"/>
            <a:ext cx="5803901" cy="455391"/>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39" name="Rounded Rectangle 38"/>
          <p:cNvSpPr/>
          <p:nvPr/>
        </p:nvSpPr>
        <p:spPr>
          <a:xfrm>
            <a:off x="139699" y="3943579"/>
            <a:ext cx="5892800" cy="448635"/>
          </a:xfrm>
          <a:prstGeom prst="round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203864"/>
                </a:solidFill>
              </a:rPr>
              <a:t>In summer you didn’t use the car. </a:t>
            </a:r>
          </a:p>
        </p:txBody>
      </p:sp>
      <p:sp>
        <p:nvSpPr>
          <p:cNvPr id="40" name="Rounded Rectangle 39"/>
          <p:cNvSpPr/>
          <p:nvPr/>
        </p:nvSpPr>
        <p:spPr>
          <a:xfrm>
            <a:off x="6261100" y="4727245"/>
            <a:ext cx="5803898" cy="448635"/>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203864"/>
                </a:solidFill>
              </a:rPr>
              <a:t>En </a:t>
            </a:r>
            <a:r>
              <a:rPr lang="en-GB" sz="2000" dirty="0" err="1">
                <a:solidFill>
                  <a:srgbClr val="203864"/>
                </a:solidFill>
              </a:rPr>
              <a:t>junio</a:t>
            </a:r>
            <a:r>
              <a:rPr lang="en-GB" sz="2000" dirty="0">
                <a:solidFill>
                  <a:srgbClr val="203864"/>
                </a:solidFill>
              </a:rPr>
              <a:t> </a:t>
            </a:r>
            <a:r>
              <a:rPr lang="en-GB" sz="2000" dirty="0" err="1">
                <a:solidFill>
                  <a:srgbClr val="203864"/>
                </a:solidFill>
              </a:rPr>
              <a:t>viajé</a:t>
            </a:r>
            <a:r>
              <a:rPr lang="en-GB" sz="2000" dirty="0">
                <a:solidFill>
                  <a:srgbClr val="203864"/>
                </a:solidFill>
              </a:rPr>
              <a:t> en </a:t>
            </a:r>
            <a:r>
              <a:rPr lang="en-GB" sz="2000" dirty="0" err="1">
                <a:solidFill>
                  <a:srgbClr val="203864"/>
                </a:solidFill>
              </a:rPr>
              <a:t>bici</a:t>
            </a:r>
            <a:r>
              <a:rPr lang="en-GB" sz="2000" dirty="0">
                <a:solidFill>
                  <a:srgbClr val="203864"/>
                </a:solidFill>
              </a:rPr>
              <a:t>/</a:t>
            </a:r>
            <a:r>
              <a:rPr lang="en-GB" sz="2000" dirty="0" err="1">
                <a:solidFill>
                  <a:srgbClr val="203864"/>
                </a:solidFill>
              </a:rPr>
              <a:t>bicicleta</a:t>
            </a:r>
            <a:r>
              <a:rPr lang="en-GB" sz="2000" dirty="0">
                <a:solidFill>
                  <a:srgbClr val="203864"/>
                </a:solidFill>
              </a:rPr>
              <a:t>.</a:t>
            </a:r>
          </a:p>
        </p:txBody>
      </p:sp>
      <p:sp>
        <p:nvSpPr>
          <p:cNvPr id="41" name="Rounded Rectangle 40"/>
          <p:cNvSpPr/>
          <p:nvPr/>
        </p:nvSpPr>
        <p:spPr>
          <a:xfrm>
            <a:off x="6261098" y="4727245"/>
            <a:ext cx="5803899" cy="448635"/>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44" name="Rounded Rectangle 43"/>
          <p:cNvSpPr/>
          <p:nvPr/>
        </p:nvSpPr>
        <p:spPr>
          <a:xfrm>
            <a:off x="139699" y="4730267"/>
            <a:ext cx="5892800" cy="448635"/>
          </a:xfrm>
          <a:prstGeom prst="round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203864"/>
                </a:solidFill>
              </a:rPr>
              <a:t>In June I travelled by bike.</a:t>
            </a:r>
          </a:p>
        </p:txBody>
      </p:sp>
      <p:sp>
        <p:nvSpPr>
          <p:cNvPr id="45" name="Rounded Rectangle 44"/>
          <p:cNvSpPr/>
          <p:nvPr/>
        </p:nvSpPr>
        <p:spPr>
          <a:xfrm>
            <a:off x="6261099" y="3920919"/>
            <a:ext cx="5803900" cy="448635"/>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203864"/>
                </a:solidFill>
              </a:rPr>
              <a:t>En </a:t>
            </a:r>
            <a:r>
              <a:rPr lang="en-GB" sz="2000" dirty="0" err="1">
                <a:solidFill>
                  <a:srgbClr val="203864"/>
                </a:solidFill>
              </a:rPr>
              <a:t>verano</a:t>
            </a:r>
            <a:r>
              <a:rPr lang="en-GB" sz="2000" dirty="0">
                <a:solidFill>
                  <a:srgbClr val="203864"/>
                </a:solidFill>
              </a:rPr>
              <a:t> no </a:t>
            </a:r>
            <a:r>
              <a:rPr lang="en-GB" sz="2000" dirty="0" err="1">
                <a:solidFill>
                  <a:srgbClr val="203864"/>
                </a:solidFill>
              </a:rPr>
              <a:t>usaste</a:t>
            </a:r>
            <a:r>
              <a:rPr lang="en-GB" sz="2000" dirty="0">
                <a:solidFill>
                  <a:srgbClr val="203864"/>
                </a:solidFill>
              </a:rPr>
              <a:t> el </a:t>
            </a:r>
            <a:r>
              <a:rPr lang="en-GB" sz="2000" dirty="0" err="1">
                <a:solidFill>
                  <a:srgbClr val="203864"/>
                </a:solidFill>
              </a:rPr>
              <a:t>coche</a:t>
            </a:r>
            <a:r>
              <a:rPr lang="en-GB" sz="2000" dirty="0">
                <a:solidFill>
                  <a:srgbClr val="203864"/>
                </a:solidFill>
              </a:rPr>
              <a:t>.</a:t>
            </a:r>
          </a:p>
        </p:txBody>
      </p:sp>
      <p:sp>
        <p:nvSpPr>
          <p:cNvPr id="46" name="Rounded Rectangle 45"/>
          <p:cNvSpPr/>
          <p:nvPr/>
        </p:nvSpPr>
        <p:spPr>
          <a:xfrm>
            <a:off x="6261096" y="3204265"/>
            <a:ext cx="5803901" cy="448635"/>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47" name="Rounded Rectangle 46"/>
          <p:cNvSpPr/>
          <p:nvPr/>
        </p:nvSpPr>
        <p:spPr>
          <a:xfrm>
            <a:off x="6261097" y="5446617"/>
            <a:ext cx="5803900" cy="672952"/>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203864"/>
                </a:solidFill>
              </a:rPr>
              <a:t>El lunes </a:t>
            </a:r>
            <a:r>
              <a:rPr lang="en-GB" sz="2000" dirty="0" err="1">
                <a:solidFill>
                  <a:srgbClr val="203864"/>
                </a:solidFill>
              </a:rPr>
              <a:t>trabajó</a:t>
            </a:r>
            <a:r>
              <a:rPr lang="en-GB" sz="2000" dirty="0">
                <a:solidFill>
                  <a:srgbClr val="203864"/>
                </a:solidFill>
              </a:rPr>
              <a:t> con un </a:t>
            </a:r>
            <a:r>
              <a:rPr lang="en-GB" sz="2000" dirty="0" err="1">
                <a:solidFill>
                  <a:srgbClr val="203864"/>
                </a:solidFill>
              </a:rPr>
              <a:t>equipo</a:t>
            </a:r>
            <a:r>
              <a:rPr lang="en-GB" sz="2000" dirty="0">
                <a:solidFill>
                  <a:srgbClr val="203864"/>
                </a:solidFill>
              </a:rPr>
              <a:t> de </a:t>
            </a:r>
            <a:r>
              <a:rPr lang="en-GB" sz="2000" dirty="0" err="1">
                <a:solidFill>
                  <a:srgbClr val="203864"/>
                </a:solidFill>
              </a:rPr>
              <a:t>voluntarios</a:t>
            </a:r>
            <a:r>
              <a:rPr lang="en-GB" sz="2000" dirty="0">
                <a:solidFill>
                  <a:srgbClr val="203864"/>
                </a:solidFill>
              </a:rPr>
              <a:t>.</a:t>
            </a:r>
          </a:p>
        </p:txBody>
      </p:sp>
      <p:sp>
        <p:nvSpPr>
          <p:cNvPr id="48" name="Rounded Rectangle 47"/>
          <p:cNvSpPr/>
          <p:nvPr/>
        </p:nvSpPr>
        <p:spPr>
          <a:xfrm>
            <a:off x="139699" y="5446617"/>
            <a:ext cx="5892800" cy="672952"/>
          </a:xfrm>
          <a:prstGeom prst="round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203864"/>
                </a:solidFill>
              </a:rPr>
              <a:t>On Monday she worked with a team of volunteers.</a:t>
            </a:r>
          </a:p>
        </p:txBody>
      </p:sp>
      <p:sp>
        <p:nvSpPr>
          <p:cNvPr id="49" name="Rounded Rectangle 48"/>
          <p:cNvSpPr/>
          <p:nvPr/>
        </p:nvSpPr>
        <p:spPr>
          <a:xfrm>
            <a:off x="6261098" y="5444419"/>
            <a:ext cx="5803899" cy="67515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27" name="Rounded Rectangle 26"/>
          <p:cNvSpPr/>
          <p:nvPr/>
        </p:nvSpPr>
        <p:spPr>
          <a:xfrm>
            <a:off x="6261097" y="3919881"/>
            <a:ext cx="5803901" cy="472333"/>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50" name="Rounded Rectangle 11">
            <a:extLst>
              <a:ext uri="{FF2B5EF4-FFF2-40B4-BE49-F238E27FC236}">
                <a16:creationId xmlns:a16="http://schemas.microsoft.com/office/drawing/2014/main" id="{A316DD52-7894-4A75-969C-CA0645DA2978}"/>
              </a:ext>
            </a:extLst>
          </p:cNvPr>
          <p:cNvSpPr/>
          <p:nvPr/>
        </p:nvSpPr>
        <p:spPr>
          <a:xfrm>
            <a:off x="9982199" y="279400"/>
            <a:ext cx="1945943" cy="3796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escribir</a:t>
            </a:r>
          </a:p>
        </p:txBody>
      </p:sp>
      <p:pic>
        <p:nvPicPr>
          <p:cNvPr id="1026" name="Picture 2" descr="green earth png&#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47156" y="170615"/>
            <a:ext cx="1367360" cy="12915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cycle Cartoon Images - Clipart libra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5391" y="847728"/>
            <a:ext cx="1257656" cy="8118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ly family catholic church&#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27413" y="659085"/>
            <a:ext cx="1022268" cy="1133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469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4" restart="whenNotActive" fill="hold" evtFilter="cancelBubble" nodeType="interactiveSeq">
                <p:stCondLst>
                  <p:cond evt="onClick" delay="0">
                    <p:tgtEl>
                      <p:spTgt spid="3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35"/>
                                        </p:tgtEl>
                                      </p:cBhvr>
                                    </p:animEffect>
                                    <p:set>
                                      <p:cBhvr>
                                        <p:cTn id="1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1"/>
                                        </p:tgtEl>
                                      </p:cBhvr>
                                    </p:animEffect>
                                    <p:set>
                                      <p:cBhvr>
                                        <p:cTn id="2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9"/>
                                        </p:tgtEl>
                                      </p:cBhvr>
                                    </p:animEffect>
                                    <p:set>
                                      <p:cBhvr>
                                        <p:cTn id="37"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bldLst>
      <p:bldP spid="32" grpId="0" animBg="1"/>
      <p:bldP spid="35" grpId="0" animBg="1"/>
      <p:bldP spid="41" grpId="0" animBg="1"/>
      <p:bldP spid="46" grpId="0" animBg="1"/>
      <p:bldP spid="49"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2573ED-B4A5-1D4C-AFCC-06101CBAFA6A}"/>
              </a:ext>
            </a:extLst>
          </p:cNvPr>
          <p:cNvSpPr txBox="1"/>
          <p:nvPr/>
        </p:nvSpPr>
        <p:spPr>
          <a:xfrm>
            <a:off x="238837" y="288933"/>
            <a:ext cx="5857163" cy="430887"/>
          </a:xfrm>
          <a:prstGeom prst="rect">
            <a:avLst/>
          </a:prstGeom>
          <a:noFill/>
        </p:spPr>
        <p:txBody>
          <a:bodyPr wrap="square" rtlCol="0">
            <a:spAutoFit/>
          </a:bodyPr>
          <a:lstStyle/>
          <a:p>
            <a:r>
              <a:rPr lang="en-US" sz="2200" b="1" dirty="0" err="1">
                <a:solidFill>
                  <a:schemeClr val="accent5">
                    <a:lumMod val="50000"/>
                  </a:schemeClr>
                </a:solidFill>
              </a:rPr>
              <a:t>Hablamos</a:t>
            </a:r>
            <a:r>
              <a:rPr lang="en-US" sz="2200" b="1" dirty="0">
                <a:solidFill>
                  <a:schemeClr val="accent5">
                    <a:lumMod val="50000"/>
                  </a:schemeClr>
                </a:solidFill>
              </a:rPr>
              <a:t> </a:t>
            </a:r>
            <a:r>
              <a:rPr lang="en-US" sz="2200" b="1" dirty="0" err="1">
                <a:solidFill>
                  <a:schemeClr val="accent5">
                    <a:lumMod val="50000"/>
                  </a:schemeClr>
                </a:solidFill>
              </a:rPr>
              <a:t>sobre</a:t>
            </a:r>
            <a:r>
              <a:rPr lang="en-US" sz="2200" b="1" dirty="0">
                <a:solidFill>
                  <a:schemeClr val="accent5">
                    <a:lumMod val="50000"/>
                  </a:schemeClr>
                </a:solidFill>
              </a:rPr>
              <a:t> el </a:t>
            </a:r>
            <a:r>
              <a:rPr lang="en-US" sz="2200" b="1" dirty="0" err="1">
                <a:solidFill>
                  <a:schemeClr val="accent5">
                    <a:lumMod val="50000"/>
                  </a:schemeClr>
                </a:solidFill>
              </a:rPr>
              <a:t>planeta</a:t>
            </a:r>
            <a:r>
              <a:rPr lang="en-US" sz="2200" b="1" dirty="0">
                <a:solidFill>
                  <a:schemeClr val="accent5">
                    <a:lumMod val="50000"/>
                  </a:schemeClr>
                </a:solidFill>
              </a:rPr>
              <a:t>.</a:t>
            </a:r>
          </a:p>
        </p:txBody>
      </p:sp>
      <p:sp>
        <p:nvSpPr>
          <p:cNvPr id="25" name="TextBox 6">
            <a:extLst>
              <a:ext uri="{FF2B5EF4-FFF2-40B4-BE49-F238E27FC236}">
                <a16:creationId xmlns:a16="http://schemas.microsoft.com/office/drawing/2014/main" id="{C51E761F-383A-9442-AA22-F984E1D4E13F}"/>
              </a:ext>
            </a:extLst>
          </p:cNvPr>
          <p:cNvSpPr txBox="1"/>
          <p:nvPr/>
        </p:nvSpPr>
        <p:spPr>
          <a:xfrm>
            <a:off x="238837" y="802921"/>
            <a:ext cx="8951885" cy="430887"/>
          </a:xfrm>
          <a:prstGeom prst="rect">
            <a:avLst/>
          </a:prstGeom>
          <a:noFill/>
        </p:spPr>
        <p:txBody>
          <a:bodyPr wrap="square" rtlCol="0">
            <a:spAutoFit/>
          </a:bodyPr>
          <a:lstStyle/>
          <a:p>
            <a:r>
              <a:rPr lang="en-US" sz="2200" dirty="0" err="1">
                <a:solidFill>
                  <a:schemeClr val="accent5">
                    <a:lumMod val="50000"/>
                  </a:schemeClr>
                </a:solidFill>
              </a:rPr>
              <a:t>Estudiante</a:t>
            </a:r>
            <a:r>
              <a:rPr lang="en-US" sz="2200" dirty="0">
                <a:solidFill>
                  <a:schemeClr val="accent5">
                    <a:lumMod val="50000"/>
                  </a:schemeClr>
                </a:solidFill>
              </a:rPr>
              <a:t> A lee </a:t>
            </a:r>
            <a:r>
              <a:rPr lang="en-US" sz="2200" dirty="0" err="1">
                <a:solidFill>
                  <a:schemeClr val="accent5">
                    <a:lumMod val="50000"/>
                  </a:schemeClr>
                </a:solidFill>
              </a:rPr>
              <a:t>cada</a:t>
            </a:r>
            <a:r>
              <a:rPr lang="en-US" sz="2200" dirty="0">
                <a:solidFill>
                  <a:schemeClr val="accent5">
                    <a:lumMod val="50000"/>
                  </a:schemeClr>
                </a:solidFill>
              </a:rPr>
              <a:t> </a:t>
            </a:r>
            <a:r>
              <a:rPr lang="en-US" sz="2200" dirty="0" err="1">
                <a:solidFill>
                  <a:schemeClr val="accent5">
                    <a:lumMod val="50000"/>
                  </a:schemeClr>
                </a:solidFill>
              </a:rPr>
              <a:t>frase</a:t>
            </a:r>
            <a:r>
              <a:rPr lang="en-US" sz="2200" dirty="0">
                <a:solidFill>
                  <a:schemeClr val="accent5">
                    <a:lumMod val="50000"/>
                  </a:schemeClr>
                </a:solidFill>
              </a:rPr>
              <a:t> </a:t>
            </a:r>
            <a:r>
              <a:rPr lang="en-US" sz="2200" dirty="0" err="1">
                <a:solidFill>
                  <a:schemeClr val="accent5">
                    <a:lumMod val="50000"/>
                  </a:schemeClr>
                </a:solidFill>
              </a:rPr>
              <a:t>en</a:t>
            </a:r>
            <a:r>
              <a:rPr lang="en-US" sz="2200" dirty="0">
                <a:solidFill>
                  <a:schemeClr val="accent5">
                    <a:lumMod val="50000"/>
                  </a:schemeClr>
                </a:solidFill>
              </a:rPr>
              <a:t> </a:t>
            </a:r>
            <a:r>
              <a:rPr lang="en-US" sz="2200" dirty="0" err="1">
                <a:solidFill>
                  <a:schemeClr val="accent5">
                    <a:lumMod val="50000"/>
                  </a:schemeClr>
                </a:solidFill>
              </a:rPr>
              <a:t>inglés</a:t>
            </a:r>
            <a:r>
              <a:rPr lang="en-US" sz="2200" dirty="0">
                <a:solidFill>
                  <a:schemeClr val="accent5">
                    <a:lumMod val="50000"/>
                  </a:schemeClr>
                </a:solidFill>
              </a:rPr>
              <a:t> y </a:t>
            </a:r>
            <a:r>
              <a:rPr lang="en-US" sz="2200" dirty="0" err="1">
                <a:solidFill>
                  <a:schemeClr val="accent5">
                    <a:lumMod val="50000"/>
                  </a:schemeClr>
                </a:solidFill>
              </a:rPr>
              <a:t>habla</a:t>
            </a:r>
            <a:r>
              <a:rPr lang="en-US" sz="2200" dirty="0">
                <a:solidFill>
                  <a:schemeClr val="accent5">
                    <a:lumMod val="50000"/>
                  </a:schemeClr>
                </a:solidFill>
              </a:rPr>
              <a:t> </a:t>
            </a:r>
            <a:r>
              <a:rPr lang="en-US" sz="2200" dirty="0" err="1">
                <a:solidFill>
                  <a:schemeClr val="accent5">
                    <a:lumMod val="50000"/>
                  </a:schemeClr>
                </a:solidFill>
              </a:rPr>
              <a:t>en</a:t>
            </a:r>
            <a:r>
              <a:rPr lang="en-US" sz="2200" dirty="0">
                <a:solidFill>
                  <a:schemeClr val="accent5">
                    <a:lumMod val="50000"/>
                  </a:schemeClr>
                </a:solidFill>
              </a:rPr>
              <a:t> </a:t>
            </a:r>
            <a:r>
              <a:rPr lang="en-US" sz="2200" dirty="0" err="1">
                <a:solidFill>
                  <a:schemeClr val="accent5">
                    <a:lumMod val="50000"/>
                  </a:schemeClr>
                </a:solidFill>
              </a:rPr>
              <a:t>español</a:t>
            </a:r>
            <a:r>
              <a:rPr lang="en-US" sz="2200" dirty="0">
                <a:solidFill>
                  <a:schemeClr val="accent5">
                    <a:lumMod val="50000"/>
                  </a:schemeClr>
                </a:solidFill>
              </a:rPr>
              <a:t>.</a:t>
            </a:r>
          </a:p>
        </p:txBody>
      </p:sp>
      <p:sp>
        <p:nvSpPr>
          <p:cNvPr id="26" name="TextBox 6">
            <a:extLst>
              <a:ext uri="{FF2B5EF4-FFF2-40B4-BE49-F238E27FC236}">
                <a16:creationId xmlns:a16="http://schemas.microsoft.com/office/drawing/2014/main" id="{255B0A94-F5FC-C94E-809C-031675007925}"/>
              </a:ext>
            </a:extLst>
          </p:cNvPr>
          <p:cNvSpPr txBox="1"/>
          <p:nvPr/>
        </p:nvSpPr>
        <p:spPr>
          <a:xfrm>
            <a:off x="213437" y="1255774"/>
            <a:ext cx="10368712" cy="430887"/>
          </a:xfrm>
          <a:prstGeom prst="rect">
            <a:avLst/>
          </a:prstGeom>
          <a:noFill/>
        </p:spPr>
        <p:txBody>
          <a:bodyPr wrap="square" rtlCol="0">
            <a:spAutoFit/>
          </a:bodyPr>
          <a:lstStyle/>
          <a:p>
            <a:r>
              <a:rPr lang="en-US" sz="2200" dirty="0" err="1">
                <a:solidFill>
                  <a:schemeClr val="accent5">
                    <a:lumMod val="50000"/>
                  </a:schemeClr>
                </a:solidFill>
              </a:rPr>
              <a:t>Estudiante</a:t>
            </a:r>
            <a:r>
              <a:rPr lang="en-US" sz="2200" dirty="0">
                <a:solidFill>
                  <a:schemeClr val="accent5">
                    <a:lumMod val="50000"/>
                  </a:schemeClr>
                </a:solidFill>
              </a:rPr>
              <a:t> B </a:t>
            </a:r>
            <a:r>
              <a:rPr lang="en-US" sz="2200" dirty="0" err="1">
                <a:solidFill>
                  <a:schemeClr val="accent5">
                    <a:lumMod val="50000"/>
                  </a:schemeClr>
                </a:solidFill>
              </a:rPr>
              <a:t>completa</a:t>
            </a:r>
            <a:r>
              <a:rPr lang="en-US" sz="2200" dirty="0">
                <a:solidFill>
                  <a:schemeClr val="accent5">
                    <a:lumMod val="50000"/>
                  </a:schemeClr>
                </a:solidFill>
              </a:rPr>
              <a:t> la </a:t>
            </a:r>
            <a:r>
              <a:rPr lang="en-US" sz="2200" dirty="0" err="1">
                <a:solidFill>
                  <a:schemeClr val="accent5">
                    <a:lumMod val="50000"/>
                  </a:schemeClr>
                </a:solidFill>
              </a:rPr>
              <a:t>tabla</a:t>
            </a:r>
            <a:r>
              <a:rPr lang="en-US" sz="2200" dirty="0">
                <a:solidFill>
                  <a:schemeClr val="accent5">
                    <a:lumMod val="50000"/>
                  </a:schemeClr>
                </a:solidFill>
              </a:rPr>
              <a:t>.</a:t>
            </a:r>
          </a:p>
        </p:txBody>
      </p:sp>
      <p:sp>
        <p:nvSpPr>
          <p:cNvPr id="27" name="TextBox 6">
            <a:extLst>
              <a:ext uri="{FF2B5EF4-FFF2-40B4-BE49-F238E27FC236}">
                <a16:creationId xmlns:a16="http://schemas.microsoft.com/office/drawing/2014/main" id="{F10C08D2-2A9A-A74E-AEF0-802DC2BD14D4}"/>
              </a:ext>
            </a:extLst>
          </p:cNvPr>
          <p:cNvSpPr txBox="1"/>
          <p:nvPr/>
        </p:nvSpPr>
        <p:spPr>
          <a:xfrm>
            <a:off x="268350" y="2024970"/>
            <a:ext cx="1465603" cy="430887"/>
          </a:xfrm>
          <a:prstGeom prst="rect">
            <a:avLst/>
          </a:prstGeom>
          <a:noFill/>
        </p:spPr>
        <p:txBody>
          <a:bodyPr wrap="square" rtlCol="0">
            <a:spAutoFit/>
          </a:bodyPr>
          <a:lstStyle/>
          <a:p>
            <a:r>
              <a:rPr lang="en-US" sz="2200" b="1" dirty="0" err="1">
                <a:solidFill>
                  <a:schemeClr val="accent5">
                    <a:lumMod val="50000"/>
                  </a:schemeClr>
                </a:solidFill>
              </a:rPr>
              <a:t>Ejemplo</a:t>
            </a:r>
            <a:r>
              <a:rPr lang="en-US" sz="2200" dirty="0">
                <a:solidFill>
                  <a:schemeClr val="accent5">
                    <a:lumMod val="50000"/>
                  </a:schemeClr>
                </a:solidFill>
              </a:rPr>
              <a:t>:</a:t>
            </a:r>
          </a:p>
        </p:txBody>
      </p:sp>
      <p:sp>
        <p:nvSpPr>
          <p:cNvPr id="28" name="TextBox 6">
            <a:extLst>
              <a:ext uri="{FF2B5EF4-FFF2-40B4-BE49-F238E27FC236}">
                <a16:creationId xmlns:a16="http://schemas.microsoft.com/office/drawing/2014/main" id="{D02C821B-4B95-AE44-BCB5-92D43AD01B95}"/>
              </a:ext>
            </a:extLst>
          </p:cNvPr>
          <p:cNvSpPr txBox="1"/>
          <p:nvPr/>
        </p:nvSpPr>
        <p:spPr>
          <a:xfrm>
            <a:off x="268350" y="2480139"/>
            <a:ext cx="5355919" cy="430887"/>
          </a:xfrm>
          <a:prstGeom prst="rect">
            <a:avLst/>
          </a:prstGeom>
          <a:noFill/>
        </p:spPr>
        <p:txBody>
          <a:bodyPr wrap="square" rtlCol="0">
            <a:spAutoFit/>
          </a:bodyPr>
          <a:lstStyle/>
          <a:p>
            <a:r>
              <a:rPr lang="en-US" sz="2200" dirty="0" err="1">
                <a:solidFill>
                  <a:schemeClr val="accent5">
                    <a:lumMod val="50000"/>
                  </a:schemeClr>
                </a:solidFill>
              </a:rPr>
              <a:t>Estudiante</a:t>
            </a:r>
            <a:r>
              <a:rPr lang="en-US" sz="2200" dirty="0">
                <a:solidFill>
                  <a:schemeClr val="accent5">
                    <a:lumMod val="50000"/>
                  </a:schemeClr>
                </a:solidFill>
              </a:rPr>
              <a:t> A </a:t>
            </a:r>
            <a:r>
              <a:rPr lang="en-US" sz="2200" dirty="0" err="1">
                <a:solidFill>
                  <a:schemeClr val="accent5">
                    <a:lumMod val="50000"/>
                  </a:schemeClr>
                </a:solidFill>
              </a:rPr>
              <a:t>habla</a:t>
            </a:r>
            <a:r>
              <a:rPr lang="en-US" sz="2200" dirty="0">
                <a:solidFill>
                  <a:schemeClr val="accent5">
                    <a:lumMod val="50000"/>
                  </a:schemeClr>
                </a:solidFill>
              </a:rPr>
              <a:t>:</a:t>
            </a:r>
          </a:p>
        </p:txBody>
      </p:sp>
      <p:sp>
        <p:nvSpPr>
          <p:cNvPr id="29" name="TextBox 6">
            <a:extLst>
              <a:ext uri="{FF2B5EF4-FFF2-40B4-BE49-F238E27FC236}">
                <a16:creationId xmlns:a16="http://schemas.microsoft.com/office/drawing/2014/main" id="{E3B6A0D0-E1AB-D84B-9510-3E47E8422DAF}"/>
              </a:ext>
            </a:extLst>
          </p:cNvPr>
          <p:cNvSpPr txBox="1"/>
          <p:nvPr/>
        </p:nvSpPr>
        <p:spPr>
          <a:xfrm>
            <a:off x="6681787" y="2480139"/>
            <a:ext cx="4700717" cy="769441"/>
          </a:xfrm>
          <a:prstGeom prst="rect">
            <a:avLst/>
          </a:prstGeom>
          <a:noFill/>
        </p:spPr>
        <p:txBody>
          <a:bodyPr wrap="square" rtlCol="0">
            <a:spAutoFit/>
          </a:bodyPr>
          <a:lstStyle/>
          <a:p>
            <a:r>
              <a:rPr lang="en-US" sz="2200" dirty="0">
                <a:solidFill>
                  <a:srgbClr val="203864"/>
                </a:solidFill>
              </a:rPr>
              <a:t>Persona B </a:t>
            </a:r>
            <a:r>
              <a:rPr lang="en-US" sz="2200" dirty="0" err="1">
                <a:solidFill>
                  <a:srgbClr val="203864"/>
                </a:solidFill>
              </a:rPr>
              <a:t>escucha</a:t>
            </a:r>
            <a:r>
              <a:rPr lang="en-US" sz="2200" dirty="0">
                <a:solidFill>
                  <a:srgbClr val="203864"/>
                </a:solidFill>
              </a:rPr>
              <a:t> y </a:t>
            </a:r>
            <a:r>
              <a:rPr lang="en-US" sz="2200" dirty="0" err="1">
                <a:solidFill>
                  <a:srgbClr val="203864"/>
                </a:solidFill>
              </a:rPr>
              <a:t>completa</a:t>
            </a:r>
            <a:r>
              <a:rPr lang="en-US" sz="2200" dirty="0">
                <a:solidFill>
                  <a:srgbClr val="203864"/>
                </a:solidFill>
              </a:rPr>
              <a:t> la </a:t>
            </a:r>
            <a:r>
              <a:rPr lang="en-US" sz="2200" dirty="0" err="1">
                <a:solidFill>
                  <a:srgbClr val="203864"/>
                </a:solidFill>
              </a:rPr>
              <a:t>tabla</a:t>
            </a:r>
            <a:r>
              <a:rPr lang="en-US" sz="2200" dirty="0">
                <a:solidFill>
                  <a:srgbClr val="203864"/>
                </a:solidFill>
              </a:rPr>
              <a:t>.</a:t>
            </a:r>
          </a:p>
        </p:txBody>
      </p:sp>
      <p:sp>
        <p:nvSpPr>
          <p:cNvPr id="21" name="Rectangle 1">
            <a:extLst>
              <a:ext uri="{FF2B5EF4-FFF2-40B4-BE49-F238E27FC236}">
                <a16:creationId xmlns:a16="http://schemas.microsoft.com/office/drawing/2014/main" id="{2644006F-A92B-EA48-83E5-A6A318E84B93}"/>
              </a:ext>
            </a:extLst>
          </p:cNvPr>
          <p:cNvSpPr/>
          <p:nvPr/>
        </p:nvSpPr>
        <p:spPr>
          <a:xfrm>
            <a:off x="413879" y="4278135"/>
            <a:ext cx="4141347" cy="146405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22" name="Text Box 2">
            <a:extLst>
              <a:ext uri="{FF2B5EF4-FFF2-40B4-BE49-F238E27FC236}">
                <a16:creationId xmlns:a16="http://schemas.microsoft.com/office/drawing/2014/main" id="{AB4E9271-56C6-BF4B-B56D-E0CD21C80991}"/>
              </a:ext>
            </a:extLst>
          </p:cNvPr>
          <p:cNvSpPr txBox="1">
            <a:spLocks noChangeArrowheads="1"/>
          </p:cNvSpPr>
          <p:nvPr/>
        </p:nvSpPr>
        <p:spPr bwMode="auto">
          <a:xfrm>
            <a:off x="531807" y="4808668"/>
            <a:ext cx="3903989"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solidFill>
                  <a:srgbClr val="203864"/>
                </a:solidFill>
                <a:ea typeface="Calibri" panose="020F0502020204030204" pitchFamily="34" charset="0"/>
                <a:cs typeface="Times New Roman" panose="02020603050405020304" pitchFamily="18" charset="0"/>
              </a:rPr>
              <a:t>Say:</a:t>
            </a:r>
            <a:r>
              <a:rPr lang="en-GB" sz="2000" dirty="0">
                <a:solidFill>
                  <a:srgbClr val="203864"/>
                </a:solidFill>
                <a:ea typeface="Calibri" panose="020F0502020204030204" pitchFamily="34" charset="0"/>
                <a:cs typeface="Times New Roman" panose="02020603050405020304" pitchFamily="18" charset="0"/>
              </a:rPr>
              <a:t> Last week, she spent time with volunteers on the beach. </a:t>
            </a:r>
            <a:endParaRPr lang="es-GB" sz="2000" b="1" dirty="0">
              <a:solidFill>
                <a:srgbClr val="203864"/>
              </a:solidFill>
              <a:effectLst/>
              <a:ea typeface="Calibri" panose="020F0502020204030204" pitchFamily="34" charset="0"/>
              <a:cs typeface="Times New Roman" panose="02020603050405020304" pitchFamily="18" charset="0"/>
            </a:endParaRPr>
          </a:p>
        </p:txBody>
      </p:sp>
      <p:sp>
        <p:nvSpPr>
          <p:cNvPr id="23" name="Text Box 10">
            <a:extLst>
              <a:ext uri="{FF2B5EF4-FFF2-40B4-BE49-F238E27FC236}">
                <a16:creationId xmlns:a16="http://schemas.microsoft.com/office/drawing/2014/main" id="{F52DF713-BA44-E945-AEBA-56C58FDCCFB4}"/>
              </a:ext>
            </a:extLst>
          </p:cNvPr>
          <p:cNvSpPr txBox="1">
            <a:spLocks noChangeArrowheads="1"/>
          </p:cNvSpPr>
          <p:nvPr/>
        </p:nvSpPr>
        <p:spPr bwMode="auto">
          <a:xfrm>
            <a:off x="481947" y="4380862"/>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3" name="Llamada rectangular redondeada 42">
            <a:extLst>
              <a:ext uri="{FF2B5EF4-FFF2-40B4-BE49-F238E27FC236}">
                <a16:creationId xmlns:a16="http://schemas.microsoft.com/office/drawing/2014/main" id="{6A60C4A0-0F59-2F45-8AE9-F7E6CA427253}"/>
              </a:ext>
            </a:extLst>
          </p:cNvPr>
          <p:cNvSpPr/>
          <p:nvPr/>
        </p:nvSpPr>
        <p:spPr>
          <a:xfrm>
            <a:off x="2484553" y="2997756"/>
            <a:ext cx="3874085" cy="1138866"/>
          </a:xfrm>
          <a:prstGeom prst="wedgeRoundRectCallout">
            <a:avLst>
              <a:gd name="adj1" fmla="val -37632"/>
              <a:gd name="adj2" fmla="val 77994"/>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115076"/>
                </a:solidFill>
              </a:rPr>
              <a:t>La semana pasada pas</a:t>
            </a:r>
            <a:r>
              <a:rPr lang="es-GB" sz="2000" b="1" dirty="0">
                <a:solidFill>
                  <a:srgbClr val="115076"/>
                </a:solidFill>
              </a:rPr>
              <a:t>ó</a:t>
            </a:r>
            <a:r>
              <a:rPr lang="es-GB" sz="2000" dirty="0">
                <a:solidFill>
                  <a:srgbClr val="115076"/>
                </a:solidFill>
              </a:rPr>
              <a:t> tiempo con voluntarios en la playa.</a:t>
            </a:r>
          </a:p>
        </p:txBody>
      </p:sp>
      <p:sp>
        <p:nvSpPr>
          <p:cNvPr id="8" name="CuadroTexto 7">
            <a:extLst>
              <a:ext uri="{FF2B5EF4-FFF2-40B4-BE49-F238E27FC236}">
                <a16:creationId xmlns:a16="http://schemas.microsoft.com/office/drawing/2014/main" id="{40B63D64-DC3D-3A40-8803-0998D3719536}"/>
              </a:ext>
            </a:extLst>
          </p:cNvPr>
          <p:cNvSpPr txBox="1"/>
          <p:nvPr/>
        </p:nvSpPr>
        <p:spPr>
          <a:xfrm>
            <a:off x="4658954" y="5855024"/>
            <a:ext cx="4045666" cy="400110"/>
          </a:xfrm>
          <a:prstGeom prst="rect">
            <a:avLst/>
          </a:prstGeom>
          <a:noFill/>
        </p:spPr>
        <p:txBody>
          <a:bodyPr wrap="square" rtlCol="0">
            <a:spAutoFit/>
          </a:bodyPr>
          <a:lstStyle/>
          <a:p>
            <a:pPr algn="l"/>
            <a:r>
              <a:rPr lang="es-GB" sz="2000" dirty="0">
                <a:solidFill>
                  <a:schemeClr val="accent5">
                    <a:lumMod val="50000"/>
                  </a:schemeClr>
                </a:solidFill>
              </a:rPr>
              <a:t>Once finished, swap the roles.</a:t>
            </a:r>
          </a:p>
        </p:txBody>
      </p:sp>
      <p:graphicFrame>
        <p:nvGraphicFramePr>
          <p:cNvPr id="5" name="Tabla 4">
            <a:extLst>
              <a:ext uri="{FF2B5EF4-FFF2-40B4-BE49-F238E27FC236}">
                <a16:creationId xmlns:a16="http://schemas.microsoft.com/office/drawing/2014/main" id="{B830B6C9-1AE2-9348-AF76-9FACC75BF96E}"/>
              </a:ext>
            </a:extLst>
          </p:cNvPr>
          <p:cNvGraphicFramePr>
            <a:graphicFrameLocks noGrp="1"/>
          </p:cNvGraphicFramePr>
          <p:nvPr>
            <p:extLst>
              <p:ext uri="{D42A27DB-BD31-4B8C-83A1-F6EECF244321}">
                <p14:modId xmlns:p14="http://schemas.microsoft.com/office/powerpoint/2010/main" val="2895914720"/>
              </p:ext>
            </p:extLst>
          </p:nvPr>
        </p:nvGraphicFramePr>
        <p:xfrm>
          <a:off x="4673154" y="4265134"/>
          <a:ext cx="7147792" cy="1477054"/>
        </p:xfrm>
        <a:graphic>
          <a:graphicData uri="http://schemas.openxmlformats.org/drawingml/2006/table">
            <a:tbl>
              <a:tblPr firstRow="1" bandRow="1">
                <a:tableStyleId>{5DA37D80-6434-44D0-A028-1B22A696006F}</a:tableStyleId>
              </a:tblPr>
              <a:tblGrid>
                <a:gridCol w="2060261">
                  <a:extLst>
                    <a:ext uri="{9D8B030D-6E8A-4147-A177-3AD203B41FA5}">
                      <a16:colId xmlns:a16="http://schemas.microsoft.com/office/drawing/2014/main" val="1056428313"/>
                    </a:ext>
                  </a:extLst>
                </a:gridCol>
                <a:gridCol w="900322">
                  <a:extLst>
                    <a:ext uri="{9D8B030D-6E8A-4147-A177-3AD203B41FA5}">
                      <a16:colId xmlns:a16="http://schemas.microsoft.com/office/drawing/2014/main" val="829880814"/>
                    </a:ext>
                  </a:extLst>
                </a:gridCol>
                <a:gridCol w="909848">
                  <a:extLst>
                    <a:ext uri="{9D8B030D-6E8A-4147-A177-3AD203B41FA5}">
                      <a16:colId xmlns:a16="http://schemas.microsoft.com/office/drawing/2014/main" val="3115211100"/>
                    </a:ext>
                  </a:extLst>
                </a:gridCol>
                <a:gridCol w="976541">
                  <a:extLst>
                    <a:ext uri="{9D8B030D-6E8A-4147-A177-3AD203B41FA5}">
                      <a16:colId xmlns:a16="http://schemas.microsoft.com/office/drawing/2014/main" val="2615505815"/>
                    </a:ext>
                  </a:extLst>
                </a:gridCol>
                <a:gridCol w="2300820">
                  <a:extLst>
                    <a:ext uri="{9D8B030D-6E8A-4147-A177-3AD203B41FA5}">
                      <a16:colId xmlns:a16="http://schemas.microsoft.com/office/drawing/2014/main" val="3462855500"/>
                    </a:ext>
                  </a:extLst>
                </a:gridCol>
              </a:tblGrid>
              <a:tr h="471214">
                <a:tc>
                  <a:txBody>
                    <a:bodyPr/>
                    <a:lstStyle/>
                    <a:p>
                      <a:pPr algn="ctr"/>
                      <a:r>
                        <a:rPr lang="es-GB" sz="2000" dirty="0">
                          <a:solidFill>
                            <a:srgbClr val="203864"/>
                          </a:solidFill>
                        </a:rPr>
                        <a:t>Who...</a:t>
                      </a:r>
                    </a:p>
                  </a:txBody>
                  <a:tcPr/>
                </a:tc>
                <a:tc>
                  <a:txBody>
                    <a:bodyPr/>
                    <a:lstStyle/>
                    <a:p>
                      <a:pPr algn="ctr"/>
                      <a:r>
                        <a:rPr lang="es-GB" sz="2000" dirty="0">
                          <a:solidFill>
                            <a:srgbClr val="203864"/>
                          </a:solidFill>
                        </a:rPr>
                        <a:t>‘I’</a:t>
                      </a:r>
                    </a:p>
                  </a:txBody>
                  <a:tcPr/>
                </a:tc>
                <a:tc>
                  <a:txBody>
                    <a:bodyPr/>
                    <a:lstStyle/>
                    <a:p>
                      <a:pPr algn="ctr"/>
                      <a:r>
                        <a:rPr lang="es-GB" sz="2000" dirty="0">
                          <a:solidFill>
                            <a:srgbClr val="203864"/>
                          </a:solidFill>
                        </a:rPr>
                        <a:t>‘you’</a:t>
                      </a:r>
                    </a:p>
                  </a:txBody>
                  <a:tcPr/>
                </a:tc>
                <a:tc>
                  <a:txBody>
                    <a:bodyPr/>
                    <a:lstStyle/>
                    <a:p>
                      <a:pPr algn="ctr"/>
                      <a:r>
                        <a:rPr lang="es-GB" sz="2000" dirty="0">
                          <a:solidFill>
                            <a:srgbClr val="203864"/>
                          </a:solidFill>
                        </a:rPr>
                        <a:t>‘s/he’</a:t>
                      </a:r>
                    </a:p>
                  </a:txBody>
                  <a:tcPr/>
                </a:tc>
                <a:tc>
                  <a:txBody>
                    <a:bodyPr/>
                    <a:lstStyle/>
                    <a:p>
                      <a:pPr algn="ctr"/>
                      <a:r>
                        <a:rPr lang="es-GB" sz="2000" dirty="0">
                          <a:solidFill>
                            <a:srgbClr val="203864"/>
                          </a:solidFill>
                        </a:rPr>
                        <a:t>¿Cuándo?</a:t>
                      </a:r>
                    </a:p>
                  </a:txBody>
                  <a:tcPr/>
                </a:tc>
                <a:extLst>
                  <a:ext uri="{0D108BD9-81ED-4DB2-BD59-A6C34878D82A}">
                    <a16:rowId xmlns:a16="http://schemas.microsoft.com/office/drawing/2014/main" val="2858388275"/>
                  </a:ext>
                </a:extLst>
              </a:tr>
              <a:tr h="833687">
                <a:tc>
                  <a:txBody>
                    <a:bodyPr/>
                    <a:lstStyle/>
                    <a:p>
                      <a:pPr algn="l"/>
                      <a:r>
                        <a:rPr lang="es-GB" sz="2000" dirty="0">
                          <a:solidFill>
                            <a:srgbClr val="203864"/>
                          </a:solidFill>
                        </a:rPr>
                        <a:t>1. ...spent time with volunteers on the beach.</a:t>
                      </a: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489086726"/>
                  </a:ext>
                </a:extLst>
              </a:tr>
            </a:tbl>
          </a:graphicData>
        </a:graphic>
      </p:graphicFrame>
      <p:pic>
        <p:nvPicPr>
          <p:cNvPr id="30" name="Picture 8" descr="green checkmark">
            <a:extLst>
              <a:ext uri="{FF2B5EF4-FFF2-40B4-BE49-F238E27FC236}">
                <a16:creationId xmlns:a16="http://schemas.microsoft.com/office/drawing/2014/main" id="{726D3A9C-21A5-3D40-B3A1-50F3B79D0E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49954" y="5003661"/>
            <a:ext cx="406580" cy="423521"/>
          </a:xfrm>
          <a:prstGeom prst="rect">
            <a:avLst/>
          </a:prstGeom>
        </p:spPr>
      </p:pic>
      <p:sp>
        <p:nvSpPr>
          <p:cNvPr id="6" name="CuadroTexto 5">
            <a:extLst>
              <a:ext uri="{FF2B5EF4-FFF2-40B4-BE49-F238E27FC236}">
                <a16:creationId xmlns:a16="http://schemas.microsoft.com/office/drawing/2014/main" id="{0D7F8638-C0BB-9241-B87D-891C17AEF497}"/>
              </a:ext>
            </a:extLst>
          </p:cNvPr>
          <p:cNvSpPr txBox="1"/>
          <p:nvPr/>
        </p:nvSpPr>
        <p:spPr>
          <a:xfrm>
            <a:off x="9817667" y="5042345"/>
            <a:ext cx="1657826" cy="461665"/>
          </a:xfrm>
          <a:prstGeom prst="rect">
            <a:avLst/>
          </a:prstGeom>
          <a:noFill/>
        </p:spPr>
        <p:txBody>
          <a:bodyPr wrap="none" rtlCol="0">
            <a:spAutoFit/>
          </a:bodyPr>
          <a:lstStyle/>
          <a:p>
            <a:pPr algn="l"/>
            <a:r>
              <a:rPr lang="es-GB" sz="2400" dirty="0">
                <a:solidFill>
                  <a:schemeClr val="accent5">
                    <a:lumMod val="50000"/>
                  </a:schemeClr>
                </a:solidFill>
              </a:rPr>
              <a:t>Last week</a:t>
            </a:r>
          </a:p>
        </p:txBody>
      </p:sp>
      <p:pic>
        <p:nvPicPr>
          <p:cNvPr id="37" name="Imagen 36">
            <a:extLst>
              <a:ext uri="{FF2B5EF4-FFF2-40B4-BE49-F238E27FC236}">
                <a16:creationId xmlns:a16="http://schemas.microsoft.com/office/drawing/2014/main" id="{509AD524-5D54-5443-860A-9744CD6364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77696" y="4379892"/>
            <a:ext cx="1025806" cy="817029"/>
          </a:xfrm>
          <a:prstGeom prst="rect">
            <a:avLst/>
          </a:prstGeom>
        </p:spPr>
      </p:pic>
      <p:pic>
        <p:nvPicPr>
          <p:cNvPr id="9" name="Imagen 8">
            <a:extLst>
              <a:ext uri="{FF2B5EF4-FFF2-40B4-BE49-F238E27FC236}">
                <a16:creationId xmlns:a16="http://schemas.microsoft.com/office/drawing/2014/main" id="{B7E03612-D07C-A546-9AF8-9F31D3804C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49114" y="995423"/>
            <a:ext cx="1867246" cy="1400435"/>
          </a:xfrm>
          <a:prstGeom prst="rect">
            <a:avLst/>
          </a:prstGeom>
        </p:spPr>
      </p:pic>
      <p:sp>
        <p:nvSpPr>
          <p:cNvPr id="20" name="Rounded Rectangle 11">
            <a:extLst>
              <a:ext uri="{FF2B5EF4-FFF2-40B4-BE49-F238E27FC236}">
                <a16:creationId xmlns:a16="http://schemas.microsoft.com/office/drawing/2014/main" id="{A316DD52-7894-4A75-969C-CA0645DA2978}"/>
              </a:ext>
            </a:extLst>
          </p:cNvPr>
          <p:cNvSpPr/>
          <p:nvPr/>
        </p:nvSpPr>
        <p:spPr>
          <a:xfrm>
            <a:off x="9502815" y="279400"/>
            <a:ext cx="2425327" cy="3796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625805" y="252057"/>
            <a:ext cx="2318893" cy="659085"/>
          </a:xfrm>
        </p:spPr>
        <p:txBody>
          <a:bodyPr>
            <a:normAutofit fontScale="90000"/>
          </a:bodyPr>
          <a:lstStyle/>
          <a:p>
            <a:r>
              <a:rPr lang="en-GB" sz="2000" b="1" dirty="0" err="1">
                <a:solidFill>
                  <a:schemeClr val="bg1"/>
                </a:solidFill>
              </a:rPr>
              <a:t>hablar</a:t>
            </a:r>
            <a:r>
              <a:rPr lang="en-GB" sz="2000" b="1" dirty="0">
                <a:solidFill>
                  <a:schemeClr val="bg1"/>
                </a:solidFill>
              </a:rPr>
              <a:t> / </a:t>
            </a:r>
            <a:r>
              <a:rPr lang="en-GB" sz="2000" b="1" dirty="0" err="1">
                <a:solidFill>
                  <a:prstClr val="white"/>
                </a:solidFill>
              </a:rPr>
              <a:t>escuchar</a:t>
            </a:r>
            <a:br>
              <a:rPr lang="en-GB" sz="2000" b="1" dirty="0">
                <a:solidFill>
                  <a:prstClr val="white"/>
                </a:solidFill>
              </a:rPr>
            </a:br>
            <a:endParaRPr lang="en-GB" sz="2000" b="1" dirty="0">
              <a:solidFill>
                <a:schemeClr val="bg1"/>
              </a:solidFill>
            </a:endParaRPr>
          </a:p>
        </p:txBody>
      </p:sp>
    </p:spTree>
    <p:extLst>
      <p:ext uri="{BB962C8B-B14F-4D97-AF65-F5344CB8AC3E}">
        <p14:creationId xmlns:p14="http://schemas.microsoft.com/office/powerpoint/2010/main" val="314192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26" grpId="0"/>
      <p:bldP spid="27" grpId="0"/>
      <p:bldP spid="28" grpId="0"/>
      <p:bldP spid="29" grpId="0"/>
      <p:bldP spid="21" grpId="0" animBg="1"/>
      <p:bldP spid="22" grpId="0"/>
      <p:bldP spid="23" grpId="0" animBg="1"/>
      <p:bldP spid="43" grpId="0" animBg="1"/>
      <p:bldP spid="8"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F72E15AC-8A0F-4441-94A2-2C9F11460E8E}"/>
              </a:ext>
            </a:extLst>
          </p:cNvPr>
          <p:cNvGraphicFramePr>
            <a:graphicFrameLocks noGrp="1"/>
          </p:cNvGraphicFramePr>
          <p:nvPr>
            <p:extLst>
              <p:ext uri="{D42A27DB-BD31-4B8C-83A1-F6EECF244321}">
                <p14:modId xmlns:p14="http://schemas.microsoft.com/office/powerpoint/2010/main" val="3955166019"/>
              </p:ext>
            </p:extLst>
          </p:nvPr>
        </p:nvGraphicFramePr>
        <p:xfrm>
          <a:off x="4320209" y="822959"/>
          <a:ext cx="7720949" cy="5473336"/>
        </p:xfrm>
        <a:graphic>
          <a:graphicData uri="http://schemas.openxmlformats.org/drawingml/2006/table">
            <a:tbl>
              <a:tblPr firstRow="1" bandRow="1">
                <a:tableStyleId>{5DA37D80-6434-44D0-A028-1B22A696006F}</a:tableStyleId>
              </a:tblPr>
              <a:tblGrid>
                <a:gridCol w="2269277">
                  <a:extLst>
                    <a:ext uri="{9D8B030D-6E8A-4147-A177-3AD203B41FA5}">
                      <a16:colId xmlns:a16="http://schemas.microsoft.com/office/drawing/2014/main" val="1775176646"/>
                    </a:ext>
                  </a:extLst>
                </a:gridCol>
                <a:gridCol w="928705">
                  <a:extLst>
                    <a:ext uri="{9D8B030D-6E8A-4147-A177-3AD203B41FA5}">
                      <a16:colId xmlns:a16="http://schemas.microsoft.com/office/drawing/2014/main" val="911564746"/>
                    </a:ext>
                  </a:extLst>
                </a:gridCol>
                <a:gridCol w="982806">
                  <a:extLst>
                    <a:ext uri="{9D8B030D-6E8A-4147-A177-3AD203B41FA5}">
                      <a16:colId xmlns:a16="http://schemas.microsoft.com/office/drawing/2014/main" val="2593933310"/>
                    </a:ext>
                  </a:extLst>
                </a:gridCol>
                <a:gridCol w="1054846">
                  <a:extLst>
                    <a:ext uri="{9D8B030D-6E8A-4147-A177-3AD203B41FA5}">
                      <a16:colId xmlns:a16="http://schemas.microsoft.com/office/drawing/2014/main" val="3650568640"/>
                    </a:ext>
                  </a:extLst>
                </a:gridCol>
                <a:gridCol w="2485315">
                  <a:extLst>
                    <a:ext uri="{9D8B030D-6E8A-4147-A177-3AD203B41FA5}">
                      <a16:colId xmlns:a16="http://schemas.microsoft.com/office/drawing/2014/main" val="709409682"/>
                    </a:ext>
                  </a:extLst>
                </a:gridCol>
              </a:tblGrid>
              <a:tr h="471214">
                <a:tc>
                  <a:txBody>
                    <a:bodyPr/>
                    <a:lstStyle/>
                    <a:p>
                      <a:pPr algn="ctr"/>
                      <a:r>
                        <a:rPr lang="es-GB" sz="2000" dirty="0">
                          <a:solidFill>
                            <a:srgbClr val="203864"/>
                          </a:solidFill>
                        </a:rPr>
                        <a:t>Who...</a:t>
                      </a:r>
                    </a:p>
                  </a:txBody>
                  <a:tcPr/>
                </a:tc>
                <a:tc>
                  <a:txBody>
                    <a:bodyPr/>
                    <a:lstStyle/>
                    <a:p>
                      <a:pPr algn="ctr"/>
                      <a:r>
                        <a:rPr lang="es-GB" sz="2000" dirty="0">
                          <a:solidFill>
                            <a:srgbClr val="203864"/>
                          </a:solidFill>
                        </a:rPr>
                        <a:t>‘I’</a:t>
                      </a:r>
                    </a:p>
                  </a:txBody>
                  <a:tcPr/>
                </a:tc>
                <a:tc>
                  <a:txBody>
                    <a:bodyPr/>
                    <a:lstStyle/>
                    <a:p>
                      <a:pPr algn="ctr"/>
                      <a:r>
                        <a:rPr lang="es-GB" sz="2000" dirty="0">
                          <a:solidFill>
                            <a:srgbClr val="203864"/>
                          </a:solidFill>
                        </a:rPr>
                        <a:t>‘you’</a:t>
                      </a:r>
                    </a:p>
                  </a:txBody>
                  <a:tcPr/>
                </a:tc>
                <a:tc>
                  <a:txBody>
                    <a:bodyPr/>
                    <a:lstStyle/>
                    <a:p>
                      <a:pPr algn="ctr"/>
                      <a:r>
                        <a:rPr lang="es-GB" sz="2000" dirty="0">
                          <a:solidFill>
                            <a:srgbClr val="203864"/>
                          </a:solidFill>
                        </a:rPr>
                        <a:t>‘s/he’</a:t>
                      </a:r>
                    </a:p>
                  </a:txBody>
                  <a:tcPr/>
                </a:tc>
                <a:tc>
                  <a:txBody>
                    <a:bodyPr/>
                    <a:lstStyle/>
                    <a:p>
                      <a:pPr algn="ctr"/>
                      <a:r>
                        <a:rPr lang="es-GB" sz="2000" dirty="0">
                          <a:solidFill>
                            <a:srgbClr val="203864"/>
                          </a:solidFill>
                        </a:rPr>
                        <a:t>¿Cuándo?</a:t>
                      </a:r>
                    </a:p>
                  </a:txBody>
                  <a:tcPr/>
                </a:tc>
                <a:extLst>
                  <a:ext uri="{0D108BD9-81ED-4DB2-BD59-A6C34878D82A}">
                    <a16:rowId xmlns:a16="http://schemas.microsoft.com/office/drawing/2014/main" val="106670579"/>
                  </a:ext>
                </a:extLst>
              </a:tr>
              <a:tr h="833687">
                <a:tc>
                  <a:txBody>
                    <a:bodyPr/>
                    <a:lstStyle/>
                    <a:p>
                      <a:pPr algn="l"/>
                      <a:r>
                        <a:rPr lang="es-GB" sz="2000" dirty="0">
                          <a:solidFill>
                            <a:srgbClr val="203864"/>
                          </a:solidFill>
                        </a:rPr>
                        <a:t>1. ...didn’t use the car</a:t>
                      </a:r>
                      <a:r>
                        <a:rPr lang="en-GB" sz="2000" dirty="0">
                          <a:solidFill>
                            <a:srgbClr val="203864"/>
                          </a:solidFill>
                        </a:rPr>
                        <a:t>?</a:t>
                      </a:r>
                      <a:endParaRPr lang="es-GB" sz="2000" dirty="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493973381"/>
                  </a:ext>
                </a:extLst>
              </a:tr>
              <a:tr h="833687">
                <a:tc>
                  <a:txBody>
                    <a:bodyPr/>
                    <a:lstStyle/>
                    <a:p>
                      <a:pPr algn="l"/>
                      <a:r>
                        <a:rPr lang="es-GB" sz="2000" dirty="0">
                          <a:solidFill>
                            <a:srgbClr val="203864"/>
                          </a:solidFill>
                        </a:rPr>
                        <a:t>2. ...cleaned the beach</a:t>
                      </a:r>
                      <a:r>
                        <a:rPr lang="en-GB" sz="2000" dirty="0">
                          <a:solidFill>
                            <a:srgbClr val="203864"/>
                          </a:solidFill>
                        </a:rPr>
                        <a:t>?</a:t>
                      </a:r>
                      <a:endParaRPr lang="es-GB" sz="2000" dirty="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2944536397"/>
                  </a:ext>
                </a:extLst>
              </a:tr>
              <a:tr h="833687">
                <a:tc>
                  <a:txBody>
                    <a:bodyPr/>
                    <a:lstStyle/>
                    <a:p>
                      <a:pPr algn="l"/>
                      <a:r>
                        <a:rPr lang="es-GB" sz="2000" dirty="0">
                          <a:solidFill>
                            <a:srgbClr val="203864"/>
                          </a:solidFill>
                        </a:rPr>
                        <a:t>3. ...travelled by bike</a:t>
                      </a:r>
                      <a:r>
                        <a:rPr lang="en-GB" sz="2000" dirty="0">
                          <a:solidFill>
                            <a:srgbClr val="203864"/>
                          </a:solidFill>
                        </a:rPr>
                        <a:t>?</a:t>
                      </a:r>
                      <a:endParaRPr lang="es-GB" sz="2000" dirty="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3694586834"/>
                  </a:ext>
                </a:extLst>
              </a:tr>
              <a:tr h="833687">
                <a:tc>
                  <a:txBody>
                    <a:bodyPr/>
                    <a:lstStyle/>
                    <a:p>
                      <a:pPr algn="l"/>
                      <a:r>
                        <a:rPr lang="es-GB" sz="2000" dirty="0">
                          <a:solidFill>
                            <a:srgbClr val="203864"/>
                          </a:solidFill>
                        </a:rPr>
                        <a:t>4. ... walked to school</a:t>
                      </a:r>
                      <a:r>
                        <a:rPr lang="en-GB" sz="2000" dirty="0">
                          <a:solidFill>
                            <a:srgbClr val="203864"/>
                          </a:solidFill>
                        </a:rPr>
                        <a:t>?</a:t>
                      </a:r>
                      <a:endParaRPr lang="es-GB" sz="2000" dirty="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2355107805"/>
                  </a:ext>
                </a:extLst>
              </a:tr>
              <a:tr h="833687">
                <a:tc>
                  <a:txBody>
                    <a:bodyPr/>
                    <a:lstStyle/>
                    <a:p>
                      <a:pPr algn="l"/>
                      <a:r>
                        <a:rPr lang="es-GB" sz="2000" dirty="0">
                          <a:solidFill>
                            <a:srgbClr val="203864"/>
                          </a:solidFill>
                        </a:rPr>
                        <a:t>5... bought green products</a:t>
                      </a:r>
                      <a:r>
                        <a:rPr lang="en-GB" sz="2000" dirty="0">
                          <a:solidFill>
                            <a:srgbClr val="203864"/>
                          </a:solidFill>
                        </a:rPr>
                        <a:t>?</a:t>
                      </a:r>
                      <a:endParaRPr lang="es-GB" sz="2000" dirty="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415022783"/>
                  </a:ext>
                </a:extLst>
              </a:tr>
              <a:tr h="833687">
                <a:tc>
                  <a:txBody>
                    <a:bodyPr/>
                    <a:lstStyle/>
                    <a:p>
                      <a:pPr algn="l"/>
                      <a:r>
                        <a:rPr lang="es-GB" sz="2000" dirty="0">
                          <a:solidFill>
                            <a:srgbClr val="203864"/>
                          </a:solidFill>
                        </a:rPr>
                        <a:t>6. ... worked with volunteers</a:t>
                      </a:r>
                      <a:r>
                        <a:rPr lang="en-GB" sz="2000" dirty="0">
                          <a:solidFill>
                            <a:srgbClr val="203864"/>
                          </a:solidFill>
                        </a:rPr>
                        <a:t>?</a:t>
                      </a:r>
                      <a:endParaRPr lang="es-GB" sz="2000" dirty="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2907717989"/>
                  </a:ext>
                </a:extLst>
              </a:tr>
            </a:tbl>
          </a:graphicData>
        </a:graphic>
      </p:graphicFrame>
      <p:graphicFrame>
        <p:nvGraphicFramePr>
          <p:cNvPr id="6" name="Tabla 5">
            <a:extLst>
              <a:ext uri="{FF2B5EF4-FFF2-40B4-BE49-F238E27FC236}">
                <a16:creationId xmlns:a16="http://schemas.microsoft.com/office/drawing/2014/main" id="{8A2B2AB2-2C48-2141-AED6-15B36E1EE6CE}"/>
              </a:ext>
            </a:extLst>
          </p:cNvPr>
          <p:cNvGraphicFramePr>
            <a:graphicFrameLocks noGrp="1"/>
          </p:cNvGraphicFramePr>
          <p:nvPr>
            <p:extLst>
              <p:ext uri="{D42A27DB-BD31-4B8C-83A1-F6EECF244321}">
                <p14:modId xmlns:p14="http://schemas.microsoft.com/office/powerpoint/2010/main" val="2716292775"/>
              </p:ext>
            </p:extLst>
          </p:nvPr>
        </p:nvGraphicFramePr>
        <p:xfrm>
          <a:off x="304799" y="822960"/>
          <a:ext cx="3737114" cy="5473338"/>
        </p:xfrm>
        <a:graphic>
          <a:graphicData uri="http://schemas.openxmlformats.org/drawingml/2006/table">
            <a:tbl>
              <a:tblPr firstRow="1" bandRow="1">
                <a:tableStyleId>{5DA37D80-6434-44D0-A028-1B22A696006F}</a:tableStyleId>
              </a:tblPr>
              <a:tblGrid>
                <a:gridCol w="3737114">
                  <a:extLst>
                    <a:ext uri="{9D8B030D-6E8A-4147-A177-3AD203B41FA5}">
                      <a16:colId xmlns:a16="http://schemas.microsoft.com/office/drawing/2014/main" val="1775176646"/>
                    </a:ext>
                  </a:extLst>
                </a:gridCol>
              </a:tblGrid>
              <a:tr h="744583">
                <a:tc>
                  <a:txBody>
                    <a:bodyPr/>
                    <a:lstStyle/>
                    <a:p>
                      <a:pPr algn="ctr"/>
                      <a:r>
                        <a:rPr lang="es-GB" sz="2000" dirty="0">
                          <a:solidFill>
                            <a:srgbClr val="203864"/>
                          </a:solidFill>
                        </a:rPr>
                        <a:t>Say these sentences in Spanish</a:t>
                      </a:r>
                    </a:p>
                  </a:txBody>
                  <a:tcPr/>
                </a:tc>
                <a:extLst>
                  <a:ext uri="{0D108BD9-81ED-4DB2-BD59-A6C34878D82A}">
                    <a16:rowId xmlns:a16="http://schemas.microsoft.com/office/drawing/2014/main" val="106670579"/>
                  </a:ext>
                </a:extLst>
              </a:tr>
              <a:tr h="744583">
                <a:tc>
                  <a:txBody>
                    <a:bodyPr/>
                    <a:lstStyle/>
                    <a:p>
                      <a:pPr algn="l"/>
                      <a:r>
                        <a:rPr lang="es-GB" sz="2000" dirty="0">
                          <a:solidFill>
                            <a:srgbClr val="203864"/>
                          </a:solidFill>
                        </a:rPr>
                        <a:t>1. On Saturday you helped to collect rubbish.</a:t>
                      </a:r>
                    </a:p>
                  </a:txBody>
                  <a:tcPr anchor="ctr"/>
                </a:tc>
                <a:extLst>
                  <a:ext uri="{0D108BD9-81ED-4DB2-BD59-A6C34878D82A}">
                    <a16:rowId xmlns:a16="http://schemas.microsoft.com/office/drawing/2014/main" val="493973381"/>
                  </a:ext>
                </a:extLst>
              </a:tr>
              <a:tr h="744583">
                <a:tc>
                  <a:txBody>
                    <a:bodyPr/>
                    <a:lstStyle/>
                    <a:p>
                      <a:pPr algn="l"/>
                      <a:r>
                        <a:rPr lang="es-GB" sz="2000" dirty="0">
                          <a:solidFill>
                            <a:srgbClr val="203864"/>
                          </a:solidFill>
                        </a:rPr>
                        <a:t>2. </a:t>
                      </a:r>
                      <a:r>
                        <a:rPr lang="en-GB" sz="2000" dirty="0">
                          <a:solidFill>
                            <a:srgbClr val="203864"/>
                          </a:solidFill>
                        </a:rPr>
                        <a:t>At</a:t>
                      </a:r>
                      <a:r>
                        <a:rPr lang="es-GB" sz="2000" dirty="0">
                          <a:solidFill>
                            <a:srgbClr val="203864"/>
                          </a:solidFill>
                        </a:rPr>
                        <a:t> the weekend he </a:t>
                      </a:r>
                      <a:r>
                        <a:rPr lang="en-GB" sz="2000" dirty="0">
                          <a:solidFill>
                            <a:srgbClr val="203864"/>
                          </a:solidFill>
                        </a:rPr>
                        <a:t>prepared food</a:t>
                      </a:r>
                      <a:r>
                        <a:rPr lang="es-GB" sz="2000" dirty="0">
                          <a:solidFill>
                            <a:srgbClr val="203864"/>
                          </a:solidFill>
                        </a:rPr>
                        <a:t> without </a:t>
                      </a:r>
                      <a:r>
                        <a:rPr lang="en-GB" sz="2000" dirty="0">
                          <a:solidFill>
                            <a:srgbClr val="203864"/>
                          </a:solidFill>
                        </a:rPr>
                        <a:t>meat</a:t>
                      </a:r>
                      <a:r>
                        <a:rPr lang="es-GB" sz="2000" dirty="0">
                          <a:solidFill>
                            <a:srgbClr val="203864"/>
                          </a:solidFill>
                        </a:rPr>
                        <a:t>.</a:t>
                      </a:r>
                    </a:p>
                  </a:txBody>
                  <a:tcPr anchor="ctr"/>
                </a:tc>
                <a:extLst>
                  <a:ext uri="{0D108BD9-81ED-4DB2-BD59-A6C34878D82A}">
                    <a16:rowId xmlns:a16="http://schemas.microsoft.com/office/drawing/2014/main" val="2944536397"/>
                  </a:ext>
                </a:extLst>
              </a:tr>
              <a:tr h="744583">
                <a:tc>
                  <a:txBody>
                    <a:bodyPr/>
                    <a:lstStyle/>
                    <a:p>
                      <a:pPr algn="l"/>
                      <a:r>
                        <a:rPr lang="es-GB" sz="2000" dirty="0">
                          <a:solidFill>
                            <a:srgbClr val="203864"/>
                          </a:solidFill>
                        </a:rPr>
                        <a:t>3. Yesterday I cleaned the neighbourhood.</a:t>
                      </a:r>
                    </a:p>
                  </a:txBody>
                  <a:tcPr anchor="ctr"/>
                </a:tc>
                <a:extLst>
                  <a:ext uri="{0D108BD9-81ED-4DB2-BD59-A6C34878D82A}">
                    <a16:rowId xmlns:a16="http://schemas.microsoft.com/office/drawing/2014/main" val="3694586834"/>
                  </a:ext>
                </a:extLst>
              </a:tr>
              <a:tr h="744583">
                <a:tc>
                  <a:txBody>
                    <a:bodyPr/>
                    <a:lstStyle/>
                    <a:p>
                      <a:pPr algn="l"/>
                      <a:r>
                        <a:rPr lang="es-GB" sz="2000" dirty="0">
                          <a:solidFill>
                            <a:srgbClr val="203864"/>
                          </a:solidFill>
                        </a:rPr>
                        <a:t>4. In April you didn’t buy new things.</a:t>
                      </a:r>
                    </a:p>
                  </a:txBody>
                  <a:tcPr anchor="ctr"/>
                </a:tc>
                <a:extLst>
                  <a:ext uri="{0D108BD9-81ED-4DB2-BD59-A6C34878D82A}">
                    <a16:rowId xmlns:a16="http://schemas.microsoft.com/office/drawing/2014/main" val="2355107805"/>
                  </a:ext>
                </a:extLst>
              </a:tr>
              <a:tr h="744583">
                <a:tc>
                  <a:txBody>
                    <a:bodyPr/>
                    <a:lstStyle/>
                    <a:p>
                      <a:pPr algn="l"/>
                      <a:r>
                        <a:rPr lang="es-GB" sz="2000" dirty="0">
                          <a:solidFill>
                            <a:srgbClr val="203864"/>
                          </a:solidFill>
                        </a:rPr>
                        <a:t>5. On Sunday she spent time in nature.</a:t>
                      </a:r>
                    </a:p>
                  </a:txBody>
                  <a:tcPr anchor="ctr"/>
                </a:tc>
                <a:extLst>
                  <a:ext uri="{0D108BD9-81ED-4DB2-BD59-A6C34878D82A}">
                    <a16:rowId xmlns:a16="http://schemas.microsoft.com/office/drawing/2014/main" val="415022783"/>
                  </a:ext>
                </a:extLst>
              </a:tr>
              <a:tr h="744583">
                <a:tc>
                  <a:txBody>
                    <a:bodyPr/>
                    <a:lstStyle/>
                    <a:p>
                      <a:pPr algn="l"/>
                      <a:r>
                        <a:rPr lang="es-GB" sz="2000" dirty="0">
                          <a:solidFill>
                            <a:srgbClr val="203864"/>
                          </a:solidFill>
                        </a:rPr>
                        <a:t>6. On Thursday I rode a bike.</a:t>
                      </a:r>
                    </a:p>
                  </a:txBody>
                  <a:tcPr anchor="ctr"/>
                </a:tc>
                <a:extLst>
                  <a:ext uri="{0D108BD9-81ED-4DB2-BD59-A6C34878D82A}">
                    <a16:rowId xmlns:a16="http://schemas.microsoft.com/office/drawing/2014/main" val="2907717989"/>
                  </a:ext>
                </a:extLst>
              </a:tr>
            </a:tbl>
          </a:graphicData>
        </a:graphic>
      </p:graphicFrame>
      <p:sp>
        <p:nvSpPr>
          <p:cNvPr id="7" name="Title 6"/>
          <p:cNvSpPr>
            <a:spLocks noGrp="1"/>
          </p:cNvSpPr>
          <p:nvPr>
            <p:ph type="title"/>
          </p:nvPr>
        </p:nvSpPr>
        <p:spPr>
          <a:xfrm>
            <a:off x="288243" y="275704"/>
            <a:ext cx="2043897" cy="547255"/>
          </a:xfrm>
        </p:spPr>
        <p:txBody>
          <a:bodyPr>
            <a:normAutofit/>
          </a:bodyPr>
          <a:lstStyle/>
          <a:p>
            <a:r>
              <a:rPr lang="es-GB" sz="2400" b="1" dirty="0"/>
              <a:t>Estudiante A</a:t>
            </a:r>
            <a:endParaRPr lang="en-GB" sz="2400" dirty="0"/>
          </a:p>
        </p:txBody>
      </p:sp>
      <p:sp>
        <p:nvSpPr>
          <p:cNvPr id="8" name="Rounded Rectangle 11">
            <a:extLst>
              <a:ext uri="{FF2B5EF4-FFF2-40B4-BE49-F238E27FC236}">
                <a16:creationId xmlns:a16="http://schemas.microsoft.com/office/drawing/2014/main" id="{A316DD52-7894-4A75-969C-CA0645DA2978}"/>
              </a:ext>
            </a:extLst>
          </p:cNvPr>
          <p:cNvSpPr/>
          <p:nvPr/>
        </p:nvSpPr>
        <p:spPr>
          <a:xfrm>
            <a:off x="9502815" y="279400"/>
            <a:ext cx="2425327" cy="3796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itle 1"/>
          <p:cNvSpPr txBox="1">
            <a:spLocks/>
          </p:cNvSpPr>
          <p:nvPr/>
        </p:nvSpPr>
        <p:spPr>
          <a:xfrm>
            <a:off x="9625805" y="252057"/>
            <a:ext cx="2318893" cy="659085"/>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err="1">
                <a:solidFill>
                  <a:schemeClr val="bg1"/>
                </a:solidFill>
              </a:rPr>
              <a:t>hablar</a:t>
            </a:r>
            <a:r>
              <a:rPr lang="en-GB" sz="2000" b="1" dirty="0">
                <a:solidFill>
                  <a:schemeClr val="bg1"/>
                </a:solidFill>
              </a:rPr>
              <a:t> / </a:t>
            </a:r>
            <a:r>
              <a:rPr lang="en-GB" sz="2000" b="1" dirty="0" err="1">
                <a:solidFill>
                  <a:prstClr val="white"/>
                </a:solidFill>
              </a:rPr>
              <a:t>escuchar</a:t>
            </a:r>
            <a:br>
              <a:rPr lang="en-GB" sz="2000" b="1" dirty="0">
                <a:solidFill>
                  <a:prstClr val="white"/>
                </a:solidFill>
              </a:rPr>
            </a:br>
            <a:endParaRPr lang="en-GB" sz="2000" b="1" dirty="0">
              <a:solidFill>
                <a:schemeClr val="bg1"/>
              </a:solidFill>
            </a:endParaRPr>
          </a:p>
        </p:txBody>
      </p:sp>
    </p:spTree>
    <p:extLst>
      <p:ext uri="{BB962C8B-B14F-4D97-AF65-F5344CB8AC3E}">
        <p14:creationId xmlns:p14="http://schemas.microsoft.com/office/powerpoint/2010/main" val="3197213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F72E15AC-8A0F-4441-94A2-2C9F11460E8E}"/>
              </a:ext>
            </a:extLst>
          </p:cNvPr>
          <p:cNvGraphicFramePr>
            <a:graphicFrameLocks noGrp="1"/>
          </p:cNvGraphicFramePr>
          <p:nvPr>
            <p:extLst>
              <p:ext uri="{D42A27DB-BD31-4B8C-83A1-F6EECF244321}">
                <p14:modId xmlns:p14="http://schemas.microsoft.com/office/powerpoint/2010/main" val="4238785572"/>
              </p:ext>
            </p:extLst>
          </p:nvPr>
        </p:nvGraphicFramePr>
        <p:xfrm>
          <a:off x="4227443" y="822961"/>
          <a:ext cx="7813716" cy="5435910"/>
        </p:xfrm>
        <a:graphic>
          <a:graphicData uri="http://schemas.openxmlformats.org/drawingml/2006/table">
            <a:tbl>
              <a:tblPr firstRow="1" bandRow="1">
                <a:tableStyleId>{5DA37D80-6434-44D0-A028-1B22A696006F}</a:tableStyleId>
              </a:tblPr>
              <a:tblGrid>
                <a:gridCol w="2347528">
                  <a:extLst>
                    <a:ext uri="{9D8B030D-6E8A-4147-A177-3AD203B41FA5}">
                      <a16:colId xmlns:a16="http://schemas.microsoft.com/office/drawing/2014/main" val="1775176646"/>
                    </a:ext>
                  </a:extLst>
                </a:gridCol>
                <a:gridCol w="888877">
                  <a:extLst>
                    <a:ext uri="{9D8B030D-6E8A-4147-A177-3AD203B41FA5}">
                      <a16:colId xmlns:a16="http://schemas.microsoft.com/office/drawing/2014/main" val="911564746"/>
                    </a:ext>
                  </a:extLst>
                </a:gridCol>
                <a:gridCol w="994615">
                  <a:extLst>
                    <a:ext uri="{9D8B030D-6E8A-4147-A177-3AD203B41FA5}">
                      <a16:colId xmlns:a16="http://schemas.microsoft.com/office/drawing/2014/main" val="2593933310"/>
                    </a:ext>
                  </a:extLst>
                </a:gridCol>
                <a:gridCol w="1067520">
                  <a:extLst>
                    <a:ext uri="{9D8B030D-6E8A-4147-A177-3AD203B41FA5}">
                      <a16:colId xmlns:a16="http://schemas.microsoft.com/office/drawing/2014/main" val="3650568640"/>
                    </a:ext>
                  </a:extLst>
                </a:gridCol>
                <a:gridCol w="2515176">
                  <a:extLst>
                    <a:ext uri="{9D8B030D-6E8A-4147-A177-3AD203B41FA5}">
                      <a16:colId xmlns:a16="http://schemas.microsoft.com/office/drawing/2014/main" val="709409682"/>
                    </a:ext>
                  </a:extLst>
                </a:gridCol>
              </a:tblGrid>
              <a:tr h="395982">
                <a:tc>
                  <a:txBody>
                    <a:bodyPr/>
                    <a:lstStyle/>
                    <a:p>
                      <a:pPr algn="ctr"/>
                      <a:r>
                        <a:rPr lang="es-GB" sz="2000" dirty="0">
                          <a:solidFill>
                            <a:srgbClr val="203864"/>
                          </a:solidFill>
                        </a:rPr>
                        <a:t>Who...</a:t>
                      </a:r>
                    </a:p>
                  </a:txBody>
                  <a:tcPr/>
                </a:tc>
                <a:tc>
                  <a:txBody>
                    <a:bodyPr/>
                    <a:lstStyle/>
                    <a:p>
                      <a:pPr algn="ctr"/>
                      <a:r>
                        <a:rPr lang="es-GB" sz="2000" dirty="0">
                          <a:solidFill>
                            <a:srgbClr val="203864"/>
                          </a:solidFill>
                        </a:rPr>
                        <a:t>‘I’</a:t>
                      </a:r>
                    </a:p>
                  </a:txBody>
                  <a:tcPr/>
                </a:tc>
                <a:tc>
                  <a:txBody>
                    <a:bodyPr/>
                    <a:lstStyle/>
                    <a:p>
                      <a:pPr algn="ctr"/>
                      <a:r>
                        <a:rPr lang="es-GB" sz="2000" dirty="0">
                          <a:solidFill>
                            <a:srgbClr val="203864"/>
                          </a:solidFill>
                        </a:rPr>
                        <a:t>‘you’</a:t>
                      </a:r>
                    </a:p>
                  </a:txBody>
                  <a:tcPr/>
                </a:tc>
                <a:tc>
                  <a:txBody>
                    <a:bodyPr/>
                    <a:lstStyle/>
                    <a:p>
                      <a:pPr algn="ctr"/>
                      <a:r>
                        <a:rPr lang="es-GB" sz="2000" dirty="0">
                          <a:solidFill>
                            <a:srgbClr val="203864"/>
                          </a:solidFill>
                        </a:rPr>
                        <a:t>‘s/he’</a:t>
                      </a:r>
                    </a:p>
                  </a:txBody>
                  <a:tcPr/>
                </a:tc>
                <a:tc>
                  <a:txBody>
                    <a:bodyPr/>
                    <a:lstStyle/>
                    <a:p>
                      <a:pPr algn="ctr"/>
                      <a:r>
                        <a:rPr lang="es-GB" sz="2000" dirty="0">
                          <a:solidFill>
                            <a:srgbClr val="203864"/>
                          </a:solidFill>
                        </a:rPr>
                        <a:t>¿Cuándo?</a:t>
                      </a:r>
                    </a:p>
                  </a:txBody>
                  <a:tcPr/>
                </a:tc>
                <a:extLst>
                  <a:ext uri="{0D108BD9-81ED-4DB2-BD59-A6C34878D82A}">
                    <a16:rowId xmlns:a16="http://schemas.microsoft.com/office/drawing/2014/main" val="106670579"/>
                  </a:ext>
                </a:extLst>
              </a:tr>
              <a:tr h="806766">
                <a:tc>
                  <a:txBody>
                    <a:bodyPr/>
                    <a:lstStyle/>
                    <a:p>
                      <a:pPr algn="l"/>
                      <a:r>
                        <a:rPr lang="es-GB" sz="2000" dirty="0">
                          <a:solidFill>
                            <a:srgbClr val="203864"/>
                          </a:solidFill>
                        </a:rPr>
                        <a:t>1. ... helped to collect rubbish</a:t>
                      </a:r>
                      <a:r>
                        <a:rPr lang="en-GB" sz="2000" dirty="0">
                          <a:solidFill>
                            <a:srgbClr val="203864"/>
                          </a:solidFill>
                        </a:rPr>
                        <a:t>?</a:t>
                      </a:r>
                      <a:endParaRPr lang="es-GB" sz="2000" dirty="0">
                        <a:solidFill>
                          <a:srgbClr val="203864"/>
                        </a:solidFill>
                      </a:endParaRPr>
                    </a:p>
                  </a:txBody>
                  <a:tcPr anchor="ct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493973381"/>
                  </a:ext>
                </a:extLst>
              </a:tr>
              <a:tr h="1005185">
                <a:tc>
                  <a:txBody>
                    <a:bodyPr/>
                    <a:lstStyle/>
                    <a:p>
                      <a:pPr algn="l"/>
                      <a:r>
                        <a:rPr lang="es-GB" sz="2000" dirty="0">
                          <a:solidFill>
                            <a:srgbClr val="203864"/>
                          </a:solidFill>
                        </a:rPr>
                        <a:t>2. ... </a:t>
                      </a:r>
                      <a:r>
                        <a:rPr lang="en-GB" sz="2000" dirty="0">
                          <a:solidFill>
                            <a:srgbClr val="203864"/>
                          </a:solidFill>
                        </a:rPr>
                        <a:t>prepared</a:t>
                      </a:r>
                      <a:r>
                        <a:rPr lang="en-GB" sz="2000" baseline="0" dirty="0">
                          <a:solidFill>
                            <a:srgbClr val="203864"/>
                          </a:solidFill>
                        </a:rPr>
                        <a:t> food</a:t>
                      </a:r>
                      <a:r>
                        <a:rPr lang="es-GB" sz="2000" dirty="0">
                          <a:solidFill>
                            <a:srgbClr val="203864"/>
                          </a:solidFill>
                        </a:rPr>
                        <a:t> without </a:t>
                      </a:r>
                      <a:r>
                        <a:rPr lang="en-GB" sz="2000" dirty="0">
                          <a:solidFill>
                            <a:srgbClr val="203864"/>
                          </a:solidFill>
                        </a:rPr>
                        <a:t>meat?</a:t>
                      </a:r>
                      <a:endParaRPr lang="es-GB" sz="2000" dirty="0">
                        <a:solidFill>
                          <a:srgbClr val="203864"/>
                        </a:solidFill>
                      </a:endParaRPr>
                    </a:p>
                  </a:txBody>
                  <a:tcPr anchor="ct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2944536397"/>
                  </a:ext>
                </a:extLst>
              </a:tr>
              <a:tr h="806766">
                <a:tc>
                  <a:txBody>
                    <a:bodyPr/>
                    <a:lstStyle/>
                    <a:p>
                      <a:pPr algn="l"/>
                      <a:r>
                        <a:rPr lang="es-GB" sz="2000" dirty="0">
                          <a:solidFill>
                            <a:srgbClr val="203864"/>
                          </a:solidFill>
                        </a:rPr>
                        <a:t>3. ...cleaned the neighbourhood</a:t>
                      </a:r>
                      <a:r>
                        <a:rPr lang="en-GB" sz="2000" dirty="0">
                          <a:solidFill>
                            <a:srgbClr val="203864"/>
                          </a:solidFill>
                        </a:rPr>
                        <a:t>?</a:t>
                      </a:r>
                      <a:endParaRPr lang="es-GB" sz="2000" dirty="0">
                        <a:solidFill>
                          <a:srgbClr val="203864"/>
                        </a:solidFill>
                      </a:endParaRPr>
                    </a:p>
                  </a:txBody>
                  <a:tcPr anchor="ct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3694586834"/>
                  </a:ext>
                </a:extLst>
              </a:tr>
              <a:tr h="806766">
                <a:tc>
                  <a:txBody>
                    <a:bodyPr/>
                    <a:lstStyle/>
                    <a:p>
                      <a:pPr algn="l"/>
                      <a:r>
                        <a:rPr lang="es-GB" sz="2000" dirty="0">
                          <a:solidFill>
                            <a:srgbClr val="203864"/>
                          </a:solidFill>
                        </a:rPr>
                        <a:t>4. ... didn’t buy new things </a:t>
                      </a:r>
                      <a:r>
                        <a:rPr lang="en-GB" sz="2000" dirty="0">
                          <a:solidFill>
                            <a:srgbClr val="203864"/>
                          </a:solidFill>
                        </a:rPr>
                        <a:t>?</a:t>
                      </a:r>
                      <a:endParaRPr lang="es-GB" sz="2000" dirty="0">
                        <a:solidFill>
                          <a:srgbClr val="203864"/>
                        </a:solidFill>
                      </a:endParaRPr>
                    </a:p>
                  </a:txBody>
                  <a:tcPr anchor="ct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2355107805"/>
                  </a:ext>
                </a:extLst>
              </a:tr>
              <a:tr h="806766">
                <a:tc>
                  <a:txBody>
                    <a:bodyPr/>
                    <a:lstStyle/>
                    <a:p>
                      <a:pPr algn="l"/>
                      <a:r>
                        <a:rPr lang="es-GB" sz="2000" dirty="0">
                          <a:solidFill>
                            <a:srgbClr val="203864"/>
                          </a:solidFill>
                        </a:rPr>
                        <a:t>5... spent time in nature</a:t>
                      </a:r>
                      <a:r>
                        <a:rPr lang="en-GB" sz="2000" dirty="0">
                          <a:solidFill>
                            <a:srgbClr val="203864"/>
                          </a:solidFill>
                        </a:rPr>
                        <a:t>?</a:t>
                      </a:r>
                      <a:endParaRPr lang="es-GB" sz="2000" dirty="0">
                        <a:solidFill>
                          <a:srgbClr val="203864"/>
                        </a:solidFill>
                      </a:endParaRPr>
                    </a:p>
                  </a:txBody>
                  <a:tcPr anchor="ct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415022783"/>
                  </a:ext>
                </a:extLst>
              </a:tr>
              <a:tr h="806766">
                <a:tc>
                  <a:txBody>
                    <a:bodyPr/>
                    <a:lstStyle/>
                    <a:p>
                      <a:pPr algn="l"/>
                      <a:r>
                        <a:rPr lang="es-GB" sz="2000" dirty="0">
                          <a:solidFill>
                            <a:srgbClr val="203864"/>
                          </a:solidFill>
                        </a:rPr>
                        <a:t>6. ... rode a bike</a:t>
                      </a:r>
                      <a:r>
                        <a:rPr lang="en-GB" sz="2000" dirty="0">
                          <a:solidFill>
                            <a:srgbClr val="203864"/>
                          </a:solidFill>
                        </a:rPr>
                        <a:t>?</a:t>
                      </a:r>
                      <a:endParaRPr lang="es-GB" sz="2000" dirty="0">
                        <a:solidFill>
                          <a:srgbClr val="203864"/>
                        </a:solidFill>
                      </a:endParaRPr>
                    </a:p>
                  </a:txBody>
                  <a:tcPr anchor="ct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2907717989"/>
                  </a:ext>
                </a:extLst>
              </a:tr>
            </a:tbl>
          </a:graphicData>
        </a:graphic>
      </p:graphicFrame>
      <p:graphicFrame>
        <p:nvGraphicFramePr>
          <p:cNvPr id="6" name="Tabla 5">
            <a:extLst>
              <a:ext uri="{FF2B5EF4-FFF2-40B4-BE49-F238E27FC236}">
                <a16:creationId xmlns:a16="http://schemas.microsoft.com/office/drawing/2014/main" id="{8A2B2AB2-2C48-2141-AED6-15B36E1EE6CE}"/>
              </a:ext>
            </a:extLst>
          </p:cNvPr>
          <p:cNvGraphicFramePr>
            <a:graphicFrameLocks noGrp="1"/>
          </p:cNvGraphicFramePr>
          <p:nvPr>
            <p:extLst>
              <p:ext uri="{D42A27DB-BD31-4B8C-83A1-F6EECF244321}">
                <p14:modId xmlns:p14="http://schemas.microsoft.com/office/powerpoint/2010/main" val="2980743864"/>
              </p:ext>
            </p:extLst>
          </p:nvPr>
        </p:nvGraphicFramePr>
        <p:xfrm>
          <a:off x="304800" y="822960"/>
          <a:ext cx="3750365" cy="5434996"/>
        </p:xfrm>
        <a:graphic>
          <a:graphicData uri="http://schemas.openxmlformats.org/drawingml/2006/table">
            <a:tbl>
              <a:tblPr firstRow="1" bandRow="1">
                <a:tableStyleId>{5DA37D80-6434-44D0-A028-1B22A696006F}</a:tableStyleId>
              </a:tblPr>
              <a:tblGrid>
                <a:gridCol w="3750365">
                  <a:extLst>
                    <a:ext uri="{9D8B030D-6E8A-4147-A177-3AD203B41FA5}">
                      <a16:colId xmlns:a16="http://schemas.microsoft.com/office/drawing/2014/main" val="1775176646"/>
                    </a:ext>
                  </a:extLst>
                </a:gridCol>
              </a:tblGrid>
              <a:tr h="776428">
                <a:tc>
                  <a:txBody>
                    <a:bodyPr/>
                    <a:lstStyle/>
                    <a:p>
                      <a:pPr algn="ctr"/>
                      <a:r>
                        <a:rPr lang="es-GB" sz="2000" dirty="0">
                          <a:solidFill>
                            <a:srgbClr val="203864"/>
                          </a:solidFill>
                        </a:rPr>
                        <a:t>Say these sentences in Spanish</a:t>
                      </a:r>
                    </a:p>
                  </a:txBody>
                  <a:tcPr anchor="ctr"/>
                </a:tc>
                <a:extLst>
                  <a:ext uri="{0D108BD9-81ED-4DB2-BD59-A6C34878D82A}">
                    <a16:rowId xmlns:a16="http://schemas.microsoft.com/office/drawing/2014/main" val="106670579"/>
                  </a:ext>
                </a:extLst>
              </a:tr>
              <a:tr h="776428">
                <a:tc>
                  <a:txBody>
                    <a:bodyPr/>
                    <a:lstStyle/>
                    <a:p>
                      <a:pPr algn="l"/>
                      <a:r>
                        <a:rPr lang="es-GB" sz="2000" dirty="0">
                          <a:solidFill>
                            <a:srgbClr val="203864"/>
                          </a:solidFill>
                        </a:rPr>
                        <a:t>1. Yesterday I didn’t use the car.</a:t>
                      </a:r>
                    </a:p>
                  </a:txBody>
                  <a:tcPr anchor="ctr"/>
                </a:tc>
                <a:extLst>
                  <a:ext uri="{0D108BD9-81ED-4DB2-BD59-A6C34878D82A}">
                    <a16:rowId xmlns:a16="http://schemas.microsoft.com/office/drawing/2014/main" val="493973381"/>
                  </a:ext>
                </a:extLst>
              </a:tr>
              <a:tr h="776428">
                <a:tc>
                  <a:txBody>
                    <a:bodyPr/>
                    <a:lstStyle/>
                    <a:p>
                      <a:pPr algn="l"/>
                      <a:r>
                        <a:rPr lang="es-GB" sz="2000" dirty="0">
                          <a:solidFill>
                            <a:srgbClr val="203864"/>
                          </a:solidFill>
                        </a:rPr>
                        <a:t>2. Last week you cleaned the beach.</a:t>
                      </a:r>
                    </a:p>
                  </a:txBody>
                  <a:tcPr anchor="ctr"/>
                </a:tc>
                <a:extLst>
                  <a:ext uri="{0D108BD9-81ED-4DB2-BD59-A6C34878D82A}">
                    <a16:rowId xmlns:a16="http://schemas.microsoft.com/office/drawing/2014/main" val="2944536397"/>
                  </a:ext>
                </a:extLst>
              </a:tr>
              <a:tr h="776428">
                <a:tc>
                  <a:txBody>
                    <a:bodyPr/>
                    <a:lstStyle/>
                    <a:p>
                      <a:pPr algn="l"/>
                      <a:r>
                        <a:rPr lang="es-GB" sz="2000" dirty="0">
                          <a:solidFill>
                            <a:srgbClr val="203864"/>
                          </a:solidFill>
                        </a:rPr>
                        <a:t>3. On Monday she travelled by bike.</a:t>
                      </a:r>
                    </a:p>
                  </a:txBody>
                  <a:tcPr anchor="ctr"/>
                </a:tc>
                <a:extLst>
                  <a:ext uri="{0D108BD9-81ED-4DB2-BD59-A6C34878D82A}">
                    <a16:rowId xmlns:a16="http://schemas.microsoft.com/office/drawing/2014/main" val="3694586834"/>
                  </a:ext>
                </a:extLst>
              </a:tr>
              <a:tr h="776428">
                <a:tc>
                  <a:txBody>
                    <a:bodyPr/>
                    <a:lstStyle/>
                    <a:p>
                      <a:pPr algn="l"/>
                      <a:r>
                        <a:rPr lang="es-GB" sz="2000" dirty="0">
                          <a:solidFill>
                            <a:srgbClr val="203864"/>
                          </a:solidFill>
                        </a:rPr>
                        <a:t>4. On Tuesday you walked to school.</a:t>
                      </a:r>
                    </a:p>
                  </a:txBody>
                  <a:tcPr anchor="ctr"/>
                </a:tc>
                <a:extLst>
                  <a:ext uri="{0D108BD9-81ED-4DB2-BD59-A6C34878D82A}">
                    <a16:rowId xmlns:a16="http://schemas.microsoft.com/office/drawing/2014/main" val="2355107805"/>
                  </a:ext>
                </a:extLst>
              </a:tr>
              <a:tr h="776428">
                <a:tc>
                  <a:txBody>
                    <a:bodyPr/>
                    <a:lstStyle/>
                    <a:p>
                      <a:pPr algn="l"/>
                      <a:r>
                        <a:rPr lang="es-GB" sz="2000" dirty="0">
                          <a:solidFill>
                            <a:srgbClr val="203864"/>
                          </a:solidFill>
                        </a:rPr>
                        <a:t>5. In July I only bought green products.</a:t>
                      </a:r>
                    </a:p>
                  </a:txBody>
                  <a:tcPr anchor="ctr"/>
                </a:tc>
                <a:extLst>
                  <a:ext uri="{0D108BD9-81ED-4DB2-BD59-A6C34878D82A}">
                    <a16:rowId xmlns:a16="http://schemas.microsoft.com/office/drawing/2014/main" val="415022783"/>
                  </a:ext>
                </a:extLst>
              </a:tr>
              <a:tr h="776428">
                <a:tc>
                  <a:txBody>
                    <a:bodyPr/>
                    <a:lstStyle/>
                    <a:p>
                      <a:pPr algn="l"/>
                      <a:r>
                        <a:rPr lang="es-GB" sz="2000" dirty="0">
                          <a:solidFill>
                            <a:srgbClr val="203864"/>
                          </a:solidFill>
                        </a:rPr>
                        <a:t>6. </a:t>
                      </a:r>
                      <a:r>
                        <a:rPr lang="en-GB" sz="2000" dirty="0">
                          <a:solidFill>
                            <a:srgbClr val="203864"/>
                          </a:solidFill>
                        </a:rPr>
                        <a:t>At</a:t>
                      </a:r>
                      <a:r>
                        <a:rPr lang="es-GB" sz="2000" dirty="0">
                          <a:solidFill>
                            <a:srgbClr val="203864"/>
                          </a:solidFill>
                        </a:rPr>
                        <a:t> the weekend he worked with volunteers.</a:t>
                      </a:r>
                    </a:p>
                  </a:txBody>
                  <a:tcPr anchor="ctr"/>
                </a:tc>
                <a:extLst>
                  <a:ext uri="{0D108BD9-81ED-4DB2-BD59-A6C34878D82A}">
                    <a16:rowId xmlns:a16="http://schemas.microsoft.com/office/drawing/2014/main" val="2907717989"/>
                  </a:ext>
                </a:extLst>
              </a:tr>
            </a:tbl>
          </a:graphicData>
        </a:graphic>
      </p:graphicFrame>
      <p:sp>
        <p:nvSpPr>
          <p:cNvPr id="7" name="Title 6"/>
          <p:cNvSpPr>
            <a:spLocks noGrp="1"/>
          </p:cNvSpPr>
          <p:nvPr>
            <p:ph type="title"/>
          </p:nvPr>
        </p:nvSpPr>
        <p:spPr>
          <a:xfrm>
            <a:off x="304800" y="254848"/>
            <a:ext cx="2206906" cy="580844"/>
          </a:xfrm>
        </p:spPr>
        <p:txBody>
          <a:bodyPr>
            <a:normAutofit/>
          </a:bodyPr>
          <a:lstStyle/>
          <a:p>
            <a:r>
              <a:rPr lang="es-GB" sz="2400" b="1" dirty="0"/>
              <a:t>Estudiante B</a:t>
            </a:r>
            <a:endParaRPr lang="en-GB" sz="2400" dirty="0"/>
          </a:p>
        </p:txBody>
      </p:sp>
      <p:sp>
        <p:nvSpPr>
          <p:cNvPr id="8" name="Rounded Rectangle 11">
            <a:extLst>
              <a:ext uri="{FF2B5EF4-FFF2-40B4-BE49-F238E27FC236}">
                <a16:creationId xmlns:a16="http://schemas.microsoft.com/office/drawing/2014/main" id="{A316DD52-7894-4A75-969C-CA0645DA2978}"/>
              </a:ext>
            </a:extLst>
          </p:cNvPr>
          <p:cNvSpPr/>
          <p:nvPr/>
        </p:nvSpPr>
        <p:spPr>
          <a:xfrm>
            <a:off x="9502815" y="279400"/>
            <a:ext cx="2425327" cy="3796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p:cNvSpPr/>
          <p:nvPr/>
        </p:nvSpPr>
        <p:spPr>
          <a:xfrm>
            <a:off x="9619111" y="279400"/>
            <a:ext cx="2336958" cy="369332"/>
          </a:xfrm>
          <a:prstGeom prst="rect">
            <a:avLst/>
          </a:prstGeom>
        </p:spPr>
        <p:txBody>
          <a:bodyPr wrap="square">
            <a:spAutoFit/>
          </a:bodyPr>
          <a:lstStyle/>
          <a:p>
            <a:r>
              <a:rPr lang="en-GB" b="1" dirty="0" err="1">
                <a:solidFill>
                  <a:schemeClr val="bg1"/>
                </a:solidFill>
              </a:rPr>
              <a:t>hablar</a:t>
            </a:r>
            <a:r>
              <a:rPr lang="en-GB" b="1" dirty="0">
                <a:solidFill>
                  <a:schemeClr val="bg1"/>
                </a:solidFill>
              </a:rPr>
              <a:t> / </a:t>
            </a:r>
            <a:r>
              <a:rPr lang="en-GB" b="1" dirty="0" err="1">
                <a:solidFill>
                  <a:prstClr val="white"/>
                </a:solidFill>
              </a:rPr>
              <a:t>escuchar</a:t>
            </a:r>
            <a:endParaRPr lang="en-GB" b="1" dirty="0">
              <a:solidFill>
                <a:schemeClr val="bg1"/>
              </a:solidFill>
            </a:endParaRPr>
          </a:p>
        </p:txBody>
      </p:sp>
    </p:spTree>
    <p:extLst>
      <p:ext uri="{BB962C8B-B14F-4D97-AF65-F5344CB8AC3E}">
        <p14:creationId xmlns:p14="http://schemas.microsoft.com/office/powerpoint/2010/main" val="98107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F72E15AC-8A0F-4441-94A2-2C9F11460E8E}"/>
              </a:ext>
            </a:extLst>
          </p:cNvPr>
          <p:cNvGraphicFramePr>
            <a:graphicFrameLocks noGrp="1"/>
          </p:cNvGraphicFramePr>
          <p:nvPr>
            <p:extLst>
              <p:ext uri="{D42A27DB-BD31-4B8C-83A1-F6EECF244321}">
                <p14:modId xmlns:p14="http://schemas.microsoft.com/office/powerpoint/2010/main" val="3783075309"/>
              </p:ext>
            </p:extLst>
          </p:nvPr>
        </p:nvGraphicFramePr>
        <p:xfrm>
          <a:off x="415867" y="729516"/>
          <a:ext cx="7720949" cy="5473336"/>
        </p:xfrm>
        <a:graphic>
          <a:graphicData uri="http://schemas.openxmlformats.org/drawingml/2006/table">
            <a:tbl>
              <a:tblPr firstRow="1" bandRow="1">
                <a:tableStyleId>{5DA37D80-6434-44D0-A028-1B22A696006F}</a:tableStyleId>
              </a:tblPr>
              <a:tblGrid>
                <a:gridCol w="2269277">
                  <a:extLst>
                    <a:ext uri="{9D8B030D-6E8A-4147-A177-3AD203B41FA5}">
                      <a16:colId xmlns:a16="http://schemas.microsoft.com/office/drawing/2014/main" val="1775176646"/>
                    </a:ext>
                  </a:extLst>
                </a:gridCol>
                <a:gridCol w="928705">
                  <a:extLst>
                    <a:ext uri="{9D8B030D-6E8A-4147-A177-3AD203B41FA5}">
                      <a16:colId xmlns:a16="http://schemas.microsoft.com/office/drawing/2014/main" val="911564746"/>
                    </a:ext>
                  </a:extLst>
                </a:gridCol>
                <a:gridCol w="982806">
                  <a:extLst>
                    <a:ext uri="{9D8B030D-6E8A-4147-A177-3AD203B41FA5}">
                      <a16:colId xmlns:a16="http://schemas.microsoft.com/office/drawing/2014/main" val="2593933310"/>
                    </a:ext>
                  </a:extLst>
                </a:gridCol>
                <a:gridCol w="1054846">
                  <a:extLst>
                    <a:ext uri="{9D8B030D-6E8A-4147-A177-3AD203B41FA5}">
                      <a16:colId xmlns:a16="http://schemas.microsoft.com/office/drawing/2014/main" val="3650568640"/>
                    </a:ext>
                  </a:extLst>
                </a:gridCol>
                <a:gridCol w="2485315">
                  <a:extLst>
                    <a:ext uri="{9D8B030D-6E8A-4147-A177-3AD203B41FA5}">
                      <a16:colId xmlns:a16="http://schemas.microsoft.com/office/drawing/2014/main" val="709409682"/>
                    </a:ext>
                  </a:extLst>
                </a:gridCol>
              </a:tblGrid>
              <a:tr h="471214">
                <a:tc>
                  <a:txBody>
                    <a:bodyPr/>
                    <a:lstStyle/>
                    <a:p>
                      <a:pPr algn="ctr"/>
                      <a:r>
                        <a:rPr lang="es-GB" sz="2000" dirty="0">
                          <a:solidFill>
                            <a:srgbClr val="203864"/>
                          </a:solidFill>
                        </a:rPr>
                        <a:t>Who...</a:t>
                      </a:r>
                    </a:p>
                  </a:txBody>
                  <a:tcPr/>
                </a:tc>
                <a:tc>
                  <a:txBody>
                    <a:bodyPr/>
                    <a:lstStyle/>
                    <a:p>
                      <a:pPr algn="ctr"/>
                      <a:r>
                        <a:rPr lang="es-GB" sz="2000" dirty="0">
                          <a:solidFill>
                            <a:srgbClr val="203864"/>
                          </a:solidFill>
                        </a:rPr>
                        <a:t>‘I’</a:t>
                      </a:r>
                    </a:p>
                  </a:txBody>
                  <a:tcPr/>
                </a:tc>
                <a:tc>
                  <a:txBody>
                    <a:bodyPr/>
                    <a:lstStyle/>
                    <a:p>
                      <a:pPr algn="ctr"/>
                      <a:r>
                        <a:rPr lang="es-GB" sz="2000" dirty="0">
                          <a:solidFill>
                            <a:srgbClr val="203864"/>
                          </a:solidFill>
                        </a:rPr>
                        <a:t>‘you’</a:t>
                      </a:r>
                    </a:p>
                  </a:txBody>
                  <a:tcPr/>
                </a:tc>
                <a:tc>
                  <a:txBody>
                    <a:bodyPr/>
                    <a:lstStyle/>
                    <a:p>
                      <a:pPr algn="ctr"/>
                      <a:r>
                        <a:rPr lang="es-GB" sz="2000" dirty="0">
                          <a:solidFill>
                            <a:srgbClr val="203864"/>
                          </a:solidFill>
                        </a:rPr>
                        <a:t>‘s/he’</a:t>
                      </a:r>
                    </a:p>
                  </a:txBody>
                  <a:tcPr/>
                </a:tc>
                <a:tc>
                  <a:txBody>
                    <a:bodyPr/>
                    <a:lstStyle/>
                    <a:p>
                      <a:pPr algn="ctr"/>
                      <a:r>
                        <a:rPr lang="es-GB" sz="2000" dirty="0">
                          <a:solidFill>
                            <a:srgbClr val="203864"/>
                          </a:solidFill>
                        </a:rPr>
                        <a:t>¿Cuándo?</a:t>
                      </a:r>
                    </a:p>
                  </a:txBody>
                  <a:tcPr/>
                </a:tc>
                <a:extLst>
                  <a:ext uri="{0D108BD9-81ED-4DB2-BD59-A6C34878D82A}">
                    <a16:rowId xmlns:a16="http://schemas.microsoft.com/office/drawing/2014/main" val="106670579"/>
                  </a:ext>
                </a:extLst>
              </a:tr>
              <a:tr h="833687">
                <a:tc>
                  <a:txBody>
                    <a:bodyPr/>
                    <a:lstStyle/>
                    <a:p>
                      <a:pPr algn="l"/>
                      <a:r>
                        <a:rPr lang="es-GB" sz="2000" dirty="0">
                          <a:solidFill>
                            <a:srgbClr val="203864"/>
                          </a:solidFill>
                        </a:rPr>
                        <a:t>1. ...didn’t use the car</a:t>
                      </a:r>
                      <a:r>
                        <a:rPr lang="en-GB" sz="2000" dirty="0">
                          <a:solidFill>
                            <a:srgbClr val="203864"/>
                          </a:solidFill>
                        </a:rPr>
                        <a:t>?</a:t>
                      </a:r>
                      <a:endParaRPr lang="es-GB" sz="2000" dirty="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493973381"/>
                  </a:ext>
                </a:extLst>
              </a:tr>
              <a:tr h="833687">
                <a:tc>
                  <a:txBody>
                    <a:bodyPr/>
                    <a:lstStyle/>
                    <a:p>
                      <a:pPr algn="l"/>
                      <a:r>
                        <a:rPr lang="es-GB" sz="2000" dirty="0">
                          <a:solidFill>
                            <a:srgbClr val="203864"/>
                          </a:solidFill>
                        </a:rPr>
                        <a:t>2. ...cleaned the beach</a:t>
                      </a:r>
                      <a:r>
                        <a:rPr lang="en-GB" sz="2000" dirty="0">
                          <a:solidFill>
                            <a:srgbClr val="203864"/>
                          </a:solidFill>
                        </a:rPr>
                        <a:t>?</a:t>
                      </a:r>
                      <a:endParaRPr lang="es-GB" sz="2000" dirty="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2944536397"/>
                  </a:ext>
                </a:extLst>
              </a:tr>
              <a:tr h="833687">
                <a:tc>
                  <a:txBody>
                    <a:bodyPr/>
                    <a:lstStyle/>
                    <a:p>
                      <a:pPr algn="l"/>
                      <a:r>
                        <a:rPr lang="es-GB" sz="2000" dirty="0">
                          <a:solidFill>
                            <a:srgbClr val="203864"/>
                          </a:solidFill>
                        </a:rPr>
                        <a:t>3. ...travelled by bike</a:t>
                      </a:r>
                      <a:r>
                        <a:rPr lang="en-GB" sz="2000" dirty="0">
                          <a:solidFill>
                            <a:srgbClr val="203864"/>
                          </a:solidFill>
                        </a:rPr>
                        <a:t>?</a:t>
                      </a:r>
                      <a:endParaRPr lang="es-GB" sz="2000" dirty="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3694586834"/>
                  </a:ext>
                </a:extLst>
              </a:tr>
              <a:tr h="833687">
                <a:tc>
                  <a:txBody>
                    <a:bodyPr/>
                    <a:lstStyle/>
                    <a:p>
                      <a:pPr algn="l"/>
                      <a:r>
                        <a:rPr lang="es-GB" sz="2000" dirty="0">
                          <a:solidFill>
                            <a:srgbClr val="203864"/>
                          </a:solidFill>
                        </a:rPr>
                        <a:t>4. ... walked to school</a:t>
                      </a:r>
                      <a:r>
                        <a:rPr lang="en-GB" sz="2000" dirty="0">
                          <a:solidFill>
                            <a:srgbClr val="203864"/>
                          </a:solidFill>
                        </a:rPr>
                        <a:t>?</a:t>
                      </a:r>
                      <a:endParaRPr lang="es-GB" sz="2000" dirty="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2355107805"/>
                  </a:ext>
                </a:extLst>
              </a:tr>
              <a:tr h="833687">
                <a:tc>
                  <a:txBody>
                    <a:bodyPr/>
                    <a:lstStyle/>
                    <a:p>
                      <a:pPr algn="l"/>
                      <a:r>
                        <a:rPr lang="es-GB" sz="2000" dirty="0">
                          <a:solidFill>
                            <a:srgbClr val="203864"/>
                          </a:solidFill>
                        </a:rPr>
                        <a:t>5... bought green products</a:t>
                      </a:r>
                      <a:r>
                        <a:rPr lang="en-GB" sz="2000" dirty="0">
                          <a:solidFill>
                            <a:srgbClr val="203864"/>
                          </a:solidFill>
                        </a:rPr>
                        <a:t>?</a:t>
                      </a:r>
                      <a:endParaRPr lang="es-GB" sz="2000" dirty="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415022783"/>
                  </a:ext>
                </a:extLst>
              </a:tr>
              <a:tr h="833687">
                <a:tc>
                  <a:txBody>
                    <a:bodyPr/>
                    <a:lstStyle/>
                    <a:p>
                      <a:pPr algn="l"/>
                      <a:r>
                        <a:rPr lang="es-GB" sz="2000" dirty="0">
                          <a:solidFill>
                            <a:srgbClr val="203864"/>
                          </a:solidFill>
                        </a:rPr>
                        <a:t>6. ... worked with volunteers</a:t>
                      </a:r>
                      <a:r>
                        <a:rPr lang="en-GB" sz="2000" dirty="0">
                          <a:solidFill>
                            <a:srgbClr val="203864"/>
                          </a:solidFill>
                        </a:rPr>
                        <a:t>?</a:t>
                      </a:r>
                      <a:endParaRPr lang="es-GB" sz="2000" dirty="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2907717989"/>
                  </a:ext>
                </a:extLst>
              </a:tr>
            </a:tbl>
          </a:graphicData>
        </a:graphic>
      </p:graphicFrame>
      <p:pic>
        <p:nvPicPr>
          <p:cNvPr id="7" name="Picture 8" descr="green checkmark">
            <a:extLst>
              <a:ext uri="{FF2B5EF4-FFF2-40B4-BE49-F238E27FC236}">
                <a16:creationId xmlns:a16="http://schemas.microsoft.com/office/drawing/2014/main" id="{BC8870F4-7DEE-B446-B051-AD05E25E38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57786" y="1411644"/>
            <a:ext cx="406580" cy="423521"/>
          </a:xfrm>
          <a:prstGeom prst="rect">
            <a:avLst/>
          </a:prstGeom>
        </p:spPr>
      </p:pic>
      <p:pic>
        <p:nvPicPr>
          <p:cNvPr id="8" name="Picture 8" descr="green checkmark">
            <a:extLst>
              <a:ext uri="{FF2B5EF4-FFF2-40B4-BE49-F238E27FC236}">
                <a16:creationId xmlns:a16="http://schemas.microsoft.com/office/drawing/2014/main" id="{143B989A-6ED4-F545-837F-B5BDE05F68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89530" y="2239905"/>
            <a:ext cx="406580" cy="423521"/>
          </a:xfrm>
          <a:prstGeom prst="rect">
            <a:avLst/>
          </a:prstGeom>
        </p:spPr>
      </p:pic>
      <p:pic>
        <p:nvPicPr>
          <p:cNvPr id="9" name="Picture 8" descr="green checkmark">
            <a:extLst>
              <a:ext uri="{FF2B5EF4-FFF2-40B4-BE49-F238E27FC236}">
                <a16:creationId xmlns:a16="http://schemas.microsoft.com/office/drawing/2014/main" id="{1664655E-4CC8-A648-8F6F-EF4E2051EA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5734" y="3042663"/>
            <a:ext cx="406580" cy="423521"/>
          </a:xfrm>
          <a:prstGeom prst="rect">
            <a:avLst/>
          </a:prstGeom>
        </p:spPr>
      </p:pic>
      <p:pic>
        <p:nvPicPr>
          <p:cNvPr id="10" name="Picture 8" descr="green checkmark">
            <a:extLst>
              <a:ext uri="{FF2B5EF4-FFF2-40B4-BE49-F238E27FC236}">
                <a16:creationId xmlns:a16="http://schemas.microsoft.com/office/drawing/2014/main" id="{1C9AD6F0-DB3C-F341-8D9E-0049607F47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09299" y="3857908"/>
            <a:ext cx="406580" cy="423521"/>
          </a:xfrm>
          <a:prstGeom prst="rect">
            <a:avLst/>
          </a:prstGeom>
        </p:spPr>
      </p:pic>
      <p:pic>
        <p:nvPicPr>
          <p:cNvPr id="11" name="Picture 8" descr="green checkmark">
            <a:extLst>
              <a:ext uri="{FF2B5EF4-FFF2-40B4-BE49-F238E27FC236}">
                <a16:creationId xmlns:a16="http://schemas.microsoft.com/office/drawing/2014/main" id="{52E6BC99-5FE6-BE4F-8B16-8170920430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55069" y="4835950"/>
            <a:ext cx="406580" cy="423521"/>
          </a:xfrm>
          <a:prstGeom prst="rect">
            <a:avLst/>
          </a:prstGeom>
        </p:spPr>
      </p:pic>
      <p:pic>
        <p:nvPicPr>
          <p:cNvPr id="12" name="Picture 8" descr="green checkmark">
            <a:extLst>
              <a:ext uri="{FF2B5EF4-FFF2-40B4-BE49-F238E27FC236}">
                <a16:creationId xmlns:a16="http://schemas.microsoft.com/office/drawing/2014/main" id="{E4D1F3AA-6615-D54E-B135-2D126537A5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5734" y="5567570"/>
            <a:ext cx="406580" cy="423521"/>
          </a:xfrm>
          <a:prstGeom prst="rect">
            <a:avLst/>
          </a:prstGeom>
        </p:spPr>
      </p:pic>
      <p:sp>
        <p:nvSpPr>
          <p:cNvPr id="13" name="CuadroTexto 12">
            <a:extLst>
              <a:ext uri="{FF2B5EF4-FFF2-40B4-BE49-F238E27FC236}">
                <a16:creationId xmlns:a16="http://schemas.microsoft.com/office/drawing/2014/main" id="{2F3B779D-0663-D642-A63B-176D651FD31C}"/>
              </a:ext>
            </a:extLst>
          </p:cNvPr>
          <p:cNvSpPr txBox="1"/>
          <p:nvPr/>
        </p:nvSpPr>
        <p:spPr>
          <a:xfrm>
            <a:off x="6185821" y="1423349"/>
            <a:ext cx="1422184" cy="400110"/>
          </a:xfrm>
          <a:prstGeom prst="rect">
            <a:avLst/>
          </a:prstGeom>
          <a:noFill/>
        </p:spPr>
        <p:txBody>
          <a:bodyPr wrap="none" rtlCol="0">
            <a:spAutoFit/>
          </a:bodyPr>
          <a:lstStyle/>
          <a:p>
            <a:pPr algn="l"/>
            <a:r>
              <a:rPr lang="en-GB" sz="2000" dirty="0">
                <a:solidFill>
                  <a:schemeClr val="accent5">
                    <a:lumMod val="50000"/>
                  </a:schemeClr>
                </a:solidFill>
              </a:rPr>
              <a:t>yesterday</a:t>
            </a:r>
            <a:endParaRPr lang="es-GB" sz="2000" dirty="0">
              <a:solidFill>
                <a:schemeClr val="accent5">
                  <a:lumMod val="50000"/>
                </a:schemeClr>
              </a:solidFill>
            </a:endParaRPr>
          </a:p>
        </p:txBody>
      </p:sp>
      <p:sp>
        <p:nvSpPr>
          <p:cNvPr id="14" name="CuadroTexto 13">
            <a:extLst>
              <a:ext uri="{FF2B5EF4-FFF2-40B4-BE49-F238E27FC236}">
                <a16:creationId xmlns:a16="http://schemas.microsoft.com/office/drawing/2014/main" id="{CDAC558F-738C-864D-9882-71D317510A40}"/>
              </a:ext>
            </a:extLst>
          </p:cNvPr>
          <p:cNvSpPr txBox="1"/>
          <p:nvPr/>
        </p:nvSpPr>
        <p:spPr>
          <a:xfrm>
            <a:off x="6225896" y="2251610"/>
            <a:ext cx="1342034" cy="400110"/>
          </a:xfrm>
          <a:prstGeom prst="rect">
            <a:avLst/>
          </a:prstGeom>
          <a:noFill/>
        </p:spPr>
        <p:txBody>
          <a:bodyPr wrap="none" rtlCol="0">
            <a:spAutoFit/>
          </a:bodyPr>
          <a:lstStyle/>
          <a:p>
            <a:pPr algn="l"/>
            <a:r>
              <a:rPr lang="en-GB" sz="2000" dirty="0">
                <a:solidFill>
                  <a:schemeClr val="accent5">
                    <a:lumMod val="50000"/>
                  </a:schemeClr>
                </a:solidFill>
              </a:rPr>
              <a:t>l</a:t>
            </a:r>
            <a:r>
              <a:rPr lang="es-GB" sz="2000" dirty="0">
                <a:solidFill>
                  <a:schemeClr val="accent5">
                    <a:lumMod val="50000"/>
                  </a:schemeClr>
                </a:solidFill>
              </a:rPr>
              <a:t>ast week</a:t>
            </a:r>
          </a:p>
        </p:txBody>
      </p:sp>
      <p:sp>
        <p:nvSpPr>
          <p:cNvPr id="15" name="CuadroTexto 14">
            <a:extLst>
              <a:ext uri="{FF2B5EF4-FFF2-40B4-BE49-F238E27FC236}">
                <a16:creationId xmlns:a16="http://schemas.microsoft.com/office/drawing/2014/main" id="{E24B61F1-F874-A44D-97AA-77D4AE81F04F}"/>
              </a:ext>
            </a:extLst>
          </p:cNvPr>
          <p:cNvSpPr txBox="1"/>
          <p:nvPr/>
        </p:nvSpPr>
        <p:spPr>
          <a:xfrm>
            <a:off x="6106473" y="3030838"/>
            <a:ext cx="1685077" cy="400110"/>
          </a:xfrm>
          <a:prstGeom prst="rect">
            <a:avLst/>
          </a:prstGeom>
          <a:noFill/>
        </p:spPr>
        <p:txBody>
          <a:bodyPr wrap="none" rtlCol="0">
            <a:spAutoFit/>
          </a:bodyPr>
          <a:lstStyle/>
          <a:p>
            <a:pPr algn="l"/>
            <a:r>
              <a:rPr lang="en-GB" sz="2000" dirty="0">
                <a:solidFill>
                  <a:schemeClr val="accent5">
                    <a:lumMod val="50000"/>
                  </a:schemeClr>
                </a:solidFill>
              </a:rPr>
              <a:t>o</a:t>
            </a:r>
            <a:r>
              <a:rPr lang="es-GB" sz="2000" dirty="0">
                <a:solidFill>
                  <a:schemeClr val="accent5">
                    <a:lumMod val="50000"/>
                  </a:schemeClr>
                </a:solidFill>
              </a:rPr>
              <a:t>n Monday</a:t>
            </a:r>
          </a:p>
        </p:txBody>
      </p:sp>
      <p:sp>
        <p:nvSpPr>
          <p:cNvPr id="16" name="CuadroTexto 15">
            <a:extLst>
              <a:ext uri="{FF2B5EF4-FFF2-40B4-BE49-F238E27FC236}">
                <a16:creationId xmlns:a16="http://schemas.microsoft.com/office/drawing/2014/main" id="{1EC742CB-35AA-9A45-96D6-E053C67B4B00}"/>
              </a:ext>
            </a:extLst>
          </p:cNvPr>
          <p:cNvSpPr txBox="1"/>
          <p:nvPr/>
        </p:nvSpPr>
        <p:spPr>
          <a:xfrm>
            <a:off x="6136930" y="3899405"/>
            <a:ext cx="1654620" cy="400110"/>
          </a:xfrm>
          <a:prstGeom prst="rect">
            <a:avLst/>
          </a:prstGeom>
          <a:noFill/>
        </p:spPr>
        <p:txBody>
          <a:bodyPr wrap="none" rtlCol="0">
            <a:spAutoFit/>
          </a:bodyPr>
          <a:lstStyle/>
          <a:p>
            <a:pPr algn="l"/>
            <a:r>
              <a:rPr lang="en-GB" sz="2000" dirty="0">
                <a:solidFill>
                  <a:schemeClr val="accent5">
                    <a:lumMod val="50000"/>
                  </a:schemeClr>
                </a:solidFill>
              </a:rPr>
              <a:t>o</a:t>
            </a:r>
            <a:r>
              <a:rPr lang="es-GB" sz="2000" dirty="0">
                <a:solidFill>
                  <a:schemeClr val="accent5">
                    <a:lumMod val="50000"/>
                  </a:schemeClr>
                </a:solidFill>
              </a:rPr>
              <a:t>n Tuesday</a:t>
            </a:r>
          </a:p>
        </p:txBody>
      </p:sp>
      <p:sp>
        <p:nvSpPr>
          <p:cNvPr id="17" name="CuadroTexto 16">
            <a:extLst>
              <a:ext uri="{FF2B5EF4-FFF2-40B4-BE49-F238E27FC236}">
                <a16:creationId xmlns:a16="http://schemas.microsoft.com/office/drawing/2014/main" id="{30F442FA-699E-6B46-96CF-7E45C9980715}"/>
              </a:ext>
            </a:extLst>
          </p:cNvPr>
          <p:cNvSpPr txBox="1"/>
          <p:nvPr/>
        </p:nvSpPr>
        <p:spPr>
          <a:xfrm>
            <a:off x="6495201" y="4764230"/>
            <a:ext cx="938077" cy="400110"/>
          </a:xfrm>
          <a:prstGeom prst="rect">
            <a:avLst/>
          </a:prstGeom>
          <a:noFill/>
        </p:spPr>
        <p:txBody>
          <a:bodyPr wrap="none" rtlCol="0">
            <a:spAutoFit/>
          </a:bodyPr>
          <a:lstStyle/>
          <a:p>
            <a:pPr algn="l"/>
            <a:r>
              <a:rPr lang="en-GB" sz="2000" dirty="0">
                <a:solidFill>
                  <a:schemeClr val="accent5">
                    <a:lumMod val="50000"/>
                  </a:schemeClr>
                </a:solidFill>
              </a:rPr>
              <a:t>i</a:t>
            </a:r>
            <a:r>
              <a:rPr lang="es-GB" sz="2000" dirty="0">
                <a:solidFill>
                  <a:schemeClr val="accent5">
                    <a:lumMod val="50000"/>
                  </a:schemeClr>
                </a:solidFill>
              </a:rPr>
              <a:t>n July</a:t>
            </a:r>
          </a:p>
        </p:txBody>
      </p:sp>
      <p:sp>
        <p:nvSpPr>
          <p:cNvPr id="18" name="CuadroTexto 17">
            <a:extLst>
              <a:ext uri="{FF2B5EF4-FFF2-40B4-BE49-F238E27FC236}">
                <a16:creationId xmlns:a16="http://schemas.microsoft.com/office/drawing/2014/main" id="{E465389A-B567-1848-9B6B-F34502C55B0F}"/>
              </a:ext>
            </a:extLst>
          </p:cNvPr>
          <p:cNvSpPr txBox="1"/>
          <p:nvPr/>
        </p:nvSpPr>
        <p:spPr>
          <a:xfrm>
            <a:off x="5803505" y="5632797"/>
            <a:ext cx="2186817" cy="400110"/>
          </a:xfrm>
          <a:prstGeom prst="rect">
            <a:avLst/>
          </a:prstGeom>
          <a:noFill/>
        </p:spPr>
        <p:txBody>
          <a:bodyPr wrap="none" rtlCol="0">
            <a:spAutoFit/>
          </a:bodyPr>
          <a:lstStyle/>
          <a:p>
            <a:pPr algn="l"/>
            <a:r>
              <a:rPr lang="en-GB" sz="2000" dirty="0">
                <a:solidFill>
                  <a:schemeClr val="accent5">
                    <a:lumMod val="50000"/>
                  </a:schemeClr>
                </a:solidFill>
              </a:rPr>
              <a:t>at</a:t>
            </a:r>
            <a:r>
              <a:rPr lang="es-GB" sz="2000" dirty="0">
                <a:solidFill>
                  <a:schemeClr val="accent5">
                    <a:lumMod val="50000"/>
                  </a:schemeClr>
                </a:solidFill>
              </a:rPr>
              <a:t> the weekend</a:t>
            </a:r>
          </a:p>
        </p:txBody>
      </p:sp>
      <p:sp>
        <p:nvSpPr>
          <p:cNvPr id="19" name="Title 18"/>
          <p:cNvSpPr>
            <a:spLocks noGrp="1"/>
          </p:cNvSpPr>
          <p:nvPr>
            <p:ph type="title"/>
          </p:nvPr>
        </p:nvSpPr>
        <p:spPr>
          <a:xfrm>
            <a:off x="304799" y="234274"/>
            <a:ext cx="3340261" cy="495242"/>
          </a:xfrm>
        </p:spPr>
        <p:txBody>
          <a:bodyPr>
            <a:normAutofit fontScale="90000"/>
          </a:bodyPr>
          <a:lstStyle/>
          <a:p>
            <a:r>
              <a:rPr lang="es-GB" sz="2400" b="1" dirty="0"/>
              <a:t>Solución - Estudiante A</a:t>
            </a:r>
            <a:endParaRPr lang="en-GB" sz="2400" dirty="0"/>
          </a:p>
        </p:txBody>
      </p:sp>
    </p:spTree>
    <p:extLst>
      <p:ext uri="{BB962C8B-B14F-4D97-AF65-F5344CB8AC3E}">
        <p14:creationId xmlns:p14="http://schemas.microsoft.com/office/powerpoint/2010/main" val="186497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F72E15AC-8A0F-4441-94A2-2C9F11460E8E}"/>
              </a:ext>
            </a:extLst>
          </p:cNvPr>
          <p:cNvGraphicFramePr>
            <a:graphicFrameLocks noGrp="1"/>
          </p:cNvGraphicFramePr>
          <p:nvPr>
            <p:extLst>
              <p:ext uri="{D42A27DB-BD31-4B8C-83A1-F6EECF244321}">
                <p14:modId xmlns:p14="http://schemas.microsoft.com/office/powerpoint/2010/main" val="1164204199"/>
              </p:ext>
            </p:extLst>
          </p:nvPr>
        </p:nvGraphicFramePr>
        <p:xfrm>
          <a:off x="424701" y="808447"/>
          <a:ext cx="7813716" cy="5435910"/>
        </p:xfrm>
        <a:graphic>
          <a:graphicData uri="http://schemas.openxmlformats.org/drawingml/2006/table">
            <a:tbl>
              <a:tblPr firstRow="1" bandRow="1">
                <a:tableStyleId>{5DA37D80-6434-44D0-A028-1B22A696006F}</a:tableStyleId>
              </a:tblPr>
              <a:tblGrid>
                <a:gridCol w="2346977">
                  <a:extLst>
                    <a:ext uri="{9D8B030D-6E8A-4147-A177-3AD203B41FA5}">
                      <a16:colId xmlns:a16="http://schemas.microsoft.com/office/drawing/2014/main" val="1775176646"/>
                    </a:ext>
                  </a:extLst>
                </a:gridCol>
                <a:gridCol w="889428">
                  <a:extLst>
                    <a:ext uri="{9D8B030D-6E8A-4147-A177-3AD203B41FA5}">
                      <a16:colId xmlns:a16="http://schemas.microsoft.com/office/drawing/2014/main" val="911564746"/>
                    </a:ext>
                  </a:extLst>
                </a:gridCol>
                <a:gridCol w="994615">
                  <a:extLst>
                    <a:ext uri="{9D8B030D-6E8A-4147-A177-3AD203B41FA5}">
                      <a16:colId xmlns:a16="http://schemas.microsoft.com/office/drawing/2014/main" val="2593933310"/>
                    </a:ext>
                  </a:extLst>
                </a:gridCol>
                <a:gridCol w="1067520">
                  <a:extLst>
                    <a:ext uri="{9D8B030D-6E8A-4147-A177-3AD203B41FA5}">
                      <a16:colId xmlns:a16="http://schemas.microsoft.com/office/drawing/2014/main" val="3650568640"/>
                    </a:ext>
                  </a:extLst>
                </a:gridCol>
                <a:gridCol w="2515176">
                  <a:extLst>
                    <a:ext uri="{9D8B030D-6E8A-4147-A177-3AD203B41FA5}">
                      <a16:colId xmlns:a16="http://schemas.microsoft.com/office/drawing/2014/main" val="709409682"/>
                    </a:ext>
                  </a:extLst>
                </a:gridCol>
              </a:tblGrid>
              <a:tr h="395982">
                <a:tc>
                  <a:txBody>
                    <a:bodyPr/>
                    <a:lstStyle/>
                    <a:p>
                      <a:pPr algn="ctr"/>
                      <a:r>
                        <a:rPr lang="es-GB" sz="2000" dirty="0">
                          <a:solidFill>
                            <a:srgbClr val="203864"/>
                          </a:solidFill>
                        </a:rPr>
                        <a:t>Who...</a:t>
                      </a:r>
                    </a:p>
                  </a:txBody>
                  <a:tcPr/>
                </a:tc>
                <a:tc>
                  <a:txBody>
                    <a:bodyPr/>
                    <a:lstStyle/>
                    <a:p>
                      <a:pPr algn="ctr"/>
                      <a:r>
                        <a:rPr lang="es-GB" sz="2000" dirty="0">
                          <a:solidFill>
                            <a:srgbClr val="203864"/>
                          </a:solidFill>
                        </a:rPr>
                        <a:t>‘I’</a:t>
                      </a:r>
                    </a:p>
                  </a:txBody>
                  <a:tcPr/>
                </a:tc>
                <a:tc>
                  <a:txBody>
                    <a:bodyPr/>
                    <a:lstStyle/>
                    <a:p>
                      <a:pPr algn="ctr"/>
                      <a:r>
                        <a:rPr lang="es-GB" sz="2000" dirty="0">
                          <a:solidFill>
                            <a:srgbClr val="203864"/>
                          </a:solidFill>
                        </a:rPr>
                        <a:t>‘you’</a:t>
                      </a:r>
                    </a:p>
                  </a:txBody>
                  <a:tcPr/>
                </a:tc>
                <a:tc>
                  <a:txBody>
                    <a:bodyPr/>
                    <a:lstStyle/>
                    <a:p>
                      <a:pPr algn="ctr"/>
                      <a:r>
                        <a:rPr lang="es-GB" sz="2000" dirty="0">
                          <a:solidFill>
                            <a:srgbClr val="203864"/>
                          </a:solidFill>
                        </a:rPr>
                        <a:t>‘s/he’</a:t>
                      </a:r>
                    </a:p>
                  </a:txBody>
                  <a:tcPr/>
                </a:tc>
                <a:tc>
                  <a:txBody>
                    <a:bodyPr/>
                    <a:lstStyle/>
                    <a:p>
                      <a:pPr algn="ctr"/>
                      <a:r>
                        <a:rPr lang="es-GB" sz="2000" dirty="0">
                          <a:solidFill>
                            <a:srgbClr val="203864"/>
                          </a:solidFill>
                        </a:rPr>
                        <a:t>¿Cuándo?</a:t>
                      </a:r>
                    </a:p>
                  </a:txBody>
                  <a:tcPr/>
                </a:tc>
                <a:extLst>
                  <a:ext uri="{0D108BD9-81ED-4DB2-BD59-A6C34878D82A}">
                    <a16:rowId xmlns:a16="http://schemas.microsoft.com/office/drawing/2014/main" val="106670579"/>
                  </a:ext>
                </a:extLst>
              </a:tr>
              <a:tr h="806766">
                <a:tc>
                  <a:txBody>
                    <a:bodyPr/>
                    <a:lstStyle/>
                    <a:p>
                      <a:pPr algn="l"/>
                      <a:r>
                        <a:rPr lang="es-GB" sz="2000" dirty="0">
                          <a:solidFill>
                            <a:srgbClr val="203864"/>
                          </a:solidFill>
                        </a:rPr>
                        <a:t>1. ... helped to collect rubbish</a:t>
                      </a:r>
                      <a:r>
                        <a:rPr lang="en-GB" sz="2000" dirty="0">
                          <a:solidFill>
                            <a:srgbClr val="203864"/>
                          </a:solidFill>
                        </a:rPr>
                        <a:t>?</a:t>
                      </a:r>
                      <a:endParaRPr lang="es-GB" sz="2000" dirty="0">
                        <a:solidFill>
                          <a:srgbClr val="203864"/>
                        </a:solidFill>
                      </a:endParaRPr>
                    </a:p>
                  </a:txBody>
                  <a:tcPr anchor="ct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493973381"/>
                  </a:ext>
                </a:extLst>
              </a:tr>
              <a:tr h="1005185">
                <a:tc>
                  <a:txBody>
                    <a:bodyPr/>
                    <a:lstStyle/>
                    <a:p>
                      <a:pPr algn="l"/>
                      <a:r>
                        <a:rPr lang="es-GB" sz="2000" dirty="0">
                          <a:solidFill>
                            <a:srgbClr val="203864"/>
                          </a:solidFill>
                        </a:rPr>
                        <a:t>2. ... </a:t>
                      </a:r>
                      <a:r>
                        <a:rPr lang="en-GB" sz="2000" dirty="0">
                          <a:solidFill>
                            <a:srgbClr val="203864"/>
                          </a:solidFill>
                        </a:rPr>
                        <a:t>prepared food</a:t>
                      </a:r>
                      <a:r>
                        <a:rPr lang="es-GB" sz="2000" dirty="0">
                          <a:solidFill>
                            <a:srgbClr val="203864"/>
                          </a:solidFill>
                        </a:rPr>
                        <a:t> without </a:t>
                      </a:r>
                      <a:r>
                        <a:rPr lang="en-GB" sz="2000" dirty="0">
                          <a:solidFill>
                            <a:srgbClr val="203864"/>
                          </a:solidFill>
                        </a:rPr>
                        <a:t>meat?</a:t>
                      </a:r>
                      <a:endParaRPr lang="es-GB" sz="2000" dirty="0">
                        <a:solidFill>
                          <a:srgbClr val="203864"/>
                        </a:solidFill>
                      </a:endParaRPr>
                    </a:p>
                  </a:txBody>
                  <a:tcPr anchor="ct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2944536397"/>
                  </a:ext>
                </a:extLst>
              </a:tr>
              <a:tr h="806766">
                <a:tc>
                  <a:txBody>
                    <a:bodyPr/>
                    <a:lstStyle/>
                    <a:p>
                      <a:pPr algn="l"/>
                      <a:r>
                        <a:rPr lang="es-GB" sz="2000" dirty="0">
                          <a:solidFill>
                            <a:srgbClr val="203864"/>
                          </a:solidFill>
                        </a:rPr>
                        <a:t>3. ...cleaned the neighbourhood</a:t>
                      </a:r>
                      <a:r>
                        <a:rPr lang="en-GB" sz="2000" dirty="0">
                          <a:solidFill>
                            <a:srgbClr val="203864"/>
                          </a:solidFill>
                        </a:rPr>
                        <a:t>?</a:t>
                      </a:r>
                      <a:endParaRPr lang="es-GB" sz="2000" dirty="0">
                        <a:solidFill>
                          <a:srgbClr val="203864"/>
                        </a:solidFill>
                      </a:endParaRPr>
                    </a:p>
                  </a:txBody>
                  <a:tcPr anchor="ct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3694586834"/>
                  </a:ext>
                </a:extLst>
              </a:tr>
              <a:tr h="806766">
                <a:tc>
                  <a:txBody>
                    <a:bodyPr/>
                    <a:lstStyle/>
                    <a:p>
                      <a:pPr algn="l"/>
                      <a:r>
                        <a:rPr lang="es-GB" sz="2000" dirty="0">
                          <a:solidFill>
                            <a:srgbClr val="203864"/>
                          </a:solidFill>
                        </a:rPr>
                        <a:t>4. ... didn’t buy new things</a:t>
                      </a:r>
                      <a:r>
                        <a:rPr lang="en-GB" sz="2000" dirty="0">
                          <a:solidFill>
                            <a:srgbClr val="203864"/>
                          </a:solidFill>
                        </a:rPr>
                        <a:t>?</a:t>
                      </a:r>
                      <a:endParaRPr lang="es-GB" sz="2000" dirty="0">
                        <a:solidFill>
                          <a:srgbClr val="203864"/>
                        </a:solidFill>
                      </a:endParaRPr>
                    </a:p>
                  </a:txBody>
                  <a:tcPr anchor="ct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2355107805"/>
                  </a:ext>
                </a:extLst>
              </a:tr>
              <a:tr h="806766">
                <a:tc>
                  <a:txBody>
                    <a:bodyPr/>
                    <a:lstStyle/>
                    <a:p>
                      <a:pPr algn="l"/>
                      <a:r>
                        <a:rPr lang="es-GB" sz="2000" dirty="0">
                          <a:solidFill>
                            <a:srgbClr val="203864"/>
                          </a:solidFill>
                        </a:rPr>
                        <a:t>5... spent time in nature</a:t>
                      </a:r>
                      <a:r>
                        <a:rPr lang="en-GB" sz="2000" dirty="0">
                          <a:solidFill>
                            <a:srgbClr val="203864"/>
                          </a:solidFill>
                        </a:rPr>
                        <a:t>?</a:t>
                      </a:r>
                      <a:endParaRPr lang="es-GB" sz="2000" dirty="0">
                        <a:solidFill>
                          <a:srgbClr val="203864"/>
                        </a:solidFill>
                      </a:endParaRPr>
                    </a:p>
                  </a:txBody>
                  <a:tcPr anchor="ct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415022783"/>
                  </a:ext>
                </a:extLst>
              </a:tr>
              <a:tr h="806766">
                <a:tc>
                  <a:txBody>
                    <a:bodyPr/>
                    <a:lstStyle/>
                    <a:p>
                      <a:pPr algn="l"/>
                      <a:r>
                        <a:rPr lang="es-GB" sz="2000" dirty="0">
                          <a:solidFill>
                            <a:srgbClr val="203864"/>
                          </a:solidFill>
                        </a:rPr>
                        <a:t>6. ... rode a bike</a:t>
                      </a:r>
                      <a:r>
                        <a:rPr lang="en-GB" sz="2000" dirty="0">
                          <a:solidFill>
                            <a:srgbClr val="203864"/>
                          </a:solidFill>
                        </a:rPr>
                        <a:t>?</a:t>
                      </a:r>
                      <a:endParaRPr lang="es-GB" sz="2000" dirty="0">
                        <a:solidFill>
                          <a:srgbClr val="203864"/>
                        </a:solidFill>
                      </a:endParaRPr>
                    </a:p>
                  </a:txBody>
                  <a:tcPr anchor="ct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2907717989"/>
                  </a:ext>
                </a:extLst>
              </a:tr>
            </a:tbl>
          </a:graphicData>
        </a:graphic>
      </p:graphicFrame>
      <p:pic>
        <p:nvPicPr>
          <p:cNvPr id="7" name="Picture 8" descr="green checkmark">
            <a:extLst>
              <a:ext uri="{FF2B5EF4-FFF2-40B4-BE49-F238E27FC236}">
                <a16:creationId xmlns:a16="http://schemas.microsoft.com/office/drawing/2014/main" id="{31378790-0FE3-E64C-B87D-36154BCD04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1483" y="1384555"/>
            <a:ext cx="406580" cy="423521"/>
          </a:xfrm>
          <a:prstGeom prst="rect">
            <a:avLst/>
          </a:prstGeom>
        </p:spPr>
      </p:pic>
      <p:pic>
        <p:nvPicPr>
          <p:cNvPr id="8" name="Picture 8" descr="green checkmark">
            <a:extLst>
              <a:ext uri="{FF2B5EF4-FFF2-40B4-BE49-F238E27FC236}">
                <a16:creationId xmlns:a16="http://schemas.microsoft.com/office/drawing/2014/main" id="{152A8B9D-872B-334C-BFD4-8F4BC03917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4203" y="2272451"/>
            <a:ext cx="406580" cy="423521"/>
          </a:xfrm>
          <a:prstGeom prst="rect">
            <a:avLst/>
          </a:prstGeom>
        </p:spPr>
      </p:pic>
      <p:pic>
        <p:nvPicPr>
          <p:cNvPr id="9" name="Picture 8" descr="green checkmark">
            <a:extLst>
              <a:ext uri="{FF2B5EF4-FFF2-40B4-BE49-F238E27FC236}">
                <a16:creationId xmlns:a16="http://schemas.microsoft.com/office/drawing/2014/main" id="{0AE84515-C568-B045-8CA2-EA90039F64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40117" y="3202725"/>
            <a:ext cx="406580" cy="423521"/>
          </a:xfrm>
          <a:prstGeom prst="rect">
            <a:avLst/>
          </a:prstGeom>
        </p:spPr>
      </p:pic>
      <p:pic>
        <p:nvPicPr>
          <p:cNvPr id="10" name="Picture 8" descr="green checkmark">
            <a:extLst>
              <a:ext uri="{FF2B5EF4-FFF2-40B4-BE49-F238E27FC236}">
                <a16:creationId xmlns:a16="http://schemas.microsoft.com/office/drawing/2014/main" id="{818AB4AF-9F6E-0F41-9F13-FBB09A19AB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1483" y="4027532"/>
            <a:ext cx="406580" cy="423521"/>
          </a:xfrm>
          <a:prstGeom prst="rect">
            <a:avLst/>
          </a:prstGeom>
        </p:spPr>
      </p:pic>
      <p:pic>
        <p:nvPicPr>
          <p:cNvPr id="11" name="Picture 8" descr="green checkmark">
            <a:extLst>
              <a:ext uri="{FF2B5EF4-FFF2-40B4-BE49-F238E27FC236}">
                <a16:creationId xmlns:a16="http://schemas.microsoft.com/office/drawing/2014/main" id="{F30C5216-35B7-4C4E-862D-D00C6D8A7A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9464" y="4763860"/>
            <a:ext cx="406580" cy="423521"/>
          </a:xfrm>
          <a:prstGeom prst="rect">
            <a:avLst/>
          </a:prstGeom>
        </p:spPr>
      </p:pic>
      <p:pic>
        <p:nvPicPr>
          <p:cNvPr id="12" name="Picture 8" descr="green checkmark">
            <a:extLst>
              <a:ext uri="{FF2B5EF4-FFF2-40B4-BE49-F238E27FC236}">
                <a16:creationId xmlns:a16="http://schemas.microsoft.com/office/drawing/2014/main" id="{EB38BA8F-DBB5-C44D-BFAE-A959C247B0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40117" y="5630550"/>
            <a:ext cx="406580" cy="423521"/>
          </a:xfrm>
          <a:prstGeom prst="rect">
            <a:avLst/>
          </a:prstGeom>
        </p:spPr>
      </p:pic>
      <p:sp>
        <p:nvSpPr>
          <p:cNvPr id="13" name="CuadroTexto 12">
            <a:extLst>
              <a:ext uri="{FF2B5EF4-FFF2-40B4-BE49-F238E27FC236}">
                <a16:creationId xmlns:a16="http://schemas.microsoft.com/office/drawing/2014/main" id="{2F88E496-5C4E-FA4F-BB3F-08E98C27CFC9}"/>
              </a:ext>
            </a:extLst>
          </p:cNvPr>
          <p:cNvSpPr txBox="1"/>
          <p:nvPr/>
        </p:nvSpPr>
        <p:spPr>
          <a:xfrm>
            <a:off x="6177615" y="1417799"/>
            <a:ext cx="1745991" cy="400110"/>
          </a:xfrm>
          <a:prstGeom prst="rect">
            <a:avLst/>
          </a:prstGeom>
          <a:noFill/>
        </p:spPr>
        <p:txBody>
          <a:bodyPr wrap="none" rtlCol="0">
            <a:spAutoFit/>
          </a:bodyPr>
          <a:lstStyle/>
          <a:p>
            <a:pPr algn="l"/>
            <a:r>
              <a:rPr lang="en-GB" sz="2000" dirty="0">
                <a:solidFill>
                  <a:schemeClr val="accent5">
                    <a:lumMod val="50000"/>
                  </a:schemeClr>
                </a:solidFill>
              </a:rPr>
              <a:t>o</a:t>
            </a:r>
            <a:r>
              <a:rPr lang="es-GB" sz="2000" dirty="0">
                <a:solidFill>
                  <a:schemeClr val="accent5">
                    <a:lumMod val="50000"/>
                  </a:schemeClr>
                </a:solidFill>
              </a:rPr>
              <a:t>n Saturday</a:t>
            </a:r>
          </a:p>
        </p:txBody>
      </p:sp>
      <p:sp>
        <p:nvSpPr>
          <p:cNvPr id="14" name="CuadroTexto 13">
            <a:extLst>
              <a:ext uri="{FF2B5EF4-FFF2-40B4-BE49-F238E27FC236}">
                <a16:creationId xmlns:a16="http://schemas.microsoft.com/office/drawing/2014/main" id="{1004918D-7C80-0749-ACFD-8964712767A5}"/>
              </a:ext>
            </a:extLst>
          </p:cNvPr>
          <p:cNvSpPr txBox="1"/>
          <p:nvPr/>
        </p:nvSpPr>
        <p:spPr>
          <a:xfrm>
            <a:off x="5905106" y="2344037"/>
            <a:ext cx="2291012" cy="400110"/>
          </a:xfrm>
          <a:prstGeom prst="rect">
            <a:avLst/>
          </a:prstGeom>
          <a:noFill/>
        </p:spPr>
        <p:txBody>
          <a:bodyPr wrap="none" rtlCol="0">
            <a:spAutoFit/>
          </a:bodyPr>
          <a:lstStyle/>
          <a:p>
            <a:pPr algn="l"/>
            <a:r>
              <a:rPr lang="en-GB" sz="2000" dirty="0">
                <a:solidFill>
                  <a:schemeClr val="accent5">
                    <a:lumMod val="50000"/>
                  </a:schemeClr>
                </a:solidFill>
              </a:rPr>
              <a:t>o</a:t>
            </a:r>
            <a:r>
              <a:rPr lang="es-GB" sz="2000" dirty="0">
                <a:solidFill>
                  <a:schemeClr val="accent5">
                    <a:lumMod val="50000"/>
                  </a:schemeClr>
                </a:solidFill>
              </a:rPr>
              <a:t>n the weekend</a:t>
            </a:r>
          </a:p>
        </p:txBody>
      </p:sp>
      <p:sp>
        <p:nvSpPr>
          <p:cNvPr id="15" name="CuadroTexto 14">
            <a:extLst>
              <a:ext uri="{FF2B5EF4-FFF2-40B4-BE49-F238E27FC236}">
                <a16:creationId xmlns:a16="http://schemas.microsoft.com/office/drawing/2014/main" id="{B6C19EA4-9310-2349-B0AD-7C0F0A03A28C}"/>
              </a:ext>
            </a:extLst>
          </p:cNvPr>
          <p:cNvSpPr txBox="1"/>
          <p:nvPr/>
        </p:nvSpPr>
        <p:spPr>
          <a:xfrm>
            <a:off x="6339520" y="3214430"/>
            <a:ext cx="1422184" cy="400110"/>
          </a:xfrm>
          <a:prstGeom prst="rect">
            <a:avLst/>
          </a:prstGeom>
          <a:noFill/>
        </p:spPr>
        <p:txBody>
          <a:bodyPr wrap="none" rtlCol="0">
            <a:spAutoFit/>
          </a:bodyPr>
          <a:lstStyle/>
          <a:p>
            <a:pPr algn="l"/>
            <a:r>
              <a:rPr lang="en-GB" sz="2000" dirty="0">
                <a:solidFill>
                  <a:schemeClr val="accent5">
                    <a:lumMod val="50000"/>
                  </a:schemeClr>
                </a:solidFill>
              </a:rPr>
              <a:t>y</a:t>
            </a:r>
            <a:r>
              <a:rPr lang="es-GB" sz="2000" dirty="0">
                <a:solidFill>
                  <a:schemeClr val="accent5">
                    <a:lumMod val="50000"/>
                  </a:schemeClr>
                </a:solidFill>
              </a:rPr>
              <a:t>esterday</a:t>
            </a:r>
          </a:p>
        </p:txBody>
      </p:sp>
      <p:sp>
        <p:nvSpPr>
          <p:cNvPr id="17" name="CuadroTexto 16">
            <a:extLst>
              <a:ext uri="{FF2B5EF4-FFF2-40B4-BE49-F238E27FC236}">
                <a16:creationId xmlns:a16="http://schemas.microsoft.com/office/drawing/2014/main" id="{EED71060-8280-E341-B98D-86E0AB893E95}"/>
              </a:ext>
            </a:extLst>
          </p:cNvPr>
          <p:cNvSpPr txBox="1"/>
          <p:nvPr/>
        </p:nvSpPr>
        <p:spPr>
          <a:xfrm>
            <a:off x="6543900" y="4025421"/>
            <a:ext cx="1013419" cy="400110"/>
          </a:xfrm>
          <a:prstGeom prst="rect">
            <a:avLst/>
          </a:prstGeom>
          <a:noFill/>
        </p:spPr>
        <p:txBody>
          <a:bodyPr wrap="none" rtlCol="0">
            <a:spAutoFit/>
          </a:bodyPr>
          <a:lstStyle/>
          <a:p>
            <a:pPr algn="l"/>
            <a:r>
              <a:rPr lang="en-GB" sz="2000" dirty="0">
                <a:solidFill>
                  <a:schemeClr val="accent5">
                    <a:lumMod val="50000"/>
                  </a:schemeClr>
                </a:solidFill>
              </a:rPr>
              <a:t>i</a:t>
            </a:r>
            <a:r>
              <a:rPr lang="es-GB" sz="2000" dirty="0">
                <a:solidFill>
                  <a:schemeClr val="accent5">
                    <a:lumMod val="50000"/>
                  </a:schemeClr>
                </a:solidFill>
              </a:rPr>
              <a:t>n April</a:t>
            </a:r>
          </a:p>
        </p:txBody>
      </p:sp>
      <p:sp>
        <p:nvSpPr>
          <p:cNvPr id="18" name="CuadroTexto 17">
            <a:extLst>
              <a:ext uri="{FF2B5EF4-FFF2-40B4-BE49-F238E27FC236}">
                <a16:creationId xmlns:a16="http://schemas.microsoft.com/office/drawing/2014/main" id="{771CF626-3374-2140-923F-1FE520910060}"/>
              </a:ext>
            </a:extLst>
          </p:cNvPr>
          <p:cNvSpPr txBox="1"/>
          <p:nvPr/>
        </p:nvSpPr>
        <p:spPr>
          <a:xfrm>
            <a:off x="6280207" y="4792757"/>
            <a:ext cx="1564852" cy="400110"/>
          </a:xfrm>
          <a:prstGeom prst="rect">
            <a:avLst/>
          </a:prstGeom>
          <a:noFill/>
        </p:spPr>
        <p:txBody>
          <a:bodyPr wrap="none" rtlCol="0">
            <a:spAutoFit/>
          </a:bodyPr>
          <a:lstStyle/>
          <a:p>
            <a:pPr algn="l"/>
            <a:r>
              <a:rPr lang="en-GB" sz="2000" dirty="0">
                <a:solidFill>
                  <a:schemeClr val="accent5">
                    <a:lumMod val="50000"/>
                  </a:schemeClr>
                </a:solidFill>
              </a:rPr>
              <a:t>o</a:t>
            </a:r>
            <a:r>
              <a:rPr lang="es-GB" sz="2000" dirty="0">
                <a:solidFill>
                  <a:schemeClr val="accent5">
                    <a:lumMod val="50000"/>
                  </a:schemeClr>
                </a:solidFill>
              </a:rPr>
              <a:t>n Sunday</a:t>
            </a:r>
          </a:p>
        </p:txBody>
      </p:sp>
      <p:sp>
        <p:nvSpPr>
          <p:cNvPr id="19" name="CuadroTexto 18">
            <a:extLst>
              <a:ext uri="{FF2B5EF4-FFF2-40B4-BE49-F238E27FC236}">
                <a16:creationId xmlns:a16="http://schemas.microsoft.com/office/drawing/2014/main" id="{547EB952-2630-EE4A-A004-9310D313CD9E}"/>
              </a:ext>
            </a:extLst>
          </p:cNvPr>
          <p:cNvSpPr txBox="1"/>
          <p:nvPr/>
        </p:nvSpPr>
        <p:spPr>
          <a:xfrm>
            <a:off x="6201660" y="5627268"/>
            <a:ext cx="1721946" cy="400110"/>
          </a:xfrm>
          <a:prstGeom prst="rect">
            <a:avLst/>
          </a:prstGeom>
          <a:noFill/>
        </p:spPr>
        <p:txBody>
          <a:bodyPr wrap="none" rtlCol="0">
            <a:spAutoFit/>
          </a:bodyPr>
          <a:lstStyle/>
          <a:p>
            <a:pPr algn="l"/>
            <a:r>
              <a:rPr lang="en-GB" sz="2000" dirty="0">
                <a:solidFill>
                  <a:schemeClr val="accent5">
                    <a:lumMod val="50000"/>
                  </a:schemeClr>
                </a:solidFill>
              </a:rPr>
              <a:t>o</a:t>
            </a:r>
            <a:r>
              <a:rPr lang="es-GB" sz="2000" dirty="0">
                <a:solidFill>
                  <a:schemeClr val="accent5">
                    <a:lumMod val="50000"/>
                  </a:schemeClr>
                </a:solidFill>
              </a:rPr>
              <a:t>n Thursday</a:t>
            </a:r>
          </a:p>
        </p:txBody>
      </p:sp>
      <p:sp>
        <p:nvSpPr>
          <p:cNvPr id="16" name="Title 15"/>
          <p:cNvSpPr>
            <a:spLocks noGrp="1"/>
          </p:cNvSpPr>
          <p:nvPr>
            <p:ph type="title"/>
          </p:nvPr>
        </p:nvSpPr>
        <p:spPr>
          <a:xfrm>
            <a:off x="304800" y="341530"/>
            <a:ext cx="10515600" cy="362703"/>
          </a:xfrm>
        </p:spPr>
        <p:txBody>
          <a:bodyPr>
            <a:normAutofit fontScale="90000"/>
          </a:bodyPr>
          <a:lstStyle/>
          <a:p>
            <a:r>
              <a:rPr lang="es-GB" sz="2400" b="1" dirty="0"/>
              <a:t>Solución - Estudiante </a:t>
            </a:r>
            <a:r>
              <a:rPr lang="en-GB" sz="2400" b="1" dirty="0"/>
              <a:t>B</a:t>
            </a:r>
            <a:endParaRPr lang="en-GB" sz="2400" dirty="0"/>
          </a:p>
        </p:txBody>
      </p:sp>
    </p:spTree>
    <p:extLst>
      <p:ext uri="{BB962C8B-B14F-4D97-AF65-F5344CB8AC3E}">
        <p14:creationId xmlns:p14="http://schemas.microsoft.com/office/powerpoint/2010/main" val="233435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76121" y="1664136"/>
            <a:ext cx="8590507" cy="1288269"/>
          </a:xfrm>
        </p:spPr>
        <p:txBody>
          <a:bodyPr>
            <a:normAutofit/>
          </a:bodyPr>
          <a:lstStyle/>
          <a:p>
            <a:pPr algn="l"/>
            <a:r>
              <a:rPr lang="en-GB" sz="4000" b="1" dirty="0">
                <a:solidFill>
                  <a:prstClr val="white"/>
                </a:solidFill>
              </a:rPr>
              <a:t>Talking about the environment [2]</a:t>
            </a:r>
            <a:endParaRPr lang="en-US" sz="4000" dirty="0"/>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
        <p:nvSpPr>
          <p:cNvPr id="20" name="Title 3">
            <a:extLst>
              <a:ext uri="{FF2B5EF4-FFF2-40B4-BE49-F238E27FC236}">
                <a16:creationId xmlns:a16="http://schemas.microsoft.com/office/drawing/2014/main" id="{9FC60542-C4C2-5C4A-84EF-49D54C44FF70}"/>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2200" b="1" dirty="0">
                <a:solidFill>
                  <a:prstClr val="white"/>
                </a:solidFill>
                <a:latin typeface="Century Gothic" panose="020B0502020202020204" pitchFamily="34" charset="0"/>
              </a:rPr>
              <a:t>Y8 Spanish</a:t>
            </a:r>
          </a:p>
          <a:p>
            <a:pPr lvl="0">
              <a:defRPr/>
            </a:pPr>
            <a:r>
              <a:rPr lang="en-GB" sz="2200" dirty="0">
                <a:solidFill>
                  <a:prstClr val="white"/>
                </a:solidFill>
                <a:latin typeface="Century Gothic" panose="020B0502020202020204" pitchFamily="34" charset="0"/>
              </a:rPr>
              <a:t>Term 2.1 - Week 3 – Lesson 34 </a:t>
            </a:r>
          </a:p>
        </p:txBody>
      </p:sp>
      <p:sp>
        <p:nvSpPr>
          <p:cNvPr id="21" name="Title 3">
            <a:extLst>
              <a:ext uri="{FF2B5EF4-FFF2-40B4-BE49-F238E27FC236}">
                <a16:creationId xmlns:a16="http://schemas.microsoft.com/office/drawing/2014/main" id="{BF3510E8-5A84-5D4C-94D1-939C84C93370}"/>
              </a:ext>
            </a:extLst>
          </p:cNvPr>
          <p:cNvSpPr txBox="1">
            <a:spLocks/>
          </p:cNvSpPr>
          <p:nvPr/>
        </p:nvSpPr>
        <p:spPr>
          <a:xfrm>
            <a:off x="225242" y="6147055"/>
            <a:ext cx="4648910"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 Nick Avery / Rachel Hawkes</a:t>
            </a:r>
            <a:b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400" dirty="0">
                <a:solidFill>
                  <a:prstClr val="white"/>
                </a:solidFill>
                <a:latin typeface="Century Gothic" panose="020B0502020202020204" pitchFamily="34" charset="0"/>
              </a:rPr>
              <a:t>Date updated: 30/06/21</a:t>
            </a:r>
          </a:p>
        </p:txBody>
      </p:sp>
      <p:sp>
        <p:nvSpPr>
          <p:cNvPr id="14"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36714" y="2963120"/>
            <a:ext cx="7928093" cy="1301969"/>
          </a:xfrm>
        </p:spPr>
        <p:txBody>
          <a:bodyPr>
            <a:noAutofit/>
          </a:bodyPr>
          <a:lstStyle/>
          <a:p>
            <a:pPr algn="l"/>
            <a:r>
              <a:rPr lang="en-GB" sz="2800" dirty="0">
                <a:solidFill>
                  <a:prstClr val="white"/>
                </a:solidFill>
              </a:rPr>
              <a:t>–er/–ir verbs in the preterite [revisited]</a:t>
            </a:r>
          </a:p>
        </p:txBody>
      </p:sp>
      <p:sp>
        <p:nvSpPr>
          <p:cNvPr id="16" name="Subtitle 6">
            <a:extLst>
              <a:ext uri="{FF2B5EF4-FFF2-40B4-BE49-F238E27FC236}">
                <a16:creationId xmlns:a16="http://schemas.microsoft.com/office/drawing/2014/main" id="{ABC93937-5935-4FD6-909A-1159EB86D0C7}"/>
              </a:ext>
            </a:extLst>
          </p:cNvPr>
          <p:cNvSpPr txBox="1">
            <a:spLocks/>
          </p:cNvSpPr>
          <p:nvPr/>
        </p:nvSpPr>
        <p:spPr>
          <a:xfrm>
            <a:off x="190329" y="3475414"/>
            <a:ext cx="5993571" cy="9204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prstClr val="white"/>
                </a:solidFill>
              </a:rPr>
              <a:t>SSC [qui] [revisited]</a:t>
            </a:r>
          </a:p>
        </p:txBody>
      </p:sp>
    </p:spTree>
    <p:extLst>
      <p:ext uri="{BB962C8B-B14F-4D97-AF65-F5344CB8AC3E}">
        <p14:creationId xmlns:p14="http://schemas.microsoft.com/office/powerpoint/2010/main" val="1941342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1130967" y="1708483"/>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chemeClr val="accent5">
                    <a:lumMod val="50000"/>
                  </a:schemeClr>
                </a:solidFill>
              </a:rPr>
              <a:t>esquina</a:t>
            </a:r>
            <a:endParaRPr lang="en-GB" sz="3600" b="1" dirty="0">
              <a:solidFill>
                <a:schemeClr val="accent5">
                  <a:lumMod val="50000"/>
                </a:schemeClr>
              </a:solidFill>
            </a:endParaRPr>
          </a:p>
        </p:txBody>
      </p:sp>
      <p:sp>
        <p:nvSpPr>
          <p:cNvPr id="30" name="Rounded Rectangle 29"/>
          <p:cNvSpPr/>
          <p:nvPr/>
        </p:nvSpPr>
        <p:spPr>
          <a:xfrm>
            <a:off x="4170946" y="1708483"/>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3600" b="1" dirty="0" err="1">
                <a:solidFill>
                  <a:schemeClr val="accent5">
                    <a:lumMod val="50000"/>
                  </a:schemeClr>
                </a:solidFill>
              </a:rPr>
              <a:t>querer</a:t>
            </a:r>
            <a:endParaRPr lang="en-GB" sz="3600" b="1" dirty="0">
              <a:solidFill>
                <a:schemeClr val="accent5">
                  <a:lumMod val="50000"/>
                </a:schemeClr>
              </a:solidFill>
            </a:endParaRPr>
          </a:p>
        </p:txBody>
      </p:sp>
      <p:sp>
        <p:nvSpPr>
          <p:cNvPr id="31" name="Rounded Rectangle 30"/>
          <p:cNvSpPr/>
          <p:nvPr/>
        </p:nvSpPr>
        <p:spPr>
          <a:xfrm>
            <a:off x="7210925" y="1708483"/>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3600" b="1" dirty="0" err="1">
                <a:solidFill>
                  <a:schemeClr val="accent5">
                    <a:lumMod val="50000"/>
                  </a:schemeClr>
                </a:solidFill>
              </a:rPr>
              <a:t>quinto</a:t>
            </a:r>
            <a:endParaRPr lang="en-GB" sz="3600" b="1" dirty="0">
              <a:solidFill>
                <a:schemeClr val="accent5">
                  <a:lumMod val="50000"/>
                </a:schemeClr>
              </a:solidFill>
            </a:endParaRPr>
          </a:p>
        </p:txBody>
      </p:sp>
      <p:sp>
        <p:nvSpPr>
          <p:cNvPr id="32" name="Rounded Rectangle 31"/>
          <p:cNvSpPr/>
          <p:nvPr/>
        </p:nvSpPr>
        <p:spPr>
          <a:xfrm>
            <a:off x="3239365" y="3206330"/>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chemeClr val="accent5">
                    <a:lumMod val="50000"/>
                  </a:schemeClr>
                </a:solidFill>
              </a:rPr>
              <a:t>paquete</a:t>
            </a:r>
            <a:endParaRPr lang="en-GB" sz="3600" b="1" dirty="0">
              <a:solidFill>
                <a:schemeClr val="accent5">
                  <a:lumMod val="50000"/>
                </a:schemeClr>
              </a:solidFill>
            </a:endParaRPr>
          </a:p>
        </p:txBody>
      </p:sp>
      <p:sp>
        <p:nvSpPr>
          <p:cNvPr id="33" name="Rounded Rectangle 32"/>
          <p:cNvSpPr/>
          <p:nvPr/>
        </p:nvSpPr>
        <p:spPr>
          <a:xfrm>
            <a:off x="6276323" y="3206330"/>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3600" b="1" dirty="0">
                <a:solidFill>
                  <a:schemeClr val="accent5">
                    <a:lumMod val="50000"/>
                  </a:schemeClr>
                </a:solidFill>
              </a:rPr>
              <a:t>quince</a:t>
            </a:r>
          </a:p>
        </p:txBody>
      </p:sp>
      <p:sp>
        <p:nvSpPr>
          <p:cNvPr id="34" name="Rounded Rectangle 33"/>
          <p:cNvSpPr/>
          <p:nvPr/>
        </p:nvSpPr>
        <p:spPr>
          <a:xfrm>
            <a:off x="9257132" y="3206330"/>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3400" b="1" dirty="0" err="1">
                <a:solidFill>
                  <a:schemeClr val="accent5">
                    <a:lumMod val="50000"/>
                  </a:schemeClr>
                </a:solidFill>
              </a:rPr>
              <a:t>ataque</a:t>
            </a:r>
            <a:endParaRPr lang="en-GB" sz="3400" b="1" dirty="0">
              <a:solidFill>
                <a:schemeClr val="accent5">
                  <a:lumMod val="50000"/>
                </a:schemeClr>
              </a:solidFill>
            </a:endParaRPr>
          </a:p>
        </p:txBody>
      </p:sp>
      <p:sp>
        <p:nvSpPr>
          <p:cNvPr id="35" name="Rounded Rectangle 34"/>
          <p:cNvSpPr/>
          <p:nvPr/>
        </p:nvSpPr>
        <p:spPr>
          <a:xfrm>
            <a:off x="258556" y="3206330"/>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3600" b="1" dirty="0" err="1">
                <a:solidFill>
                  <a:schemeClr val="accent5">
                    <a:lumMod val="50000"/>
                  </a:schemeClr>
                </a:solidFill>
              </a:rPr>
              <a:t>quedar</a:t>
            </a:r>
            <a:endParaRPr lang="en-GB" sz="3600" b="1" dirty="0">
              <a:solidFill>
                <a:schemeClr val="accent5">
                  <a:lumMod val="50000"/>
                </a:schemeClr>
              </a:solidFill>
            </a:endParaRPr>
          </a:p>
        </p:txBody>
      </p:sp>
      <p:sp>
        <p:nvSpPr>
          <p:cNvPr id="36" name="Rounded Rectangle 35"/>
          <p:cNvSpPr/>
          <p:nvPr/>
        </p:nvSpPr>
        <p:spPr>
          <a:xfrm>
            <a:off x="1130967" y="4704177"/>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3600" b="1" dirty="0" err="1">
                <a:solidFill>
                  <a:schemeClr val="accent5">
                    <a:lumMod val="50000"/>
                  </a:schemeClr>
                </a:solidFill>
              </a:rPr>
              <a:t>pequeño</a:t>
            </a:r>
            <a:endParaRPr lang="en-GB" sz="3600" b="1" dirty="0">
              <a:solidFill>
                <a:schemeClr val="accent5">
                  <a:lumMod val="50000"/>
                </a:schemeClr>
              </a:solidFill>
            </a:endParaRPr>
          </a:p>
        </p:txBody>
      </p:sp>
      <p:sp>
        <p:nvSpPr>
          <p:cNvPr id="37" name="Rounded Rectangle 36"/>
          <p:cNvSpPr/>
          <p:nvPr/>
        </p:nvSpPr>
        <p:spPr>
          <a:xfrm>
            <a:off x="4174808" y="4704176"/>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3600" b="1" dirty="0" err="1">
                <a:solidFill>
                  <a:schemeClr val="accent5">
                    <a:lumMod val="50000"/>
                  </a:schemeClr>
                </a:solidFill>
              </a:rPr>
              <a:t>izquierda</a:t>
            </a:r>
            <a:endParaRPr lang="en-GB" sz="3600" b="1" dirty="0">
              <a:solidFill>
                <a:schemeClr val="accent5">
                  <a:lumMod val="50000"/>
                </a:schemeClr>
              </a:solidFill>
            </a:endParaRPr>
          </a:p>
        </p:txBody>
      </p:sp>
      <p:sp>
        <p:nvSpPr>
          <p:cNvPr id="38" name="Rounded Rectangle 37"/>
          <p:cNvSpPr/>
          <p:nvPr/>
        </p:nvSpPr>
        <p:spPr>
          <a:xfrm>
            <a:off x="7244595" y="4704175"/>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3600" b="1" dirty="0" err="1">
                <a:solidFill>
                  <a:schemeClr val="accent5">
                    <a:lumMod val="50000"/>
                  </a:schemeClr>
                </a:solidFill>
              </a:rPr>
              <a:t>máquina</a:t>
            </a:r>
            <a:endParaRPr lang="en-GB" sz="3600" b="1" dirty="0">
              <a:solidFill>
                <a:schemeClr val="accent5">
                  <a:lumMod val="50000"/>
                </a:schemeClr>
              </a:solidFill>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Fonética</a:t>
            </a:r>
          </a:p>
        </p:txBody>
      </p:sp>
      <p:sp>
        <p:nvSpPr>
          <p:cNvPr id="3" name="Rounded Rectangle 2"/>
          <p:cNvSpPr/>
          <p:nvPr/>
        </p:nvSpPr>
        <p:spPr>
          <a:xfrm>
            <a:off x="1066799" y="1536480"/>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203864"/>
                </a:solidFill>
              </a:rPr>
              <a:t>1</a:t>
            </a:r>
          </a:p>
        </p:txBody>
      </p:sp>
      <p:sp>
        <p:nvSpPr>
          <p:cNvPr id="8" name="Rounded Rectangle 7"/>
          <p:cNvSpPr/>
          <p:nvPr/>
        </p:nvSpPr>
        <p:spPr>
          <a:xfrm>
            <a:off x="4018546" y="1556083"/>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dirty="0">
                <a:solidFill>
                  <a:srgbClr val="203864"/>
                </a:solidFill>
              </a:rPr>
              <a:t>2</a:t>
            </a:r>
          </a:p>
        </p:txBody>
      </p:sp>
      <p:sp>
        <p:nvSpPr>
          <p:cNvPr id="9" name="Rounded Rectangle 8"/>
          <p:cNvSpPr/>
          <p:nvPr/>
        </p:nvSpPr>
        <p:spPr>
          <a:xfrm>
            <a:off x="7101742" y="1595144"/>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dirty="0">
                <a:solidFill>
                  <a:srgbClr val="203864"/>
                </a:solidFill>
              </a:rPr>
              <a:t>3</a:t>
            </a:r>
          </a:p>
        </p:txBody>
      </p:sp>
      <p:sp>
        <p:nvSpPr>
          <p:cNvPr id="10" name="Rounded Rectangle 9"/>
          <p:cNvSpPr/>
          <p:nvPr/>
        </p:nvSpPr>
        <p:spPr>
          <a:xfrm>
            <a:off x="3139032" y="3069993"/>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dirty="0">
                <a:solidFill>
                  <a:srgbClr val="203864"/>
                </a:solidFill>
              </a:rPr>
              <a:t>5</a:t>
            </a:r>
            <a:endParaRPr lang="en-GB" dirty="0"/>
          </a:p>
        </p:txBody>
      </p:sp>
      <p:sp>
        <p:nvSpPr>
          <p:cNvPr id="11" name="Rounded Rectangle 10"/>
          <p:cNvSpPr/>
          <p:nvPr/>
        </p:nvSpPr>
        <p:spPr>
          <a:xfrm>
            <a:off x="6147724" y="3095125"/>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dirty="0">
                <a:solidFill>
                  <a:srgbClr val="203864"/>
                </a:solidFill>
              </a:rPr>
              <a:t>6</a:t>
            </a:r>
          </a:p>
        </p:txBody>
      </p:sp>
      <p:sp>
        <p:nvSpPr>
          <p:cNvPr id="12" name="Rounded Rectangle 11"/>
          <p:cNvSpPr/>
          <p:nvPr/>
        </p:nvSpPr>
        <p:spPr>
          <a:xfrm>
            <a:off x="9156416" y="3085359"/>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dirty="0">
                <a:solidFill>
                  <a:srgbClr val="203864"/>
                </a:solidFill>
              </a:rPr>
              <a:t>7</a:t>
            </a:r>
          </a:p>
        </p:txBody>
      </p:sp>
      <p:sp>
        <p:nvSpPr>
          <p:cNvPr id="13" name="Rounded Rectangle 12"/>
          <p:cNvSpPr/>
          <p:nvPr/>
        </p:nvSpPr>
        <p:spPr>
          <a:xfrm>
            <a:off x="106156" y="3053930"/>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dirty="0">
                <a:solidFill>
                  <a:srgbClr val="203864"/>
                </a:solidFill>
              </a:rPr>
              <a:t>4</a:t>
            </a:r>
          </a:p>
        </p:txBody>
      </p:sp>
      <p:sp>
        <p:nvSpPr>
          <p:cNvPr id="14" name="Rounded Rectangle 13"/>
          <p:cNvSpPr/>
          <p:nvPr/>
        </p:nvSpPr>
        <p:spPr>
          <a:xfrm>
            <a:off x="978567" y="4551777"/>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dirty="0">
                <a:solidFill>
                  <a:srgbClr val="203864"/>
                </a:solidFill>
              </a:rPr>
              <a:t>8</a:t>
            </a:r>
          </a:p>
        </p:txBody>
      </p:sp>
      <p:sp>
        <p:nvSpPr>
          <p:cNvPr id="15" name="Rounded Rectangle 14"/>
          <p:cNvSpPr/>
          <p:nvPr/>
        </p:nvSpPr>
        <p:spPr>
          <a:xfrm>
            <a:off x="4022408" y="4551776"/>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dirty="0">
                <a:solidFill>
                  <a:srgbClr val="203864"/>
                </a:solidFill>
              </a:rPr>
              <a:t>9</a:t>
            </a:r>
          </a:p>
        </p:txBody>
      </p:sp>
      <p:sp>
        <p:nvSpPr>
          <p:cNvPr id="16" name="Rounded Rectangle 15"/>
          <p:cNvSpPr/>
          <p:nvPr/>
        </p:nvSpPr>
        <p:spPr>
          <a:xfrm>
            <a:off x="7150619" y="4592972"/>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dirty="0">
                <a:solidFill>
                  <a:srgbClr val="203864"/>
                </a:solidFill>
              </a:rPr>
              <a:t>10</a:t>
            </a:r>
          </a:p>
        </p:txBody>
      </p:sp>
      <p:sp>
        <p:nvSpPr>
          <p:cNvPr id="25" name="Rounded Rectangle 11">
            <a:extLst>
              <a:ext uri="{FF2B5EF4-FFF2-40B4-BE49-F238E27FC236}">
                <a16:creationId xmlns:a16="http://schemas.microsoft.com/office/drawing/2014/main" id="{A316DD52-7894-4A75-969C-CA0645DA2978}"/>
              </a:ext>
            </a:extLst>
          </p:cNvPr>
          <p:cNvSpPr/>
          <p:nvPr/>
        </p:nvSpPr>
        <p:spPr>
          <a:xfrm>
            <a:off x="9982199" y="279400"/>
            <a:ext cx="1945943" cy="3796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974386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3"/>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2" restart="whenNotActive" fill="hold" evtFilter="cancelBubble" nodeType="interactiveSeq">
                <p:stCondLst>
                  <p:cond evt="onClick" delay="0">
                    <p:tgtEl>
                      <p:spTgt spid="2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7" restart="whenNotActive" fill="hold" evtFilter="cancelBubble" nodeType="interactiveSeq">
                <p:stCondLst>
                  <p:cond evt="onClick" delay="0">
                    <p:tgtEl>
                      <p:spTgt spid="30"/>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1" nodeType="clickEffect">
                                  <p:stCondLst>
                                    <p:cond delay="0"/>
                                  </p:stCondLst>
                                  <p:childTnLst>
                                    <p:set>
                                      <p:cBhvr>
                                        <p:cTn id="61"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62" restart="whenNotActive" fill="hold" evtFilter="cancelBubble" nodeType="interactiveSeq">
                <p:stCondLst>
                  <p:cond evt="onClick" delay="0">
                    <p:tgtEl>
                      <p:spTgt spid="31"/>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67" restart="whenNotActive" fill="hold" evtFilter="cancelBubble" nodeType="interactiveSeq">
                <p:stCondLst>
                  <p:cond evt="onClick" delay="0">
                    <p:tgtEl>
                      <p:spTgt spid="35"/>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1" nodeType="clickEffect">
                                  <p:stCondLst>
                                    <p:cond delay="0"/>
                                  </p:stCondLst>
                                  <p:childTnLst>
                                    <p:set>
                                      <p:cBhvr>
                                        <p:cTn id="7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72" restart="whenNotActive" fill="hold" evtFilter="cancelBubble" nodeType="interactiveSeq">
                <p:stCondLst>
                  <p:cond evt="onClick" delay="0">
                    <p:tgtEl>
                      <p:spTgt spid="36"/>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1" nodeType="clickEffect">
                                  <p:stCondLst>
                                    <p:cond delay="0"/>
                                  </p:stCondLst>
                                  <p:childTnLst>
                                    <p:set>
                                      <p:cBhvr>
                                        <p:cTn id="8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82" restart="whenNotActive" fill="hold" evtFilter="cancelBubble" nodeType="interactiveSeq">
                <p:stCondLst>
                  <p:cond evt="onClick" delay="0">
                    <p:tgtEl>
                      <p:spTgt spid="38"/>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seq concurrent="1" nextAc="seek">
              <p:cTn id="87" restart="whenNotActive" fill="hold" evtFilter="cancelBubble" nodeType="interactiveSeq">
                <p:stCondLst>
                  <p:cond evt="onClick" delay="0">
                    <p:tgtEl>
                      <p:spTgt spid="32"/>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grpId="1" nodeType="clickEffect">
                                  <p:stCondLst>
                                    <p:cond delay="0"/>
                                  </p:stCondLst>
                                  <p:childTnLst>
                                    <p:set>
                                      <p:cBhvr>
                                        <p:cTn id="91"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92" restart="whenNotActive" fill="hold" evtFilter="cancelBubble" nodeType="interactiveSeq">
                <p:stCondLst>
                  <p:cond evt="onClick" delay="0">
                    <p:tgtEl>
                      <p:spTgt spid="33"/>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grpId="1" nodeType="clickEffect">
                                  <p:stCondLst>
                                    <p:cond delay="0"/>
                                  </p:stCondLst>
                                  <p:childTnLst>
                                    <p:set>
                                      <p:cBhvr>
                                        <p:cTn id="96"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seq concurrent="1" nextAc="seek">
              <p:cTn id="97" restart="whenNotActive" fill="hold" evtFilter="cancelBubble" nodeType="interactiveSeq">
                <p:stCondLst>
                  <p:cond evt="onClick" delay="0">
                    <p:tgtEl>
                      <p:spTgt spid="34"/>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grpId="1" nodeType="clickEffect">
                                  <p:stCondLst>
                                    <p:cond delay="0"/>
                                  </p:stCondLst>
                                  <p:childTnLst>
                                    <p:set>
                                      <p:cBhvr>
                                        <p:cTn id="101"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childTnLst>
        </p:cTn>
      </p:par>
    </p:tnLst>
    <p:bldLst>
      <p:bldP spid="3" grpId="0" animBg="1"/>
      <p:bldP spid="3"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Fonética</a:t>
            </a:r>
          </a:p>
        </p:txBody>
      </p:sp>
      <p:sp>
        <p:nvSpPr>
          <p:cNvPr id="15" name="Rounded Rectangle 14"/>
          <p:cNvSpPr/>
          <p:nvPr/>
        </p:nvSpPr>
        <p:spPr>
          <a:xfrm>
            <a:off x="1130967" y="1708483"/>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chemeClr val="accent5">
                    <a:lumMod val="50000"/>
                  </a:schemeClr>
                </a:solidFill>
              </a:rPr>
              <a:t>esquina</a:t>
            </a:r>
            <a:endParaRPr lang="en-GB" sz="3600" b="1" dirty="0">
              <a:solidFill>
                <a:schemeClr val="accent5">
                  <a:lumMod val="50000"/>
                </a:schemeClr>
              </a:solidFill>
            </a:endParaRPr>
          </a:p>
        </p:txBody>
      </p:sp>
      <p:sp>
        <p:nvSpPr>
          <p:cNvPr id="16" name="Rounded Rectangle 15"/>
          <p:cNvSpPr/>
          <p:nvPr/>
        </p:nvSpPr>
        <p:spPr>
          <a:xfrm>
            <a:off x="4170946" y="1708483"/>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3600" b="1" dirty="0" err="1">
                <a:solidFill>
                  <a:schemeClr val="accent5">
                    <a:lumMod val="50000"/>
                  </a:schemeClr>
                </a:solidFill>
              </a:rPr>
              <a:t>querer</a:t>
            </a:r>
            <a:endParaRPr lang="en-GB" sz="3600" b="1" dirty="0">
              <a:solidFill>
                <a:schemeClr val="accent5">
                  <a:lumMod val="50000"/>
                </a:schemeClr>
              </a:solidFill>
            </a:endParaRPr>
          </a:p>
        </p:txBody>
      </p:sp>
      <p:sp>
        <p:nvSpPr>
          <p:cNvPr id="27" name="Rounded Rectangle 26"/>
          <p:cNvSpPr/>
          <p:nvPr/>
        </p:nvSpPr>
        <p:spPr>
          <a:xfrm>
            <a:off x="7210925" y="1708483"/>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3600" b="1" dirty="0" err="1">
                <a:solidFill>
                  <a:schemeClr val="accent5">
                    <a:lumMod val="50000"/>
                  </a:schemeClr>
                </a:solidFill>
              </a:rPr>
              <a:t>quinto</a:t>
            </a:r>
            <a:endParaRPr lang="en-GB" sz="3600" b="1" dirty="0">
              <a:solidFill>
                <a:schemeClr val="accent5">
                  <a:lumMod val="50000"/>
                </a:schemeClr>
              </a:solidFill>
            </a:endParaRPr>
          </a:p>
        </p:txBody>
      </p:sp>
      <p:sp>
        <p:nvSpPr>
          <p:cNvPr id="28" name="Rounded Rectangle 27"/>
          <p:cNvSpPr/>
          <p:nvPr/>
        </p:nvSpPr>
        <p:spPr>
          <a:xfrm>
            <a:off x="3239365" y="3206330"/>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chemeClr val="accent5">
                    <a:lumMod val="50000"/>
                  </a:schemeClr>
                </a:solidFill>
              </a:rPr>
              <a:t>paquete</a:t>
            </a:r>
            <a:endParaRPr lang="en-GB" sz="3600" b="1" dirty="0">
              <a:solidFill>
                <a:schemeClr val="accent5">
                  <a:lumMod val="50000"/>
                </a:schemeClr>
              </a:solidFill>
            </a:endParaRPr>
          </a:p>
        </p:txBody>
      </p:sp>
      <p:sp>
        <p:nvSpPr>
          <p:cNvPr id="29" name="Rounded Rectangle 28"/>
          <p:cNvSpPr/>
          <p:nvPr/>
        </p:nvSpPr>
        <p:spPr>
          <a:xfrm>
            <a:off x="6276323" y="3206330"/>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3600" b="1" dirty="0">
                <a:solidFill>
                  <a:schemeClr val="accent5">
                    <a:lumMod val="50000"/>
                  </a:schemeClr>
                </a:solidFill>
              </a:rPr>
              <a:t>quince</a:t>
            </a:r>
          </a:p>
        </p:txBody>
      </p:sp>
      <p:sp>
        <p:nvSpPr>
          <p:cNvPr id="30" name="Rounded Rectangle 29"/>
          <p:cNvSpPr/>
          <p:nvPr/>
        </p:nvSpPr>
        <p:spPr>
          <a:xfrm>
            <a:off x="9257132" y="3206330"/>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3400" b="1" dirty="0" err="1">
                <a:solidFill>
                  <a:schemeClr val="accent5">
                    <a:lumMod val="50000"/>
                  </a:schemeClr>
                </a:solidFill>
              </a:rPr>
              <a:t>ataque</a:t>
            </a:r>
            <a:endParaRPr lang="en-GB" sz="3400" b="1" dirty="0">
              <a:solidFill>
                <a:schemeClr val="accent5">
                  <a:lumMod val="50000"/>
                </a:schemeClr>
              </a:solidFill>
            </a:endParaRPr>
          </a:p>
        </p:txBody>
      </p:sp>
      <p:sp>
        <p:nvSpPr>
          <p:cNvPr id="31" name="Rounded Rectangle 30"/>
          <p:cNvSpPr/>
          <p:nvPr/>
        </p:nvSpPr>
        <p:spPr>
          <a:xfrm>
            <a:off x="258556" y="3206330"/>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3600" b="1" dirty="0" err="1">
                <a:solidFill>
                  <a:schemeClr val="accent5">
                    <a:lumMod val="50000"/>
                  </a:schemeClr>
                </a:solidFill>
              </a:rPr>
              <a:t>quedar</a:t>
            </a:r>
            <a:endParaRPr lang="en-GB" sz="3600" b="1" dirty="0">
              <a:solidFill>
                <a:schemeClr val="accent5">
                  <a:lumMod val="50000"/>
                </a:schemeClr>
              </a:solidFill>
            </a:endParaRPr>
          </a:p>
        </p:txBody>
      </p:sp>
      <p:sp>
        <p:nvSpPr>
          <p:cNvPr id="32" name="Rounded Rectangle 31"/>
          <p:cNvSpPr/>
          <p:nvPr/>
        </p:nvSpPr>
        <p:spPr>
          <a:xfrm>
            <a:off x="1130967" y="4704177"/>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3600" b="1" dirty="0" err="1">
                <a:solidFill>
                  <a:schemeClr val="accent5">
                    <a:lumMod val="50000"/>
                  </a:schemeClr>
                </a:solidFill>
              </a:rPr>
              <a:t>pequeño</a:t>
            </a:r>
            <a:endParaRPr lang="en-GB" sz="3600" b="1" dirty="0">
              <a:solidFill>
                <a:schemeClr val="accent5">
                  <a:lumMod val="50000"/>
                </a:schemeClr>
              </a:solidFill>
            </a:endParaRPr>
          </a:p>
        </p:txBody>
      </p:sp>
      <p:sp>
        <p:nvSpPr>
          <p:cNvPr id="33" name="Rounded Rectangle 32"/>
          <p:cNvSpPr/>
          <p:nvPr/>
        </p:nvSpPr>
        <p:spPr>
          <a:xfrm>
            <a:off x="4174808" y="4704176"/>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3600" b="1" dirty="0" err="1">
                <a:solidFill>
                  <a:schemeClr val="accent5">
                    <a:lumMod val="50000"/>
                  </a:schemeClr>
                </a:solidFill>
              </a:rPr>
              <a:t>izquierda</a:t>
            </a:r>
            <a:endParaRPr lang="en-GB" sz="3600" b="1" dirty="0">
              <a:solidFill>
                <a:schemeClr val="accent5">
                  <a:lumMod val="50000"/>
                </a:schemeClr>
              </a:solidFill>
            </a:endParaRPr>
          </a:p>
        </p:txBody>
      </p:sp>
      <p:sp>
        <p:nvSpPr>
          <p:cNvPr id="34" name="Rounded Rectangle 33"/>
          <p:cNvSpPr/>
          <p:nvPr/>
        </p:nvSpPr>
        <p:spPr>
          <a:xfrm>
            <a:off x="7244595" y="4704175"/>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3600" b="1" dirty="0" err="1">
                <a:solidFill>
                  <a:schemeClr val="accent5">
                    <a:lumMod val="50000"/>
                  </a:schemeClr>
                </a:solidFill>
              </a:rPr>
              <a:t>máquina</a:t>
            </a:r>
            <a:endParaRPr lang="en-GB" sz="3600" b="1" dirty="0">
              <a:solidFill>
                <a:schemeClr val="accent5">
                  <a:lumMod val="50000"/>
                </a:schemeClr>
              </a:solidFill>
            </a:endParaRPr>
          </a:p>
        </p:txBody>
      </p:sp>
      <p:sp>
        <p:nvSpPr>
          <p:cNvPr id="45" name="Rounded Rectangle 11">
            <a:extLst>
              <a:ext uri="{FF2B5EF4-FFF2-40B4-BE49-F238E27FC236}">
                <a16:creationId xmlns:a16="http://schemas.microsoft.com/office/drawing/2014/main" id="{A316DD52-7894-4A75-969C-CA0645DA2978}"/>
              </a:ext>
            </a:extLst>
          </p:cNvPr>
          <p:cNvSpPr/>
          <p:nvPr/>
        </p:nvSpPr>
        <p:spPr>
          <a:xfrm>
            <a:off x="9982199" y="279400"/>
            <a:ext cx="1945943" cy="3796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69379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82286" y="1102337"/>
            <a:ext cx="11845856" cy="550948"/>
          </a:xfrm>
        </p:spPr>
        <p:txBody>
          <a:bodyPr>
            <a:noAutofit/>
          </a:bodyPr>
          <a:lstStyle/>
          <a:p>
            <a:r>
              <a:rPr lang="pt-BR" sz="2200" b="1" dirty="0">
                <a:solidFill>
                  <a:srgbClr val="1F3864"/>
                </a:solidFill>
                <a:latin typeface="Century Gothic" panose="020B0502020202020204" pitchFamily="34" charset="0"/>
                <a:ea typeface="Century Gothic"/>
                <a:cs typeface="Century Gothic"/>
                <a:sym typeface="Century Gothic"/>
              </a:rPr>
              <a:t>¿</a:t>
            </a:r>
            <a:r>
              <a:rPr lang="pt-BR" sz="2200" b="1" dirty="0" err="1">
                <a:solidFill>
                  <a:srgbClr val="1F3864"/>
                </a:solidFill>
                <a:latin typeface="Century Gothic" panose="020B0502020202020204" pitchFamily="34" charset="0"/>
                <a:ea typeface="Century Gothic"/>
                <a:cs typeface="Century Gothic"/>
                <a:sym typeface="Century Gothic"/>
              </a:rPr>
              <a:t>Cuál</a:t>
            </a:r>
            <a:r>
              <a:rPr lang="pt-BR" sz="2200" b="1" dirty="0">
                <a:solidFill>
                  <a:srgbClr val="1F3864"/>
                </a:solidFill>
                <a:latin typeface="Century Gothic" panose="020B0502020202020204" pitchFamily="34" charset="0"/>
                <a:ea typeface="Century Gothic"/>
                <a:cs typeface="Century Gothic"/>
                <a:sym typeface="Century Gothic"/>
              </a:rPr>
              <a:t> es </a:t>
            </a:r>
            <a:r>
              <a:rPr lang="pt-BR" sz="2200" b="1" dirty="0" err="1">
                <a:solidFill>
                  <a:srgbClr val="1F3864"/>
                </a:solidFill>
                <a:latin typeface="Century Gothic" panose="020B0502020202020204" pitchFamily="34" charset="0"/>
                <a:ea typeface="Century Gothic"/>
                <a:cs typeface="Century Gothic"/>
                <a:sym typeface="Century Gothic"/>
              </a:rPr>
              <a:t>la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palabra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en</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español</a:t>
            </a:r>
            <a:r>
              <a:rPr lang="pt-BR" sz="2200" b="1" dirty="0">
                <a:solidFill>
                  <a:srgbClr val="1F3864"/>
                </a:solidFill>
                <a:latin typeface="Century Gothic" panose="020B0502020202020204" pitchFamily="34" charset="0"/>
                <a:ea typeface="Century Gothic"/>
                <a:cs typeface="Century Gothic"/>
                <a:sym typeface="Century Gothic"/>
              </a:rPr>
              <a:t>?</a:t>
            </a:r>
            <a:endParaRPr lang="en-GB" sz="2200" dirty="0"/>
          </a:p>
        </p:txBody>
      </p:sp>
      <p:sp>
        <p:nvSpPr>
          <p:cNvPr id="38" name="Rounded Rectangle 11">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39" name="Picture 4" descr="background rectangle">
            <a:extLst>
              <a:ext uri="{FF2B5EF4-FFF2-40B4-BE49-F238E27FC236}">
                <a16:creationId xmlns:a16="http://schemas.microsoft.com/office/drawing/2014/main" id="{BC773050-C400-D34B-8FC2-12774A3C29C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40" name="Título 8">
            <a:extLst>
              <a:ext uri="{FF2B5EF4-FFF2-40B4-BE49-F238E27FC236}">
                <a16:creationId xmlns:a16="http://schemas.microsoft.com/office/drawing/2014/main" id="{54599549-8AC8-FE4D-BE35-B878D0E8EC2F}"/>
              </a:ext>
            </a:extLst>
          </p:cNvPr>
          <p:cNvSpPr txBox="1">
            <a:spLocks/>
          </p:cNvSpPr>
          <p:nvPr/>
        </p:nvSpPr>
        <p:spPr>
          <a:xfrm>
            <a:off x="82286" y="382103"/>
            <a:ext cx="4635488" cy="550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Vocabulario</a:t>
            </a:r>
            <a:endParaRPr lang="en-GB" sz="3600" b="1" dirty="0">
              <a:solidFill>
                <a:schemeClr val="bg1"/>
              </a:solidFill>
            </a:endParaRP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469882"/>
            <a:ext cx="2640466" cy="4934236"/>
          </a:xfrm>
          <a:prstGeom prst="rect">
            <a:avLst/>
          </a:prstGeom>
          <a:noFill/>
        </p:spPr>
        <p:txBody>
          <a:bodyPr wrap="none" rtlCol="0">
            <a:spAutoFit/>
          </a:bodyPr>
          <a:lstStyle/>
          <a:p>
            <a:pPr algn="l">
              <a:lnSpc>
                <a:spcPct val="110000"/>
              </a:lnSpc>
            </a:pPr>
            <a:r>
              <a:rPr lang="es-GB" sz="2400" dirty="0">
                <a:solidFill>
                  <a:schemeClr val="accent5">
                    <a:lumMod val="50000"/>
                  </a:schemeClr>
                </a:solidFill>
              </a:rPr>
              <a:t>luego</a:t>
            </a:r>
          </a:p>
          <a:p>
            <a:pPr algn="l">
              <a:lnSpc>
                <a:spcPct val="110000"/>
              </a:lnSpc>
            </a:pPr>
            <a:r>
              <a:rPr lang="es-GB" sz="2400" dirty="0">
                <a:solidFill>
                  <a:schemeClr val="accent5">
                    <a:lumMod val="50000"/>
                  </a:schemeClr>
                </a:solidFill>
              </a:rPr>
              <a:t>Inglaterra</a:t>
            </a:r>
          </a:p>
          <a:p>
            <a:pPr algn="l">
              <a:lnSpc>
                <a:spcPct val="110000"/>
              </a:lnSpc>
            </a:pPr>
            <a:r>
              <a:rPr lang="es-GB" sz="2400" dirty="0">
                <a:solidFill>
                  <a:schemeClr val="accent5">
                    <a:lumMod val="50000"/>
                  </a:schemeClr>
                </a:solidFill>
              </a:rPr>
              <a:t>otra vez</a:t>
            </a:r>
          </a:p>
          <a:p>
            <a:pPr algn="l">
              <a:lnSpc>
                <a:spcPct val="110000"/>
              </a:lnSpc>
            </a:pPr>
            <a:r>
              <a:rPr lang="es-GB" sz="2400" dirty="0">
                <a:solidFill>
                  <a:schemeClr val="accent5">
                    <a:lumMod val="50000"/>
                  </a:schemeClr>
                </a:solidFill>
              </a:rPr>
              <a:t>entrada</a:t>
            </a:r>
          </a:p>
          <a:p>
            <a:pPr algn="l">
              <a:lnSpc>
                <a:spcPct val="110000"/>
              </a:lnSpc>
            </a:pPr>
            <a:r>
              <a:rPr lang="es-GB" sz="2400" dirty="0">
                <a:solidFill>
                  <a:schemeClr val="accent5">
                    <a:lumMod val="50000"/>
                  </a:schemeClr>
                </a:solidFill>
              </a:rPr>
              <a:t>tu</a:t>
            </a:r>
          </a:p>
          <a:p>
            <a:pPr algn="l">
              <a:lnSpc>
                <a:spcPct val="110000"/>
              </a:lnSpc>
            </a:pPr>
            <a:r>
              <a:rPr lang="es-GB" sz="2400" dirty="0">
                <a:solidFill>
                  <a:schemeClr val="accent5">
                    <a:lumMod val="50000"/>
                  </a:schemeClr>
                </a:solidFill>
              </a:rPr>
              <a:t>completamente</a:t>
            </a:r>
          </a:p>
          <a:p>
            <a:pPr algn="l">
              <a:lnSpc>
                <a:spcPct val="110000"/>
              </a:lnSpc>
            </a:pPr>
            <a:r>
              <a:rPr lang="es-GB" sz="2400" dirty="0">
                <a:solidFill>
                  <a:schemeClr val="accent5">
                    <a:lumMod val="50000"/>
                  </a:schemeClr>
                </a:solidFill>
              </a:rPr>
              <a:t>recibir</a:t>
            </a:r>
          </a:p>
          <a:p>
            <a:pPr algn="l">
              <a:lnSpc>
                <a:spcPct val="110000"/>
              </a:lnSpc>
            </a:pPr>
            <a:r>
              <a:rPr lang="es-GB" sz="2400" dirty="0">
                <a:solidFill>
                  <a:schemeClr val="accent5">
                    <a:lumMod val="50000"/>
                  </a:schemeClr>
                </a:solidFill>
              </a:rPr>
              <a:t>abrir</a:t>
            </a:r>
          </a:p>
          <a:p>
            <a:pPr algn="l">
              <a:lnSpc>
                <a:spcPct val="110000"/>
              </a:lnSpc>
            </a:pPr>
            <a:r>
              <a:rPr lang="es-GB" sz="2400" dirty="0">
                <a:solidFill>
                  <a:schemeClr val="accent5">
                    <a:lumMod val="50000"/>
                  </a:schemeClr>
                </a:solidFill>
              </a:rPr>
              <a:t>como</a:t>
            </a:r>
          </a:p>
          <a:p>
            <a:pPr algn="l">
              <a:lnSpc>
                <a:spcPct val="110000"/>
              </a:lnSpc>
            </a:pPr>
            <a:r>
              <a:rPr lang="es-GB" sz="2400" dirty="0">
                <a:solidFill>
                  <a:schemeClr val="accent5">
                    <a:lumMod val="50000"/>
                  </a:schemeClr>
                </a:solidFill>
              </a:rPr>
              <a:t>cosa</a:t>
            </a:r>
          </a:p>
          <a:p>
            <a:pPr algn="l">
              <a:lnSpc>
                <a:spcPct val="110000"/>
              </a:lnSpc>
            </a:pPr>
            <a:r>
              <a:rPr lang="es-GB" sz="2400" dirty="0">
                <a:solidFill>
                  <a:schemeClr val="accent5">
                    <a:lumMod val="50000"/>
                  </a:schemeClr>
                </a:solidFill>
              </a:rPr>
              <a:t>periódico</a:t>
            </a:r>
          </a:p>
          <a:p>
            <a:pPr algn="l">
              <a:lnSpc>
                <a:spcPct val="110000"/>
              </a:lnSpc>
            </a:pPr>
            <a:r>
              <a:rPr lang="es-GB" sz="2400" dirty="0">
                <a:solidFill>
                  <a:schemeClr val="accent5">
                    <a:lumMod val="50000"/>
                  </a:schemeClr>
                </a:solidFill>
              </a:rPr>
              <a:t>billete</a:t>
            </a:r>
          </a:p>
        </p:txBody>
      </p:sp>
      <p:pic>
        <p:nvPicPr>
          <p:cNvPr id="5" name="Imagen 4">
            <a:extLst>
              <a:ext uri="{FF2B5EF4-FFF2-40B4-BE49-F238E27FC236}">
                <a16:creationId xmlns:a16="http://schemas.microsoft.com/office/drawing/2014/main" id="{A63FF06F-EB55-0740-8AC8-9BD77CE67495}"/>
              </a:ext>
            </a:extLst>
          </p:cNvPr>
          <p:cNvPicPr>
            <a:picLocks noChangeAspect="1"/>
          </p:cNvPicPr>
          <p:nvPr/>
        </p:nvPicPr>
        <p:blipFill>
          <a:blip r:embed="rId4"/>
          <a:stretch>
            <a:fillRect/>
          </a:stretch>
        </p:blipFill>
        <p:spPr>
          <a:xfrm>
            <a:off x="5841600" y="1594514"/>
            <a:ext cx="3138286" cy="3336831"/>
          </a:xfrm>
          <a:prstGeom prst="rect">
            <a:avLst/>
          </a:prstGeom>
        </p:spPr>
      </p:pic>
      <p:sp>
        <p:nvSpPr>
          <p:cNvPr id="6" name="CuadroTexto 5">
            <a:extLst>
              <a:ext uri="{FF2B5EF4-FFF2-40B4-BE49-F238E27FC236}">
                <a16:creationId xmlns:a16="http://schemas.microsoft.com/office/drawing/2014/main" id="{2A3CFDDA-2549-F848-B912-29C81B44E0A3}"/>
              </a:ext>
            </a:extLst>
          </p:cNvPr>
          <p:cNvSpPr txBox="1"/>
          <p:nvPr/>
        </p:nvSpPr>
        <p:spPr>
          <a:xfrm>
            <a:off x="6453589" y="5022635"/>
            <a:ext cx="1914307" cy="461665"/>
          </a:xfrm>
          <a:prstGeom prst="rect">
            <a:avLst/>
          </a:prstGeom>
          <a:noFill/>
        </p:spPr>
        <p:txBody>
          <a:bodyPr wrap="none" rtlCol="0">
            <a:spAutoFit/>
          </a:bodyPr>
          <a:lstStyle/>
          <a:p>
            <a:pPr algn="l"/>
            <a:r>
              <a:rPr lang="es-GB" sz="2400" dirty="0">
                <a:solidFill>
                  <a:schemeClr val="accent5">
                    <a:lumMod val="50000"/>
                  </a:schemeClr>
                </a:solidFill>
              </a:rPr>
              <a:t>[to receive]</a:t>
            </a:r>
          </a:p>
        </p:txBody>
      </p:sp>
      <p:sp>
        <p:nvSpPr>
          <p:cNvPr id="2" name="Rounded Rectangle 1"/>
          <p:cNvSpPr/>
          <p:nvPr/>
        </p:nvSpPr>
        <p:spPr>
          <a:xfrm>
            <a:off x="252879" y="3937000"/>
            <a:ext cx="1245721" cy="3937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0711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3336228304"/>
              </p:ext>
            </p:extLst>
          </p:nvPr>
        </p:nvGraphicFramePr>
        <p:xfrm>
          <a:off x="6691884" y="1838317"/>
          <a:ext cx="5330239" cy="4407109"/>
        </p:xfrm>
        <a:graphic>
          <a:graphicData uri="http://schemas.openxmlformats.org/drawingml/2006/table">
            <a:tbl>
              <a:tblPr firstRow="1" bandRow="1">
                <a:tableStyleId>{5DA37D80-6434-44D0-A028-1B22A696006F}</a:tableStyleId>
              </a:tblPr>
              <a:tblGrid>
                <a:gridCol w="2582745">
                  <a:extLst>
                    <a:ext uri="{9D8B030D-6E8A-4147-A177-3AD203B41FA5}">
                      <a16:colId xmlns:a16="http://schemas.microsoft.com/office/drawing/2014/main" val="898954876"/>
                    </a:ext>
                  </a:extLst>
                </a:gridCol>
                <a:gridCol w="2747494">
                  <a:extLst>
                    <a:ext uri="{9D8B030D-6E8A-4147-A177-3AD203B41FA5}">
                      <a16:colId xmlns:a16="http://schemas.microsoft.com/office/drawing/2014/main" val="3502043799"/>
                    </a:ext>
                  </a:extLst>
                </a:gridCol>
              </a:tblGrid>
              <a:tr h="629587">
                <a:tc gridSpan="2">
                  <a:txBody>
                    <a:bodyPr/>
                    <a:lstStyle/>
                    <a:p>
                      <a:pPr algn="ctr"/>
                      <a:r>
                        <a:rPr lang="es-GB" sz="2400" dirty="0">
                          <a:solidFill>
                            <a:srgbClr val="203864"/>
                          </a:solidFill>
                        </a:rPr>
                        <a:t>[que]</a:t>
                      </a:r>
                    </a:p>
                  </a:txBody>
                  <a:tcPr anchor="ctr">
                    <a:solidFill>
                      <a:schemeClr val="accent2">
                        <a:lumMod val="20000"/>
                        <a:lumOff val="80000"/>
                      </a:schemeClr>
                    </a:solidFill>
                  </a:tcPr>
                </a:tc>
                <a:tc hMerge="1">
                  <a:txBody>
                    <a:bodyPr/>
                    <a:lstStyle/>
                    <a:p>
                      <a:pPr algn="ctr"/>
                      <a:endParaRPr lang="es-GB" sz="2000" dirty="0">
                        <a:solidFill>
                          <a:srgbClr val="203864"/>
                        </a:solidFill>
                      </a:endParaRPr>
                    </a:p>
                  </a:txBody>
                  <a:tcPr anchor="ctr"/>
                </a:tc>
                <a:extLst>
                  <a:ext uri="{0D108BD9-81ED-4DB2-BD59-A6C34878D82A}">
                    <a16:rowId xmlns:a16="http://schemas.microsoft.com/office/drawing/2014/main" val="3272410363"/>
                  </a:ext>
                </a:extLst>
              </a:tr>
              <a:tr h="629587">
                <a:tc>
                  <a:txBody>
                    <a:bodyPr/>
                    <a:lstStyle/>
                    <a:p>
                      <a:endParaRPr lang="es-GB" dirty="0"/>
                    </a:p>
                  </a:txBody>
                  <a:tcPr>
                    <a:noFill/>
                  </a:tcPr>
                </a:tc>
                <a:tc>
                  <a:txBody>
                    <a:bodyPr/>
                    <a:lstStyle/>
                    <a:p>
                      <a:endParaRPr lang="es-GB" dirty="0"/>
                    </a:p>
                  </a:txBody>
                  <a:tcPr>
                    <a:noFill/>
                  </a:tcPr>
                </a:tc>
                <a:extLst>
                  <a:ext uri="{0D108BD9-81ED-4DB2-BD59-A6C34878D82A}">
                    <a16:rowId xmlns:a16="http://schemas.microsoft.com/office/drawing/2014/main" val="2448748068"/>
                  </a:ext>
                </a:extLst>
              </a:tr>
              <a:tr h="629587">
                <a:tc>
                  <a:txBody>
                    <a:bodyPr/>
                    <a:lstStyle/>
                    <a:p>
                      <a:endParaRPr lang="es-GB" dirty="0"/>
                    </a:p>
                  </a:txBody>
                  <a:tcPr/>
                </a:tc>
                <a:tc>
                  <a:txBody>
                    <a:bodyPr/>
                    <a:lstStyle/>
                    <a:p>
                      <a:endParaRPr lang="es-GB" dirty="0"/>
                    </a:p>
                  </a:txBody>
                  <a:tcPr/>
                </a:tc>
                <a:extLst>
                  <a:ext uri="{0D108BD9-81ED-4DB2-BD59-A6C34878D82A}">
                    <a16:rowId xmlns:a16="http://schemas.microsoft.com/office/drawing/2014/main" val="3722751301"/>
                  </a:ext>
                </a:extLst>
              </a:tr>
              <a:tr h="629587">
                <a:tc>
                  <a:txBody>
                    <a:bodyPr/>
                    <a:lstStyle/>
                    <a:p>
                      <a:endParaRPr lang="es-GB" dirty="0"/>
                    </a:p>
                  </a:txBody>
                  <a:tcPr>
                    <a:noFill/>
                  </a:tcPr>
                </a:tc>
                <a:tc>
                  <a:txBody>
                    <a:bodyPr/>
                    <a:lstStyle/>
                    <a:p>
                      <a:endParaRPr lang="es-GB" dirty="0"/>
                    </a:p>
                  </a:txBody>
                  <a:tcPr>
                    <a:noFill/>
                  </a:tcPr>
                </a:tc>
                <a:extLst>
                  <a:ext uri="{0D108BD9-81ED-4DB2-BD59-A6C34878D82A}">
                    <a16:rowId xmlns:a16="http://schemas.microsoft.com/office/drawing/2014/main" val="560212063"/>
                  </a:ext>
                </a:extLst>
              </a:tr>
              <a:tr h="629587">
                <a:tc>
                  <a:txBody>
                    <a:bodyPr/>
                    <a:lstStyle/>
                    <a:p>
                      <a:endParaRPr lang="es-GB" dirty="0"/>
                    </a:p>
                  </a:txBody>
                  <a:tcPr/>
                </a:tc>
                <a:tc>
                  <a:txBody>
                    <a:bodyPr/>
                    <a:lstStyle/>
                    <a:p>
                      <a:endParaRPr lang="es-GB" dirty="0"/>
                    </a:p>
                  </a:txBody>
                  <a:tcPr/>
                </a:tc>
                <a:extLst>
                  <a:ext uri="{0D108BD9-81ED-4DB2-BD59-A6C34878D82A}">
                    <a16:rowId xmlns:a16="http://schemas.microsoft.com/office/drawing/2014/main" val="2301332342"/>
                  </a:ext>
                </a:extLst>
              </a:tr>
              <a:tr h="629587">
                <a:tc>
                  <a:txBody>
                    <a:bodyPr/>
                    <a:lstStyle/>
                    <a:p>
                      <a:endParaRPr lang="es-GB" dirty="0"/>
                    </a:p>
                  </a:txBody>
                  <a:tcPr>
                    <a:noFill/>
                  </a:tcPr>
                </a:tc>
                <a:tc>
                  <a:txBody>
                    <a:bodyPr/>
                    <a:lstStyle/>
                    <a:p>
                      <a:endParaRPr lang="es-GB" dirty="0"/>
                    </a:p>
                  </a:txBody>
                  <a:tcPr>
                    <a:noFill/>
                  </a:tcPr>
                </a:tc>
                <a:extLst>
                  <a:ext uri="{0D108BD9-81ED-4DB2-BD59-A6C34878D82A}">
                    <a16:rowId xmlns:a16="http://schemas.microsoft.com/office/drawing/2014/main" val="1698298656"/>
                  </a:ext>
                </a:extLst>
              </a:tr>
              <a:tr h="629587">
                <a:tc>
                  <a:txBody>
                    <a:bodyPr/>
                    <a:lstStyle/>
                    <a:p>
                      <a:endParaRPr lang="es-GB" dirty="0"/>
                    </a:p>
                  </a:txBody>
                  <a:tcPr/>
                </a:tc>
                <a:tc>
                  <a:txBody>
                    <a:bodyPr/>
                    <a:lstStyle/>
                    <a:p>
                      <a:endParaRPr lang="es-GB" dirty="0"/>
                    </a:p>
                  </a:txBody>
                  <a:tcPr/>
                </a:tc>
                <a:extLst>
                  <a:ext uri="{0D108BD9-81ED-4DB2-BD59-A6C34878D82A}">
                    <a16:rowId xmlns:a16="http://schemas.microsoft.com/office/drawing/2014/main" val="1392725136"/>
                  </a:ext>
                </a:extLst>
              </a:tr>
            </a:tbl>
          </a:graphicData>
        </a:graphic>
      </p:graphicFrame>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6" name="TextBox 5">
            <a:extLst>
              <a:ext uri="{FF2B5EF4-FFF2-40B4-BE49-F238E27FC236}">
                <a16:creationId xmlns:a16="http://schemas.microsoft.com/office/drawing/2014/main" id="{DA2F2789-84A6-4CA5-AD39-41E5E0CC861C}"/>
              </a:ext>
            </a:extLst>
          </p:cNvPr>
          <p:cNvSpPr txBox="1"/>
          <p:nvPr/>
        </p:nvSpPr>
        <p:spPr>
          <a:xfrm>
            <a:off x="250507" y="1068876"/>
            <a:ext cx="116909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Escucha</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las frases. Escribe las palabras con [qui</a:t>
            </a:r>
            <a:r>
              <a:rPr lang="en-GB" sz="2000" b="1" dirty="0">
                <a:solidFill>
                  <a:srgbClr val="115076"/>
                </a:solidFill>
                <a:latin typeface="Century Gothic" panose="020F0302020204030204"/>
              </a:rPr>
              <a:t>]</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en la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primera</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columna</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y las palabras con [que</a:t>
            </a:r>
            <a:r>
              <a:rPr lang="en-GB" sz="2000" b="1" dirty="0">
                <a:solidFill>
                  <a:srgbClr val="115076"/>
                </a:solidFill>
                <a:latin typeface="Century Gothic" panose="020F0302020204030204"/>
              </a:rPr>
              <a:t>]</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en la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segunda</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columna</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graphicFrame>
        <p:nvGraphicFramePr>
          <p:cNvPr id="7" name="Tabla 6">
            <a:extLst>
              <a:ext uri="{FF2B5EF4-FFF2-40B4-BE49-F238E27FC236}">
                <a16:creationId xmlns:a16="http://schemas.microsoft.com/office/drawing/2014/main" id="{D7BA8642-3CA7-E341-841F-FA8272E69D84}"/>
              </a:ext>
            </a:extLst>
          </p:cNvPr>
          <p:cNvGraphicFramePr>
            <a:graphicFrameLocks noGrp="1"/>
          </p:cNvGraphicFramePr>
          <p:nvPr>
            <p:extLst>
              <p:ext uri="{D42A27DB-BD31-4B8C-83A1-F6EECF244321}">
                <p14:modId xmlns:p14="http://schemas.microsoft.com/office/powerpoint/2010/main" val="3850176057"/>
              </p:ext>
            </p:extLst>
          </p:nvPr>
        </p:nvGraphicFramePr>
        <p:xfrm>
          <a:off x="152402" y="1838317"/>
          <a:ext cx="6437394" cy="4407109"/>
        </p:xfrm>
        <a:graphic>
          <a:graphicData uri="http://schemas.openxmlformats.org/drawingml/2006/table">
            <a:tbl>
              <a:tblPr firstRow="1" bandRow="1">
                <a:tableStyleId>{5DA37D80-6434-44D0-A028-1B22A696006F}</a:tableStyleId>
              </a:tblPr>
              <a:tblGrid>
                <a:gridCol w="540270">
                  <a:extLst>
                    <a:ext uri="{9D8B030D-6E8A-4147-A177-3AD203B41FA5}">
                      <a16:colId xmlns:a16="http://schemas.microsoft.com/office/drawing/2014/main" val="4006178676"/>
                    </a:ext>
                  </a:extLst>
                </a:gridCol>
                <a:gridCol w="2747214">
                  <a:extLst>
                    <a:ext uri="{9D8B030D-6E8A-4147-A177-3AD203B41FA5}">
                      <a16:colId xmlns:a16="http://schemas.microsoft.com/office/drawing/2014/main" val="3341961501"/>
                    </a:ext>
                  </a:extLst>
                </a:gridCol>
                <a:gridCol w="3149910">
                  <a:extLst>
                    <a:ext uri="{9D8B030D-6E8A-4147-A177-3AD203B41FA5}">
                      <a16:colId xmlns:a16="http://schemas.microsoft.com/office/drawing/2014/main" val="2798617389"/>
                    </a:ext>
                  </a:extLst>
                </a:gridCol>
              </a:tblGrid>
              <a:tr h="629587">
                <a:tc>
                  <a:txBody>
                    <a:bodyPr/>
                    <a:lstStyle/>
                    <a:p>
                      <a:endParaRPr lang="es-GB" dirty="0"/>
                    </a:p>
                  </a:txBody>
                  <a:tcPr/>
                </a:tc>
                <a:tc gridSpan="2">
                  <a:txBody>
                    <a:bodyPr/>
                    <a:lstStyle/>
                    <a:p>
                      <a:pPr algn="ctr"/>
                      <a:r>
                        <a:rPr lang="es-GB" sz="2400" dirty="0">
                          <a:solidFill>
                            <a:srgbClr val="203864"/>
                          </a:solidFill>
                        </a:rPr>
                        <a:t>[qui]</a:t>
                      </a:r>
                    </a:p>
                  </a:txBody>
                  <a:tcPr anchor="ctr">
                    <a:solidFill>
                      <a:schemeClr val="accent4">
                        <a:lumMod val="20000"/>
                        <a:lumOff val="80000"/>
                      </a:schemeClr>
                    </a:solidFill>
                  </a:tcPr>
                </a:tc>
                <a:tc hMerge="1">
                  <a:txBody>
                    <a:bodyPr/>
                    <a:lstStyle/>
                    <a:p>
                      <a:pPr algn="ctr"/>
                      <a:endParaRPr lang="es-GB" sz="2000" dirty="0">
                        <a:solidFill>
                          <a:srgbClr val="203864"/>
                        </a:solidFill>
                      </a:endParaRPr>
                    </a:p>
                  </a:txBody>
                  <a:tcPr anchor="ctr"/>
                </a:tc>
                <a:extLst>
                  <a:ext uri="{0D108BD9-81ED-4DB2-BD59-A6C34878D82A}">
                    <a16:rowId xmlns:a16="http://schemas.microsoft.com/office/drawing/2014/main" val="3859885260"/>
                  </a:ext>
                </a:extLst>
              </a:tr>
              <a:tr h="629587">
                <a:tc>
                  <a:txBody>
                    <a:bodyPr/>
                    <a:lstStyle/>
                    <a:p>
                      <a:endParaRPr lang="es-GB" dirty="0"/>
                    </a:p>
                  </a:txBody>
                  <a:tcPr>
                    <a:noFill/>
                  </a:tcPr>
                </a:tc>
                <a:tc>
                  <a:txBody>
                    <a:bodyPr/>
                    <a:lstStyle/>
                    <a:p>
                      <a:endParaRPr lang="es-GB" dirty="0"/>
                    </a:p>
                  </a:txBody>
                  <a:tcPr>
                    <a:noFill/>
                  </a:tcPr>
                </a:tc>
                <a:tc>
                  <a:txBody>
                    <a:bodyPr/>
                    <a:lstStyle/>
                    <a:p>
                      <a:endParaRPr lang="es-GB" dirty="0"/>
                    </a:p>
                  </a:txBody>
                  <a:tcPr>
                    <a:noFill/>
                  </a:tcPr>
                </a:tc>
                <a:extLst>
                  <a:ext uri="{0D108BD9-81ED-4DB2-BD59-A6C34878D82A}">
                    <a16:rowId xmlns:a16="http://schemas.microsoft.com/office/drawing/2014/main" val="2975470140"/>
                  </a:ext>
                </a:extLst>
              </a:tr>
              <a:tr h="629587">
                <a:tc>
                  <a:txBody>
                    <a:bodyPr/>
                    <a:lstStyle/>
                    <a:p>
                      <a:endParaRPr lang="es-GB" dirty="0"/>
                    </a:p>
                  </a:txBody>
                  <a:tcPr/>
                </a:tc>
                <a:tc>
                  <a:txBody>
                    <a:bodyPr/>
                    <a:lstStyle/>
                    <a:p>
                      <a:endParaRPr lang="es-GB" dirty="0"/>
                    </a:p>
                  </a:txBody>
                  <a:tcPr>
                    <a:noFill/>
                  </a:tcPr>
                </a:tc>
                <a:tc>
                  <a:txBody>
                    <a:bodyPr/>
                    <a:lstStyle/>
                    <a:p>
                      <a:endParaRPr lang="es-GB" dirty="0"/>
                    </a:p>
                  </a:txBody>
                  <a:tcPr>
                    <a:noFill/>
                  </a:tcPr>
                </a:tc>
                <a:extLst>
                  <a:ext uri="{0D108BD9-81ED-4DB2-BD59-A6C34878D82A}">
                    <a16:rowId xmlns:a16="http://schemas.microsoft.com/office/drawing/2014/main" val="226974546"/>
                  </a:ext>
                </a:extLst>
              </a:tr>
              <a:tr h="629587">
                <a:tc>
                  <a:txBody>
                    <a:bodyPr/>
                    <a:lstStyle/>
                    <a:p>
                      <a:endParaRPr lang="es-GB"/>
                    </a:p>
                  </a:txBody>
                  <a:tcPr>
                    <a:noFill/>
                  </a:tcPr>
                </a:tc>
                <a:tc>
                  <a:txBody>
                    <a:bodyPr/>
                    <a:lstStyle/>
                    <a:p>
                      <a:endParaRPr lang="es-GB" dirty="0"/>
                    </a:p>
                  </a:txBody>
                  <a:tcPr>
                    <a:noFill/>
                  </a:tcPr>
                </a:tc>
                <a:tc>
                  <a:txBody>
                    <a:bodyPr/>
                    <a:lstStyle/>
                    <a:p>
                      <a:endParaRPr lang="es-GB" dirty="0"/>
                    </a:p>
                  </a:txBody>
                  <a:tcPr>
                    <a:noFill/>
                  </a:tcPr>
                </a:tc>
                <a:extLst>
                  <a:ext uri="{0D108BD9-81ED-4DB2-BD59-A6C34878D82A}">
                    <a16:rowId xmlns:a16="http://schemas.microsoft.com/office/drawing/2014/main" val="162674300"/>
                  </a:ext>
                </a:extLst>
              </a:tr>
              <a:tr h="629587">
                <a:tc>
                  <a:txBody>
                    <a:bodyPr/>
                    <a:lstStyle/>
                    <a:p>
                      <a:endParaRPr lang="es-GB" dirty="0"/>
                    </a:p>
                  </a:txBody>
                  <a:tcPr/>
                </a:tc>
                <a:tc>
                  <a:txBody>
                    <a:bodyPr/>
                    <a:lstStyle/>
                    <a:p>
                      <a:endParaRPr lang="es-GB" dirty="0"/>
                    </a:p>
                  </a:txBody>
                  <a:tcPr>
                    <a:noFill/>
                  </a:tcPr>
                </a:tc>
                <a:tc>
                  <a:txBody>
                    <a:bodyPr/>
                    <a:lstStyle/>
                    <a:p>
                      <a:endParaRPr lang="es-GB" dirty="0"/>
                    </a:p>
                  </a:txBody>
                  <a:tcPr>
                    <a:noFill/>
                  </a:tcPr>
                </a:tc>
                <a:extLst>
                  <a:ext uri="{0D108BD9-81ED-4DB2-BD59-A6C34878D82A}">
                    <a16:rowId xmlns:a16="http://schemas.microsoft.com/office/drawing/2014/main" val="1852700184"/>
                  </a:ext>
                </a:extLst>
              </a:tr>
              <a:tr h="629587">
                <a:tc>
                  <a:txBody>
                    <a:bodyPr/>
                    <a:lstStyle/>
                    <a:p>
                      <a:endParaRPr lang="es-GB" dirty="0"/>
                    </a:p>
                  </a:txBody>
                  <a:tcPr>
                    <a:noFill/>
                  </a:tcPr>
                </a:tc>
                <a:tc>
                  <a:txBody>
                    <a:bodyPr/>
                    <a:lstStyle/>
                    <a:p>
                      <a:endParaRPr lang="es-GB" dirty="0"/>
                    </a:p>
                  </a:txBody>
                  <a:tcPr>
                    <a:noFill/>
                  </a:tcPr>
                </a:tc>
                <a:tc>
                  <a:txBody>
                    <a:bodyPr/>
                    <a:lstStyle/>
                    <a:p>
                      <a:endParaRPr lang="es-GB" dirty="0"/>
                    </a:p>
                  </a:txBody>
                  <a:tcPr>
                    <a:noFill/>
                  </a:tcPr>
                </a:tc>
                <a:extLst>
                  <a:ext uri="{0D108BD9-81ED-4DB2-BD59-A6C34878D82A}">
                    <a16:rowId xmlns:a16="http://schemas.microsoft.com/office/drawing/2014/main" val="3866621714"/>
                  </a:ext>
                </a:extLst>
              </a:tr>
              <a:tr h="629587">
                <a:tc>
                  <a:txBody>
                    <a:bodyPr/>
                    <a:lstStyle/>
                    <a:p>
                      <a:endParaRPr lang="es-GB" dirty="0"/>
                    </a:p>
                  </a:txBody>
                  <a:tcPr/>
                </a:tc>
                <a:tc>
                  <a:txBody>
                    <a:bodyPr/>
                    <a:lstStyle/>
                    <a:p>
                      <a:endParaRPr lang="es-GB" dirty="0"/>
                    </a:p>
                  </a:txBody>
                  <a:tcPr>
                    <a:noFill/>
                  </a:tcPr>
                </a:tc>
                <a:tc>
                  <a:txBody>
                    <a:bodyPr/>
                    <a:lstStyle/>
                    <a:p>
                      <a:endParaRPr lang="es-GB" dirty="0"/>
                    </a:p>
                  </a:txBody>
                  <a:tcPr>
                    <a:noFill/>
                  </a:tcPr>
                </a:tc>
                <a:extLst>
                  <a:ext uri="{0D108BD9-81ED-4DB2-BD59-A6C34878D82A}">
                    <a16:rowId xmlns:a16="http://schemas.microsoft.com/office/drawing/2014/main" val="900282138"/>
                  </a:ext>
                </a:extLst>
              </a:tr>
            </a:tbl>
          </a:graphicData>
        </a:graphic>
      </p:graphicFrame>
      <p:sp>
        <p:nvSpPr>
          <p:cNvPr id="18" name="Action Button: Custom 30">
            <a:hlinkClick r:id="" action="ppaction://noaction" highlightClick="1">
              <a:snd r:embed="rId4" name="El inglés quedó con Lucía en la esquina_.wav"/>
            </a:hlinkClick>
            <a:extLst>
              <a:ext uri="{FF2B5EF4-FFF2-40B4-BE49-F238E27FC236}">
                <a16:creationId xmlns:a16="http://schemas.microsoft.com/office/drawing/2014/main" id="{83C11B64-3180-E04F-A5A1-21980B14252B}"/>
              </a:ext>
            </a:extLst>
          </p:cNvPr>
          <p:cNvSpPr/>
          <p:nvPr/>
        </p:nvSpPr>
        <p:spPr>
          <a:xfrm>
            <a:off x="214038" y="2595354"/>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1</a:t>
            </a:r>
          </a:p>
        </p:txBody>
      </p:sp>
      <p:sp>
        <p:nvSpPr>
          <p:cNvPr id="19" name="Action Button: Custom 30">
            <a:hlinkClick r:id="" action="ppaction://noaction" highlightClick="1">
              <a:snd r:embed="rId5" name="¿Quién quitó la comida de la mesa_.wav"/>
            </a:hlinkClick>
            <a:extLst>
              <a:ext uri="{FF2B5EF4-FFF2-40B4-BE49-F238E27FC236}">
                <a16:creationId xmlns:a16="http://schemas.microsoft.com/office/drawing/2014/main" id="{6B2A27BB-6317-124A-B0DA-34CE0DCC5AF0}"/>
              </a:ext>
            </a:extLst>
          </p:cNvPr>
          <p:cNvSpPr/>
          <p:nvPr/>
        </p:nvSpPr>
        <p:spPr>
          <a:xfrm>
            <a:off x="214038" y="3236850"/>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2</a:t>
            </a:r>
          </a:p>
        </p:txBody>
      </p:sp>
      <p:sp>
        <p:nvSpPr>
          <p:cNvPr id="20" name="Action Button: Custom 30">
            <a:hlinkClick r:id="" action="ppaction://noaction" highlightClick="1">
              <a:snd r:embed="rId6" name="El costo de un paquete es quince euros, así que compré dos.wav"/>
            </a:hlinkClick>
            <a:extLst>
              <a:ext uri="{FF2B5EF4-FFF2-40B4-BE49-F238E27FC236}">
                <a16:creationId xmlns:a16="http://schemas.microsoft.com/office/drawing/2014/main" id="{DCFEE892-63E8-1248-A266-D26A5781F32D}"/>
              </a:ext>
            </a:extLst>
          </p:cNvPr>
          <p:cNvSpPr/>
          <p:nvPr/>
        </p:nvSpPr>
        <p:spPr>
          <a:xfrm>
            <a:off x="214038" y="3840933"/>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3</a:t>
            </a:r>
          </a:p>
        </p:txBody>
      </p:sp>
      <p:sp>
        <p:nvSpPr>
          <p:cNvPr id="21" name="Action Button: Custom 30">
            <a:hlinkClick r:id="" action="ppaction://noaction" highlightClick="1">
              <a:snd r:embed="rId7" name="Quizás quieren pasar un fin de semana tranquilo.wav"/>
            </a:hlinkClick>
            <a:extLst>
              <a:ext uri="{FF2B5EF4-FFF2-40B4-BE49-F238E27FC236}">
                <a16:creationId xmlns:a16="http://schemas.microsoft.com/office/drawing/2014/main" id="{98BF4DCD-32A2-5C49-8DB4-9CF3DABF34C6}"/>
              </a:ext>
            </a:extLst>
          </p:cNvPr>
          <p:cNvSpPr/>
          <p:nvPr/>
        </p:nvSpPr>
        <p:spPr>
          <a:xfrm>
            <a:off x="214038" y="4468587"/>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4</a:t>
            </a:r>
          </a:p>
        </p:txBody>
      </p:sp>
      <p:sp>
        <p:nvSpPr>
          <p:cNvPr id="22" name="Action Button: Custom 30">
            <a:hlinkClick r:id="" action="ppaction://noaction" highlightClick="1">
              <a:snd r:embed="rId8" name="¿Por qué no subiste la quinta montaña a pie_.wav"/>
            </a:hlinkClick>
            <a:extLst>
              <a:ext uri="{FF2B5EF4-FFF2-40B4-BE49-F238E27FC236}">
                <a16:creationId xmlns:a16="http://schemas.microsoft.com/office/drawing/2014/main" id="{EB9CDB1C-C00D-E244-8489-2B95822A7A5B}"/>
              </a:ext>
            </a:extLst>
          </p:cNvPr>
          <p:cNvSpPr/>
          <p:nvPr/>
        </p:nvSpPr>
        <p:spPr>
          <a:xfrm>
            <a:off x="214038" y="5081465"/>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5</a:t>
            </a:r>
          </a:p>
        </p:txBody>
      </p:sp>
      <p:sp>
        <p:nvSpPr>
          <p:cNvPr id="23" name="Action Button: Custom 30">
            <a:hlinkClick r:id="" action="ppaction://noaction" highlightClick="1">
              <a:snd r:embed="rId9" name="El equipo empieza el ataque por la izquierda.wav"/>
            </a:hlinkClick>
            <a:extLst>
              <a:ext uri="{FF2B5EF4-FFF2-40B4-BE49-F238E27FC236}">
                <a16:creationId xmlns:a16="http://schemas.microsoft.com/office/drawing/2014/main" id="{1BFD1A0C-84EC-7549-B7AD-C93210009BE2}"/>
              </a:ext>
            </a:extLst>
          </p:cNvPr>
          <p:cNvSpPr/>
          <p:nvPr/>
        </p:nvSpPr>
        <p:spPr>
          <a:xfrm>
            <a:off x="214038" y="5707535"/>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6</a:t>
            </a:r>
          </a:p>
        </p:txBody>
      </p:sp>
      <p:sp>
        <p:nvSpPr>
          <p:cNvPr id="8" name="CuadroTexto 7">
            <a:extLst>
              <a:ext uri="{FF2B5EF4-FFF2-40B4-BE49-F238E27FC236}">
                <a16:creationId xmlns:a16="http://schemas.microsoft.com/office/drawing/2014/main" id="{DDF89EF1-AAC0-4540-A277-5D91C84B7D0E}"/>
              </a:ext>
            </a:extLst>
          </p:cNvPr>
          <p:cNvSpPr txBox="1"/>
          <p:nvPr/>
        </p:nvSpPr>
        <p:spPr>
          <a:xfrm>
            <a:off x="1457652" y="3211170"/>
            <a:ext cx="1540806" cy="400110"/>
          </a:xfrm>
          <a:prstGeom prst="rect">
            <a:avLst/>
          </a:prstGeom>
          <a:noFill/>
        </p:spPr>
        <p:txBody>
          <a:bodyPr wrap="square" rtlCol="0">
            <a:spAutoFit/>
          </a:bodyPr>
          <a:lstStyle/>
          <a:p>
            <a:pPr algn="ctr"/>
            <a:r>
              <a:rPr lang="es-GB" sz="2000" b="1" dirty="0">
                <a:solidFill>
                  <a:schemeClr val="accent5">
                    <a:lumMod val="50000"/>
                  </a:schemeClr>
                </a:solidFill>
              </a:rPr>
              <a:t>qui</a:t>
            </a:r>
            <a:r>
              <a:rPr lang="en-GB" sz="2000" dirty="0">
                <a:solidFill>
                  <a:schemeClr val="accent5">
                    <a:lumMod val="50000"/>
                  </a:schemeClr>
                </a:solidFill>
              </a:rPr>
              <a:t>tó</a:t>
            </a:r>
            <a:endParaRPr lang="es-GB" sz="2000" dirty="0">
              <a:solidFill>
                <a:schemeClr val="accent5">
                  <a:lumMod val="50000"/>
                </a:schemeClr>
              </a:solidFill>
            </a:endParaRPr>
          </a:p>
        </p:txBody>
      </p:sp>
      <p:sp>
        <p:nvSpPr>
          <p:cNvPr id="26" name="CuadroTexto 25">
            <a:extLst>
              <a:ext uri="{FF2B5EF4-FFF2-40B4-BE49-F238E27FC236}">
                <a16:creationId xmlns:a16="http://schemas.microsoft.com/office/drawing/2014/main" id="{30F95C67-7417-D24F-9BF0-2CBD54F82C97}"/>
              </a:ext>
            </a:extLst>
          </p:cNvPr>
          <p:cNvSpPr txBox="1"/>
          <p:nvPr/>
        </p:nvSpPr>
        <p:spPr>
          <a:xfrm>
            <a:off x="6259954" y="3831668"/>
            <a:ext cx="1855682" cy="400110"/>
          </a:xfrm>
          <a:prstGeom prst="rect">
            <a:avLst/>
          </a:prstGeom>
          <a:noFill/>
        </p:spPr>
        <p:txBody>
          <a:bodyPr wrap="square" rtlCol="0">
            <a:spAutoFit/>
          </a:bodyPr>
          <a:lstStyle/>
          <a:p>
            <a:pPr algn="ctr"/>
            <a:r>
              <a:rPr lang="es-GB" sz="2000" dirty="0">
                <a:solidFill>
                  <a:schemeClr val="accent5">
                    <a:lumMod val="50000"/>
                  </a:schemeClr>
                </a:solidFill>
              </a:rPr>
              <a:t>así </a:t>
            </a:r>
            <a:r>
              <a:rPr lang="es-GB" sz="2000" b="1" dirty="0">
                <a:solidFill>
                  <a:schemeClr val="accent5">
                    <a:lumMod val="50000"/>
                  </a:schemeClr>
                </a:solidFill>
              </a:rPr>
              <a:t>que</a:t>
            </a:r>
          </a:p>
        </p:txBody>
      </p:sp>
      <p:sp>
        <p:nvSpPr>
          <p:cNvPr id="27" name="CuadroTexto 26">
            <a:extLst>
              <a:ext uri="{FF2B5EF4-FFF2-40B4-BE49-F238E27FC236}">
                <a16:creationId xmlns:a16="http://schemas.microsoft.com/office/drawing/2014/main" id="{69EBBDB6-7CB6-CB49-88C0-E99AC0AD7A91}"/>
              </a:ext>
            </a:extLst>
          </p:cNvPr>
          <p:cNvSpPr txBox="1"/>
          <p:nvPr/>
        </p:nvSpPr>
        <p:spPr>
          <a:xfrm>
            <a:off x="928781" y="4451863"/>
            <a:ext cx="1107996" cy="400110"/>
          </a:xfrm>
          <a:prstGeom prst="rect">
            <a:avLst/>
          </a:prstGeom>
          <a:noFill/>
        </p:spPr>
        <p:txBody>
          <a:bodyPr wrap="square" rtlCol="0">
            <a:spAutoFit/>
          </a:bodyPr>
          <a:lstStyle/>
          <a:p>
            <a:pPr algn="l"/>
            <a:r>
              <a:rPr lang="es-GB" sz="2000" b="1" dirty="0">
                <a:solidFill>
                  <a:schemeClr val="accent5">
                    <a:lumMod val="50000"/>
                  </a:schemeClr>
                </a:solidFill>
              </a:rPr>
              <a:t>qui</a:t>
            </a:r>
            <a:r>
              <a:rPr lang="es-GB" sz="2000" dirty="0">
                <a:solidFill>
                  <a:schemeClr val="accent5">
                    <a:lumMod val="50000"/>
                  </a:schemeClr>
                </a:solidFill>
              </a:rPr>
              <a:t>zás</a:t>
            </a:r>
          </a:p>
        </p:txBody>
      </p:sp>
      <p:sp>
        <p:nvSpPr>
          <p:cNvPr id="28" name="CuadroTexto 27">
            <a:extLst>
              <a:ext uri="{FF2B5EF4-FFF2-40B4-BE49-F238E27FC236}">
                <a16:creationId xmlns:a16="http://schemas.microsoft.com/office/drawing/2014/main" id="{E1928B91-9B99-C847-AB8C-B84078D995D9}"/>
              </a:ext>
            </a:extLst>
          </p:cNvPr>
          <p:cNvSpPr txBox="1"/>
          <p:nvPr/>
        </p:nvSpPr>
        <p:spPr>
          <a:xfrm>
            <a:off x="1681934" y="3816920"/>
            <a:ext cx="1191825" cy="400110"/>
          </a:xfrm>
          <a:prstGeom prst="rect">
            <a:avLst/>
          </a:prstGeom>
          <a:noFill/>
        </p:spPr>
        <p:txBody>
          <a:bodyPr wrap="square" rtlCol="0">
            <a:spAutoFit/>
          </a:bodyPr>
          <a:lstStyle/>
          <a:p>
            <a:pPr algn="ctr"/>
            <a:r>
              <a:rPr lang="es-GB" sz="2000" b="1" dirty="0">
                <a:solidFill>
                  <a:schemeClr val="accent5">
                    <a:lumMod val="50000"/>
                  </a:schemeClr>
                </a:solidFill>
              </a:rPr>
              <a:t>qui</a:t>
            </a:r>
            <a:r>
              <a:rPr lang="es-GB" sz="2000" dirty="0">
                <a:solidFill>
                  <a:schemeClr val="accent5">
                    <a:lumMod val="50000"/>
                  </a:schemeClr>
                </a:solidFill>
              </a:rPr>
              <a:t>nce</a:t>
            </a:r>
          </a:p>
        </p:txBody>
      </p:sp>
      <p:sp>
        <p:nvSpPr>
          <p:cNvPr id="31" name="CuadroTexto 30">
            <a:extLst>
              <a:ext uri="{FF2B5EF4-FFF2-40B4-BE49-F238E27FC236}">
                <a16:creationId xmlns:a16="http://schemas.microsoft.com/office/drawing/2014/main" id="{2FBCE970-824F-0A47-8181-B78FE5CB27DE}"/>
              </a:ext>
            </a:extLst>
          </p:cNvPr>
          <p:cNvSpPr txBox="1"/>
          <p:nvPr/>
        </p:nvSpPr>
        <p:spPr>
          <a:xfrm>
            <a:off x="1712013" y="5106417"/>
            <a:ext cx="1348446" cy="400110"/>
          </a:xfrm>
          <a:prstGeom prst="rect">
            <a:avLst/>
          </a:prstGeom>
          <a:noFill/>
        </p:spPr>
        <p:txBody>
          <a:bodyPr wrap="square" rtlCol="0">
            <a:spAutoFit/>
          </a:bodyPr>
          <a:lstStyle/>
          <a:p>
            <a:pPr algn="l"/>
            <a:r>
              <a:rPr lang="en-GB" sz="2000" b="1" dirty="0">
                <a:solidFill>
                  <a:schemeClr val="accent5">
                    <a:lumMod val="50000"/>
                  </a:schemeClr>
                </a:solidFill>
              </a:rPr>
              <a:t>qui</a:t>
            </a:r>
            <a:r>
              <a:rPr lang="en-GB" sz="2000" dirty="0">
                <a:solidFill>
                  <a:schemeClr val="accent5">
                    <a:lumMod val="50000"/>
                  </a:schemeClr>
                </a:solidFill>
              </a:rPr>
              <a:t>nta</a:t>
            </a:r>
            <a:endParaRPr lang="es-GB" sz="2000" dirty="0">
              <a:solidFill>
                <a:schemeClr val="accent5">
                  <a:lumMod val="50000"/>
                </a:schemeClr>
              </a:solidFill>
            </a:endParaRPr>
          </a:p>
        </p:txBody>
      </p:sp>
      <p:sp>
        <p:nvSpPr>
          <p:cNvPr id="32" name="CuadroTexto 31">
            <a:extLst>
              <a:ext uri="{FF2B5EF4-FFF2-40B4-BE49-F238E27FC236}">
                <a16:creationId xmlns:a16="http://schemas.microsoft.com/office/drawing/2014/main" id="{B1A5482A-255B-FA4D-B8E6-C84C9040FDAA}"/>
              </a:ext>
            </a:extLst>
          </p:cNvPr>
          <p:cNvSpPr txBox="1"/>
          <p:nvPr/>
        </p:nvSpPr>
        <p:spPr>
          <a:xfrm>
            <a:off x="7270140" y="5072312"/>
            <a:ext cx="1561005" cy="400110"/>
          </a:xfrm>
          <a:prstGeom prst="rect">
            <a:avLst/>
          </a:prstGeom>
          <a:noFill/>
        </p:spPr>
        <p:txBody>
          <a:bodyPr wrap="square" rtlCol="0">
            <a:spAutoFit/>
          </a:bodyPr>
          <a:lstStyle/>
          <a:p>
            <a:pPr algn="l"/>
            <a:r>
              <a:rPr lang="es-GB" sz="2000" dirty="0">
                <a:solidFill>
                  <a:schemeClr val="accent5">
                    <a:lumMod val="50000"/>
                  </a:schemeClr>
                </a:solidFill>
              </a:rPr>
              <a:t>¿por </a:t>
            </a:r>
            <a:r>
              <a:rPr lang="es-GB" sz="2000" b="1" dirty="0">
                <a:solidFill>
                  <a:schemeClr val="accent5">
                    <a:lumMod val="50000"/>
                  </a:schemeClr>
                </a:solidFill>
              </a:rPr>
              <a:t>qué</a:t>
            </a:r>
            <a:r>
              <a:rPr lang="es-GB" sz="2000" dirty="0">
                <a:solidFill>
                  <a:schemeClr val="accent5">
                    <a:lumMod val="50000"/>
                  </a:schemeClr>
                </a:solidFill>
              </a:rPr>
              <a:t>?</a:t>
            </a:r>
          </a:p>
        </p:txBody>
      </p:sp>
      <p:sp>
        <p:nvSpPr>
          <p:cNvPr id="35" name="CuadroTexto 34">
            <a:extLst>
              <a:ext uri="{FF2B5EF4-FFF2-40B4-BE49-F238E27FC236}">
                <a16:creationId xmlns:a16="http://schemas.microsoft.com/office/drawing/2014/main" id="{DEEBC342-51E5-A84F-B33E-BC2DC338289D}"/>
              </a:ext>
            </a:extLst>
          </p:cNvPr>
          <p:cNvSpPr txBox="1"/>
          <p:nvPr/>
        </p:nvSpPr>
        <p:spPr>
          <a:xfrm>
            <a:off x="7494693" y="5685561"/>
            <a:ext cx="1241885" cy="400110"/>
          </a:xfrm>
          <a:prstGeom prst="rect">
            <a:avLst/>
          </a:prstGeom>
          <a:noFill/>
        </p:spPr>
        <p:txBody>
          <a:bodyPr wrap="square" rtlCol="0">
            <a:spAutoFit/>
          </a:bodyPr>
          <a:lstStyle/>
          <a:p>
            <a:pPr algn="l"/>
            <a:r>
              <a:rPr lang="en-GB" sz="2000" dirty="0" err="1">
                <a:solidFill>
                  <a:schemeClr val="accent5">
                    <a:lumMod val="50000"/>
                  </a:schemeClr>
                </a:solidFill>
              </a:rPr>
              <a:t>ata</a:t>
            </a:r>
            <a:r>
              <a:rPr lang="en-GB" sz="2000" b="1" dirty="0" err="1">
                <a:solidFill>
                  <a:schemeClr val="accent5">
                    <a:lumMod val="50000"/>
                  </a:schemeClr>
                </a:solidFill>
              </a:rPr>
              <a:t>que</a:t>
            </a:r>
            <a:endParaRPr lang="es-GB" sz="2000" b="1" dirty="0">
              <a:solidFill>
                <a:schemeClr val="accent5">
                  <a:lumMod val="50000"/>
                </a:schemeClr>
              </a:solidFill>
            </a:endParaRPr>
          </a:p>
        </p:txBody>
      </p:sp>
      <p:sp>
        <p:nvSpPr>
          <p:cNvPr id="36" name="CuadroTexto 35">
            <a:extLst>
              <a:ext uri="{FF2B5EF4-FFF2-40B4-BE49-F238E27FC236}">
                <a16:creationId xmlns:a16="http://schemas.microsoft.com/office/drawing/2014/main" id="{FBE7F962-F9F3-234C-9876-15F1034CAD1C}"/>
              </a:ext>
            </a:extLst>
          </p:cNvPr>
          <p:cNvSpPr txBox="1"/>
          <p:nvPr/>
        </p:nvSpPr>
        <p:spPr>
          <a:xfrm>
            <a:off x="1796083" y="5713315"/>
            <a:ext cx="1919338" cy="400110"/>
          </a:xfrm>
          <a:prstGeom prst="rect">
            <a:avLst/>
          </a:prstGeom>
          <a:noFill/>
        </p:spPr>
        <p:txBody>
          <a:bodyPr wrap="square" rtlCol="0">
            <a:spAutoFit/>
          </a:bodyPr>
          <a:lstStyle/>
          <a:p>
            <a:pPr algn="ctr"/>
            <a:r>
              <a:rPr lang="es-GB" sz="2000" dirty="0">
                <a:solidFill>
                  <a:schemeClr val="accent5">
                    <a:lumMod val="50000"/>
                  </a:schemeClr>
                </a:solidFill>
              </a:rPr>
              <a:t>iz</a:t>
            </a:r>
            <a:r>
              <a:rPr lang="es-GB" sz="2000" b="1" dirty="0">
                <a:solidFill>
                  <a:schemeClr val="accent5">
                    <a:lumMod val="50000"/>
                  </a:schemeClr>
                </a:solidFill>
              </a:rPr>
              <a:t>qui</a:t>
            </a:r>
            <a:r>
              <a:rPr lang="es-GB" sz="2000" dirty="0">
                <a:solidFill>
                  <a:schemeClr val="accent5">
                    <a:lumMod val="50000"/>
                  </a:schemeClr>
                </a:solidFill>
              </a:rPr>
              <a:t>erda</a:t>
            </a:r>
            <a:endParaRPr lang="es-GB" sz="2000" b="1" dirty="0">
              <a:solidFill>
                <a:schemeClr val="accent5">
                  <a:lumMod val="50000"/>
                </a:schemeClr>
              </a:solidFill>
            </a:endParaRPr>
          </a:p>
        </p:txBody>
      </p:sp>
      <p:sp>
        <p:nvSpPr>
          <p:cNvPr id="38" name="CuadroTexto 37">
            <a:extLst>
              <a:ext uri="{FF2B5EF4-FFF2-40B4-BE49-F238E27FC236}">
                <a16:creationId xmlns:a16="http://schemas.microsoft.com/office/drawing/2014/main" id="{A0ECB499-7E64-6449-BE64-C05247D2D82B}"/>
              </a:ext>
            </a:extLst>
          </p:cNvPr>
          <p:cNvSpPr txBox="1"/>
          <p:nvPr/>
        </p:nvSpPr>
        <p:spPr>
          <a:xfrm>
            <a:off x="7460056" y="2605202"/>
            <a:ext cx="1065496" cy="400110"/>
          </a:xfrm>
          <a:prstGeom prst="rect">
            <a:avLst/>
          </a:prstGeom>
          <a:noFill/>
        </p:spPr>
        <p:txBody>
          <a:bodyPr wrap="square" rtlCol="0">
            <a:spAutoFit/>
          </a:bodyPr>
          <a:lstStyle/>
          <a:p>
            <a:pPr algn="ctr"/>
            <a:r>
              <a:rPr lang="es-GB" sz="2000" b="1" dirty="0">
                <a:solidFill>
                  <a:schemeClr val="accent5">
                    <a:lumMod val="50000"/>
                  </a:schemeClr>
                </a:solidFill>
              </a:rPr>
              <a:t>que</a:t>
            </a:r>
            <a:r>
              <a:rPr lang="es-GB" sz="2000" dirty="0">
                <a:solidFill>
                  <a:schemeClr val="accent5">
                    <a:lumMod val="50000"/>
                  </a:schemeClr>
                </a:solidFill>
              </a:rPr>
              <a:t>dó</a:t>
            </a:r>
          </a:p>
        </p:txBody>
      </p:sp>
      <p:sp>
        <p:nvSpPr>
          <p:cNvPr id="39" name="CuadroTexto 38">
            <a:extLst>
              <a:ext uri="{FF2B5EF4-FFF2-40B4-BE49-F238E27FC236}">
                <a16:creationId xmlns:a16="http://schemas.microsoft.com/office/drawing/2014/main" id="{EFEE1395-6272-154E-97AD-D0DF1EDE74EA}"/>
              </a:ext>
            </a:extLst>
          </p:cNvPr>
          <p:cNvSpPr txBox="1"/>
          <p:nvPr/>
        </p:nvSpPr>
        <p:spPr>
          <a:xfrm>
            <a:off x="2208543" y="4638239"/>
            <a:ext cx="1338371" cy="400110"/>
          </a:xfrm>
          <a:prstGeom prst="rect">
            <a:avLst/>
          </a:prstGeom>
          <a:noFill/>
        </p:spPr>
        <p:txBody>
          <a:bodyPr wrap="square" rtlCol="0">
            <a:spAutoFit/>
          </a:bodyPr>
          <a:lstStyle/>
          <a:p>
            <a:pPr algn="l"/>
            <a:r>
              <a:rPr lang="es-GB" sz="2000" dirty="0">
                <a:solidFill>
                  <a:schemeClr val="accent5">
                    <a:lumMod val="50000"/>
                  </a:schemeClr>
                </a:solidFill>
              </a:rPr>
              <a:t>tran</a:t>
            </a:r>
            <a:r>
              <a:rPr lang="es-GB" sz="2000" b="1" dirty="0">
                <a:solidFill>
                  <a:schemeClr val="accent5">
                    <a:lumMod val="50000"/>
                  </a:schemeClr>
                </a:solidFill>
              </a:rPr>
              <a:t>qui</a:t>
            </a:r>
            <a:r>
              <a:rPr lang="es-GB" sz="2000" dirty="0">
                <a:solidFill>
                  <a:schemeClr val="accent5">
                    <a:lumMod val="50000"/>
                  </a:schemeClr>
                </a:solidFill>
              </a:rPr>
              <a:t>lo</a:t>
            </a:r>
          </a:p>
        </p:txBody>
      </p:sp>
      <p:sp>
        <p:nvSpPr>
          <p:cNvPr id="40" name="TextBox 5">
            <a:extLst>
              <a:ext uri="{FF2B5EF4-FFF2-40B4-BE49-F238E27FC236}">
                <a16:creationId xmlns:a16="http://schemas.microsoft.com/office/drawing/2014/main" id="{1523C903-BC5C-4B42-80A2-7CC1B5E5F2A9}"/>
              </a:ext>
            </a:extLst>
          </p:cNvPr>
          <p:cNvSpPr txBox="1"/>
          <p:nvPr/>
        </p:nvSpPr>
        <p:spPr>
          <a:xfrm>
            <a:off x="4126429" y="1371921"/>
            <a:ext cx="76971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Luego escribe el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significado</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de las palabras en inglés.</a:t>
            </a:r>
          </a:p>
        </p:txBody>
      </p:sp>
      <p:sp>
        <p:nvSpPr>
          <p:cNvPr id="72" name="CuadroTexto 71">
            <a:extLst>
              <a:ext uri="{FF2B5EF4-FFF2-40B4-BE49-F238E27FC236}">
                <a16:creationId xmlns:a16="http://schemas.microsoft.com/office/drawing/2014/main" id="{D88407EB-96EF-6B41-83F4-6A252E1F0AC4}"/>
              </a:ext>
            </a:extLst>
          </p:cNvPr>
          <p:cNvSpPr txBox="1"/>
          <p:nvPr/>
        </p:nvSpPr>
        <p:spPr>
          <a:xfrm>
            <a:off x="4587022" y="2595354"/>
            <a:ext cx="1074170" cy="400110"/>
          </a:xfrm>
          <a:prstGeom prst="rect">
            <a:avLst/>
          </a:prstGeom>
          <a:noFill/>
        </p:spPr>
        <p:txBody>
          <a:bodyPr wrap="square" rtlCol="0">
            <a:spAutoFit/>
          </a:bodyPr>
          <a:lstStyle/>
          <a:p>
            <a:pPr algn="ctr"/>
            <a:r>
              <a:rPr lang="en-GB" sz="2000" dirty="0">
                <a:solidFill>
                  <a:schemeClr val="accent5">
                    <a:lumMod val="50000"/>
                  </a:schemeClr>
                </a:solidFill>
              </a:rPr>
              <a:t>corner</a:t>
            </a:r>
            <a:endParaRPr lang="es-GB" sz="2000" dirty="0">
              <a:solidFill>
                <a:schemeClr val="accent5">
                  <a:lumMod val="50000"/>
                </a:schemeClr>
              </a:solidFill>
            </a:endParaRPr>
          </a:p>
        </p:txBody>
      </p:sp>
      <p:sp>
        <p:nvSpPr>
          <p:cNvPr id="73" name="CuadroTexto 72">
            <a:extLst>
              <a:ext uri="{FF2B5EF4-FFF2-40B4-BE49-F238E27FC236}">
                <a16:creationId xmlns:a16="http://schemas.microsoft.com/office/drawing/2014/main" id="{B23E1F18-B1D1-1F48-9689-2E2C41C1016A}"/>
              </a:ext>
            </a:extLst>
          </p:cNvPr>
          <p:cNvSpPr txBox="1"/>
          <p:nvPr/>
        </p:nvSpPr>
        <p:spPr>
          <a:xfrm>
            <a:off x="9534481" y="2595354"/>
            <a:ext cx="2282056" cy="400110"/>
          </a:xfrm>
          <a:prstGeom prst="rect">
            <a:avLst/>
          </a:prstGeom>
          <a:noFill/>
        </p:spPr>
        <p:txBody>
          <a:bodyPr wrap="square" rtlCol="0">
            <a:spAutoFit/>
          </a:bodyPr>
          <a:lstStyle/>
          <a:p>
            <a:pPr algn="ctr"/>
            <a:r>
              <a:rPr lang="en-GB" sz="2000" dirty="0">
                <a:solidFill>
                  <a:schemeClr val="accent5">
                    <a:lumMod val="50000"/>
                  </a:schemeClr>
                </a:solidFill>
              </a:rPr>
              <a:t>[he] </a:t>
            </a:r>
            <a:r>
              <a:rPr lang="es-GB" sz="2000" dirty="0">
                <a:solidFill>
                  <a:schemeClr val="accent5">
                    <a:lumMod val="50000"/>
                  </a:schemeClr>
                </a:solidFill>
              </a:rPr>
              <a:t>met up</a:t>
            </a:r>
          </a:p>
        </p:txBody>
      </p:sp>
      <p:sp>
        <p:nvSpPr>
          <p:cNvPr id="74" name="CuadroTexto 73">
            <a:extLst>
              <a:ext uri="{FF2B5EF4-FFF2-40B4-BE49-F238E27FC236}">
                <a16:creationId xmlns:a16="http://schemas.microsoft.com/office/drawing/2014/main" id="{2DC4D832-C14D-DB4A-8718-1B92D585163C}"/>
              </a:ext>
            </a:extLst>
          </p:cNvPr>
          <p:cNvSpPr txBox="1"/>
          <p:nvPr/>
        </p:nvSpPr>
        <p:spPr>
          <a:xfrm>
            <a:off x="3822277" y="4443370"/>
            <a:ext cx="1107996" cy="400110"/>
          </a:xfrm>
          <a:prstGeom prst="rect">
            <a:avLst/>
          </a:prstGeom>
          <a:noFill/>
        </p:spPr>
        <p:txBody>
          <a:bodyPr wrap="square" rtlCol="0">
            <a:spAutoFit/>
          </a:bodyPr>
          <a:lstStyle/>
          <a:p>
            <a:pPr algn="l"/>
            <a:r>
              <a:rPr lang="es-GB" sz="2000" dirty="0">
                <a:solidFill>
                  <a:schemeClr val="accent5">
                    <a:lumMod val="50000"/>
                  </a:schemeClr>
                </a:solidFill>
              </a:rPr>
              <a:t>maybe</a:t>
            </a:r>
          </a:p>
        </p:txBody>
      </p:sp>
      <p:sp>
        <p:nvSpPr>
          <p:cNvPr id="75" name="CuadroTexto 74">
            <a:extLst>
              <a:ext uri="{FF2B5EF4-FFF2-40B4-BE49-F238E27FC236}">
                <a16:creationId xmlns:a16="http://schemas.microsoft.com/office/drawing/2014/main" id="{CB5BC3E5-037A-B440-9146-1CB60306C71F}"/>
              </a:ext>
            </a:extLst>
          </p:cNvPr>
          <p:cNvSpPr txBox="1"/>
          <p:nvPr/>
        </p:nvSpPr>
        <p:spPr>
          <a:xfrm>
            <a:off x="5104907" y="4610176"/>
            <a:ext cx="1107996" cy="400110"/>
          </a:xfrm>
          <a:prstGeom prst="rect">
            <a:avLst/>
          </a:prstGeom>
          <a:noFill/>
        </p:spPr>
        <p:txBody>
          <a:bodyPr wrap="square" rtlCol="0">
            <a:spAutoFit/>
          </a:bodyPr>
          <a:lstStyle/>
          <a:p>
            <a:pPr algn="l"/>
            <a:r>
              <a:rPr lang="es-GB" sz="2000" dirty="0">
                <a:solidFill>
                  <a:schemeClr val="accent5">
                    <a:lumMod val="50000"/>
                  </a:schemeClr>
                </a:solidFill>
              </a:rPr>
              <a:t>calm</a:t>
            </a:r>
          </a:p>
        </p:txBody>
      </p:sp>
      <p:sp>
        <p:nvSpPr>
          <p:cNvPr id="76" name="CuadroTexto 75">
            <a:extLst>
              <a:ext uri="{FF2B5EF4-FFF2-40B4-BE49-F238E27FC236}">
                <a16:creationId xmlns:a16="http://schemas.microsoft.com/office/drawing/2014/main" id="{A3C0F169-642F-5B48-96DD-78BFCA6AFFCF}"/>
              </a:ext>
            </a:extLst>
          </p:cNvPr>
          <p:cNvSpPr txBox="1"/>
          <p:nvPr/>
        </p:nvSpPr>
        <p:spPr>
          <a:xfrm>
            <a:off x="9444557" y="3826937"/>
            <a:ext cx="1107996" cy="400110"/>
          </a:xfrm>
          <a:prstGeom prst="rect">
            <a:avLst/>
          </a:prstGeom>
          <a:noFill/>
        </p:spPr>
        <p:txBody>
          <a:bodyPr wrap="square" rtlCol="0">
            <a:spAutoFit/>
          </a:bodyPr>
          <a:lstStyle/>
          <a:p>
            <a:pPr algn="ctr"/>
            <a:r>
              <a:rPr lang="es-GB" sz="2000" dirty="0">
                <a:solidFill>
                  <a:schemeClr val="accent5">
                    <a:lumMod val="50000"/>
                  </a:schemeClr>
                </a:solidFill>
              </a:rPr>
              <a:t>so</a:t>
            </a:r>
          </a:p>
        </p:txBody>
      </p:sp>
      <p:sp>
        <p:nvSpPr>
          <p:cNvPr id="77" name="CuadroTexto 76">
            <a:extLst>
              <a:ext uri="{FF2B5EF4-FFF2-40B4-BE49-F238E27FC236}">
                <a16:creationId xmlns:a16="http://schemas.microsoft.com/office/drawing/2014/main" id="{2D743CFE-B0E6-3D49-AF73-38523B4057C7}"/>
              </a:ext>
            </a:extLst>
          </p:cNvPr>
          <p:cNvSpPr txBox="1"/>
          <p:nvPr/>
        </p:nvSpPr>
        <p:spPr>
          <a:xfrm>
            <a:off x="4599561" y="3857176"/>
            <a:ext cx="1107996" cy="400110"/>
          </a:xfrm>
          <a:prstGeom prst="rect">
            <a:avLst/>
          </a:prstGeom>
          <a:noFill/>
        </p:spPr>
        <p:txBody>
          <a:bodyPr wrap="square" rtlCol="0">
            <a:spAutoFit/>
          </a:bodyPr>
          <a:lstStyle/>
          <a:p>
            <a:pPr algn="ctr"/>
            <a:r>
              <a:rPr lang="es-GB" sz="2000" dirty="0">
                <a:solidFill>
                  <a:schemeClr val="accent5">
                    <a:lumMod val="50000"/>
                  </a:schemeClr>
                </a:solidFill>
              </a:rPr>
              <a:t>fifteen</a:t>
            </a:r>
          </a:p>
        </p:txBody>
      </p:sp>
      <p:sp>
        <p:nvSpPr>
          <p:cNvPr id="78" name="CuadroTexto 77">
            <a:extLst>
              <a:ext uri="{FF2B5EF4-FFF2-40B4-BE49-F238E27FC236}">
                <a16:creationId xmlns:a16="http://schemas.microsoft.com/office/drawing/2014/main" id="{97A81224-6CC7-2B45-8F71-B6127503E3ED}"/>
              </a:ext>
            </a:extLst>
          </p:cNvPr>
          <p:cNvSpPr txBox="1"/>
          <p:nvPr/>
        </p:nvSpPr>
        <p:spPr>
          <a:xfrm>
            <a:off x="10328559" y="5089868"/>
            <a:ext cx="1107996" cy="400110"/>
          </a:xfrm>
          <a:prstGeom prst="rect">
            <a:avLst/>
          </a:prstGeom>
          <a:noFill/>
        </p:spPr>
        <p:txBody>
          <a:bodyPr wrap="square" rtlCol="0">
            <a:spAutoFit/>
          </a:bodyPr>
          <a:lstStyle/>
          <a:p>
            <a:pPr algn="l"/>
            <a:r>
              <a:rPr lang="es-GB" sz="2000" dirty="0">
                <a:solidFill>
                  <a:schemeClr val="accent5">
                    <a:lumMod val="50000"/>
                  </a:schemeClr>
                </a:solidFill>
              </a:rPr>
              <a:t>why?</a:t>
            </a:r>
          </a:p>
        </p:txBody>
      </p:sp>
      <p:sp>
        <p:nvSpPr>
          <p:cNvPr id="79" name="CuadroTexto 78">
            <a:extLst>
              <a:ext uri="{FF2B5EF4-FFF2-40B4-BE49-F238E27FC236}">
                <a16:creationId xmlns:a16="http://schemas.microsoft.com/office/drawing/2014/main" id="{7F12ADDA-4CB7-0543-935C-CF2AD1CC0AA9}"/>
              </a:ext>
            </a:extLst>
          </p:cNvPr>
          <p:cNvSpPr txBox="1"/>
          <p:nvPr/>
        </p:nvSpPr>
        <p:spPr>
          <a:xfrm>
            <a:off x="4804825" y="5089002"/>
            <a:ext cx="710275" cy="400110"/>
          </a:xfrm>
          <a:prstGeom prst="rect">
            <a:avLst/>
          </a:prstGeom>
          <a:noFill/>
        </p:spPr>
        <p:txBody>
          <a:bodyPr wrap="square" rtlCol="0">
            <a:spAutoFit/>
          </a:bodyPr>
          <a:lstStyle/>
          <a:p>
            <a:pPr algn="l"/>
            <a:r>
              <a:rPr lang="en-GB" sz="2000" dirty="0">
                <a:solidFill>
                  <a:schemeClr val="accent5">
                    <a:lumMod val="50000"/>
                  </a:schemeClr>
                </a:solidFill>
              </a:rPr>
              <a:t>fifth</a:t>
            </a:r>
            <a:endParaRPr lang="es-GB" sz="2000" dirty="0">
              <a:solidFill>
                <a:schemeClr val="accent5">
                  <a:lumMod val="50000"/>
                </a:schemeClr>
              </a:solidFill>
            </a:endParaRPr>
          </a:p>
        </p:txBody>
      </p:sp>
      <p:sp>
        <p:nvSpPr>
          <p:cNvPr id="80" name="CuadroTexto 79">
            <a:extLst>
              <a:ext uri="{FF2B5EF4-FFF2-40B4-BE49-F238E27FC236}">
                <a16:creationId xmlns:a16="http://schemas.microsoft.com/office/drawing/2014/main" id="{385A3299-9910-7940-9123-C327B84F556B}"/>
              </a:ext>
            </a:extLst>
          </p:cNvPr>
          <p:cNvSpPr txBox="1"/>
          <p:nvPr/>
        </p:nvSpPr>
        <p:spPr>
          <a:xfrm>
            <a:off x="5207873" y="5716293"/>
            <a:ext cx="1107996" cy="400110"/>
          </a:xfrm>
          <a:prstGeom prst="rect">
            <a:avLst/>
          </a:prstGeom>
          <a:noFill/>
        </p:spPr>
        <p:txBody>
          <a:bodyPr wrap="square" rtlCol="0">
            <a:spAutoFit/>
          </a:bodyPr>
          <a:lstStyle/>
          <a:p>
            <a:pPr algn="ctr"/>
            <a:r>
              <a:rPr lang="es-GB" sz="2000" dirty="0">
                <a:solidFill>
                  <a:schemeClr val="accent5">
                    <a:lumMod val="50000"/>
                  </a:schemeClr>
                </a:solidFill>
              </a:rPr>
              <a:t>left</a:t>
            </a:r>
          </a:p>
        </p:txBody>
      </p:sp>
      <p:sp>
        <p:nvSpPr>
          <p:cNvPr id="81" name="CuadroTexto 80">
            <a:extLst>
              <a:ext uri="{FF2B5EF4-FFF2-40B4-BE49-F238E27FC236}">
                <a16:creationId xmlns:a16="http://schemas.microsoft.com/office/drawing/2014/main" id="{9EA41F3F-9BDC-3E49-8F27-342C57D9445D}"/>
              </a:ext>
            </a:extLst>
          </p:cNvPr>
          <p:cNvSpPr txBox="1"/>
          <p:nvPr/>
        </p:nvSpPr>
        <p:spPr>
          <a:xfrm>
            <a:off x="10243544" y="5681844"/>
            <a:ext cx="1114980" cy="400110"/>
          </a:xfrm>
          <a:prstGeom prst="rect">
            <a:avLst/>
          </a:prstGeom>
          <a:noFill/>
        </p:spPr>
        <p:txBody>
          <a:bodyPr wrap="square" rtlCol="0">
            <a:spAutoFit/>
          </a:bodyPr>
          <a:lstStyle/>
          <a:p>
            <a:pPr algn="ctr"/>
            <a:r>
              <a:rPr lang="en-GB" sz="2000" dirty="0">
                <a:solidFill>
                  <a:schemeClr val="accent5">
                    <a:lumMod val="50000"/>
                  </a:schemeClr>
                </a:solidFill>
              </a:rPr>
              <a:t>attack</a:t>
            </a:r>
            <a:endParaRPr lang="es-GB" sz="2000" dirty="0">
              <a:solidFill>
                <a:schemeClr val="accent5">
                  <a:lumMod val="50000"/>
                </a:schemeClr>
              </a:solidFill>
            </a:endParaRPr>
          </a:p>
        </p:txBody>
      </p:sp>
      <p:sp>
        <p:nvSpPr>
          <p:cNvPr id="48" name="CuadroTexto 27">
            <a:extLst>
              <a:ext uri="{FF2B5EF4-FFF2-40B4-BE49-F238E27FC236}">
                <a16:creationId xmlns:a16="http://schemas.microsoft.com/office/drawing/2014/main" id="{E1928B91-9B99-C847-AB8C-B84078D995D9}"/>
              </a:ext>
            </a:extLst>
          </p:cNvPr>
          <p:cNvSpPr txBox="1"/>
          <p:nvPr/>
        </p:nvSpPr>
        <p:spPr>
          <a:xfrm>
            <a:off x="7970812" y="3826937"/>
            <a:ext cx="1371657" cy="400110"/>
          </a:xfrm>
          <a:prstGeom prst="rect">
            <a:avLst/>
          </a:prstGeom>
          <a:noFill/>
        </p:spPr>
        <p:txBody>
          <a:bodyPr wrap="square" rtlCol="0">
            <a:spAutoFit/>
          </a:bodyPr>
          <a:lstStyle/>
          <a:p>
            <a:pPr algn="ctr"/>
            <a:r>
              <a:rPr lang="en-GB" sz="2000" dirty="0">
                <a:solidFill>
                  <a:schemeClr val="accent5">
                    <a:lumMod val="50000"/>
                  </a:schemeClr>
                </a:solidFill>
              </a:rPr>
              <a:t>pa</a:t>
            </a:r>
            <a:r>
              <a:rPr lang="en-GB" sz="2000" b="1" dirty="0">
                <a:solidFill>
                  <a:schemeClr val="accent5">
                    <a:lumMod val="50000"/>
                  </a:schemeClr>
                </a:solidFill>
              </a:rPr>
              <a:t>que</a:t>
            </a:r>
            <a:r>
              <a:rPr lang="en-GB" sz="2000" dirty="0">
                <a:solidFill>
                  <a:schemeClr val="accent5">
                    <a:lumMod val="50000"/>
                  </a:schemeClr>
                </a:solidFill>
              </a:rPr>
              <a:t>te</a:t>
            </a:r>
            <a:endParaRPr lang="es-GB" sz="2000" dirty="0">
              <a:solidFill>
                <a:schemeClr val="accent5">
                  <a:lumMod val="50000"/>
                </a:schemeClr>
              </a:solidFill>
            </a:endParaRPr>
          </a:p>
        </p:txBody>
      </p:sp>
      <p:sp>
        <p:nvSpPr>
          <p:cNvPr id="49" name="CuadroTexto 27">
            <a:extLst>
              <a:ext uri="{FF2B5EF4-FFF2-40B4-BE49-F238E27FC236}">
                <a16:creationId xmlns:a16="http://schemas.microsoft.com/office/drawing/2014/main" id="{E1928B91-9B99-C847-AB8C-B84078D995D9}"/>
              </a:ext>
            </a:extLst>
          </p:cNvPr>
          <p:cNvSpPr txBox="1"/>
          <p:nvPr/>
        </p:nvSpPr>
        <p:spPr>
          <a:xfrm>
            <a:off x="10601509" y="3826937"/>
            <a:ext cx="1371657" cy="400110"/>
          </a:xfrm>
          <a:prstGeom prst="rect">
            <a:avLst/>
          </a:prstGeom>
          <a:noFill/>
        </p:spPr>
        <p:txBody>
          <a:bodyPr wrap="square" rtlCol="0">
            <a:spAutoFit/>
          </a:bodyPr>
          <a:lstStyle/>
          <a:p>
            <a:pPr algn="ctr"/>
            <a:r>
              <a:rPr lang="en-GB" sz="2000" dirty="0">
                <a:solidFill>
                  <a:schemeClr val="accent5">
                    <a:lumMod val="50000"/>
                  </a:schemeClr>
                </a:solidFill>
              </a:rPr>
              <a:t>packet</a:t>
            </a:r>
            <a:endParaRPr lang="es-GB" sz="2000" dirty="0">
              <a:solidFill>
                <a:schemeClr val="accent5">
                  <a:lumMod val="50000"/>
                </a:schemeClr>
              </a:solidFill>
            </a:endParaRPr>
          </a:p>
        </p:txBody>
      </p:sp>
      <p:sp>
        <p:nvSpPr>
          <p:cNvPr id="50" name="CuadroTexto 36">
            <a:extLst>
              <a:ext uri="{FF2B5EF4-FFF2-40B4-BE49-F238E27FC236}">
                <a16:creationId xmlns:a16="http://schemas.microsoft.com/office/drawing/2014/main" id="{7E5AD11D-B5CE-0B4E-B56B-17188B743849}"/>
              </a:ext>
            </a:extLst>
          </p:cNvPr>
          <p:cNvSpPr txBox="1"/>
          <p:nvPr/>
        </p:nvSpPr>
        <p:spPr>
          <a:xfrm>
            <a:off x="1465559" y="2595354"/>
            <a:ext cx="1547218" cy="400110"/>
          </a:xfrm>
          <a:prstGeom prst="rect">
            <a:avLst/>
          </a:prstGeom>
          <a:noFill/>
        </p:spPr>
        <p:txBody>
          <a:bodyPr wrap="square" rtlCol="0">
            <a:spAutoFit/>
          </a:bodyPr>
          <a:lstStyle/>
          <a:p>
            <a:pPr algn="ctr"/>
            <a:r>
              <a:rPr lang="en-GB" sz="2000" dirty="0">
                <a:solidFill>
                  <a:schemeClr val="accent5">
                    <a:lumMod val="50000"/>
                  </a:schemeClr>
                </a:solidFill>
              </a:rPr>
              <a:t>es</a:t>
            </a:r>
            <a:r>
              <a:rPr lang="en-GB" sz="2000" b="1" dirty="0">
                <a:solidFill>
                  <a:schemeClr val="accent5">
                    <a:lumMod val="50000"/>
                  </a:schemeClr>
                </a:solidFill>
              </a:rPr>
              <a:t>qui</a:t>
            </a:r>
            <a:r>
              <a:rPr lang="en-GB" sz="2000" dirty="0">
                <a:solidFill>
                  <a:schemeClr val="accent5">
                    <a:lumMod val="50000"/>
                  </a:schemeClr>
                </a:solidFill>
              </a:rPr>
              <a:t>na</a:t>
            </a:r>
            <a:endParaRPr lang="es-GB" sz="2000" dirty="0">
              <a:solidFill>
                <a:schemeClr val="accent5">
                  <a:lumMod val="50000"/>
                </a:schemeClr>
              </a:solidFill>
            </a:endParaRPr>
          </a:p>
        </p:txBody>
      </p:sp>
      <p:sp>
        <p:nvSpPr>
          <p:cNvPr id="51" name="CuadroTexto 70">
            <a:extLst>
              <a:ext uri="{FF2B5EF4-FFF2-40B4-BE49-F238E27FC236}">
                <a16:creationId xmlns:a16="http://schemas.microsoft.com/office/drawing/2014/main" id="{999E8FD4-A0B3-524C-B014-104D0501676B}"/>
              </a:ext>
            </a:extLst>
          </p:cNvPr>
          <p:cNvSpPr txBox="1"/>
          <p:nvPr/>
        </p:nvSpPr>
        <p:spPr>
          <a:xfrm>
            <a:off x="3324578" y="3186036"/>
            <a:ext cx="3450862" cy="400110"/>
          </a:xfrm>
          <a:prstGeom prst="rect">
            <a:avLst/>
          </a:prstGeom>
          <a:noFill/>
        </p:spPr>
        <p:txBody>
          <a:bodyPr wrap="square" rtlCol="0">
            <a:spAutoFit/>
          </a:bodyPr>
          <a:lstStyle/>
          <a:p>
            <a:pPr algn="ctr"/>
            <a:r>
              <a:rPr lang="en-GB" sz="2000" dirty="0">
                <a:solidFill>
                  <a:schemeClr val="accent5">
                    <a:lumMod val="50000"/>
                  </a:schemeClr>
                </a:solidFill>
              </a:rPr>
              <a:t>[s/he] took off, removed</a:t>
            </a:r>
            <a:endParaRPr lang="es-GB" sz="2000" dirty="0">
              <a:solidFill>
                <a:schemeClr val="accent5">
                  <a:lumMod val="50000"/>
                </a:schemeClr>
              </a:solidFill>
            </a:endParaRPr>
          </a:p>
        </p:txBody>
      </p:sp>
      <p:sp>
        <p:nvSpPr>
          <p:cNvPr id="3" name="Rounded Rectangular Callout 2"/>
          <p:cNvSpPr/>
          <p:nvPr/>
        </p:nvSpPr>
        <p:spPr>
          <a:xfrm>
            <a:off x="1081599" y="1894552"/>
            <a:ext cx="1260828" cy="532873"/>
          </a:xfrm>
          <a:prstGeom prst="wedgeRoundRectCallout">
            <a:avLst>
              <a:gd name="adj1" fmla="val 21227"/>
              <a:gd name="adj2" fmla="val 51176"/>
              <a:gd name="adj3" fmla="val 16667"/>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español</a:t>
            </a:r>
          </a:p>
        </p:txBody>
      </p:sp>
      <p:sp>
        <p:nvSpPr>
          <p:cNvPr id="52" name="Rounded Rectangular Callout 51"/>
          <p:cNvSpPr/>
          <p:nvPr/>
        </p:nvSpPr>
        <p:spPr>
          <a:xfrm>
            <a:off x="5123543" y="1886110"/>
            <a:ext cx="1297148" cy="532873"/>
          </a:xfrm>
          <a:prstGeom prst="wedgeRoundRectCallout">
            <a:avLst>
              <a:gd name="adj1" fmla="val -26158"/>
              <a:gd name="adj2" fmla="val 51176"/>
              <a:gd name="adj3" fmla="val 16667"/>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inglés</a:t>
            </a:r>
          </a:p>
        </p:txBody>
      </p:sp>
      <p:sp>
        <p:nvSpPr>
          <p:cNvPr id="56" name="Rounded Rectangular Callout 55"/>
          <p:cNvSpPr/>
          <p:nvPr/>
        </p:nvSpPr>
        <p:spPr>
          <a:xfrm>
            <a:off x="7414379" y="1918717"/>
            <a:ext cx="1260828" cy="532873"/>
          </a:xfrm>
          <a:prstGeom prst="wedgeRoundRectCallout">
            <a:avLst>
              <a:gd name="adj1" fmla="val 21227"/>
              <a:gd name="adj2" fmla="val 51176"/>
              <a:gd name="adj3" fmla="val 16667"/>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español</a:t>
            </a:r>
          </a:p>
        </p:txBody>
      </p:sp>
      <p:sp>
        <p:nvSpPr>
          <p:cNvPr id="57" name="Rounded Rectangular Callout 56"/>
          <p:cNvSpPr/>
          <p:nvPr/>
        </p:nvSpPr>
        <p:spPr>
          <a:xfrm>
            <a:off x="10879065" y="1894554"/>
            <a:ext cx="958918" cy="532873"/>
          </a:xfrm>
          <a:prstGeom prst="wedgeRoundRectCallout">
            <a:avLst>
              <a:gd name="adj1" fmla="val -26158"/>
              <a:gd name="adj2" fmla="val 51176"/>
              <a:gd name="adj3" fmla="val 16667"/>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inglés</a:t>
            </a:r>
          </a:p>
        </p:txBody>
      </p:sp>
      <p:sp>
        <p:nvSpPr>
          <p:cNvPr id="58" name="Rounded Rectangle 11">
            <a:extLst>
              <a:ext uri="{FF2B5EF4-FFF2-40B4-BE49-F238E27FC236}">
                <a16:creationId xmlns:a16="http://schemas.microsoft.com/office/drawing/2014/main" id="{A316DD52-7894-4A75-969C-CA0645DA2978}"/>
              </a:ext>
            </a:extLst>
          </p:cNvPr>
          <p:cNvSpPr/>
          <p:nvPr/>
        </p:nvSpPr>
        <p:spPr>
          <a:xfrm>
            <a:off x="9535887" y="279400"/>
            <a:ext cx="2392256" cy="3796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escribir</a:t>
            </a:r>
          </a:p>
        </p:txBody>
      </p:sp>
      <p:sp>
        <p:nvSpPr>
          <p:cNvPr id="43" name="CuadroTexto 38">
            <a:extLst>
              <a:ext uri="{FF2B5EF4-FFF2-40B4-BE49-F238E27FC236}">
                <a16:creationId xmlns:a16="http://schemas.microsoft.com/office/drawing/2014/main" id="{EFEE1395-6272-154E-97AD-D0DF1EDE74EA}"/>
              </a:ext>
            </a:extLst>
          </p:cNvPr>
          <p:cNvSpPr txBox="1"/>
          <p:nvPr/>
        </p:nvSpPr>
        <p:spPr>
          <a:xfrm>
            <a:off x="2248523" y="4300612"/>
            <a:ext cx="1216965" cy="400110"/>
          </a:xfrm>
          <a:prstGeom prst="rect">
            <a:avLst/>
          </a:prstGeom>
          <a:noFill/>
        </p:spPr>
        <p:txBody>
          <a:bodyPr wrap="square" rtlCol="0">
            <a:spAutoFit/>
          </a:bodyPr>
          <a:lstStyle/>
          <a:p>
            <a:pPr algn="l"/>
            <a:r>
              <a:rPr lang="en-GB" sz="2000" b="1" dirty="0">
                <a:solidFill>
                  <a:schemeClr val="accent5">
                    <a:lumMod val="50000"/>
                  </a:schemeClr>
                </a:solidFill>
              </a:rPr>
              <a:t>qui</a:t>
            </a:r>
            <a:r>
              <a:rPr lang="en-GB" sz="2000" dirty="0">
                <a:solidFill>
                  <a:schemeClr val="accent5">
                    <a:lumMod val="50000"/>
                  </a:schemeClr>
                </a:solidFill>
              </a:rPr>
              <a:t>eren</a:t>
            </a:r>
            <a:endParaRPr lang="es-GB" sz="2000" dirty="0">
              <a:solidFill>
                <a:schemeClr val="accent5">
                  <a:lumMod val="50000"/>
                </a:schemeClr>
              </a:solidFill>
            </a:endParaRPr>
          </a:p>
        </p:txBody>
      </p:sp>
      <p:sp>
        <p:nvSpPr>
          <p:cNvPr id="44" name="CuadroTexto 73">
            <a:extLst>
              <a:ext uri="{FF2B5EF4-FFF2-40B4-BE49-F238E27FC236}">
                <a16:creationId xmlns:a16="http://schemas.microsoft.com/office/drawing/2014/main" id="{2DC4D832-C14D-DB4A-8718-1B92D585163C}"/>
              </a:ext>
            </a:extLst>
          </p:cNvPr>
          <p:cNvSpPr txBox="1"/>
          <p:nvPr/>
        </p:nvSpPr>
        <p:spPr>
          <a:xfrm>
            <a:off x="5104907" y="4288100"/>
            <a:ext cx="1689278" cy="400110"/>
          </a:xfrm>
          <a:prstGeom prst="rect">
            <a:avLst/>
          </a:prstGeom>
          <a:noFill/>
        </p:spPr>
        <p:txBody>
          <a:bodyPr wrap="square" rtlCol="0">
            <a:spAutoFit/>
          </a:bodyPr>
          <a:lstStyle/>
          <a:p>
            <a:pPr algn="l"/>
            <a:r>
              <a:rPr lang="en-GB" sz="2000" dirty="0">
                <a:solidFill>
                  <a:schemeClr val="accent5">
                    <a:lumMod val="50000"/>
                  </a:schemeClr>
                </a:solidFill>
              </a:rPr>
              <a:t>they want</a:t>
            </a:r>
            <a:endParaRPr lang="es-GB" sz="2000" dirty="0">
              <a:solidFill>
                <a:schemeClr val="accent5">
                  <a:lumMod val="50000"/>
                </a:schemeClr>
              </a:solidFill>
            </a:endParaRPr>
          </a:p>
        </p:txBody>
      </p:sp>
      <p:sp>
        <p:nvSpPr>
          <p:cNvPr id="45" name="CuadroTexto 35">
            <a:extLst>
              <a:ext uri="{FF2B5EF4-FFF2-40B4-BE49-F238E27FC236}">
                <a16:creationId xmlns:a16="http://schemas.microsoft.com/office/drawing/2014/main" id="{FBE7F962-F9F3-234C-9876-15F1034CAD1C}"/>
              </a:ext>
            </a:extLst>
          </p:cNvPr>
          <p:cNvSpPr txBox="1"/>
          <p:nvPr/>
        </p:nvSpPr>
        <p:spPr>
          <a:xfrm>
            <a:off x="232592" y="5707964"/>
            <a:ext cx="1919338" cy="400110"/>
          </a:xfrm>
          <a:prstGeom prst="rect">
            <a:avLst/>
          </a:prstGeom>
          <a:noFill/>
        </p:spPr>
        <p:txBody>
          <a:bodyPr wrap="square" rtlCol="0">
            <a:spAutoFit/>
          </a:bodyPr>
          <a:lstStyle/>
          <a:p>
            <a:pPr algn="ctr"/>
            <a:r>
              <a:rPr lang="en-GB" sz="2000" dirty="0" err="1">
                <a:solidFill>
                  <a:schemeClr val="accent5">
                    <a:lumMod val="50000"/>
                  </a:schemeClr>
                </a:solidFill>
              </a:rPr>
              <a:t>e</a:t>
            </a:r>
            <a:r>
              <a:rPr lang="en-GB" sz="2000" b="1" dirty="0" err="1">
                <a:solidFill>
                  <a:schemeClr val="accent5">
                    <a:lumMod val="50000"/>
                  </a:schemeClr>
                </a:solidFill>
              </a:rPr>
              <a:t>qui</a:t>
            </a:r>
            <a:r>
              <a:rPr lang="en-GB" sz="2000" dirty="0" err="1">
                <a:solidFill>
                  <a:schemeClr val="accent5">
                    <a:lumMod val="50000"/>
                  </a:schemeClr>
                </a:solidFill>
              </a:rPr>
              <a:t>po</a:t>
            </a:r>
            <a:endParaRPr lang="es-GB" sz="2000" b="1" dirty="0">
              <a:solidFill>
                <a:schemeClr val="accent5">
                  <a:lumMod val="50000"/>
                </a:schemeClr>
              </a:solidFill>
            </a:endParaRPr>
          </a:p>
        </p:txBody>
      </p:sp>
      <p:sp>
        <p:nvSpPr>
          <p:cNvPr id="46" name="CuadroTexto 80">
            <a:extLst>
              <a:ext uri="{FF2B5EF4-FFF2-40B4-BE49-F238E27FC236}">
                <a16:creationId xmlns:a16="http://schemas.microsoft.com/office/drawing/2014/main" id="{9EA41F3F-9BDC-3E49-8F27-342C57D9445D}"/>
              </a:ext>
            </a:extLst>
          </p:cNvPr>
          <p:cNvSpPr txBox="1"/>
          <p:nvPr/>
        </p:nvSpPr>
        <p:spPr>
          <a:xfrm>
            <a:off x="3365072" y="5728103"/>
            <a:ext cx="1114980" cy="400110"/>
          </a:xfrm>
          <a:prstGeom prst="rect">
            <a:avLst/>
          </a:prstGeom>
          <a:noFill/>
        </p:spPr>
        <p:txBody>
          <a:bodyPr wrap="square" rtlCol="0">
            <a:spAutoFit/>
          </a:bodyPr>
          <a:lstStyle/>
          <a:p>
            <a:pPr algn="ctr"/>
            <a:r>
              <a:rPr lang="en-GB" sz="2000" dirty="0">
                <a:solidFill>
                  <a:schemeClr val="accent5">
                    <a:lumMod val="50000"/>
                  </a:schemeClr>
                </a:solidFill>
              </a:rPr>
              <a:t>team</a:t>
            </a:r>
            <a:endParaRPr lang="es-GB" sz="2000" dirty="0">
              <a:solidFill>
                <a:schemeClr val="accent5">
                  <a:lumMod val="50000"/>
                </a:schemeClr>
              </a:solidFill>
            </a:endParaRPr>
          </a:p>
        </p:txBody>
      </p:sp>
    </p:spTree>
    <p:extLst>
      <p:ext uri="{BB962C8B-B14F-4D97-AF65-F5344CB8AC3E}">
        <p14:creationId xmlns:p14="http://schemas.microsoft.com/office/powerpoint/2010/main" val="153788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6" grpId="0"/>
      <p:bldP spid="27" grpId="0"/>
      <p:bldP spid="28" grpId="0"/>
      <p:bldP spid="31" grpId="0"/>
      <p:bldP spid="32" grpId="0"/>
      <p:bldP spid="35" grpId="0"/>
      <p:bldP spid="36" grpId="0"/>
      <p:bldP spid="38" grpId="0"/>
      <p:bldP spid="39" grpId="0"/>
      <p:bldP spid="73" grpId="0"/>
      <p:bldP spid="74" grpId="0"/>
      <p:bldP spid="75" grpId="0"/>
      <p:bldP spid="76" grpId="0"/>
      <p:bldP spid="78" grpId="0"/>
      <p:bldP spid="80" grpId="0"/>
      <p:bldP spid="48" grpId="0"/>
      <p:bldP spid="50" grpId="0"/>
      <p:bldP spid="43" grpId="0"/>
      <p:bldP spid="44" grpId="0"/>
      <p:bldP spid="45" grpId="0"/>
      <p:bldP spid="4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82286" y="1102337"/>
            <a:ext cx="11845856" cy="550948"/>
          </a:xfrm>
        </p:spPr>
        <p:txBody>
          <a:bodyPr>
            <a:noAutofit/>
          </a:bodyPr>
          <a:lstStyle/>
          <a:p>
            <a:r>
              <a:rPr lang="pt-BR" sz="2200" b="1" dirty="0">
                <a:solidFill>
                  <a:srgbClr val="1F3864"/>
                </a:solidFill>
                <a:latin typeface="Century Gothic" panose="020B0502020202020204" pitchFamily="34" charset="0"/>
                <a:ea typeface="Century Gothic"/>
                <a:cs typeface="Century Gothic"/>
                <a:sym typeface="Century Gothic"/>
              </a:rPr>
              <a:t>¿</a:t>
            </a:r>
            <a:r>
              <a:rPr lang="pt-BR" sz="2200" b="1" dirty="0" err="1">
                <a:solidFill>
                  <a:srgbClr val="1F3864"/>
                </a:solidFill>
                <a:latin typeface="Century Gothic" panose="020B0502020202020204" pitchFamily="34" charset="0"/>
                <a:ea typeface="Century Gothic"/>
                <a:cs typeface="Century Gothic"/>
                <a:sym typeface="Century Gothic"/>
              </a:rPr>
              <a:t>Cuál</a:t>
            </a:r>
            <a:r>
              <a:rPr lang="pt-BR" sz="2200" b="1" dirty="0">
                <a:solidFill>
                  <a:srgbClr val="1F3864"/>
                </a:solidFill>
                <a:latin typeface="Century Gothic" panose="020B0502020202020204" pitchFamily="34" charset="0"/>
                <a:ea typeface="Century Gothic"/>
                <a:cs typeface="Century Gothic"/>
                <a:sym typeface="Century Gothic"/>
              </a:rPr>
              <a:t> es </a:t>
            </a:r>
            <a:r>
              <a:rPr lang="pt-BR" sz="2200" b="1" dirty="0" err="1">
                <a:solidFill>
                  <a:srgbClr val="1F3864"/>
                </a:solidFill>
                <a:latin typeface="Century Gothic" panose="020B0502020202020204" pitchFamily="34" charset="0"/>
                <a:ea typeface="Century Gothic"/>
                <a:cs typeface="Century Gothic"/>
                <a:sym typeface="Century Gothic"/>
              </a:rPr>
              <a:t>la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palabra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en</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español</a:t>
            </a:r>
            <a:r>
              <a:rPr lang="pt-BR" sz="2200" b="1" dirty="0">
                <a:solidFill>
                  <a:srgbClr val="1F3864"/>
                </a:solidFill>
                <a:latin typeface="Century Gothic" panose="020B0502020202020204" pitchFamily="34" charset="0"/>
                <a:ea typeface="Century Gothic"/>
                <a:cs typeface="Century Gothic"/>
                <a:sym typeface="Century Gothic"/>
              </a:rPr>
              <a:t>?</a:t>
            </a:r>
            <a:endParaRPr lang="en-GB" sz="2200" dirty="0"/>
          </a:p>
        </p:txBody>
      </p:sp>
      <p:pic>
        <p:nvPicPr>
          <p:cNvPr id="39" name="Picture 4" descr="background rectangle">
            <a:extLst>
              <a:ext uri="{FF2B5EF4-FFF2-40B4-BE49-F238E27FC236}">
                <a16:creationId xmlns:a16="http://schemas.microsoft.com/office/drawing/2014/main" id="{BC773050-C400-D34B-8FC2-12774A3C29C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40" name="Título 8">
            <a:extLst>
              <a:ext uri="{FF2B5EF4-FFF2-40B4-BE49-F238E27FC236}">
                <a16:creationId xmlns:a16="http://schemas.microsoft.com/office/drawing/2014/main" id="{54599549-8AC8-FE4D-BE35-B878D0E8EC2F}"/>
              </a:ext>
            </a:extLst>
          </p:cNvPr>
          <p:cNvSpPr txBox="1">
            <a:spLocks/>
          </p:cNvSpPr>
          <p:nvPr/>
        </p:nvSpPr>
        <p:spPr>
          <a:xfrm>
            <a:off x="82286" y="382103"/>
            <a:ext cx="4635488" cy="550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Vocabulario</a:t>
            </a:r>
            <a:endParaRPr lang="en-GB" sz="3600" b="1" dirty="0">
              <a:solidFill>
                <a:schemeClr val="bg1"/>
              </a:solidFill>
            </a:endParaRP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469882"/>
            <a:ext cx="2640466" cy="4934236"/>
          </a:xfrm>
          <a:prstGeom prst="rect">
            <a:avLst/>
          </a:prstGeom>
          <a:noFill/>
        </p:spPr>
        <p:txBody>
          <a:bodyPr wrap="none" rtlCol="0">
            <a:spAutoFit/>
          </a:bodyPr>
          <a:lstStyle/>
          <a:p>
            <a:pPr algn="l">
              <a:lnSpc>
                <a:spcPct val="110000"/>
              </a:lnSpc>
            </a:pPr>
            <a:r>
              <a:rPr lang="es-GB" sz="2400" dirty="0">
                <a:solidFill>
                  <a:schemeClr val="accent5">
                    <a:lumMod val="50000"/>
                  </a:schemeClr>
                </a:solidFill>
              </a:rPr>
              <a:t>luego</a:t>
            </a:r>
          </a:p>
          <a:p>
            <a:pPr algn="l">
              <a:lnSpc>
                <a:spcPct val="110000"/>
              </a:lnSpc>
            </a:pPr>
            <a:r>
              <a:rPr lang="es-GB" sz="2400" dirty="0">
                <a:solidFill>
                  <a:schemeClr val="accent5">
                    <a:lumMod val="50000"/>
                  </a:schemeClr>
                </a:solidFill>
              </a:rPr>
              <a:t>Inglaterra</a:t>
            </a:r>
          </a:p>
          <a:p>
            <a:pPr algn="l">
              <a:lnSpc>
                <a:spcPct val="110000"/>
              </a:lnSpc>
            </a:pPr>
            <a:r>
              <a:rPr lang="es-GB" sz="2400" dirty="0">
                <a:solidFill>
                  <a:schemeClr val="accent5">
                    <a:lumMod val="50000"/>
                  </a:schemeClr>
                </a:solidFill>
              </a:rPr>
              <a:t>otra vez</a:t>
            </a:r>
          </a:p>
          <a:p>
            <a:pPr algn="l">
              <a:lnSpc>
                <a:spcPct val="110000"/>
              </a:lnSpc>
            </a:pPr>
            <a:r>
              <a:rPr lang="es-GB" sz="2400" dirty="0">
                <a:solidFill>
                  <a:schemeClr val="accent5">
                    <a:lumMod val="50000"/>
                  </a:schemeClr>
                </a:solidFill>
              </a:rPr>
              <a:t>entrada</a:t>
            </a:r>
          </a:p>
          <a:p>
            <a:pPr algn="l">
              <a:lnSpc>
                <a:spcPct val="110000"/>
              </a:lnSpc>
            </a:pPr>
            <a:r>
              <a:rPr lang="es-GB" sz="2400" dirty="0">
                <a:solidFill>
                  <a:schemeClr val="accent5">
                    <a:lumMod val="50000"/>
                  </a:schemeClr>
                </a:solidFill>
              </a:rPr>
              <a:t>tu</a:t>
            </a:r>
          </a:p>
          <a:p>
            <a:pPr algn="l">
              <a:lnSpc>
                <a:spcPct val="110000"/>
              </a:lnSpc>
            </a:pPr>
            <a:r>
              <a:rPr lang="es-GB" sz="2400" dirty="0">
                <a:solidFill>
                  <a:schemeClr val="accent5">
                    <a:lumMod val="50000"/>
                  </a:schemeClr>
                </a:solidFill>
              </a:rPr>
              <a:t>completamente</a:t>
            </a:r>
          </a:p>
          <a:p>
            <a:pPr algn="l">
              <a:lnSpc>
                <a:spcPct val="110000"/>
              </a:lnSpc>
            </a:pPr>
            <a:r>
              <a:rPr lang="es-GB" sz="2400" dirty="0">
                <a:solidFill>
                  <a:schemeClr val="accent5">
                    <a:lumMod val="50000"/>
                  </a:schemeClr>
                </a:solidFill>
              </a:rPr>
              <a:t>recibir</a:t>
            </a:r>
          </a:p>
          <a:p>
            <a:pPr algn="l">
              <a:lnSpc>
                <a:spcPct val="110000"/>
              </a:lnSpc>
            </a:pPr>
            <a:r>
              <a:rPr lang="es-GB" sz="2400" dirty="0">
                <a:solidFill>
                  <a:schemeClr val="accent5">
                    <a:lumMod val="50000"/>
                  </a:schemeClr>
                </a:solidFill>
              </a:rPr>
              <a:t>abrir</a:t>
            </a:r>
          </a:p>
          <a:p>
            <a:pPr algn="l">
              <a:lnSpc>
                <a:spcPct val="110000"/>
              </a:lnSpc>
            </a:pPr>
            <a:r>
              <a:rPr lang="es-GB" sz="2400" dirty="0">
                <a:solidFill>
                  <a:schemeClr val="accent5">
                    <a:lumMod val="50000"/>
                  </a:schemeClr>
                </a:solidFill>
              </a:rPr>
              <a:t>como</a:t>
            </a:r>
          </a:p>
          <a:p>
            <a:pPr algn="l">
              <a:lnSpc>
                <a:spcPct val="110000"/>
              </a:lnSpc>
            </a:pPr>
            <a:r>
              <a:rPr lang="es-GB" sz="2400" dirty="0">
                <a:solidFill>
                  <a:schemeClr val="accent5">
                    <a:lumMod val="50000"/>
                  </a:schemeClr>
                </a:solidFill>
              </a:rPr>
              <a:t>cosa</a:t>
            </a:r>
          </a:p>
          <a:p>
            <a:pPr algn="l">
              <a:lnSpc>
                <a:spcPct val="110000"/>
              </a:lnSpc>
            </a:pPr>
            <a:r>
              <a:rPr lang="es-GB" sz="2400" dirty="0">
                <a:solidFill>
                  <a:schemeClr val="accent5">
                    <a:lumMod val="50000"/>
                  </a:schemeClr>
                </a:solidFill>
              </a:rPr>
              <a:t>periódico</a:t>
            </a:r>
          </a:p>
          <a:p>
            <a:pPr algn="l">
              <a:lnSpc>
                <a:spcPct val="110000"/>
              </a:lnSpc>
            </a:pPr>
            <a:r>
              <a:rPr lang="es-GB" sz="2400" dirty="0">
                <a:solidFill>
                  <a:schemeClr val="accent5">
                    <a:lumMod val="50000"/>
                  </a:schemeClr>
                </a:solidFill>
              </a:rPr>
              <a:t>billete</a:t>
            </a:r>
          </a:p>
        </p:txBody>
      </p:sp>
      <p:sp>
        <p:nvSpPr>
          <p:cNvPr id="2" name="Rounded Rectangle 1"/>
          <p:cNvSpPr/>
          <p:nvPr/>
        </p:nvSpPr>
        <p:spPr>
          <a:xfrm>
            <a:off x="252879" y="1528975"/>
            <a:ext cx="1055221" cy="4191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Imagen 4">
            <a:extLst>
              <a:ext uri="{FF2B5EF4-FFF2-40B4-BE49-F238E27FC236}">
                <a16:creationId xmlns:a16="http://schemas.microsoft.com/office/drawing/2014/main" id="{4A01D5C7-B3FB-CD48-985C-D8C33FDD7D0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00188" y="3069236"/>
            <a:ext cx="3901373" cy="1232941"/>
          </a:xfrm>
          <a:prstGeom prst="rect">
            <a:avLst/>
          </a:prstGeom>
        </p:spPr>
      </p:pic>
      <p:sp>
        <p:nvSpPr>
          <p:cNvPr id="12" name="Rounded Rectangle 11">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286451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82286" y="1102337"/>
            <a:ext cx="11845856" cy="550948"/>
          </a:xfrm>
        </p:spPr>
        <p:txBody>
          <a:bodyPr>
            <a:noAutofit/>
          </a:bodyPr>
          <a:lstStyle/>
          <a:p>
            <a:r>
              <a:rPr lang="pt-BR" sz="2200" b="1" dirty="0">
                <a:solidFill>
                  <a:srgbClr val="1F3864"/>
                </a:solidFill>
                <a:latin typeface="Century Gothic" panose="020B0502020202020204" pitchFamily="34" charset="0"/>
                <a:ea typeface="Century Gothic"/>
                <a:cs typeface="Century Gothic"/>
                <a:sym typeface="Century Gothic"/>
              </a:rPr>
              <a:t>¿</a:t>
            </a:r>
            <a:r>
              <a:rPr lang="pt-BR" sz="2200" b="1" dirty="0" err="1">
                <a:solidFill>
                  <a:srgbClr val="1F3864"/>
                </a:solidFill>
                <a:latin typeface="Century Gothic" panose="020B0502020202020204" pitchFamily="34" charset="0"/>
                <a:ea typeface="Century Gothic"/>
                <a:cs typeface="Century Gothic"/>
                <a:sym typeface="Century Gothic"/>
              </a:rPr>
              <a:t>Cuál</a:t>
            </a:r>
            <a:r>
              <a:rPr lang="pt-BR" sz="2200" b="1" dirty="0">
                <a:solidFill>
                  <a:srgbClr val="1F3864"/>
                </a:solidFill>
                <a:latin typeface="Century Gothic" panose="020B0502020202020204" pitchFamily="34" charset="0"/>
                <a:ea typeface="Century Gothic"/>
                <a:cs typeface="Century Gothic"/>
                <a:sym typeface="Century Gothic"/>
              </a:rPr>
              <a:t> es </a:t>
            </a:r>
            <a:r>
              <a:rPr lang="pt-BR" sz="2200" b="1" dirty="0" err="1">
                <a:solidFill>
                  <a:srgbClr val="1F3864"/>
                </a:solidFill>
                <a:latin typeface="Century Gothic" panose="020B0502020202020204" pitchFamily="34" charset="0"/>
                <a:ea typeface="Century Gothic"/>
                <a:cs typeface="Century Gothic"/>
                <a:sym typeface="Century Gothic"/>
              </a:rPr>
              <a:t>la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palabra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en</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español</a:t>
            </a:r>
            <a:r>
              <a:rPr lang="pt-BR" sz="2200" b="1" dirty="0">
                <a:solidFill>
                  <a:srgbClr val="1F3864"/>
                </a:solidFill>
                <a:latin typeface="Century Gothic" panose="020B0502020202020204" pitchFamily="34" charset="0"/>
                <a:ea typeface="Century Gothic"/>
                <a:cs typeface="Century Gothic"/>
                <a:sym typeface="Century Gothic"/>
              </a:rPr>
              <a:t>?</a:t>
            </a:r>
            <a:endParaRPr lang="en-GB" sz="2200" dirty="0"/>
          </a:p>
        </p:txBody>
      </p:sp>
      <p:pic>
        <p:nvPicPr>
          <p:cNvPr id="39" name="Picture 4" descr="background rectangle">
            <a:extLst>
              <a:ext uri="{FF2B5EF4-FFF2-40B4-BE49-F238E27FC236}">
                <a16:creationId xmlns:a16="http://schemas.microsoft.com/office/drawing/2014/main" id="{BC773050-C400-D34B-8FC2-12774A3C29C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40" name="Título 8">
            <a:extLst>
              <a:ext uri="{FF2B5EF4-FFF2-40B4-BE49-F238E27FC236}">
                <a16:creationId xmlns:a16="http://schemas.microsoft.com/office/drawing/2014/main" id="{54599549-8AC8-FE4D-BE35-B878D0E8EC2F}"/>
              </a:ext>
            </a:extLst>
          </p:cNvPr>
          <p:cNvSpPr txBox="1">
            <a:spLocks/>
          </p:cNvSpPr>
          <p:nvPr/>
        </p:nvSpPr>
        <p:spPr>
          <a:xfrm>
            <a:off x="82286" y="382103"/>
            <a:ext cx="4635488" cy="550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Vocabulario</a:t>
            </a:r>
            <a:endParaRPr lang="en-GB" sz="3600" b="1" dirty="0">
              <a:solidFill>
                <a:schemeClr val="bg1"/>
              </a:solidFill>
            </a:endParaRP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469882"/>
            <a:ext cx="2640466" cy="4934236"/>
          </a:xfrm>
          <a:prstGeom prst="rect">
            <a:avLst/>
          </a:prstGeom>
          <a:noFill/>
        </p:spPr>
        <p:txBody>
          <a:bodyPr wrap="none" rtlCol="0">
            <a:spAutoFit/>
          </a:bodyPr>
          <a:lstStyle/>
          <a:p>
            <a:pPr algn="l">
              <a:lnSpc>
                <a:spcPct val="110000"/>
              </a:lnSpc>
            </a:pPr>
            <a:r>
              <a:rPr lang="es-GB" sz="2400" dirty="0">
                <a:solidFill>
                  <a:schemeClr val="accent5">
                    <a:lumMod val="50000"/>
                  </a:schemeClr>
                </a:solidFill>
              </a:rPr>
              <a:t>luego</a:t>
            </a:r>
          </a:p>
          <a:p>
            <a:pPr algn="l">
              <a:lnSpc>
                <a:spcPct val="110000"/>
              </a:lnSpc>
            </a:pPr>
            <a:r>
              <a:rPr lang="es-GB" sz="2400" dirty="0">
                <a:solidFill>
                  <a:schemeClr val="accent5">
                    <a:lumMod val="50000"/>
                  </a:schemeClr>
                </a:solidFill>
              </a:rPr>
              <a:t>Inglaterra</a:t>
            </a:r>
          </a:p>
          <a:p>
            <a:pPr algn="l">
              <a:lnSpc>
                <a:spcPct val="110000"/>
              </a:lnSpc>
            </a:pPr>
            <a:r>
              <a:rPr lang="es-GB" sz="2400" dirty="0">
                <a:solidFill>
                  <a:schemeClr val="accent5">
                    <a:lumMod val="50000"/>
                  </a:schemeClr>
                </a:solidFill>
              </a:rPr>
              <a:t>otra vez</a:t>
            </a:r>
          </a:p>
          <a:p>
            <a:pPr algn="l">
              <a:lnSpc>
                <a:spcPct val="110000"/>
              </a:lnSpc>
            </a:pPr>
            <a:r>
              <a:rPr lang="es-GB" sz="2400" dirty="0">
                <a:solidFill>
                  <a:schemeClr val="accent5">
                    <a:lumMod val="50000"/>
                  </a:schemeClr>
                </a:solidFill>
              </a:rPr>
              <a:t>entrada</a:t>
            </a:r>
          </a:p>
          <a:p>
            <a:pPr algn="l">
              <a:lnSpc>
                <a:spcPct val="110000"/>
              </a:lnSpc>
            </a:pPr>
            <a:r>
              <a:rPr lang="es-GB" sz="2400" dirty="0">
                <a:solidFill>
                  <a:schemeClr val="accent5">
                    <a:lumMod val="50000"/>
                  </a:schemeClr>
                </a:solidFill>
              </a:rPr>
              <a:t>tu</a:t>
            </a:r>
          </a:p>
          <a:p>
            <a:pPr algn="l">
              <a:lnSpc>
                <a:spcPct val="110000"/>
              </a:lnSpc>
            </a:pPr>
            <a:r>
              <a:rPr lang="es-GB" sz="2400" dirty="0">
                <a:solidFill>
                  <a:schemeClr val="accent5">
                    <a:lumMod val="50000"/>
                  </a:schemeClr>
                </a:solidFill>
              </a:rPr>
              <a:t>completamente</a:t>
            </a:r>
          </a:p>
          <a:p>
            <a:pPr algn="l">
              <a:lnSpc>
                <a:spcPct val="110000"/>
              </a:lnSpc>
            </a:pPr>
            <a:r>
              <a:rPr lang="es-GB" sz="2400" dirty="0">
                <a:solidFill>
                  <a:schemeClr val="accent5">
                    <a:lumMod val="50000"/>
                  </a:schemeClr>
                </a:solidFill>
              </a:rPr>
              <a:t>recibir</a:t>
            </a:r>
          </a:p>
          <a:p>
            <a:pPr algn="l">
              <a:lnSpc>
                <a:spcPct val="110000"/>
              </a:lnSpc>
            </a:pPr>
            <a:r>
              <a:rPr lang="es-GB" sz="2400" dirty="0">
                <a:solidFill>
                  <a:schemeClr val="accent5">
                    <a:lumMod val="50000"/>
                  </a:schemeClr>
                </a:solidFill>
              </a:rPr>
              <a:t>abrir</a:t>
            </a:r>
          </a:p>
          <a:p>
            <a:pPr algn="l">
              <a:lnSpc>
                <a:spcPct val="110000"/>
              </a:lnSpc>
            </a:pPr>
            <a:r>
              <a:rPr lang="es-GB" sz="2400" dirty="0">
                <a:solidFill>
                  <a:schemeClr val="accent5">
                    <a:lumMod val="50000"/>
                  </a:schemeClr>
                </a:solidFill>
              </a:rPr>
              <a:t>como</a:t>
            </a:r>
          </a:p>
          <a:p>
            <a:pPr algn="l">
              <a:lnSpc>
                <a:spcPct val="110000"/>
              </a:lnSpc>
            </a:pPr>
            <a:r>
              <a:rPr lang="es-GB" sz="2400" dirty="0">
                <a:solidFill>
                  <a:schemeClr val="accent5">
                    <a:lumMod val="50000"/>
                  </a:schemeClr>
                </a:solidFill>
              </a:rPr>
              <a:t>cosa</a:t>
            </a:r>
          </a:p>
          <a:p>
            <a:pPr algn="l">
              <a:lnSpc>
                <a:spcPct val="110000"/>
              </a:lnSpc>
            </a:pPr>
            <a:r>
              <a:rPr lang="es-GB" sz="2400" dirty="0">
                <a:solidFill>
                  <a:schemeClr val="accent5">
                    <a:lumMod val="50000"/>
                  </a:schemeClr>
                </a:solidFill>
              </a:rPr>
              <a:t>periódico</a:t>
            </a:r>
          </a:p>
          <a:p>
            <a:pPr algn="l">
              <a:lnSpc>
                <a:spcPct val="110000"/>
              </a:lnSpc>
            </a:pPr>
            <a:r>
              <a:rPr lang="es-GB" sz="2400" dirty="0">
                <a:solidFill>
                  <a:schemeClr val="accent5">
                    <a:lumMod val="50000"/>
                  </a:schemeClr>
                </a:solidFill>
              </a:rPr>
              <a:t>billete</a:t>
            </a:r>
          </a:p>
        </p:txBody>
      </p:sp>
      <p:sp>
        <p:nvSpPr>
          <p:cNvPr id="2" name="Rounded Rectangle 1"/>
          <p:cNvSpPr/>
          <p:nvPr/>
        </p:nvSpPr>
        <p:spPr>
          <a:xfrm>
            <a:off x="278279" y="3517900"/>
            <a:ext cx="2615066" cy="4191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Imagen 1">
            <a:extLst>
              <a:ext uri="{FF2B5EF4-FFF2-40B4-BE49-F238E27FC236}">
                <a16:creationId xmlns:a16="http://schemas.microsoft.com/office/drawing/2014/main" id="{A3105F66-A684-BB4D-90D3-EFB6743343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75300" y="2907210"/>
            <a:ext cx="4329735" cy="1029790"/>
          </a:xfrm>
          <a:prstGeom prst="rect">
            <a:avLst/>
          </a:prstGeom>
        </p:spPr>
      </p:pic>
      <p:sp>
        <p:nvSpPr>
          <p:cNvPr id="11" name="Rounded Rectangle 11">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110651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82286" y="1102337"/>
            <a:ext cx="11845856" cy="550948"/>
          </a:xfrm>
        </p:spPr>
        <p:txBody>
          <a:bodyPr>
            <a:noAutofit/>
          </a:bodyPr>
          <a:lstStyle/>
          <a:p>
            <a:r>
              <a:rPr lang="pt-BR" sz="2200" b="1" dirty="0">
                <a:solidFill>
                  <a:srgbClr val="1F3864"/>
                </a:solidFill>
                <a:latin typeface="Century Gothic" panose="020B0502020202020204" pitchFamily="34" charset="0"/>
                <a:ea typeface="Century Gothic"/>
                <a:cs typeface="Century Gothic"/>
                <a:sym typeface="Century Gothic"/>
              </a:rPr>
              <a:t>¿</a:t>
            </a:r>
            <a:r>
              <a:rPr lang="pt-BR" sz="2200" b="1" dirty="0" err="1">
                <a:solidFill>
                  <a:srgbClr val="1F3864"/>
                </a:solidFill>
                <a:latin typeface="Century Gothic" panose="020B0502020202020204" pitchFamily="34" charset="0"/>
                <a:ea typeface="Century Gothic"/>
                <a:cs typeface="Century Gothic"/>
                <a:sym typeface="Century Gothic"/>
              </a:rPr>
              <a:t>Cuál</a:t>
            </a:r>
            <a:r>
              <a:rPr lang="pt-BR" sz="2200" b="1" dirty="0">
                <a:solidFill>
                  <a:srgbClr val="1F3864"/>
                </a:solidFill>
                <a:latin typeface="Century Gothic" panose="020B0502020202020204" pitchFamily="34" charset="0"/>
                <a:ea typeface="Century Gothic"/>
                <a:cs typeface="Century Gothic"/>
                <a:sym typeface="Century Gothic"/>
              </a:rPr>
              <a:t> es </a:t>
            </a:r>
            <a:r>
              <a:rPr lang="pt-BR" sz="2200" b="1" dirty="0" err="1">
                <a:solidFill>
                  <a:srgbClr val="1F3864"/>
                </a:solidFill>
                <a:latin typeface="Century Gothic" panose="020B0502020202020204" pitchFamily="34" charset="0"/>
                <a:ea typeface="Century Gothic"/>
                <a:cs typeface="Century Gothic"/>
                <a:sym typeface="Century Gothic"/>
              </a:rPr>
              <a:t>la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palabra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en</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español</a:t>
            </a:r>
            <a:r>
              <a:rPr lang="pt-BR" sz="2200" b="1" dirty="0">
                <a:solidFill>
                  <a:srgbClr val="1F3864"/>
                </a:solidFill>
                <a:latin typeface="Century Gothic" panose="020B0502020202020204" pitchFamily="34" charset="0"/>
                <a:ea typeface="Century Gothic"/>
                <a:cs typeface="Century Gothic"/>
                <a:sym typeface="Century Gothic"/>
              </a:rPr>
              <a:t>?</a:t>
            </a:r>
            <a:endParaRPr lang="en-GB" sz="2200" dirty="0"/>
          </a:p>
        </p:txBody>
      </p:sp>
      <p:pic>
        <p:nvPicPr>
          <p:cNvPr id="39" name="Picture 4" descr="background rectangle">
            <a:extLst>
              <a:ext uri="{FF2B5EF4-FFF2-40B4-BE49-F238E27FC236}">
                <a16:creationId xmlns:a16="http://schemas.microsoft.com/office/drawing/2014/main" id="{BC773050-C400-D34B-8FC2-12774A3C29C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40" name="Título 8">
            <a:extLst>
              <a:ext uri="{FF2B5EF4-FFF2-40B4-BE49-F238E27FC236}">
                <a16:creationId xmlns:a16="http://schemas.microsoft.com/office/drawing/2014/main" id="{54599549-8AC8-FE4D-BE35-B878D0E8EC2F}"/>
              </a:ext>
            </a:extLst>
          </p:cNvPr>
          <p:cNvSpPr txBox="1">
            <a:spLocks/>
          </p:cNvSpPr>
          <p:nvPr/>
        </p:nvSpPr>
        <p:spPr>
          <a:xfrm>
            <a:off x="82286" y="382103"/>
            <a:ext cx="4635488" cy="550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Vocabulario</a:t>
            </a:r>
            <a:endParaRPr lang="en-GB" sz="3600" b="1" dirty="0">
              <a:solidFill>
                <a:schemeClr val="bg1"/>
              </a:solidFill>
            </a:endParaRP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469882"/>
            <a:ext cx="2640466" cy="4934236"/>
          </a:xfrm>
          <a:prstGeom prst="rect">
            <a:avLst/>
          </a:prstGeom>
          <a:noFill/>
        </p:spPr>
        <p:txBody>
          <a:bodyPr wrap="none" rtlCol="0">
            <a:spAutoFit/>
          </a:bodyPr>
          <a:lstStyle/>
          <a:p>
            <a:pPr algn="l">
              <a:lnSpc>
                <a:spcPct val="110000"/>
              </a:lnSpc>
            </a:pPr>
            <a:r>
              <a:rPr lang="es-GB" sz="2400" dirty="0">
                <a:solidFill>
                  <a:schemeClr val="accent5">
                    <a:lumMod val="50000"/>
                  </a:schemeClr>
                </a:solidFill>
              </a:rPr>
              <a:t>luego</a:t>
            </a:r>
          </a:p>
          <a:p>
            <a:pPr algn="l">
              <a:lnSpc>
                <a:spcPct val="110000"/>
              </a:lnSpc>
            </a:pPr>
            <a:r>
              <a:rPr lang="es-GB" sz="2400" dirty="0">
                <a:solidFill>
                  <a:schemeClr val="accent5">
                    <a:lumMod val="50000"/>
                  </a:schemeClr>
                </a:solidFill>
              </a:rPr>
              <a:t>Inglaterra</a:t>
            </a:r>
          </a:p>
          <a:p>
            <a:pPr algn="l">
              <a:lnSpc>
                <a:spcPct val="110000"/>
              </a:lnSpc>
            </a:pPr>
            <a:r>
              <a:rPr lang="es-GB" sz="2400" dirty="0">
                <a:solidFill>
                  <a:schemeClr val="accent5">
                    <a:lumMod val="50000"/>
                  </a:schemeClr>
                </a:solidFill>
              </a:rPr>
              <a:t>otra vez</a:t>
            </a:r>
          </a:p>
          <a:p>
            <a:pPr algn="l">
              <a:lnSpc>
                <a:spcPct val="110000"/>
              </a:lnSpc>
            </a:pPr>
            <a:r>
              <a:rPr lang="es-GB" sz="2400" dirty="0">
                <a:solidFill>
                  <a:schemeClr val="accent5">
                    <a:lumMod val="50000"/>
                  </a:schemeClr>
                </a:solidFill>
              </a:rPr>
              <a:t>entrada</a:t>
            </a:r>
          </a:p>
          <a:p>
            <a:pPr algn="l">
              <a:lnSpc>
                <a:spcPct val="110000"/>
              </a:lnSpc>
            </a:pPr>
            <a:r>
              <a:rPr lang="es-GB" sz="2400" dirty="0">
                <a:solidFill>
                  <a:schemeClr val="accent5">
                    <a:lumMod val="50000"/>
                  </a:schemeClr>
                </a:solidFill>
              </a:rPr>
              <a:t>tu</a:t>
            </a:r>
          </a:p>
          <a:p>
            <a:pPr algn="l">
              <a:lnSpc>
                <a:spcPct val="110000"/>
              </a:lnSpc>
            </a:pPr>
            <a:r>
              <a:rPr lang="es-GB" sz="2400" dirty="0">
                <a:solidFill>
                  <a:schemeClr val="accent5">
                    <a:lumMod val="50000"/>
                  </a:schemeClr>
                </a:solidFill>
              </a:rPr>
              <a:t>completamente</a:t>
            </a:r>
          </a:p>
          <a:p>
            <a:pPr algn="l">
              <a:lnSpc>
                <a:spcPct val="110000"/>
              </a:lnSpc>
            </a:pPr>
            <a:r>
              <a:rPr lang="es-GB" sz="2400" dirty="0">
                <a:solidFill>
                  <a:schemeClr val="accent5">
                    <a:lumMod val="50000"/>
                  </a:schemeClr>
                </a:solidFill>
              </a:rPr>
              <a:t>recibir</a:t>
            </a:r>
          </a:p>
          <a:p>
            <a:pPr algn="l">
              <a:lnSpc>
                <a:spcPct val="110000"/>
              </a:lnSpc>
            </a:pPr>
            <a:r>
              <a:rPr lang="es-GB" sz="2400" dirty="0">
                <a:solidFill>
                  <a:schemeClr val="accent5">
                    <a:lumMod val="50000"/>
                  </a:schemeClr>
                </a:solidFill>
              </a:rPr>
              <a:t>abrir</a:t>
            </a:r>
          </a:p>
          <a:p>
            <a:pPr algn="l">
              <a:lnSpc>
                <a:spcPct val="110000"/>
              </a:lnSpc>
            </a:pPr>
            <a:r>
              <a:rPr lang="es-GB" sz="2400" dirty="0">
                <a:solidFill>
                  <a:schemeClr val="accent5">
                    <a:lumMod val="50000"/>
                  </a:schemeClr>
                </a:solidFill>
              </a:rPr>
              <a:t>como</a:t>
            </a:r>
          </a:p>
          <a:p>
            <a:pPr algn="l">
              <a:lnSpc>
                <a:spcPct val="110000"/>
              </a:lnSpc>
            </a:pPr>
            <a:r>
              <a:rPr lang="es-GB" sz="2400" dirty="0">
                <a:solidFill>
                  <a:schemeClr val="accent5">
                    <a:lumMod val="50000"/>
                  </a:schemeClr>
                </a:solidFill>
              </a:rPr>
              <a:t>cosa</a:t>
            </a:r>
          </a:p>
          <a:p>
            <a:pPr algn="l">
              <a:lnSpc>
                <a:spcPct val="110000"/>
              </a:lnSpc>
            </a:pPr>
            <a:r>
              <a:rPr lang="es-GB" sz="2400" dirty="0">
                <a:solidFill>
                  <a:schemeClr val="accent5">
                    <a:lumMod val="50000"/>
                  </a:schemeClr>
                </a:solidFill>
              </a:rPr>
              <a:t>periódico</a:t>
            </a:r>
          </a:p>
          <a:p>
            <a:pPr algn="l">
              <a:lnSpc>
                <a:spcPct val="110000"/>
              </a:lnSpc>
            </a:pPr>
            <a:r>
              <a:rPr lang="es-GB" sz="2400" dirty="0">
                <a:solidFill>
                  <a:schemeClr val="accent5">
                    <a:lumMod val="50000"/>
                  </a:schemeClr>
                </a:solidFill>
              </a:rPr>
              <a:t>billete</a:t>
            </a:r>
          </a:p>
        </p:txBody>
      </p:sp>
      <p:sp>
        <p:nvSpPr>
          <p:cNvPr id="2" name="Rounded Rectangle 1"/>
          <p:cNvSpPr/>
          <p:nvPr/>
        </p:nvSpPr>
        <p:spPr>
          <a:xfrm>
            <a:off x="252879" y="5537200"/>
            <a:ext cx="1690221" cy="4191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Imagen 4">
            <a:extLst>
              <a:ext uri="{FF2B5EF4-FFF2-40B4-BE49-F238E27FC236}">
                <a16:creationId xmlns:a16="http://schemas.microsoft.com/office/drawing/2014/main" id="{0F4B3E76-53B3-A949-92CC-559A08BA8BE7}"/>
              </a:ext>
            </a:extLst>
          </p:cNvPr>
          <p:cNvPicPr>
            <a:picLocks noChangeAspect="1"/>
          </p:cNvPicPr>
          <p:nvPr/>
        </p:nvPicPr>
        <p:blipFill>
          <a:blip r:embed="rId4"/>
          <a:stretch>
            <a:fillRect/>
          </a:stretch>
        </p:blipFill>
        <p:spPr>
          <a:xfrm>
            <a:off x="6096000" y="1861929"/>
            <a:ext cx="4142088" cy="3469532"/>
          </a:xfrm>
          <a:prstGeom prst="rect">
            <a:avLst/>
          </a:prstGeom>
        </p:spPr>
      </p:pic>
      <p:sp>
        <p:nvSpPr>
          <p:cNvPr id="11" name="Rounded Rectangle 11">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351625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82286" y="1102337"/>
            <a:ext cx="11845856" cy="550948"/>
          </a:xfrm>
        </p:spPr>
        <p:txBody>
          <a:bodyPr>
            <a:noAutofit/>
          </a:bodyPr>
          <a:lstStyle/>
          <a:p>
            <a:r>
              <a:rPr lang="pt-BR" sz="2200" b="1" dirty="0">
                <a:solidFill>
                  <a:srgbClr val="1F3864"/>
                </a:solidFill>
                <a:latin typeface="Century Gothic" panose="020B0502020202020204" pitchFamily="34" charset="0"/>
                <a:ea typeface="Century Gothic"/>
                <a:cs typeface="Century Gothic"/>
                <a:sym typeface="Century Gothic"/>
              </a:rPr>
              <a:t>¿</a:t>
            </a:r>
            <a:r>
              <a:rPr lang="pt-BR" sz="2200" b="1" dirty="0" err="1">
                <a:solidFill>
                  <a:srgbClr val="1F3864"/>
                </a:solidFill>
                <a:latin typeface="Century Gothic" panose="020B0502020202020204" pitchFamily="34" charset="0"/>
                <a:ea typeface="Century Gothic"/>
                <a:cs typeface="Century Gothic"/>
                <a:sym typeface="Century Gothic"/>
              </a:rPr>
              <a:t>Cuál</a:t>
            </a:r>
            <a:r>
              <a:rPr lang="pt-BR" sz="2200" b="1" dirty="0">
                <a:solidFill>
                  <a:srgbClr val="1F3864"/>
                </a:solidFill>
                <a:latin typeface="Century Gothic" panose="020B0502020202020204" pitchFamily="34" charset="0"/>
                <a:ea typeface="Century Gothic"/>
                <a:cs typeface="Century Gothic"/>
                <a:sym typeface="Century Gothic"/>
              </a:rPr>
              <a:t> es </a:t>
            </a:r>
            <a:r>
              <a:rPr lang="pt-BR" sz="2200" b="1" dirty="0" err="1">
                <a:solidFill>
                  <a:srgbClr val="1F3864"/>
                </a:solidFill>
                <a:latin typeface="Century Gothic" panose="020B0502020202020204" pitchFamily="34" charset="0"/>
                <a:ea typeface="Century Gothic"/>
                <a:cs typeface="Century Gothic"/>
                <a:sym typeface="Century Gothic"/>
              </a:rPr>
              <a:t>la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palabra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en</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español</a:t>
            </a:r>
            <a:r>
              <a:rPr lang="pt-BR" sz="2200" b="1" dirty="0">
                <a:solidFill>
                  <a:srgbClr val="1F3864"/>
                </a:solidFill>
                <a:latin typeface="Century Gothic" panose="020B0502020202020204" pitchFamily="34" charset="0"/>
                <a:ea typeface="Century Gothic"/>
                <a:cs typeface="Century Gothic"/>
                <a:sym typeface="Century Gothic"/>
              </a:rPr>
              <a:t>?</a:t>
            </a:r>
            <a:endParaRPr lang="en-GB" sz="2200" dirty="0"/>
          </a:p>
        </p:txBody>
      </p:sp>
      <p:pic>
        <p:nvPicPr>
          <p:cNvPr id="39" name="Picture 4" descr="background rectangle">
            <a:extLst>
              <a:ext uri="{FF2B5EF4-FFF2-40B4-BE49-F238E27FC236}">
                <a16:creationId xmlns:a16="http://schemas.microsoft.com/office/drawing/2014/main" id="{BC773050-C400-D34B-8FC2-12774A3C29C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40" name="Título 8">
            <a:extLst>
              <a:ext uri="{FF2B5EF4-FFF2-40B4-BE49-F238E27FC236}">
                <a16:creationId xmlns:a16="http://schemas.microsoft.com/office/drawing/2014/main" id="{54599549-8AC8-FE4D-BE35-B878D0E8EC2F}"/>
              </a:ext>
            </a:extLst>
          </p:cNvPr>
          <p:cNvSpPr txBox="1">
            <a:spLocks/>
          </p:cNvSpPr>
          <p:nvPr/>
        </p:nvSpPr>
        <p:spPr>
          <a:xfrm>
            <a:off x="82286" y="382103"/>
            <a:ext cx="4635488" cy="550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Vocabulario</a:t>
            </a:r>
            <a:endParaRPr lang="en-GB" sz="3600" b="1" dirty="0">
              <a:solidFill>
                <a:schemeClr val="bg1"/>
              </a:solidFill>
            </a:endParaRP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469882"/>
            <a:ext cx="2640466" cy="4934236"/>
          </a:xfrm>
          <a:prstGeom prst="rect">
            <a:avLst/>
          </a:prstGeom>
          <a:noFill/>
        </p:spPr>
        <p:txBody>
          <a:bodyPr wrap="none" rtlCol="0">
            <a:spAutoFit/>
          </a:bodyPr>
          <a:lstStyle/>
          <a:p>
            <a:pPr algn="l">
              <a:lnSpc>
                <a:spcPct val="110000"/>
              </a:lnSpc>
            </a:pPr>
            <a:r>
              <a:rPr lang="es-GB" sz="2400" dirty="0">
                <a:solidFill>
                  <a:schemeClr val="accent5">
                    <a:lumMod val="50000"/>
                  </a:schemeClr>
                </a:solidFill>
              </a:rPr>
              <a:t>luego</a:t>
            </a:r>
          </a:p>
          <a:p>
            <a:pPr algn="l">
              <a:lnSpc>
                <a:spcPct val="110000"/>
              </a:lnSpc>
            </a:pPr>
            <a:r>
              <a:rPr lang="es-GB" sz="2400" dirty="0">
                <a:solidFill>
                  <a:schemeClr val="accent5">
                    <a:lumMod val="50000"/>
                  </a:schemeClr>
                </a:solidFill>
              </a:rPr>
              <a:t>Inglaterra</a:t>
            </a:r>
          </a:p>
          <a:p>
            <a:pPr algn="l">
              <a:lnSpc>
                <a:spcPct val="110000"/>
              </a:lnSpc>
            </a:pPr>
            <a:r>
              <a:rPr lang="es-GB" sz="2400" dirty="0">
                <a:solidFill>
                  <a:schemeClr val="accent5">
                    <a:lumMod val="50000"/>
                  </a:schemeClr>
                </a:solidFill>
              </a:rPr>
              <a:t>otra vez</a:t>
            </a:r>
          </a:p>
          <a:p>
            <a:pPr algn="l">
              <a:lnSpc>
                <a:spcPct val="110000"/>
              </a:lnSpc>
            </a:pPr>
            <a:r>
              <a:rPr lang="es-GB" sz="2400" dirty="0">
                <a:solidFill>
                  <a:schemeClr val="accent5">
                    <a:lumMod val="50000"/>
                  </a:schemeClr>
                </a:solidFill>
              </a:rPr>
              <a:t>entrada</a:t>
            </a:r>
          </a:p>
          <a:p>
            <a:pPr algn="l">
              <a:lnSpc>
                <a:spcPct val="110000"/>
              </a:lnSpc>
            </a:pPr>
            <a:r>
              <a:rPr lang="es-GB" sz="2400" dirty="0">
                <a:solidFill>
                  <a:schemeClr val="accent5">
                    <a:lumMod val="50000"/>
                  </a:schemeClr>
                </a:solidFill>
              </a:rPr>
              <a:t>tu</a:t>
            </a:r>
          </a:p>
          <a:p>
            <a:pPr algn="l">
              <a:lnSpc>
                <a:spcPct val="110000"/>
              </a:lnSpc>
            </a:pPr>
            <a:r>
              <a:rPr lang="es-GB" sz="2400" dirty="0">
                <a:solidFill>
                  <a:schemeClr val="accent5">
                    <a:lumMod val="50000"/>
                  </a:schemeClr>
                </a:solidFill>
              </a:rPr>
              <a:t>completamente</a:t>
            </a:r>
          </a:p>
          <a:p>
            <a:pPr algn="l">
              <a:lnSpc>
                <a:spcPct val="110000"/>
              </a:lnSpc>
            </a:pPr>
            <a:r>
              <a:rPr lang="es-GB" sz="2400" dirty="0">
                <a:solidFill>
                  <a:schemeClr val="accent5">
                    <a:lumMod val="50000"/>
                  </a:schemeClr>
                </a:solidFill>
              </a:rPr>
              <a:t>recibir</a:t>
            </a:r>
          </a:p>
          <a:p>
            <a:pPr algn="l">
              <a:lnSpc>
                <a:spcPct val="110000"/>
              </a:lnSpc>
            </a:pPr>
            <a:r>
              <a:rPr lang="es-GB" sz="2400" dirty="0">
                <a:solidFill>
                  <a:schemeClr val="accent5">
                    <a:lumMod val="50000"/>
                  </a:schemeClr>
                </a:solidFill>
              </a:rPr>
              <a:t>abrir</a:t>
            </a:r>
          </a:p>
          <a:p>
            <a:pPr algn="l">
              <a:lnSpc>
                <a:spcPct val="110000"/>
              </a:lnSpc>
            </a:pPr>
            <a:r>
              <a:rPr lang="es-GB" sz="2400" dirty="0">
                <a:solidFill>
                  <a:schemeClr val="accent5">
                    <a:lumMod val="50000"/>
                  </a:schemeClr>
                </a:solidFill>
              </a:rPr>
              <a:t>como</a:t>
            </a:r>
          </a:p>
          <a:p>
            <a:pPr algn="l">
              <a:lnSpc>
                <a:spcPct val="110000"/>
              </a:lnSpc>
            </a:pPr>
            <a:r>
              <a:rPr lang="es-GB" sz="2400" dirty="0">
                <a:solidFill>
                  <a:schemeClr val="accent5">
                    <a:lumMod val="50000"/>
                  </a:schemeClr>
                </a:solidFill>
              </a:rPr>
              <a:t>cosa</a:t>
            </a:r>
          </a:p>
          <a:p>
            <a:pPr algn="l">
              <a:lnSpc>
                <a:spcPct val="110000"/>
              </a:lnSpc>
            </a:pPr>
            <a:r>
              <a:rPr lang="es-GB" sz="2400" dirty="0">
                <a:solidFill>
                  <a:schemeClr val="accent5">
                    <a:lumMod val="50000"/>
                  </a:schemeClr>
                </a:solidFill>
              </a:rPr>
              <a:t>periódico</a:t>
            </a:r>
          </a:p>
          <a:p>
            <a:pPr algn="l">
              <a:lnSpc>
                <a:spcPct val="110000"/>
              </a:lnSpc>
            </a:pPr>
            <a:r>
              <a:rPr lang="es-GB" sz="2400" dirty="0">
                <a:solidFill>
                  <a:schemeClr val="accent5">
                    <a:lumMod val="50000"/>
                  </a:schemeClr>
                </a:solidFill>
              </a:rPr>
              <a:t>billete</a:t>
            </a:r>
          </a:p>
        </p:txBody>
      </p:sp>
      <p:sp>
        <p:nvSpPr>
          <p:cNvPr id="2" name="Rounded Rectangle 1"/>
          <p:cNvSpPr/>
          <p:nvPr/>
        </p:nvSpPr>
        <p:spPr>
          <a:xfrm>
            <a:off x="268325" y="2690060"/>
            <a:ext cx="1436907" cy="4191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Imagen 1">
            <a:extLst>
              <a:ext uri="{FF2B5EF4-FFF2-40B4-BE49-F238E27FC236}">
                <a16:creationId xmlns:a16="http://schemas.microsoft.com/office/drawing/2014/main" id="{5557C643-AE67-E145-8E01-E4EBCE5529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21681" y="1459389"/>
            <a:ext cx="3742044" cy="3939221"/>
          </a:xfrm>
          <a:prstGeom prst="rect">
            <a:avLst/>
          </a:prstGeom>
        </p:spPr>
      </p:pic>
      <p:sp>
        <p:nvSpPr>
          <p:cNvPr id="5" name="TextBox 4"/>
          <p:cNvSpPr txBox="1"/>
          <p:nvPr/>
        </p:nvSpPr>
        <p:spPr>
          <a:xfrm>
            <a:off x="8632740" y="3797869"/>
            <a:ext cx="3035300" cy="461665"/>
          </a:xfrm>
          <a:prstGeom prst="rect">
            <a:avLst/>
          </a:prstGeom>
          <a:noFill/>
        </p:spPr>
        <p:txBody>
          <a:bodyPr wrap="square" rtlCol="0">
            <a:spAutoFit/>
          </a:bodyPr>
          <a:lstStyle/>
          <a:p>
            <a:pPr algn="l"/>
            <a:r>
              <a:rPr lang="en-GB" sz="2400" dirty="0">
                <a:solidFill>
                  <a:schemeClr val="accent5">
                    <a:lumMod val="50000"/>
                  </a:schemeClr>
                </a:solidFill>
              </a:rPr>
              <a:t>ticket (for a venue)</a:t>
            </a:r>
          </a:p>
        </p:txBody>
      </p:sp>
      <p:sp>
        <p:nvSpPr>
          <p:cNvPr id="12" name="Rounded Rectangle 11">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262219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82286" y="1102337"/>
            <a:ext cx="11845856" cy="550948"/>
          </a:xfrm>
        </p:spPr>
        <p:txBody>
          <a:bodyPr>
            <a:noAutofit/>
          </a:bodyPr>
          <a:lstStyle/>
          <a:p>
            <a:r>
              <a:rPr lang="pt-BR" sz="2200" b="1" dirty="0">
                <a:solidFill>
                  <a:srgbClr val="1F3864"/>
                </a:solidFill>
                <a:latin typeface="Century Gothic" panose="020B0502020202020204" pitchFamily="34" charset="0"/>
                <a:ea typeface="Century Gothic"/>
                <a:cs typeface="Century Gothic"/>
                <a:sym typeface="Century Gothic"/>
              </a:rPr>
              <a:t>¿</a:t>
            </a:r>
            <a:r>
              <a:rPr lang="pt-BR" sz="2200" b="1" dirty="0" err="1">
                <a:solidFill>
                  <a:srgbClr val="1F3864"/>
                </a:solidFill>
                <a:latin typeface="Century Gothic" panose="020B0502020202020204" pitchFamily="34" charset="0"/>
                <a:ea typeface="Century Gothic"/>
                <a:cs typeface="Century Gothic"/>
                <a:sym typeface="Century Gothic"/>
              </a:rPr>
              <a:t>Cuál</a:t>
            </a:r>
            <a:r>
              <a:rPr lang="pt-BR" sz="2200" b="1" dirty="0">
                <a:solidFill>
                  <a:srgbClr val="1F3864"/>
                </a:solidFill>
                <a:latin typeface="Century Gothic" panose="020B0502020202020204" pitchFamily="34" charset="0"/>
                <a:ea typeface="Century Gothic"/>
                <a:cs typeface="Century Gothic"/>
                <a:sym typeface="Century Gothic"/>
              </a:rPr>
              <a:t> es </a:t>
            </a:r>
            <a:r>
              <a:rPr lang="pt-BR" sz="2200" b="1" dirty="0" err="1">
                <a:solidFill>
                  <a:srgbClr val="1F3864"/>
                </a:solidFill>
                <a:latin typeface="Century Gothic" panose="020B0502020202020204" pitchFamily="34" charset="0"/>
                <a:ea typeface="Century Gothic"/>
                <a:cs typeface="Century Gothic"/>
                <a:sym typeface="Century Gothic"/>
              </a:rPr>
              <a:t>la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palabra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en</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español</a:t>
            </a:r>
            <a:r>
              <a:rPr lang="pt-BR" sz="2200" b="1" dirty="0">
                <a:solidFill>
                  <a:srgbClr val="1F3864"/>
                </a:solidFill>
                <a:latin typeface="Century Gothic" panose="020B0502020202020204" pitchFamily="34" charset="0"/>
                <a:ea typeface="Century Gothic"/>
                <a:cs typeface="Century Gothic"/>
                <a:sym typeface="Century Gothic"/>
              </a:rPr>
              <a:t>?</a:t>
            </a:r>
            <a:endParaRPr lang="en-GB" sz="2200" dirty="0"/>
          </a:p>
        </p:txBody>
      </p:sp>
      <p:pic>
        <p:nvPicPr>
          <p:cNvPr id="39" name="Picture 4" descr="background rectangle">
            <a:extLst>
              <a:ext uri="{FF2B5EF4-FFF2-40B4-BE49-F238E27FC236}">
                <a16:creationId xmlns:a16="http://schemas.microsoft.com/office/drawing/2014/main" id="{BC773050-C400-D34B-8FC2-12774A3C29C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40" name="Título 8">
            <a:extLst>
              <a:ext uri="{FF2B5EF4-FFF2-40B4-BE49-F238E27FC236}">
                <a16:creationId xmlns:a16="http://schemas.microsoft.com/office/drawing/2014/main" id="{54599549-8AC8-FE4D-BE35-B878D0E8EC2F}"/>
              </a:ext>
            </a:extLst>
          </p:cNvPr>
          <p:cNvSpPr txBox="1">
            <a:spLocks/>
          </p:cNvSpPr>
          <p:nvPr/>
        </p:nvSpPr>
        <p:spPr>
          <a:xfrm>
            <a:off x="82286" y="382103"/>
            <a:ext cx="4635488" cy="550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Vocabulario</a:t>
            </a:r>
            <a:endParaRPr lang="en-GB" sz="3600" b="1" dirty="0">
              <a:solidFill>
                <a:schemeClr val="bg1"/>
              </a:solidFill>
            </a:endParaRP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469882"/>
            <a:ext cx="2640466" cy="4934236"/>
          </a:xfrm>
          <a:prstGeom prst="rect">
            <a:avLst/>
          </a:prstGeom>
          <a:noFill/>
        </p:spPr>
        <p:txBody>
          <a:bodyPr wrap="none" rtlCol="0">
            <a:spAutoFit/>
          </a:bodyPr>
          <a:lstStyle/>
          <a:p>
            <a:pPr algn="l">
              <a:lnSpc>
                <a:spcPct val="110000"/>
              </a:lnSpc>
            </a:pPr>
            <a:r>
              <a:rPr lang="es-GB" sz="2400" dirty="0">
                <a:solidFill>
                  <a:schemeClr val="accent5">
                    <a:lumMod val="50000"/>
                  </a:schemeClr>
                </a:solidFill>
              </a:rPr>
              <a:t>luego</a:t>
            </a:r>
          </a:p>
          <a:p>
            <a:pPr algn="l">
              <a:lnSpc>
                <a:spcPct val="110000"/>
              </a:lnSpc>
            </a:pPr>
            <a:r>
              <a:rPr lang="es-GB" sz="2400" dirty="0">
                <a:solidFill>
                  <a:schemeClr val="accent5">
                    <a:lumMod val="50000"/>
                  </a:schemeClr>
                </a:solidFill>
              </a:rPr>
              <a:t>Inglaterra</a:t>
            </a:r>
          </a:p>
          <a:p>
            <a:pPr algn="l">
              <a:lnSpc>
                <a:spcPct val="110000"/>
              </a:lnSpc>
            </a:pPr>
            <a:r>
              <a:rPr lang="es-GB" sz="2400" dirty="0">
                <a:solidFill>
                  <a:schemeClr val="accent5">
                    <a:lumMod val="50000"/>
                  </a:schemeClr>
                </a:solidFill>
              </a:rPr>
              <a:t>otra vez</a:t>
            </a:r>
          </a:p>
          <a:p>
            <a:pPr algn="l">
              <a:lnSpc>
                <a:spcPct val="110000"/>
              </a:lnSpc>
            </a:pPr>
            <a:r>
              <a:rPr lang="es-GB" sz="2400" dirty="0">
                <a:solidFill>
                  <a:schemeClr val="accent5">
                    <a:lumMod val="50000"/>
                  </a:schemeClr>
                </a:solidFill>
              </a:rPr>
              <a:t>entrada</a:t>
            </a:r>
          </a:p>
          <a:p>
            <a:pPr algn="l">
              <a:lnSpc>
                <a:spcPct val="110000"/>
              </a:lnSpc>
            </a:pPr>
            <a:r>
              <a:rPr lang="es-GB" sz="2400" dirty="0">
                <a:solidFill>
                  <a:schemeClr val="accent5">
                    <a:lumMod val="50000"/>
                  </a:schemeClr>
                </a:solidFill>
              </a:rPr>
              <a:t>tu</a:t>
            </a:r>
          </a:p>
          <a:p>
            <a:pPr algn="l">
              <a:lnSpc>
                <a:spcPct val="110000"/>
              </a:lnSpc>
            </a:pPr>
            <a:r>
              <a:rPr lang="es-GB" sz="2400" dirty="0">
                <a:solidFill>
                  <a:schemeClr val="accent5">
                    <a:lumMod val="50000"/>
                  </a:schemeClr>
                </a:solidFill>
              </a:rPr>
              <a:t>completamente</a:t>
            </a:r>
          </a:p>
          <a:p>
            <a:pPr algn="l">
              <a:lnSpc>
                <a:spcPct val="110000"/>
              </a:lnSpc>
            </a:pPr>
            <a:r>
              <a:rPr lang="es-GB" sz="2400" dirty="0">
                <a:solidFill>
                  <a:schemeClr val="accent5">
                    <a:lumMod val="50000"/>
                  </a:schemeClr>
                </a:solidFill>
              </a:rPr>
              <a:t>recibir</a:t>
            </a:r>
          </a:p>
          <a:p>
            <a:pPr algn="l">
              <a:lnSpc>
                <a:spcPct val="110000"/>
              </a:lnSpc>
            </a:pPr>
            <a:r>
              <a:rPr lang="es-GB" sz="2400" dirty="0">
                <a:solidFill>
                  <a:schemeClr val="accent5">
                    <a:lumMod val="50000"/>
                  </a:schemeClr>
                </a:solidFill>
              </a:rPr>
              <a:t>abrir</a:t>
            </a:r>
          </a:p>
          <a:p>
            <a:pPr algn="l">
              <a:lnSpc>
                <a:spcPct val="110000"/>
              </a:lnSpc>
            </a:pPr>
            <a:r>
              <a:rPr lang="es-GB" sz="2400" dirty="0">
                <a:solidFill>
                  <a:schemeClr val="accent5">
                    <a:lumMod val="50000"/>
                  </a:schemeClr>
                </a:solidFill>
              </a:rPr>
              <a:t>como</a:t>
            </a:r>
          </a:p>
          <a:p>
            <a:pPr algn="l">
              <a:lnSpc>
                <a:spcPct val="110000"/>
              </a:lnSpc>
            </a:pPr>
            <a:r>
              <a:rPr lang="es-GB" sz="2400" dirty="0">
                <a:solidFill>
                  <a:schemeClr val="accent5">
                    <a:lumMod val="50000"/>
                  </a:schemeClr>
                </a:solidFill>
              </a:rPr>
              <a:t>cosa</a:t>
            </a:r>
          </a:p>
          <a:p>
            <a:pPr algn="l">
              <a:lnSpc>
                <a:spcPct val="110000"/>
              </a:lnSpc>
            </a:pPr>
            <a:r>
              <a:rPr lang="es-GB" sz="2400" dirty="0">
                <a:solidFill>
                  <a:schemeClr val="accent5">
                    <a:lumMod val="50000"/>
                  </a:schemeClr>
                </a:solidFill>
              </a:rPr>
              <a:t>periódico</a:t>
            </a:r>
          </a:p>
          <a:p>
            <a:pPr algn="l">
              <a:lnSpc>
                <a:spcPct val="110000"/>
              </a:lnSpc>
            </a:pPr>
            <a:r>
              <a:rPr lang="es-GB" sz="2400" dirty="0">
                <a:solidFill>
                  <a:schemeClr val="accent5">
                    <a:lumMod val="50000"/>
                  </a:schemeClr>
                </a:solidFill>
              </a:rPr>
              <a:t>billete</a:t>
            </a:r>
          </a:p>
        </p:txBody>
      </p:sp>
      <p:sp>
        <p:nvSpPr>
          <p:cNvPr id="2" name="Rounded Rectangle 1"/>
          <p:cNvSpPr/>
          <p:nvPr/>
        </p:nvSpPr>
        <p:spPr>
          <a:xfrm>
            <a:off x="255968" y="3098917"/>
            <a:ext cx="547221" cy="4191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Imagen 4">
            <a:extLst>
              <a:ext uri="{FF2B5EF4-FFF2-40B4-BE49-F238E27FC236}">
                <a16:creationId xmlns:a16="http://schemas.microsoft.com/office/drawing/2014/main" id="{A2784D3E-734C-AE4F-9159-75C56B870E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21312" y="2657006"/>
            <a:ext cx="4709403" cy="1543987"/>
          </a:xfrm>
          <a:prstGeom prst="rect">
            <a:avLst/>
          </a:prstGeom>
        </p:spPr>
      </p:pic>
      <p:sp>
        <p:nvSpPr>
          <p:cNvPr id="11" name="Rounded Rectangle 11">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251978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82286" y="1102337"/>
            <a:ext cx="11845856" cy="550948"/>
          </a:xfrm>
        </p:spPr>
        <p:txBody>
          <a:bodyPr>
            <a:noAutofit/>
          </a:bodyPr>
          <a:lstStyle/>
          <a:p>
            <a:r>
              <a:rPr lang="pt-BR" sz="2200" b="1" dirty="0">
                <a:solidFill>
                  <a:srgbClr val="1F3864"/>
                </a:solidFill>
                <a:latin typeface="Century Gothic" panose="020B0502020202020204" pitchFamily="34" charset="0"/>
                <a:ea typeface="Century Gothic"/>
                <a:cs typeface="Century Gothic"/>
                <a:sym typeface="Century Gothic"/>
              </a:rPr>
              <a:t>¿</a:t>
            </a:r>
            <a:r>
              <a:rPr lang="pt-BR" sz="2200" b="1" dirty="0" err="1">
                <a:solidFill>
                  <a:srgbClr val="1F3864"/>
                </a:solidFill>
                <a:latin typeface="Century Gothic" panose="020B0502020202020204" pitchFamily="34" charset="0"/>
                <a:ea typeface="Century Gothic"/>
                <a:cs typeface="Century Gothic"/>
                <a:sym typeface="Century Gothic"/>
              </a:rPr>
              <a:t>Cuál</a:t>
            </a:r>
            <a:r>
              <a:rPr lang="pt-BR" sz="2200" b="1" dirty="0">
                <a:solidFill>
                  <a:srgbClr val="1F3864"/>
                </a:solidFill>
                <a:latin typeface="Century Gothic" panose="020B0502020202020204" pitchFamily="34" charset="0"/>
                <a:ea typeface="Century Gothic"/>
                <a:cs typeface="Century Gothic"/>
                <a:sym typeface="Century Gothic"/>
              </a:rPr>
              <a:t> es </a:t>
            </a:r>
            <a:r>
              <a:rPr lang="pt-BR" sz="2200" b="1" dirty="0" err="1">
                <a:solidFill>
                  <a:srgbClr val="1F3864"/>
                </a:solidFill>
                <a:latin typeface="Century Gothic" panose="020B0502020202020204" pitchFamily="34" charset="0"/>
                <a:ea typeface="Century Gothic"/>
                <a:cs typeface="Century Gothic"/>
                <a:sym typeface="Century Gothic"/>
              </a:rPr>
              <a:t>la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palabra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en</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español</a:t>
            </a:r>
            <a:r>
              <a:rPr lang="pt-BR" sz="2200" b="1" dirty="0">
                <a:solidFill>
                  <a:srgbClr val="1F3864"/>
                </a:solidFill>
                <a:latin typeface="Century Gothic" panose="020B0502020202020204" pitchFamily="34" charset="0"/>
                <a:ea typeface="Century Gothic"/>
                <a:cs typeface="Century Gothic"/>
                <a:sym typeface="Century Gothic"/>
              </a:rPr>
              <a:t>?</a:t>
            </a:r>
            <a:endParaRPr lang="en-GB" sz="2200" dirty="0"/>
          </a:p>
        </p:txBody>
      </p:sp>
      <p:pic>
        <p:nvPicPr>
          <p:cNvPr id="39" name="Picture 4" descr="background rectangle">
            <a:extLst>
              <a:ext uri="{FF2B5EF4-FFF2-40B4-BE49-F238E27FC236}">
                <a16:creationId xmlns:a16="http://schemas.microsoft.com/office/drawing/2014/main" id="{BC773050-C400-D34B-8FC2-12774A3C29C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40" name="Título 8">
            <a:extLst>
              <a:ext uri="{FF2B5EF4-FFF2-40B4-BE49-F238E27FC236}">
                <a16:creationId xmlns:a16="http://schemas.microsoft.com/office/drawing/2014/main" id="{54599549-8AC8-FE4D-BE35-B878D0E8EC2F}"/>
              </a:ext>
            </a:extLst>
          </p:cNvPr>
          <p:cNvSpPr txBox="1">
            <a:spLocks/>
          </p:cNvSpPr>
          <p:nvPr/>
        </p:nvSpPr>
        <p:spPr>
          <a:xfrm>
            <a:off x="82286" y="382103"/>
            <a:ext cx="4635488" cy="550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Vocabulario</a:t>
            </a:r>
            <a:endParaRPr lang="en-GB" sz="3600" b="1" dirty="0">
              <a:solidFill>
                <a:schemeClr val="bg1"/>
              </a:solidFill>
            </a:endParaRP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469882"/>
            <a:ext cx="2640466" cy="4934236"/>
          </a:xfrm>
          <a:prstGeom prst="rect">
            <a:avLst/>
          </a:prstGeom>
          <a:noFill/>
        </p:spPr>
        <p:txBody>
          <a:bodyPr wrap="none" rtlCol="0">
            <a:spAutoFit/>
          </a:bodyPr>
          <a:lstStyle/>
          <a:p>
            <a:pPr algn="l">
              <a:lnSpc>
                <a:spcPct val="110000"/>
              </a:lnSpc>
            </a:pPr>
            <a:r>
              <a:rPr lang="es-GB" sz="2400" dirty="0">
                <a:solidFill>
                  <a:schemeClr val="accent5">
                    <a:lumMod val="50000"/>
                  </a:schemeClr>
                </a:solidFill>
              </a:rPr>
              <a:t>luego</a:t>
            </a:r>
          </a:p>
          <a:p>
            <a:pPr algn="l">
              <a:lnSpc>
                <a:spcPct val="110000"/>
              </a:lnSpc>
            </a:pPr>
            <a:r>
              <a:rPr lang="es-GB" sz="2400" dirty="0">
                <a:solidFill>
                  <a:schemeClr val="accent5">
                    <a:lumMod val="50000"/>
                  </a:schemeClr>
                </a:solidFill>
              </a:rPr>
              <a:t>Inglaterra</a:t>
            </a:r>
          </a:p>
          <a:p>
            <a:pPr algn="l">
              <a:lnSpc>
                <a:spcPct val="110000"/>
              </a:lnSpc>
            </a:pPr>
            <a:r>
              <a:rPr lang="es-GB" sz="2400" dirty="0">
                <a:solidFill>
                  <a:schemeClr val="accent5">
                    <a:lumMod val="50000"/>
                  </a:schemeClr>
                </a:solidFill>
              </a:rPr>
              <a:t>otra vez</a:t>
            </a:r>
          </a:p>
          <a:p>
            <a:pPr algn="l">
              <a:lnSpc>
                <a:spcPct val="110000"/>
              </a:lnSpc>
            </a:pPr>
            <a:r>
              <a:rPr lang="es-GB" sz="2400" dirty="0">
                <a:solidFill>
                  <a:schemeClr val="accent5">
                    <a:lumMod val="50000"/>
                  </a:schemeClr>
                </a:solidFill>
              </a:rPr>
              <a:t>entrada</a:t>
            </a:r>
          </a:p>
          <a:p>
            <a:pPr algn="l">
              <a:lnSpc>
                <a:spcPct val="110000"/>
              </a:lnSpc>
            </a:pPr>
            <a:r>
              <a:rPr lang="es-GB" sz="2400" dirty="0">
                <a:solidFill>
                  <a:schemeClr val="accent5">
                    <a:lumMod val="50000"/>
                  </a:schemeClr>
                </a:solidFill>
              </a:rPr>
              <a:t>tu</a:t>
            </a:r>
          </a:p>
          <a:p>
            <a:pPr algn="l">
              <a:lnSpc>
                <a:spcPct val="110000"/>
              </a:lnSpc>
            </a:pPr>
            <a:r>
              <a:rPr lang="es-GB" sz="2400" dirty="0">
                <a:solidFill>
                  <a:schemeClr val="accent5">
                    <a:lumMod val="50000"/>
                  </a:schemeClr>
                </a:solidFill>
              </a:rPr>
              <a:t>completamente</a:t>
            </a:r>
          </a:p>
          <a:p>
            <a:pPr algn="l">
              <a:lnSpc>
                <a:spcPct val="110000"/>
              </a:lnSpc>
            </a:pPr>
            <a:r>
              <a:rPr lang="es-GB" sz="2400" dirty="0">
                <a:solidFill>
                  <a:schemeClr val="accent5">
                    <a:lumMod val="50000"/>
                  </a:schemeClr>
                </a:solidFill>
              </a:rPr>
              <a:t>recibir</a:t>
            </a:r>
          </a:p>
          <a:p>
            <a:pPr algn="l">
              <a:lnSpc>
                <a:spcPct val="110000"/>
              </a:lnSpc>
            </a:pPr>
            <a:r>
              <a:rPr lang="es-GB" sz="2400" dirty="0">
                <a:solidFill>
                  <a:schemeClr val="accent5">
                    <a:lumMod val="50000"/>
                  </a:schemeClr>
                </a:solidFill>
              </a:rPr>
              <a:t>abrir</a:t>
            </a:r>
          </a:p>
          <a:p>
            <a:pPr algn="l">
              <a:lnSpc>
                <a:spcPct val="110000"/>
              </a:lnSpc>
            </a:pPr>
            <a:r>
              <a:rPr lang="es-GB" sz="2400" dirty="0">
                <a:solidFill>
                  <a:schemeClr val="accent5">
                    <a:lumMod val="50000"/>
                  </a:schemeClr>
                </a:solidFill>
              </a:rPr>
              <a:t>como</a:t>
            </a:r>
          </a:p>
          <a:p>
            <a:pPr algn="l">
              <a:lnSpc>
                <a:spcPct val="110000"/>
              </a:lnSpc>
            </a:pPr>
            <a:r>
              <a:rPr lang="es-GB" sz="2400" dirty="0">
                <a:solidFill>
                  <a:schemeClr val="accent5">
                    <a:lumMod val="50000"/>
                  </a:schemeClr>
                </a:solidFill>
              </a:rPr>
              <a:t>cosa</a:t>
            </a:r>
          </a:p>
          <a:p>
            <a:pPr algn="l">
              <a:lnSpc>
                <a:spcPct val="110000"/>
              </a:lnSpc>
            </a:pPr>
            <a:r>
              <a:rPr lang="es-GB" sz="2400" dirty="0">
                <a:solidFill>
                  <a:schemeClr val="accent5">
                    <a:lumMod val="50000"/>
                  </a:schemeClr>
                </a:solidFill>
              </a:rPr>
              <a:t>periódico</a:t>
            </a:r>
          </a:p>
          <a:p>
            <a:pPr algn="l">
              <a:lnSpc>
                <a:spcPct val="110000"/>
              </a:lnSpc>
            </a:pPr>
            <a:r>
              <a:rPr lang="es-GB" sz="2400" dirty="0">
                <a:solidFill>
                  <a:schemeClr val="accent5">
                    <a:lumMod val="50000"/>
                  </a:schemeClr>
                </a:solidFill>
              </a:rPr>
              <a:t>billete</a:t>
            </a:r>
          </a:p>
        </p:txBody>
      </p:sp>
      <p:sp>
        <p:nvSpPr>
          <p:cNvPr id="2" name="Rounded Rectangle 1"/>
          <p:cNvSpPr/>
          <p:nvPr/>
        </p:nvSpPr>
        <p:spPr>
          <a:xfrm>
            <a:off x="268326" y="5129427"/>
            <a:ext cx="1090918" cy="4191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Imagen 1">
            <a:extLst>
              <a:ext uri="{FF2B5EF4-FFF2-40B4-BE49-F238E27FC236}">
                <a16:creationId xmlns:a16="http://schemas.microsoft.com/office/drawing/2014/main" id="{924671B1-9C37-5340-9F38-C3A39169B94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35940" y="2996419"/>
            <a:ext cx="3408797" cy="1026941"/>
          </a:xfrm>
          <a:prstGeom prst="rect">
            <a:avLst/>
          </a:prstGeom>
        </p:spPr>
      </p:pic>
      <p:sp>
        <p:nvSpPr>
          <p:cNvPr id="11" name="Rounded Rectangle 11">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58155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82286" y="1102337"/>
            <a:ext cx="11845856" cy="550948"/>
          </a:xfrm>
        </p:spPr>
        <p:txBody>
          <a:bodyPr>
            <a:noAutofit/>
          </a:bodyPr>
          <a:lstStyle/>
          <a:p>
            <a:r>
              <a:rPr lang="pt-BR" sz="2200" b="1" dirty="0">
                <a:solidFill>
                  <a:srgbClr val="1F3864"/>
                </a:solidFill>
                <a:latin typeface="Century Gothic" panose="020B0502020202020204" pitchFamily="34" charset="0"/>
                <a:ea typeface="Century Gothic"/>
                <a:cs typeface="Century Gothic"/>
                <a:sym typeface="Century Gothic"/>
              </a:rPr>
              <a:t>¿</a:t>
            </a:r>
            <a:r>
              <a:rPr lang="pt-BR" sz="2200" b="1" dirty="0" err="1">
                <a:solidFill>
                  <a:srgbClr val="1F3864"/>
                </a:solidFill>
                <a:latin typeface="Century Gothic" panose="020B0502020202020204" pitchFamily="34" charset="0"/>
                <a:ea typeface="Century Gothic"/>
                <a:cs typeface="Century Gothic"/>
                <a:sym typeface="Century Gothic"/>
              </a:rPr>
              <a:t>Cuál</a:t>
            </a:r>
            <a:r>
              <a:rPr lang="pt-BR" sz="2200" b="1" dirty="0">
                <a:solidFill>
                  <a:srgbClr val="1F3864"/>
                </a:solidFill>
                <a:latin typeface="Century Gothic" panose="020B0502020202020204" pitchFamily="34" charset="0"/>
                <a:ea typeface="Century Gothic"/>
                <a:cs typeface="Century Gothic"/>
                <a:sym typeface="Century Gothic"/>
              </a:rPr>
              <a:t> es </a:t>
            </a:r>
            <a:r>
              <a:rPr lang="pt-BR" sz="2200" b="1" dirty="0" err="1">
                <a:solidFill>
                  <a:srgbClr val="1F3864"/>
                </a:solidFill>
                <a:latin typeface="Century Gothic" panose="020B0502020202020204" pitchFamily="34" charset="0"/>
                <a:ea typeface="Century Gothic"/>
                <a:cs typeface="Century Gothic"/>
                <a:sym typeface="Century Gothic"/>
              </a:rPr>
              <a:t>la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palabra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en</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español</a:t>
            </a:r>
            <a:r>
              <a:rPr lang="pt-BR" sz="2200" b="1" dirty="0">
                <a:solidFill>
                  <a:srgbClr val="1F3864"/>
                </a:solidFill>
                <a:latin typeface="Century Gothic" panose="020B0502020202020204" pitchFamily="34" charset="0"/>
                <a:ea typeface="Century Gothic"/>
                <a:cs typeface="Century Gothic"/>
                <a:sym typeface="Century Gothic"/>
              </a:rPr>
              <a:t>?</a:t>
            </a:r>
            <a:endParaRPr lang="en-GB" sz="2200" dirty="0"/>
          </a:p>
        </p:txBody>
      </p:sp>
      <p:pic>
        <p:nvPicPr>
          <p:cNvPr id="39" name="Picture 4" descr="background rectangle">
            <a:extLst>
              <a:ext uri="{FF2B5EF4-FFF2-40B4-BE49-F238E27FC236}">
                <a16:creationId xmlns:a16="http://schemas.microsoft.com/office/drawing/2014/main" id="{BC773050-C400-D34B-8FC2-12774A3C29C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40" name="Título 8">
            <a:extLst>
              <a:ext uri="{FF2B5EF4-FFF2-40B4-BE49-F238E27FC236}">
                <a16:creationId xmlns:a16="http://schemas.microsoft.com/office/drawing/2014/main" id="{54599549-8AC8-FE4D-BE35-B878D0E8EC2F}"/>
              </a:ext>
            </a:extLst>
          </p:cNvPr>
          <p:cNvSpPr txBox="1">
            <a:spLocks/>
          </p:cNvSpPr>
          <p:nvPr/>
        </p:nvSpPr>
        <p:spPr>
          <a:xfrm>
            <a:off x="82286" y="382103"/>
            <a:ext cx="4635488" cy="550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Vocabulario</a:t>
            </a:r>
            <a:endParaRPr lang="en-GB" sz="3600" b="1" dirty="0">
              <a:solidFill>
                <a:schemeClr val="bg1"/>
              </a:solidFill>
            </a:endParaRP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469882"/>
            <a:ext cx="2640466" cy="4934236"/>
          </a:xfrm>
          <a:prstGeom prst="rect">
            <a:avLst/>
          </a:prstGeom>
          <a:noFill/>
        </p:spPr>
        <p:txBody>
          <a:bodyPr wrap="none" rtlCol="0">
            <a:spAutoFit/>
          </a:bodyPr>
          <a:lstStyle/>
          <a:p>
            <a:pPr algn="l">
              <a:lnSpc>
                <a:spcPct val="110000"/>
              </a:lnSpc>
            </a:pPr>
            <a:r>
              <a:rPr lang="es-GB" sz="2400" dirty="0">
                <a:solidFill>
                  <a:schemeClr val="accent5">
                    <a:lumMod val="50000"/>
                  </a:schemeClr>
                </a:solidFill>
              </a:rPr>
              <a:t>luego</a:t>
            </a:r>
          </a:p>
          <a:p>
            <a:pPr algn="l">
              <a:lnSpc>
                <a:spcPct val="110000"/>
              </a:lnSpc>
            </a:pPr>
            <a:r>
              <a:rPr lang="es-GB" sz="2400" dirty="0">
                <a:solidFill>
                  <a:schemeClr val="accent5">
                    <a:lumMod val="50000"/>
                  </a:schemeClr>
                </a:solidFill>
              </a:rPr>
              <a:t>Inglaterra</a:t>
            </a:r>
          </a:p>
          <a:p>
            <a:pPr algn="l">
              <a:lnSpc>
                <a:spcPct val="110000"/>
              </a:lnSpc>
            </a:pPr>
            <a:r>
              <a:rPr lang="es-GB" sz="2400" dirty="0">
                <a:solidFill>
                  <a:schemeClr val="accent5">
                    <a:lumMod val="50000"/>
                  </a:schemeClr>
                </a:solidFill>
              </a:rPr>
              <a:t>otra vez</a:t>
            </a:r>
          </a:p>
          <a:p>
            <a:pPr algn="l">
              <a:lnSpc>
                <a:spcPct val="110000"/>
              </a:lnSpc>
            </a:pPr>
            <a:r>
              <a:rPr lang="es-GB" sz="2400" dirty="0">
                <a:solidFill>
                  <a:schemeClr val="accent5">
                    <a:lumMod val="50000"/>
                  </a:schemeClr>
                </a:solidFill>
              </a:rPr>
              <a:t>entrada</a:t>
            </a:r>
          </a:p>
          <a:p>
            <a:pPr algn="l">
              <a:lnSpc>
                <a:spcPct val="110000"/>
              </a:lnSpc>
            </a:pPr>
            <a:r>
              <a:rPr lang="es-GB" sz="2400" dirty="0">
                <a:solidFill>
                  <a:schemeClr val="accent5">
                    <a:lumMod val="50000"/>
                  </a:schemeClr>
                </a:solidFill>
              </a:rPr>
              <a:t>tu</a:t>
            </a:r>
          </a:p>
          <a:p>
            <a:pPr algn="l">
              <a:lnSpc>
                <a:spcPct val="110000"/>
              </a:lnSpc>
            </a:pPr>
            <a:r>
              <a:rPr lang="es-GB" sz="2400" dirty="0">
                <a:solidFill>
                  <a:schemeClr val="accent5">
                    <a:lumMod val="50000"/>
                  </a:schemeClr>
                </a:solidFill>
              </a:rPr>
              <a:t>completamente</a:t>
            </a:r>
          </a:p>
          <a:p>
            <a:pPr algn="l">
              <a:lnSpc>
                <a:spcPct val="110000"/>
              </a:lnSpc>
            </a:pPr>
            <a:r>
              <a:rPr lang="es-GB" sz="2400" dirty="0">
                <a:solidFill>
                  <a:schemeClr val="accent5">
                    <a:lumMod val="50000"/>
                  </a:schemeClr>
                </a:solidFill>
              </a:rPr>
              <a:t>recibir</a:t>
            </a:r>
          </a:p>
          <a:p>
            <a:pPr algn="l">
              <a:lnSpc>
                <a:spcPct val="110000"/>
              </a:lnSpc>
            </a:pPr>
            <a:r>
              <a:rPr lang="es-GB" sz="2400" dirty="0">
                <a:solidFill>
                  <a:schemeClr val="accent5">
                    <a:lumMod val="50000"/>
                  </a:schemeClr>
                </a:solidFill>
              </a:rPr>
              <a:t>abrir</a:t>
            </a:r>
          </a:p>
          <a:p>
            <a:pPr algn="l">
              <a:lnSpc>
                <a:spcPct val="110000"/>
              </a:lnSpc>
            </a:pPr>
            <a:r>
              <a:rPr lang="es-GB" sz="2400" dirty="0">
                <a:solidFill>
                  <a:schemeClr val="accent5">
                    <a:lumMod val="50000"/>
                  </a:schemeClr>
                </a:solidFill>
              </a:rPr>
              <a:t>como</a:t>
            </a:r>
          </a:p>
          <a:p>
            <a:pPr algn="l">
              <a:lnSpc>
                <a:spcPct val="110000"/>
              </a:lnSpc>
            </a:pPr>
            <a:r>
              <a:rPr lang="es-GB" sz="2400" dirty="0">
                <a:solidFill>
                  <a:schemeClr val="accent5">
                    <a:lumMod val="50000"/>
                  </a:schemeClr>
                </a:solidFill>
              </a:rPr>
              <a:t>cosa</a:t>
            </a:r>
          </a:p>
          <a:p>
            <a:pPr algn="l">
              <a:lnSpc>
                <a:spcPct val="110000"/>
              </a:lnSpc>
            </a:pPr>
            <a:r>
              <a:rPr lang="es-GB" sz="2400" dirty="0">
                <a:solidFill>
                  <a:schemeClr val="accent5">
                    <a:lumMod val="50000"/>
                  </a:schemeClr>
                </a:solidFill>
              </a:rPr>
              <a:t>periódico</a:t>
            </a:r>
          </a:p>
          <a:p>
            <a:pPr algn="l">
              <a:lnSpc>
                <a:spcPct val="110000"/>
              </a:lnSpc>
            </a:pPr>
            <a:r>
              <a:rPr lang="es-GB" sz="2400" dirty="0">
                <a:solidFill>
                  <a:schemeClr val="accent5">
                    <a:lumMod val="50000"/>
                  </a:schemeClr>
                </a:solidFill>
              </a:rPr>
              <a:t>billete</a:t>
            </a:r>
          </a:p>
        </p:txBody>
      </p:sp>
      <p:sp>
        <p:nvSpPr>
          <p:cNvPr id="2" name="Rounded Rectangle 1"/>
          <p:cNvSpPr/>
          <p:nvPr/>
        </p:nvSpPr>
        <p:spPr>
          <a:xfrm>
            <a:off x="252879" y="4326238"/>
            <a:ext cx="967351" cy="4191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uadroTexto 5">
            <a:extLst>
              <a:ext uri="{FF2B5EF4-FFF2-40B4-BE49-F238E27FC236}">
                <a16:creationId xmlns:a16="http://schemas.microsoft.com/office/drawing/2014/main" id="{2A3CFDDA-2549-F848-B912-29C81B44E0A3}"/>
              </a:ext>
            </a:extLst>
          </p:cNvPr>
          <p:cNvSpPr txBox="1"/>
          <p:nvPr/>
        </p:nvSpPr>
        <p:spPr>
          <a:xfrm>
            <a:off x="7261145" y="5234351"/>
            <a:ext cx="1590500" cy="461665"/>
          </a:xfrm>
          <a:prstGeom prst="rect">
            <a:avLst/>
          </a:prstGeom>
          <a:noFill/>
        </p:spPr>
        <p:txBody>
          <a:bodyPr wrap="none" rtlCol="0">
            <a:spAutoFit/>
          </a:bodyPr>
          <a:lstStyle/>
          <a:p>
            <a:pPr algn="l"/>
            <a:r>
              <a:rPr lang="es-GB" sz="2400" dirty="0">
                <a:solidFill>
                  <a:schemeClr val="accent5">
                    <a:lumMod val="50000"/>
                  </a:schemeClr>
                </a:solidFill>
              </a:rPr>
              <a:t>[to open]</a:t>
            </a:r>
          </a:p>
        </p:txBody>
      </p:sp>
      <p:pic>
        <p:nvPicPr>
          <p:cNvPr id="11" name="Imagen 1">
            <a:extLst>
              <a:ext uri="{FF2B5EF4-FFF2-40B4-BE49-F238E27FC236}">
                <a16:creationId xmlns:a16="http://schemas.microsoft.com/office/drawing/2014/main" id="{BCC2484A-580C-FE4A-BB3C-C02418D1456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83198" y="1658963"/>
            <a:ext cx="2870200" cy="3484098"/>
          </a:xfrm>
          <a:prstGeom prst="rect">
            <a:avLst/>
          </a:prstGeom>
        </p:spPr>
      </p:pic>
      <p:sp>
        <p:nvSpPr>
          <p:cNvPr id="12" name="Rounded Rectangle 11">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282841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82286" y="1102337"/>
            <a:ext cx="11845856" cy="550948"/>
          </a:xfrm>
        </p:spPr>
        <p:txBody>
          <a:bodyPr>
            <a:noAutofit/>
          </a:bodyPr>
          <a:lstStyle/>
          <a:p>
            <a:r>
              <a:rPr lang="pt-BR" sz="2200" b="1" dirty="0">
                <a:solidFill>
                  <a:srgbClr val="1F3864"/>
                </a:solidFill>
                <a:latin typeface="Century Gothic" panose="020B0502020202020204" pitchFamily="34" charset="0"/>
                <a:ea typeface="Century Gothic"/>
                <a:cs typeface="Century Gothic"/>
                <a:sym typeface="Century Gothic"/>
              </a:rPr>
              <a:t>¿</a:t>
            </a:r>
            <a:r>
              <a:rPr lang="pt-BR" sz="2200" b="1" dirty="0" err="1">
                <a:solidFill>
                  <a:srgbClr val="1F3864"/>
                </a:solidFill>
                <a:latin typeface="Century Gothic" panose="020B0502020202020204" pitchFamily="34" charset="0"/>
                <a:ea typeface="Century Gothic"/>
                <a:cs typeface="Century Gothic"/>
                <a:sym typeface="Century Gothic"/>
              </a:rPr>
              <a:t>Cuál</a:t>
            </a:r>
            <a:r>
              <a:rPr lang="pt-BR" sz="2200" b="1" dirty="0">
                <a:solidFill>
                  <a:srgbClr val="1F3864"/>
                </a:solidFill>
                <a:latin typeface="Century Gothic" panose="020B0502020202020204" pitchFamily="34" charset="0"/>
                <a:ea typeface="Century Gothic"/>
                <a:cs typeface="Century Gothic"/>
                <a:sym typeface="Century Gothic"/>
              </a:rPr>
              <a:t> es </a:t>
            </a:r>
            <a:r>
              <a:rPr lang="pt-BR" sz="2200" b="1" dirty="0" err="1">
                <a:solidFill>
                  <a:srgbClr val="1F3864"/>
                </a:solidFill>
                <a:latin typeface="Century Gothic" panose="020B0502020202020204" pitchFamily="34" charset="0"/>
                <a:ea typeface="Century Gothic"/>
                <a:cs typeface="Century Gothic"/>
                <a:sym typeface="Century Gothic"/>
              </a:rPr>
              <a:t>la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palabra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en</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español</a:t>
            </a:r>
            <a:r>
              <a:rPr lang="pt-BR" sz="2200" b="1" dirty="0">
                <a:solidFill>
                  <a:srgbClr val="1F3864"/>
                </a:solidFill>
                <a:latin typeface="Century Gothic" panose="020B0502020202020204" pitchFamily="34" charset="0"/>
                <a:ea typeface="Century Gothic"/>
                <a:cs typeface="Century Gothic"/>
                <a:sym typeface="Century Gothic"/>
              </a:rPr>
              <a:t>?</a:t>
            </a:r>
            <a:endParaRPr lang="en-GB" sz="2200" dirty="0"/>
          </a:p>
        </p:txBody>
      </p:sp>
      <p:pic>
        <p:nvPicPr>
          <p:cNvPr id="39" name="Picture 4" descr="background rectangle">
            <a:extLst>
              <a:ext uri="{FF2B5EF4-FFF2-40B4-BE49-F238E27FC236}">
                <a16:creationId xmlns:a16="http://schemas.microsoft.com/office/drawing/2014/main" id="{BC773050-C400-D34B-8FC2-12774A3C29C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40" name="Título 8">
            <a:extLst>
              <a:ext uri="{FF2B5EF4-FFF2-40B4-BE49-F238E27FC236}">
                <a16:creationId xmlns:a16="http://schemas.microsoft.com/office/drawing/2014/main" id="{54599549-8AC8-FE4D-BE35-B878D0E8EC2F}"/>
              </a:ext>
            </a:extLst>
          </p:cNvPr>
          <p:cNvSpPr txBox="1">
            <a:spLocks/>
          </p:cNvSpPr>
          <p:nvPr/>
        </p:nvSpPr>
        <p:spPr>
          <a:xfrm>
            <a:off x="82286" y="382103"/>
            <a:ext cx="4635488" cy="550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Vocabulario</a:t>
            </a:r>
            <a:endParaRPr lang="en-GB" sz="3600" b="1" dirty="0">
              <a:solidFill>
                <a:schemeClr val="bg1"/>
              </a:solidFill>
            </a:endParaRP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469882"/>
            <a:ext cx="2640466" cy="4934236"/>
          </a:xfrm>
          <a:prstGeom prst="rect">
            <a:avLst/>
          </a:prstGeom>
          <a:noFill/>
        </p:spPr>
        <p:txBody>
          <a:bodyPr wrap="none" rtlCol="0">
            <a:spAutoFit/>
          </a:bodyPr>
          <a:lstStyle/>
          <a:p>
            <a:pPr algn="l">
              <a:lnSpc>
                <a:spcPct val="110000"/>
              </a:lnSpc>
            </a:pPr>
            <a:r>
              <a:rPr lang="es-GB" sz="2400" dirty="0">
                <a:solidFill>
                  <a:schemeClr val="accent5">
                    <a:lumMod val="50000"/>
                  </a:schemeClr>
                </a:solidFill>
              </a:rPr>
              <a:t>luego</a:t>
            </a:r>
          </a:p>
          <a:p>
            <a:pPr algn="l">
              <a:lnSpc>
                <a:spcPct val="110000"/>
              </a:lnSpc>
            </a:pPr>
            <a:r>
              <a:rPr lang="es-GB" sz="2400" dirty="0">
                <a:solidFill>
                  <a:schemeClr val="accent5">
                    <a:lumMod val="50000"/>
                  </a:schemeClr>
                </a:solidFill>
              </a:rPr>
              <a:t>Inglaterra</a:t>
            </a:r>
          </a:p>
          <a:p>
            <a:pPr algn="l">
              <a:lnSpc>
                <a:spcPct val="110000"/>
              </a:lnSpc>
            </a:pPr>
            <a:r>
              <a:rPr lang="es-GB" sz="2400" dirty="0">
                <a:solidFill>
                  <a:schemeClr val="accent5">
                    <a:lumMod val="50000"/>
                  </a:schemeClr>
                </a:solidFill>
              </a:rPr>
              <a:t>otra vez</a:t>
            </a:r>
          </a:p>
          <a:p>
            <a:pPr algn="l">
              <a:lnSpc>
                <a:spcPct val="110000"/>
              </a:lnSpc>
            </a:pPr>
            <a:r>
              <a:rPr lang="es-GB" sz="2400" dirty="0">
                <a:solidFill>
                  <a:schemeClr val="accent5">
                    <a:lumMod val="50000"/>
                  </a:schemeClr>
                </a:solidFill>
              </a:rPr>
              <a:t>entrada</a:t>
            </a:r>
          </a:p>
          <a:p>
            <a:pPr algn="l">
              <a:lnSpc>
                <a:spcPct val="110000"/>
              </a:lnSpc>
            </a:pPr>
            <a:r>
              <a:rPr lang="es-GB" sz="2400" dirty="0">
                <a:solidFill>
                  <a:schemeClr val="accent5">
                    <a:lumMod val="50000"/>
                  </a:schemeClr>
                </a:solidFill>
              </a:rPr>
              <a:t>tu</a:t>
            </a:r>
          </a:p>
          <a:p>
            <a:pPr algn="l">
              <a:lnSpc>
                <a:spcPct val="110000"/>
              </a:lnSpc>
            </a:pPr>
            <a:r>
              <a:rPr lang="es-GB" sz="2400" dirty="0">
                <a:solidFill>
                  <a:schemeClr val="accent5">
                    <a:lumMod val="50000"/>
                  </a:schemeClr>
                </a:solidFill>
              </a:rPr>
              <a:t>completamente</a:t>
            </a:r>
          </a:p>
          <a:p>
            <a:pPr algn="l">
              <a:lnSpc>
                <a:spcPct val="110000"/>
              </a:lnSpc>
            </a:pPr>
            <a:r>
              <a:rPr lang="es-GB" sz="2400" dirty="0">
                <a:solidFill>
                  <a:schemeClr val="accent5">
                    <a:lumMod val="50000"/>
                  </a:schemeClr>
                </a:solidFill>
              </a:rPr>
              <a:t>recibir</a:t>
            </a:r>
          </a:p>
          <a:p>
            <a:pPr algn="l">
              <a:lnSpc>
                <a:spcPct val="110000"/>
              </a:lnSpc>
            </a:pPr>
            <a:r>
              <a:rPr lang="es-GB" sz="2400" dirty="0">
                <a:solidFill>
                  <a:schemeClr val="accent5">
                    <a:lumMod val="50000"/>
                  </a:schemeClr>
                </a:solidFill>
              </a:rPr>
              <a:t>abrir</a:t>
            </a:r>
          </a:p>
          <a:p>
            <a:pPr algn="l">
              <a:lnSpc>
                <a:spcPct val="110000"/>
              </a:lnSpc>
            </a:pPr>
            <a:r>
              <a:rPr lang="es-GB" sz="2400" dirty="0">
                <a:solidFill>
                  <a:schemeClr val="accent5">
                    <a:lumMod val="50000"/>
                  </a:schemeClr>
                </a:solidFill>
              </a:rPr>
              <a:t>como</a:t>
            </a:r>
          </a:p>
          <a:p>
            <a:pPr algn="l">
              <a:lnSpc>
                <a:spcPct val="110000"/>
              </a:lnSpc>
            </a:pPr>
            <a:r>
              <a:rPr lang="es-GB" sz="2400" dirty="0">
                <a:solidFill>
                  <a:schemeClr val="accent5">
                    <a:lumMod val="50000"/>
                  </a:schemeClr>
                </a:solidFill>
              </a:rPr>
              <a:t>cosa</a:t>
            </a:r>
          </a:p>
          <a:p>
            <a:pPr algn="l">
              <a:lnSpc>
                <a:spcPct val="110000"/>
              </a:lnSpc>
            </a:pPr>
            <a:r>
              <a:rPr lang="es-GB" sz="2400" dirty="0">
                <a:solidFill>
                  <a:schemeClr val="accent5">
                    <a:lumMod val="50000"/>
                  </a:schemeClr>
                </a:solidFill>
              </a:rPr>
              <a:t>periódico</a:t>
            </a:r>
          </a:p>
          <a:p>
            <a:pPr algn="l">
              <a:lnSpc>
                <a:spcPct val="110000"/>
              </a:lnSpc>
            </a:pPr>
            <a:r>
              <a:rPr lang="es-GB" sz="2400" dirty="0">
                <a:solidFill>
                  <a:schemeClr val="accent5">
                    <a:lumMod val="50000"/>
                  </a:schemeClr>
                </a:solidFill>
              </a:rPr>
              <a:t>billete</a:t>
            </a:r>
          </a:p>
        </p:txBody>
      </p:sp>
      <p:sp>
        <p:nvSpPr>
          <p:cNvPr id="2" name="Rounded Rectangle 1"/>
          <p:cNvSpPr/>
          <p:nvPr/>
        </p:nvSpPr>
        <p:spPr>
          <a:xfrm>
            <a:off x="252879" y="1926166"/>
            <a:ext cx="1690221" cy="4191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4"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4717774" y="1738525"/>
            <a:ext cx="7013972" cy="3945359"/>
          </a:xfrm>
          <a:prstGeom prst="rect">
            <a:avLst/>
          </a:prstGeom>
        </p:spPr>
      </p:pic>
      <p:sp>
        <p:nvSpPr>
          <p:cNvPr id="14" name="Rounded Rectangle 11">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347498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82286" y="1102337"/>
            <a:ext cx="11845856" cy="550948"/>
          </a:xfrm>
        </p:spPr>
        <p:txBody>
          <a:bodyPr>
            <a:noAutofit/>
          </a:bodyPr>
          <a:lstStyle/>
          <a:p>
            <a:r>
              <a:rPr lang="pt-BR" sz="2200" b="1" dirty="0">
                <a:solidFill>
                  <a:srgbClr val="1F3864"/>
                </a:solidFill>
                <a:latin typeface="Century Gothic" panose="020B0502020202020204" pitchFamily="34" charset="0"/>
                <a:ea typeface="Century Gothic"/>
                <a:cs typeface="Century Gothic"/>
                <a:sym typeface="Century Gothic"/>
              </a:rPr>
              <a:t>¿</a:t>
            </a:r>
            <a:r>
              <a:rPr lang="pt-BR" sz="2200" b="1" dirty="0" err="1">
                <a:solidFill>
                  <a:srgbClr val="1F3864"/>
                </a:solidFill>
                <a:latin typeface="Century Gothic" panose="020B0502020202020204" pitchFamily="34" charset="0"/>
                <a:ea typeface="Century Gothic"/>
                <a:cs typeface="Century Gothic"/>
                <a:sym typeface="Century Gothic"/>
              </a:rPr>
              <a:t>Cuál</a:t>
            </a:r>
            <a:r>
              <a:rPr lang="pt-BR" sz="2200" b="1" dirty="0">
                <a:solidFill>
                  <a:srgbClr val="1F3864"/>
                </a:solidFill>
                <a:latin typeface="Century Gothic" panose="020B0502020202020204" pitchFamily="34" charset="0"/>
                <a:ea typeface="Century Gothic"/>
                <a:cs typeface="Century Gothic"/>
                <a:sym typeface="Century Gothic"/>
              </a:rPr>
              <a:t> es </a:t>
            </a:r>
            <a:r>
              <a:rPr lang="pt-BR" sz="2200" b="1" dirty="0" err="1">
                <a:solidFill>
                  <a:srgbClr val="1F3864"/>
                </a:solidFill>
                <a:latin typeface="Century Gothic" panose="020B0502020202020204" pitchFamily="34" charset="0"/>
                <a:ea typeface="Century Gothic"/>
                <a:cs typeface="Century Gothic"/>
                <a:sym typeface="Century Gothic"/>
              </a:rPr>
              <a:t>la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palabra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en</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español</a:t>
            </a:r>
            <a:r>
              <a:rPr lang="pt-BR" sz="2200" b="1" dirty="0">
                <a:solidFill>
                  <a:srgbClr val="1F3864"/>
                </a:solidFill>
                <a:latin typeface="Century Gothic" panose="020B0502020202020204" pitchFamily="34" charset="0"/>
                <a:ea typeface="Century Gothic"/>
                <a:cs typeface="Century Gothic"/>
                <a:sym typeface="Century Gothic"/>
              </a:rPr>
              <a:t>?</a:t>
            </a:r>
            <a:endParaRPr lang="en-GB" sz="2200" dirty="0"/>
          </a:p>
        </p:txBody>
      </p:sp>
      <p:pic>
        <p:nvPicPr>
          <p:cNvPr id="39" name="Picture 4" descr="background rectangle">
            <a:extLst>
              <a:ext uri="{FF2B5EF4-FFF2-40B4-BE49-F238E27FC236}">
                <a16:creationId xmlns:a16="http://schemas.microsoft.com/office/drawing/2014/main" id="{BC773050-C400-D34B-8FC2-12774A3C29C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40" name="Título 8">
            <a:extLst>
              <a:ext uri="{FF2B5EF4-FFF2-40B4-BE49-F238E27FC236}">
                <a16:creationId xmlns:a16="http://schemas.microsoft.com/office/drawing/2014/main" id="{54599549-8AC8-FE4D-BE35-B878D0E8EC2F}"/>
              </a:ext>
            </a:extLst>
          </p:cNvPr>
          <p:cNvSpPr txBox="1">
            <a:spLocks/>
          </p:cNvSpPr>
          <p:nvPr/>
        </p:nvSpPr>
        <p:spPr>
          <a:xfrm>
            <a:off x="82286" y="382103"/>
            <a:ext cx="4635488" cy="550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Vocabulario</a:t>
            </a:r>
            <a:endParaRPr lang="en-GB" sz="3600" b="1" dirty="0">
              <a:solidFill>
                <a:schemeClr val="bg1"/>
              </a:solidFill>
            </a:endParaRP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469882"/>
            <a:ext cx="2640466" cy="4934236"/>
          </a:xfrm>
          <a:prstGeom prst="rect">
            <a:avLst/>
          </a:prstGeom>
          <a:noFill/>
        </p:spPr>
        <p:txBody>
          <a:bodyPr wrap="none" rtlCol="0">
            <a:spAutoFit/>
          </a:bodyPr>
          <a:lstStyle/>
          <a:p>
            <a:pPr algn="l">
              <a:lnSpc>
                <a:spcPct val="110000"/>
              </a:lnSpc>
            </a:pPr>
            <a:r>
              <a:rPr lang="es-GB" sz="2400" dirty="0">
                <a:solidFill>
                  <a:schemeClr val="accent5">
                    <a:lumMod val="50000"/>
                  </a:schemeClr>
                </a:solidFill>
              </a:rPr>
              <a:t>luego</a:t>
            </a:r>
          </a:p>
          <a:p>
            <a:pPr algn="l">
              <a:lnSpc>
                <a:spcPct val="110000"/>
              </a:lnSpc>
            </a:pPr>
            <a:r>
              <a:rPr lang="es-GB" sz="2400" dirty="0">
                <a:solidFill>
                  <a:schemeClr val="accent5">
                    <a:lumMod val="50000"/>
                  </a:schemeClr>
                </a:solidFill>
              </a:rPr>
              <a:t>Inglaterra</a:t>
            </a:r>
          </a:p>
          <a:p>
            <a:pPr algn="l">
              <a:lnSpc>
                <a:spcPct val="110000"/>
              </a:lnSpc>
            </a:pPr>
            <a:r>
              <a:rPr lang="es-GB" sz="2400" dirty="0">
                <a:solidFill>
                  <a:schemeClr val="accent5">
                    <a:lumMod val="50000"/>
                  </a:schemeClr>
                </a:solidFill>
              </a:rPr>
              <a:t>otra vez</a:t>
            </a:r>
          </a:p>
          <a:p>
            <a:pPr algn="l">
              <a:lnSpc>
                <a:spcPct val="110000"/>
              </a:lnSpc>
            </a:pPr>
            <a:r>
              <a:rPr lang="es-GB" sz="2400" dirty="0">
                <a:solidFill>
                  <a:schemeClr val="accent5">
                    <a:lumMod val="50000"/>
                  </a:schemeClr>
                </a:solidFill>
              </a:rPr>
              <a:t>entrada</a:t>
            </a:r>
          </a:p>
          <a:p>
            <a:pPr algn="l">
              <a:lnSpc>
                <a:spcPct val="110000"/>
              </a:lnSpc>
            </a:pPr>
            <a:r>
              <a:rPr lang="es-GB" sz="2400" dirty="0">
                <a:solidFill>
                  <a:schemeClr val="accent5">
                    <a:lumMod val="50000"/>
                  </a:schemeClr>
                </a:solidFill>
              </a:rPr>
              <a:t>tu</a:t>
            </a:r>
          </a:p>
          <a:p>
            <a:pPr algn="l">
              <a:lnSpc>
                <a:spcPct val="110000"/>
              </a:lnSpc>
            </a:pPr>
            <a:r>
              <a:rPr lang="es-GB" sz="2400" dirty="0">
                <a:solidFill>
                  <a:schemeClr val="accent5">
                    <a:lumMod val="50000"/>
                  </a:schemeClr>
                </a:solidFill>
              </a:rPr>
              <a:t>completamente</a:t>
            </a:r>
          </a:p>
          <a:p>
            <a:pPr algn="l">
              <a:lnSpc>
                <a:spcPct val="110000"/>
              </a:lnSpc>
            </a:pPr>
            <a:r>
              <a:rPr lang="es-GB" sz="2400" dirty="0">
                <a:solidFill>
                  <a:schemeClr val="accent5">
                    <a:lumMod val="50000"/>
                  </a:schemeClr>
                </a:solidFill>
              </a:rPr>
              <a:t>recibir</a:t>
            </a:r>
          </a:p>
          <a:p>
            <a:pPr algn="l">
              <a:lnSpc>
                <a:spcPct val="110000"/>
              </a:lnSpc>
            </a:pPr>
            <a:r>
              <a:rPr lang="es-GB" sz="2400" dirty="0">
                <a:solidFill>
                  <a:schemeClr val="accent5">
                    <a:lumMod val="50000"/>
                  </a:schemeClr>
                </a:solidFill>
              </a:rPr>
              <a:t>abrir</a:t>
            </a:r>
          </a:p>
          <a:p>
            <a:pPr algn="l">
              <a:lnSpc>
                <a:spcPct val="110000"/>
              </a:lnSpc>
            </a:pPr>
            <a:r>
              <a:rPr lang="es-GB" sz="2400" dirty="0">
                <a:solidFill>
                  <a:schemeClr val="accent5">
                    <a:lumMod val="50000"/>
                  </a:schemeClr>
                </a:solidFill>
              </a:rPr>
              <a:t>como</a:t>
            </a:r>
          </a:p>
          <a:p>
            <a:pPr algn="l">
              <a:lnSpc>
                <a:spcPct val="110000"/>
              </a:lnSpc>
            </a:pPr>
            <a:r>
              <a:rPr lang="es-GB" sz="2400" dirty="0">
                <a:solidFill>
                  <a:schemeClr val="accent5">
                    <a:lumMod val="50000"/>
                  </a:schemeClr>
                </a:solidFill>
              </a:rPr>
              <a:t>cosa</a:t>
            </a:r>
          </a:p>
          <a:p>
            <a:pPr algn="l">
              <a:lnSpc>
                <a:spcPct val="110000"/>
              </a:lnSpc>
            </a:pPr>
            <a:r>
              <a:rPr lang="es-GB" sz="2400" dirty="0">
                <a:solidFill>
                  <a:schemeClr val="accent5">
                    <a:lumMod val="50000"/>
                  </a:schemeClr>
                </a:solidFill>
              </a:rPr>
              <a:t>periódico</a:t>
            </a:r>
          </a:p>
          <a:p>
            <a:pPr algn="l">
              <a:lnSpc>
                <a:spcPct val="110000"/>
              </a:lnSpc>
            </a:pPr>
            <a:r>
              <a:rPr lang="es-GB" sz="2400" dirty="0">
                <a:solidFill>
                  <a:schemeClr val="accent5">
                    <a:lumMod val="50000"/>
                  </a:schemeClr>
                </a:solidFill>
              </a:rPr>
              <a:t>billete</a:t>
            </a:r>
          </a:p>
        </p:txBody>
      </p:sp>
      <p:sp>
        <p:nvSpPr>
          <p:cNvPr id="2" name="Rounded Rectangle 1"/>
          <p:cNvSpPr/>
          <p:nvPr/>
        </p:nvSpPr>
        <p:spPr>
          <a:xfrm>
            <a:off x="252879" y="2333625"/>
            <a:ext cx="1594971" cy="40005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Imagen 4">
            <a:extLst>
              <a:ext uri="{FF2B5EF4-FFF2-40B4-BE49-F238E27FC236}">
                <a16:creationId xmlns:a16="http://schemas.microsoft.com/office/drawing/2014/main" id="{BAE17D6E-76A1-B241-B8F5-C82B52852E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72723" y="2349157"/>
            <a:ext cx="2713810" cy="2088443"/>
          </a:xfrm>
          <a:prstGeom prst="rect">
            <a:avLst/>
          </a:prstGeom>
        </p:spPr>
      </p:pic>
      <p:sp>
        <p:nvSpPr>
          <p:cNvPr id="10" name="Rounded Rectangle 11">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27211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82286" y="1102337"/>
            <a:ext cx="11845856" cy="550948"/>
          </a:xfrm>
        </p:spPr>
        <p:txBody>
          <a:bodyPr>
            <a:noAutofit/>
          </a:bodyPr>
          <a:lstStyle/>
          <a:p>
            <a:r>
              <a:rPr lang="pt-BR" sz="2200" b="1" dirty="0">
                <a:solidFill>
                  <a:srgbClr val="1F3864"/>
                </a:solidFill>
                <a:latin typeface="Century Gothic" panose="020B0502020202020204" pitchFamily="34" charset="0"/>
                <a:ea typeface="Century Gothic"/>
                <a:cs typeface="Century Gothic"/>
                <a:sym typeface="Century Gothic"/>
              </a:rPr>
              <a:t>¿</a:t>
            </a:r>
            <a:r>
              <a:rPr lang="pt-BR" sz="2200" b="1" dirty="0" err="1">
                <a:solidFill>
                  <a:srgbClr val="1F3864"/>
                </a:solidFill>
                <a:latin typeface="Century Gothic" panose="020B0502020202020204" pitchFamily="34" charset="0"/>
                <a:ea typeface="Century Gothic"/>
                <a:cs typeface="Century Gothic"/>
                <a:sym typeface="Century Gothic"/>
              </a:rPr>
              <a:t>Cuál</a:t>
            </a:r>
            <a:r>
              <a:rPr lang="pt-BR" sz="2200" b="1" dirty="0">
                <a:solidFill>
                  <a:srgbClr val="1F3864"/>
                </a:solidFill>
                <a:latin typeface="Century Gothic" panose="020B0502020202020204" pitchFamily="34" charset="0"/>
                <a:ea typeface="Century Gothic"/>
                <a:cs typeface="Century Gothic"/>
                <a:sym typeface="Century Gothic"/>
              </a:rPr>
              <a:t> es </a:t>
            </a:r>
            <a:r>
              <a:rPr lang="pt-BR" sz="2200" b="1" dirty="0" err="1">
                <a:solidFill>
                  <a:srgbClr val="1F3864"/>
                </a:solidFill>
                <a:latin typeface="Century Gothic" panose="020B0502020202020204" pitchFamily="34" charset="0"/>
                <a:ea typeface="Century Gothic"/>
                <a:cs typeface="Century Gothic"/>
                <a:sym typeface="Century Gothic"/>
              </a:rPr>
              <a:t>la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palabra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en</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español</a:t>
            </a:r>
            <a:r>
              <a:rPr lang="pt-BR" sz="2200" b="1" dirty="0">
                <a:solidFill>
                  <a:srgbClr val="1F3864"/>
                </a:solidFill>
                <a:latin typeface="Century Gothic" panose="020B0502020202020204" pitchFamily="34" charset="0"/>
                <a:ea typeface="Century Gothic"/>
                <a:cs typeface="Century Gothic"/>
                <a:sym typeface="Century Gothic"/>
              </a:rPr>
              <a:t>?</a:t>
            </a:r>
            <a:endParaRPr lang="en-GB" sz="2200" dirty="0"/>
          </a:p>
        </p:txBody>
      </p:sp>
      <p:pic>
        <p:nvPicPr>
          <p:cNvPr id="39" name="Picture 4" descr="background rectangle">
            <a:extLst>
              <a:ext uri="{FF2B5EF4-FFF2-40B4-BE49-F238E27FC236}">
                <a16:creationId xmlns:a16="http://schemas.microsoft.com/office/drawing/2014/main" id="{BC773050-C400-D34B-8FC2-12774A3C29C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40" name="Título 8">
            <a:extLst>
              <a:ext uri="{FF2B5EF4-FFF2-40B4-BE49-F238E27FC236}">
                <a16:creationId xmlns:a16="http://schemas.microsoft.com/office/drawing/2014/main" id="{54599549-8AC8-FE4D-BE35-B878D0E8EC2F}"/>
              </a:ext>
            </a:extLst>
          </p:cNvPr>
          <p:cNvSpPr txBox="1">
            <a:spLocks/>
          </p:cNvSpPr>
          <p:nvPr/>
        </p:nvSpPr>
        <p:spPr>
          <a:xfrm>
            <a:off x="82286" y="382103"/>
            <a:ext cx="4635488" cy="550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Vocabulario</a:t>
            </a:r>
            <a:endParaRPr lang="en-GB" sz="3600" b="1" dirty="0">
              <a:solidFill>
                <a:schemeClr val="bg1"/>
              </a:solidFill>
            </a:endParaRP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469882"/>
            <a:ext cx="2640466" cy="4934236"/>
          </a:xfrm>
          <a:prstGeom prst="rect">
            <a:avLst/>
          </a:prstGeom>
          <a:noFill/>
        </p:spPr>
        <p:txBody>
          <a:bodyPr wrap="none" rtlCol="0">
            <a:spAutoFit/>
          </a:bodyPr>
          <a:lstStyle/>
          <a:p>
            <a:pPr algn="l">
              <a:lnSpc>
                <a:spcPct val="110000"/>
              </a:lnSpc>
            </a:pPr>
            <a:r>
              <a:rPr lang="es-GB" sz="2400" dirty="0">
                <a:solidFill>
                  <a:schemeClr val="accent5">
                    <a:lumMod val="50000"/>
                  </a:schemeClr>
                </a:solidFill>
              </a:rPr>
              <a:t>luego</a:t>
            </a:r>
          </a:p>
          <a:p>
            <a:pPr algn="l">
              <a:lnSpc>
                <a:spcPct val="110000"/>
              </a:lnSpc>
            </a:pPr>
            <a:r>
              <a:rPr lang="es-GB" sz="2400" dirty="0">
                <a:solidFill>
                  <a:schemeClr val="accent5">
                    <a:lumMod val="50000"/>
                  </a:schemeClr>
                </a:solidFill>
              </a:rPr>
              <a:t>Inglaterra</a:t>
            </a:r>
          </a:p>
          <a:p>
            <a:pPr algn="l">
              <a:lnSpc>
                <a:spcPct val="110000"/>
              </a:lnSpc>
            </a:pPr>
            <a:r>
              <a:rPr lang="es-GB" sz="2400" dirty="0">
                <a:solidFill>
                  <a:schemeClr val="accent5">
                    <a:lumMod val="50000"/>
                  </a:schemeClr>
                </a:solidFill>
              </a:rPr>
              <a:t>otra vez</a:t>
            </a:r>
          </a:p>
          <a:p>
            <a:pPr algn="l">
              <a:lnSpc>
                <a:spcPct val="110000"/>
              </a:lnSpc>
            </a:pPr>
            <a:r>
              <a:rPr lang="es-GB" sz="2400" dirty="0">
                <a:solidFill>
                  <a:schemeClr val="accent5">
                    <a:lumMod val="50000"/>
                  </a:schemeClr>
                </a:solidFill>
              </a:rPr>
              <a:t>entrada</a:t>
            </a:r>
          </a:p>
          <a:p>
            <a:pPr algn="l">
              <a:lnSpc>
                <a:spcPct val="110000"/>
              </a:lnSpc>
            </a:pPr>
            <a:r>
              <a:rPr lang="es-GB" sz="2400" dirty="0">
                <a:solidFill>
                  <a:schemeClr val="accent5">
                    <a:lumMod val="50000"/>
                  </a:schemeClr>
                </a:solidFill>
              </a:rPr>
              <a:t>tu</a:t>
            </a:r>
          </a:p>
          <a:p>
            <a:pPr algn="l">
              <a:lnSpc>
                <a:spcPct val="110000"/>
              </a:lnSpc>
            </a:pPr>
            <a:r>
              <a:rPr lang="es-GB" sz="2400" dirty="0">
                <a:solidFill>
                  <a:schemeClr val="accent5">
                    <a:lumMod val="50000"/>
                  </a:schemeClr>
                </a:solidFill>
              </a:rPr>
              <a:t>completamente</a:t>
            </a:r>
          </a:p>
          <a:p>
            <a:pPr algn="l">
              <a:lnSpc>
                <a:spcPct val="110000"/>
              </a:lnSpc>
            </a:pPr>
            <a:r>
              <a:rPr lang="es-GB" sz="2400" dirty="0">
                <a:solidFill>
                  <a:schemeClr val="accent5">
                    <a:lumMod val="50000"/>
                  </a:schemeClr>
                </a:solidFill>
              </a:rPr>
              <a:t>recibir</a:t>
            </a:r>
          </a:p>
          <a:p>
            <a:pPr algn="l">
              <a:lnSpc>
                <a:spcPct val="110000"/>
              </a:lnSpc>
            </a:pPr>
            <a:r>
              <a:rPr lang="es-GB" sz="2400" dirty="0">
                <a:solidFill>
                  <a:schemeClr val="accent5">
                    <a:lumMod val="50000"/>
                  </a:schemeClr>
                </a:solidFill>
              </a:rPr>
              <a:t>abrir</a:t>
            </a:r>
          </a:p>
          <a:p>
            <a:pPr algn="l">
              <a:lnSpc>
                <a:spcPct val="110000"/>
              </a:lnSpc>
            </a:pPr>
            <a:r>
              <a:rPr lang="es-GB" sz="2400" dirty="0">
                <a:solidFill>
                  <a:schemeClr val="accent5">
                    <a:lumMod val="50000"/>
                  </a:schemeClr>
                </a:solidFill>
              </a:rPr>
              <a:t>como</a:t>
            </a:r>
          </a:p>
          <a:p>
            <a:pPr algn="l">
              <a:lnSpc>
                <a:spcPct val="110000"/>
              </a:lnSpc>
            </a:pPr>
            <a:r>
              <a:rPr lang="es-GB" sz="2400" dirty="0">
                <a:solidFill>
                  <a:schemeClr val="accent5">
                    <a:lumMod val="50000"/>
                  </a:schemeClr>
                </a:solidFill>
              </a:rPr>
              <a:t>cosa</a:t>
            </a:r>
          </a:p>
          <a:p>
            <a:pPr algn="l">
              <a:lnSpc>
                <a:spcPct val="110000"/>
              </a:lnSpc>
            </a:pPr>
            <a:r>
              <a:rPr lang="es-GB" sz="2400" dirty="0">
                <a:solidFill>
                  <a:schemeClr val="accent5">
                    <a:lumMod val="50000"/>
                  </a:schemeClr>
                </a:solidFill>
              </a:rPr>
              <a:t>periódico</a:t>
            </a:r>
          </a:p>
          <a:p>
            <a:pPr algn="l">
              <a:lnSpc>
                <a:spcPct val="110000"/>
              </a:lnSpc>
            </a:pPr>
            <a:r>
              <a:rPr lang="es-GB" sz="2400" dirty="0">
                <a:solidFill>
                  <a:schemeClr val="accent5">
                    <a:lumMod val="50000"/>
                  </a:schemeClr>
                </a:solidFill>
              </a:rPr>
              <a:t>billete</a:t>
            </a:r>
          </a:p>
        </p:txBody>
      </p:sp>
      <p:sp>
        <p:nvSpPr>
          <p:cNvPr id="2" name="Rounded Rectangle 1"/>
          <p:cNvSpPr/>
          <p:nvPr/>
        </p:nvSpPr>
        <p:spPr>
          <a:xfrm>
            <a:off x="252880" y="5901983"/>
            <a:ext cx="1166346" cy="4191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Imagen 1">
            <a:extLst>
              <a:ext uri="{FF2B5EF4-FFF2-40B4-BE49-F238E27FC236}">
                <a16:creationId xmlns:a16="http://schemas.microsoft.com/office/drawing/2014/main" id="{0D5F3211-BE2C-5F4A-89F2-FFEEC3D6A2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55212" y="2335237"/>
            <a:ext cx="4417256" cy="2461846"/>
          </a:xfrm>
          <a:prstGeom prst="rect">
            <a:avLst/>
          </a:prstGeom>
        </p:spPr>
      </p:pic>
      <p:sp>
        <p:nvSpPr>
          <p:cNvPr id="11" name="TextBox 10"/>
          <p:cNvSpPr txBox="1"/>
          <p:nvPr/>
        </p:nvSpPr>
        <p:spPr>
          <a:xfrm>
            <a:off x="6346189" y="4797083"/>
            <a:ext cx="3355371" cy="461665"/>
          </a:xfrm>
          <a:prstGeom prst="rect">
            <a:avLst/>
          </a:prstGeom>
          <a:noFill/>
        </p:spPr>
        <p:txBody>
          <a:bodyPr wrap="square" rtlCol="0">
            <a:spAutoFit/>
          </a:bodyPr>
          <a:lstStyle/>
          <a:p>
            <a:pPr algn="l"/>
            <a:r>
              <a:rPr lang="en-GB" sz="2400" dirty="0">
                <a:solidFill>
                  <a:schemeClr val="accent5">
                    <a:lumMod val="50000"/>
                  </a:schemeClr>
                </a:solidFill>
              </a:rPr>
              <a:t>ticket (for transport)</a:t>
            </a:r>
          </a:p>
        </p:txBody>
      </p:sp>
      <p:sp>
        <p:nvSpPr>
          <p:cNvPr id="12" name="Rounded Rectangle 11">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67274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31DEFC6C-63B9-974A-B4B2-3381F49008AC}"/>
              </a:ext>
            </a:extLst>
          </p:cNvPr>
          <p:cNvSpPr/>
          <p:nvPr/>
        </p:nvSpPr>
        <p:spPr>
          <a:xfrm>
            <a:off x="10491537" y="258166"/>
            <a:ext cx="143660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background rectangle">
            <a:extLst>
              <a:ext uri="{FF2B5EF4-FFF2-40B4-BE49-F238E27FC236}">
                <a16:creationId xmlns:a16="http://schemas.microsoft.com/office/drawing/2014/main" id="{E7CEF250-2D8D-BC40-88B3-6FBEE0304F2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ítulo 1">
            <a:extLst>
              <a:ext uri="{FF2B5EF4-FFF2-40B4-BE49-F238E27FC236}">
                <a16:creationId xmlns:a16="http://schemas.microsoft.com/office/drawing/2014/main" id="{701E64A9-5B87-6947-971C-5B84539B03B5}"/>
              </a:ext>
            </a:extLst>
          </p:cNvPr>
          <p:cNvSpPr>
            <a:spLocks noGrp="1"/>
          </p:cNvSpPr>
          <p:nvPr>
            <p:ph type="title"/>
          </p:nvPr>
        </p:nvSpPr>
        <p:spPr>
          <a:xfrm>
            <a:off x="263857" y="327665"/>
            <a:ext cx="3276599" cy="662839"/>
          </a:xfrm>
        </p:spPr>
        <p:txBody>
          <a:bodyPr>
            <a:normAutofit/>
          </a:bodyPr>
          <a:lstStyle/>
          <a:p>
            <a:r>
              <a:rPr lang="es-GB" sz="3600" b="1" dirty="0">
                <a:solidFill>
                  <a:schemeClr val="bg1"/>
                </a:solidFill>
              </a:rPr>
              <a:t>Vocabulario</a:t>
            </a:r>
          </a:p>
        </p:txBody>
      </p:sp>
      <p:sp>
        <p:nvSpPr>
          <p:cNvPr id="7" name="CuadroTexto 6">
            <a:extLst>
              <a:ext uri="{FF2B5EF4-FFF2-40B4-BE49-F238E27FC236}">
                <a16:creationId xmlns:a16="http://schemas.microsoft.com/office/drawing/2014/main" id="{C86CF2A1-9B8E-C34C-BCA4-8FF6F7B8F1FC}"/>
              </a:ext>
            </a:extLst>
          </p:cNvPr>
          <p:cNvSpPr txBox="1"/>
          <p:nvPr/>
        </p:nvSpPr>
        <p:spPr>
          <a:xfrm>
            <a:off x="14221" y="1208476"/>
            <a:ext cx="4934857" cy="461665"/>
          </a:xfrm>
          <a:prstGeom prst="rect">
            <a:avLst/>
          </a:prstGeom>
          <a:noFill/>
        </p:spPr>
        <p:txBody>
          <a:bodyPr wrap="square" rtlCol="0">
            <a:spAutoFit/>
          </a:bodyPr>
          <a:lstStyle/>
          <a:p>
            <a:pPr algn="l"/>
            <a:r>
              <a:rPr lang="en-GB" sz="2400" b="1" dirty="0">
                <a:solidFill>
                  <a:schemeClr val="accent5">
                    <a:lumMod val="50000"/>
                  </a:schemeClr>
                </a:solidFill>
              </a:rPr>
              <a:t>Escucha y completa las frases.</a:t>
            </a:r>
            <a:endParaRPr lang="es-GB" sz="2400" b="1" dirty="0">
              <a:solidFill>
                <a:schemeClr val="accent5">
                  <a:lumMod val="50000"/>
                </a:schemeClr>
              </a:solidFill>
            </a:endParaRPr>
          </a:p>
        </p:txBody>
      </p:sp>
      <p:sp>
        <p:nvSpPr>
          <p:cNvPr id="13" name="Action Button: Custom 30">
            <a:hlinkClick r:id="" action="ppaction://noaction" highlightClick="1">
              <a:snd r:embed="rId4" name="El inglés quedó con Lucía en la esquina_.wav"/>
            </a:hlinkClick>
            <a:extLst>
              <a:ext uri="{FF2B5EF4-FFF2-40B4-BE49-F238E27FC236}">
                <a16:creationId xmlns:a16="http://schemas.microsoft.com/office/drawing/2014/main" id="{84C42966-0FE3-1042-B4E5-EA81C2ED1679}"/>
              </a:ext>
            </a:extLst>
          </p:cNvPr>
          <p:cNvSpPr/>
          <p:nvPr/>
        </p:nvSpPr>
        <p:spPr>
          <a:xfrm>
            <a:off x="190418" y="1861830"/>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1</a:t>
            </a:r>
          </a:p>
        </p:txBody>
      </p:sp>
      <p:sp>
        <p:nvSpPr>
          <p:cNvPr id="15" name="Action Button: Custom 30">
            <a:hlinkClick r:id="" action="ppaction://noaction" highlightClick="1">
              <a:snd r:embed="rId5" name="¿Quién quitó la comida de la mesa_.wav"/>
            </a:hlinkClick>
            <a:extLst>
              <a:ext uri="{FF2B5EF4-FFF2-40B4-BE49-F238E27FC236}">
                <a16:creationId xmlns:a16="http://schemas.microsoft.com/office/drawing/2014/main" id="{556653A5-0E0B-BD45-863B-1C54B36FC2ED}"/>
              </a:ext>
            </a:extLst>
          </p:cNvPr>
          <p:cNvSpPr/>
          <p:nvPr/>
        </p:nvSpPr>
        <p:spPr>
          <a:xfrm>
            <a:off x="183400" y="2612095"/>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2</a:t>
            </a:r>
          </a:p>
        </p:txBody>
      </p:sp>
      <p:sp>
        <p:nvSpPr>
          <p:cNvPr id="17" name="Action Button: Custom 30">
            <a:hlinkClick r:id="" action="ppaction://noaction" highlightClick="1">
              <a:snd r:embed="rId6" name="El costo de un paquete es quince euros, así que compré dos.wav"/>
            </a:hlinkClick>
            <a:extLst>
              <a:ext uri="{FF2B5EF4-FFF2-40B4-BE49-F238E27FC236}">
                <a16:creationId xmlns:a16="http://schemas.microsoft.com/office/drawing/2014/main" id="{4846E45F-4F1B-A244-B58E-A60FA1E650BC}"/>
              </a:ext>
            </a:extLst>
          </p:cNvPr>
          <p:cNvSpPr/>
          <p:nvPr/>
        </p:nvSpPr>
        <p:spPr>
          <a:xfrm>
            <a:off x="183400" y="3384704"/>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3</a:t>
            </a:r>
          </a:p>
        </p:txBody>
      </p:sp>
      <p:sp>
        <p:nvSpPr>
          <p:cNvPr id="19" name="Action Button: Custom 30">
            <a:hlinkClick r:id="" action="ppaction://noaction" highlightClick="1">
              <a:snd r:embed="rId7" name="Quizás quieren pasar un fin de semana tranquilo.wav"/>
            </a:hlinkClick>
            <a:extLst>
              <a:ext uri="{FF2B5EF4-FFF2-40B4-BE49-F238E27FC236}">
                <a16:creationId xmlns:a16="http://schemas.microsoft.com/office/drawing/2014/main" id="{E5168775-5893-AD47-AAD7-15AD8DD820DF}"/>
              </a:ext>
            </a:extLst>
          </p:cNvPr>
          <p:cNvSpPr/>
          <p:nvPr/>
        </p:nvSpPr>
        <p:spPr>
          <a:xfrm>
            <a:off x="183400" y="4140635"/>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4</a:t>
            </a:r>
          </a:p>
        </p:txBody>
      </p:sp>
      <p:sp>
        <p:nvSpPr>
          <p:cNvPr id="21" name="Action Button: Custom 30">
            <a:hlinkClick r:id="" action="ppaction://noaction" highlightClick="1">
              <a:snd r:embed="rId8" name="¿Por qué no subiste la quinta montaña a pie_.wav"/>
            </a:hlinkClick>
            <a:extLst>
              <a:ext uri="{FF2B5EF4-FFF2-40B4-BE49-F238E27FC236}">
                <a16:creationId xmlns:a16="http://schemas.microsoft.com/office/drawing/2014/main" id="{D2544659-076A-1346-A200-5FB8A49960E8}"/>
              </a:ext>
            </a:extLst>
          </p:cNvPr>
          <p:cNvSpPr/>
          <p:nvPr/>
        </p:nvSpPr>
        <p:spPr>
          <a:xfrm>
            <a:off x="183400" y="4922379"/>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5</a:t>
            </a:r>
          </a:p>
        </p:txBody>
      </p:sp>
      <p:sp>
        <p:nvSpPr>
          <p:cNvPr id="69" name="TextBox 68"/>
          <p:cNvSpPr txBox="1"/>
          <p:nvPr/>
        </p:nvSpPr>
        <p:spPr>
          <a:xfrm>
            <a:off x="827314" y="1840789"/>
            <a:ext cx="10363199" cy="461665"/>
          </a:xfrm>
          <a:prstGeom prst="rect">
            <a:avLst/>
          </a:prstGeom>
          <a:noFill/>
        </p:spPr>
        <p:txBody>
          <a:bodyPr wrap="square" rtlCol="0">
            <a:spAutoFit/>
          </a:bodyPr>
          <a:lstStyle/>
          <a:p>
            <a:pPr algn="l"/>
            <a:r>
              <a:rPr lang="en-GB" sz="2400" dirty="0">
                <a:solidFill>
                  <a:schemeClr val="accent5">
                    <a:lumMod val="50000"/>
                  </a:schemeClr>
                </a:solidFill>
              </a:rPr>
              <a:t>______________________________________________on the corner?</a:t>
            </a:r>
          </a:p>
        </p:txBody>
      </p:sp>
      <p:sp>
        <p:nvSpPr>
          <p:cNvPr id="70" name="TextBox 69"/>
          <p:cNvSpPr txBox="1"/>
          <p:nvPr/>
        </p:nvSpPr>
        <p:spPr>
          <a:xfrm>
            <a:off x="903822" y="1832159"/>
            <a:ext cx="6895964" cy="461665"/>
          </a:xfrm>
          <a:prstGeom prst="rect">
            <a:avLst/>
          </a:prstGeom>
          <a:noFill/>
        </p:spPr>
        <p:txBody>
          <a:bodyPr wrap="square" rtlCol="0">
            <a:spAutoFit/>
          </a:bodyPr>
          <a:lstStyle/>
          <a:p>
            <a:pPr algn="l"/>
            <a:r>
              <a:rPr lang="en-GB" sz="2400" b="1" dirty="0">
                <a:solidFill>
                  <a:schemeClr val="accent5">
                    <a:lumMod val="50000"/>
                  </a:schemeClr>
                </a:solidFill>
              </a:rPr>
              <a:t>Did the English person (m) meet up with Lucía</a:t>
            </a:r>
          </a:p>
        </p:txBody>
      </p:sp>
      <p:sp>
        <p:nvSpPr>
          <p:cNvPr id="71" name="TextBox 70"/>
          <p:cNvSpPr txBox="1"/>
          <p:nvPr/>
        </p:nvSpPr>
        <p:spPr>
          <a:xfrm>
            <a:off x="818618" y="2562011"/>
            <a:ext cx="11100828" cy="461665"/>
          </a:xfrm>
          <a:prstGeom prst="rect">
            <a:avLst/>
          </a:prstGeom>
          <a:noFill/>
        </p:spPr>
        <p:txBody>
          <a:bodyPr wrap="square" rtlCol="0">
            <a:spAutoFit/>
          </a:bodyPr>
          <a:lstStyle/>
          <a:p>
            <a:pPr algn="l"/>
            <a:r>
              <a:rPr lang="en-GB" sz="2400" dirty="0">
                <a:solidFill>
                  <a:schemeClr val="accent5">
                    <a:lumMod val="50000"/>
                  </a:schemeClr>
                </a:solidFill>
              </a:rPr>
              <a:t>_______ took __________off___________?</a:t>
            </a:r>
          </a:p>
        </p:txBody>
      </p:sp>
      <p:sp>
        <p:nvSpPr>
          <p:cNvPr id="72" name="TextBox 71"/>
          <p:cNvSpPr txBox="1"/>
          <p:nvPr/>
        </p:nvSpPr>
        <p:spPr>
          <a:xfrm>
            <a:off x="1019879" y="2551084"/>
            <a:ext cx="1003736" cy="461665"/>
          </a:xfrm>
          <a:prstGeom prst="rect">
            <a:avLst/>
          </a:prstGeom>
          <a:noFill/>
        </p:spPr>
        <p:txBody>
          <a:bodyPr wrap="square" rtlCol="0">
            <a:spAutoFit/>
          </a:bodyPr>
          <a:lstStyle/>
          <a:p>
            <a:pPr algn="l"/>
            <a:r>
              <a:rPr lang="en-GB" sz="2400" b="1" dirty="0">
                <a:solidFill>
                  <a:schemeClr val="accent5">
                    <a:lumMod val="50000"/>
                  </a:schemeClr>
                </a:solidFill>
              </a:rPr>
              <a:t>Who</a:t>
            </a:r>
          </a:p>
        </p:txBody>
      </p:sp>
      <p:sp>
        <p:nvSpPr>
          <p:cNvPr id="73" name="TextBox 72"/>
          <p:cNvSpPr txBox="1"/>
          <p:nvPr/>
        </p:nvSpPr>
        <p:spPr>
          <a:xfrm>
            <a:off x="2844253" y="2546282"/>
            <a:ext cx="1548721" cy="461665"/>
          </a:xfrm>
          <a:prstGeom prst="rect">
            <a:avLst/>
          </a:prstGeom>
          <a:noFill/>
        </p:spPr>
        <p:txBody>
          <a:bodyPr wrap="square" rtlCol="0">
            <a:spAutoFit/>
          </a:bodyPr>
          <a:lstStyle/>
          <a:p>
            <a:pPr algn="l"/>
            <a:r>
              <a:rPr lang="en-GB" sz="2400" b="1" dirty="0">
                <a:solidFill>
                  <a:schemeClr val="accent5">
                    <a:lumMod val="50000"/>
                  </a:schemeClr>
                </a:solidFill>
              </a:rPr>
              <a:t>the food</a:t>
            </a:r>
          </a:p>
        </p:txBody>
      </p:sp>
      <p:sp>
        <p:nvSpPr>
          <p:cNvPr id="75" name="TextBox 74"/>
          <p:cNvSpPr txBox="1"/>
          <p:nvPr/>
        </p:nvSpPr>
        <p:spPr>
          <a:xfrm>
            <a:off x="848333" y="3348247"/>
            <a:ext cx="10559896" cy="461665"/>
          </a:xfrm>
          <a:prstGeom prst="rect">
            <a:avLst/>
          </a:prstGeom>
          <a:noFill/>
        </p:spPr>
        <p:txBody>
          <a:bodyPr wrap="square" rtlCol="0">
            <a:spAutoFit/>
          </a:bodyPr>
          <a:lstStyle/>
          <a:p>
            <a:pPr algn="l"/>
            <a:r>
              <a:rPr lang="en-GB" sz="2400" dirty="0">
                <a:solidFill>
                  <a:schemeClr val="accent5">
                    <a:lumMod val="50000"/>
                  </a:schemeClr>
                </a:solidFill>
              </a:rPr>
              <a:t>_______________packet_____fifteen euros, __________________. </a:t>
            </a:r>
          </a:p>
        </p:txBody>
      </p:sp>
      <p:sp>
        <p:nvSpPr>
          <p:cNvPr id="76" name="TextBox 75"/>
          <p:cNvSpPr txBox="1"/>
          <p:nvPr/>
        </p:nvSpPr>
        <p:spPr>
          <a:xfrm>
            <a:off x="1019879" y="3334914"/>
            <a:ext cx="2350361" cy="461665"/>
          </a:xfrm>
          <a:prstGeom prst="rect">
            <a:avLst/>
          </a:prstGeom>
          <a:noFill/>
        </p:spPr>
        <p:txBody>
          <a:bodyPr wrap="square" rtlCol="0">
            <a:spAutoFit/>
          </a:bodyPr>
          <a:lstStyle/>
          <a:p>
            <a:pPr algn="l"/>
            <a:r>
              <a:rPr lang="en-GB" sz="2400" b="1" dirty="0">
                <a:solidFill>
                  <a:schemeClr val="accent5">
                    <a:lumMod val="50000"/>
                  </a:schemeClr>
                </a:solidFill>
              </a:rPr>
              <a:t>The cost of a</a:t>
            </a:r>
          </a:p>
        </p:txBody>
      </p:sp>
      <p:sp>
        <p:nvSpPr>
          <p:cNvPr id="77" name="TextBox 76"/>
          <p:cNvSpPr txBox="1"/>
          <p:nvPr/>
        </p:nvSpPr>
        <p:spPr>
          <a:xfrm>
            <a:off x="7046541" y="3326895"/>
            <a:ext cx="2794832" cy="461665"/>
          </a:xfrm>
          <a:prstGeom prst="rect">
            <a:avLst/>
          </a:prstGeom>
          <a:noFill/>
        </p:spPr>
        <p:txBody>
          <a:bodyPr wrap="square" rtlCol="0">
            <a:spAutoFit/>
          </a:bodyPr>
          <a:lstStyle/>
          <a:p>
            <a:pPr algn="l"/>
            <a:r>
              <a:rPr lang="en-GB" sz="2400" b="1" dirty="0">
                <a:solidFill>
                  <a:schemeClr val="accent5">
                    <a:lumMod val="50000"/>
                  </a:schemeClr>
                </a:solidFill>
              </a:rPr>
              <a:t>so I bought two</a:t>
            </a:r>
          </a:p>
        </p:txBody>
      </p:sp>
      <p:sp>
        <p:nvSpPr>
          <p:cNvPr id="78" name="TextBox 77"/>
          <p:cNvSpPr txBox="1"/>
          <p:nvPr/>
        </p:nvSpPr>
        <p:spPr>
          <a:xfrm>
            <a:off x="4524635" y="3341043"/>
            <a:ext cx="486128" cy="461665"/>
          </a:xfrm>
          <a:prstGeom prst="rect">
            <a:avLst/>
          </a:prstGeom>
          <a:noFill/>
        </p:spPr>
        <p:txBody>
          <a:bodyPr wrap="square" rtlCol="0">
            <a:spAutoFit/>
          </a:bodyPr>
          <a:lstStyle/>
          <a:p>
            <a:pPr algn="l"/>
            <a:r>
              <a:rPr lang="en-GB" sz="2400" b="1" dirty="0">
                <a:solidFill>
                  <a:schemeClr val="accent5">
                    <a:lumMod val="50000"/>
                  </a:schemeClr>
                </a:solidFill>
              </a:rPr>
              <a:t>is</a:t>
            </a:r>
          </a:p>
        </p:txBody>
      </p:sp>
      <p:sp>
        <p:nvSpPr>
          <p:cNvPr id="79" name="TextBox 78"/>
          <p:cNvSpPr txBox="1"/>
          <p:nvPr/>
        </p:nvSpPr>
        <p:spPr>
          <a:xfrm>
            <a:off x="848333" y="4912929"/>
            <a:ext cx="11100829" cy="461665"/>
          </a:xfrm>
          <a:prstGeom prst="rect">
            <a:avLst/>
          </a:prstGeom>
          <a:noFill/>
        </p:spPr>
        <p:txBody>
          <a:bodyPr wrap="square" rtlCol="0">
            <a:spAutoFit/>
          </a:bodyPr>
          <a:lstStyle/>
          <a:p>
            <a:pPr algn="l"/>
            <a:r>
              <a:rPr lang="en-GB" sz="2400" dirty="0">
                <a:solidFill>
                  <a:schemeClr val="accent5">
                    <a:lumMod val="50000"/>
                  </a:schemeClr>
                </a:solidFill>
              </a:rPr>
              <a:t>______________________the fifth____________________?</a:t>
            </a:r>
          </a:p>
        </p:txBody>
      </p:sp>
      <p:sp>
        <p:nvSpPr>
          <p:cNvPr id="80" name="TextBox 79"/>
          <p:cNvSpPr txBox="1"/>
          <p:nvPr/>
        </p:nvSpPr>
        <p:spPr>
          <a:xfrm>
            <a:off x="852626" y="4868507"/>
            <a:ext cx="3540348" cy="461665"/>
          </a:xfrm>
          <a:prstGeom prst="rect">
            <a:avLst/>
          </a:prstGeom>
          <a:noFill/>
        </p:spPr>
        <p:txBody>
          <a:bodyPr wrap="square" rtlCol="0">
            <a:spAutoFit/>
          </a:bodyPr>
          <a:lstStyle/>
          <a:p>
            <a:pPr algn="l"/>
            <a:r>
              <a:rPr lang="en-GB" sz="2400" b="1" dirty="0">
                <a:solidFill>
                  <a:schemeClr val="accent5">
                    <a:lumMod val="50000"/>
                  </a:schemeClr>
                </a:solidFill>
              </a:rPr>
              <a:t>Why didn’t you go up</a:t>
            </a:r>
          </a:p>
        </p:txBody>
      </p:sp>
      <p:sp>
        <p:nvSpPr>
          <p:cNvPr id="81" name="TextBox 80"/>
          <p:cNvSpPr txBox="1"/>
          <p:nvPr/>
        </p:nvSpPr>
        <p:spPr>
          <a:xfrm>
            <a:off x="5604314" y="4886025"/>
            <a:ext cx="2853886" cy="461665"/>
          </a:xfrm>
          <a:prstGeom prst="rect">
            <a:avLst/>
          </a:prstGeom>
          <a:noFill/>
        </p:spPr>
        <p:txBody>
          <a:bodyPr wrap="square" rtlCol="0">
            <a:spAutoFit/>
          </a:bodyPr>
          <a:lstStyle/>
          <a:p>
            <a:pPr algn="l"/>
            <a:r>
              <a:rPr lang="en-GB" sz="2400" b="1" dirty="0">
                <a:solidFill>
                  <a:schemeClr val="accent5">
                    <a:lumMod val="50000"/>
                  </a:schemeClr>
                </a:solidFill>
              </a:rPr>
              <a:t>mountain on foot</a:t>
            </a:r>
          </a:p>
        </p:txBody>
      </p:sp>
      <p:sp>
        <p:nvSpPr>
          <p:cNvPr id="82" name="TextBox 81"/>
          <p:cNvSpPr txBox="1"/>
          <p:nvPr/>
        </p:nvSpPr>
        <p:spPr>
          <a:xfrm>
            <a:off x="4865780" y="2546657"/>
            <a:ext cx="1842142" cy="461665"/>
          </a:xfrm>
          <a:prstGeom prst="rect">
            <a:avLst/>
          </a:prstGeom>
          <a:noFill/>
        </p:spPr>
        <p:txBody>
          <a:bodyPr wrap="square" rtlCol="0">
            <a:spAutoFit/>
          </a:bodyPr>
          <a:lstStyle/>
          <a:p>
            <a:pPr algn="l"/>
            <a:r>
              <a:rPr lang="en-GB" sz="2400" b="1" dirty="0">
                <a:solidFill>
                  <a:schemeClr val="accent5">
                    <a:lumMod val="50000"/>
                  </a:schemeClr>
                </a:solidFill>
              </a:rPr>
              <a:t>the table</a:t>
            </a:r>
          </a:p>
        </p:txBody>
      </p:sp>
      <p:sp>
        <p:nvSpPr>
          <p:cNvPr id="83" name="TextBox 82"/>
          <p:cNvSpPr txBox="1"/>
          <p:nvPr/>
        </p:nvSpPr>
        <p:spPr>
          <a:xfrm>
            <a:off x="818617" y="4145853"/>
            <a:ext cx="11100829" cy="461665"/>
          </a:xfrm>
          <a:prstGeom prst="rect">
            <a:avLst/>
          </a:prstGeom>
          <a:noFill/>
        </p:spPr>
        <p:txBody>
          <a:bodyPr wrap="square" rtlCol="0">
            <a:spAutoFit/>
          </a:bodyPr>
          <a:lstStyle/>
          <a:p>
            <a:pPr algn="l"/>
            <a:r>
              <a:rPr lang="en-GB" sz="2400" dirty="0">
                <a:solidFill>
                  <a:schemeClr val="accent5">
                    <a:lumMod val="50000"/>
                  </a:schemeClr>
                </a:solidFill>
              </a:rPr>
              <a:t>______________________________________________________. </a:t>
            </a:r>
          </a:p>
        </p:txBody>
      </p:sp>
      <p:sp>
        <p:nvSpPr>
          <p:cNvPr id="88" name="Action Button: Custom 30">
            <a:hlinkClick r:id="" action="ppaction://noaction" highlightClick="1">
              <a:snd r:embed="rId9" name="El equipo empieza el ataque por la izquierda.wav"/>
            </a:hlinkClick>
            <a:extLst>
              <a:ext uri="{FF2B5EF4-FFF2-40B4-BE49-F238E27FC236}">
                <a16:creationId xmlns:a16="http://schemas.microsoft.com/office/drawing/2014/main" id="{D2544659-076A-1346-A200-5FB8A49960E8}"/>
              </a:ext>
            </a:extLst>
          </p:cNvPr>
          <p:cNvSpPr/>
          <p:nvPr/>
        </p:nvSpPr>
        <p:spPr>
          <a:xfrm>
            <a:off x="190418" y="5711293"/>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6</a:t>
            </a:r>
          </a:p>
        </p:txBody>
      </p:sp>
      <p:sp>
        <p:nvSpPr>
          <p:cNvPr id="89" name="TextBox 88"/>
          <p:cNvSpPr txBox="1"/>
          <p:nvPr/>
        </p:nvSpPr>
        <p:spPr>
          <a:xfrm>
            <a:off x="825635" y="5640585"/>
            <a:ext cx="11100829" cy="461665"/>
          </a:xfrm>
          <a:prstGeom prst="rect">
            <a:avLst/>
          </a:prstGeom>
          <a:noFill/>
        </p:spPr>
        <p:txBody>
          <a:bodyPr wrap="square" rtlCol="0">
            <a:spAutoFit/>
          </a:bodyPr>
          <a:lstStyle/>
          <a:p>
            <a:pPr algn="l"/>
            <a:r>
              <a:rPr lang="en-GB" sz="2400" dirty="0">
                <a:solidFill>
                  <a:schemeClr val="accent5">
                    <a:lumMod val="50000"/>
                  </a:schemeClr>
                </a:solidFill>
              </a:rPr>
              <a:t>________________the attack_______________.</a:t>
            </a:r>
          </a:p>
        </p:txBody>
      </p:sp>
      <p:sp>
        <p:nvSpPr>
          <p:cNvPr id="91" name="TextBox 90"/>
          <p:cNvSpPr txBox="1"/>
          <p:nvPr/>
        </p:nvSpPr>
        <p:spPr>
          <a:xfrm>
            <a:off x="903822" y="5624574"/>
            <a:ext cx="2466418" cy="477676"/>
          </a:xfrm>
          <a:prstGeom prst="rect">
            <a:avLst/>
          </a:prstGeom>
          <a:noFill/>
        </p:spPr>
        <p:txBody>
          <a:bodyPr wrap="square" rtlCol="0">
            <a:spAutoFit/>
          </a:bodyPr>
          <a:lstStyle/>
          <a:p>
            <a:pPr algn="l"/>
            <a:r>
              <a:rPr lang="en-GB" sz="2400" b="1" dirty="0">
                <a:solidFill>
                  <a:schemeClr val="accent5">
                    <a:lumMod val="50000"/>
                  </a:schemeClr>
                </a:solidFill>
              </a:rPr>
              <a:t>The team starts</a:t>
            </a:r>
          </a:p>
        </p:txBody>
      </p:sp>
      <p:sp>
        <p:nvSpPr>
          <p:cNvPr id="92" name="TextBox 91"/>
          <p:cNvSpPr txBox="1"/>
          <p:nvPr/>
        </p:nvSpPr>
        <p:spPr>
          <a:xfrm>
            <a:off x="833132" y="4121141"/>
            <a:ext cx="8078640" cy="461665"/>
          </a:xfrm>
          <a:prstGeom prst="rect">
            <a:avLst/>
          </a:prstGeom>
          <a:noFill/>
        </p:spPr>
        <p:txBody>
          <a:bodyPr wrap="square" rtlCol="0">
            <a:spAutoFit/>
          </a:bodyPr>
          <a:lstStyle/>
          <a:p>
            <a:pPr algn="l"/>
            <a:r>
              <a:rPr lang="en-GB" sz="2400" b="1" dirty="0">
                <a:solidFill>
                  <a:schemeClr val="accent5">
                    <a:lumMod val="50000"/>
                  </a:schemeClr>
                </a:solidFill>
              </a:rPr>
              <a:t>Maybe they want to have a calm/quiet weekend.</a:t>
            </a:r>
          </a:p>
        </p:txBody>
      </p:sp>
      <p:sp>
        <p:nvSpPr>
          <p:cNvPr id="32" name="TextBox 31"/>
          <p:cNvSpPr txBox="1"/>
          <p:nvPr/>
        </p:nvSpPr>
        <p:spPr>
          <a:xfrm>
            <a:off x="5010763" y="5591842"/>
            <a:ext cx="2582473" cy="461665"/>
          </a:xfrm>
          <a:prstGeom prst="rect">
            <a:avLst/>
          </a:prstGeom>
          <a:noFill/>
        </p:spPr>
        <p:txBody>
          <a:bodyPr wrap="square" rtlCol="0">
            <a:spAutoFit/>
          </a:bodyPr>
          <a:lstStyle/>
          <a:p>
            <a:pPr algn="l"/>
            <a:r>
              <a:rPr lang="en-GB" sz="2400" b="1" dirty="0">
                <a:solidFill>
                  <a:schemeClr val="accent5">
                    <a:lumMod val="50000"/>
                  </a:schemeClr>
                </a:solidFill>
              </a:rPr>
              <a:t>on/up the left</a:t>
            </a:r>
          </a:p>
        </p:txBody>
      </p:sp>
    </p:spTree>
    <p:extLst>
      <p:ext uri="{BB962C8B-B14F-4D97-AF65-F5344CB8AC3E}">
        <p14:creationId xmlns:p14="http://schemas.microsoft.com/office/powerpoint/2010/main" val="11164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2" grpId="0"/>
      <p:bldP spid="73" grpId="0"/>
      <p:bldP spid="76" grpId="0"/>
      <p:bldP spid="77" grpId="0"/>
      <p:bldP spid="78" grpId="0"/>
      <p:bldP spid="80" grpId="0"/>
      <p:bldP spid="81" grpId="0"/>
      <p:bldP spid="82" grpId="0"/>
      <p:bldP spid="91" grpId="0"/>
      <p:bldP spid="92" grpId="0"/>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82286" y="1102337"/>
            <a:ext cx="11845856" cy="550948"/>
          </a:xfrm>
        </p:spPr>
        <p:txBody>
          <a:bodyPr>
            <a:noAutofit/>
          </a:bodyPr>
          <a:lstStyle/>
          <a:p>
            <a:r>
              <a:rPr lang="pt-BR" sz="2200" b="1" dirty="0">
                <a:solidFill>
                  <a:srgbClr val="1F3864"/>
                </a:solidFill>
                <a:latin typeface="Century Gothic" panose="020B0502020202020204" pitchFamily="34" charset="0"/>
                <a:ea typeface="Century Gothic"/>
                <a:cs typeface="Century Gothic"/>
                <a:sym typeface="Century Gothic"/>
              </a:rPr>
              <a:t>¿</a:t>
            </a:r>
            <a:r>
              <a:rPr lang="pt-BR" sz="2200" b="1" dirty="0" err="1">
                <a:solidFill>
                  <a:srgbClr val="1F3864"/>
                </a:solidFill>
                <a:latin typeface="Century Gothic" panose="020B0502020202020204" pitchFamily="34" charset="0"/>
                <a:ea typeface="Century Gothic"/>
                <a:cs typeface="Century Gothic"/>
                <a:sym typeface="Century Gothic"/>
              </a:rPr>
              <a:t>Cuál</a:t>
            </a:r>
            <a:r>
              <a:rPr lang="pt-BR" sz="2200" b="1" dirty="0">
                <a:solidFill>
                  <a:srgbClr val="1F3864"/>
                </a:solidFill>
                <a:latin typeface="Century Gothic" panose="020B0502020202020204" pitchFamily="34" charset="0"/>
                <a:ea typeface="Century Gothic"/>
                <a:cs typeface="Century Gothic"/>
                <a:sym typeface="Century Gothic"/>
              </a:rPr>
              <a:t> es </a:t>
            </a:r>
            <a:r>
              <a:rPr lang="pt-BR" sz="2200" b="1" dirty="0" err="1">
                <a:solidFill>
                  <a:srgbClr val="1F3864"/>
                </a:solidFill>
                <a:latin typeface="Century Gothic" panose="020B0502020202020204" pitchFamily="34" charset="0"/>
                <a:ea typeface="Century Gothic"/>
                <a:cs typeface="Century Gothic"/>
                <a:sym typeface="Century Gothic"/>
              </a:rPr>
              <a:t>la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palabra</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en</a:t>
            </a:r>
            <a:r>
              <a:rPr lang="pt-BR" sz="2200" b="1" dirty="0">
                <a:solidFill>
                  <a:srgbClr val="1F3864"/>
                </a:solidFill>
                <a:latin typeface="Century Gothic" panose="020B0502020202020204" pitchFamily="34" charset="0"/>
                <a:ea typeface="Century Gothic"/>
                <a:cs typeface="Century Gothic"/>
                <a:sym typeface="Century Gothic"/>
              </a:rPr>
              <a:t> </a:t>
            </a:r>
            <a:r>
              <a:rPr lang="pt-BR" sz="2200" b="1" dirty="0" err="1">
                <a:solidFill>
                  <a:srgbClr val="1F3864"/>
                </a:solidFill>
                <a:latin typeface="Century Gothic" panose="020B0502020202020204" pitchFamily="34" charset="0"/>
                <a:ea typeface="Century Gothic"/>
                <a:cs typeface="Century Gothic"/>
                <a:sym typeface="Century Gothic"/>
              </a:rPr>
              <a:t>español</a:t>
            </a:r>
            <a:r>
              <a:rPr lang="pt-BR" sz="2200" b="1" dirty="0">
                <a:solidFill>
                  <a:srgbClr val="1F3864"/>
                </a:solidFill>
                <a:latin typeface="Century Gothic" panose="020B0502020202020204" pitchFamily="34" charset="0"/>
                <a:ea typeface="Century Gothic"/>
                <a:cs typeface="Century Gothic"/>
                <a:sym typeface="Century Gothic"/>
              </a:rPr>
              <a:t>?</a:t>
            </a:r>
            <a:endParaRPr lang="en-GB" sz="2200" dirty="0"/>
          </a:p>
        </p:txBody>
      </p:sp>
      <p:pic>
        <p:nvPicPr>
          <p:cNvPr id="39" name="Picture 4" descr="background rectangle">
            <a:extLst>
              <a:ext uri="{FF2B5EF4-FFF2-40B4-BE49-F238E27FC236}">
                <a16:creationId xmlns:a16="http://schemas.microsoft.com/office/drawing/2014/main" id="{BC773050-C400-D34B-8FC2-12774A3C29C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40" name="Título 8">
            <a:extLst>
              <a:ext uri="{FF2B5EF4-FFF2-40B4-BE49-F238E27FC236}">
                <a16:creationId xmlns:a16="http://schemas.microsoft.com/office/drawing/2014/main" id="{54599549-8AC8-FE4D-BE35-B878D0E8EC2F}"/>
              </a:ext>
            </a:extLst>
          </p:cNvPr>
          <p:cNvSpPr txBox="1">
            <a:spLocks/>
          </p:cNvSpPr>
          <p:nvPr/>
        </p:nvSpPr>
        <p:spPr>
          <a:xfrm>
            <a:off x="82286" y="382103"/>
            <a:ext cx="4635488" cy="550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Vocabulario</a:t>
            </a:r>
            <a:endParaRPr lang="en-GB" sz="3600" b="1" dirty="0">
              <a:solidFill>
                <a:schemeClr val="bg1"/>
              </a:solidFill>
            </a:endParaRPr>
          </a:p>
        </p:txBody>
      </p:sp>
      <p:sp>
        <p:nvSpPr>
          <p:cNvPr id="3" name="CuadroTexto 2">
            <a:extLst>
              <a:ext uri="{FF2B5EF4-FFF2-40B4-BE49-F238E27FC236}">
                <a16:creationId xmlns:a16="http://schemas.microsoft.com/office/drawing/2014/main" id="{6F82A145-BC6D-3A41-8AD2-E790646BA52F}"/>
              </a:ext>
            </a:extLst>
          </p:cNvPr>
          <p:cNvSpPr txBox="1"/>
          <p:nvPr/>
        </p:nvSpPr>
        <p:spPr>
          <a:xfrm>
            <a:off x="252879" y="1469882"/>
            <a:ext cx="2640466" cy="4934236"/>
          </a:xfrm>
          <a:prstGeom prst="rect">
            <a:avLst/>
          </a:prstGeom>
          <a:noFill/>
        </p:spPr>
        <p:txBody>
          <a:bodyPr wrap="none" rtlCol="0">
            <a:spAutoFit/>
          </a:bodyPr>
          <a:lstStyle/>
          <a:p>
            <a:pPr algn="l">
              <a:lnSpc>
                <a:spcPct val="110000"/>
              </a:lnSpc>
            </a:pPr>
            <a:r>
              <a:rPr lang="es-GB" sz="2400" dirty="0">
                <a:solidFill>
                  <a:schemeClr val="accent5">
                    <a:lumMod val="50000"/>
                  </a:schemeClr>
                </a:solidFill>
              </a:rPr>
              <a:t>luego</a:t>
            </a:r>
          </a:p>
          <a:p>
            <a:pPr algn="l">
              <a:lnSpc>
                <a:spcPct val="110000"/>
              </a:lnSpc>
            </a:pPr>
            <a:r>
              <a:rPr lang="es-GB" sz="2400" dirty="0">
                <a:solidFill>
                  <a:schemeClr val="accent5">
                    <a:lumMod val="50000"/>
                  </a:schemeClr>
                </a:solidFill>
              </a:rPr>
              <a:t>Inglaterra</a:t>
            </a:r>
          </a:p>
          <a:p>
            <a:pPr algn="l">
              <a:lnSpc>
                <a:spcPct val="110000"/>
              </a:lnSpc>
            </a:pPr>
            <a:r>
              <a:rPr lang="es-GB" sz="2400" dirty="0">
                <a:solidFill>
                  <a:schemeClr val="accent5">
                    <a:lumMod val="50000"/>
                  </a:schemeClr>
                </a:solidFill>
              </a:rPr>
              <a:t>otra vez</a:t>
            </a:r>
          </a:p>
          <a:p>
            <a:pPr algn="l">
              <a:lnSpc>
                <a:spcPct val="110000"/>
              </a:lnSpc>
            </a:pPr>
            <a:r>
              <a:rPr lang="es-GB" sz="2400" dirty="0">
                <a:solidFill>
                  <a:schemeClr val="accent5">
                    <a:lumMod val="50000"/>
                  </a:schemeClr>
                </a:solidFill>
              </a:rPr>
              <a:t>entrada</a:t>
            </a:r>
          </a:p>
          <a:p>
            <a:pPr algn="l">
              <a:lnSpc>
                <a:spcPct val="110000"/>
              </a:lnSpc>
            </a:pPr>
            <a:r>
              <a:rPr lang="es-GB" sz="2400" dirty="0">
                <a:solidFill>
                  <a:schemeClr val="accent5">
                    <a:lumMod val="50000"/>
                  </a:schemeClr>
                </a:solidFill>
              </a:rPr>
              <a:t>tu</a:t>
            </a:r>
          </a:p>
          <a:p>
            <a:pPr algn="l">
              <a:lnSpc>
                <a:spcPct val="110000"/>
              </a:lnSpc>
            </a:pPr>
            <a:r>
              <a:rPr lang="es-GB" sz="2400" dirty="0">
                <a:solidFill>
                  <a:schemeClr val="accent5">
                    <a:lumMod val="50000"/>
                  </a:schemeClr>
                </a:solidFill>
              </a:rPr>
              <a:t>completamente</a:t>
            </a:r>
          </a:p>
          <a:p>
            <a:pPr algn="l">
              <a:lnSpc>
                <a:spcPct val="110000"/>
              </a:lnSpc>
            </a:pPr>
            <a:r>
              <a:rPr lang="es-GB" sz="2400" dirty="0">
                <a:solidFill>
                  <a:schemeClr val="accent5">
                    <a:lumMod val="50000"/>
                  </a:schemeClr>
                </a:solidFill>
              </a:rPr>
              <a:t>recibir</a:t>
            </a:r>
          </a:p>
          <a:p>
            <a:pPr algn="l">
              <a:lnSpc>
                <a:spcPct val="110000"/>
              </a:lnSpc>
            </a:pPr>
            <a:r>
              <a:rPr lang="es-GB" sz="2400" dirty="0">
                <a:solidFill>
                  <a:schemeClr val="accent5">
                    <a:lumMod val="50000"/>
                  </a:schemeClr>
                </a:solidFill>
              </a:rPr>
              <a:t>abrir</a:t>
            </a:r>
          </a:p>
          <a:p>
            <a:pPr algn="l">
              <a:lnSpc>
                <a:spcPct val="110000"/>
              </a:lnSpc>
            </a:pPr>
            <a:r>
              <a:rPr lang="es-GB" sz="2400" dirty="0">
                <a:solidFill>
                  <a:schemeClr val="accent5">
                    <a:lumMod val="50000"/>
                  </a:schemeClr>
                </a:solidFill>
              </a:rPr>
              <a:t>como</a:t>
            </a:r>
          </a:p>
          <a:p>
            <a:pPr algn="l">
              <a:lnSpc>
                <a:spcPct val="110000"/>
              </a:lnSpc>
            </a:pPr>
            <a:r>
              <a:rPr lang="es-GB" sz="2400" dirty="0">
                <a:solidFill>
                  <a:schemeClr val="accent5">
                    <a:lumMod val="50000"/>
                  </a:schemeClr>
                </a:solidFill>
              </a:rPr>
              <a:t>cosa</a:t>
            </a:r>
          </a:p>
          <a:p>
            <a:pPr algn="l">
              <a:lnSpc>
                <a:spcPct val="110000"/>
              </a:lnSpc>
            </a:pPr>
            <a:r>
              <a:rPr lang="es-GB" sz="2400" dirty="0">
                <a:solidFill>
                  <a:schemeClr val="accent5">
                    <a:lumMod val="50000"/>
                  </a:schemeClr>
                </a:solidFill>
              </a:rPr>
              <a:t>periódico</a:t>
            </a:r>
          </a:p>
          <a:p>
            <a:pPr algn="l">
              <a:lnSpc>
                <a:spcPct val="110000"/>
              </a:lnSpc>
            </a:pPr>
            <a:r>
              <a:rPr lang="es-GB" sz="2400" dirty="0">
                <a:solidFill>
                  <a:schemeClr val="accent5">
                    <a:lumMod val="50000"/>
                  </a:schemeClr>
                </a:solidFill>
              </a:rPr>
              <a:t>billete</a:t>
            </a:r>
          </a:p>
        </p:txBody>
      </p:sp>
      <p:sp>
        <p:nvSpPr>
          <p:cNvPr id="2" name="Rounded Rectangle 1"/>
          <p:cNvSpPr/>
          <p:nvPr/>
        </p:nvSpPr>
        <p:spPr>
          <a:xfrm>
            <a:off x="240179" y="4737100"/>
            <a:ext cx="1271121" cy="419100"/>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Imagen 4">
            <a:extLst>
              <a:ext uri="{FF2B5EF4-FFF2-40B4-BE49-F238E27FC236}">
                <a16:creationId xmlns:a16="http://schemas.microsoft.com/office/drawing/2014/main" id="{DEF375F4-EB6D-AB48-8A02-1C17BC4474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25060" y="2821286"/>
            <a:ext cx="2239891" cy="1230014"/>
          </a:xfrm>
          <a:prstGeom prst="rect">
            <a:avLst/>
          </a:prstGeom>
        </p:spPr>
      </p:pic>
      <p:sp>
        <p:nvSpPr>
          <p:cNvPr id="5" name="TextBox 4"/>
          <p:cNvSpPr txBox="1"/>
          <p:nvPr/>
        </p:nvSpPr>
        <p:spPr>
          <a:xfrm>
            <a:off x="4420060" y="4173835"/>
            <a:ext cx="7289340" cy="461665"/>
          </a:xfrm>
          <a:prstGeom prst="rect">
            <a:avLst/>
          </a:prstGeom>
          <a:noFill/>
        </p:spPr>
        <p:txBody>
          <a:bodyPr wrap="square" rtlCol="0">
            <a:spAutoFit/>
          </a:bodyPr>
          <a:lstStyle/>
          <a:p>
            <a:pPr algn="l"/>
            <a:r>
              <a:rPr lang="en-GB" sz="2400" dirty="0">
                <a:solidFill>
                  <a:schemeClr val="accent5">
                    <a:lumMod val="50000"/>
                  </a:schemeClr>
                </a:solidFill>
              </a:rPr>
              <a:t>(for comparisons, e.g. England is not </a:t>
            </a:r>
            <a:r>
              <a:rPr lang="en-GB" sz="2400" b="1" dirty="0">
                <a:solidFill>
                  <a:schemeClr val="accent5">
                    <a:lumMod val="50000"/>
                  </a:schemeClr>
                </a:solidFill>
              </a:rPr>
              <a:t>like</a:t>
            </a:r>
            <a:r>
              <a:rPr lang="en-GB" sz="2400" dirty="0">
                <a:solidFill>
                  <a:schemeClr val="accent5">
                    <a:lumMod val="50000"/>
                  </a:schemeClr>
                </a:solidFill>
              </a:rPr>
              <a:t> Spain)</a:t>
            </a:r>
          </a:p>
        </p:txBody>
      </p:sp>
      <p:sp>
        <p:nvSpPr>
          <p:cNvPr id="12" name="Rounded Rectangle 11">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139859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751" y="244150"/>
            <a:ext cx="9263849" cy="659085"/>
          </a:xfrm>
        </p:spPr>
        <p:txBody>
          <a:bodyPr>
            <a:noAutofit/>
          </a:bodyPr>
          <a:lstStyle/>
          <a:p>
            <a:r>
              <a:rPr lang="en-GB" sz="2800" b="1" dirty="0"/>
              <a:t>Ahora vamos a decir las palabras en español. </a:t>
            </a:r>
            <a:br>
              <a:rPr lang="en-GB" sz="2800" b="1" dirty="0"/>
            </a:br>
            <a:r>
              <a:rPr lang="en-GB" sz="2800" b="1" dirty="0"/>
              <a:t>Usa la palabra para ‘the’ si es un nombre.</a:t>
            </a:r>
          </a:p>
        </p:txBody>
      </p:sp>
      <p:sp>
        <p:nvSpPr>
          <p:cNvPr id="5" name="Rounded Rectangle 4">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p:cNvSpPr/>
          <p:nvPr/>
        </p:nvSpPr>
        <p:spPr>
          <a:xfrm>
            <a:off x="235751" y="1164412"/>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1</a:t>
            </a:r>
          </a:p>
        </p:txBody>
      </p:sp>
      <p:sp>
        <p:nvSpPr>
          <p:cNvPr id="8" name="Rectangle 7"/>
          <p:cNvSpPr/>
          <p:nvPr/>
        </p:nvSpPr>
        <p:spPr>
          <a:xfrm>
            <a:off x="235751" y="2053412"/>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2</a:t>
            </a:r>
          </a:p>
        </p:txBody>
      </p:sp>
      <p:sp>
        <p:nvSpPr>
          <p:cNvPr id="9" name="Rectangle 8"/>
          <p:cNvSpPr/>
          <p:nvPr/>
        </p:nvSpPr>
        <p:spPr>
          <a:xfrm>
            <a:off x="235751" y="2942412"/>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3</a:t>
            </a:r>
          </a:p>
        </p:txBody>
      </p:sp>
      <p:sp>
        <p:nvSpPr>
          <p:cNvPr id="10" name="Rectangle 9"/>
          <p:cNvSpPr/>
          <p:nvPr/>
        </p:nvSpPr>
        <p:spPr>
          <a:xfrm>
            <a:off x="235751" y="384334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4</a:t>
            </a:r>
          </a:p>
        </p:txBody>
      </p:sp>
      <p:sp>
        <p:nvSpPr>
          <p:cNvPr id="11" name="Rectangle 10"/>
          <p:cNvSpPr/>
          <p:nvPr/>
        </p:nvSpPr>
        <p:spPr>
          <a:xfrm>
            <a:off x="235751" y="473234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5</a:t>
            </a:r>
          </a:p>
        </p:txBody>
      </p:sp>
      <p:sp>
        <p:nvSpPr>
          <p:cNvPr id="12" name="Rectangle 11"/>
          <p:cNvSpPr/>
          <p:nvPr/>
        </p:nvSpPr>
        <p:spPr>
          <a:xfrm>
            <a:off x="235751" y="562134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6</a:t>
            </a:r>
          </a:p>
        </p:txBody>
      </p:sp>
      <p:sp>
        <p:nvSpPr>
          <p:cNvPr id="13" name="Rectangle 12"/>
          <p:cNvSpPr/>
          <p:nvPr/>
        </p:nvSpPr>
        <p:spPr>
          <a:xfrm>
            <a:off x="6070600" y="117955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7</a:t>
            </a:r>
          </a:p>
        </p:txBody>
      </p:sp>
      <p:sp>
        <p:nvSpPr>
          <p:cNvPr id="14" name="Rectangle 13"/>
          <p:cNvSpPr/>
          <p:nvPr/>
        </p:nvSpPr>
        <p:spPr>
          <a:xfrm>
            <a:off x="6070600" y="206855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8</a:t>
            </a:r>
          </a:p>
        </p:txBody>
      </p:sp>
      <p:sp>
        <p:nvSpPr>
          <p:cNvPr id="15" name="Rectangle 14"/>
          <p:cNvSpPr/>
          <p:nvPr/>
        </p:nvSpPr>
        <p:spPr>
          <a:xfrm>
            <a:off x="6070600" y="295755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9</a:t>
            </a:r>
          </a:p>
        </p:txBody>
      </p:sp>
      <p:sp>
        <p:nvSpPr>
          <p:cNvPr id="16" name="Rectangle 15"/>
          <p:cNvSpPr/>
          <p:nvPr/>
        </p:nvSpPr>
        <p:spPr>
          <a:xfrm>
            <a:off x="6070600" y="3858484"/>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10</a:t>
            </a:r>
          </a:p>
        </p:txBody>
      </p:sp>
      <p:sp>
        <p:nvSpPr>
          <p:cNvPr id="17" name="Rectangle 16"/>
          <p:cNvSpPr/>
          <p:nvPr/>
        </p:nvSpPr>
        <p:spPr>
          <a:xfrm>
            <a:off x="6070600" y="4747484"/>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11</a:t>
            </a:r>
          </a:p>
        </p:txBody>
      </p:sp>
      <p:sp>
        <p:nvSpPr>
          <p:cNvPr id="18" name="Rectangle 17"/>
          <p:cNvSpPr/>
          <p:nvPr/>
        </p:nvSpPr>
        <p:spPr>
          <a:xfrm>
            <a:off x="6070600" y="5636484"/>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12</a:t>
            </a:r>
          </a:p>
        </p:txBody>
      </p:sp>
      <p:sp>
        <p:nvSpPr>
          <p:cNvPr id="20" name="TextBox 19"/>
          <p:cNvSpPr txBox="1"/>
          <p:nvPr/>
        </p:nvSpPr>
        <p:spPr>
          <a:xfrm>
            <a:off x="902501" y="1219200"/>
            <a:ext cx="1714500" cy="400110"/>
          </a:xfrm>
          <a:prstGeom prst="rect">
            <a:avLst/>
          </a:prstGeom>
          <a:noFill/>
        </p:spPr>
        <p:txBody>
          <a:bodyPr wrap="square" rtlCol="0">
            <a:spAutoFit/>
          </a:bodyPr>
          <a:lstStyle/>
          <a:p>
            <a:pPr algn="l"/>
            <a:r>
              <a:rPr lang="en-GB" sz="2000" dirty="0">
                <a:solidFill>
                  <a:schemeClr val="accent5">
                    <a:lumMod val="50000"/>
                  </a:schemeClr>
                </a:solidFill>
              </a:rPr>
              <a:t>England</a:t>
            </a:r>
          </a:p>
        </p:txBody>
      </p:sp>
      <p:sp>
        <p:nvSpPr>
          <p:cNvPr id="21" name="TextBox 20"/>
          <p:cNvSpPr txBox="1"/>
          <p:nvPr/>
        </p:nvSpPr>
        <p:spPr>
          <a:xfrm>
            <a:off x="902501" y="2098185"/>
            <a:ext cx="2933700" cy="400110"/>
          </a:xfrm>
          <a:prstGeom prst="rect">
            <a:avLst/>
          </a:prstGeom>
          <a:noFill/>
        </p:spPr>
        <p:txBody>
          <a:bodyPr wrap="square" rtlCol="0">
            <a:spAutoFit/>
          </a:bodyPr>
          <a:lstStyle/>
          <a:p>
            <a:pPr algn="l"/>
            <a:r>
              <a:rPr lang="en-GB" sz="2000" dirty="0">
                <a:solidFill>
                  <a:schemeClr val="accent5">
                    <a:lumMod val="50000"/>
                  </a:schemeClr>
                </a:solidFill>
              </a:rPr>
              <a:t>to open, opening</a:t>
            </a:r>
          </a:p>
        </p:txBody>
      </p:sp>
      <p:sp>
        <p:nvSpPr>
          <p:cNvPr id="22" name="TextBox 21"/>
          <p:cNvSpPr txBox="1"/>
          <p:nvPr/>
        </p:nvSpPr>
        <p:spPr>
          <a:xfrm>
            <a:off x="902501" y="3025745"/>
            <a:ext cx="2933700" cy="400110"/>
          </a:xfrm>
          <a:prstGeom prst="rect">
            <a:avLst/>
          </a:prstGeom>
          <a:noFill/>
        </p:spPr>
        <p:txBody>
          <a:bodyPr wrap="square" rtlCol="0">
            <a:spAutoFit/>
          </a:bodyPr>
          <a:lstStyle/>
          <a:p>
            <a:pPr algn="l"/>
            <a:r>
              <a:rPr lang="en-GB" sz="2000" dirty="0">
                <a:solidFill>
                  <a:schemeClr val="accent5">
                    <a:lumMod val="50000"/>
                  </a:schemeClr>
                </a:solidFill>
              </a:rPr>
              <a:t>completely</a:t>
            </a:r>
          </a:p>
        </p:txBody>
      </p:sp>
      <p:sp>
        <p:nvSpPr>
          <p:cNvPr id="23" name="TextBox 22"/>
          <p:cNvSpPr txBox="1"/>
          <p:nvPr/>
        </p:nvSpPr>
        <p:spPr>
          <a:xfrm>
            <a:off x="902501" y="3898898"/>
            <a:ext cx="2933700" cy="400110"/>
          </a:xfrm>
          <a:prstGeom prst="rect">
            <a:avLst/>
          </a:prstGeom>
          <a:noFill/>
        </p:spPr>
        <p:txBody>
          <a:bodyPr wrap="square" rtlCol="0">
            <a:spAutoFit/>
          </a:bodyPr>
          <a:lstStyle/>
          <a:p>
            <a:pPr algn="l"/>
            <a:r>
              <a:rPr lang="en-GB" sz="2000" dirty="0">
                <a:solidFill>
                  <a:schemeClr val="accent5">
                    <a:lumMod val="50000"/>
                  </a:schemeClr>
                </a:solidFill>
              </a:rPr>
              <a:t>to receive, receiving</a:t>
            </a:r>
          </a:p>
        </p:txBody>
      </p:sp>
      <p:sp>
        <p:nvSpPr>
          <p:cNvPr id="24" name="TextBox 23"/>
          <p:cNvSpPr txBox="1"/>
          <p:nvPr/>
        </p:nvSpPr>
        <p:spPr>
          <a:xfrm>
            <a:off x="902501" y="4787898"/>
            <a:ext cx="965200" cy="400110"/>
          </a:xfrm>
          <a:prstGeom prst="rect">
            <a:avLst/>
          </a:prstGeom>
          <a:noFill/>
        </p:spPr>
        <p:txBody>
          <a:bodyPr wrap="square" rtlCol="0">
            <a:spAutoFit/>
          </a:bodyPr>
          <a:lstStyle/>
          <a:p>
            <a:pPr algn="l"/>
            <a:r>
              <a:rPr lang="en-GB" sz="2000" dirty="0">
                <a:solidFill>
                  <a:schemeClr val="accent5">
                    <a:lumMod val="50000"/>
                  </a:schemeClr>
                </a:solidFill>
              </a:rPr>
              <a:t>your</a:t>
            </a:r>
          </a:p>
        </p:txBody>
      </p:sp>
      <p:sp>
        <p:nvSpPr>
          <p:cNvPr id="25" name="TextBox 24"/>
          <p:cNvSpPr txBox="1"/>
          <p:nvPr/>
        </p:nvSpPr>
        <p:spPr>
          <a:xfrm>
            <a:off x="902501" y="5676898"/>
            <a:ext cx="965200" cy="400110"/>
          </a:xfrm>
          <a:prstGeom prst="rect">
            <a:avLst/>
          </a:prstGeom>
          <a:noFill/>
        </p:spPr>
        <p:txBody>
          <a:bodyPr wrap="square" rtlCol="0">
            <a:spAutoFit/>
          </a:bodyPr>
          <a:lstStyle/>
          <a:p>
            <a:pPr algn="l"/>
            <a:r>
              <a:rPr lang="en-GB" sz="2000" dirty="0">
                <a:solidFill>
                  <a:schemeClr val="accent5">
                    <a:lumMod val="50000"/>
                  </a:schemeClr>
                </a:solidFill>
              </a:rPr>
              <a:t>then</a:t>
            </a:r>
          </a:p>
        </p:txBody>
      </p:sp>
      <p:sp>
        <p:nvSpPr>
          <p:cNvPr id="26" name="TextBox 25"/>
          <p:cNvSpPr txBox="1"/>
          <p:nvPr/>
        </p:nvSpPr>
        <p:spPr>
          <a:xfrm>
            <a:off x="6756400" y="1205168"/>
            <a:ext cx="2743200" cy="400110"/>
          </a:xfrm>
          <a:prstGeom prst="rect">
            <a:avLst/>
          </a:prstGeom>
          <a:noFill/>
        </p:spPr>
        <p:txBody>
          <a:bodyPr wrap="square" rtlCol="0">
            <a:spAutoFit/>
          </a:bodyPr>
          <a:lstStyle/>
          <a:p>
            <a:pPr algn="l"/>
            <a:r>
              <a:rPr lang="en-GB" sz="2000" dirty="0">
                <a:solidFill>
                  <a:schemeClr val="accent5">
                    <a:lumMod val="50000"/>
                  </a:schemeClr>
                </a:solidFill>
              </a:rPr>
              <a:t>ticket (for transport)</a:t>
            </a:r>
          </a:p>
        </p:txBody>
      </p:sp>
      <p:sp>
        <p:nvSpPr>
          <p:cNvPr id="27" name="TextBox 26"/>
          <p:cNvSpPr txBox="1"/>
          <p:nvPr/>
        </p:nvSpPr>
        <p:spPr>
          <a:xfrm>
            <a:off x="6756400" y="2096330"/>
            <a:ext cx="2743200" cy="400110"/>
          </a:xfrm>
          <a:prstGeom prst="rect">
            <a:avLst/>
          </a:prstGeom>
          <a:noFill/>
        </p:spPr>
        <p:txBody>
          <a:bodyPr wrap="square" rtlCol="0">
            <a:spAutoFit/>
          </a:bodyPr>
          <a:lstStyle/>
          <a:p>
            <a:pPr algn="l"/>
            <a:r>
              <a:rPr lang="en-GB" sz="2000" dirty="0">
                <a:solidFill>
                  <a:schemeClr val="accent5">
                    <a:lumMod val="50000"/>
                  </a:schemeClr>
                </a:solidFill>
              </a:rPr>
              <a:t>ticket (for an event)</a:t>
            </a:r>
          </a:p>
        </p:txBody>
      </p:sp>
      <p:sp>
        <p:nvSpPr>
          <p:cNvPr id="28" name="TextBox 27"/>
          <p:cNvSpPr txBox="1"/>
          <p:nvPr/>
        </p:nvSpPr>
        <p:spPr>
          <a:xfrm>
            <a:off x="6731000" y="2998428"/>
            <a:ext cx="3365500" cy="400110"/>
          </a:xfrm>
          <a:prstGeom prst="rect">
            <a:avLst/>
          </a:prstGeom>
          <a:noFill/>
        </p:spPr>
        <p:txBody>
          <a:bodyPr wrap="square" rtlCol="0">
            <a:spAutoFit/>
          </a:bodyPr>
          <a:lstStyle/>
          <a:p>
            <a:pPr algn="l"/>
            <a:r>
              <a:rPr lang="en-GB" sz="2000" dirty="0">
                <a:solidFill>
                  <a:schemeClr val="accent5">
                    <a:lumMod val="50000"/>
                  </a:schemeClr>
                </a:solidFill>
              </a:rPr>
              <a:t>like (for comparisons)</a:t>
            </a:r>
          </a:p>
        </p:txBody>
      </p:sp>
      <p:sp>
        <p:nvSpPr>
          <p:cNvPr id="29" name="TextBox 28"/>
          <p:cNvSpPr txBox="1"/>
          <p:nvPr/>
        </p:nvSpPr>
        <p:spPr>
          <a:xfrm>
            <a:off x="6756400" y="3914771"/>
            <a:ext cx="3365500" cy="400110"/>
          </a:xfrm>
          <a:prstGeom prst="rect">
            <a:avLst/>
          </a:prstGeom>
          <a:noFill/>
        </p:spPr>
        <p:txBody>
          <a:bodyPr wrap="square" rtlCol="0">
            <a:spAutoFit/>
          </a:bodyPr>
          <a:lstStyle/>
          <a:p>
            <a:pPr algn="l"/>
            <a:r>
              <a:rPr lang="en-GB" sz="2000" dirty="0">
                <a:solidFill>
                  <a:schemeClr val="accent5">
                    <a:lumMod val="50000"/>
                  </a:schemeClr>
                </a:solidFill>
              </a:rPr>
              <a:t>thing</a:t>
            </a:r>
          </a:p>
        </p:txBody>
      </p:sp>
      <p:sp>
        <p:nvSpPr>
          <p:cNvPr id="30" name="TextBox 29"/>
          <p:cNvSpPr txBox="1"/>
          <p:nvPr/>
        </p:nvSpPr>
        <p:spPr>
          <a:xfrm>
            <a:off x="6756400" y="4772649"/>
            <a:ext cx="3365500" cy="400110"/>
          </a:xfrm>
          <a:prstGeom prst="rect">
            <a:avLst/>
          </a:prstGeom>
          <a:noFill/>
        </p:spPr>
        <p:txBody>
          <a:bodyPr wrap="square" rtlCol="0">
            <a:spAutoFit/>
          </a:bodyPr>
          <a:lstStyle/>
          <a:p>
            <a:pPr algn="l"/>
            <a:r>
              <a:rPr lang="en-GB" sz="2000" dirty="0">
                <a:solidFill>
                  <a:schemeClr val="accent5">
                    <a:lumMod val="50000"/>
                  </a:schemeClr>
                </a:solidFill>
              </a:rPr>
              <a:t>again</a:t>
            </a:r>
          </a:p>
        </p:txBody>
      </p:sp>
      <p:sp>
        <p:nvSpPr>
          <p:cNvPr id="31" name="TextBox 30"/>
          <p:cNvSpPr txBox="1"/>
          <p:nvPr/>
        </p:nvSpPr>
        <p:spPr>
          <a:xfrm>
            <a:off x="6756400" y="5661503"/>
            <a:ext cx="3365500" cy="400110"/>
          </a:xfrm>
          <a:prstGeom prst="rect">
            <a:avLst/>
          </a:prstGeom>
          <a:noFill/>
        </p:spPr>
        <p:txBody>
          <a:bodyPr wrap="square" rtlCol="0">
            <a:spAutoFit/>
          </a:bodyPr>
          <a:lstStyle/>
          <a:p>
            <a:pPr algn="l"/>
            <a:r>
              <a:rPr lang="en-GB" sz="2000" dirty="0">
                <a:solidFill>
                  <a:schemeClr val="accent5">
                    <a:lumMod val="50000"/>
                  </a:schemeClr>
                </a:solidFill>
              </a:rPr>
              <a:t>newspaper</a:t>
            </a:r>
          </a:p>
        </p:txBody>
      </p:sp>
      <p:sp>
        <p:nvSpPr>
          <p:cNvPr id="33" name="Rounded Rectangle 32"/>
          <p:cNvSpPr/>
          <p:nvPr/>
        </p:nvSpPr>
        <p:spPr>
          <a:xfrm>
            <a:off x="3638550" y="1166602"/>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Inglaterra</a:t>
            </a:r>
          </a:p>
        </p:txBody>
      </p:sp>
      <p:sp>
        <p:nvSpPr>
          <p:cNvPr id="32" name="Rounded Rectangle 31"/>
          <p:cNvSpPr/>
          <p:nvPr/>
        </p:nvSpPr>
        <p:spPr>
          <a:xfrm>
            <a:off x="3638550" y="1164412"/>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35" name="Rounded Rectangle 34"/>
          <p:cNvSpPr/>
          <p:nvPr/>
        </p:nvSpPr>
        <p:spPr>
          <a:xfrm>
            <a:off x="3638550" y="2066631"/>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203864"/>
                </a:solidFill>
              </a:rPr>
              <a:t>abrir</a:t>
            </a:r>
            <a:endParaRPr lang="en-GB" sz="2000" b="1" dirty="0">
              <a:solidFill>
                <a:srgbClr val="203864"/>
              </a:solidFill>
            </a:endParaRPr>
          </a:p>
        </p:txBody>
      </p:sp>
      <p:sp>
        <p:nvSpPr>
          <p:cNvPr id="36" name="Rounded Rectangle 35"/>
          <p:cNvSpPr/>
          <p:nvPr/>
        </p:nvSpPr>
        <p:spPr>
          <a:xfrm>
            <a:off x="3638550" y="2069776"/>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37" name="Rounded Rectangle 36"/>
          <p:cNvSpPr/>
          <p:nvPr/>
        </p:nvSpPr>
        <p:spPr>
          <a:xfrm>
            <a:off x="3638550" y="2960506"/>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completamente</a:t>
            </a:r>
          </a:p>
        </p:txBody>
      </p:sp>
      <p:sp>
        <p:nvSpPr>
          <p:cNvPr id="39" name="Rounded Rectangle 38"/>
          <p:cNvSpPr/>
          <p:nvPr/>
        </p:nvSpPr>
        <p:spPr>
          <a:xfrm>
            <a:off x="3638550" y="3822973"/>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203864"/>
                </a:solidFill>
              </a:rPr>
              <a:t>recibir</a:t>
            </a:r>
            <a:endParaRPr lang="en-GB" sz="2000" b="1" dirty="0">
              <a:solidFill>
                <a:srgbClr val="203864"/>
              </a:solidFill>
            </a:endParaRPr>
          </a:p>
        </p:txBody>
      </p:sp>
      <p:sp>
        <p:nvSpPr>
          <p:cNvPr id="40" name="Rounded Rectangle 39"/>
          <p:cNvSpPr/>
          <p:nvPr/>
        </p:nvSpPr>
        <p:spPr>
          <a:xfrm>
            <a:off x="3645301" y="2960506"/>
            <a:ext cx="2234799"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41" name="Rounded Rectangle 40"/>
          <p:cNvSpPr/>
          <p:nvPr/>
        </p:nvSpPr>
        <p:spPr>
          <a:xfrm>
            <a:off x="3638550" y="4725177"/>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203864"/>
                </a:solidFill>
              </a:rPr>
              <a:t>tu</a:t>
            </a:r>
            <a:endParaRPr lang="en-GB" sz="2000" b="1" dirty="0">
              <a:solidFill>
                <a:srgbClr val="203864"/>
              </a:solidFill>
            </a:endParaRPr>
          </a:p>
        </p:txBody>
      </p:sp>
      <p:sp>
        <p:nvSpPr>
          <p:cNvPr id="42" name="Rounded Rectangle 41"/>
          <p:cNvSpPr/>
          <p:nvPr/>
        </p:nvSpPr>
        <p:spPr>
          <a:xfrm>
            <a:off x="3638550" y="4723840"/>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43" name="Rounded Rectangle 42"/>
          <p:cNvSpPr/>
          <p:nvPr/>
        </p:nvSpPr>
        <p:spPr>
          <a:xfrm>
            <a:off x="3638550" y="5584514"/>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203864"/>
                </a:solidFill>
              </a:rPr>
              <a:t>luego</a:t>
            </a:r>
            <a:endParaRPr lang="en-GB" sz="2000" b="1" dirty="0">
              <a:solidFill>
                <a:srgbClr val="203864"/>
              </a:solidFill>
            </a:endParaRPr>
          </a:p>
        </p:txBody>
      </p:sp>
      <p:sp>
        <p:nvSpPr>
          <p:cNvPr id="44" name="Rounded Rectangle 43"/>
          <p:cNvSpPr/>
          <p:nvPr/>
        </p:nvSpPr>
        <p:spPr>
          <a:xfrm>
            <a:off x="3638550" y="5584514"/>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45" name="Rounded Rectangle 44"/>
          <p:cNvSpPr/>
          <p:nvPr/>
        </p:nvSpPr>
        <p:spPr>
          <a:xfrm>
            <a:off x="9701561" y="1151571"/>
            <a:ext cx="2226581"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el </a:t>
            </a:r>
            <a:r>
              <a:rPr lang="en-GB" sz="2000" b="1" dirty="0" err="1">
                <a:solidFill>
                  <a:srgbClr val="203864"/>
                </a:solidFill>
              </a:rPr>
              <a:t>billete</a:t>
            </a:r>
            <a:endParaRPr lang="en-GB" sz="2000" b="1" dirty="0">
              <a:solidFill>
                <a:srgbClr val="203864"/>
              </a:solidFill>
            </a:endParaRPr>
          </a:p>
        </p:txBody>
      </p:sp>
      <p:sp>
        <p:nvSpPr>
          <p:cNvPr id="46" name="Rounded Rectangle 45"/>
          <p:cNvSpPr/>
          <p:nvPr/>
        </p:nvSpPr>
        <p:spPr>
          <a:xfrm>
            <a:off x="9701561" y="1151571"/>
            <a:ext cx="2226581"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47" name="Rounded Rectangle 46"/>
          <p:cNvSpPr/>
          <p:nvPr/>
        </p:nvSpPr>
        <p:spPr>
          <a:xfrm>
            <a:off x="9701561" y="2081496"/>
            <a:ext cx="2226581"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la entrada</a:t>
            </a:r>
          </a:p>
        </p:txBody>
      </p:sp>
      <p:sp>
        <p:nvSpPr>
          <p:cNvPr id="48" name="Rounded Rectangle 47"/>
          <p:cNvSpPr/>
          <p:nvPr/>
        </p:nvSpPr>
        <p:spPr>
          <a:xfrm>
            <a:off x="9701561" y="2082565"/>
            <a:ext cx="2226581"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49" name="Rounded Rectangle 48"/>
          <p:cNvSpPr/>
          <p:nvPr/>
        </p:nvSpPr>
        <p:spPr>
          <a:xfrm>
            <a:off x="9721850" y="2994089"/>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como</a:t>
            </a:r>
          </a:p>
        </p:txBody>
      </p:sp>
      <p:sp>
        <p:nvSpPr>
          <p:cNvPr id="50" name="Rounded Rectangle 49"/>
          <p:cNvSpPr/>
          <p:nvPr/>
        </p:nvSpPr>
        <p:spPr>
          <a:xfrm>
            <a:off x="9721850" y="2994089"/>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51" name="Rounded Rectangle 50"/>
          <p:cNvSpPr/>
          <p:nvPr/>
        </p:nvSpPr>
        <p:spPr>
          <a:xfrm>
            <a:off x="9721850" y="5623977"/>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el </a:t>
            </a:r>
            <a:r>
              <a:rPr lang="en-GB" sz="2000" b="1" dirty="0" err="1">
                <a:solidFill>
                  <a:srgbClr val="203864"/>
                </a:solidFill>
              </a:rPr>
              <a:t>periódico</a:t>
            </a:r>
            <a:endParaRPr lang="en-GB" sz="2000" b="1" dirty="0">
              <a:solidFill>
                <a:srgbClr val="203864"/>
              </a:solidFill>
            </a:endParaRPr>
          </a:p>
        </p:txBody>
      </p:sp>
      <p:sp>
        <p:nvSpPr>
          <p:cNvPr id="38" name="Rounded Rectangle 37"/>
          <p:cNvSpPr/>
          <p:nvPr/>
        </p:nvSpPr>
        <p:spPr>
          <a:xfrm>
            <a:off x="3645301" y="3817175"/>
            <a:ext cx="2234799"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52" name="Rounded Rectangle 51"/>
          <p:cNvSpPr/>
          <p:nvPr/>
        </p:nvSpPr>
        <p:spPr>
          <a:xfrm>
            <a:off x="9721850" y="5623014"/>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53" name="Rounded Rectangle 52"/>
          <p:cNvSpPr/>
          <p:nvPr/>
        </p:nvSpPr>
        <p:spPr>
          <a:xfrm>
            <a:off x="9701561" y="4780475"/>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otra </a:t>
            </a:r>
            <a:r>
              <a:rPr lang="en-GB" sz="2000" b="1" dirty="0" err="1">
                <a:solidFill>
                  <a:srgbClr val="203864"/>
                </a:solidFill>
              </a:rPr>
              <a:t>vez</a:t>
            </a:r>
            <a:endParaRPr lang="en-GB" sz="2000" b="1" dirty="0">
              <a:solidFill>
                <a:srgbClr val="203864"/>
              </a:solidFill>
            </a:endParaRPr>
          </a:p>
        </p:txBody>
      </p:sp>
      <p:sp>
        <p:nvSpPr>
          <p:cNvPr id="54" name="Rounded Rectangle 53"/>
          <p:cNvSpPr/>
          <p:nvPr/>
        </p:nvSpPr>
        <p:spPr>
          <a:xfrm>
            <a:off x="9701561" y="4772649"/>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55" name="Rounded Rectangle 54"/>
          <p:cNvSpPr/>
          <p:nvPr/>
        </p:nvSpPr>
        <p:spPr>
          <a:xfrm>
            <a:off x="9701561" y="3879859"/>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la </a:t>
            </a:r>
            <a:r>
              <a:rPr lang="en-GB" sz="2000" b="1" dirty="0" err="1">
                <a:solidFill>
                  <a:srgbClr val="203864"/>
                </a:solidFill>
              </a:rPr>
              <a:t>cosa</a:t>
            </a:r>
            <a:endParaRPr lang="en-GB" sz="2000" b="1" dirty="0">
              <a:solidFill>
                <a:srgbClr val="203864"/>
              </a:solidFill>
            </a:endParaRPr>
          </a:p>
        </p:txBody>
      </p:sp>
      <p:sp>
        <p:nvSpPr>
          <p:cNvPr id="56" name="Rounded Rectangle 55"/>
          <p:cNvSpPr/>
          <p:nvPr/>
        </p:nvSpPr>
        <p:spPr>
          <a:xfrm>
            <a:off x="9701561" y="3887282"/>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Tree>
    <p:extLst>
      <p:ext uri="{BB962C8B-B14F-4D97-AF65-F5344CB8AC3E}">
        <p14:creationId xmlns:p14="http://schemas.microsoft.com/office/powerpoint/2010/main" val="3604836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 restart="whenNotActive" fill="hold" evtFilter="cancelBubble" nodeType="interactiveSeq">
                <p:stCondLst>
                  <p:cond evt="onClick" delay="0">
                    <p:tgtEl>
                      <p:spTgt spid="3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 restart="whenNotActive" fill="hold" evtFilter="cancelBubble" nodeType="interactiveSeq">
                <p:stCondLst>
                  <p:cond evt="onClick" delay="0">
                    <p:tgtEl>
                      <p:spTgt spid="38"/>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7" restart="whenNotActive" fill="hold" evtFilter="cancelBubble" nodeType="interactiveSeq">
                <p:stCondLst>
                  <p:cond evt="onClick" delay="0">
                    <p:tgtEl>
                      <p:spTgt spid="40"/>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2" restart="whenNotActive" fill="hold" evtFilter="cancelBubble" nodeType="interactiveSeq">
                <p:stCondLst>
                  <p:cond evt="onClick" delay="0">
                    <p:tgtEl>
                      <p:spTgt spid="42"/>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6"/>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7" restart="whenNotActive" fill="hold" evtFilter="cancelBubble" nodeType="interactiveSeq">
                <p:stCondLst>
                  <p:cond evt="onClick" delay="0">
                    <p:tgtEl>
                      <p:spTgt spid="4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2" restart="whenNotActive" fill="hold" evtFilter="cancelBubble" nodeType="interactiveSeq">
                <p:stCondLst>
                  <p:cond evt="onClick" delay="0">
                    <p:tgtEl>
                      <p:spTgt spid="50"/>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47" restart="whenNotActive" fill="hold" evtFilter="cancelBubble" nodeType="interactiveSeq">
                <p:stCondLst>
                  <p:cond evt="onClick" delay="0">
                    <p:tgtEl>
                      <p:spTgt spid="52"/>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2" restart="whenNotActive" fill="hold" evtFilter="cancelBubble" nodeType="interactiveSeq">
                <p:stCondLst>
                  <p:cond evt="onClick" delay="0">
                    <p:tgtEl>
                      <p:spTgt spid="54"/>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7" restart="whenNotActive" fill="hold" evtFilter="cancelBubble" nodeType="interactiveSeq">
                <p:stCondLst>
                  <p:cond evt="onClick" delay="0">
                    <p:tgtEl>
                      <p:spTgt spid="56"/>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bldLst>
      <p:bldP spid="32" grpId="0" animBg="1"/>
      <p:bldP spid="36" grpId="0" animBg="1"/>
      <p:bldP spid="40" grpId="0" animBg="1"/>
      <p:bldP spid="42" grpId="0" animBg="1"/>
      <p:bldP spid="44" grpId="0" animBg="1"/>
      <p:bldP spid="46" grpId="0" animBg="1"/>
      <p:bldP spid="48" grpId="0" animBg="1"/>
      <p:bldP spid="50" grpId="0" animBg="1"/>
      <p:bldP spid="38" grpId="0" animBg="1"/>
      <p:bldP spid="52" grpId="0" animBg="1"/>
      <p:bldP spid="54" grpId="0" animBg="1"/>
      <p:bldP spid="5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22021"/>
            <a:ext cx="6484584" cy="1325563"/>
          </a:xfrm>
        </p:spPr>
        <p:txBody>
          <a:bodyPr>
            <a:normAutofit/>
          </a:bodyPr>
          <a:lstStyle/>
          <a:p>
            <a:r>
              <a:rPr lang="en-GB" sz="2400" b="1" dirty="0">
                <a:solidFill>
                  <a:schemeClr val="bg1"/>
                </a:solidFill>
              </a:rPr>
              <a:t>Talking about completed actions in the past: -er/-ir verbs in the preterite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260177" y="1554029"/>
            <a:ext cx="10966623" cy="892552"/>
          </a:xfrm>
          <a:prstGeom prst="rect">
            <a:avLst/>
          </a:prstGeom>
          <a:noFill/>
        </p:spPr>
        <p:txBody>
          <a:bodyPr wrap="square" rtlCol="0">
            <a:spAutoFit/>
          </a:bodyPr>
          <a:lstStyle/>
          <a:p>
            <a:pPr lvl="0">
              <a:defRPr/>
            </a:pP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To mean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I</a:t>
            </a:r>
            <a:r>
              <a:rPr kumimoji="0" lang="en-GB" sz="2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for a completed action in the past, remove –er or –ir and add </a:t>
            </a:r>
            <a:r>
              <a:rPr lang="en-GB" sz="2600" dirty="0">
                <a:solidFill>
                  <a:srgbClr val="E25B00"/>
                </a:solidFill>
                <a:latin typeface="Century Gothic" panose="020B0502020202020204" pitchFamily="34" charset="0"/>
              </a:rPr>
              <a:t>_____.</a:t>
            </a:r>
            <a:endParaRPr kumimoji="0" lang="en-GB" sz="2600" b="0" i="0" u="none" strike="noStrike" kern="1200" cap="none" spc="0" normalizeH="0" baseline="0" noProof="0" dirty="0">
              <a:ln>
                <a:noFill/>
              </a:ln>
              <a:solidFill>
                <a:srgbClr val="E25B00"/>
              </a:solidFill>
              <a:effectLst/>
              <a:uLnTx/>
              <a:uFillTx/>
              <a:latin typeface="Tw Cen MT" panose="020B0602020104020603"/>
            </a:endParaRPr>
          </a:p>
        </p:txBody>
      </p:sp>
      <p:sp>
        <p:nvSpPr>
          <p:cNvPr id="9" name="TextBox 8"/>
          <p:cNvSpPr txBox="1"/>
          <p:nvPr/>
        </p:nvSpPr>
        <p:spPr>
          <a:xfrm>
            <a:off x="251659" y="3113246"/>
            <a:ext cx="11630046"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lang="en-GB" sz="2600" b="1" dirty="0">
                <a:solidFill>
                  <a:srgbClr val="002060"/>
                </a:solidFill>
                <a:latin typeface="Century Gothic" panose="020B0502020202020204" pitchFamily="34" charset="0"/>
              </a:rPr>
              <a:t>you</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600" dirty="0">
                <a:solidFill>
                  <a:srgbClr val="002060"/>
                </a:solidFill>
                <a:latin typeface="Century Gothic" panose="020B0502020202020204" pitchFamily="34" charset="0"/>
              </a:rPr>
              <a:t>for a completed action in the past</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remove –</a:t>
            </a:r>
            <a:r>
              <a:rPr lang="en-GB" sz="2600" dirty="0">
                <a:solidFill>
                  <a:srgbClr val="002060"/>
                </a:solidFill>
                <a:latin typeface="Century Gothic" panose="020B0502020202020204" pitchFamily="34" charset="0"/>
              </a:rPr>
              <a:t>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 or –ir and add </a:t>
            </a:r>
            <a:r>
              <a:rPr kumimoji="0" lang="en-GB" sz="26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_____.</a:t>
            </a:r>
          </a:p>
        </p:txBody>
      </p:sp>
      <p:sp>
        <p:nvSpPr>
          <p:cNvPr id="3" name="Rectangle 2"/>
          <p:cNvSpPr/>
          <p:nvPr/>
        </p:nvSpPr>
        <p:spPr>
          <a:xfrm>
            <a:off x="1833368" y="3510312"/>
            <a:ext cx="891591" cy="492443"/>
          </a:xfrm>
          <a:prstGeom prst="rect">
            <a:avLst/>
          </a:prstGeom>
        </p:spPr>
        <p:txBody>
          <a:bodyPr wrap="none">
            <a:spAutoFit/>
          </a:bodyPr>
          <a:lstStyle/>
          <a:p>
            <a:r>
              <a:rPr lang="en-GB" sz="2600" b="1" dirty="0">
                <a:solidFill>
                  <a:srgbClr val="ED7D31"/>
                </a:solidFill>
                <a:latin typeface="Century Gothic" panose="020B0502020202020204" pitchFamily="34" charset="0"/>
              </a:rPr>
              <a:t>–</a:t>
            </a:r>
            <a:r>
              <a:rPr lang="en-GB" sz="2600" b="1" dirty="0" err="1">
                <a:solidFill>
                  <a:srgbClr val="ED7D31"/>
                </a:solidFill>
                <a:latin typeface="Century Gothic" panose="020B0502020202020204" pitchFamily="34" charset="0"/>
              </a:rPr>
              <a:t>iste</a:t>
            </a:r>
            <a:endParaRPr lang="en-GB" sz="2600" dirty="0"/>
          </a:p>
        </p:txBody>
      </p:sp>
      <p:sp>
        <p:nvSpPr>
          <p:cNvPr id="10" name="TextBox 9"/>
          <p:cNvSpPr txBox="1"/>
          <p:nvPr/>
        </p:nvSpPr>
        <p:spPr>
          <a:xfrm>
            <a:off x="2930943" y="4112562"/>
            <a:ext cx="119978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latin typeface="Century Gothic" panose="020B0502020202020204" pitchFamily="34" charset="0"/>
              </a:rPr>
              <a:t>sal</a:t>
            </a:r>
            <a:r>
              <a:rPr lang="en-GB" sz="2600" dirty="0" err="1">
                <a:solidFill>
                  <a:srgbClr val="E25B00"/>
                </a:solidFill>
                <a:latin typeface="Century Gothic" panose="020B0502020202020204" pitchFamily="34" charset="0"/>
              </a:rPr>
              <a:t>iste</a:t>
            </a:r>
            <a:endPar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11" name="Rectangle 10"/>
          <p:cNvSpPr/>
          <p:nvPr/>
        </p:nvSpPr>
        <p:spPr>
          <a:xfrm>
            <a:off x="329233" y="4156388"/>
            <a:ext cx="5582667" cy="492443"/>
          </a:xfrm>
          <a:prstGeom prst="rect">
            <a:avLst/>
          </a:prstGeom>
        </p:spPr>
        <p:txBody>
          <a:bodyPr wrap="square">
            <a:spAutoFit/>
          </a:bodyPr>
          <a:lstStyle/>
          <a:p>
            <a:r>
              <a:rPr lang="en-GB" sz="2600" dirty="0">
                <a:solidFill>
                  <a:schemeClr val="accent5">
                    <a:lumMod val="50000"/>
                  </a:schemeClr>
                </a:solidFill>
                <a:latin typeface="Century Gothic" panose="020B0502020202020204" pitchFamily="34" charset="0"/>
              </a:rPr>
              <a:t>you went out </a:t>
            </a:r>
            <a:r>
              <a:rPr lang="en-GB" sz="2600" dirty="0">
                <a:solidFill>
                  <a:srgbClr val="E25B00"/>
                </a:solidFill>
                <a:latin typeface="Century Gothic" panose="020B0502020202020204" pitchFamily="34" charset="0"/>
              </a:rPr>
              <a:t>= _______</a:t>
            </a:r>
            <a:r>
              <a:rPr lang="en-GB" sz="2600" dirty="0">
                <a:solidFill>
                  <a:schemeClr val="accent5">
                    <a:lumMod val="50000"/>
                  </a:schemeClr>
                </a:solidFill>
                <a:latin typeface="Century Gothic" panose="020B0502020202020204" pitchFamily="34" charset="0"/>
              </a:rPr>
              <a:t> </a:t>
            </a:r>
            <a:endParaRPr lang="en-GB" sz="2600" dirty="0">
              <a:solidFill>
                <a:schemeClr val="accent5">
                  <a:lumMod val="50000"/>
                </a:schemeClr>
              </a:solidFill>
            </a:endParaRPr>
          </a:p>
        </p:txBody>
      </p:sp>
      <p:sp>
        <p:nvSpPr>
          <p:cNvPr id="12" name="TextBox 11"/>
          <p:cNvSpPr txBox="1"/>
          <p:nvPr/>
        </p:nvSpPr>
        <p:spPr>
          <a:xfrm>
            <a:off x="8178599" y="4058912"/>
            <a:ext cx="172287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latin typeface="Century Gothic" panose="020B0502020202020204" pitchFamily="34" charset="0"/>
              </a:rPr>
              <a:t>recog</a:t>
            </a:r>
            <a:r>
              <a:rPr lang="en-GB" sz="2600" dirty="0" err="1">
                <a:solidFill>
                  <a:srgbClr val="E25B00"/>
                </a:solidFill>
                <a:latin typeface="Century Gothic" panose="020B0502020202020204" pitchFamily="34" charset="0"/>
              </a:rPr>
              <a:t>iste</a:t>
            </a:r>
            <a:endPar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ndParaRPr>
          </a:p>
        </p:txBody>
      </p:sp>
      <p:sp>
        <p:nvSpPr>
          <p:cNvPr id="13" name="Rectangle 12"/>
          <p:cNvSpPr/>
          <p:nvPr/>
        </p:nvSpPr>
        <p:spPr>
          <a:xfrm>
            <a:off x="5303278" y="4104239"/>
            <a:ext cx="4836580" cy="492443"/>
          </a:xfrm>
          <a:prstGeom prst="rect">
            <a:avLst/>
          </a:prstGeom>
        </p:spPr>
        <p:txBody>
          <a:bodyPr wrap="none">
            <a:spAutoFit/>
          </a:bodyPr>
          <a:lstStyle/>
          <a:p>
            <a:r>
              <a:rPr lang="en-GB" sz="2600" dirty="0">
                <a:solidFill>
                  <a:schemeClr val="accent5">
                    <a:lumMod val="50000"/>
                  </a:schemeClr>
                </a:solidFill>
                <a:latin typeface="Century Gothic" panose="020B0502020202020204" pitchFamily="34" charset="0"/>
              </a:rPr>
              <a:t>you picked up </a:t>
            </a:r>
            <a:r>
              <a:rPr lang="en-GB" sz="2600" dirty="0">
                <a:solidFill>
                  <a:srgbClr val="E25B00"/>
                </a:solidFill>
                <a:latin typeface="Century Gothic" panose="020B0502020202020204" pitchFamily="34" charset="0"/>
              </a:rPr>
              <a:t>=  ___________</a:t>
            </a:r>
          </a:p>
        </p:txBody>
      </p:sp>
      <p:sp>
        <p:nvSpPr>
          <p:cNvPr id="14" name="TextBox 13"/>
          <p:cNvSpPr txBox="1"/>
          <p:nvPr/>
        </p:nvSpPr>
        <p:spPr>
          <a:xfrm>
            <a:off x="298097" y="4799227"/>
            <a:ext cx="11220803"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a:t>
            </a:r>
            <a:r>
              <a:rPr lang="en-GB" sz="2600" dirty="0">
                <a:solidFill>
                  <a:srgbClr val="002060"/>
                </a:solidFill>
                <a:latin typeface="Century Gothic" panose="020B0502020202020204" pitchFamily="34" charset="0"/>
              </a:rPr>
              <a:t> ‘</a:t>
            </a:r>
            <a:r>
              <a:rPr lang="en-GB" sz="2600" b="1" dirty="0">
                <a:solidFill>
                  <a:srgbClr val="002060"/>
                </a:solidFill>
                <a:latin typeface="Century Gothic" panose="020B0502020202020204" pitchFamily="34" charset="0"/>
              </a:rPr>
              <a:t>it</a:t>
            </a:r>
            <a:r>
              <a:rPr lang="en-GB" sz="2600" dirty="0">
                <a:solidFill>
                  <a:srgbClr val="002060"/>
                </a:solidFill>
                <a:latin typeface="Century Gothic" panose="020B0502020202020204" pitchFamily="34" charset="0"/>
              </a:rPr>
              <a:t>’ for a completed action in the past, remove –er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–ir and</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lang="en-GB" sz="2600" dirty="0">
                <a:solidFill>
                  <a:srgbClr val="002060"/>
                </a:solidFill>
                <a:latin typeface="Century Gothic" panose="020B0502020202020204" pitchFamily="34" charset="0"/>
              </a:rPr>
              <a:t>add</a:t>
            </a:r>
            <a:r>
              <a:rPr lang="en-GB" sz="2600" dirty="0">
                <a:solidFill>
                  <a:srgbClr val="E25B00"/>
                </a:solidFill>
                <a:latin typeface="Century Gothic" panose="020B0502020202020204" pitchFamily="34" charset="0"/>
              </a:rPr>
              <a:t> _____.</a:t>
            </a:r>
            <a:endPar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ndParaRPr>
          </a:p>
        </p:txBody>
      </p:sp>
      <p:sp>
        <p:nvSpPr>
          <p:cNvPr id="27" name="Rectangle 2">
            <a:extLst>
              <a:ext uri="{FF2B5EF4-FFF2-40B4-BE49-F238E27FC236}">
                <a16:creationId xmlns:a16="http://schemas.microsoft.com/office/drawing/2014/main" id="{8FCF5371-D0E4-3B46-B6B5-8005B4D502A7}"/>
              </a:ext>
            </a:extLst>
          </p:cNvPr>
          <p:cNvSpPr/>
          <p:nvPr/>
        </p:nvSpPr>
        <p:spPr>
          <a:xfrm>
            <a:off x="2063400" y="1920933"/>
            <a:ext cx="431528" cy="492443"/>
          </a:xfrm>
          <a:prstGeom prst="rect">
            <a:avLst/>
          </a:prstGeom>
        </p:spPr>
        <p:txBody>
          <a:bodyPr wrap="none">
            <a:spAutoFit/>
          </a:bodyPr>
          <a:lstStyle/>
          <a:p>
            <a:r>
              <a:rPr lang="en-GB" sz="2600" b="1" dirty="0">
                <a:solidFill>
                  <a:srgbClr val="E25B00"/>
                </a:solidFill>
                <a:latin typeface="Century Gothic" panose="020B0502020202020204" pitchFamily="34" charset="0"/>
              </a:rPr>
              <a:t>–</a:t>
            </a:r>
            <a:r>
              <a:rPr lang="en-GB" sz="2600" b="1" dirty="0" err="1">
                <a:solidFill>
                  <a:srgbClr val="E25B00"/>
                </a:solidFill>
                <a:latin typeface="Century Gothic" panose="020B0502020202020204" pitchFamily="34" charset="0"/>
              </a:rPr>
              <a:t>í</a:t>
            </a:r>
            <a:endParaRPr lang="en-GB" sz="2600" dirty="0">
              <a:solidFill>
                <a:srgbClr val="E25B00"/>
              </a:solidFill>
            </a:endParaRPr>
          </a:p>
        </p:txBody>
      </p:sp>
      <p:sp>
        <p:nvSpPr>
          <p:cNvPr id="28" name="TextBox 9">
            <a:extLst>
              <a:ext uri="{FF2B5EF4-FFF2-40B4-BE49-F238E27FC236}">
                <a16:creationId xmlns:a16="http://schemas.microsoft.com/office/drawing/2014/main" id="{B232BCBF-0B1A-A14A-8435-BF1F7D80ED63}"/>
              </a:ext>
            </a:extLst>
          </p:cNvPr>
          <p:cNvSpPr txBox="1"/>
          <p:nvPr/>
        </p:nvSpPr>
        <p:spPr>
          <a:xfrm>
            <a:off x="3019037" y="2506467"/>
            <a:ext cx="5020101" cy="492443"/>
          </a:xfrm>
          <a:prstGeom prst="rect">
            <a:avLst/>
          </a:prstGeom>
          <a:noFill/>
        </p:spPr>
        <p:txBody>
          <a:bodyPr wrap="square" rtlCol="0">
            <a:spAutoFit/>
          </a:bodyPr>
          <a:lstStyle/>
          <a:p>
            <a:pPr lvl="0">
              <a:defRPr/>
            </a:pPr>
            <a:r>
              <a:rPr lang="en-GB" sz="2600" dirty="0" err="1">
                <a:solidFill>
                  <a:schemeClr val="accent5">
                    <a:lumMod val="50000"/>
                  </a:schemeClr>
                </a:solidFill>
                <a:latin typeface="Century Gothic" panose="020B0502020202020204" pitchFamily="34" charset="0"/>
              </a:rPr>
              <a:t>decid</a:t>
            </a:r>
            <a:r>
              <a:rPr lang="en-GB" sz="2600" dirty="0" err="1">
                <a:solidFill>
                  <a:srgbClr val="E25B00"/>
                </a:solidFill>
                <a:latin typeface="Century Gothic" panose="020B0502020202020204" pitchFamily="34" charset="0"/>
              </a:rPr>
              <a:t>í</a:t>
            </a:r>
            <a:endPar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ndParaRPr>
          </a:p>
        </p:txBody>
      </p:sp>
      <p:sp>
        <p:nvSpPr>
          <p:cNvPr id="29" name="Rectangle 10">
            <a:extLst>
              <a:ext uri="{FF2B5EF4-FFF2-40B4-BE49-F238E27FC236}">
                <a16:creationId xmlns:a16="http://schemas.microsoft.com/office/drawing/2014/main" id="{6AA0189A-2E9D-9449-80D3-9711E5F30FF1}"/>
              </a:ext>
            </a:extLst>
          </p:cNvPr>
          <p:cNvSpPr/>
          <p:nvPr/>
        </p:nvSpPr>
        <p:spPr>
          <a:xfrm>
            <a:off x="260177" y="2554450"/>
            <a:ext cx="5048347" cy="892552"/>
          </a:xfrm>
          <a:prstGeom prst="rect">
            <a:avLst/>
          </a:prstGeom>
        </p:spPr>
        <p:txBody>
          <a:bodyPr wrap="square">
            <a:spAutoFit/>
          </a:bodyPr>
          <a:lstStyle/>
          <a:p>
            <a:r>
              <a:rPr lang="en-GB" sz="2600" dirty="0">
                <a:solidFill>
                  <a:schemeClr val="accent5">
                    <a:lumMod val="50000"/>
                  </a:schemeClr>
                </a:solidFill>
                <a:latin typeface="Century Gothic" panose="020B0502020202020204" pitchFamily="34" charset="0"/>
              </a:rPr>
              <a:t>I decided (to)</a:t>
            </a:r>
            <a:r>
              <a:rPr lang="en-GB" sz="2600" dirty="0">
                <a:solidFill>
                  <a:srgbClr val="E25B00"/>
                </a:solidFill>
                <a:latin typeface="Century Gothic" panose="020B0502020202020204" pitchFamily="34" charset="0"/>
              </a:rPr>
              <a:t> =  ________</a:t>
            </a:r>
          </a:p>
          <a:p>
            <a:endParaRPr lang="en-GB" sz="2600" dirty="0">
              <a:solidFill>
                <a:schemeClr val="accent5">
                  <a:lumMod val="50000"/>
                </a:schemeClr>
              </a:solidFill>
            </a:endParaRPr>
          </a:p>
        </p:txBody>
      </p:sp>
      <p:sp>
        <p:nvSpPr>
          <p:cNvPr id="30" name="TextBox 11">
            <a:extLst>
              <a:ext uri="{FF2B5EF4-FFF2-40B4-BE49-F238E27FC236}">
                <a16:creationId xmlns:a16="http://schemas.microsoft.com/office/drawing/2014/main" id="{9B7DBD0E-4C22-C34E-B405-767AAFC472DF}"/>
              </a:ext>
            </a:extLst>
          </p:cNvPr>
          <p:cNvSpPr txBox="1"/>
          <p:nvPr/>
        </p:nvSpPr>
        <p:spPr>
          <a:xfrm>
            <a:off x="7637576" y="2502681"/>
            <a:ext cx="108204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latin typeface="Century Gothic" panose="020B0502020202020204" pitchFamily="34" charset="0"/>
              </a:rPr>
              <a:t>eleg</a:t>
            </a:r>
            <a:r>
              <a:rPr lang="en-GB" sz="2600" dirty="0" err="1">
                <a:solidFill>
                  <a:srgbClr val="E25B00"/>
                </a:solidFill>
                <a:latin typeface="Century Gothic" panose="020B0502020202020204" pitchFamily="34" charset="0"/>
              </a:rPr>
              <a:t>í</a:t>
            </a:r>
            <a:endPar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31" name="Rectangle 12">
            <a:extLst>
              <a:ext uri="{FF2B5EF4-FFF2-40B4-BE49-F238E27FC236}">
                <a16:creationId xmlns:a16="http://schemas.microsoft.com/office/drawing/2014/main" id="{ABDCA0DA-CD54-6046-82ED-2383C3A0901C}"/>
              </a:ext>
            </a:extLst>
          </p:cNvPr>
          <p:cNvSpPr/>
          <p:nvPr/>
        </p:nvSpPr>
        <p:spPr>
          <a:xfrm>
            <a:off x="5258829" y="2544684"/>
            <a:ext cx="5560618" cy="492443"/>
          </a:xfrm>
          <a:prstGeom prst="rect">
            <a:avLst/>
          </a:prstGeom>
        </p:spPr>
        <p:txBody>
          <a:bodyPr wrap="square">
            <a:spAutoFit/>
          </a:bodyPr>
          <a:lstStyle/>
          <a:p>
            <a:r>
              <a:rPr lang="en-GB" sz="2600" dirty="0">
                <a:solidFill>
                  <a:schemeClr val="accent5">
                    <a:lumMod val="50000"/>
                  </a:schemeClr>
                </a:solidFill>
                <a:latin typeface="Century Gothic" panose="020B0502020202020204" pitchFamily="34" charset="0"/>
              </a:rPr>
              <a:t>I chose (to) </a:t>
            </a:r>
            <a:r>
              <a:rPr lang="en-GB" sz="2600" dirty="0">
                <a:solidFill>
                  <a:srgbClr val="E25B00"/>
                </a:solidFill>
                <a:latin typeface="Century Gothic" panose="020B0502020202020204" pitchFamily="34" charset="0"/>
              </a:rPr>
              <a:t>= ________</a:t>
            </a:r>
            <a:endParaRPr lang="en-GB" sz="2600" dirty="0">
              <a:solidFill>
                <a:schemeClr val="accent5">
                  <a:lumMod val="50000"/>
                </a:schemeClr>
              </a:solidFill>
            </a:endParaRPr>
          </a:p>
        </p:txBody>
      </p:sp>
      <p:sp>
        <p:nvSpPr>
          <p:cNvPr id="32" name="Rectangle 2">
            <a:extLst>
              <a:ext uri="{FF2B5EF4-FFF2-40B4-BE49-F238E27FC236}">
                <a16:creationId xmlns:a16="http://schemas.microsoft.com/office/drawing/2014/main" id="{09F9FFA1-973F-804C-8696-BFFDB191E4BB}"/>
              </a:ext>
            </a:extLst>
          </p:cNvPr>
          <p:cNvSpPr/>
          <p:nvPr/>
        </p:nvSpPr>
        <p:spPr>
          <a:xfrm>
            <a:off x="2772541" y="5199336"/>
            <a:ext cx="644728" cy="492443"/>
          </a:xfrm>
          <a:prstGeom prst="rect">
            <a:avLst/>
          </a:prstGeom>
        </p:spPr>
        <p:txBody>
          <a:bodyPr wrap="none">
            <a:spAutoFit/>
          </a:bodyPr>
          <a:lstStyle/>
          <a:p>
            <a:r>
              <a:rPr lang="en-GB" sz="2600" b="1" dirty="0">
                <a:solidFill>
                  <a:srgbClr val="E25B00"/>
                </a:solidFill>
                <a:latin typeface="Century Gothic" panose="020B0502020202020204" pitchFamily="34" charset="0"/>
              </a:rPr>
              <a:t>–</a:t>
            </a:r>
            <a:r>
              <a:rPr lang="en-GB" sz="2600" b="1" dirty="0" err="1">
                <a:solidFill>
                  <a:srgbClr val="E25B00"/>
                </a:solidFill>
                <a:latin typeface="Century Gothic" panose="020B0502020202020204" pitchFamily="34" charset="0"/>
              </a:rPr>
              <a:t>ió</a:t>
            </a:r>
            <a:endParaRPr lang="en-GB" sz="2600" dirty="0">
              <a:solidFill>
                <a:srgbClr val="E25B00"/>
              </a:solidFill>
            </a:endParaRPr>
          </a:p>
        </p:txBody>
      </p:sp>
      <p:sp>
        <p:nvSpPr>
          <p:cNvPr id="33" name="TextBox 9">
            <a:extLst>
              <a:ext uri="{FF2B5EF4-FFF2-40B4-BE49-F238E27FC236}">
                <a16:creationId xmlns:a16="http://schemas.microsoft.com/office/drawing/2014/main" id="{4A7ED919-A625-3F44-BE01-63EA08DA8717}"/>
              </a:ext>
            </a:extLst>
          </p:cNvPr>
          <p:cNvSpPr txBox="1"/>
          <p:nvPr/>
        </p:nvSpPr>
        <p:spPr>
          <a:xfrm>
            <a:off x="2772541" y="5691779"/>
            <a:ext cx="141735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latin typeface="Century Gothic" panose="020B0502020202020204" pitchFamily="34" charset="0"/>
              </a:rPr>
              <a:t>perd</a:t>
            </a:r>
            <a:r>
              <a:rPr lang="en-GB" sz="2600" dirty="0" err="1">
                <a:solidFill>
                  <a:srgbClr val="E25B00"/>
                </a:solidFill>
                <a:latin typeface="Century Gothic" panose="020B0502020202020204" pitchFamily="34" charset="0"/>
              </a:rPr>
              <a:t>ió</a:t>
            </a:r>
            <a:endPar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34" name="Rectangle 10">
            <a:extLst>
              <a:ext uri="{FF2B5EF4-FFF2-40B4-BE49-F238E27FC236}">
                <a16:creationId xmlns:a16="http://schemas.microsoft.com/office/drawing/2014/main" id="{80B914D3-88E4-1246-BCE5-D9C6F20E6286}"/>
              </a:ext>
            </a:extLst>
          </p:cNvPr>
          <p:cNvSpPr/>
          <p:nvPr/>
        </p:nvSpPr>
        <p:spPr>
          <a:xfrm>
            <a:off x="329233" y="5707351"/>
            <a:ext cx="3908442" cy="492443"/>
          </a:xfrm>
          <a:prstGeom prst="rect">
            <a:avLst/>
          </a:prstGeom>
        </p:spPr>
        <p:txBody>
          <a:bodyPr wrap="none">
            <a:spAutoFit/>
          </a:bodyPr>
          <a:lstStyle/>
          <a:p>
            <a:r>
              <a:rPr lang="en-GB" sz="2600" dirty="0">
                <a:solidFill>
                  <a:schemeClr val="accent5">
                    <a:lumMod val="50000"/>
                  </a:schemeClr>
                </a:solidFill>
                <a:latin typeface="Century Gothic" panose="020B0502020202020204" pitchFamily="34" charset="0"/>
              </a:rPr>
              <a:t>s/he </a:t>
            </a:r>
            <a:r>
              <a:rPr lang="en-GB" sz="2600" b="1" dirty="0">
                <a:solidFill>
                  <a:schemeClr val="accent5">
                    <a:lumMod val="50000"/>
                  </a:schemeClr>
                </a:solidFill>
                <a:latin typeface="Century Gothic" panose="020B0502020202020204" pitchFamily="34" charset="0"/>
              </a:rPr>
              <a:t>or</a:t>
            </a:r>
            <a:r>
              <a:rPr lang="en-GB" sz="2600" dirty="0">
                <a:solidFill>
                  <a:schemeClr val="accent5">
                    <a:lumMod val="50000"/>
                  </a:schemeClr>
                </a:solidFill>
                <a:latin typeface="Century Gothic" panose="020B0502020202020204" pitchFamily="34" charset="0"/>
              </a:rPr>
              <a:t> it lost </a:t>
            </a:r>
            <a:r>
              <a:rPr lang="en-GB" sz="2600" dirty="0">
                <a:solidFill>
                  <a:srgbClr val="E25B00"/>
                </a:solidFill>
                <a:latin typeface="Century Gothic" panose="020B0502020202020204" pitchFamily="34" charset="0"/>
              </a:rPr>
              <a:t>= ________</a:t>
            </a:r>
          </a:p>
        </p:txBody>
      </p:sp>
      <p:sp>
        <p:nvSpPr>
          <p:cNvPr id="35" name="TextBox 11">
            <a:extLst>
              <a:ext uri="{FF2B5EF4-FFF2-40B4-BE49-F238E27FC236}">
                <a16:creationId xmlns:a16="http://schemas.microsoft.com/office/drawing/2014/main" id="{B3065E61-B53E-9346-81CF-1B42B02719CD}"/>
              </a:ext>
            </a:extLst>
          </p:cNvPr>
          <p:cNvSpPr txBox="1"/>
          <p:nvPr/>
        </p:nvSpPr>
        <p:spPr>
          <a:xfrm>
            <a:off x="8620621" y="5648102"/>
            <a:ext cx="111846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latin typeface="Century Gothic" panose="020B0502020202020204" pitchFamily="34" charset="0"/>
              </a:rPr>
              <a:t>sub</a:t>
            </a:r>
            <a:r>
              <a:rPr lang="en-GB" sz="2600" dirty="0" err="1">
                <a:solidFill>
                  <a:srgbClr val="E25B00"/>
                </a:solidFill>
                <a:latin typeface="Century Gothic" panose="020B0502020202020204" pitchFamily="34" charset="0"/>
              </a:rPr>
              <a:t>ió</a:t>
            </a:r>
            <a:endPar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ndParaRPr>
          </a:p>
        </p:txBody>
      </p:sp>
      <p:sp>
        <p:nvSpPr>
          <p:cNvPr id="36" name="Rectangle 12">
            <a:extLst>
              <a:ext uri="{FF2B5EF4-FFF2-40B4-BE49-F238E27FC236}">
                <a16:creationId xmlns:a16="http://schemas.microsoft.com/office/drawing/2014/main" id="{F51035FD-53ED-3A4E-A341-A988FF31803C}"/>
              </a:ext>
            </a:extLst>
          </p:cNvPr>
          <p:cNvSpPr/>
          <p:nvPr/>
        </p:nvSpPr>
        <p:spPr>
          <a:xfrm>
            <a:off x="5303278" y="5691779"/>
            <a:ext cx="4598191" cy="492443"/>
          </a:xfrm>
          <a:prstGeom prst="rect">
            <a:avLst/>
          </a:prstGeom>
        </p:spPr>
        <p:txBody>
          <a:bodyPr wrap="square">
            <a:spAutoFit/>
          </a:bodyPr>
          <a:lstStyle/>
          <a:p>
            <a:r>
              <a:rPr lang="en-GB" sz="2600" dirty="0">
                <a:solidFill>
                  <a:schemeClr val="accent5">
                    <a:lumMod val="50000"/>
                  </a:schemeClr>
                </a:solidFill>
                <a:latin typeface="Century Gothic" panose="020B0502020202020204" pitchFamily="34" charset="0"/>
              </a:rPr>
              <a:t>s/he </a:t>
            </a:r>
            <a:r>
              <a:rPr lang="en-GB" sz="2600" b="1" dirty="0">
                <a:solidFill>
                  <a:schemeClr val="accent5">
                    <a:lumMod val="50000"/>
                  </a:schemeClr>
                </a:solidFill>
                <a:latin typeface="Century Gothic" panose="020B0502020202020204" pitchFamily="34" charset="0"/>
              </a:rPr>
              <a:t>or</a:t>
            </a:r>
            <a:r>
              <a:rPr lang="en-GB" sz="2600" dirty="0">
                <a:solidFill>
                  <a:schemeClr val="accent5">
                    <a:lumMod val="50000"/>
                  </a:schemeClr>
                </a:solidFill>
                <a:latin typeface="Century Gothic" panose="020B0502020202020204" pitchFamily="34" charset="0"/>
              </a:rPr>
              <a:t> it</a:t>
            </a:r>
            <a:r>
              <a:rPr lang="en-GB" sz="2600" b="1" dirty="0">
                <a:solidFill>
                  <a:schemeClr val="accent5">
                    <a:lumMod val="50000"/>
                  </a:schemeClr>
                </a:solidFill>
                <a:latin typeface="Century Gothic" panose="020B0502020202020204" pitchFamily="34" charset="0"/>
              </a:rPr>
              <a:t> </a:t>
            </a:r>
            <a:r>
              <a:rPr lang="en-GB" sz="2600" dirty="0">
                <a:solidFill>
                  <a:schemeClr val="accent5">
                    <a:lumMod val="50000"/>
                  </a:schemeClr>
                </a:solidFill>
                <a:latin typeface="Century Gothic" panose="020B0502020202020204" pitchFamily="34" charset="0"/>
              </a:rPr>
              <a:t>went up </a:t>
            </a:r>
            <a:r>
              <a:rPr lang="en-GB" sz="2600" dirty="0">
                <a:solidFill>
                  <a:srgbClr val="E25B00"/>
                </a:solidFill>
                <a:latin typeface="Century Gothic" panose="020B0502020202020204" pitchFamily="34" charset="0"/>
              </a:rPr>
              <a:t>= _______</a:t>
            </a:r>
          </a:p>
        </p:txBody>
      </p:sp>
      <p:sp>
        <p:nvSpPr>
          <p:cNvPr id="23" name="Llamada rectangular redondeada 22">
            <a:extLst>
              <a:ext uri="{FF2B5EF4-FFF2-40B4-BE49-F238E27FC236}">
                <a16:creationId xmlns:a16="http://schemas.microsoft.com/office/drawing/2014/main" id="{0760E210-5969-1E4E-A97B-843334400028}"/>
              </a:ext>
            </a:extLst>
          </p:cNvPr>
          <p:cNvSpPr/>
          <p:nvPr/>
        </p:nvSpPr>
        <p:spPr>
          <a:xfrm>
            <a:off x="6040086" y="3197669"/>
            <a:ext cx="5621120" cy="2086281"/>
          </a:xfrm>
          <a:prstGeom prst="wedgeRoundRectCallout">
            <a:avLst/>
          </a:prstGeom>
          <a:solidFill>
            <a:srgbClr val="FBF0D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203864"/>
                </a:solidFill>
              </a:rPr>
              <a:t>Which of these endings have </a:t>
            </a:r>
          </a:p>
          <a:p>
            <a:pPr algn="ctr"/>
            <a:r>
              <a:rPr lang="en-US" sz="2200" dirty="0">
                <a:solidFill>
                  <a:srgbClr val="203864"/>
                </a:solidFill>
              </a:rPr>
              <a:t>final syllable stress?</a:t>
            </a:r>
          </a:p>
          <a:p>
            <a:pPr algn="ctr"/>
            <a:endParaRPr lang="en-US" sz="2200" dirty="0">
              <a:solidFill>
                <a:srgbClr val="203864"/>
              </a:solidFill>
            </a:endParaRPr>
          </a:p>
          <a:p>
            <a:pPr algn="ctr"/>
            <a:r>
              <a:rPr lang="en-US" sz="2200" dirty="0">
                <a:solidFill>
                  <a:srgbClr val="203864"/>
                </a:solidFill>
              </a:rPr>
              <a:t>a) </a:t>
            </a:r>
            <a:r>
              <a:rPr lang="en-US" sz="2200" dirty="0" err="1">
                <a:solidFill>
                  <a:srgbClr val="203864"/>
                </a:solidFill>
              </a:rPr>
              <a:t>abrí</a:t>
            </a:r>
            <a:r>
              <a:rPr lang="en-US" sz="2200" dirty="0">
                <a:solidFill>
                  <a:srgbClr val="203864"/>
                </a:solidFill>
              </a:rPr>
              <a:t>  b) </a:t>
            </a:r>
            <a:r>
              <a:rPr lang="en-US" sz="2200" dirty="0" err="1">
                <a:solidFill>
                  <a:srgbClr val="203864"/>
                </a:solidFill>
              </a:rPr>
              <a:t>comiste</a:t>
            </a:r>
            <a:r>
              <a:rPr lang="en-US" sz="2200" dirty="0">
                <a:solidFill>
                  <a:srgbClr val="203864"/>
                </a:solidFill>
              </a:rPr>
              <a:t>  c) </a:t>
            </a:r>
            <a:r>
              <a:rPr lang="en-US" sz="2200" dirty="0" err="1">
                <a:solidFill>
                  <a:srgbClr val="203864"/>
                </a:solidFill>
              </a:rPr>
              <a:t>corrió</a:t>
            </a:r>
            <a:r>
              <a:rPr lang="en-US" sz="2200" dirty="0">
                <a:solidFill>
                  <a:srgbClr val="203864"/>
                </a:solidFill>
              </a:rPr>
              <a:t> </a:t>
            </a:r>
            <a:endParaRPr lang="es-GB" sz="2200" dirty="0">
              <a:solidFill>
                <a:srgbClr val="203864"/>
              </a:solidFill>
            </a:endParaRPr>
          </a:p>
        </p:txBody>
      </p:sp>
      <p:sp>
        <p:nvSpPr>
          <p:cNvPr id="24" name="Anillo 23">
            <a:extLst>
              <a:ext uri="{FF2B5EF4-FFF2-40B4-BE49-F238E27FC236}">
                <a16:creationId xmlns:a16="http://schemas.microsoft.com/office/drawing/2014/main" id="{1AE0D705-69E0-D74C-BD28-BDF95423E542}"/>
              </a:ext>
            </a:extLst>
          </p:cNvPr>
          <p:cNvSpPr/>
          <p:nvPr/>
        </p:nvSpPr>
        <p:spPr>
          <a:xfrm>
            <a:off x="6816478" y="4488877"/>
            <a:ext cx="1345916" cy="508676"/>
          </a:xfrm>
          <a:prstGeom prst="donut">
            <a:avLst>
              <a:gd name="adj" fmla="val 4817"/>
            </a:avLst>
          </a:prstGeom>
          <a:solidFill>
            <a:srgbClr val="F66400"/>
          </a:solidFill>
          <a:ln w="31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26" name="Anillo 25">
            <a:extLst>
              <a:ext uri="{FF2B5EF4-FFF2-40B4-BE49-F238E27FC236}">
                <a16:creationId xmlns:a16="http://schemas.microsoft.com/office/drawing/2014/main" id="{D8A8B832-E979-9B46-9843-D45848156C4E}"/>
              </a:ext>
            </a:extLst>
          </p:cNvPr>
          <p:cNvSpPr/>
          <p:nvPr/>
        </p:nvSpPr>
        <p:spPr>
          <a:xfrm>
            <a:off x="9620688" y="4501001"/>
            <a:ext cx="1345916" cy="508676"/>
          </a:xfrm>
          <a:prstGeom prst="donut">
            <a:avLst>
              <a:gd name="adj" fmla="val 4817"/>
            </a:avLst>
          </a:prstGeom>
          <a:solidFill>
            <a:srgbClr val="F66400"/>
          </a:solidFill>
          <a:ln w="31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37" name="TextBox 36"/>
          <p:cNvSpPr txBox="1"/>
          <p:nvPr/>
        </p:nvSpPr>
        <p:spPr>
          <a:xfrm>
            <a:off x="260177" y="1087645"/>
            <a:ext cx="11425990" cy="492443"/>
          </a:xfrm>
          <a:prstGeom prst="rect">
            <a:avLst/>
          </a:prstGeom>
          <a:noFill/>
        </p:spPr>
        <p:txBody>
          <a:bodyPr wrap="square" rtlCol="0">
            <a:spAutoFit/>
          </a:bodyPr>
          <a:lstStyle/>
          <a:p>
            <a:pPr lvl="0">
              <a:defRPr/>
            </a:pPr>
            <a:r>
              <a:rPr lang="en-GB" sz="2600" dirty="0">
                <a:solidFill>
                  <a:srgbClr val="002060"/>
                </a:solidFill>
                <a:latin typeface="Century Gothic" panose="020B0502020202020204" pitchFamily="34" charset="0"/>
              </a:rPr>
              <a:t>As you know, many verbs in Spanish end in</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–er</a:t>
            </a:r>
            <a:r>
              <a:rPr lang="en-GB" sz="2600" dirty="0">
                <a:solidFill>
                  <a:srgbClr val="002060"/>
                </a:solidFill>
                <a:latin typeface="Century Gothic" panose="020B0502020202020204" pitchFamily="34" charset="0"/>
              </a:rPr>
              <a:t> or –</a:t>
            </a:r>
            <a:r>
              <a:rPr lang="en-GB" sz="2600" dirty="0" err="1">
                <a:solidFill>
                  <a:srgbClr val="002060"/>
                </a:solidFill>
                <a:latin typeface="Century Gothic" panose="020B0502020202020204" pitchFamily="34" charset="0"/>
              </a:rPr>
              <a:t>ir.</a:t>
            </a:r>
            <a:endParaRPr kumimoji="0" lang="en-GB" sz="2600" b="0" i="0" u="none" strike="noStrike" kern="1200" cap="none" spc="0" normalizeH="0" baseline="0" noProof="0" dirty="0">
              <a:ln>
                <a:noFill/>
              </a:ln>
              <a:solidFill>
                <a:srgbClr val="E25B00"/>
              </a:solidFill>
              <a:effectLst/>
              <a:uLnTx/>
              <a:uFillTx/>
              <a:latin typeface="Tw Cen MT" panose="020B0602020104020603"/>
            </a:endParaRPr>
          </a:p>
        </p:txBody>
      </p:sp>
    </p:spTree>
    <p:extLst>
      <p:ext uri="{BB962C8B-B14F-4D97-AF65-F5344CB8AC3E}">
        <p14:creationId xmlns:p14="http://schemas.microsoft.com/office/powerpoint/2010/main" val="109644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P spid="27" grpId="0"/>
      <p:bldP spid="28" grpId="0"/>
      <p:bldP spid="29" grpId="0"/>
      <p:bldP spid="30" grpId="0"/>
      <p:bldP spid="31" grpId="0"/>
      <p:bldP spid="32" grpId="0"/>
      <p:bldP spid="33" grpId="0"/>
      <p:bldP spid="34" grpId="0"/>
      <p:bldP spid="23" grpId="0" animBg="1"/>
      <p:bldP spid="24" grpId="0" animBg="1"/>
      <p:bldP spid="26" grpId="0" animBg="1"/>
      <p:bldP spid="3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43810"/>
          <a:stretch/>
        </p:blipFill>
        <p:spPr>
          <a:xfrm>
            <a:off x="311433" y="2727146"/>
            <a:ext cx="3037955" cy="3041261"/>
          </a:xfrm>
          <a:prstGeom prst="rect">
            <a:avLst/>
          </a:prstGeom>
        </p:spPr>
      </p:pic>
      <p:sp>
        <p:nvSpPr>
          <p:cNvPr id="2" name="Título 1">
            <a:extLst>
              <a:ext uri="{FF2B5EF4-FFF2-40B4-BE49-F238E27FC236}">
                <a16:creationId xmlns:a16="http://schemas.microsoft.com/office/drawing/2014/main" id="{52B24A41-5CD9-AF44-A51B-6501F625C7CC}"/>
              </a:ext>
            </a:extLst>
          </p:cNvPr>
          <p:cNvSpPr>
            <a:spLocks noGrp="1"/>
          </p:cNvSpPr>
          <p:nvPr>
            <p:ph type="title"/>
          </p:nvPr>
        </p:nvSpPr>
        <p:spPr>
          <a:xfrm>
            <a:off x="220727" y="769357"/>
            <a:ext cx="8275871" cy="363486"/>
          </a:xfrm>
        </p:spPr>
        <p:txBody>
          <a:bodyPr>
            <a:normAutofit fontScale="90000"/>
          </a:bodyPr>
          <a:lstStyle/>
          <a:p>
            <a:pPr>
              <a:lnSpc>
                <a:spcPct val="100000"/>
              </a:lnSpc>
            </a:pPr>
            <a:r>
              <a:rPr lang="en-GB" sz="2400" b="1" dirty="0"/>
              <a:t>Lucía</a:t>
            </a:r>
            <a:r>
              <a:rPr lang="es-GB" sz="2400" b="1" dirty="0"/>
              <a:t> habla </a:t>
            </a:r>
            <a:r>
              <a:rPr lang="en-GB" sz="2400" b="1" dirty="0"/>
              <a:t>con</a:t>
            </a:r>
            <a:r>
              <a:rPr lang="es-GB" sz="2400" b="1" dirty="0"/>
              <a:t> </a:t>
            </a:r>
            <a:r>
              <a:rPr lang="en-GB" sz="2400" b="1" dirty="0"/>
              <a:t>Nadia</a:t>
            </a:r>
            <a:r>
              <a:rPr lang="es-GB" sz="2400" b="1" dirty="0"/>
              <a:t>. </a:t>
            </a:r>
            <a:r>
              <a:rPr lang="es-GB" sz="2400" b="1" dirty="0">
                <a:solidFill>
                  <a:srgbClr val="203864"/>
                </a:solidFill>
              </a:rPr>
              <a:t>¿Qué palabras pueden ir en las partes en blanco?</a:t>
            </a:r>
            <a:r>
              <a:rPr lang="es-GB" sz="2400" b="1" dirty="0"/>
              <a:t> </a:t>
            </a:r>
            <a:r>
              <a:rPr lang="en-GB" sz="2400" b="1" dirty="0"/>
              <a:t>Luego</a:t>
            </a:r>
            <a:r>
              <a:rPr lang="es-GB" sz="2400" b="1" dirty="0"/>
              <a:t> escucha y </a:t>
            </a:r>
            <a:r>
              <a:rPr lang="en-GB" sz="2400" b="1" dirty="0"/>
              <a:t>completa el texto</a:t>
            </a:r>
            <a:r>
              <a:rPr lang="es-GB" sz="2400" b="1" dirty="0"/>
              <a:t>.</a:t>
            </a:r>
            <a:br>
              <a:rPr lang="es-GB" sz="2400" b="1" dirty="0"/>
            </a:br>
            <a:br>
              <a:rPr lang="es-GB" sz="2400" b="1" dirty="0">
                <a:solidFill>
                  <a:srgbClr val="203864"/>
                </a:solidFill>
              </a:rPr>
            </a:br>
            <a:endParaRPr lang="es-GB" sz="2400" b="1" dirty="0"/>
          </a:p>
        </p:txBody>
      </p:sp>
      <p:sp>
        <p:nvSpPr>
          <p:cNvPr id="5" name="Llamada rectangular redondeada 4">
            <a:extLst>
              <a:ext uri="{FF2B5EF4-FFF2-40B4-BE49-F238E27FC236}">
                <a16:creationId xmlns:a16="http://schemas.microsoft.com/office/drawing/2014/main" id="{60F91E55-20EF-794B-A29C-A546CC70D4AB}"/>
              </a:ext>
            </a:extLst>
          </p:cNvPr>
          <p:cNvSpPr/>
          <p:nvPr/>
        </p:nvSpPr>
        <p:spPr>
          <a:xfrm>
            <a:off x="3057625" y="2108178"/>
            <a:ext cx="8578755" cy="4169530"/>
          </a:xfrm>
          <a:prstGeom prst="wedgeRoundRectCallout">
            <a:avLst>
              <a:gd name="adj1" fmla="val -57155"/>
              <a:gd name="adj2" fmla="val 8008"/>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rgbClr val="203864"/>
                </a:solidFill>
              </a:rPr>
              <a:t>Es importante hacer cosas para ayudar al planeta. La semana pasada yo </a:t>
            </a:r>
            <a:r>
              <a:rPr lang="es-ES" sz="2000" b="1" dirty="0">
                <a:solidFill>
                  <a:srgbClr val="203864"/>
                </a:solidFill>
              </a:rPr>
              <a:t>1) ________</a:t>
            </a:r>
            <a:r>
              <a:rPr lang="es-ES" sz="2000" dirty="0">
                <a:solidFill>
                  <a:srgbClr val="203864"/>
                </a:solidFill>
              </a:rPr>
              <a:t> un blog con información para una vida verde y mi madre  </a:t>
            </a:r>
            <a:r>
              <a:rPr lang="es-ES" sz="2000" b="1" dirty="0">
                <a:solidFill>
                  <a:srgbClr val="203864"/>
                </a:solidFill>
              </a:rPr>
              <a:t>2) ___________</a:t>
            </a:r>
            <a:r>
              <a:rPr lang="es-ES" sz="2000" dirty="0">
                <a:solidFill>
                  <a:srgbClr val="203864"/>
                </a:solidFill>
              </a:rPr>
              <a:t> un artículo sobre la naturaleza. </a:t>
            </a:r>
          </a:p>
          <a:p>
            <a:pPr algn="ctr"/>
            <a:endParaRPr lang="es-ES" sz="2000" dirty="0">
              <a:solidFill>
                <a:srgbClr val="203864"/>
              </a:solidFill>
            </a:endParaRPr>
          </a:p>
          <a:p>
            <a:pPr algn="ctr"/>
            <a:r>
              <a:rPr lang="es-ES" sz="2000" dirty="0">
                <a:solidFill>
                  <a:srgbClr val="203864"/>
                </a:solidFill>
              </a:rPr>
              <a:t>Ella </a:t>
            </a:r>
            <a:r>
              <a:rPr lang="es-ES" sz="2000" b="1" dirty="0">
                <a:solidFill>
                  <a:srgbClr val="203864"/>
                </a:solidFill>
              </a:rPr>
              <a:t>3) ___________</a:t>
            </a:r>
            <a:r>
              <a:rPr lang="es-ES" sz="2000" dirty="0">
                <a:solidFill>
                  <a:srgbClr val="203864"/>
                </a:solidFill>
              </a:rPr>
              <a:t> ideas para preparar platos sin productos animales, mientras que yo </a:t>
            </a:r>
            <a:r>
              <a:rPr lang="es-ES" sz="2000" b="1" dirty="0">
                <a:solidFill>
                  <a:srgbClr val="203864"/>
                </a:solidFill>
              </a:rPr>
              <a:t>4) ________</a:t>
            </a:r>
            <a:r>
              <a:rPr lang="es-ES" sz="2000" dirty="0">
                <a:solidFill>
                  <a:srgbClr val="203864"/>
                </a:solidFill>
              </a:rPr>
              <a:t> preparar la comida. Además, </a:t>
            </a:r>
            <a:r>
              <a:rPr lang="es-ES" sz="2000" b="1" dirty="0">
                <a:solidFill>
                  <a:srgbClr val="203864"/>
                </a:solidFill>
              </a:rPr>
              <a:t>5)</a:t>
            </a:r>
            <a:r>
              <a:rPr lang="es-ES" sz="2000" dirty="0">
                <a:solidFill>
                  <a:srgbClr val="203864"/>
                </a:solidFill>
              </a:rPr>
              <a:t>_________ la comida entre mis amigos!</a:t>
            </a:r>
          </a:p>
          <a:p>
            <a:pPr algn="ctr"/>
            <a:endParaRPr lang="es-ES" sz="2000" dirty="0">
              <a:solidFill>
                <a:srgbClr val="203864"/>
              </a:solidFill>
            </a:endParaRPr>
          </a:p>
          <a:p>
            <a:pPr algn="ctr"/>
            <a:r>
              <a:rPr lang="es-ES" sz="2000" dirty="0">
                <a:solidFill>
                  <a:srgbClr val="203864"/>
                </a:solidFill>
              </a:rPr>
              <a:t>También, mi hermano</a:t>
            </a:r>
            <a:r>
              <a:rPr lang="es-ES" sz="2000" b="1" dirty="0">
                <a:solidFill>
                  <a:srgbClr val="203864"/>
                </a:solidFill>
              </a:rPr>
              <a:t> 6) ___________</a:t>
            </a:r>
            <a:r>
              <a:rPr lang="es-ES" sz="2000" dirty="0">
                <a:solidFill>
                  <a:srgbClr val="203864"/>
                </a:solidFill>
              </a:rPr>
              <a:t> limpiar la basura en la playa y tú </a:t>
            </a:r>
            <a:r>
              <a:rPr lang="es-ES" sz="2000" b="1" dirty="0">
                <a:solidFill>
                  <a:srgbClr val="203864"/>
                </a:solidFill>
              </a:rPr>
              <a:t>7) ___________</a:t>
            </a:r>
            <a:r>
              <a:rPr lang="es-ES" sz="2000" dirty="0">
                <a:solidFill>
                  <a:srgbClr val="203864"/>
                </a:solidFill>
              </a:rPr>
              <a:t> tu ayuda como voluntaria para terminar antes. Él </a:t>
            </a:r>
            <a:r>
              <a:rPr lang="es-ES" sz="2000" b="1" dirty="0">
                <a:solidFill>
                  <a:srgbClr val="203864"/>
                </a:solidFill>
              </a:rPr>
              <a:t>8) __________</a:t>
            </a:r>
            <a:r>
              <a:rPr lang="es-ES" sz="2000" dirty="0">
                <a:solidFill>
                  <a:srgbClr val="203864"/>
                </a:solidFill>
              </a:rPr>
              <a:t>las bolsas, en cambio  </a:t>
            </a:r>
          </a:p>
          <a:p>
            <a:pPr algn="ctr"/>
            <a:r>
              <a:rPr lang="es-ES" sz="2000" dirty="0">
                <a:solidFill>
                  <a:srgbClr val="203864"/>
                </a:solidFill>
              </a:rPr>
              <a:t>tú </a:t>
            </a:r>
            <a:r>
              <a:rPr lang="es-ES" sz="2000" b="1" dirty="0">
                <a:solidFill>
                  <a:srgbClr val="203864"/>
                </a:solidFill>
              </a:rPr>
              <a:t>9) ___________ </a:t>
            </a:r>
            <a:r>
              <a:rPr lang="es-ES" sz="2000" dirty="0">
                <a:solidFill>
                  <a:srgbClr val="203864"/>
                </a:solidFill>
              </a:rPr>
              <a:t>las botellas. </a:t>
            </a:r>
          </a:p>
        </p:txBody>
      </p:sp>
      <p:sp>
        <p:nvSpPr>
          <p:cNvPr id="8" name="CuadroTexto 7">
            <a:extLst>
              <a:ext uri="{FF2B5EF4-FFF2-40B4-BE49-F238E27FC236}">
                <a16:creationId xmlns:a16="http://schemas.microsoft.com/office/drawing/2014/main" id="{1C35DEDA-CEBA-EB49-8679-E2F9FE0FF4A1}"/>
              </a:ext>
            </a:extLst>
          </p:cNvPr>
          <p:cNvSpPr txBox="1"/>
          <p:nvPr/>
        </p:nvSpPr>
        <p:spPr>
          <a:xfrm>
            <a:off x="6209986" y="2928406"/>
            <a:ext cx="1242590" cy="400110"/>
          </a:xfrm>
          <a:prstGeom prst="rect">
            <a:avLst/>
          </a:prstGeom>
          <a:noFill/>
          <a:ln>
            <a:noFill/>
          </a:ln>
        </p:spPr>
        <p:txBody>
          <a:bodyPr wrap="square" rtlCol="0">
            <a:spAutoFit/>
          </a:bodyPr>
          <a:lstStyle/>
          <a:p>
            <a:pPr algn="l"/>
            <a:r>
              <a:rPr lang="en-GB" sz="2000" b="1" dirty="0" err="1">
                <a:solidFill>
                  <a:schemeClr val="accent5">
                    <a:lumMod val="50000"/>
                  </a:schemeClr>
                </a:solidFill>
              </a:rPr>
              <a:t>escribió</a:t>
            </a:r>
            <a:endParaRPr lang="es-GB" sz="2000" b="1" dirty="0">
              <a:solidFill>
                <a:schemeClr val="accent5">
                  <a:lumMod val="50000"/>
                </a:schemeClr>
              </a:solidFill>
            </a:endParaRPr>
          </a:p>
        </p:txBody>
      </p:sp>
      <p:sp>
        <p:nvSpPr>
          <p:cNvPr id="9" name="CuadroTexto 8">
            <a:extLst>
              <a:ext uri="{FF2B5EF4-FFF2-40B4-BE49-F238E27FC236}">
                <a16:creationId xmlns:a16="http://schemas.microsoft.com/office/drawing/2014/main" id="{1F9BE8F5-E76C-4544-AB07-0DB4FF44FB5E}"/>
              </a:ext>
            </a:extLst>
          </p:cNvPr>
          <p:cNvSpPr txBox="1"/>
          <p:nvPr/>
        </p:nvSpPr>
        <p:spPr>
          <a:xfrm>
            <a:off x="5502228" y="2595265"/>
            <a:ext cx="707758" cy="400110"/>
          </a:xfrm>
          <a:prstGeom prst="rect">
            <a:avLst/>
          </a:prstGeom>
          <a:noFill/>
          <a:ln>
            <a:noFill/>
          </a:ln>
        </p:spPr>
        <p:txBody>
          <a:bodyPr wrap="square" rtlCol="0">
            <a:spAutoFit/>
          </a:bodyPr>
          <a:lstStyle/>
          <a:p>
            <a:pPr algn="l"/>
            <a:r>
              <a:rPr lang="en-GB" sz="2000" b="1" dirty="0" err="1">
                <a:solidFill>
                  <a:schemeClr val="accent5">
                    <a:lumMod val="50000"/>
                  </a:schemeClr>
                </a:solidFill>
              </a:rPr>
              <a:t>leí</a:t>
            </a:r>
            <a:endParaRPr lang="es-GB" sz="2000" b="1" dirty="0">
              <a:solidFill>
                <a:schemeClr val="accent5">
                  <a:lumMod val="50000"/>
                </a:schemeClr>
              </a:solidFill>
            </a:endParaRPr>
          </a:p>
        </p:txBody>
      </p:sp>
      <p:sp>
        <p:nvSpPr>
          <p:cNvPr id="10" name="CuadroTexto 9">
            <a:extLst>
              <a:ext uri="{FF2B5EF4-FFF2-40B4-BE49-F238E27FC236}">
                <a16:creationId xmlns:a16="http://schemas.microsoft.com/office/drawing/2014/main" id="{6B2D9576-26C0-A84A-BFED-331E5EC6DC62}"/>
              </a:ext>
            </a:extLst>
          </p:cNvPr>
          <p:cNvSpPr txBox="1"/>
          <p:nvPr/>
        </p:nvSpPr>
        <p:spPr>
          <a:xfrm>
            <a:off x="4506900" y="3530396"/>
            <a:ext cx="1990655" cy="400110"/>
          </a:xfrm>
          <a:prstGeom prst="rect">
            <a:avLst/>
          </a:prstGeom>
          <a:noFill/>
          <a:ln>
            <a:noFill/>
          </a:ln>
        </p:spPr>
        <p:txBody>
          <a:bodyPr wrap="square" rtlCol="0">
            <a:spAutoFit/>
          </a:bodyPr>
          <a:lstStyle/>
          <a:p>
            <a:pPr algn="l"/>
            <a:r>
              <a:rPr lang="es-GB" sz="2000" b="1" dirty="0">
                <a:solidFill>
                  <a:schemeClr val="accent5">
                    <a:lumMod val="50000"/>
                  </a:schemeClr>
                </a:solidFill>
              </a:rPr>
              <a:t>compartió</a:t>
            </a:r>
          </a:p>
        </p:txBody>
      </p:sp>
      <p:sp>
        <p:nvSpPr>
          <p:cNvPr id="11" name="CuadroTexto 10">
            <a:extLst>
              <a:ext uri="{FF2B5EF4-FFF2-40B4-BE49-F238E27FC236}">
                <a16:creationId xmlns:a16="http://schemas.microsoft.com/office/drawing/2014/main" id="{C9656096-B63E-AD49-8D1A-135CC943C12E}"/>
              </a:ext>
            </a:extLst>
          </p:cNvPr>
          <p:cNvSpPr txBox="1"/>
          <p:nvPr/>
        </p:nvSpPr>
        <p:spPr>
          <a:xfrm>
            <a:off x="7501271" y="3826484"/>
            <a:ext cx="995327" cy="400110"/>
          </a:xfrm>
          <a:prstGeom prst="rect">
            <a:avLst/>
          </a:prstGeom>
          <a:noFill/>
          <a:ln>
            <a:noFill/>
          </a:ln>
        </p:spPr>
        <p:txBody>
          <a:bodyPr wrap="square" rtlCol="0">
            <a:spAutoFit/>
          </a:bodyPr>
          <a:lstStyle/>
          <a:p>
            <a:pPr algn="l"/>
            <a:r>
              <a:rPr lang="en-GB" sz="2000" b="1" dirty="0">
                <a:solidFill>
                  <a:schemeClr val="accent5">
                    <a:lumMod val="50000"/>
                  </a:schemeClr>
                </a:solidFill>
              </a:rPr>
              <a:t>elegí</a:t>
            </a:r>
            <a:endParaRPr lang="es-GB" sz="2000" b="1" dirty="0">
              <a:solidFill>
                <a:schemeClr val="accent5">
                  <a:lumMod val="50000"/>
                </a:schemeClr>
              </a:solidFill>
            </a:endParaRPr>
          </a:p>
        </p:txBody>
      </p:sp>
      <p:sp>
        <p:nvSpPr>
          <p:cNvPr id="12" name="CuadroTexto 11">
            <a:extLst>
              <a:ext uri="{FF2B5EF4-FFF2-40B4-BE49-F238E27FC236}">
                <a16:creationId xmlns:a16="http://schemas.microsoft.com/office/drawing/2014/main" id="{3983AD83-4183-9641-8AD4-CF0B72289888}"/>
              </a:ext>
            </a:extLst>
          </p:cNvPr>
          <p:cNvSpPr txBox="1"/>
          <p:nvPr/>
        </p:nvSpPr>
        <p:spPr>
          <a:xfrm>
            <a:off x="6666239" y="5350955"/>
            <a:ext cx="1187889" cy="400110"/>
          </a:xfrm>
          <a:prstGeom prst="rect">
            <a:avLst/>
          </a:prstGeom>
          <a:noFill/>
          <a:ln>
            <a:noFill/>
          </a:ln>
        </p:spPr>
        <p:txBody>
          <a:bodyPr wrap="square" rtlCol="0">
            <a:spAutoFit/>
          </a:bodyPr>
          <a:lstStyle/>
          <a:p>
            <a:pPr algn="l"/>
            <a:r>
              <a:rPr lang="es-GB" sz="2000" b="1" dirty="0">
                <a:solidFill>
                  <a:schemeClr val="accent5">
                    <a:lumMod val="50000"/>
                  </a:schemeClr>
                </a:solidFill>
              </a:rPr>
              <a:t>recogió</a:t>
            </a:r>
          </a:p>
        </p:txBody>
      </p:sp>
      <p:sp>
        <p:nvSpPr>
          <p:cNvPr id="13" name="CuadroTexto 12">
            <a:extLst>
              <a:ext uri="{FF2B5EF4-FFF2-40B4-BE49-F238E27FC236}">
                <a16:creationId xmlns:a16="http://schemas.microsoft.com/office/drawing/2014/main" id="{8CCD7F3A-6E52-AD4A-AE07-554EF56EE8A8}"/>
              </a:ext>
            </a:extLst>
          </p:cNvPr>
          <p:cNvSpPr txBox="1"/>
          <p:nvPr/>
        </p:nvSpPr>
        <p:spPr>
          <a:xfrm>
            <a:off x="5503902" y="5054867"/>
            <a:ext cx="1575357" cy="400110"/>
          </a:xfrm>
          <a:prstGeom prst="rect">
            <a:avLst/>
          </a:prstGeom>
          <a:noFill/>
          <a:ln>
            <a:noFill/>
          </a:ln>
        </p:spPr>
        <p:txBody>
          <a:bodyPr wrap="square" rtlCol="0">
            <a:spAutoFit/>
          </a:bodyPr>
          <a:lstStyle/>
          <a:p>
            <a:pPr algn="l"/>
            <a:r>
              <a:rPr lang="es-GB" sz="2000" b="1" dirty="0">
                <a:solidFill>
                  <a:schemeClr val="accent5">
                    <a:lumMod val="50000"/>
                  </a:schemeClr>
                </a:solidFill>
              </a:rPr>
              <a:t>ofreciste</a:t>
            </a:r>
          </a:p>
        </p:txBody>
      </p:sp>
      <p:sp>
        <p:nvSpPr>
          <p:cNvPr id="14" name="CuadroTexto 13">
            <a:extLst>
              <a:ext uri="{FF2B5EF4-FFF2-40B4-BE49-F238E27FC236}">
                <a16:creationId xmlns:a16="http://schemas.microsoft.com/office/drawing/2014/main" id="{FC83588E-590A-EF4E-A526-CEE9BC01ACD1}"/>
              </a:ext>
            </a:extLst>
          </p:cNvPr>
          <p:cNvSpPr txBox="1"/>
          <p:nvPr/>
        </p:nvSpPr>
        <p:spPr>
          <a:xfrm>
            <a:off x="6267904" y="5666287"/>
            <a:ext cx="1571603" cy="400110"/>
          </a:xfrm>
          <a:prstGeom prst="rect">
            <a:avLst/>
          </a:prstGeom>
          <a:noFill/>
          <a:ln>
            <a:noFill/>
          </a:ln>
        </p:spPr>
        <p:txBody>
          <a:bodyPr wrap="square" rtlCol="0">
            <a:spAutoFit/>
          </a:bodyPr>
          <a:lstStyle/>
          <a:p>
            <a:pPr algn="l"/>
            <a:r>
              <a:rPr lang="es-GB" sz="2000" b="1" dirty="0">
                <a:solidFill>
                  <a:schemeClr val="accent5">
                    <a:lumMod val="50000"/>
                  </a:schemeClr>
                </a:solidFill>
              </a:rPr>
              <a:t>recogiste</a:t>
            </a:r>
          </a:p>
        </p:txBody>
      </p:sp>
      <p:sp>
        <p:nvSpPr>
          <p:cNvPr id="15" name="CuadroTexto 14">
            <a:extLst>
              <a:ext uri="{FF2B5EF4-FFF2-40B4-BE49-F238E27FC236}">
                <a16:creationId xmlns:a16="http://schemas.microsoft.com/office/drawing/2014/main" id="{B97D3F46-44B2-B848-BF50-196B858143EF}"/>
              </a:ext>
            </a:extLst>
          </p:cNvPr>
          <p:cNvSpPr txBox="1"/>
          <p:nvPr/>
        </p:nvSpPr>
        <p:spPr>
          <a:xfrm>
            <a:off x="6913280" y="4721726"/>
            <a:ext cx="1751749" cy="400110"/>
          </a:xfrm>
          <a:prstGeom prst="rect">
            <a:avLst/>
          </a:prstGeom>
          <a:noFill/>
          <a:ln>
            <a:noFill/>
          </a:ln>
        </p:spPr>
        <p:txBody>
          <a:bodyPr wrap="square" rtlCol="0">
            <a:spAutoFit/>
          </a:bodyPr>
          <a:lstStyle/>
          <a:p>
            <a:pPr algn="l"/>
            <a:r>
              <a:rPr lang="es-GB" sz="2000" b="1" dirty="0">
                <a:solidFill>
                  <a:schemeClr val="accent5">
                    <a:lumMod val="50000"/>
                  </a:schemeClr>
                </a:solidFill>
              </a:rPr>
              <a:t>decidió</a:t>
            </a:r>
          </a:p>
        </p:txBody>
      </p:sp>
      <p:sp>
        <p:nvSpPr>
          <p:cNvPr id="21" name="Llamada rectangular redondeada 20">
            <a:extLst>
              <a:ext uri="{FF2B5EF4-FFF2-40B4-BE49-F238E27FC236}">
                <a16:creationId xmlns:a16="http://schemas.microsoft.com/office/drawing/2014/main" id="{538CFBE3-A1A3-1341-93F8-98AF5FD321ED}"/>
              </a:ext>
            </a:extLst>
          </p:cNvPr>
          <p:cNvSpPr/>
          <p:nvPr/>
        </p:nvSpPr>
        <p:spPr>
          <a:xfrm>
            <a:off x="2828925" y="1070781"/>
            <a:ext cx="2365729" cy="966373"/>
          </a:xfrm>
          <a:prstGeom prst="wedgeRoundRectCallout">
            <a:avLst>
              <a:gd name="adj1" fmla="val 35349"/>
              <a:gd name="adj2" fmla="val 75136"/>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rPr>
              <a:t>Don’t forget the written accents!</a:t>
            </a:r>
          </a:p>
        </p:txBody>
      </p:sp>
      <p:sp>
        <p:nvSpPr>
          <p:cNvPr id="19" name="Rounded Rectangle 18">
            <a:extLst>
              <a:ext uri="{FF2B5EF4-FFF2-40B4-BE49-F238E27FC236}">
                <a16:creationId xmlns:a16="http://schemas.microsoft.com/office/drawing/2014/main" id="{210FBEF5-8E6C-AE4A-B97F-5C2DE4EF7833}"/>
              </a:ext>
            </a:extLst>
          </p:cNvPr>
          <p:cNvSpPr/>
          <p:nvPr/>
        </p:nvSpPr>
        <p:spPr>
          <a:xfrm>
            <a:off x="8665029" y="258166"/>
            <a:ext cx="326311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21905" r="22798"/>
          <a:stretch/>
        </p:blipFill>
        <p:spPr>
          <a:xfrm>
            <a:off x="419099" y="3551923"/>
            <a:ext cx="2209801" cy="2247883"/>
          </a:xfrm>
          <a:prstGeom prst="rect">
            <a:avLst/>
          </a:prstGeom>
        </p:spPr>
      </p:pic>
      <p:pic>
        <p:nvPicPr>
          <p:cNvPr id="3" name="Es importante hacer cosas... tex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1714" y="1297871"/>
            <a:ext cx="609600" cy="609600"/>
          </a:xfrm>
          <a:prstGeom prst="rect">
            <a:avLst/>
          </a:prstGeom>
        </p:spPr>
      </p:pic>
      <p:sp>
        <p:nvSpPr>
          <p:cNvPr id="17" name="CuadroTexto 10">
            <a:extLst>
              <a:ext uri="{FF2B5EF4-FFF2-40B4-BE49-F238E27FC236}">
                <a16:creationId xmlns:a16="http://schemas.microsoft.com/office/drawing/2014/main" id="{C9656096-B63E-AD49-8D1A-135CC943C12E}"/>
              </a:ext>
            </a:extLst>
          </p:cNvPr>
          <p:cNvSpPr txBox="1"/>
          <p:nvPr/>
        </p:nvSpPr>
        <p:spPr>
          <a:xfrm>
            <a:off x="5793918" y="4143057"/>
            <a:ext cx="995327" cy="400110"/>
          </a:xfrm>
          <a:prstGeom prst="rect">
            <a:avLst/>
          </a:prstGeom>
          <a:noFill/>
          <a:ln>
            <a:noFill/>
          </a:ln>
        </p:spPr>
        <p:txBody>
          <a:bodyPr wrap="square" rtlCol="0">
            <a:spAutoFit/>
          </a:bodyPr>
          <a:lstStyle/>
          <a:p>
            <a:pPr algn="l"/>
            <a:r>
              <a:rPr lang="en-GB" sz="2000" b="1" dirty="0">
                <a:solidFill>
                  <a:schemeClr val="accent5">
                    <a:lumMod val="50000"/>
                  </a:schemeClr>
                </a:solidFill>
              </a:rPr>
              <a:t>repartí</a:t>
            </a:r>
            <a:endParaRPr lang="es-GB" sz="2000" b="1" dirty="0">
              <a:solidFill>
                <a:schemeClr val="accent5">
                  <a:lumMod val="50000"/>
                </a:schemeClr>
              </a:solidFill>
            </a:endParaRPr>
          </a:p>
        </p:txBody>
      </p:sp>
      <p:sp>
        <p:nvSpPr>
          <p:cNvPr id="4" name="Rounded Rectangular Callout 3"/>
          <p:cNvSpPr/>
          <p:nvPr/>
        </p:nvSpPr>
        <p:spPr>
          <a:xfrm>
            <a:off x="7756857" y="862627"/>
            <a:ext cx="4171286" cy="1112465"/>
          </a:xfrm>
          <a:prstGeom prst="wedgeRoundRectCallout">
            <a:avLst>
              <a:gd name="adj1" fmla="val -29287"/>
              <a:gd name="adj2" fmla="val 82744"/>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There is often an ‘a’ between ‘ayudar’ and the direct object. English doesn’t have this.</a:t>
            </a:r>
          </a:p>
        </p:txBody>
      </p:sp>
    </p:spTree>
    <p:extLst>
      <p:ext uri="{BB962C8B-B14F-4D97-AF65-F5344CB8AC3E}">
        <p14:creationId xmlns:p14="http://schemas.microsoft.com/office/powerpoint/2010/main" val="328402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58568" fill="hold"/>
                                        <p:tgtEl>
                                          <p:spTgt spid="3"/>
                                        </p:tgtEl>
                                      </p:cBhvr>
                                    </p:cmd>
                                  </p:childTnLst>
                                </p:cTn>
                              </p:par>
                            </p:childTnLst>
                          </p:cTn>
                        </p:par>
                      </p:childTnLst>
                    </p:cTn>
                  </p:par>
                </p:childTnLst>
              </p:cTn>
              <p:nextCondLst>
                <p:cond evt="onClick" delay="0">
                  <p:tgtEl>
                    <p:spTgt spid="3"/>
                  </p:tgtEl>
                </p:cond>
              </p:nextCondLst>
            </p:seq>
            <p:audio>
              <p:cMediaNode vol="80000">
                <p:cTn id="48" fill="hold" display="0">
                  <p:stCondLst>
                    <p:cond delay="indefinite"/>
                  </p:stCondLst>
                  <p:endCondLst>
                    <p:cond evt="onStopAudio" delay="0">
                      <p:tgtEl>
                        <p:sldTgt/>
                      </p:tgtEl>
                    </p:cond>
                  </p:endCondLst>
                </p:cTn>
                <p:tgtEl>
                  <p:spTgt spid="3"/>
                </p:tgtEl>
              </p:cMediaNode>
            </p:audio>
          </p:childTnLst>
        </p:cTn>
      </p:par>
    </p:tnLst>
    <p:bldLst>
      <p:bldP spid="8" grpId="0"/>
      <p:bldP spid="9" grpId="0"/>
      <p:bldP spid="10" grpId="0"/>
      <p:bldP spid="11" grpId="0"/>
      <p:bldP spid="12" grpId="0"/>
      <p:bldP spid="13" grpId="0"/>
      <p:bldP spid="14" grpId="0"/>
      <p:bldP spid="15" grpId="0"/>
      <p:bldP spid="17" grpId="0"/>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B24A41-5CD9-AF44-A51B-6501F625C7CC}"/>
              </a:ext>
            </a:extLst>
          </p:cNvPr>
          <p:cNvSpPr>
            <a:spLocks noGrp="1"/>
          </p:cNvSpPr>
          <p:nvPr>
            <p:ph type="title"/>
          </p:nvPr>
        </p:nvSpPr>
        <p:spPr>
          <a:xfrm>
            <a:off x="247650" y="184839"/>
            <a:ext cx="9089694" cy="547572"/>
          </a:xfrm>
        </p:spPr>
        <p:txBody>
          <a:bodyPr>
            <a:normAutofit fontScale="90000"/>
          </a:bodyPr>
          <a:lstStyle/>
          <a:p>
            <a:pPr>
              <a:lnSpc>
                <a:spcPct val="100000"/>
              </a:lnSpc>
            </a:pPr>
            <a:r>
              <a:rPr lang="en-GB" sz="2400" b="1" dirty="0" err="1"/>
              <a:t>Escucha</a:t>
            </a:r>
            <a:r>
              <a:rPr lang="en-GB" sz="2400" b="1" dirty="0"/>
              <a:t> y lee. Lucía y Nadia </a:t>
            </a:r>
            <a:r>
              <a:rPr lang="en-GB" sz="2400" b="1" dirty="0" err="1"/>
              <a:t>comparan</a:t>
            </a:r>
            <a:r>
              <a:rPr lang="en-GB" sz="2400" b="1" dirty="0"/>
              <a:t> las </a:t>
            </a:r>
            <a:r>
              <a:rPr lang="en-GB" sz="2400" b="1" dirty="0" err="1"/>
              <a:t>actividades</a:t>
            </a:r>
            <a:r>
              <a:rPr lang="en-GB" sz="2400" b="1" dirty="0"/>
              <a:t> para ayudar al </a:t>
            </a:r>
            <a:r>
              <a:rPr lang="en-GB" sz="2400" b="1" dirty="0" err="1"/>
              <a:t>planeta</a:t>
            </a:r>
            <a:r>
              <a:rPr lang="en-GB" sz="2400" b="1" dirty="0"/>
              <a:t>. ¿</a:t>
            </a:r>
            <a:r>
              <a:rPr lang="en-GB" sz="2400" b="1" dirty="0" err="1"/>
              <a:t>Puedes</a:t>
            </a:r>
            <a:r>
              <a:rPr lang="en-GB" sz="2400" b="1" dirty="0"/>
              <a:t> reemplazar* las palabras </a:t>
            </a:r>
            <a:r>
              <a:rPr lang="en-GB" sz="2400" b="1" dirty="0" err="1"/>
              <a:t>en</a:t>
            </a:r>
            <a:r>
              <a:rPr lang="en-GB" sz="2400" b="1" dirty="0"/>
              <a:t> el texto?  </a:t>
            </a:r>
            <a:endParaRPr lang="es-GB" sz="2400" dirty="0"/>
          </a:p>
        </p:txBody>
      </p:sp>
      <p:sp>
        <p:nvSpPr>
          <p:cNvPr id="22" name="Rounded Rectangle 16">
            <a:extLst>
              <a:ext uri="{FF2B5EF4-FFF2-40B4-BE49-F238E27FC236}">
                <a16:creationId xmlns:a16="http://schemas.microsoft.com/office/drawing/2014/main" id="{8B8223B8-A9D6-3D48-B01A-D763C895CC84}"/>
              </a:ext>
            </a:extLst>
          </p:cNvPr>
          <p:cNvSpPr/>
          <p:nvPr/>
        </p:nvSpPr>
        <p:spPr>
          <a:xfrm>
            <a:off x="247650" y="887466"/>
            <a:ext cx="1246610" cy="218475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Action Button: Custom 22">
            <a:hlinkClick r:id="" action="ppaction://noaction" highlightClick="1">
              <a:snd r:embed="rId5" name="Text part 1.wav"/>
            </a:hlinkClick>
            <a:extLst>
              <a:ext uri="{FF2B5EF4-FFF2-40B4-BE49-F238E27FC236}">
                <a16:creationId xmlns:a16="http://schemas.microsoft.com/office/drawing/2014/main" id="{54DE754B-CBC6-2744-8B59-53DDDFF1AFAB}"/>
              </a:ext>
            </a:extLst>
          </p:cNvPr>
          <p:cNvSpPr/>
          <p:nvPr/>
        </p:nvSpPr>
        <p:spPr>
          <a:xfrm>
            <a:off x="419655" y="1013244"/>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4" name="Action Button: Custom 22">
            <a:hlinkClick r:id="" action="ppaction://noaction" highlightClick="1">
              <a:snd r:embed="rId6" name="Text part 2.wav"/>
            </a:hlinkClick>
            <a:extLst>
              <a:ext uri="{FF2B5EF4-FFF2-40B4-BE49-F238E27FC236}">
                <a16:creationId xmlns:a16="http://schemas.microsoft.com/office/drawing/2014/main" id="{0698876C-0246-2044-B143-54B793D64E5A}"/>
              </a:ext>
            </a:extLst>
          </p:cNvPr>
          <p:cNvSpPr/>
          <p:nvPr/>
        </p:nvSpPr>
        <p:spPr>
          <a:xfrm>
            <a:off x="436551" y="1527405"/>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5" name="Action Button: Custom 22">
            <a:hlinkClick r:id="" action="ppaction://noaction" highlightClick="1">
              <a:snd r:embed="rId7" name="Text part 3.wav"/>
            </a:hlinkClick>
            <a:extLst>
              <a:ext uri="{FF2B5EF4-FFF2-40B4-BE49-F238E27FC236}">
                <a16:creationId xmlns:a16="http://schemas.microsoft.com/office/drawing/2014/main" id="{F46DDDF7-4C6F-6B4A-B4EB-3A97B575311B}"/>
              </a:ext>
            </a:extLst>
          </p:cNvPr>
          <p:cNvSpPr/>
          <p:nvPr/>
        </p:nvSpPr>
        <p:spPr>
          <a:xfrm>
            <a:off x="436551" y="2041566"/>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6" name="Action Button: Custom 22">
            <a:hlinkClick r:id="" action="ppaction://noaction" highlightClick="1">
              <a:snd r:embed="rId8" name="Text part 4.wav"/>
            </a:hlinkClick>
            <a:extLst>
              <a:ext uri="{FF2B5EF4-FFF2-40B4-BE49-F238E27FC236}">
                <a16:creationId xmlns:a16="http://schemas.microsoft.com/office/drawing/2014/main" id="{97CCB70C-A2B9-2B4C-AED5-B4F0F4023718}"/>
              </a:ext>
            </a:extLst>
          </p:cNvPr>
          <p:cNvSpPr/>
          <p:nvPr/>
        </p:nvSpPr>
        <p:spPr>
          <a:xfrm>
            <a:off x="436551" y="2537047"/>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7" name="Action Button: Custom 22">
            <a:hlinkClick r:id="" action="ppaction://noaction" highlightClick="1">
              <a:snd r:embed="rId9" name="Text part 5.wav"/>
            </a:hlinkClick>
            <a:extLst>
              <a:ext uri="{FF2B5EF4-FFF2-40B4-BE49-F238E27FC236}">
                <a16:creationId xmlns:a16="http://schemas.microsoft.com/office/drawing/2014/main" id="{88622238-DED8-114C-88F1-BF8D7D53EAA6}"/>
              </a:ext>
            </a:extLst>
          </p:cNvPr>
          <p:cNvSpPr/>
          <p:nvPr/>
        </p:nvSpPr>
        <p:spPr>
          <a:xfrm>
            <a:off x="927951" y="1013244"/>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8" name="Action Button: Custom 22">
            <a:hlinkClick r:id="" action="ppaction://noaction" highlightClick="1">
              <a:snd r:embed="rId10" name="Text part 6.wav"/>
            </a:hlinkClick>
            <a:extLst>
              <a:ext uri="{FF2B5EF4-FFF2-40B4-BE49-F238E27FC236}">
                <a16:creationId xmlns:a16="http://schemas.microsoft.com/office/drawing/2014/main" id="{5A37F52D-4D64-E044-ABBF-5E37E6144551}"/>
              </a:ext>
            </a:extLst>
          </p:cNvPr>
          <p:cNvSpPr/>
          <p:nvPr/>
        </p:nvSpPr>
        <p:spPr>
          <a:xfrm>
            <a:off x="927951" y="1529051"/>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Rounded Rectangle 14">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p:cNvPicPr>
            <a:picLocks noChangeAspect="1"/>
          </p:cNvPicPr>
          <p:nvPr/>
        </p:nvPicPr>
        <p:blipFill rotWithShape="1">
          <a:blip r:embed="rId11" cstate="print">
            <a:extLst>
              <a:ext uri="{28A0092B-C50C-407E-A947-70E740481C1C}">
                <a14:useLocalDpi xmlns:a14="http://schemas.microsoft.com/office/drawing/2010/main" val="0"/>
              </a:ext>
            </a:extLst>
          </a:blip>
          <a:srcRect l="26294"/>
          <a:stretch/>
        </p:blipFill>
        <p:spPr>
          <a:xfrm>
            <a:off x="306705" y="3174399"/>
            <a:ext cx="3588970" cy="2739022"/>
          </a:xfrm>
          <a:prstGeom prst="rect">
            <a:avLst/>
          </a:prstGeom>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6705" y="3497976"/>
            <a:ext cx="3996236" cy="2247883"/>
          </a:xfrm>
          <a:prstGeom prst="rect">
            <a:avLst/>
          </a:prstGeom>
        </p:spPr>
      </p:pic>
      <p:sp>
        <p:nvSpPr>
          <p:cNvPr id="29" name="Llamada rectangular redondeada 28">
            <a:extLst>
              <a:ext uri="{FF2B5EF4-FFF2-40B4-BE49-F238E27FC236}">
                <a16:creationId xmlns:a16="http://schemas.microsoft.com/office/drawing/2014/main" id="{2A598DD5-F5B1-5046-8D8A-3C1BE9E592E0}"/>
              </a:ext>
            </a:extLst>
          </p:cNvPr>
          <p:cNvSpPr/>
          <p:nvPr/>
        </p:nvSpPr>
        <p:spPr>
          <a:xfrm>
            <a:off x="4274624" y="854143"/>
            <a:ext cx="7452919" cy="5317474"/>
          </a:xfrm>
          <a:prstGeom prst="wedgeRoundRectCallout">
            <a:avLst>
              <a:gd name="adj1" fmla="val -62155"/>
              <a:gd name="adj2" fmla="val 19782"/>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a:solidFill>
                  <a:srgbClr val="203864"/>
                </a:solidFill>
              </a:rPr>
              <a:t>Es importante hacer cosas para ayudar al planeta. La semana pasada yo leí un blog con información para una vida verde y mi madre escribió un artículo sobre la naturaleza. </a:t>
            </a:r>
          </a:p>
          <a:p>
            <a:pPr algn="ctr"/>
            <a:endParaRPr lang="es-ES" sz="2200" dirty="0">
              <a:solidFill>
                <a:srgbClr val="203864"/>
              </a:solidFill>
            </a:endParaRPr>
          </a:p>
          <a:p>
            <a:pPr algn="ctr"/>
            <a:r>
              <a:rPr lang="es-ES" sz="2200" dirty="0">
                <a:solidFill>
                  <a:srgbClr val="203864"/>
                </a:solidFill>
              </a:rPr>
              <a:t>Ella compartió ideas para preparar platos sin productos animales, mientras que yo elegí preparar la comida. Además, ¡repartí la comida entre mis amigos!</a:t>
            </a:r>
          </a:p>
          <a:p>
            <a:pPr algn="ctr"/>
            <a:endParaRPr lang="es-ES" sz="2200" dirty="0">
              <a:solidFill>
                <a:srgbClr val="203864"/>
              </a:solidFill>
            </a:endParaRPr>
          </a:p>
          <a:p>
            <a:pPr algn="ctr"/>
            <a:r>
              <a:rPr lang="es-ES" sz="2200" dirty="0">
                <a:solidFill>
                  <a:srgbClr val="203864"/>
                </a:solidFill>
              </a:rPr>
              <a:t>También, mi hermano decidió limpiar la basura en la playa y tú ofreciste tu ayuda como voluntaria para terminar antes. Él recogió las bolsas, en cambio tú recogiste las botellas. </a:t>
            </a:r>
          </a:p>
        </p:txBody>
      </p:sp>
      <p:sp>
        <p:nvSpPr>
          <p:cNvPr id="4" name="TextBox 3"/>
          <p:cNvSpPr txBox="1"/>
          <p:nvPr/>
        </p:nvSpPr>
        <p:spPr>
          <a:xfrm>
            <a:off x="247650" y="5913421"/>
            <a:ext cx="3275709" cy="400110"/>
          </a:xfrm>
          <a:prstGeom prst="rect">
            <a:avLst/>
          </a:prstGeom>
          <a:noFill/>
        </p:spPr>
        <p:txBody>
          <a:bodyPr wrap="square" rtlCol="0">
            <a:spAutoFit/>
          </a:bodyPr>
          <a:lstStyle/>
          <a:p>
            <a:pPr algn="l"/>
            <a:r>
              <a:rPr lang="en-GB" sz="2000" dirty="0">
                <a:solidFill>
                  <a:schemeClr val="accent5">
                    <a:lumMod val="50000"/>
                  </a:schemeClr>
                </a:solidFill>
              </a:rPr>
              <a:t>*reemplazar = to replace</a:t>
            </a:r>
          </a:p>
        </p:txBody>
      </p:sp>
      <p:sp>
        <p:nvSpPr>
          <p:cNvPr id="18" name="Action Button: Custom 22">
            <a:hlinkClick r:id="" action="ppaction://noaction" highlightClick="1">
              <a:snd r:embed="rId13" name="Text part 7.wav"/>
            </a:hlinkClick>
            <a:extLst>
              <a:ext uri="{FF2B5EF4-FFF2-40B4-BE49-F238E27FC236}">
                <a16:creationId xmlns:a16="http://schemas.microsoft.com/office/drawing/2014/main" id="{5A37F52D-4D64-E044-ABBF-5E37E6144551}"/>
              </a:ext>
            </a:extLst>
          </p:cNvPr>
          <p:cNvSpPr/>
          <p:nvPr/>
        </p:nvSpPr>
        <p:spPr>
          <a:xfrm>
            <a:off x="927951" y="2052495"/>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19" name="Es importante hacer cosas... tex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579642" y="1627746"/>
            <a:ext cx="609600" cy="609600"/>
          </a:xfrm>
          <a:prstGeom prst="rect">
            <a:avLst/>
          </a:prstGeom>
        </p:spPr>
      </p:pic>
    </p:spTree>
    <p:extLst>
      <p:ext uri="{BB962C8B-B14F-4D97-AF65-F5344CB8AC3E}">
        <p14:creationId xmlns:p14="http://schemas.microsoft.com/office/powerpoint/2010/main" val="15300397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68"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ular Callout 15"/>
          <p:cNvSpPr/>
          <p:nvPr/>
        </p:nvSpPr>
        <p:spPr>
          <a:xfrm>
            <a:off x="7728664" y="4793705"/>
            <a:ext cx="2535909" cy="1106130"/>
          </a:xfrm>
          <a:prstGeom prst="wedgeRoundRectCallout">
            <a:avLst>
              <a:gd name="adj1" fmla="val 72071"/>
              <a:gd name="adj2" fmla="val -2016"/>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a:t>
            </a:r>
            <a:r>
              <a:rPr lang="en-GB" sz="2200" dirty="0" err="1">
                <a:solidFill>
                  <a:srgbClr val="002060"/>
                </a:solidFill>
              </a:rPr>
              <a:t>Yo</a:t>
            </a:r>
            <a:r>
              <a:rPr lang="en-GB" sz="2200" dirty="0">
                <a:solidFill>
                  <a:srgbClr val="002060"/>
                </a:solidFill>
              </a:rPr>
              <a:t>) </a:t>
            </a:r>
            <a:r>
              <a:rPr lang="en-GB" sz="2200" dirty="0" err="1">
                <a:solidFill>
                  <a:srgbClr val="002060"/>
                </a:solidFill>
              </a:rPr>
              <a:t>elegí</a:t>
            </a:r>
            <a:r>
              <a:rPr lang="en-GB" sz="2200" dirty="0">
                <a:solidFill>
                  <a:srgbClr val="002060"/>
                </a:solidFill>
              </a:rPr>
              <a:t> </a:t>
            </a:r>
            <a:r>
              <a:rPr lang="en-GB" sz="2200" dirty="0" err="1">
                <a:solidFill>
                  <a:srgbClr val="002060"/>
                </a:solidFill>
              </a:rPr>
              <a:t>limpiar</a:t>
            </a:r>
            <a:r>
              <a:rPr lang="en-GB" sz="2200" dirty="0">
                <a:solidFill>
                  <a:srgbClr val="002060"/>
                </a:solidFill>
              </a:rPr>
              <a:t> la playa!</a:t>
            </a:r>
          </a:p>
        </p:txBody>
      </p:sp>
      <p:sp>
        <p:nvSpPr>
          <p:cNvPr id="15" name="Rounded Rectangular Callout 14"/>
          <p:cNvSpPr/>
          <p:nvPr/>
        </p:nvSpPr>
        <p:spPr>
          <a:xfrm>
            <a:off x="4485831" y="3739172"/>
            <a:ext cx="2442028" cy="1054533"/>
          </a:xfrm>
          <a:prstGeom prst="wedgeRoundRectCallout">
            <a:avLst>
              <a:gd name="adj1" fmla="val -58252"/>
              <a:gd name="adj2" fmla="val 3669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a:t>
            </a:r>
            <a:r>
              <a:rPr lang="en-GB" sz="2200" dirty="0" err="1">
                <a:solidFill>
                  <a:srgbClr val="002060"/>
                </a:solidFill>
              </a:rPr>
              <a:t>Tú</a:t>
            </a:r>
            <a:r>
              <a:rPr lang="en-GB" sz="2200" dirty="0">
                <a:solidFill>
                  <a:srgbClr val="002060"/>
                </a:solidFill>
              </a:rPr>
              <a:t>) </a:t>
            </a:r>
            <a:r>
              <a:rPr lang="en-GB" sz="2200" dirty="0" err="1">
                <a:solidFill>
                  <a:srgbClr val="002060"/>
                </a:solidFill>
              </a:rPr>
              <a:t>recogiste</a:t>
            </a:r>
            <a:r>
              <a:rPr lang="en-GB" sz="2200" dirty="0">
                <a:solidFill>
                  <a:srgbClr val="002060"/>
                </a:solidFill>
              </a:rPr>
              <a:t> la </a:t>
            </a:r>
            <a:r>
              <a:rPr lang="en-GB" sz="2200" dirty="0" err="1">
                <a:solidFill>
                  <a:srgbClr val="002060"/>
                </a:solidFill>
              </a:rPr>
              <a:t>basura</a:t>
            </a:r>
            <a:r>
              <a:rPr lang="en-GB" sz="2200" dirty="0">
                <a:solidFill>
                  <a:srgbClr val="002060"/>
                </a:solidFill>
              </a:rPr>
              <a:t>!</a:t>
            </a:r>
          </a:p>
        </p:txBody>
      </p:sp>
      <p:sp>
        <p:nvSpPr>
          <p:cNvPr id="14" name="Rounded Rectangular Callout 13"/>
          <p:cNvSpPr/>
          <p:nvPr/>
        </p:nvSpPr>
        <p:spPr>
          <a:xfrm>
            <a:off x="9423077" y="1081279"/>
            <a:ext cx="2249714" cy="1231872"/>
          </a:xfrm>
          <a:prstGeom prst="wedgeRoundRectCallout">
            <a:avLst>
              <a:gd name="adj1" fmla="val -58252"/>
              <a:gd name="adj2" fmla="val 3669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a:t>
            </a:r>
            <a:r>
              <a:rPr lang="en-GB" sz="2200" dirty="0" err="1">
                <a:solidFill>
                  <a:srgbClr val="002060"/>
                </a:solidFill>
              </a:rPr>
              <a:t>Él</a:t>
            </a:r>
            <a:r>
              <a:rPr lang="en-GB" sz="2200" dirty="0">
                <a:solidFill>
                  <a:srgbClr val="002060"/>
                </a:solidFill>
              </a:rPr>
              <a:t>) </a:t>
            </a:r>
            <a:r>
              <a:rPr lang="en-GB" sz="2200" dirty="0" err="1">
                <a:solidFill>
                  <a:srgbClr val="002060"/>
                </a:solidFill>
              </a:rPr>
              <a:t>decidió</a:t>
            </a:r>
            <a:r>
              <a:rPr lang="en-GB" sz="2200" dirty="0">
                <a:solidFill>
                  <a:srgbClr val="002060"/>
                </a:solidFill>
              </a:rPr>
              <a:t> </a:t>
            </a:r>
            <a:r>
              <a:rPr lang="en-GB" sz="2200" dirty="0" err="1">
                <a:solidFill>
                  <a:srgbClr val="002060"/>
                </a:solidFill>
              </a:rPr>
              <a:t>ir</a:t>
            </a:r>
            <a:r>
              <a:rPr lang="en-GB" sz="2200" dirty="0">
                <a:solidFill>
                  <a:srgbClr val="002060"/>
                </a:solidFill>
              </a:rPr>
              <a:t> a pie!</a:t>
            </a:r>
          </a:p>
        </p:txBody>
      </p:sp>
      <p:sp>
        <p:nvSpPr>
          <p:cNvPr id="13" name="Rounded Rectangular Callout 12"/>
          <p:cNvSpPr/>
          <p:nvPr/>
        </p:nvSpPr>
        <p:spPr>
          <a:xfrm>
            <a:off x="1450554" y="1563734"/>
            <a:ext cx="2382242" cy="1429879"/>
          </a:xfrm>
          <a:prstGeom prst="wedgeRoundRectCallout">
            <a:avLst>
              <a:gd name="adj1" fmla="val -58252"/>
              <a:gd name="adj2" fmla="val 3669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a:t>
            </a:r>
            <a:r>
              <a:rPr lang="en-GB" sz="2200" dirty="0" err="1">
                <a:solidFill>
                  <a:srgbClr val="002060"/>
                </a:solidFill>
              </a:rPr>
              <a:t>Yo</a:t>
            </a:r>
            <a:r>
              <a:rPr lang="en-GB" sz="2200" dirty="0">
                <a:solidFill>
                  <a:srgbClr val="002060"/>
                </a:solidFill>
              </a:rPr>
              <a:t>) </a:t>
            </a:r>
            <a:r>
              <a:rPr lang="en-GB" sz="2200" dirty="0" err="1">
                <a:solidFill>
                  <a:srgbClr val="002060"/>
                </a:solidFill>
              </a:rPr>
              <a:t>escribí</a:t>
            </a:r>
            <a:r>
              <a:rPr lang="en-GB" sz="2200" dirty="0">
                <a:solidFill>
                  <a:srgbClr val="002060"/>
                </a:solidFill>
              </a:rPr>
              <a:t> </a:t>
            </a:r>
            <a:r>
              <a:rPr lang="en-GB" sz="2200" dirty="0" err="1">
                <a:solidFill>
                  <a:srgbClr val="002060"/>
                </a:solidFill>
              </a:rPr>
              <a:t>sobre</a:t>
            </a:r>
            <a:r>
              <a:rPr lang="en-GB" sz="2200" dirty="0">
                <a:solidFill>
                  <a:srgbClr val="002060"/>
                </a:solidFill>
              </a:rPr>
              <a:t> mi </a:t>
            </a:r>
            <a:r>
              <a:rPr lang="en-GB" sz="2200" dirty="0" err="1">
                <a:solidFill>
                  <a:srgbClr val="002060"/>
                </a:solidFill>
              </a:rPr>
              <a:t>equipo</a:t>
            </a:r>
            <a:r>
              <a:rPr lang="en-GB" sz="2200" dirty="0">
                <a:solidFill>
                  <a:srgbClr val="002060"/>
                </a:solidFill>
              </a:rPr>
              <a:t> de </a:t>
            </a:r>
            <a:r>
              <a:rPr lang="en-GB" sz="2200" dirty="0" err="1">
                <a:solidFill>
                  <a:srgbClr val="002060"/>
                </a:solidFill>
              </a:rPr>
              <a:t>voluntarios</a:t>
            </a:r>
            <a:r>
              <a:rPr lang="en-GB" sz="2200" dirty="0">
                <a:solidFill>
                  <a:srgbClr val="002060"/>
                </a:solidFill>
              </a:rPr>
              <a:t>!</a:t>
            </a:r>
          </a:p>
        </p:txBody>
      </p:sp>
      <p:sp>
        <p:nvSpPr>
          <p:cNvPr id="2" name="Title 1"/>
          <p:cNvSpPr>
            <a:spLocks noGrp="1"/>
          </p:cNvSpPr>
          <p:nvPr>
            <p:ph type="title"/>
          </p:nvPr>
        </p:nvSpPr>
        <p:spPr>
          <a:xfrm>
            <a:off x="371086" y="176444"/>
            <a:ext cx="9796486" cy="1325563"/>
          </a:xfrm>
        </p:spPr>
        <p:txBody>
          <a:bodyPr>
            <a:normAutofit/>
          </a:bodyPr>
          <a:lstStyle/>
          <a:p>
            <a:r>
              <a:rPr lang="en-GB" sz="2400" b="1" dirty="0" err="1"/>
              <a:t>Unos</a:t>
            </a:r>
            <a:r>
              <a:rPr lang="en-GB" sz="2400" b="1" dirty="0"/>
              <a:t> </a:t>
            </a:r>
            <a:r>
              <a:rPr lang="en-GB" sz="2400" b="1" dirty="0" err="1"/>
              <a:t>días</a:t>
            </a:r>
            <a:r>
              <a:rPr lang="en-GB" sz="2400" b="1" dirty="0"/>
              <a:t> </a:t>
            </a:r>
            <a:r>
              <a:rPr lang="en-GB" sz="2400" b="1" dirty="0" err="1"/>
              <a:t>después</a:t>
            </a:r>
            <a:r>
              <a:rPr lang="en-GB" sz="2400" b="1" dirty="0"/>
              <a:t> del </a:t>
            </a:r>
            <a:r>
              <a:rPr lang="en-GB" sz="2400" b="1" dirty="0" err="1"/>
              <a:t>día</a:t>
            </a:r>
            <a:r>
              <a:rPr lang="en-GB" sz="2400" b="1" dirty="0"/>
              <a:t> para ayudar al </a:t>
            </a:r>
            <a:r>
              <a:rPr lang="en-GB" sz="2400" b="1" dirty="0" err="1"/>
              <a:t>planeta</a:t>
            </a:r>
            <a:r>
              <a:rPr lang="en-GB" sz="2400" b="1" dirty="0"/>
              <a:t>, </a:t>
            </a:r>
            <a:r>
              <a:rPr lang="en-GB" sz="2400" b="1" dirty="0" err="1"/>
              <a:t>todos</a:t>
            </a:r>
            <a:r>
              <a:rPr lang="en-GB" sz="2400" b="1" dirty="0"/>
              <a:t> </a:t>
            </a:r>
            <a:r>
              <a:rPr lang="en-GB" sz="2400" b="1" dirty="0" err="1"/>
              <a:t>los</a:t>
            </a:r>
            <a:r>
              <a:rPr lang="en-GB" sz="2400" b="1" dirty="0"/>
              <a:t> amigos comparan las actividades. </a:t>
            </a:r>
            <a:br>
              <a:rPr lang="en-GB" sz="2400" b="1" dirty="0"/>
            </a:br>
            <a:r>
              <a:rPr lang="en-GB" sz="2400" b="1" dirty="0"/>
              <a:t>¿</a:t>
            </a:r>
            <a:r>
              <a:rPr lang="en-GB" sz="2400" b="1" dirty="0" err="1"/>
              <a:t>Puedes</a:t>
            </a:r>
            <a:r>
              <a:rPr lang="en-GB" sz="2400" b="1" dirty="0"/>
              <a:t> </a:t>
            </a:r>
            <a:r>
              <a:rPr lang="en-GB" sz="2400" b="1" dirty="0" err="1"/>
              <a:t>decir</a:t>
            </a:r>
            <a:r>
              <a:rPr lang="en-GB" sz="2400" b="1" dirty="0"/>
              <a:t> las </a:t>
            </a:r>
            <a:r>
              <a:rPr lang="en-GB" sz="2400" b="1" dirty="0" err="1"/>
              <a:t>frases</a:t>
            </a:r>
            <a:r>
              <a:rPr lang="en-GB" sz="2400" b="1" dirty="0"/>
              <a:t> </a:t>
            </a:r>
            <a:r>
              <a:rPr lang="en-GB" sz="2400" b="1" dirty="0" err="1"/>
              <a:t>en</a:t>
            </a:r>
            <a:r>
              <a:rPr lang="en-GB" sz="2400" b="1" dirty="0"/>
              <a:t> </a:t>
            </a:r>
            <a:r>
              <a:rPr lang="en-GB" sz="2400" b="1" dirty="0" err="1"/>
              <a:t>español</a:t>
            </a:r>
            <a:r>
              <a:rPr lang="en-GB" sz="2400" b="1" dirty="0"/>
              <a:t>?</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3156" t="882" r="28818" b="-882"/>
          <a:stretch/>
        </p:blipFill>
        <p:spPr>
          <a:xfrm>
            <a:off x="10547934" y="3924392"/>
            <a:ext cx="1253859" cy="2516601"/>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7282" r="46925"/>
          <a:stretch/>
        </p:blipFill>
        <p:spPr>
          <a:xfrm>
            <a:off x="150361" y="2089600"/>
            <a:ext cx="1300193" cy="2835426"/>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4740" r="48722"/>
          <a:stretch/>
        </p:blipFill>
        <p:spPr>
          <a:xfrm>
            <a:off x="2932690" y="3739172"/>
            <a:ext cx="1274022" cy="2700456"/>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18115" t="9612"/>
          <a:stretch/>
        </p:blipFill>
        <p:spPr>
          <a:xfrm>
            <a:off x="5768896" y="838346"/>
            <a:ext cx="4792036" cy="2975428"/>
          </a:xfrm>
          <a:prstGeom prst="rect">
            <a:avLst/>
          </a:prstGeom>
        </p:spPr>
      </p:pic>
      <p:sp>
        <p:nvSpPr>
          <p:cNvPr id="8" name="Rounded Rectangular Callout 7"/>
          <p:cNvSpPr/>
          <p:nvPr/>
        </p:nvSpPr>
        <p:spPr>
          <a:xfrm>
            <a:off x="1450554" y="1563734"/>
            <a:ext cx="2382242" cy="1443794"/>
          </a:xfrm>
          <a:prstGeom prst="wedgeRoundRectCallout">
            <a:avLst>
              <a:gd name="adj1" fmla="val -58252"/>
              <a:gd name="adj2" fmla="val 36694"/>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I wrote about my team of volunteers! </a:t>
            </a:r>
          </a:p>
        </p:txBody>
      </p:sp>
      <p:sp>
        <p:nvSpPr>
          <p:cNvPr id="9" name="Rounded Rectangular Callout 8"/>
          <p:cNvSpPr/>
          <p:nvPr/>
        </p:nvSpPr>
        <p:spPr>
          <a:xfrm>
            <a:off x="4486057" y="3739172"/>
            <a:ext cx="2442028" cy="1054533"/>
          </a:xfrm>
          <a:prstGeom prst="wedgeRoundRectCallout">
            <a:avLst>
              <a:gd name="adj1" fmla="val -58252"/>
              <a:gd name="adj2" fmla="val 36694"/>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You picked up the rubbish!</a:t>
            </a:r>
          </a:p>
        </p:txBody>
      </p:sp>
      <p:sp>
        <p:nvSpPr>
          <p:cNvPr id="10" name="Rounded Rectangular Callout 9"/>
          <p:cNvSpPr/>
          <p:nvPr/>
        </p:nvSpPr>
        <p:spPr>
          <a:xfrm>
            <a:off x="9423077" y="1081279"/>
            <a:ext cx="2249714" cy="1231872"/>
          </a:xfrm>
          <a:prstGeom prst="wedgeRoundRectCallout">
            <a:avLst>
              <a:gd name="adj1" fmla="val -58252"/>
              <a:gd name="adj2" fmla="val 36694"/>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He decided to go on foot!</a:t>
            </a:r>
          </a:p>
        </p:txBody>
      </p:sp>
      <p:sp>
        <p:nvSpPr>
          <p:cNvPr id="11" name="Rounded Rectangular Callout 10"/>
          <p:cNvSpPr/>
          <p:nvPr/>
        </p:nvSpPr>
        <p:spPr>
          <a:xfrm>
            <a:off x="7703587" y="4793706"/>
            <a:ext cx="2560986" cy="1106129"/>
          </a:xfrm>
          <a:prstGeom prst="wedgeRoundRectCallout">
            <a:avLst>
              <a:gd name="adj1" fmla="val 72071"/>
              <a:gd name="adj2" fmla="val -2016"/>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I chose to clean the beach! </a:t>
            </a:r>
          </a:p>
        </p:txBody>
      </p:sp>
      <p:sp>
        <p:nvSpPr>
          <p:cNvPr id="12"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150135" y="4793705"/>
            <a:ext cx="1240000" cy="461665"/>
          </a:xfrm>
          <a:prstGeom prst="rect">
            <a:avLst/>
          </a:prstGeom>
          <a:noFill/>
        </p:spPr>
        <p:txBody>
          <a:bodyPr wrap="square" rtlCol="0">
            <a:spAutoFit/>
          </a:bodyPr>
          <a:lstStyle/>
          <a:p>
            <a:pPr algn="l"/>
            <a:r>
              <a:rPr lang="en-GB" sz="2400" dirty="0">
                <a:solidFill>
                  <a:schemeClr val="accent5">
                    <a:lumMod val="50000"/>
                  </a:schemeClr>
                </a:solidFill>
              </a:rPr>
              <a:t>Daniel</a:t>
            </a:r>
          </a:p>
        </p:txBody>
      </p:sp>
      <p:sp>
        <p:nvSpPr>
          <p:cNvPr id="17" name="TextBox 16"/>
          <p:cNvSpPr txBox="1"/>
          <p:nvPr/>
        </p:nvSpPr>
        <p:spPr>
          <a:xfrm>
            <a:off x="4073664" y="5899835"/>
            <a:ext cx="1240000" cy="461665"/>
          </a:xfrm>
          <a:prstGeom prst="rect">
            <a:avLst/>
          </a:prstGeom>
          <a:noFill/>
        </p:spPr>
        <p:txBody>
          <a:bodyPr wrap="square" rtlCol="0">
            <a:spAutoFit/>
          </a:bodyPr>
          <a:lstStyle/>
          <a:p>
            <a:pPr algn="l"/>
            <a:r>
              <a:rPr lang="en-GB" sz="2400" dirty="0">
                <a:solidFill>
                  <a:schemeClr val="accent5">
                    <a:lumMod val="50000"/>
                  </a:schemeClr>
                </a:solidFill>
              </a:rPr>
              <a:t>Nadia</a:t>
            </a:r>
          </a:p>
        </p:txBody>
      </p:sp>
      <p:sp>
        <p:nvSpPr>
          <p:cNvPr id="18" name="TextBox 17"/>
          <p:cNvSpPr txBox="1"/>
          <p:nvPr/>
        </p:nvSpPr>
        <p:spPr>
          <a:xfrm>
            <a:off x="6664245" y="1726096"/>
            <a:ext cx="1240000" cy="461665"/>
          </a:xfrm>
          <a:prstGeom prst="rect">
            <a:avLst/>
          </a:prstGeom>
          <a:noFill/>
        </p:spPr>
        <p:txBody>
          <a:bodyPr wrap="square" rtlCol="0">
            <a:spAutoFit/>
          </a:bodyPr>
          <a:lstStyle/>
          <a:p>
            <a:pPr algn="l"/>
            <a:r>
              <a:rPr lang="en-GB" sz="2400" dirty="0">
                <a:solidFill>
                  <a:schemeClr val="accent5">
                    <a:lumMod val="50000"/>
                  </a:schemeClr>
                </a:solidFill>
              </a:rPr>
              <a:t>Hugo</a:t>
            </a:r>
          </a:p>
        </p:txBody>
      </p:sp>
      <p:sp>
        <p:nvSpPr>
          <p:cNvPr id="19" name="TextBox 18"/>
          <p:cNvSpPr txBox="1"/>
          <p:nvPr/>
        </p:nvSpPr>
        <p:spPr>
          <a:xfrm>
            <a:off x="10922129" y="3813774"/>
            <a:ext cx="1240000" cy="461665"/>
          </a:xfrm>
          <a:prstGeom prst="rect">
            <a:avLst/>
          </a:prstGeom>
          <a:noFill/>
        </p:spPr>
        <p:txBody>
          <a:bodyPr wrap="square" rtlCol="0">
            <a:spAutoFit/>
          </a:bodyPr>
          <a:lstStyle/>
          <a:p>
            <a:pPr algn="l"/>
            <a:r>
              <a:rPr lang="en-GB" sz="2400" dirty="0">
                <a:solidFill>
                  <a:schemeClr val="accent5">
                    <a:lumMod val="50000"/>
                  </a:schemeClr>
                </a:solidFill>
              </a:rPr>
              <a:t>Lucía</a:t>
            </a:r>
          </a:p>
        </p:txBody>
      </p:sp>
    </p:spTree>
    <p:extLst>
      <p:ext uri="{BB962C8B-B14F-4D97-AF65-F5344CB8AC3E}">
        <p14:creationId xmlns:p14="http://schemas.microsoft.com/office/powerpoint/2010/main" val="600286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9" grpId="0" animBg="1"/>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ular Callout 15"/>
          <p:cNvSpPr/>
          <p:nvPr/>
        </p:nvSpPr>
        <p:spPr>
          <a:xfrm>
            <a:off x="6414282" y="4793705"/>
            <a:ext cx="4133652" cy="633402"/>
          </a:xfrm>
          <a:prstGeom prst="wedgeRoundRectCallout">
            <a:avLst>
              <a:gd name="adj1" fmla="val 57675"/>
              <a:gd name="adj2" fmla="val -13473"/>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a:t>
            </a:r>
            <a:r>
              <a:rPr lang="en-GB" sz="2200" dirty="0" err="1">
                <a:solidFill>
                  <a:srgbClr val="002060"/>
                </a:solidFill>
              </a:rPr>
              <a:t>Yo</a:t>
            </a:r>
            <a:r>
              <a:rPr lang="en-GB" sz="2200" dirty="0">
                <a:solidFill>
                  <a:srgbClr val="002060"/>
                </a:solidFill>
              </a:rPr>
              <a:t>) </a:t>
            </a:r>
            <a:r>
              <a:rPr lang="en-GB" sz="2200" dirty="0" err="1">
                <a:solidFill>
                  <a:srgbClr val="002060"/>
                </a:solidFill>
              </a:rPr>
              <a:t>elegí</a:t>
            </a:r>
            <a:r>
              <a:rPr lang="en-GB" sz="2200" dirty="0">
                <a:solidFill>
                  <a:srgbClr val="002060"/>
                </a:solidFill>
              </a:rPr>
              <a:t> </a:t>
            </a:r>
            <a:r>
              <a:rPr lang="en-GB" sz="2200" dirty="0" err="1">
                <a:solidFill>
                  <a:srgbClr val="002060"/>
                </a:solidFill>
              </a:rPr>
              <a:t>limpiar</a:t>
            </a:r>
            <a:r>
              <a:rPr lang="en-GB" sz="2200" dirty="0">
                <a:solidFill>
                  <a:srgbClr val="002060"/>
                </a:solidFill>
              </a:rPr>
              <a:t> la playa!</a:t>
            </a:r>
          </a:p>
        </p:txBody>
      </p:sp>
      <p:sp>
        <p:nvSpPr>
          <p:cNvPr id="15" name="Rounded Rectangular Callout 14"/>
          <p:cNvSpPr/>
          <p:nvPr/>
        </p:nvSpPr>
        <p:spPr>
          <a:xfrm>
            <a:off x="296665" y="5490419"/>
            <a:ext cx="3875314" cy="724190"/>
          </a:xfrm>
          <a:prstGeom prst="wedgeRoundRectCallout">
            <a:avLst>
              <a:gd name="adj1" fmla="val 58227"/>
              <a:gd name="adj2" fmla="val -53495"/>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a:t>
            </a:r>
            <a:r>
              <a:rPr lang="en-GB" sz="2200" dirty="0" err="1">
                <a:solidFill>
                  <a:srgbClr val="002060"/>
                </a:solidFill>
              </a:rPr>
              <a:t>Tú</a:t>
            </a:r>
            <a:r>
              <a:rPr lang="en-GB" sz="2200" dirty="0">
                <a:solidFill>
                  <a:srgbClr val="002060"/>
                </a:solidFill>
              </a:rPr>
              <a:t>) </a:t>
            </a:r>
            <a:r>
              <a:rPr lang="en-GB" sz="2200" dirty="0" err="1">
                <a:solidFill>
                  <a:srgbClr val="002060"/>
                </a:solidFill>
              </a:rPr>
              <a:t>recogiste</a:t>
            </a:r>
            <a:r>
              <a:rPr lang="en-GB" sz="2200" dirty="0">
                <a:solidFill>
                  <a:srgbClr val="002060"/>
                </a:solidFill>
              </a:rPr>
              <a:t> la </a:t>
            </a:r>
            <a:r>
              <a:rPr lang="en-GB" sz="2200" dirty="0" err="1">
                <a:solidFill>
                  <a:srgbClr val="002060"/>
                </a:solidFill>
              </a:rPr>
              <a:t>basura</a:t>
            </a:r>
            <a:r>
              <a:rPr lang="en-GB" sz="2200" dirty="0">
                <a:solidFill>
                  <a:srgbClr val="002060"/>
                </a:solidFill>
              </a:rPr>
              <a:t>!</a:t>
            </a:r>
          </a:p>
        </p:txBody>
      </p:sp>
      <p:sp>
        <p:nvSpPr>
          <p:cNvPr id="14" name="Rounded Rectangular Callout 13"/>
          <p:cNvSpPr/>
          <p:nvPr/>
        </p:nvSpPr>
        <p:spPr>
          <a:xfrm>
            <a:off x="8150472" y="2294309"/>
            <a:ext cx="3893154" cy="687890"/>
          </a:xfrm>
          <a:prstGeom prst="wedgeRoundRectCallout">
            <a:avLst>
              <a:gd name="adj1" fmla="val -57506"/>
              <a:gd name="adj2" fmla="val 28254"/>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a:t>
            </a:r>
            <a:r>
              <a:rPr lang="en-GB" sz="2200" dirty="0" err="1">
                <a:solidFill>
                  <a:srgbClr val="002060"/>
                </a:solidFill>
              </a:rPr>
              <a:t>Él</a:t>
            </a:r>
            <a:r>
              <a:rPr lang="en-GB" sz="2200" dirty="0">
                <a:solidFill>
                  <a:srgbClr val="002060"/>
                </a:solidFill>
              </a:rPr>
              <a:t>) </a:t>
            </a:r>
            <a:r>
              <a:rPr lang="en-GB" sz="2200" dirty="0" err="1">
                <a:solidFill>
                  <a:srgbClr val="002060"/>
                </a:solidFill>
              </a:rPr>
              <a:t>decidió</a:t>
            </a:r>
            <a:r>
              <a:rPr lang="en-GB" sz="2200" dirty="0">
                <a:solidFill>
                  <a:srgbClr val="002060"/>
                </a:solidFill>
              </a:rPr>
              <a:t> </a:t>
            </a:r>
            <a:r>
              <a:rPr lang="en-GB" sz="2200" dirty="0" err="1">
                <a:solidFill>
                  <a:srgbClr val="002060"/>
                </a:solidFill>
              </a:rPr>
              <a:t>ir</a:t>
            </a:r>
            <a:r>
              <a:rPr lang="en-GB" sz="2200" dirty="0">
                <a:solidFill>
                  <a:srgbClr val="002060"/>
                </a:solidFill>
              </a:rPr>
              <a:t> a pie!</a:t>
            </a:r>
          </a:p>
        </p:txBody>
      </p:sp>
      <p:sp>
        <p:nvSpPr>
          <p:cNvPr id="13" name="Rounded Rectangular Callout 12"/>
          <p:cNvSpPr/>
          <p:nvPr/>
        </p:nvSpPr>
        <p:spPr>
          <a:xfrm>
            <a:off x="1242923" y="2773529"/>
            <a:ext cx="3519650" cy="903695"/>
          </a:xfrm>
          <a:prstGeom prst="wedgeRoundRectCallout">
            <a:avLst>
              <a:gd name="adj1" fmla="val -57015"/>
              <a:gd name="adj2" fmla="val -14701"/>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a:t>
            </a:r>
            <a:r>
              <a:rPr lang="en-GB" sz="2200" dirty="0" err="1">
                <a:solidFill>
                  <a:srgbClr val="002060"/>
                </a:solidFill>
              </a:rPr>
              <a:t>Yo</a:t>
            </a:r>
            <a:r>
              <a:rPr lang="en-GB" sz="2200" dirty="0">
                <a:solidFill>
                  <a:srgbClr val="002060"/>
                </a:solidFill>
              </a:rPr>
              <a:t>) </a:t>
            </a:r>
            <a:r>
              <a:rPr lang="en-GB" sz="2200" dirty="0" err="1">
                <a:solidFill>
                  <a:srgbClr val="002060"/>
                </a:solidFill>
              </a:rPr>
              <a:t>escribí</a:t>
            </a:r>
            <a:r>
              <a:rPr lang="en-GB" sz="2200" dirty="0">
                <a:solidFill>
                  <a:srgbClr val="002060"/>
                </a:solidFill>
              </a:rPr>
              <a:t> </a:t>
            </a:r>
            <a:r>
              <a:rPr lang="en-GB" sz="2200" dirty="0" err="1">
                <a:solidFill>
                  <a:srgbClr val="002060"/>
                </a:solidFill>
              </a:rPr>
              <a:t>sobre</a:t>
            </a:r>
            <a:r>
              <a:rPr lang="en-GB" sz="2200" dirty="0">
                <a:solidFill>
                  <a:srgbClr val="002060"/>
                </a:solidFill>
              </a:rPr>
              <a:t> mi </a:t>
            </a:r>
            <a:r>
              <a:rPr lang="en-GB" sz="2200" dirty="0" err="1">
                <a:solidFill>
                  <a:srgbClr val="002060"/>
                </a:solidFill>
              </a:rPr>
              <a:t>equipo</a:t>
            </a:r>
            <a:r>
              <a:rPr lang="en-GB" sz="2200" dirty="0">
                <a:solidFill>
                  <a:srgbClr val="002060"/>
                </a:solidFill>
              </a:rPr>
              <a:t> de </a:t>
            </a:r>
            <a:r>
              <a:rPr lang="en-GB" sz="2200" dirty="0" err="1">
                <a:solidFill>
                  <a:srgbClr val="002060"/>
                </a:solidFill>
              </a:rPr>
              <a:t>voluntarios</a:t>
            </a:r>
            <a:r>
              <a:rPr lang="en-GB" sz="2200" dirty="0">
                <a:solidFill>
                  <a:srgbClr val="002060"/>
                </a:solidFill>
              </a:rPr>
              <a:t>!</a:t>
            </a:r>
          </a:p>
        </p:txBody>
      </p:sp>
      <p:sp>
        <p:nvSpPr>
          <p:cNvPr id="2" name="Title 1"/>
          <p:cNvSpPr>
            <a:spLocks noGrp="1"/>
          </p:cNvSpPr>
          <p:nvPr>
            <p:ph type="title"/>
          </p:nvPr>
        </p:nvSpPr>
        <p:spPr>
          <a:xfrm>
            <a:off x="184273" y="164692"/>
            <a:ext cx="1497043" cy="482641"/>
          </a:xfrm>
        </p:spPr>
        <p:txBody>
          <a:bodyPr>
            <a:normAutofit/>
          </a:bodyPr>
          <a:lstStyle/>
          <a:p>
            <a:r>
              <a:rPr lang="en-GB" sz="2400" b="1" dirty="0" err="1"/>
              <a:t>Solución</a:t>
            </a:r>
            <a:endParaRPr lang="en-GB" sz="2400" b="1"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3156" t="882" r="28818" b="-882"/>
          <a:stretch/>
        </p:blipFill>
        <p:spPr>
          <a:xfrm>
            <a:off x="10547934" y="3924392"/>
            <a:ext cx="1253859" cy="2516601"/>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7282" r="46925"/>
          <a:stretch/>
        </p:blipFill>
        <p:spPr>
          <a:xfrm>
            <a:off x="20037" y="1202877"/>
            <a:ext cx="1300193" cy="2835426"/>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4740" r="48722"/>
          <a:stretch/>
        </p:blipFill>
        <p:spPr>
          <a:xfrm>
            <a:off x="4600802" y="3504667"/>
            <a:ext cx="1384657" cy="2934961"/>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20307" t="10725" r="18595" b="-1114"/>
          <a:stretch/>
        </p:blipFill>
        <p:spPr>
          <a:xfrm>
            <a:off x="5202408" y="1166511"/>
            <a:ext cx="2832355" cy="2356928"/>
          </a:xfrm>
          <a:prstGeom prst="rect">
            <a:avLst/>
          </a:prstGeom>
        </p:spPr>
      </p:pic>
      <p:sp>
        <p:nvSpPr>
          <p:cNvPr id="8" name="Rounded Rectangular Callout 7"/>
          <p:cNvSpPr/>
          <p:nvPr/>
        </p:nvSpPr>
        <p:spPr>
          <a:xfrm>
            <a:off x="1242923" y="1727970"/>
            <a:ext cx="3519424" cy="869052"/>
          </a:xfrm>
          <a:prstGeom prst="wedgeRoundRectCallout">
            <a:avLst>
              <a:gd name="adj1" fmla="val -56172"/>
              <a:gd name="adj2" fmla="val -25682"/>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I wrote about my team of volunteers! </a:t>
            </a:r>
          </a:p>
        </p:txBody>
      </p:sp>
      <p:sp>
        <p:nvSpPr>
          <p:cNvPr id="9" name="Rounded Rectangular Callout 8"/>
          <p:cNvSpPr/>
          <p:nvPr/>
        </p:nvSpPr>
        <p:spPr>
          <a:xfrm>
            <a:off x="296665" y="4663791"/>
            <a:ext cx="3904421" cy="631234"/>
          </a:xfrm>
          <a:prstGeom prst="wedgeRoundRectCallout">
            <a:avLst>
              <a:gd name="adj1" fmla="val 58474"/>
              <a:gd name="adj2" fmla="val 363"/>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You picked up the rubbish!</a:t>
            </a:r>
          </a:p>
        </p:txBody>
      </p:sp>
      <p:sp>
        <p:nvSpPr>
          <p:cNvPr id="10" name="Rounded Rectangular Callout 9"/>
          <p:cNvSpPr/>
          <p:nvPr/>
        </p:nvSpPr>
        <p:spPr>
          <a:xfrm>
            <a:off x="8150472" y="1352116"/>
            <a:ext cx="3893154" cy="659715"/>
          </a:xfrm>
          <a:prstGeom prst="wedgeRoundRectCallout">
            <a:avLst>
              <a:gd name="adj1" fmla="val -58252"/>
              <a:gd name="adj2" fmla="val 36694"/>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He decided to go on foot!</a:t>
            </a:r>
          </a:p>
        </p:txBody>
      </p:sp>
      <p:sp>
        <p:nvSpPr>
          <p:cNvPr id="11" name="Rounded Rectangular Callout 10"/>
          <p:cNvSpPr/>
          <p:nvPr/>
        </p:nvSpPr>
        <p:spPr>
          <a:xfrm>
            <a:off x="6410769" y="3950783"/>
            <a:ext cx="4133652" cy="638121"/>
          </a:xfrm>
          <a:prstGeom prst="wedgeRoundRectCallout">
            <a:avLst>
              <a:gd name="adj1" fmla="val 56271"/>
              <a:gd name="adj2" fmla="val 41200"/>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I chose to clean the beach! </a:t>
            </a:r>
          </a:p>
        </p:txBody>
      </p:sp>
      <p:sp>
        <p:nvSpPr>
          <p:cNvPr id="12"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p:cNvSpPr txBox="1"/>
          <p:nvPr/>
        </p:nvSpPr>
        <p:spPr>
          <a:xfrm>
            <a:off x="50133" y="3846793"/>
            <a:ext cx="1240000" cy="461665"/>
          </a:xfrm>
          <a:prstGeom prst="rect">
            <a:avLst/>
          </a:prstGeom>
          <a:noFill/>
        </p:spPr>
        <p:txBody>
          <a:bodyPr wrap="square" rtlCol="0">
            <a:spAutoFit/>
          </a:bodyPr>
          <a:lstStyle/>
          <a:p>
            <a:pPr algn="l"/>
            <a:r>
              <a:rPr lang="en-GB" sz="2400" dirty="0">
                <a:solidFill>
                  <a:schemeClr val="accent5">
                    <a:lumMod val="50000"/>
                  </a:schemeClr>
                </a:solidFill>
              </a:rPr>
              <a:t>Daniel</a:t>
            </a:r>
          </a:p>
        </p:txBody>
      </p:sp>
      <p:sp>
        <p:nvSpPr>
          <p:cNvPr id="18" name="TextBox 17"/>
          <p:cNvSpPr txBox="1"/>
          <p:nvPr/>
        </p:nvSpPr>
        <p:spPr>
          <a:xfrm>
            <a:off x="5648820" y="5899835"/>
            <a:ext cx="1240000" cy="461665"/>
          </a:xfrm>
          <a:prstGeom prst="rect">
            <a:avLst/>
          </a:prstGeom>
          <a:noFill/>
        </p:spPr>
        <p:txBody>
          <a:bodyPr wrap="square" rtlCol="0">
            <a:spAutoFit/>
          </a:bodyPr>
          <a:lstStyle/>
          <a:p>
            <a:pPr algn="l"/>
            <a:r>
              <a:rPr lang="en-GB" sz="2400" dirty="0">
                <a:solidFill>
                  <a:schemeClr val="accent5">
                    <a:lumMod val="50000"/>
                  </a:schemeClr>
                </a:solidFill>
              </a:rPr>
              <a:t>Nadia</a:t>
            </a:r>
          </a:p>
        </p:txBody>
      </p:sp>
      <p:sp>
        <p:nvSpPr>
          <p:cNvPr id="19" name="TextBox 18"/>
          <p:cNvSpPr txBox="1"/>
          <p:nvPr/>
        </p:nvSpPr>
        <p:spPr>
          <a:xfrm>
            <a:off x="6224523" y="3358833"/>
            <a:ext cx="1240000" cy="461665"/>
          </a:xfrm>
          <a:prstGeom prst="rect">
            <a:avLst/>
          </a:prstGeom>
          <a:noFill/>
        </p:spPr>
        <p:txBody>
          <a:bodyPr wrap="square" rtlCol="0">
            <a:spAutoFit/>
          </a:bodyPr>
          <a:lstStyle/>
          <a:p>
            <a:pPr algn="l"/>
            <a:r>
              <a:rPr lang="en-GB" sz="2400" dirty="0">
                <a:solidFill>
                  <a:schemeClr val="accent5">
                    <a:lumMod val="50000"/>
                  </a:schemeClr>
                </a:solidFill>
              </a:rPr>
              <a:t>Hugo</a:t>
            </a:r>
          </a:p>
        </p:txBody>
      </p:sp>
      <p:sp>
        <p:nvSpPr>
          <p:cNvPr id="20" name="TextBox 19"/>
          <p:cNvSpPr txBox="1"/>
          <p:nvPr/>
        </p:nvSpPr>
        <p:spPr>
          <a:xfrm>
            <a:off x="9980085" y="5850896"/>
            <a:ext cx="1240000" cy="461665"/>
          </a:xfrm>
          <a:prstGeom prst="rect">
            <a:avLst/>
          </a:prstGeom>
          <a:noFill/>
        </p:spPr>
        <p:txBody>
          <a:bodyPr wrap="square" rtlCol="0">
            <a:spAutoFit/>
          </a:bodyPr>
          <a:lstStyle/>
          <a:p>
            <a:pPr algn="l"/>
            <a:r>
              <a:rPr lang="en-GB" sz="2400" dirty="0">
                <a:solidFill>
                  <a:schemeClr val="accent5">
                    <a:lumMod val="50000"/>
                  </a:schemeClr>
                </a:solidFill>
              </a:rPr>
              <a:t>Lucía</a:t>
            </a:r>
          </a:p>
        </p:txBody>
      </p:sp>
    </p:spTree>
    <p:extLst>
      <p:ext uri="{BB962C8B-B14F-4D97-AF65-F5344CB8AC3E}">
        <p14:creationId xmlns:p14="http://schemas.microsoft.com/office/powerpoint/2010/main" val="403626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14"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B24A41-5CD9-AF44-A51B-6501F625C7CC}"/>
              </a:ext>
            </a:extLst>
          </p:cNvPr>
          <p:cNvSpPr>
            <a:spLocks noGrp="1"/>
          </p:cNvSpPr>
          <p:nvPr>
            <p:ph type="title"/>
          </p:nvPr>
        </p:nvSpPr>
        <p:spPr>
          <a:xfrm>
            <a:off x="263857" y="337349"/>
            <a:ext cx="5494006" cy="363486"/>
          </a:xfrm>
        </p:spPr>
        <p:txBody>
          <a:bodyPr>
            <a:noAutofit/>
          </a:bodyPr>
          <a:lstStyle/>
          <a:p>
            <a:r>
              <a:rPr lang="es-GB" sz="2400" b="1" dirty="0"/>
              <a:t>¡Ahora tú escribes!</a:t>
            </a:r>
            <a:endParaRPr lang="es-GB" sz="2400" dirty="0"/>
          </a:p>
        </p:txBody>
      </p:sp>
      <p:sp>
        <p:nvSpPr>
          <p:cNvPr id="18" name="CuadroTexto 17">
            <a:extLst>
              <a:ext uri="{FF2B5EF4-FFF2-40B4-BE49-F238E27FC236}">
                <a16:creationId xmlns:a16="http://schemas.microsoft.com/office/drawing/2014/main" id="{BA999F79-28EF-F840-8973-E09747355187}"/>
              </a:ext>
            </a:extLst>
          </p:cNvPr>
          <p:cNvSpPr txBox="1"/>
          <p:nvPr/>
        </p:nvSpPr>
        <p:spPr>
          <a:xfrm>
            <a:off x="263857" y="804428"/>
            <a:ext cx="7983276" cy="461665"/>
          </a:xfrm>
          <a:prstGeom prst="rect">
            <a:avLst/>
          </a:prstGeom>
          <a:noFill/>
        </p:spPr>
        <p:txBody>
          <a:bodyPr wrap="none" rtlCol="0">
            <a:spAutoFit/>
          </a:bodyPr>
          <a:lstStyle/>
          <a:p>
            <a:r>
              <a:rPr lang="es-GB" sz="2400" dirty="0">
                <a:solidFill>
                  <a:srgbClr val="203864"/>
                </a:solidFill>
              </a:rPr>
              <a:t>Escribe el texto otra vez, pero debes cambiar cosas.</a:t>
            </a:r>
          </a:p>
        </p:txBody>
      </p:sp>
      <p:sp>
        <p:nvSpPr>
          <p:cNvPr id="3" name="CuadroTexto 2">
            <a:extLst>
              <a:ext uri="{FF2B5EF4-FFF2-40B4-BE49-F238E27FC236}">
                <a16:creationId xmlns:a16="http://schemas.microsoft.com/office/drawing/2014/main" id="{7DA70A1E-FEC9-CD49-B317-6321941C7456}"/>
              </a:ext>
            </a:extLst>
          </p:cNvPr>
          <p:cNvSpPr txBox="1"/>
          <p:nvPr/>
        </p:nvSpPr>
        <p:spPr>
          <a:xfrm>
            <a:off x="263857" y="1249609"/>
            <a:ext cx="10189959" cy="1200329"/>
          </a:xfrm>
          <a:prstGeom prst="rect">
            <a:avLst/>
          </a:prstGeom>
          <a:noFill/>
        </p:spPr>
        <p:txBody>
          <a:bodyPr wrap="square" rtlCol="0">
            <a:spAutoFit/>
          </a:bodyPr>
          <a:lstStyle/>
          <a:p>
            <a:pPr algn="l"/>
            <a:endParaRPr lang="en-GB" sz="2400" dirty="0">
              <a:solidFill>
                <a:schemeClr val="accent5">
                  <a:lumMod val="50000"/>
                </a:schemeClr>
              </a:solidFill>
            </a:endParaRPr>
          </a:p>
          <a:p>
            <a:pPr algn="l"/>
            <a:r>
              <a:rPr lang="es-GB" sz="2400" dirty="0">
                <a:solidFill>
                  <a:schemeClr val="accent5">
                    <a:lumMod val="50000"/>
                  </a:schemeClr>
                </a:solidFill>
              </a:rPr>
              <a:t>Puedes usar una persona diferente (yo, tú, él, mi padre...).</a:t>
            </a:r>
          </a:p>
          <a:p>
            <a:pPr algn="l"/>
            <a:r>
              <a:rPr lang="es-GB" sz="2400" dirty="0">
                <a:solidFill>
                  <a:schemeClr val="accent5">
                    <a:lumMod val="50000"/>
                  </a:schemeClr>
                </a:solidFill>
              </a:rPr>
              <a:t>También puedes cambiar los verbos y usar otros verbos en –er o –ir:</a:t>
            </a:r>
          </a:p>
        </p:txBody>
      </p:sp>
      <p:sp>
        <p:nvSpPr>
          <p:cNvPr id="4" name="CuadroTexto 3">
            <a:extLst>
              <a:ext uri="{FF2B5EF4-FFF2-40B4-BE49-F238E27FC236}">
                <a16:creationId xmlns:a16="http://schemas.microsoft.com/office/drawing/2014/main" id="{6F115CB6-BEAA-AE43-B102-68858DF982D6}"/>
              </a:ext>
            </a:extLst>
          </p:cNvPr>
          <p:cNvSpPr txBox="1"/>
          <p:nvPr/>
        </p:nvSpPr>
        <p:spPr>
          <a:xfrm>
            <a:off x="1787317" y="2896673"/>
            <a:ext cx="1590500"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rPr>
              <a:t>aprender</a:t>
            </a:r>
          </a:p>
        </p:txBody>
      </p:sp>
      <p:sp>
        <p:nvSpPr>
          <p:cNvPr id="21" name="CuadroTexto 20">
            <a:extLst>
              <a:ext uri="{FF2B5EF4-FFF2-40B4-BE49-F238E27FC236}">
                <a16:creationId xmlns:a16="http://schemas.microsoft.com/office/drawing/2014/main" id="{F63DA42E-0533-2B48-9400-328D40805253}"/>
              </a:ext>
            </a:extLst>
          </p:cNvPr>
          <p:cNvSpPr txBox="1"/>
          <p:nvPr/>
        </p:nvSpPr>
        <p:spPr>
          <a:xfrm>
            <a:off x="3774721" y="2896673"/>
            <a:ext cx="856325"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rPr>
              <a:t>subir</a:t>
            </a:r>
          </a:p>
        </p:txBody>
      </p:sp>
      <p:sp>
        <p:nvSpPr>
          <p:cNvPr id="30" name="CuadroTexto 29">
            <a:extLst>
              <a:ext uri="{FF2B5EF4-FFF2-40B4-BE49-F238E27FC236}">
                <a16:creationId xmlns:a16="http://schemas.microsoft.com/office/drawing/2014/main" id="{0550FE64-811C-614C-9913-2886FE2EF992}"/>
              </a:ext>
            </a:extLst>
          </p:cNvPr>
          <p:cNvSpPr txBox="1"/>
          <p:nvPr/>
        </p:nvSpPr>
        <p:spPr>
          <a:xfrm>
            <a:off x="5027950" y="2896673"/>
            <a:ext cx="1192955"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rPr>
              <a:t>perder</a:t>
            </a:r>
          </a:p>
        </p:txBody>
      </p:sp>
      <p:sp>
        <p:nvSpPr>
          <p:cNvPr id="31" name="CuadroTexto 30">
            <a:extLst>
              <a:ext uri="{FF2B5EF4-FFF2-40B4-BE49-F238E27FC236}">
                <a16:creationId xmlns:a16="http://schemas.microsoft.com/office/drawing/2014/main" id="{5B6B45AD-98DF-1E4A-9F95-291D06B9A7F6}"/>
              </a:ext>
            </a:extLst>
          </p:cNvPr>
          <p:cNvSpPr txBox="1"/>
          <p:nvPr/>
        </p:nvSpPr>
        <p:spPr>
          <a:xfrm>
            <a:off x="6617809" y="2896673"/>
            <a:ext cx="1569660"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rPr>
              <a:t>entender</a:t>
            </a:r>
          </a:p>
        </p:txBody>
      </p:sp>
      <p:sp>
        <p:nvSpPr>
          <p:cNvPr id="32" name="CuadroTexto 31">
            <a:extLst>
              <a:ext uri="{FF2B5EF4-FFF2-40B4-BE49-F238E27FC236}">
                <a16:creationId xmlns:a16="http://schemas.microsoft.com/office/drawing/2014/main" id="{C22F8D95-528A-4242-999B-4487CE3FB01D}"/>
              </a:ext>
            </a:extLst>
          </p:cNvPr>
          <p:cNvSpPr txBox="1"/>
          <p:nvPr/>
        </p:nvSpPr>
        <p:spPr>
          <a:xfrm>
            <a:off x="8584373" y="2895119"/>
            <a:ext cx="1101584"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rPr>
              <a:t>recibir</a:t>
            </a:r>
          </a:p>
        </p:txBody>
      </p:sp>
      <p:sp>
        <p:nvSpPr>
          <p:cNvPr id="33" name="CuadroTexto 32">
            <a:extLst>
              <a:ext uri="{FF2B5EF4-FFF2-40B4-BE49-F238E27FC236}">
                <a16:creationId xmlns:a16="http://schemas.microsoft.com/office/drawing/2014/main" id="{45AD9150-6B7C-C942-A9B3-D7752F6E56F2}"/>
              </a:ext>
            </a:extLst>
          </p:cNvPr>
          <p:cNvSpPr txBox="1"/>
          <p:nvPr/>
        </p:nvSpPr>
        <p:spPr>
          <a:xfrm>
            <a:off x="6231205" y="4284230"/>
            <a:ext cx="851515"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rPr>
              <a:t>abrir</a:t>
            </a:r>
          </a:p>
        </p:txBody>
      </p:sp>
      <p:sp>
        <p:nvSpPr>
          <p:cNvPr id="34" name="CuadroTexto 33">
            <a:extLst>
              <a:ext uri="{FF2B5EF4-FFF2-40B4-BE49-F238E27FC236}">
                <a16:creationId xmlns:a16="http://schemas.microsoft.com/office/drawing/2014/main" id="{FD71F922-3911-E24C-8990-443B318CB684}"/>
              </a:ext>
            </a:extLst>
          </p:cNvPr>
          <p:cNvSpPr txBox="1"/>
          <p:nvPr/>
        </p:nvSpPr>
        <p:spPr>
          <a:xfrm>
            <a:off x="8834442" y="4284230"/>
            <a:ext cx="851515"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rPr>
              <a:t>abrir</a:t>
            </a:r>
          </a:p>
        </p:txBody>
      </p:sp>
      <p:sp>
        <p:nvSpPr>
          <p:cNvPr id="35" name="CuadroTexto 34">
            <a:extLst>
              <a:ext uri="{FF2B5EF4-FFF2-40B4-BE49-F238E27FC236}">
                <a16:creationId xmlns:a16="http://schemas.microsoft.com/office/drawing/2014/main" id="{C207C65B-0BF4-674B-8806-48D664011E17}"/>
              </a:ext>
            </a:extLst>
          </p:cNvPr>
          <p:cNvSpPr txBox="1"/>
          <p:nvPr/>
        </p:nvSpPr>
        <p:spPr>
          <a:xfrm>
            <a:off x="1787317" y="3567980"/>
            <a:ext cx="1295547"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rPr>
              <a:t>permitir</a:t>
            </a:r>
          </a:p>
        </p:txBody>
      </p:sp>
      <p:sp>
        <p:nvSpPr>
          <p:cNvPr id="36" name="CuadroTexto 35">
            <a:extLst>
              <a:ext uri="{FF2B5EF4-FFF2-40B4-BE49-F238E27FC236}">
                <a16:creationId xmlns:a16="http://schemas.microsoft.com/office/drawing/2014/main" id="{6DDC9850-D7DD-6946-8F20-E52D6D1A944E}"/>
              </a:ext>
            </a:extLst>
          </p:cNvPr>
          <p:cNvSpPr txBox="1"/>
          <p:nvPr/>
        </p:nvSpPr>
        <p:spPr>
          <a:xfrm>
            <a:off x="3348301" y="3567980"/>
            <a:ext cx="1221809"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rPr>
              <a:t>decidir</a:t>
            </a:r>
          </a:p>
        </p:txBody>
      </p:sp>
      <p:sp>
        <p:nvSpPr>
          <p:cNvPr id="37" name="CuadroTexto 36">
            <a:extLst>
              <a:ext uri="{FF2B5EF4-FFF2-40B4-BE49-F238E27FC236}">
                <a16:creationId xmlns:a16="http://schemas.microsoft.com/office/drawing/2014/main" id="{2011FFC2-6341-FC44-8C0D-27EC16A0A3C6}"/>
              </a:ext>
            </a:extLst>
          </p:cNvPr>
          <p:cNvSpPr txBox="1"/>
          <p:nvPr/>
        </p:nvSpPr>
        <p:spPr>
          <a:xfrm>
            <a:off x="4835547" y="3567980"/>
            <a:ext cx="1027845"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rPr>
              <a:t>cubrir</a:t>
            </a:r>
          </a:p>
        </p:txBody>
      </p:sp>
      <p:sp>
        <p:nvSpPr>
          <p:cNvPr id="38" name="CuadroTexto 37">
            <a:extLst>
              <a:ext uri="{FF2B5EF4-FFF2-40B4-BE49-F238E27FC236}">
                <a16:creationId xmlns:a16="http://schemas.microsoft.com/office/drawing/2014/main" id="{8C99F0E5-466A-9544-AAFE-37EF2CA64129}"/>
              </a:ext>
            </a:extLst>
          </p:cNvPr>
          <p:cNvSpPr txBox="1"/>
          <p:nvPr/>
        </p:nvSpPr>
        <p:spPr>
          <a:xfrm>
            <a:off x="6128829" y="3567980"/>
            <a:ext cx="1249060"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rPr>
              <a:t>repartir</a:t>
            </a:r>
          </a:p>
        </p:txBody>
      </p:sp>
      <p:sp>
        <p:nvSpPr>
          <p:cNvPr id="39" name="CuadroTexto 38">
            <a:extLst>
              <a:ext uri="{FF2B5EF4-FFF2-40B4-BE49-F238E27FC236}">
                <a16:creationId xmlns:a16="http://schemas.microsoft.com/office/drawing/2014/main" id="{DBA63ECD-DFE8-F54A-BFB7-398D9F4E396A}"/>
              </a:ext>
            </a:extLst>
          </p:cNvPr>
          <p:cNvSpPr txBox="1"/>
          <p:nvPr/>
        </p:nvSpPr>
        <p:spPr>
          <a:xfrm>
            <a:off x="7643326" y="3567980"/>
            <a:ext cx="1053494"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rPr>
              <a:t>dividir</a:t>
            </a:r>
          </a:p>
        </p:txBody>
      </p:sp>
      <p:sp>
        <p:nvSpPr>
          <p:cNvPr id="40" name="CuadroTexto 39">
            <a:extLst>
              <a:ext uri="{FF2B5EF4-FFF2-40B4-BE49-F238E27FC236}">
                <a16:creationId xmlns:a16="http://schemas.microsoft.com/office/drawing/2014/main" id="{58A949C0-E26C-0A40-9DF0-7480B21BEA92}"/>
              </a:ext>
            </a:extLst>
          </p:cNvPr>
          <p:cNvSpPr txBox="1"/>
          <p:nvPr/>
        </p:nvSpPr>
        <p:spPr>
          <a:xfrm>
            <a:off x="8962256" y="3567203"/>
            <a:ext cx="739305" cy="461665"/>
          </a:xfrm>
          <a:prstGeom prst="rect">
            <a:avLst/>
          </a:prstGeom>
          <a:solidFill>
            <a:srgbClr val="FBF0D5"/>
          </a:solidFill>
          <a:ln>
            <a:solidFill>
              <a:srgbClr val="203864"/>
            </a:solidFill>
          </a:ln>
        </p:spPr>
        <p:txBody>
          <a:bodyPr wrap="square" rtlCol="0">
            <a:spAutoFit/>
          </a:bodyPr>
          <a:lstStyle/>
          <a:p>
            <a:pPr algn="l"/>
            <a:r>
              <a:rPr lang="es-GB" sz="2400" dirty="0">
                <a:solidFill>
                  <a:schemeClr val="accent5">
                    <a:lumMod val="50000"/>
                  </a:schemeClr>
                </a:solidFill>
              </a:rPr>
              <a:t>leer</a:t>
            </a:r>
          </a:p>
        </p:txBody>
      </p:sp>
      <p:sp>
        <p:nvSpPr>
          <p:cNvPr id="41" name="CuadroTexto 40">
            <a:extLst>
              <a:ext uri="{FF2B5EF4-FFF2-40B4-BE49-F238E27FC236}">
                <a16:creationId xmlns:a16="http://schemas.microsoft.com/office/drawing/2014/main" id="{AC1365EB-683A-BD48-85FE-A7537CDC014D}"/>
              </a:ext>
            </a:extLst>
          </p:cNvPr>
          <p:cNvSpPr txBox="1"/>
          <p:nvPr/>
        </p:nvSpPr>
        <p:spPr>
          <a:xfrm>
            <a:off x="7409391" y="4285784"/>
            <a:ext cx="1098378"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rPr>
              <a:t>beber</a:t>
            </a:r>
          </a:p>
        </p:txBody>
      </p:sp>
      <p:sp>
        <p:nvSpPr>
          <p:cNvPr id="42" name="CuadroTexto 41">
            <a:extLst>
              <a:ext uri="{FF2B5EF4-FFF2-40B4-BE49-F238E27FC236}">
                <a16:creationId xmlns:a16="http://schemas.microsoft.com/office/drawing/2014/main" id="{B0B1F8B1-5156-E84E-87FB-0C4E9AB2E337}"/>
              </a:ext>
            </a:extLst>
          </p:cNvPr>
          <p:cNvSpPr txBox="1"/>
          <p:nvPr/>
        </p:nvSpPr>
        <p:spPr>
          <a:xfrm>
            <a:off x="1787317" y="4267266"/>
            <a:ext cx="1167307"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rPr>
              <a:t>comer</a:t>
            </a:r>
          </a:p>
        </p:txBody>
      </p:sp>
      <p:sp>
        <p:nvSpPr>
          <p:cNvPr id="43" name="CuadroTexto 42">
            <a:extLst>
              <a:ext uri="{FF2B5EF4-FFF2-40B4-BE49-F238E27FC236}">
                <a16:creationId xmlns:a16="http://schemas.microsoft.com/office/drawing/2014/main" id="{E90825A0-C60C-8642-9098-2B7A0D9E7D99}"/>
              </a:ext>
            </a:extLst>
          </p:cNvPr>
          <p:cNvSpPr txBox="1"/>
          <p:nvPr/>
        </p:nvSpPr>
        <p:spPr>
          <a:xfrm>
            <a:off x="3281295" y="4270598"/>
            <a:ext cx="1064715"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rPr>
              <a:t>correr</a:t>
            </a:r>
          </a:p>
        </p:txBody>
      </p:sp>
      <p:sp>
        <p:nvSpPr>
          <p:cNvPr id="44" name="CuadroTexto 43">
            <a:extLst>
              <a:ext uri="{FF2B5EF4-FFF2-40B4-BE49-F238E27FC236}">
                <a16:creationId xmlns:a16="http://schemas.microsoft.com/office/drawing/2014/main" id="{901D2EF6-00A6-FD4E-A885-E5F37EAA7952}"/>
              </a:ext>
            </a:extLst>
          </p:cNvPr>
          <p:cNvSpPr txBox="1"/>
          <p:nvPr/>
        </p:nvSpPr>
        <p:spPr>
          <a:xfrm>
            <a:off x="4672681" y="4284230"/>
            <a:ext cx="1247457"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rPr>
              <a:t>vender</a:t>
            </a:r>
          </a:p>
        </p:txBody>
      </p:sp>
      <p:sp>
        <p:nvSpPr>
          <p:cNvPr id="5" name="CuadroTexto 4">
            <a:extLst>
              <a:ext uri="{FF2B5EF4-FFF2-40B4-BE49-F238E27FC236}">
                <a16:creationId xmlns:a16="http://schemas.microsoft.com/office/drawing/2014/main" id="{9103BF44-209E-5A4D-B4EC-D0607CFB5C45}"/>
              </a:ext>
            </a:extLst>
          </p:cNvPr>
          <p:cNvSpPr txBox="1"/>
          <p:nvPr/>
        </p:nvSpPr>
        <p:spPr>
          <a:xfrm>
            <a:off x="277844" y="5290043"/>
            <a:ext cx="11026995" cy="830997"/>
          </a:xfrm>
          <a:prstGeom prst="rect">
            <a:avLst/>
          </a:prstGeom>
          <a:noFill/>
        </p:spPr>
        <p:txBody>
          <a:bodyPr wrap="square" rtlCol="0">
            <a:spAutoFit/>
          </a:bodyPr>
          <a:lstStyle/>
          <a:p>
            <a:pPr algn="l"/>
            <a:r>
              <a:rPr lang="es-GB" sz="2400" dirty="0">
                <a:solidFill>
                  <a:schemeClr val="accent5">
                    <a:lumMod val="50000"/>
                  </a:schemeClr>
                </a:solidFill>
              </a:rPr>
              <a:t>Después vas a leer tu texto. Tu pareja va a escuchar para completar una tabla con información</a:t>
            </a:r>
            <a:r>
              <a:rPr lang="en-GB" sz="2400" dirty="0">
                <a:solidFill>
                  <a:schemeClr val="accent5">
                    <a:lumMod val="50000"/>
                  </a:schemeClr>
                </a:solidFill>
              </a:rPr>
              <a:t>;</a:t>
            </a:r>
            <a:r>
              <a:rPr lang="es-GB" sz="2400" dirty="0">
                <a:solidFill>
                  <a:schemeClr val="accent5">
                    <a:lumMod val="50000"/>
                  </a:schemeClr>
                </a:solidFill>
              </a:rPr>
              <a:t> primero el estudiante A</a:t>
            </a:r>
            <a:r>
              <a:rPr lang="en-GB" sz="2400" dirty="0">
                <a:solidFill>
                  <a:schemeClr val="accent5">
                    <a:lumMod val="50000"/>
                  </a:schemeClr>
                </a:solidFill>
              </a:rPr>
              <a:t>,</a:t>
            </a:r>
            <a:r>
              <a:rPr lang="es-GB" sz="2400" dirty="0">
                <a:solidFill>
                  <a:schemeClr val="accent5">
                    <a:lumMod val="50000"/>
                  </a:schemeClr>
                </a:solidFill>
              </a:rPr>
              <a:t> y luego el estudiante B.</a:t>
            </a:r>
          </a:p>
        </p:txBody>
      </p:sp>
      <p:pic>
        <p:nvPicPr>
          <p:cNvPr id="6" name="Imagen 5">
            <a:extLst>
              <a:ext uri="{FF2B5EF4-FFF2-40B4-BE49-F238E27FC236}">
                <a16:creationId xmlns:a16="http://schemas.microsoft.com/office/drawing/2014/main" id="{21A2BD6E-99A4-A444-ADCD-5094AF00D6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00432" y="2615704"/>
            <a:ext cx="1927895" cy="1485684"/>
          </a:xfrm>
          <a:prstGeom prst="rect">
            <a:avLst/>
          </a:prstGeom>
        </p:spPr>
      </p:pic>
      <p:sp>
        <p:nvSpPr>
          <p:cNvPr id="25" name="Rounded Rectangle 24">
            <a:extLst>
              <a:ext uri="{FF2B5EF4-FFF2-40B4-BE49-F238E27FC236}">
                <a16:creationId xmlns:a16="http://schemas.microsoft.com/office/drawing/2014/main" id="{210FBEF5-8E6C-AE4A-B97F-5C2DE4EF7833}"/>
              </a:ext>
            </a:extLst>
          </p:cNvPr>
          <p:cNvSpPr/>
          <p:nvPr/>
        </p:nvSpPr>
        <p:spPr>
          <a:xfrm>
            <a:off x="8247133" y="258166"/>
            <a:ext cx="368101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ounded Rectangular Callout 6"/>
          <p:cNvSpPr/>
          <p:nvPr/>
        </p:nvSpPr>
        <p:spPr>
          <a:xfrm>
            <a:off x="9940671" y="4267265"/>
            <a:ext cx="1927895" cy="1022778"/>
          </a:xfrm>
          <a:prstGeom prst="wedgeRoundRectCallout">
            <a:avLst>
              <a:gd name="adj1" fmla="val -48540"/>
              <a:gd name="adj2" fmla="val -67716"/>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203864"/>
                </a:solidFill>
              </a:rPr>
              <a:t>Usa</a:t>
            </a:r>
            <a:r>
              <a:rPr lang="en-GB" sz="2000" dirty="0">
                <a:solidFill>
                  <a:srgbClr val="203864"/>
                </a:solidFill>
              </a:rPr>
              <a:t> ‘</a:t>
            </a:r>
            <a:r>
              <a:rPr lang="en-GB" sz="2000" dirty="0" err="1">
                <a:solidFill>
                  <a:srgbClr val="203864"/>
                </a:solidFill>
              </a:rPr>
              <a:t>leyó</a:t>
            </a:r>
            <a:r>
              <a:rPr lang="en-GB" sz="2000" dirty="0">
                <a:solidFill>
                  <a:srgbClr val="203864"/>
                </a:solidFill>
              </a:rPr>
              <a:t>’ para ‘</a:t>
            </a:r>
            <a:r>
              <a:rPr lang="en-GB" sz="2000" dirty="0" err="1">
                <a:solidFill>
                  <a:srgbClr val="203864"/>
                </a:solidFill>
              </a:rPr>
              <a:t>él</a:t>
            </a:r>
            <a:r>
              <a:rPr lang="en-GB" sz="2000" dirty="0">
                <a:solidFill>
                  <a:srgbClr val="203864"/>
                </a:solidFill>
              </a:rPr>
              <a:t>’ o ‘</a:t>
            </a:r>
            <a:r>
              <a:rPr lang="en-GB" sz="2000" dirty="0" err="1">
                <a:solidFill>
                  <a:srgbClr val="203864"/>
                </a:solidFill>
              </a:rPr>
              <a:t>ella</a:t>
            </a:r>
            <a:r>
              <a:rPr lang="en-GB" sz="2000" dirty="0">
                <a:solidFill>
                  <a:srgbClr val="203864"/>
                </a:solidFill>
              </a:rPr>
              <a:t>’</a:t>
            </a:r>
          </a:p>
        </p:txBody>
      </p:sp>
    </p:spTree>
    <p:extLst>
      <p:ext uri="{BB962C8B-B14F-4D97-AF65-F5344CB8AC3E}">
        <p14:creationId xmlns:p14="http://schemas.microsoft.com/office/powerpoint/2010/main" val="425505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6294"/>
          <a:stretch/>
        </p:blipFill>
        <p:spPr>
          <a:xfrm>
            <a:off x="7747686" y="2301215"/>
            <a:ext cx="4313333" cy="3291840"/>
          </a:xfrm>
          <a:prstGeom prst="rect">
            <a:avLst/>
          </a:prstGeom>
        </p:spPr>
      </p:pic>
      <p:sp>
        <p:nvSpPr>
          <p:cNvPr id="5" name="Llamada rectangular redondeada 4">
            <a:extLst>
              <a:ext uri="{FF2B5EF4-FFF2-40B4-BE49-F238E27FC236}">
                <a16:creationId xmlns:a16="http://schemas.microsoft.com/office/drawing/2014/main" id="{60F91E55-20EF-794B-A29C-A546CC70D4AB}"/>
              </a:ext>
            </a:extLst>
          </p:cNvPr>
          <p:cNvSpPr/>
          <p:nvPr/>
        </p:nvSpPr>
        <p:spPr>
          <a:xfrm>
            <a:off x="147907" y="1248032"/>
            <a:ext cx="7216719" cy="5007625"/>
          </a:xfrm>
          <a:prstGeom prst="wedgeRoundRectCallout">
            <a:avLst>
              <a:gd name="adj1" fmla="val 55102"/>
              <a:gd name="adj2" fmla="val 5720"/>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a:solidFill>
                  <a:srgbClr val="203864"/>
                </a:solidFill>
              </a:rPr>
              <a:t>Es importante hacer cosas para ayudar al planeta. La semana pasada </a:t>
            </a:r>
            <a:r>
              <a:rPr lang="es-ES" sz="2200" u="sng" dirty="0">
                <a:solidFill>
                  <a:srgbClr val="203864"/>
                </a:solidFill>
              </a:rPr>
              <a:t>yo leí un blog </a:t>
            </a:r>
            <a:r>
              <a:rPr lang="es-ES" sz="2200" dirty="0">
                <a:solidFill>
                  <a:srgbClr val="203864"/>
                </a:solidFill>
              </a:rPr>
              <a:t>con información para una vida verde y </a:t>
            </a:r>
            <a:r>
              <a:rPr lang="es-ES" sz="2200" u="sng" dirty="0">
                <a:solidFill>
                  <a:srgbClr val="203864"/>
                </a:solidFill>
              </a:rPr>
              <a:t>mi madre escribió un artículo </a:t>
            </a:r>
            <a:r>
              <a:rPr lang="es-ES" sz="2200" dirty="0">
                <a:solidFill>
                  <a:srgbClr val="203864"/>
                </a:solidFill>
              </a:rPr>
              <a:t>sobre la naturaleza. </a:t>
            </a:r>
          </a:p>
          <a:p>
            <a:pPr algn="ctr"/>
            <a:endParaRPr lang="es-ES" sz="2200" dirty="0">
              <a:solidFill>
                <a:srgbClr val="203864"/>
              </a:solidFill>
            </a:endParaRPr>
          </a:p>
          <a:p>
            <a:pPr algn="ctr"/>
            <a:r>
              <a:rPr lang="es-ES" sz="2200" u="sng" dirty="0">
                <a:solidFill>
                  <a:srgbClr val="203864"/>
                </a:solidFill>
              </a:rPr>
              <a:t>Ella compartió ideas para preparar </a:t>
            </a:r>
            <a:r>
              <a:rPr lang="es-ES" sz="2200" dirty="0">
                <a:solidFill>
                  <a:srgbClr val="203864"/>
                </a:solidFill>
              </a:rPr>
              <a:t>platos sin productos animales, mientras que </a:t>
            </a:r>
            <a:r>
              <a:rPr lang="es-ES" sz="2200" u="sng" dirty="0">
                <a:solidFill>
                  <a:srgbClr val="203864"/>
                </a:solidFill>
              </a:rPr>
              <a:t>yo elegí preparar la comida</a:t>
            </a:r>
            <a:r>
              <a:rPr lang="es-ES" sz="2200" dirty="0">
                <a:solidFill>
                  <a:srgbClr val="203864"/>
                </a:solidFill>
              </a:rPr>
              <a:t>. Además, ¡</a:t>
            </a:r>
            <a:r>
              <a:rPr lang="es-ES" sz="2200" u="sng" dirty="0">
                <a:solidFill>
                  <a:srgbClr val="203864"/>
                </a:solidFill>
              </a:rPr>
              <a:t>repartí la comida entre mis amigos</a:t>
            </a:r>
            <a:r>
              <a:rPr lang="es-ES" sz="2200" dirty="0">
                <a:solidFill>
                  <a:srgbClr val="203864"/>
                </a:solidFill>
              </a:rPr>
              <a:t>!</a:t>
            </a:r>
          </a:p>
          <a:p>
            <a:pPr algn="ctr"/>
            <a:endParaRPr lang="es-ES" sz="2200" dirty="0">
              <a:solidFill>
                <a:srgbClr val="203864"/>
              </a:solidFill>
            </a:endParaRPr>
          </a:p>
          <a:p>
            <a:pPr algn="ctr"/>
            <a:r>
              <a:rPr lang="es-ES" sz="2200" dirty="0">
                <a:solidFill>
                  <a:srgbClr val="203864"/>
                </a:solidFill>
              </a:rPr>
              <a:t>También, </a:t>
            </a:r>
            <a:r>
              <a:rPr lang="es-ES" sz="2200" u="sng" dirty="0">
                <a:solidFill>
                  <a:srgbClr val="203864"/>
                </a:solidFill>
              </a:rPr>
              <a:t>mi hermano decidió limpiar la basura</a:t>
            </a:r>
            <a:r>
              <a:rPr lang="es-ES" sz="2200" b="1" dirty="0">
                <a:solidFill>
                  <a:srgbClr val="203864"/>
                </a:solidFill>
              </a:rPr>
              <a:t> </a:t>
            </a:r>
            <a:r>
              <a:rPr lang="es-ES" sz="2200" dirty="0">
                <a:solidFill>
                  <a:srgbClr val="203864"/>
                </a:solidFill>
              </a:rPr>
              <a:t>en la playa y </a:t>
            </a:r>
            <a:r>
              <a:rPr lang="es-ES" sz="2200" u="sng" dirty="0">
                <a:solidFill>
                  <a:srgbClr val="203864"/>
                </a:solidFill>
              </a:rPr>
              <a:t>tú ofreciste tu ayuda como voluntaria</a:t>
            </a:r>
            <a:r>
              <a:rPr lang="es-ES" sz="2200" b="1" dirty="0">
                <a:solidFill>
                  <a:srgbClr val="203864"/>
                </a:solidFill>
              </a:rPr>
              <a:t> </a:t>
            </a:r>
            <a:r>
              <a:rPr lang="es-ES" sz="2200" dirty="0">
                <a:solidFill>
                  <a:srgbClr val="203864"/>
                </a:solidFill>
              </a:rPr>
              <a:t>para terminar antes. </a:t>
            </a:r>
            <a:r>
              <a:rPr lang="es-ES" sz="2200" u="sng" dirty="0">
                <a:solidFill>
                  <a:srgbClr val="203864"/>
                </a:solidFill>
              </a:rPr>
              <a:t>Él recogió las bolsas</a:t>
            </a:r>
            <a:r>
              <a:rPr lang="es-ES" sz="2200" dirty="0">
                <a:solidFill>
                  <a:srgbClr val="203864"/>
                </a:solidFill>
              </a:rPr>
              <a:t>, en cambio </a:t>
            </a:r>
            <a:r>
              <a:rPr lang="es-ES" sz="2200" u="sng" dirty="0">
                <a:solidFill>
                  <a:srgbClr val="203864"/>
                </a:solidFill>
              </a:rPr>
              <a:t>tú recogiste las botellas</a:t>
            </a:r>
            <a:r>
              <a:rPr lang="es-ES" sz="2200" b="1" dirty="0">
                <a:solidFill>
                  <a:srgbClr val="203864"/>
                </a:solidFill>
              </a:rPr>
              <a:t>. </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4783" y="3177609"/>
            <a:ext cx="3996236" cy="2247883"/>
          </a:xfrm>
          <a:prstGeom prst="rect">
            <a:avLst/>
          </a:prstGeom>
        </p:spPr>
      </p:pic>
      <p:sp>
        <p:nvSpPr>
          <p:cNvPr id="3" name="Title 2"/>
          <p:cNvSpPr>
            <a:spLocks noGrp="1"/>
          </p:cNvSpPr>
          <p:nvPr>
            <p:ph type="title"/>
          </p:nvPr>
        </p:nvSpPr>
        <p:spPr>
          <a:xfrm>
            <a:off x="259118" y="458625"/>
            <a:ext cx="8551250" cy="565582"/>
          </a:xfrm>
        </p:spPr>
        <p:txBody>
          <a:bodyPr>
            <a:normAutofit fontScale="90000"/>
          </a:bodyPr>
          <a:lstStyle/>
          <a:p>
            <a:r>
              <a:rPr lang="en-GB" sz="2800" b="1" dirty="0"/>
              <a:t>Escribe otra versión del texto. </a:t>
            </a:r>
            <a:br>
              <a:rPr lang="en-GB" sz="2800" b="1" dirty="0"/>
            </a:br>
            <a:r>
              <a:rPr lang="en-GB" sz="2800" b="1" dirty="0"/>
              <a:t>Puedes cambiar las partes subrayadas.</a:t>
            </a:r>
          </a:p>
        </p:txBody>
      </p:sp>
      <p:sp>
        <p:nvSpPr>
          <p:cNvPr id="17" name="Rounded Rectangle 16">
            <a:extLst>
              <a:ext uri="{FF2B5EF4-FFF2-40B4-BE49-F238E27FC236}">
                <a16:creationId xmlns:a16="http://schemas.microsoft.com/office/drawing/2014/main" id="{210FBEF5-8E6C-AE4A-B97F-5C2DE4EF7833}"/>
              </a:ext>
            </a:extLst>
          </p:cNvPr>
          <p:cNvSpPr/>
          <p:nvPr/>
        </p:nvSpPr>
        <p:spPr>
          <a:xfrm>
            <a:off x="8267699" y="258166"/>
            <a:ext cx="36604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363376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CFD14056-B097-1240-AD2C-4AFC30B14978}"/>
              </a:ext>
            </a:extLst>
          </p:cNvPr>
          <p:cNvGraphicFramePr>
            <a:graphicFrameLocks noGrp="1"/>
          </p:cNvGraphicFramePr>
          <p:nvPr>
            <p:extLst>
              <p:ext uri="{D42A27DB-BD31-4B8C-83A1-F6EECF244321}">
                <p14:modId xmlns:p14="http://schemas.microsoft.com/office/powerpoint/2010/main" val="2841473098"/>
              </p:ext>
            </p:extLst>
          </p:nvPr>
        </p:nvGraphicFramePr>
        <p:xfrm>
          <a:off x="135382" y="826811"/>
          <a:ext cx="5825238" cy="5416995"/>
        </p:xfrm>
        <a:graphic>
          <a:graphicData uri="http://schemas.openxmlformats.org/drawingml/2006/table">
            <a:tbl>
              <a:tblPr firstRow="1" bandRow="1">
                <a:tableStyleId>{5DA37D80-6434-44D0-A028-1B22A696006F}</a:tableStyleId>
              </a:tblPr>
              <a:tblGrid>
                <a:gridCol w="774348">
                  <a:extLst>
                    <a:ext uri="{9D8B030D-6E8A-4147-A177-3AD203B41FA5}">
                      <a16:colId xmlns:a16="http://schemas.microsoft.com/office/drawing/2014/main" val="3478428472"/>
                    </a:ext>
                  </a:extLst>
                </a:gridCol>
                <a:gridCol w="774348">
                  <a:extLst>
                    <a:ext uri="{9D8B030D-6E8A-4147-A177-3AD203B41FA5}">
                      <a16:colId xmlns:a16="http://schemas.microsoft.com/office/drawing/2014/main" val="3627546687"/>
                    </a:ext>
                  </a:extLst>
                </a:gridCol>
                <a:gridCol w="1034408">
                  <a:extLst>
                    <a:ext uri="{9D8B030D-6E8A-4147-A177-3AD203B41FA5}">
                      <a16:colId xmlns:a16="http://schemas.microsoft.com/office/drawing/2014/main" val="886832367"/>
                    </a:ext>
                  </a:extLst>
                </a:gridCol>
                <a:gridCol w="3242134">
                  <a:extLst>
                    <a:ext uri="{9D8B030D-6E8A-4147-A177-3AD203B41FA5}">
                      <a16:colId xmlns:a16="http://schemas.microsoft.com/office/drawing/2014/main" val="2966190253"/>
                    </a:ext>
                  </a:extLst>
                </a:gridCol>
              </a:tblGrid>
              <a:tr h="699006">
                <a:tc>
                  <a:txBody>
                    <a:bodyPr/>
                    <a:lstStyle/>
                    <a:p>
                      <a:pPr algn="ctr"/>
                      <a:r>
                        <a:rPr lang="en-GB" sz="2000" dirty="0" err="1">
                          <a:solidFill>
                            <a:srgbClr val="203864"/>
                          </a:solidFill>
                        </a:rPr>
                        <a:t>yo</a:t>
                      </a:r>
                      <a:endParaRPr lang="es-GB" sz="2000" dirty="0">
                        <a:solidFill>
                          <a:srgbClr val="203864"/>
                        </a:solidFill>
                      </a:endParaRPr>
                    </a:p>
                  </a:txBody>
                  <a:tcPr anchor="ctr"/>
                </a:tc>
                <a:tc>
                  <a:txBody>
                    <a:bodyPr/>
                    <a:lstStyle/>
                    <a:p>
                      <a:pPr algn="ctr"/>
                      <a:r>
                        <a:rPr lang="en-GB" sz="2000" dirty="0" err="1">
                          <a:solidFill>
                            <a:srgbClr val="203864"/>
                          </a:solidFill>
                        </a:rPr>
                        <a:t>tú</a:t>
                      </a:r>
                      <a:endParaRPr lang="es-GB" sz="2000" dirty="0">
                        <a:solidFill>
                          <a:srgbClr val="203864"/>
                        </a:solidFill>
                      </a:endParaRPr>
                    </a:p>
                  </a:txBody>
                  <a:tcPr anchor="ctr"/>
                </a:tc>
                <a:tc>
                  <a:txBody>
                    <a:bodyPr/>
                    <a:lstStyle/>
                    <a:p>
                      <a:pPr algn="ctr"/>
                      <a:r>
                        <a:rPr lang="en-GB" sz="2000" dirty="0" err="1">
                          <a:solidFill>
                            <a:srgbClr val="203864"/>
                          </a:solidFill>
                        </a:rPr>
                        <a:t>él</a:t>
                      </a:r>
                      <a:r>
                        <a:rPr lang="en-GB" sz="2000" dirty="0">
                          <a:solidFill>
                            <a:srgbClr val="203864"/>
                          </a:solidFill>
                        </a:rPr>
                        <a:t>/</a:t>
                      </a:r>
                      <a:r>
                        <a:rPr lang="en-GB" sz="2000" dirty="0" err="1">
                          <a:solidFill>
                            <a:srgbClr val="203864"/>
                          </a:solidFill>
                        </a:rPr>
                        <a:t>ella</a:t>
                      </a:r>
                      <a:endParaRPr lang="es-GB" sz="2000" dirty="0">
                        <a:solidFill>
                          <a:srgbClr val="203864"/>
                        </a:solidFill>
                      </a:endParaRPr>
                    </a:p>
                  </a:txBody>
                  <a:tcPr anchor="ctr"/>
                </a:tc>
                <a:tc>
                  <a:txBody>
                    <a:bodyPr/>
                    <a:lstStyle/>
                    <a:p>
                      <a:pPr algn="ctr"/>
                      <a:r>
                        <a:rPr lang="es-GB" sz="2000" dirty="0">
                          <a:solidFill>
                            <a:srgbClr val="203864"/>
                          </a:solidFill>
                        </a:rPr>
                        <a:t>¿Qué actividad en inglés?</a:t>
                      </a:r>
                    </a:p>
                  </a:txBody>
                  <a:tcPr anchor="ctr"/>
                </a:tc>
                <a:extLst>
                  <a:ext uri="{0D108BD9-81ED-4DB2-BD59-A6C34878D82A}">
                    <a16:rowId xmlns:a16="http://schemas.microsoft.com/office/drawing/2014/main" val="1619378101"/>
                  </a:ext>
                </a:extLst>
              </a:tr>
              <a:tr h="523995">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2063107013"/>
                  </a:ext>
                </a:extLst>
              </a:tr>
              <a:tr h="523995">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658108277"/>
                  </a:ext>
                </a:extLst>
              </a:tr>
              <a:tr h="523995">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4052671755"/>
                  </a:ext>
                </a:extLst>
              </a:tr>
              <a:tr h="523995">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3035132187"/>
                  </a:ext>
                </a:extLst>
              </a:tr>
              <a:tr h="523995">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1525557717"/>
                  </a:ext>
                </a:extLst>
              </a:tr>
              <a:tr h="523995">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1019985624"/>
                  </a:ext>
                </a:extLst>
              </a:tr>
              <a:tr h="523995">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122827931"/>
                  </a:ext>
                </a:extLst>
              </a:tr>
              <a:tr h="523995">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3602473506"/>
                  </a:ext>
                </a:extLst>
              </a:tr>
              <a:tr h="523995">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920888772"/>
                  </a:ext>
                </a:extLst>
              </a:tr>
            </a:tbl>
          </a:graphicData>
        </a:graphic>
      </p:graphicFrame>
      <p:graphicFrame>
        <p:nvGraphicFramePr>
          <p:cNvPr id="11" name="Tabla 10">
            <a:extLst>
              <a:ext uri="{FF2B5EF4-FFF2-40B4-BE49-F238E27FC236}">
                <a16:creationId xmlns:a16="http://schemas.microsoft.com/office/drawing/2014/main" id="{3D05CAD0-45B8-6043-B6BF-214DEBAD8245}"/>
              </a:ext>
            </a:extLst>
          </p:cNvPr>
          <p:cNvGraphicFramePr>
            <a:graphicFrameLocks noGrp="1"/>
          </p:cNvGraphicFramePr>
          <p:nvPr>
            <p:extLst>
              <p:ext uri="{D42A27DB-BD31-4B8C-83A1-F6EECF244321}">
                <p14:modId xmlns:p14="http://schemas.microsoft.com/office/powerpoint/2010/main" val="3683795019"/>
              </p:ext>
            </p:extLst>
          </p:nvPr>
        </p:nvGraphicFramePr>
        <p:xfrm>
          <a:off x="6231380" y="826811"/>
          <a:ext cx="5825238" cy="5430720"/>
        </p:xfrm>
        <a:graphic>
          <a:graphicData uri="http://schemas.openxmlformats.org/drawingml/2006/table">
            <a:tbl>
              <a:tblPr firstRow="1" bandRow="1">
                <a:tableStyleId>{5DA37D80-6434-44D0-A028-1B22A696006F}</a:tableStyleId>
              </a:tblPr>
              <a:tblGrid>
                <a:gridCol w="774348">
                  <a:extLst>
                    <a:ext uri="{9D8B030D-6E8A-4147-A177-3AD203B41FA5}">
                      <a16:colId xmlns:a16="http://schemas.microsoft.com/office/drawing/2014/main" val="3478428472"/>
                    </a:ext>
                  </a:extLst>
                </a:gridCol>
                <a:gridCol w="774348">
                  <a:extLst>
                    <a:ext uri="{9D8B030D-6E8A-4147-A177-3AD203B41FA5}">
                      <a16:colId xmlns:a16="http://schemas.microsoft.com/office/drawing/2014/main" val="3627546687"/>
                    </a:ext>
                  </a:extLst>
                </a:gridCol>
                <a:gridCol w="1005578">
                  <a:extLst>
                    <a:ext uri="{9D8B030D-6E8A-4147-A177-3AD203B41FA5}">
                      <a16:colId xmlns:a16="http://schemas.microsoft.com/office/drawing/2014/main" val="886832367"/>
                    </a:ext>
                  </a:extLst>
                </a:gridCol>
                <a:gridCol w="3270964">
                  <a:extLst>
                    <a:ext uri="{9D8B030D-6E8A-4147-A177-3AD203B41FA5}">
                      <a16:colId xmlns:a16="http://schemas.microsoft.com/office/drawing/2014/main" val="2966190253"/>
                    </a:ext>
                  </a:extLst>
                </a:gridCol>
              </a:tblGrid>
              <a:tr h="685286">
                <a:tc>
                  <a:txBody>
                    <a:bodyPr/>
                    <a:lstStyle/>
                    <a:p>
                      <a:pPr algn="ctr"/>
                      <a:r>
                        <a:rPr lang="en-GB" sz="2000" dirty="0" err="1">
                          <a:solidFill>
                            <a:srgbClr val="203864"/>
                          </a:solidFill>
                        </a:rPr>
                        <a:t>yo</a:t>
                      </a:r>
                      <a:endParaRPr lang="es-GB" sz="2000" dirty="0">
                        <a:solidFill>
                          <a:srgbClr val="203864"/>
                        </a:solidFill>
                      </a:endParaRPr>
                    </a:p>
                  </a:txBody>
                  <a:tcPr anchor="ctr"/>
                </a:tc>
                <a:tc>
                  <a:txBody>
                    <a:bodyPr/>
                    <a:lstStyle/>
                    <a:p>
                      <a:pPr algn="ctr"/>
                      <a:r>
                        <a:rPr lang="en-GB" sz="2000" dirty="0" err="1">
                          <a:solidFill>
                            <a:srgbClr val="203864"/>
                          </a:solidFill>
                        </a:rPr>
                        <a:t>tú</a:t>
                      </a:r>
                      <a:endParaRPr lang="es-GB" sz="2000" dirty="0">
                        <a:solidFill>
                          <a:srgbClr val="203864"/>
                        </a:solidFill>
                      </a:endParaRPr>
                    </a:p>
                  </a:txBody>
                  <a:tcPr anchor="ctr"/>
                </a:tc>
                <a:tc>
                  <a:txBody>
                    <a:bodyPr/>
                    <a:lstStyle/>
                    <a:p>
                      <a:pPr algn="ctr"/>
                      <a:r>
                        <a:rPr lang="en-GB" sz="2000" dirty="0" err="1">
                          <a:solidFill>
                            <a:srgbClr val="203864"/>
                          </a:solidFill>
                        </a:rPr>
                        <a:t>él</a:t>
                      </a:r>
                      <a:r>
                        <a:rPr lang="en-GB" sz="2000" dirty="0">
                          <a:solidFill>
                            <a:srgbClr val="203864"/>
                          </a:solidFill>
                        </a:rPr>
                        <a:t>/</a:t>
                      </a:r>
                      <a:r>
                        <a:rPr lang="en-GB" sz="2000" dirty="0" err="1">
                          <a:solidFill>
                            <a:srgbClr val="203864"/>
                          </a:solidFill>
                        </a:rPr>
                        <a:t>ella</a:t>
                      </a:r>
                      <a:endParaRPr lang="es-GB" sz="2000" dirty="0">
                        <a:solidFill>
                          <a:srgbClr val="203864"/>
                        </a:solidFill>
                      </a:endParaRPr>
                    </a:p>
                  </a:txBody>
                  <a:tcPr anchor="ctr"/>
                </a:tc>
                <a:tc>
                  <a:txBody>
                    <a:bodyPr/>
                    <a:lstStyle/>
                    <a:p>
                      <a:pPr algn="ctr"/>
                      <a:r>
                        <a:rPr lang="es-GB" sz="2000" dirty="0">
                          <a:solidFill>
                            <a:srgbClr val="203864"/>
                          </a:solidFill>
                        </a:rPr>
                        <a:t>¿Qué actividad en inglés?</a:t>
                      </a:r>
                    </a:p>
                  </a:txBody>
                  <a:tcPr anchor="ctr"/>
                </a:tc>
                <a:extLst>
                  <a:ext uri="{0D108BD9-81ED-4DB2-BD59-A6C34878D82A}">
                    <a16:rowId xmlns:a16="http://schemas.microsoft.com/office/drawing/2014/main" val="1619378101"/>
                  </a:ext>
                </a:extLst>
              </a:tr>
              <a:tr h="525520">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2063107013"/>
                  </a:ext>
                </a:extLst>
              </a:tr>
              <a:tr h="525520">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658108277"/>
                  </a:ext>
                </a:extLst>
              </a:tr>
              <a:tr h="525520">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4052671755"/>
                  </a:ext>
                </a:extLst>
              </a:tr>
              <a:tr h="525520">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3035132187"/>
                  </a:ext>
                </a:extLst>
              </a:tr>
              <a:tr h="525520">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1525557717"/>
                  </a:ext>
                </a:extLst>
              </a:tr>
              <a:tr h="525520">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1019985624"/>
                  </a:ext>
                </a:extLst>
              </a:tr>
              <a:tr h="525520">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122827931"/>
                  </a:ext>
                </a:extLst>
              </a:tr>
              <a:tr h="525520">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1101411015"/>
                  </a:ext>
                </a:extLst>
              </a:tr>
              <a:tr h="525520">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3983892361"/>
                  </a:ext>
                </a:extLst>
              </a:tr>
            </a:tbl>
          </a:graphicData>
        </a:graphic>
      </p:graphicFrame>
      <p:cxnSp>
        <p:nvCxnSpPr>
          <p:cNvPr id="13" name="Conector recto 12">
            <a:extLst>
              <a:ext uri="{FF2B5EF4-FFF2-40B4-BE49-F238E27FC236}">
                <a16:creationId xmlns:a16="http://schemas.microsoft.com/office/drawing/2014/main" id="{361C8811-DA3B-0743-9667-B7C5AFED717A}"/>
              </a:ext>
            </a:extLst>
          </p:cNvPr>
          <p:cNvCxnSpPr>
            <a:cxnSpLocks/>
          </p:cNvCxnSpPr>
          <p:nvPr/>
        </p:nvCxnSpPr>
        <p:spPr>
          <a:xfrm>
            <a:off x="6079890" y="280118"/>
            <a:ext cx="16110" cy="5961656"/>
          </a:xfrm>
          <a:prstGeom prst="line">
            <a:avLst/>
          </a:prstGeom>
          <a:ln w="28575">
            <a:solidFill>
              <a:srgbClr val="F66400"/>
            </a:solidFill>
            <a:prstDash val="sysDash"/>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8FD23CEA-BCE7-A64F-B2DF-32AECF0881E9}"/>
              </a:ext>
            </a:extLst>
          </p:cNvPr>
          <p:cNvSpPr txBox="1"/>
          <p:nvPr/>
        </p:nvSpPr>
        <p:spPr>
          <a:xfrm>
            <a:off x="135382" y="219371"/>
            <a:ext cx="2048959" cy="461665"/>
          </a:xfrm>
          <a:prstGeom prst="rect">
            <a:avLst/>
          </a:prstGeom>
          <a:noFill/>
        </p:spPr>
        <p:txBody>
          <a:bodyPr wrap="none" rtlCol="0">
            <a:spAutoFit/>
          </a:bodyPr>
          <a:lstStyle/>
          <a:p>
            <a:pPr algn="l"/>
            <a:r>
              <a:rPr lang="es-GB" sz="2400" b="1" dirty="0">
                <a:solidFill>
                  <a:schemeClr val="accent5">
                    <a:lumMod val="50000"/>
                  </a:schemeClr>
                </a:solidFill>
              </a:rPr>
              <a:t>Estudiante A</a:t>
            </a:r>
          </a:p>
        </p:txBody>
      </p:sp>
      <p:sp>
        <p:nvSpPr>
          <p:cNvPr id="16" name="CuadroTexto 15">
            <a:extLst>
              <a:ext uri="{FF2B5EF4-FFF2-40B4-BE49-F238E27FC236}">
                <a16:creationId xmlns:a16="http://schemas.microsoft.com/office/drawing/2014/main" id="{5BCD08C1-D4E1-494F-8E9D-4E9D5BC26330}"/>
              </a:ext>
            </a:extLst>
          </p:cNvPr>
          <p:cNvSpPr txBox="1"/>
          <p:nvPr/>
        </p:nvSpPr>
        <p:spPr>
          <a:xfrm>
            <a:off x="6231380" y="219371"/>
            <a:ext cx="1976823" cy="461665"/>
          </a:xfrm>
          <a:prstGeom prst="rect">
            <a:avLst/>
          </a:prstGeom>
          <a:noFill/>
        </p:spPr>
        <p:txBody>
          <a:bodyPr wrap="none" rtlCol="0">
            <a:spAutoFit/>
          </a:bodyPr>
          <a:lstStyle/>
          <a:p>
            <a:pPr algn="l"/>
            <a:r>
              <a:rPr lang="es-GB" sz="2400" b="1" dirty="0">
                <a:solidFill>
                  <a:schemeClr val="accent5">
                    <a:lumMod val="50000"/>
                  </a:schemeClr>
                </a:solidFill>
              </a:rPr>
              <a:t>Estudiante B</a:t>
            </a:r>
          </a:p>
        </p:txBody>
      </p:sp>
      <p:sp>
        <p:nvSpPr>
          <p:cNvPr id="10" name="Rounded Rectangle 9">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p:cNvSpPr>
            <a:spLocks noGrp="1"/>
          </p:cNvSpPr>
          <p:nvPr>
            <p:ph type="title"/>
          </p:nvPr>
        </p:nvSpPr>
        <p:spPr>
          <a:xfrm>
            <a:off x="10303476" y="172767"/>
            <a:ext cx="1368167" cy="570181"/>
          </a:xfrm>
        </p:spPr>
        <p:txBody>
          <a:bodyPr>
            <a:normAutofit/>
          </a:bodyPr>
          <a:lstStyle/>
          <a:p>
            <a:r>
              <a:rPr lang="en-GB" sz="2000" b="1" dirty="0" err="1">
                <a:solidFill>
                  <a:schemeClr val="bg1"/>
                </a:solidFill>
              </a:rPr>
              <a:t>escribir</a:t>
            </a:r>
            <a:endParaRPr lang="en-GB" sz="2000" b="1" dirty="0">
              <a:solidFill>
                <a:schemeClr val="bg1"/>
              </a:solidFill>
            </a:endParaRPr>
          </a:p>
        </p:txBody>
      </p:sp>
    </p:spTree>
    <p:extLst>
      <p:ext uri="{BB962C8B-B14F-4D97-AF65-F5344CB8AC3E}">
        <p14:creationId xmlns:p14="http://schemas.microsoft.com/office/powerpoint/2010/main" val="3792882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a:extLst>
              <a:ext uri="{FF2B5EF4-FFF2-40B4-BE49-F238E27FC236}">
                <a16:creationId xmlns:a16="http://schemas.microsoft.com/office/drawing/2014/main" id="{EC16FF40-0D5C-6244-A464-7C050E15C7F3}"/>
              </a:ext>
            </a:extLst>
          </p:cNvPr>
          <p:cNvGraphicFramePr>
            <a:graphicFrameLocks noGrp="1"/>
          </p:cNvGraphicFramePr>
          <p:nvPr>
            <p:extLst>
              <p:ext uri="{D42A27DB-BD31-4B8C-83A1-F6EECF244321}">
                <p14:modId xmlns:p14="http://schemas.microsoft.com/office/powerpoint/2010/main" val="2778699664"/>
              </p:ext>
            </p:extLst>
          </p:nvPr>
        </p:nvGraphicFramePr>
        <p:xfrm>
          <a:off x="331722" y="1222479"/>
          <a:ext cx="3530619" cy="5120640"/>
        </p:xfrm>
        <a:graphic>
          <a:graphicData uri="http://schemas.openxmlformats.org/drawingml/2006/table">
            <a:tbl>
              <a:tblPr firstRow="1" bandRow="1">
                <a:tableStyleId>{5DA37D80-6434-44D0-A028-1B22A696006F}</a:tableStyleId>
              </a:tblPr>
              <a:tblGrid>
                <a:gridCol w="443144">
                  <a:extLst>
                    <a:ext uri="{9D8B030D-6E8A-4147-A177-3AD203B41FA5}">
                      <a16:colId xmlns:a16="http://schemas.microsoft.com/office/drawing/2014/main" val="2621614823"/>
                    </a:ext>
                  </a:extLst>
                </a:gridCol>
                <a:gridCol w="1580423">
                  <a:extLst>
                    <a:ext uri="{9D8B030D-6E8A-4147-A177-3AD203B41FA5}">
                      <a16:colId xmlns:a16="http://schemas.microsoft.com/office/drawing/2014/main" val="2072288972"/>
                    </a:ext>
                  </a:extLst>
                </a:gridCol>
                <a:gridCol w="1507052">
                  <a:extLst>
                    <a:ext uri="{9D8B030D-6E8A-4147-A177-3AD203B41FA5}">
                      <a16:colId xmlns:a16="http://schemas.microsoft.com/office/drawing/2014/main" val="288637694"/>
                    </a:ext>
                  </a:extLst>
                </a:gridCol>
              </a:tblGrid>
              <a:tr h="342686">
                <a:tc>
                  <a:txBody>
                    <a:bodyPr/>
                    <a:lstStyle/>
                    <a:p>
                      <a:pPr algn="ctr"/>
                      <a:endParaRPr lang="es-GB" dirty="0">
                        <a:solidFill>
                          <a:srgbClr val="203864"/>
                        </a:solidFill>
                      </a:endParaRPr>
                    </a:p>
                  </a:txBody>
                  <a:tcPr/>
                </a:tc>
                <a:tc>
                  <a:txBody>
                    <a:bodyPr/>
                    <a:lstStyle/>
                    <a:p>
                      <a:pPr algn="ctr"/>
                      <a:r>
                        <a:rPr lang="es-GB" dirty="0">
                          <a:solidFill>
                            <a:srgbClr val="203864"/>
                          </a:solidFill>
                        </a:rPr>
                        <a:t>Palabras</a:t>
                      </a:r>
                    </a:p>
                  </a:txBody>
                  <a:tcPr anchor="ctr"/>
                </a:tc>
                <a:tc>
                  <a:txBody>
                    <a:bodyPr/>
                    <a:lstStyle/>
                    <a:p>
                      <a:pPr algn="ctr"/>
                      <a:r>
                        <a:rPr lang="es-GB" dirty="0">
                          <a:solidFill>
                            <a:srgbClr val="203864"/>
                          </a:solidFill>
                        </a:rPr>
                        <a:t>¿Qué letra?</a:t>
                      </a:r>
                    </a:p>
                  </a:txBody>
                  <a:tcPr anchor="ctr"/>
                </a:tc>
                <a:extLst>
                  <a:ext uri="{0D108BD9-81ED-4DB2-BD59-A6C34878D82A}">
                    <a16:rowId xmlns:a16="http://schemas.microsoft.com/office/drawing/2014/main" val="3915319745"/>
                  </a:ext>
                </a:extLst>
              </a:tr>
              <a:tr h="371243">
                <a:tc>
                  <a:txBody>
                    <a:bodyPr/>
                    <a:lstStyle/>
                    <a:p>
                      <a:pPr algn="ctr"/>
                      <a:r>
                        <a:rPr lang="es-GB" b="1" dirty="0">
                          <a:solidFill>
                            <a:srgbClr val="203864"/>
                          </a:solidFill>
                        </a:rPr>
                        <a:t>1</a:t>
                      </a:r>
                    </a:p>
                  </a:txBody>
                  <a:tcPr/>
                </a:tc>
                <a:tc>
                  <a:txBody>
                    <a:bodyPr/>
                    <a:lstStyle/>
                    <a:p>
                      <a:pPr algn="ctr"/>
                      <a:r>
                        <a:rPr lang="en-GB" sz="2000" dirty="0" err="1">
                          <a:solidFill>
                            <a:srgbClr val="203864"/>
                          </a:solidFill>
                        </a:rPr>
                        <a:t>jugador</a:t>
                      </a:r>
                      <a:r>
                        <a:rPr lang="en-GB" sz="2000" dirty="0">
                          <a:solidFill>
                            <a:srgbClr val="203864"/>
                          </a:solidFill>
                        </a:rPr>
                        <a:t>/a</a:t>
                      </a: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650031067"/>
                  </a:ext>
                </a:extLst>
              </a:tr>
              <a:tr h="371243">
                <a:tc>
                  <a:txBody>
                    <a:bodyPr/>
                    <a:lstStyle/>
                    <a:p>
                      <a:pPr algn="ctr"/>
                      <a:r>
                        <a:rPr lang="es-GB" b="1" dirty="0">
                          <a:solidFill>
                            <a:srgbClr val="203864"/>
                          </a:solidFill>
                        </a:rPr>
                        <a:t>2</a:t>
                      </a:r>
                    </a:p>
                  </a:txBody>
                  <a:tcPr/>
                </a:tc>
                <a:tc>
                  <a:txBody>
                    <a:bodyPr/>
                    <a:lstStyle/>
                    <a:p>
                      <a:pPr algn="ctr"/>
                      <a:r>
                        <a:rPr lang="es-GB" sz="2000" dirty="0">
                          <a:solidFill>
                            <a:srgbClr val="203864"/>
                          </a:solidFill>
                        </a:rPr>
                        <a:t>verde</a:t>
                      </a: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988676319"/>
                  </a:ext>
                </a:extLst>
              </a:tr>
              <a:tr h="371243">
                <a:tc>
                  <a:txBody>
                    <a:bodyPr/>
                    <a:lstStyle/>
                    <a:p>
                      <a:pPr algn="ctr"/>
                      <a:r>
                        <a:rPr lang="es-GB" b="1" dirty="0">
                          <a:solidFill>
                            <a:srgbClr val="203864"/>
                          </a:solidFill>
                        </a:rPr>
                        <a:t>3</a:t>
                      </a:r>
                    </a:p>
                  </a:txBody>
                  <a:tcPr/>
                </a:tc>
                <a:tc>
                  <a:txBody>
                    <a:bodyPr/>
                    <a:lstStyle/>
                    <a:p>
                      <a:pPr algn="ctr"/>
                      <a:r>
                        <a:rPr lang="es-GB" sz="2000" dirty="0">
                          <a:solidFill>
                            <a:srgbClr val="203864"/>
                          </a:solidFill>
                        </a:rPr>
                        <a:t>viajar</a:t>
                      </a: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881987401"/>
                  </a:ext>
                </a:extLst>
              </a:tr>
              <a:tr h="371243">
                <a:tc>
                  <a:txBody>
                    <a:bodyPr/>
                    <a:lstStyle/>
                    <a:p>
                      <a:pPr algn="ctr"/>
                      <a:r>
                        <a:rPr lang="es-GB" b="1" dirty="0">
                          <a:solidFill>
                            <a:srgbClr val="203864"/>
                          </a:solidFill>
                        </a:rPr>
                        <a:t>4</a:t>
                      </a:r>
                    </a:p>
                  </a:txBody>
                  <a:tcPr/>
                </a:tc>
                <a:tc>
                  <a:txBody>
                    <a:bodyPr/>
                    <a:lstStyle/>
                    <a:p>
                      <a:pPr algn="ctr"/>
                      <a:r>
                        <a:rPr lang="es-GB" sz="2000" dirty="0">
                          <a:solidFill>
                            <a:srgbClr val="203864"/>
                          </a:solidFill>
                        </a:rPr>
                        <a:t>playa</a:t>
                      </a: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446116003"/>
                  </a:ext>
                </a:extLst>
              </a:tr>
              <a:tr h="371243">
                <a:tc>
                  <a:txBody>
                    <a:bodyPr/>
                    <a:lstStyle/>
                    <a:p>
                      <a:pPr algn="ctr"/>
                      <a:r>
                        <a:rPr lang="es-GB" b="1" dirty="0">
                          <a:solidFill>
                            <a:srgbClr val="203864"/>
                          </a:solidFill>
                        </a:rPr>
                        <a:t>5</a:t>
                      </a:r>
                    </a:p>
                  </a:txBody>
                  <a:tcPr/>
                </a:tc>
                <a:tc>
                  <a:txBody>
                    <a:bodyPr/>
                    <a:lstStyle/>
                    <a:p>
                      <a:pPr algn="ctr"/>
                      <a:r>
                        <a:rPr lang="es-GB" sz="2000" dirty="0">
                          <a:solidFill>
                            <a:srgbClr val="203864"/>
                          </a:solidFill>
                        </a:rPr>
                        <a:t>mundo</a:t>
                      </a: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4181519841"/>
                  </a:ext>
                </a:extLst>
              </a:tr>
              <a:tr h="371243">
                <a:tc>
                  <a:txBody>
                    <a:bodyPr/>
                    <a:lstStyle/>
                    <a:p>
                      <a:pPr algn="ctr"/>
                      <a:r>
                        <a:rPr lang="es-GB" b="1" dirty="0">
                          <a:solidFill>
                            <a:srgbClr val="203864"/>
                          </a:solidFill>
                        </a:rPr>
                        <a:t>6</a:t>
                      </a:r>
                    </a:p>
                  </a:txBody>
                  <a:tcPr/>
                </a:tc>
                <a:tc>
                  <a:txBody>
                    <a:bodyPr/>
                    <a:lstStyle/>
                    <a:p>
                      <a:pPr algn="ctr"/>
                      <a:r>
                        <a:rPr lang="es-GB" sz="2000" dirty="0">
                          <a:solidFill>
                            <a:srgbClr val="203864"/>
                          </a:solidFill>
                        </a:rPr>
                        <a:t>sacar</a:t>
                      </a: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839679555"/>
                  </a:ext>
                </a:extLst>
              </a:tr>
              <a:tr h="371243">
                <a:tc>
                  <a:txBody>
                    <a:bodyPr/>
                    <a:lstStyle/>
                    <a:p>
                      <a:pPr algn="ctr"/>
                      <a:r>
                        <a:rPr lang="es-GB" b="1" dirty="0">
                          <a:solidFill>
                            <a:srgbClr val="203864"/>
                          </a:solidFill>
                        </a:rPr>
                        <a:t>7</a:t>
                      </a:r>
                    </a:p>
                  </a:txBody>
                  <a:tcPr/>
                </a:tc>
                <a:tc>
                  <a:txBody>
                    <a:bodyPr/>
                    <a:lstStyle/>
                    <a:p>
                      <a:pPr algn="ctr"/>
                      <a:r>
                        <a:rPr lang="es-GB" sz="2000" dirty="0">
                          <a:solidFill>
                            <a:srgbClr val="203864"/>
                          </a:solidFill>
                        </a:rPr>
                        <a:t>caminar</a:t>
                      </a: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3640096996"/>
                  </a:ext>
                </a:extLst>
              </a:tr>
              <a:tr h="371243">
                <a:tc>
                  <a:txBody>
                    <a:bodyPr/>
                    <a:lstStyle/>
                    <a:p>
                      <a:pPr algn="ctr"/>
                      <a:r>
                        <a:rPr lang="es-GB" b="1" dirty="0">
                          <a:solidFill>
                            <a:srgbClr val="203864"/>
                          </a:solidFill>
                        </a:rPr>
                        <a:t>8</a:t>
                      </a:r>
                    </a:p>
                  </a:txBody>
                  <a:tcPr/>
                </a:tc>
                <a:tc>
                  <a:txBody>
                    <a:bodyPr/>
                    <a:lstStyle/>
                    <a:p>
                      <a:pPr algn="ctr"/>
                      <a:r>
                        <a:rPr lang="es-GB" sz="2000" dirty="0">
                          <a:solidFill>
                            <a:srgbClr val="203864"/>
                          </a:solidFill>
                        </a:rPr>
                        <a:t>basura</a:t>
                      </a: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356760394"/>
                  </a:ext>
                </a:extLst>
              </a:tr>
              <a:tr h="371243">
                <a:tc>
                  <a:txBody>
                    <a:bodyPr/>
                    <a:lstStyle/>
                    <a:p>
                      <a:pPr algn="ctr"/>
                      <a:r>
                        <a:rPr lang="es-GB" b="1" dirty="0">
                          <a:solidFill>
                            <a:srgbClr val="203864"/>
                          </a:solidFill>
                        </a:rPr>
                        <a:t>9</a:t>
                      </a:r>
                    </a:p>
                  </a:txBody>
                  <a:tcPr/>
                </a:tc>
                <a:tc>
                  <a:txBody>
                    <a:bodyPr/>
                    <a:lstStyle/>
                    <a:p>
                      <a:pPr algn="ctr"/>
                      <a:r>
                        <a:rPr lang="es-GB" sz="2000" dirty="0">
                          <a:solidFill>
                            <a:srgbClr val="203864"/>
                          </a:solidFill>
                        </a:rPr>
                        <a:t>importante</a:t>
                      </a: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3781982526"/>
                  </a:ext>
                </a:extLst>
              </a:tr>
              <a:tr h="371243">
                <a:tc>
                  <a:txBody>
                    <a:bodyPr/>
                    <a:lstStyle/>
                    <a:p>
                      <a:pPr algn="ctr"/>
                      <a:r>
                        <a:rPr lang="es-GB" b="1" dirty="0">
                          <a:solidFill>
                            <a:srgbClr val="203864"/>
                          </a:solidFill>
                        </a:rPr>
                        <a:t>10</a:t>
                      </a:r>
                    </a:p>
                  </a:txBody>
                  <a:tcPr/>
                </a:tc>
                <a:tc>
                  <a:txBody>
                    <a:bodyPr/>
                    <a:lstStyle/>
                    <a:p>
                      <a:pPr algn="ctr"/>
                      <a:r>
                        <a:rPr lang="es-GB" sz="2000" dirty="0">
                          <a:solidFill>
                            <a:srgbClr val="203864"/>
                          </a:solidFill>
                        </a:rPr>
                        <a:t>limpiar</a:t>
                      </a: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654188192"/>
                  </a:ext>
                </a:extLst>
              </a:tr>
              <a:tr h="371243">
                <a:tc>
                  <a:txBody>
                    <a:bodyPr/>
                    <a:lstStyle/>
                    <a:p>
                      <a:pPr algn="ctr"/>
                      <a:r>
                        <a:rPr lang="es-GB" b="1" dirty="0">
                          <a:solidFill>
                            <a:srgbClr val="203864"/>
                          </a:solidFill>
                        </a:rPr>
                        <a:t>11</a:t>
                      </a:r>
                    </a:p>
                  </a:txBody>
                  <a:tcPr/>
                </a:tc>
                <a:tc>
                  <a:txBody>
                    <a:bodyPr/>
                    <a:lstStyle/>
                    <a:p>
                      <a:pPr algn="ctr"/>
                      <a:r>
                        <a:rPr lang="es-GB" sz="2000" dirty="0">
                          <a:solidFill>
                            <a:srgbClr val="203864"/>
                          </a:solidFill>
                        </a:rPr>
                        <a:t>divertido</a:t>
                      </a: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702182975"/>
                  </a:ext>
                </a:extLst>
              </a:tr>
              <a:tr h="371243">
                <a:tc>
                  <a:txBody>
                    <a:bodyPr/>
                    <a:lstStyle/>
                    <a:p>
                      <a:pPr algn="ctr"/>
                      <a:r>
                        <a:rPr lang="es-GB" b="1" dirty="0">
                          <a:solidFill>
                            <a:srgbClr val="203864"/>
                          </a:solidFill>
                        </a:rPr>
                        <a:t>12</a:t>
                      </a:r>
                    </a:p>
                  </a:txBody>
                  <a:tcPr/>
                </a:tc>
                <a:tc>
                  <a:txBody>
                    <a:bodyPr/>
                    <a:lstStyle/>
                    <a:p>
                      <a:pPr algn="ctr"/>
                      <a:r>
                        <a:rPr lang="es-GB" sz="2000" dirty="0">
                          <a:solidFill>
                            <a:srgbClr val="203864"/>
                          </a:solidFill>
                        </a:rPr>
                        <a:t>nuevo</a:t>
                      </a: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526158312"/>
                  </a:ext>
                </a:extLst>
              </a:tr>
            </a:tbl>
          </a:graphicData>
        </a:graphic>
      </p:graphicFrame>
      <p:sp>
        <p:nvSpPr>
          <p:cNvPr id="15" name="CuadroTexto 14">
            <a:extLst>
              <a:ext uri="{FF2B5EF4-FFF2-40B4-BE49-F238E27FC236}">
                <a16:creationId xmlns:a16="http://schemas.microsoft.com/office/drawing/2014/main" id="{CD66F381-3521-A445-8C7F-3B0810A8951D}"/>
              </a:ext>
            </a:extLst>
          </p:cNvPr>
          <p:cNvSpPr txBox="1"/>
          <p:nvPr/>
        </p:nvSpPr>
        <p:spPr>
          <a:xfrm>
            <a:off x="226524" y="67927"/>
            <a:ext cx="10149375" cy="1446550"/>
          </a:xfrm>
          <a:prstGeom prst="rect">
            <a:avLst/>
          </a:prstGeom>
          <a:noFill/>
        </p:spPr>
        <p:txBody>
          <a:bodyPr wrap="square" rtlCol="0">
            <a:spAutoFit/>
          </a:bodyPr>
          <a:lstStyle/>
          <a:p>
            <a:r>
              <a:rPr lang="es-ES" sz="2200" dirty="0">
                <a:solidFill>
                  <a:schemeClr val="accent5">
                    <a:lumMod val="50000"/>
                  </a:schemeClr>
                </a:solidFill>
              </a:rPr>
              <a:t>Escribe la letra correcta para cada palabra en español.</a:t>
            </a:r>
          </a:p>
          <a:p>
            <a:r>
              <a:rPr lang="es-ES" sz="2200" dirty="0">
                <a:solidFill>
                  <a:schemeClr val="accent5">
                    <a:lumMod val="50000"/>
                  </a:schemeClr>
                </a:solidFill>
              </a:rPr>
              <a:t>Después, las palabras van a desaparecer. Debes decir una letra en español. Tu compañero debe decir la palabra en español. ¡Toma turnos!</a:t>
            </a:r>
          </a:p>
          <a:p>
            <a:r>
              <a:rPr lang="es-ES" sz="2200" dirty="0">
                <a:solidFill>
                  <a:schemeClr val="accent5">
                    <a:lumMod val="50000"/>
                  </a:schemeClr>
                </a:solidFill>
              </a:rPr>
              <a:t> </a:t>
            </a:r>
          </a:p>
        </p:txBody>
      </p:sp>
      <p:pic>
        <p:nvPicPr>
          <p:cNvPr id="23" name="Imagen 22">
            <a:extLst>
              <a:ext uri="{FF2B5EF4-FFF2-40B4-BE49-F238E27FC236}">
                <a16:creationId xmlns:a16="http://schemas.microsoft.com/office/drawing/2014/main" id="{651C9459-4F53-B744-B4DA-45F8186D89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3296" y="1538082"/>
            <a:ext cx="907987" cy="867128"/>
          </a:xfrm>
          <a:prstGeom prst="rect">
            <a:avLst/>
          </a:prstGeom>
        </p:spPr>
      </p:pic>
      <p:pic>
        <p:nvPicPr>
          <p:cNvPr id="24" name="Imagen 23">
            <a:extLst>
              <a:ext uri="{FF2B5EF4-FFF2-40B4-BE49-F238E27FC236}">
                <a16:creationId xmlns:a16="http://schemas.microsoft.com/office/drawing/2014/main" id="{6EBD0069-47BA-FA49-8BF0-2A6FE2AAC690}"/>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5577" b="94038" l="10000" r="90000">
                        <a14:foregroundMark x1="52000" y1="5769" x2="60111" y2="41923"/>
                        <a14:foregroundMark x1="60111" y1="41923" x2="60222" y2="42308"/>
                        <a14:foregroundMark x1="59333" y1="92692" x2="42778" y2="94038"/>
                        <a14:foregroundMark x1="66556" y1="18269" x2="54111" y2="29808"/>
                        <a14:foregroundMark x1="54111" y1="29808" x2="48444" y2="26923"/>
                        <a14:foregroundMark x1="48444" y1="26923" x2="48111" y2="26538"/>
                      </a14:backgroundRemoval>
                    </a14:imgEffect>
                  </a14:imgLayer>
                </a14:imgProps>
              </a:ext>
              <a:ext uri="{28A0092B-C50C-407E-A947-70E740481C1C}">
                <a14:useLocalDpi xmlns:a14="http://schemas.microsoft.com/office/drawing/2010/main"/>
              </a:ext>
            </a:extLst>
          </a:blip>
          <a:stretch>
            <a:fillRect/>
          </a:stretch>
        </p:blipFill>
        <p:spPr>
          <a:xfrm>
            <a:off x="7779596" y="1538082"/>
            <a:ext cx="1500798" cy="867128"/>
          </a:xfrm>
          <a:prstGeom prst="rect">
            <a:avLst/>
          </a:prstGeom>
        </p:spPr>
      </p:pic>
      <p:pic>
        <p:nvPicPr>
          <p:cNvPr id="25" name="Imagen 24">
            <a:extLst>
              <a:ext uri="{FF2B5EF4-FFF2-40B4-BE49-F238E27FC236}">
                <a16:creationId xmlns:a16="http://schemas.microsoft.com/office/drawing/2014/main" id="{9856C437-64C1-A942-BE0B-A1A9A2EB16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77610" y="3084354"/>
            <a:ext cx="1056001" cy="792001"/>
          </a:xfrm>
          <a:prstGeom prst="rect">
            <a:avLst/>
          </a:prstGeom>
        </p:spPr>
      </p:pic>
      <p:pic>
        <p:nvPicPr>
          <p:cNvPr id="26" name="Imagen 25">
            <a:extLst>
              <a:ext uri="{FF2B5EF4-FFF2-40B4-BE49-F238E27FC236}">
                <a16:creationId xmlns:a16="http://schemas.microsoft.com/office/drawing/2014/main" id="{24D55BA2-0865-7E4C-AE03-1CB36102CAE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06080" y="2858339"/>
            <a:ext cx="1015663" cy="1015663"/>
          </a:xfrm>
          <a:prstGeom prst="rect">
            <a:avLst/>
          </a:prstGeom>
        </p:spPr>
      </p:pic>
      <p:pic>
        <p:nvPicPr>
          <p:cNvPr id="27" name="Imagen 26">
            <a:extLst>
              <a:ext uri="{FF2B5EF4-FFF2-40B4-BE49-F238E27FC236}">
                <a16:creationId xmlns:a16="http://schemas.microsoft.com/office/drawing/2014/main" id="{C7870890-89A3-0344-B33E-0610871379E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54587" y="2972523"/>
            <a:ext cx="1081847" cy="1015663"/>
          </a:xfrm>
          <a:prstGeom prst="rect">
            <a:avLst/>
          </a:prstGeom>
        </p:spPr>
      </p:pic>
      <p:pic>
        <p:nvPicPr>
          <p:cNvPr id="32" name="Imagen 31">
            <a:extLst>
              <a:ext uri="{FF2B5EF4-FFF2-40B4-BE49-F238E27FC236}">
                <a16:creationId xmlns:a16="http://schemas.microsoft.com/office/drawing/2014/main" id="{8CE9211B-F032-F746-AF7D-AF318C2A0987}"/>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6033" b="90820" l="7841" r="90000">
                        <a14:foregroundMark x1="50568" y1="6033" x2="57500" y2="9574"/>
                        <a14:foregroundMark x1="87273" y1="85836" x2="78295" y2="88262"/>
                        <a14:foregroundMark x1="20227" y1="90820" x2="7841" y2="86557"/>
                      </a14:backgroundRemoval>
                    </a14:imgEffect>
                  </a14:imgLayer>
                </a14:imgProps>
              </a:ext>
              <a:ext uri="{28A0092B-C50C-407E-A947-70E740481C1C}">
                <a14:useLocalDpi xmlns:a14="http://schemas.microsoft.com/office/drawing/2010/main"/>
              </a:ext>
            </a:extLst>
          </a:blip>
          <a:stretch>
            <a:fillRect/>
          </a:stretch>
        </p:blipFill>
        <p:spPr>
          <a:xfrm>
            <a:off x="6163806" y="4504041"/>
            <a:ext cx="718297" cy="1244777"/>
          </a:xfrm>
          <a:prstGeom prst="rect">
            <a:avLst/>
          </a:prstGeom>
        </p:spPr>
      </p:pic>
      <p:pic>
        <p:nvPicPr>
          <p:cNvPr id="33" name="Imagen 32">
            <a:extLst>
              <a:ext uri="{FF2B5EF4-FFF2-40B4-BE49-F238E27FC236}">
                <a16:creationId xmlns:a16="http://schemas.microsoft.com/office/drawing/2014/main" id="{28BFCE26-545F-FE47-BAF0-00134B687D68}"/>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5128" b="96647" l="4396" r="96429">
                        <a14:foregroundMark x1="38874" y1="5325" x2="37912" y2="24063"/>
                        <a14:foregroundMark x1="37912" y1="24063" x2="31319" y2="26036"/>
                        <a14:foregroundMark x1="31319" y1="26036" x2="23626" y2="33531"/>
                        <a14:foregroundMark x1="23626" y1="33531" x2="15385" y2="45365"/>
                        <a14:foregroundMark x1="15385" y1="45365" x2="13462" y2="61933"/>
                        <a14:foregroundMark x1="13462" y1="61933" x2="4396" y2="86588"/>
                        <a14:foregroundMark x1="4396" y1="86588" x2="4396" y2="86588"/>
                        <a14:foregroundMark x1="38049" y1="69625" x2="37500" y2="78501"/>
                        <a14:foregroundMark x1="37500" y1="78501" x2="32967" y2="87179"/>
                        <a14:foregroundMark x1="27610" y1="92110" x2="24451" y2="94675"/>
                        <a14:foregroundMark x1="33654" y1="93688" x2="33104" y2="96844"/>
                        <a14:foregroundMark x1="58791" y1="93491" x2="58104" y2="93294"/>
                        <a14:foregroundMark x1="72390" y1="79487" x2="73901" y2="84615"/>
                        <a14:foregroundMark x1="85027" y1="84024" x2="94093" y2="73964"/>
                        <a14:foregroundMark x1="94093" y1="73964" x2="98489" y2="64892"/>
                        <a14:foregroundMark x1="98489" y1="64892" x2="91621" y2="50296"/>
                        <a14:foregroundMark x1="91621" y1="50296" x2="90247" y2="40828"/>
                        <a14:foregroundMark x1="90247" y1="40828" x2="90247" y2="40631"/>
                        <a14:foregroundMark x1="92308" y1="50888" x2="93269" y2="72387"/>
                        <a14:foregroundMark x1="94643" y1="50493" x2="96429" y2="57199"/>
                        <a14:foregroundMark x1="43407" y1="72584" x2="41758" y2="78895"/>
                        <a14:foregroundMark x1="33516" y1="31164" x2="33104" y2="41815"/>
                        <a14:foregroundMark x1="27335" y1="46154" x2="21703" y2="51874"/>
                        <a14:foregroundMark x1="76374" y1="27613" x2="70879" y2="29389"/>
                        <a14:foregroundMark x1="70879" y1="29389" x2="63874" y2="26627"/>
                        <a14:foregroundMark x1="63874" y1="26627" x2="58379" y2="18935"/>
                        <a14:foregroundMark x1="58379" y1="18935" x2="51099" y2="16568"/>
                        <a14:foregroundMark x1="51099" y1="16568" x2="49038" y2="16765"/>
                        <a14:foregroundMark x1="64011" y1="15779" x2="58791" y2="13412"/>
                        <a14:foregroundMark x1="58791" y1="13412" x2="58379" y2="13018"/>
                        <a14:foregroundMark x1="58929" y1="7495" x2="59066" y2="9862"/>
                        <a14:foregroundMark x1="59341" y1="5128" x2="59615" y2="5917"/>
                      </a14:backgroundRemoval>
                    </a14:imgEffect>
                  </a14:imgLayer>
                </a14:imgProps>
              </a:ext>
              <a:ext uri="{28A0092B-C50C-407E-A947-70E740481C1C}">
                <a14:useLocalDpi xmlns:a14="http://schemas.microsoft.com/office/drawing/2010/main"/>
              </a:ext>
            </a:extLst>
          </a:blip>
          <a:stretch>
            <a:fillRect/>
          </a:stretch>
        </p:blipFill>
        <p:spPr>
          <a:xfrm>
            <a:off x="10044398" y="1203383"/>
            <a:ext cx="1660858" cy="1156669"/>
          </a:xfrm>
          <a:prstGeom prst="rect">
            <a:avLst/>
          </a:prstGeom>
        </p:spPr>
      </p:pic>
      <p:pic>
        <p:nvPicPr>
          <p:cNvPr id="59" name="Imagen 58">
            <a:extLst>
              <a:ext uri="{FF2B5EF4-FFF2-40B4-BE49-F238E27FC236}">
                <a16:creationId xmlns:a16="http://schemas.microsoft.com/office/drawing/2014/main" id="{9BBED444-3F8B-684D-8F6D-6C4480EC1D4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794049" y="3045388"/>
            <a:ext cx="1589687" cy="869932"/>
          </a:xfrm>
          <a:prstGeom prst="rect">
            <a:avLst/>
          </a:prstGeom>
        </p:spPr>
      </p:pic>
      <p:pic>
        <p:nvPicPr>
          <p:cNvPr id="60" name="Imagen 59">
            <a:extLst>
              <a:ext uri="{FF2B5EF4-FFF2-40B4-BE49-F238E27FC236}">
                <a16:creationId xmlns:a16="http://schemas.microsoft.com/office/drawing/2014/main" id="{EC82000A-6B03-0F42-9930-81585BBB9FB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639339" y="4484848"/>
            <a:ext cx="1283162" cy="1283162"/>
          </a:xfrm>
          <a:prstGeom prst="rect">
            <a:avLst/>
          </a:prstGeom>
        </p:spPr>
      </p:pic>
      <p:pic>
        <p:nvPicPr>
          <p:cNvPr id="61" name="Imagen 60">
            <a:extLst>
              <a:ext uri="{FF2B5EF4-FFF2-40B4-BE49-F238E27FC236}">
                <a16:creationId xmlns:a16="http://schemas.microsoft.com/office/drawing/2014/main" id="{B877C90A-E102-8E46-AF1C-32186B22121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695176" y="4682836"/>
            <a:ext cx="1692772" cy="1015663"/>
          </a:xfrm>
          <a:prstGeom prst="rect">
            <a:avLst/>
          </a:prstGeom>
        </p:spPr>
      </p:pic>
      <p:pic>
        <p:nvPicPr>
          <p:cNvPr id="62" name="Imagen 61">
            <a:extLst>
              <a:ext uri="{FF2B5EF4-FFF2-40B4-BE49-F238E27FC236}">
                <a16:creationId xmlns:a16="http://schemas.microsoft.com/office/drawing/2014/main" id="{283E7DB8-CB4C-5F49-A1D3-2CA56EF191C1}"/>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4316240" y="1591912"/>
            <a:ext cx="1378743" cy="759468"/>
          </a:xfrm>
          <a:prstGeom prst="rect">
            <a:avLst/>
          </a:prstGeom>
        </p:spPr>
      </p:pic>
      <p:sp>
        <p:nvSpPr>
          <p:cNvPr id="63" name="CuadroTexto 62">
            <a:extLst>
              <a:ext uri="{FF2B5EF4-FFF2-40B4-BE49-F238E27FC236}">
                <a16:creationId xmlns:a16="http://schemas.microsoft.com/office/drawing/2014/main" id="{65C11BF6-7CDE-FA4F-AA49-63AA0FEEE09F}"/>
              </a:ext>
            </a:extLst>
          </p:cNvPr>
          <p:cNvSpPr txBox="1"/>
          <p:nvPr/>
        </p:nvSpPr>
        <p:spPr>
          <a:xfrm>
            <a:off x="6184894" y="2323865"/>
            <a:ext cx="1104790" cy="400110"/>
          </a:xfrm>
          <a:prstGeom prst="rect">
            <a:avLst/>
          </a:prstGeom>
          <a:noFill/>
        </p:spPr>
        <p:txBody>
          <a:bodyPr wrap="none" rtlCol="0">
            <a:spAutoFit/>
          </a:bodyPr>
          <a:lstStyle/>
          <a:p>
            <a:pPr algn="l"/>
            <a:r>
              <a:rPr lang="es-GB" sz="2000" dirty="0">
                <a:solidFill>
                  <a:schemeClr val="accent5">
                    <a:lumMod val="50000"/>
                  </a:schemeClr>
                </a:solidFill>
              </a:rPr>
              <a:t>[green]</a:t>
            </a:r>
          </a:p>
        </p:txBody>
      </p:sp>
      <p:sp>
        <p:nvSpPr>
          <p:cNvPr id="64" name="CuadroTexto 63">
            <a:extLst>
              <a:ext uri="{FF2B5EF4-FFF2-40B4-BE49-F238E27FC236}">
                <a16:creationId xmlns:a16="http://schemas.microsoft.com/office/drawing/2014/main" id="{B7B2B4EB-187C-F14E-9919-766C0ADC6D33}"/>
              </a:ext>
            </a:extLst>
          </p:cNvPr>
          <p:cNvSpPr txBox="1"/>
          <p:nvPr/>
        </p:nvSpPr>
        <p:spPr>
          <a:xfrm>
            <a:off x="7870980" y="2323123"/>
            <a:ext cx="1388522" cy="400110"/>
          </a:xfrm>
          <a:prstGeom prst="rect">
            <a:avLst/>
          </a:prstGeom>
          <a:noFill/>
        </p:spPr>
        <p:txBody>
          <a:bodyPr wrap="none" rtlCol="0">
            <a:spAutoFit/>
          </a:bodyPr>
          <a:lstStyle/>
          <a:p>
            <a:pPr algn="l"/>
            <a:r>
              <a:rPr lang="es-GB" sz="2000" dirty="0">
                <a:solidFill>
                  <a:schemeClr val="accent5">
                    <a:lumMod val="50000"/>
                  </a:schemeClr>
                </a:solidFill>
              </a:rPr>
              <a:t>[to travel]</a:t>
            </a:r>
          </a:p>
        </p:txBody>
      </p:sp>
      <p:sp>
        <p:nvSpPr>
          <p:cNvPr id="65" name="CuadroTexto 64">
            <a:extLst>
              <a:ext uri="{FF2B5EF4-FFF2-40B4-BE49-F238E27FC236}">
                <a16:creationId xmlns:a16="http://schemas.microsoft.com/office/drawing/2014/main" id="{98718607-88C8-9448-8AF6-C722E368C8E7}"/>
              </a:ext>
            </a:extLst>
          </p:cNvPr>
          <p:cNvSpPr txBox="1"/>
          <p:nvPr/>
        </p:nvSpPr>
        <p:spPr>
          <a:xfrm>
            <a:off x="5990672" y="3885425"/>
            <a:ext cx="1726755" cy="400110"/>
          </a:xfrm>
          <a:prstGeom prst="rect">
            <a:avLst/>
          </a:prstGeom>
          <a:noFill/>
        </p:spPr>
        <p:txBody>
          <a:bodyPr wrap="none" rtlCol="0">
            <a:spAutoFit/>
          </a:bodyPr>
          <a:lstStyle/>
          <a:p>
            <a:pPr algn="l"/>
            <a:r>
              <a:rPr lang="es-GB" sz="2000" dirty="0">
                <a:solidFill>
                  <a:schemeClr val="accent5">
                    <a:lumMod val="50000"/>
                  </a:schemeClr>
                </a:solidFill>
              </a:rPr>
              <a:t>[to take out]</a:t>
            </a:r>
          </a:p>
        </p:txBody>
      </p:sp>
      <p:sp>
        <p:nvSpPr>
          <p:cNvPr id="66" name="CuadroTexto 65">
            <a:extLst>
              <a:ext uri="{FF2B5EF4-FFF2-40B4-BE49-F238E27FC236}">
                <a16:creationId xmlns:a16="http://schemas.microsoft.com/office/drawing/2014/main" id="{35741533-7FCA-7546-9960-E5C73BB99D05}"/>
              </a:ext>
            </a:extLst>
          </p:cNvPr>
          <p:cNvSpPr txBox="1"/>
          <p:nvPr/>
        </p:nvSpPr>
        <p:spPr>
          <a:xfrm>
            <a:off x="5898232" y="5636763"/>
            <a:ext cx="1257075" cy="400110"/>
          </a:xfrm>
          <a:prstGeom prst="rect">
            <a:avLst/>
          </a:prstGeom>
          <a:noFill/>
        </p:spPr>
        <p:txBody>
          <a:bodyPr wrap="none" rtlCol="0">
            <a:spAutoFit/>
          </a:bodyPr>
          <a:lstStyle/>
          <a:p>
            <a:pPr algn="l"/>
            <a:r>
              <a:rPr lang="es-GB" sz="2000" dirty="0">
                <a:solidFill>
                  <a:schemeClr val="accent5">
                    <a:lumMod val="50000"/>
                  </a:schemeClr>
                </a:solidFill>
              </a:rPr>
              <a:t>[to walk]</a:t>
            </a:r>
          </a:p>
        </p:txBody>
      </p:sp>
      <p:sp>
        <p:nvSpPr>
          <p:cNvPr id="67" name="CuadroTexto 66">
            <a:extLst>
              <a:ext uri="{FF2B5EF4-FFF2-40B4-BE49-F238E27FC236}">
                <a16:creationId xmlns:a16="http://schemas.microsoft.com/office/drawing/2014/main" id="{5F3EA310-E959-0248-856B-1F4AD6A49A6C}"/>
              </a:ext>
            </a:extLst>
          </p:cNvPr>
          <p:cNvSpPr txBox="1"/>
          <p:nvPr/>
        </p:nvSpPr>
        <p:spPr>
          <a:xfrm>
            <a:off x="7499419" y="5717460"/>
            <a:ext cx="1406154" cy="400110"/>
          </a:xfrm>
          <a:prstGeom prst="rect">
            <a:avLst/>
          </a:prstGeom>
          <a:noFill/>
        </p:spPr>
        <p:txBody>
          <a:bodyPr wrap="none" rtlCol="0">
            <a:spAutoFit/>
          </a:bodyPr>
          <a:lstStyle/>
          <a:p>
            <a:pPr algn="l"/>
            <a:r>
              <a:rPr lang="es-GB" sz="2000" dirty="0">
                <a:solidFill>
                  <a:schemeClr val="accent5">
                    <a:lumMod val="50000"/>
                  </a:schemeClr>
                </a:solidFill>
              </a:rPr>
              <a:t>[to clean]</a:t>
            </a:r>
          </a:p>
        </p:txBody>
      </p:sp>
      <p:sp>
        <p:nvSpPr>
          <p:cNvPr id="68" name="CuadroTexto 67">
            <a:extLst>
              <a:ext uri="{FF2B5EF4-FFF2-40B4-BE49-F238E27FC236}">
                <a16:creationId xmlns:a16="http://schemas.microsoft.com/office/drawing/2014/main" id="{591FC7A1-8E1B-4146-8402-04372D687EA2}"/>
              </a:ext>
            </a:extLst>
          </p:cNvPr>
          <p:cNvSpPr txBox="1"/>
          <p:nvPr/>
        </p:nvSpPr>
        <p:spPr>
          <a:xfrm>
            <a:off x="4090056" y="1193257"/>
            <a:ext cx="452368" cy="400110"/>
          </a:xfrm>
          <a:prstGeom prst="rect">
            <a:avLst/>
          </a:prstGeom>
          <a:noFill/>
        </p:spPr>
        <p:txBody>
          <a:bodyPr wrap="none" rtlCol="0">
            <a:spAutoFit/>
          </a:bodyPr>
          <a:lstStyle/>
          <a:p>
            <a:pPr algn="l"/>
            <a:r>
              <a:rPr lang="es-GB" sz="2000" b="1" dirty="0">
                <a:solidFill>
                  <a:schemeClr val="accent5">
                    <a:lumMod val="50000"/>
                  </a:schemeClr>
                </a:solidFill>
              </a:rPr>
              <a:t>a)</a:t>
            </a:r>
          </a:p>
        </p:txBody>
      </p:sp>
      <p:sp>
        <p:nvSpPr>
          <p:cNvPr id="69" name="CuadroTexto 68">
            <a:extLst>
              <a:ext uri="{FF2B5EF4-FFF2-40B4-BE49-F238E27FC236}">
                <a16:creationId xmlns:a16="http://schemas.microsoft.com/office/drawing/2014/main" id="{3941DE6E-4842-984A-9F7E-6A616FC97A73}"/>
              </a:ext>
            </a:extLst>
          </p:cNvPr>
          <p:cNvSpPr txBox="1"/>
          <p:nvPr/>
        </p:nvSpPr>
        <p:spPr>
          <a:xfrm>
            <a:off x="5898232" y="1193257"/>
            <a:ext cx="452368" cy="400110"/>
          </a:xfrm>
          <a:prstGeom prst="rect">
            <a:avLst/>
          </a:prstGeom>
          <a:noFill/>
        </p:spPr>
        <p:txBody>
          <a:bodyPr wrap="none" rtlCol="0">
            <a:spAutoFit/>
          </a:bodyPr>
          <a:lstStyle/>
          <a:p>
            <a:pPr algn="l"/>
            <a:r>
              <a:rPr lang="es-GB" sz="2000" b="1" dirty="0">
                <a:solidFill>
                  <a:schemeClr val="accent5">
                    <a:lumMod val="50000"/>
                  </a:schemeClr>
                </a:solidFill>
              </a:rPr>
              <a:t>b)</a:t>
            </a:r>
          </a:p>
        </p:txBody>
      </p:sp>
      <p:sp>
        <p:nvSpPr>
          <p:cNvPr id="70" name="CuadroTexto 69">
            <a:extLst>
              <a:ext uri="{FF2B5EF4-FFF2-40B4-BE49-F238E27FC236}">
                <a16:creationId xmlns:a16="http://schemas.microsoft.com/office/drawing/2014/main" id="{859848EF-FD76-2D4F-9B38-956B7FD64D07}"/>
              </a:ext>
            </a:extLst>
          </p:cNvPr>
          <p:cNvSpPr txBox="1"/>
          <p:nvPr/>
        </p:nvSpPr>
        <p:spPr>
          <a:xfrm>
            <a:off x="7847058" y="1193257"/>
            <a:ext cx="445956" cy="400110"/>
          </a:xfrm>
          <a:prstGeom prst="rect">
            <a:avLst/>
          </a:prstGeom>
          <a:noFill/>
        </p:spPr>
        <p:txBody>
          <a:bodyPr wrap="none" rtlCol="0">
            <a:spAutoFit/>
          </a:bodyPr>
          <a:lstStyle/>
          <a:p>
            <a:pPr algn="l"/>
            <a:r>
              <a:rPr lang="es-GB" sz="2000" b="1" dirty="0">
                <a:solidFill>
                  <a:schemeClr val="accent5">
                    <a:lumMod val="50000"/>
                  </a:schemeClr>
                </a:solidFill>
              </a:rPr>
              <a:t>c)</a:t>
            </a:r>
          </a:p>
        </p:txBody>
      </p:sp>
      <p:sp>
        <p:nvSpPr>
          <p:cNvPr id="71" name="CuadroTexto 70">
            <a:extLst>
              <a:ext uri="{FF2B5EF4-FFF2-40B4-BE49-F238E27FC236}">
                <a16:creationId xmlns:a16="http://schemas.microsoft.com/office/drawing/2014/main" id="{B4E5789A-F55D-5047-98F0-B677A33F8F00}"/>
              </a:ext>
            </a:extLst>
          </p:cNvPr>
          <p:cNvSpPr txBox="1"/>
          <p:nvPr/>
        </p:nvSpPr>
        <p:spPr>
          <a:xfrm>
            <a:off x="9650641" y="1193257"/>
            <a:ext cx="452368" cy="400110"/>
          </a:xfrm>
          <a:prstGeom prst="rect">
            <a:avLst/>
          </a:prstGeom>
          <a:noFill/>
        </p:spPr>
        <p:txBody>
          <a:bodyPr wrap="none" rtlCol="0">
            <a:spAutoFit/>
          </a:bodyPr>
          <a:lstStyle/>
          <a:p>
            <a:pPr algn="l"/>
            <a:r>
              <a:rPr lang="es-GB" sz="2000" b="1" dirty="0">
                <a:solidFill>
                  <a:schemeClr val="accent5">
                    <a:lumMod val="50000"/>
                  </a:schemeClr>
                </a:solidFill>
              </a:rPr>
              <a:t>d)</a:t>
            </a:r>
          </a:p>
        </p:txBody>
      </p:sp>
      <p:sp>
        <p:nvSpPr>
          <p:cNvPr id="72" name="CuadroTexto 71">
            <a:extLst>
              <a:ext uri="{FF2B5EF4-FFF2-40B4-BE49-F238E27FC236}">
                <a16:creationId xmlns:a16="http://schemas.microsoft.com/office/drawing/2014/main" id="{483F78B0-0F39-424F-BEBA-C1108FADF5FF}"/>
              </a:ext>
            </a:extLst>
          </p:cNvPr>
          <p:cNvSpPr txBox="1"/>
          <p:nvPr/>
        </p:nvSpPr>
        <p:spPr>
          <a:xfrm>
            <a:off x="4134591" y="2723233"/>
            <a:ext cx="445956" cy="400110"/>
          </a:xfrm>
          <a:prstGeom prst="rect">
            <a:avLst/>
          </a:prstGeom>
          <a:noFill/>
        </p:spPr>
        <p:txBody>
          <a:bodyPr wrap="none" rtlCol="0">
            <a:spAutoFit/>
          </a:bodyPr>
          <a:lstStyle/>
          <a:p>
            <a:pPr algn="l"/>
            <a:r>
              <a:rPr lang="es-GB" sz="2000" b="1" dirty="0">
                <a:solidFill>
                  <a:schemeClr val="accent5">
                    <a:lumMod val="50000"/>
                  </a:schemeClr>
                </a:solidFill>
              </a:rPr>
              <a:t>e)</a:t>
            </a:r>
          </a:p>
        </p:txBody>
      </p:sp>
      <p:sp>
        <p:nvSpPr>
          <p:cNvPr id="73" name="CuadroTexto 72">
            <a:extLst>
              <a:ext uri="{FF2B5EF4-FFF2-40B4-BE49-F238E27FC236}">
                <a16:creationId xmlns:a16="http://schemas.microsoft.com/office/drawing/2014/main" id="{E4870A6A-DC94-F84A-A5CB-C822EEF2459E}"/>
              </a:ext>
            </a:extLst>
          </p:cNvPr>
          <p:cNvSpPr txBox="1"/>
          <p:nvPr/>
        </p:nvSpPr>
        <p:spPr>
          <a:xfrm>
            <a:off x="5942767" y="2723233"/>
            <a:ext cx="354584" cy="400110"/>
          </a:xfrm>
          <a:prstGeom prst="rect">
            <a:avLst/>
          </a:prstGeom>
          <a:noFill/>
        </p:spPr>
        <p:txBody>
          <a:bodyPr wrap="none" rtlCol="0">
            <a:spAutoFit/>
          </a:bodyPr>
          <a:lstStyle/>
          <a:p>
            <a:pPr algn="l"/>
            <a:r>
              <a:rPr lang="es-GB" sz="2000" b="1" dirty="0">
                <a:solidFill>
                  <a:schemeClr val="accent5">
                    <a:lumMod val="50000"/>
                  </a:schemeClr>
                </a:solidFill>
              </a:rPr>
              <a:t>f)</a:t>
            </a:r>
          </a:p>
        </p:txBody>
      </p:sp>
      <p:sp>
        <p:nvSpPr>
          <p:cNvPr id="74" name="CuadroTexto 73">
            <a:extLst>
              <a:ext uri="{FF2B5EF4-FFF2-40B4-BE49-F238E27FC236}">
                <a16:creationId xmlns:a16="http://schemas.microsoft.com/office/drawing/2014/main" id="{DB319842-FE1F-094C-8877-4279EE923C37}"/>
              </a:ext>
            </a:extLst>
          </p:cNvPr>
          <p:cNvSpPr txBox="1"/>
          <p:nvPr/>
        </p:nvSpPr>
        <p:spPr>
          <a:xfrm>
            <a:off x="7891593" y="2723233"/>
            <a:ext cx="452368" cy="400110"/>
          </a:xfrm>
          <a:prstGeom prst="rect">
            <a:avLst/>
          </a:prstGeom>
          <a:noFill/>
        </p:spPr>
        <p:txBody>
          <a:bodyPr wrap="none" rtlCol="0">
            <a:spAutoFit/>
          </a:bodyPr>
          <a:lstStyle/>
          <a:p>
            <a:pPr algn="l"/>
            <a:r>
              <a:rPr lang="es-GB" sz="2000" b="1" dirty="0">
                <a:solidFill>
                  <a:schemeClr val="accent5">
                    <a:lumMod val="50000"/>
                  </a:schemeClr>
                </a:solidFill>
              </a:rPr>
              <a:t>g)</a:t>
            </a:r>
          </a:p>
        </p:txBody>
      </p:sp>
      <p:sp>
        <p:nvSpPr>
          <p:cNvPr id="75" name="CuadroTexto 74">
            <a:extLst>
              <a:ext uri="{FF2B5EF4-FFF2-40B4-BE49-F238E27FC236}">
                <a16:creationId xmlns:a16="http://schemas.microsoft.com/office/drawing/2014/main" id="{A0F527FA-4775-1A4A-8A13-EF41DEC2D87C}"/>
              </a:ext>
            </a:extLst>
          </p:cNvPr>
          <p:cNvSpPr txBox="1"/>
          <p:nvPr/>
        </p:nvSpPr>
        <p:spPr>
          <a:xfrm>
            <a:off x="9695176" y="2723233"/>
            <a:ext cx="436338" cy="400110"/>
          </a:xfrm>
          <a:prstGeom prst="rect">
            <a:avLst/>
          </a:prstGeom>
          <a:noFill/>
        </p:spPr>
        <p:txBody>
          <a:bodyPr wrap="none" rtlCol="0">
            <a:spAutoFit/>
          </a:bodyPr>
          <a:lstStyle/>
          <a:p>
            <a:pPr algn="l"/>
            <a:r>
              <a:rPr lang="es-GB" sz="2000" b="1" dirty="0">
                <a:solidFill>
                  <a:schemeClr val="accent5">
                    <a:lumMod val="50000"/>
                  </a:schemeClr>
                </a:solidFill>
              </a:rPr>
              <a:t>h)</a:t>
            </a:r>
          </a:p>
        </p:txBody>
      </p:sp>
      <p:sp>
        <p:nvSpPr>
          <p:cNvPr id="76" name="CuadroTexto 75">
            <a:extLst>
              <a:ext uri="{FF2B5EF4-FFF2-40B4-BE49-F238E27FC236}">
                <a16:creationId xmlns:a16="http://schemas.microsoft.com/office/drawing/2014/main" id="{D22AC584-F5B5-D949-A4A0-B3CC7020B921}"/>
              </a:ext>
            </a:extLst>
          </p:cNvPr>
          <p:cNvSpPr txBox="1"/>
          <p:nvPr/>
        </p:nvSpPr>
        <p:spPr>
          <a:xfrm>
            <a:off x="4134591" y="4352939"/>
            <a:ext cx="343364" cy="400110"/>
          </a:xfrm>
          <a:prstGeom prst="rect">
            <a:avLst/>
          </a:prstGeom>
          <a:noFill/>
        </p:spPr>
        <p:txBody>
          <a:bodyPr wrap="none" rtlCol="0">
            <a:spAutoFit/>
          </a:bodyPr>
          <a:lstStyle/>
          <a:p>
            <a:pPr algn="l"/>
            <a:r>
              <a:rPr lang="es-GB" sz="2000" b="1" dirty="0">
                <a:solidFill>
                  <a:schemeClr val="accent5">
                    <a:lumMod val="50000"/>
                  </a:schemeClr>
                </a:solidFill>
              </a:rPr>
              <a:t>i)</a:t>
            </a:r>
          </a:p>
        </p:txBody>
      </p:sp>
      <p:sp>
        <p:nvSpPr>
          <p:cNvPr id="77" name="CuadroTexto 76">
            <a:extLst>
              <a:ext uri="{FF2B5EF4-FFF2-40B4-BE49-F238E27FC236}">
                <a16:creationId xmlns:a16="http://schemas.microsoft.com/office/drawing/2014/main" id="{97A4C247-545C-5348-83C7-0BBA3B44B874}"/>
              </a:ext>
            </a:extLst>
          </p:cNvPr>
          <p:cNvSpPr txBox="1"/>
          <p:nvPr/>
        </p:nvSpPr>
        <p:spPr>
          <a:xfrm>
            <a:off x="5942767" y="4352939"/>
            <a:ext cx="349776" cy="400110"/>
          </a:xfrm>
          <a:prstGeom prst="rect">
            <a:avLst/>
          </a:prstGeom>
          <a:noFill/>
        </p:spPr>
        <p:txBody>
          <a:bodyPr wrap="none" rtlCol="0">
            <a:spAutoFit/>
          </a:bodyPr>
          <a:lstStyle/>
          <a:p>
            <a:pPr algn="l"/>
            <a:r>
              <a:rPr lang="es-GB" sz="2000" b="1" dirty="0">
                <a:solidFill>
                  <a:schemeClr val="accent5">
                    <a:lumMod val="50000"/>
                  </a:schemeClr>
                </a:solidFill>
              </a:rPr>
              <a:t>j)</a:t>
            </a:r>
          </a:p>
        </p:txBody>
      </p:sp>
      <p:sp>
        <p:nvSpPr>
          <p:cNvPr id="78" name="CuadroTexto 77">
            <a:extLst>
              <a:ext uri="{FF2B5EF4-FFF2-40B4-BE49-F238E27FC236}">
                <a16:creationId xmlns:a16="http://schemas.microsoft.com/office/drawing/2014/main" id="{5DF5E46F-2A41-0947-8FE5-44DC389A619A}"/>
              </a:ext>
            </a:extLst>
          </p:cNvPr>
          <p:cNvSpPr txBox="1"/>
          <p:nvPr/>
        </p:nvSpPr>
        <p:spPr>
          <a:xfrm>
            <a:off x="7891593" y="4352939"/>
            <a:ext cx="431528" cy="400110"/>
          </a:xfrm>
          <a:prstGeom prst="rect">
            <a:avLst/>
          </a:prstGeom>
          <a:noFill/>
        </p:spPr>
        <p:txBody>
          <a:bodyPr wrap="none" rtlCol="0">
            <a:spAutoFit/>
          </a:bodyPr>
          <a:lstStyle/>
          <a:p>
            <a:pPr algn="l"/>
            <a:r>
              <a:rPr lang="es-GB" sz="2000" b="1" dirty="0">
                <a:solidFill>
                  <a:schemeClr val="accent5">
                    <a:lumMod val="50000"/>
                  </a:schemeClr>
                </a:solidFill>
              </a:rPr>
              <a:t>k)</a:t>
            </a:r>
          </a:p>
        </p:txBody>
      </p:sp>
      <p:sp>
        <p:nvSpPr>
          <p:cNvPr id="79" name="CuadroTexto 78">
            <a:extLst>
              <a:ext uri="{FF2B5EF4-FFF2-40B4-BE49-F238E27FC236}">
                <a16:creationId xmlns:a16="http://schemas.microsoft.com/office/drawing/2014/main" id="{0183EADE-4003-AD4B-941F-38B1C1D79FF2}"/>
              </a:ext>
            </a:extLst>
          </p:cNvPr>
          <p:cNvSpPr txBox="1"/>
          <p:nvPr/>
        </p:nvSpPr>
        <p:spPr>
          <a:xfrm>
            <a:off x="9695176" y="4352939"/>
            <a:ext cx="343364" cy="400110"/>
          </a:xfrm>
          <a:prstGeom prst="rect">
            <a:avLst/>
          </a:prstGeom>
          <a:noFill/>
        </p:spPr>
        <p:txBody>
          <a:bodyPr wrap="none" rtlCol="0">
            <a:spAutoFit/>
          </a:bodyPr>
          <a:lstStyle/>
          <a:p>
            <a:pPr algn="l"/>
            <a:r>
              <a:rPr lang="es-GB" sz="2000" b="1" dirty="0">
                <a:solidFill>
                  <a:schemeClr val="accent5">
                    <a:lumMod val="50000"/>
                  </a:schemeClr>
                </a:solidFill>
              </a:rPr>
              <a:t>l)</a:t>
            </a:r>
          </a:p>
        </p:txBody>
      </p:sp>
      <p:sp>
        <p:nvSpPr>
          <p:cNvPr id="80" name="CuadroTexto 79">
            <a:extLst>
              <a:ext uri="{FF2B5EF4-FFF2-40B4-BE49-F238E27FC236}">
                <a16:creationId xmlns:a16="http://schemas.microsoft.com/office/drawing/2014/main" id="{C55F6390-BA50-F84F-BCC5-695BD8887053}"/>
              </a:ext>
            </a:extLst>
          </p:cNvPr>
          <p:cNvSpPr txBox="1"/>
          <p:nvPr/>
        </p:nvSpPr>
        <p:spPr>
          <a:xfrm>
            <a:off x="2973457" y="1583185"/>
            <a:ext cx="245580" cy="461665"/>
          </a:xfrm>
          <a:prstGeom prst="rect">
            <a:avLst/>
          </a:prstGeom>
          <a:noFill/>
        </p:spPr>
        <p:txBody>
          <a:bodyPr wrap="none" rtlCol="0">
            <a:spAutoFit/>
          </a:bodyPr>
          <a:lstStyle/>
          <a:p>
            <a:pPr algn="ctr"/>
            <a:r>
              <a:rPr lang="es-GB" sz="2400" dirty="0">
                <a:solidFill>
                  <a:schemeClr val="accent5">
                    <a:lumMod val="50000"/>
                  </a:schemeClr>
                </a:solidFill>
              </a:rPr>
              <a:t>i</a:t>
            </a:r>
          </a:p>
        </p:txBody>
      </p:sp>
      <p:sp>
        <p:nvSpPr>
          <p:cNvPr id="81" name="CuadroTexto 80">
            <a:extLst>
              <a:ext uri="{FF2B5EF4-FFF2-40B4-BE49-F238E27FC236}">
                <a16:creationId xmlns:a16="http://schemas.microsoft.com/office/drawing/2014/main" id="{CA631B1B-E106-7F4A-BD3C-EA34BF4625C2}"/>
              </a:ext>
            </a:extLst>
          </p:cNvPr>
          <p:cNvSpPr txBox="1"/>
          <p:nvPr/>
        </p:nvSpPr>
        <p:spPr>
          <a:xfrm>
            <a:off x="3015470" y="1946467"/>
            <a:ext cx="235962" cy="461665"/>
          </a:xfrm>
          <a:prstGeom prst="rect">
            <a:avLst/>
          </a:prstGeom>
          <a:noFill/>
        </p:spPr>
        <p:txBody>
          <a:bodyPr wrap="square" rtlCol="0">
            <a:spAutoFit/>
          </a:bodyPr>
          <a:lstStyle/>
          <a:p>
            <a:pPr algn="ctr"/>
            <a:r>
              <a:rPr lang="es-GB" sz="2400" dirty="0">
                <a:solidFill>
                  <a:schemeClr val="accent5">
                    <a:lumMod val="50000"/>
                  </a:schemeClr>
                </a:solidFill>
              </a:rPr>
              <a:t>b</a:t>
            </a:r>
          </a:p>
        </p:txBody>
      </p:sp>
      <p:sp>
        <p:nvSpPr>
          <p:cNvPr id="82" name="CuadroTexto 81">
            <a:extLst>
              <a:ext uri="{FF2B5EF4-FFF2-40B4-BE49-F238E27FC236}">
                <a16:creationId xmlns:a16="http://schemas.microsoft.com/office/drawing/2014/main" id="{4B24AB42-31F0-584C-AB1E-5EAA88E03F46}"/>
              </a:ext>
            </a:extLst>
          </p:cNvPr>
          <p:cNvSpPr txBox="1"/>
          <p:nvPr/>
        </p:nvSpPr>
        <p:spPr>
          <a:xfrm>
            <a:off x="2929627" y="2324573"/>
            <a:ext cx="383439" cy="461665"/>
          </a:xfrm>
          <a:prstGeom prst="rect">
            <a:avLst/>
          </a:prstGeom>
          <a:noFill/>
        </p:spPr>
        <p:txBody>
          <a:bodyPr wrap="none" rtlCol="0">
            <a:spAutoFit/>
          </a:bodyPr>
          <a:lstStyle/>
          <a:p>
            <a:pPr algn="ctr"/>
            <a:r>
              <a:rPr lang="es-GB" sz="2400" dirty="0">
                <a:solidFill>
                  <a:schemeClr val="accent5">
                    <a:lumMod val="50000"/>
                  </a:schemeClr>
                </a:solidFill>
              </a:rPr>
              <a:t>c</a:t>
            </a:r>
          </a:p>
        </p:txBody>
      </p:sp>
      <p:sp>
        <p:nvSpPr>
          <p:cNvPr id="83" name="CuadroTexto 82">
            <a:extLst>
              <a:ext uri="{FF2B5EF4-FFF2-40B4-BE49-F238E27FC236}">
                <a16:creationId xmlns:a16="http://schemas.microsoft.com/office/drawing/2014/main" id="{299F7601-B92E-5843-8EFF-B75D0DBFAA40}"/>
              </a:ext>
            </a:extLst>
          </p:cNvPr>
          <p:cNvSpPr txBox="1"/>
          <p:nvPr/>
        </p:nvSpPr>
        <p:spPr>
          <a:xfrm>
            <a:off x="2929627" y="2740826"/>
            <a:ext cx="385042" cy="461665"/>
          </a:xfrm>
          <a:prstGeom prst="rect">
            <a:avLst/>
          </a:prstGeom>
          <a:noFill/>
        </p:spPr>
        <p:txBody>
          <a:bodyPr wrap="none" rtlCol="0">
            <a:spAutoFit/>
          </a:bodyPr>
          <a:lstStyle/>
          <a:p>
            <a:pPr algn="ctr"/>
            <a:r>
              <a:rPr lang="es-GB" sz="2400" dirty="0">
                <a:solidFill>
                  <a:schemeClr val="accent5">
                    <a:lumMod val="50000"/>
                  </a:schemeClr>
                </a:solidFill>
              </a:rPr>
              <a:t>e</a:t>
            </a:r>
          </a:p>
        </p:txBody>
      </p:sp>
      <p:sp>
        <p:nvSpPr>
          <p:cNvPr id="84" name="CuadroTexto 83">
            <a:extLst>
              <a:ext uri="{FF2B5EF4-FFF2-40B4-BE49-F238E27FC236}">
                <a16:creationId xmlns:a16="http://schemas.microsoft.com/office/drawing/2014/main" id="{EAF7C20A-07DE-BC47-B6AB-EC41089970B9}"/>
              </a:ext>
            </a:extLst>
          </p:cNvPr>
          <p:cNvSpPr txBox="1"/>
          <p:nvPr/>
        </p:nvSpPr>
        <p:spPr>
          <a:xfrm>
            <a:off x="2935359" y="3131693"/>
            <a:ext cx="391454" cy="461665"/>
          </a:xfrm>
          <a:prstGeom prst="rect">
            <a:avLst/>
          </a:prstGeom>
          <a:noFill/>
        </p:spPr>
        <p:txBody>
          <a:bodyPr wrap="none" rtlCol="0">
            <a:spAutoFit/>
          </a:bodyPr>
          <a:lstStyle/>
          <a:p>
            <a:pPr algn="ctr"/>
            <a:r>
              <a:rPr lang="es-GB" sz="2400" dirty="0">
                <a:solidFill>
                  <a:schemeClr val="accent5">
                    <a:lumMod val="50000"/>
                  </a:schemeClr>
                </a:solidFill>
              </a:rPr>
              <a:t>g</a:t>
            </a:r>
          </a:p>
        </p:txBody>
      </p:sp>
      <p:sp>
        <p:nvSpPr>
          <p:cNvPr id="86" name="CuadroTexto 85">
            <a:extLst>
              <a:ext uri="{FF2B5EF4-FFF2-40B4-BE49-F238E27FC236}">
                <a16:creationId xmlns:a16="http://schemas.microsoft.com/office/drawing/2014/main" id="{0E451B25-A972-2A4A-9DCD-75C1B706E635}"/>
              </a:ext>
            </a:extLst>
          </p:cNvPr>
          <p:cNvSpPr txBox="1"/>
          <p:nvPr/>
        </p:nvSpPr>
        <p:spPr>
          <a:xfrm>
            <a:off x="3005624" y="3548587"/>
            <a:ext cx="280846" cy="461665"/>
          </a:xfrm>
          <a:prstGeom prst="rect">
            <a:avLst/>
          </a:prstGeom>
          <a:noFill/>
        </p:spPr>
        <p:txBody>
          <a:bodyPr wrap="none" rtlCol="0">
            <a:spAutoFit/>
          </a:bodyPr>
          <a:lstStyle/>
          <a:p>
            <a:pPr algn="ctr"/>
            <a:r>
              <a:rPr lang="es-GB" sz="2400" dirty="0">
                <a:solidFill>
                  <a:schemeClr val="accent5">
                    <a:lumMod val="50000"/>
                  </a:schemeClr>
                </a:solidFill>
              </a:rPr>
              <a:t>f</a:t>
            </a:r>
          </a:p>
        </p:txBody>
      </p:sp>
      <p:sp>
        <p:nvSpPr>
          <p:cNvPr id="87" name="CuadroTexto 86">
            <a:extLst>
              <a:ext uri="{FF2B5EF4-FFF2-40B4-BE49-F238E27FC236}">
                <a16:creationId xmlns:a16="http://schemas.microsoft.com/office/drawing/2014/main" id="{9A66689C-067B-1749-B976-E61342E14EEA}"/>
              </a:ext>
            </a:extLst>
          </p:cNvPr>
          <p:cNvSpPr txBox="1"/>
          <p:nvPr/>
        </p:nvSpPr>
        <p:spPr>
          <a:xfrm>
            <a:off x="3036095" y="3939454"/>
            <a:ext cx="247184" cy="461665"/>
          </a:xfrm>
          <a:prstGeom prst="rect">
            <a:avLst/>
          </a:prstGeom>
          <a:noFill/>
        </p:spPr>
        <p:txBody>
          <a:bodyPr wrap="none" rtlCol="0">
            <a:spAutoFit/>
          </a:bodyPr>
          <a:lstStyle/>
          <a:p>
            <a:pPr algn="ctr"/>
            <a:r>
              <a:rPr lang="es-GB" sz="2400" dirty="0">
                <a:solidFill>
                  <a:schemeClr val="accent5">
                    <a:lumMod val="50000"/>
                  </a:schemeClr>
                </a:solidFill>
              </a:rPr>
              <a:t>j</a:t>
            </a:r>
          </a:p>
        </p:txBody>
      </p:sp>
      <p:sp>
        <p:nvSpPr>
          <p:cNvPr id="88" name="CuadroTexto 87">
            <a:extLst>
              <a:ext uri="{FF2B5EF4-FFF2-40B4-BE49-F238E27FC236}">
                <a16:creationId xmlns:a16="http://schemas.microsoft.com/office/drawing/2014/main" id="{6C8F2589-E6AC-DD44-82BC-330E7D441311}"/>
              </a:ext>
            </a:extLst>
          </p:cNvPr>
          <p:cNvSpPr txBox="1"/>
          <p:nvPr/>
        </p:nvSpPr>
        <p:spPr>
          <a:xfrm>
            <a:off x="2947916" y="4332070"/>
            <a:ext cx="396262" cy="461665"/>
          </a:xfrm>
          <a:prstGeom prst="rect">
            <a:avLst/>
          </a:prstGeom>
          <a:noFill/>
        </p:spPr>
        <p:txBody>
          <a:bodyPr wrap="none" rtlCol="0">
            <a:spAutoFit/>
          </a:bodyPr>
          <a:lstStyle/>
          <a:p>
            <a:pPr algn="ctr"/>
            <a:r>
              <a:rPr lang="es-GB" sz="2400" dirty="0">
                <a:solidFill>
                  <a:schemeClr val="accent5">
                    <a:lumMod val="50000"/>
                  </a:schemeClr>
                </a:solidFill>
              </a:rPr>
              <a:t>d</a:t>
            </a:r>
          </a:p>
        </p:txBody>
      </p:sp>
      <p:sp>
        <p:nvSpPr>
          <p:cNvPr id="89" name="CuadroTexto 88">
            <a:extLst>
              <a:ext uri="{FF2B5EF4-FFF2-40B4-BE49-F238E27FC236}">
                <a16:creationId xmlns:a16="http://schemas.microsoft.com/office/drawing/2014/main" id="{D473647D-17B0-6140-9CC0-C9CB354FB3C1}"/>
              </a:ext>
            </a:extLst>
          </p:cNvPr>
          <p:cNvSpPr txBox="1"/>
          <p:nvPr/>
        </p:nvSpPr>
        <p:spPr>
          <a:xfrm>
            <a:off x="2959938" y="4718663"/>
            <a:ext cx="372218" cy="461665"/>
          </a:xfrm>
          <a:prstGeom prst="rect">
            <a:avLst/>
          </a:prstGeom>
          <a:noFill/>
        </p:spPr>
        <p:txBody>
          <a:bodyPr wrap="none" rtlCol="0">
            <a:spAutoFit/>
          </a:bodyPr>
          <a:lstStyle/>
          <a:p>
            <a:pPr algn="ctr"/>
            <a:r>
              <a:rPr lang="es-GB" sz="2400" dirty="0">
                <a:solidFill>
                  <a:schemeClr val="accent5">
                    <a:lumMod val="50000"/>
                  </a:schemeClr>
                </a:solidFill>
              </a:rPr>
              <a:t>h</a:t>
            </a:r>
          </a:p>
        </p:txBody>
      </p:sp>
      <p:sp>
        <p:nvSpPr>
          <p:cNvPr id="90" name="CuadroTexto 89">
            <a:extLst>
              <a:ext uri="{FF2B5EF4-FFF2-40B4-BE49-F238E27FC236}">
                <a16:creationId xmlns:a16="http://schemas.microsoft.com/office/drawing/2014/main" id="{94B4C8D2-7504-B34A-9752-76D7EE000378}"/>
              </a:ext>
            </a:extLst>
          </p:cNvPr>
          <p:cNvSpPr txBox="1"/>
          <p:nvPr/>
        </p:nvSpPr>
        <p:spPr>
          <a:xfrm>
            <a:off x="2980416" y="5126429"/>
            <a:ext cx="338555" cy="461665"/>
          </a:xfrm>
          <a:prstGeom prst="rect">
            <a:avLst/>
          </a:prstGeom>
          <a:noFill/>
        </p:spPr>
        <p:txBody>
          <a:bodyPr wrap="none" rtlCol="0">
            <a:spAutoFit/>
          </a:bodyPr>
          <a:lstStyle/>
          <a:p>
            <a:pPr algn="ctr"/>
            <a:r>
              <a:rPr lang="es-GB" sz="2400" dirty="0">
                <a:solidFill>
                  <a:schemeClr val="accent5">
                    <a:lumMod val="50000"/>
                  </a:schemeClr>
                </a:solidFill>
              </a:rPr>
              <a:t>k</a:t>
            </a:r>
          </a:p>
        </p:txBody>
      </p:sp>
      <p:sp>
        <p:nvSpPr>
          <p:cNvPr id="91" name="CuadroTexto 90">
            <a:extLst>
              <a:ext uri="{FF2B5EF4-FFF2-40B4-BE49-F238E27FC236}">
                <a16:creationId xmlns:a16="http://schemas.microsoft.com/office/drawing/2014/main" id="{FF301C7E-06EB-8642-BFA5-C5DCEB1B2AE5}"/>
              </a:ext>
            </a:extLst>
          </p:cNvPr>
          <p:cNvSpPr txBox="1"/>
          <p:nvPr/>
        </p:nvSpPr>
        <p:spPr>
          <a:xfrm>
            <a:off x="3037699" y="5540938"/>
            <a:ext cx="245580" cy="461665"/>
          </a:xfrm>
          <a:prstGeom prst="rect">
            <a:avLst/>
          </a:prstGeom>
          <a:noFill/>
        </p:spPr>
        <p:txBody>
          <a:bodyPr wrap="none" rtlCol="0">
            <a:spAutoFit/>
          </a:bodyPr>
          <a:lstStyle/>
          <a:p>
            <a:pPr algn="ctr"/>
            <a:r>
              <a:rPr lang="es-GB" sz="2400" dirty="0">
                <a:solidFill>
                  <a:schemeClr val="accent5">
                    <a:lumMod val="50000"/>
                  </a:schemeClr>
                </a:solidFill>
              </a:rPr>
              <a:t>l</a:t>
            </a:r>
          </a:p>
        </p:txBody>
      </p:sp>
      <p:sp>
        <p:nvSpPr>
          <p:cNvPr id="92" name="CuadroTexto 91">
            <a:extLst>
              <a:ext uri="{FF2B5EF4-FFF2-40B4-BE49-F238E27FC236}">
                <a16:creationId xmlns:a16="http://schemas.microsoft.com/office/drawing/2014/main" id="{CE916EA9-1081-E441-A1BC-432C6234455E}"/>
              </a:ext>
            </a:extLst>
          </p:cNvPr>
          <p:cNvSpPr txBox="1"/>
          <p:nvPr/>
        </p:nvSpPr>
        <p:spPr>
          <a:xfrm>
            <a:off x="2963159" y="5899615"/>
            <a:ext cx="394660" cy="461665"/>
          </a:xfrm>
          <a:prstGeom prst="rect">
            <a:avLst/>
          </a:prstGeom>
          <a:noFill/>
        </p:spPr>
        <p:txBody>
          <a:bodyPr wrap="none" rtlCol="0">
            <a:spAutoFit/>
          </a:bodyPr>
          <a:lstStyle/>
          <a:p>
            <a:pPr algn="ctr"/>
            <a:r>
              <a:rPr lang="es-GB" sz="2400" dirty="0">
                <a:solidFill>
                  <a:schemeClr val="accent5">
                    <a:lumMod val="50000"/>
                  </a:schemeClr>
                </a:solidFill>
              </a:rPr>
              <a:t>a</a:t>
            </a:r>
          </a:p>
        </p:txBody>
      </p:sp>
      <p:sp>
        <p:nvSpPr>
          <p:cNvPr id="85" name="CuadroTexto 63">
            <a:extLst>
              <a:ext uri="{FF2B5EF4-FFF2-40B4-BE49-F238E27FC236}">
                <a16:creationId xmlns:a16="http://schemas.microsoft.com/office/drawing/2014/main" id="{B7B2B4EB-187C-F14E-9919-766C0ADC6D33}"/>
              </a:ext>
            </a:extLst>
          </p:cNvPr>
          <p:cNvSpPr txBox="1"/>
          <p:nvPr/>
        </p:nvSpPr>
        <p:spPr>
          <a:xfrm>
            <a:off x="10069213" y="2372988"/>
            <a:ext cx="1253869" cy="400110"/>
          </a:xfrm>
          <a:prstGeom prst="rect">
            <a:avLst/>
          </a:prstGeom>
          <a:noFill/>
        </p:spPr>
        <p:txBody>
          <a:bodyPr wrap="none" rtlCol="0">
            <a:spAutoFit/>
          </a:bodyPr>
          <a:lstStyle/>
          <a:p>
            <a:pPr algn="l"/>
            <a:r>
              <a:rPr lang="es-GB" sz="2000" dirty="0">
                <a:solidFill>
                  <a:schemeClr val="accent5">
                    <a:lumMod val="50000"/>
                  </a:schemeClr>
                </a:solidFill>
              </a:rPr>
              <a:t>[</a:t>
            </a:r>
            <a:r>
              <a:rPr lang="en-GB" sz="2000" dirty="0">
                <a:solidFill>
                  <a:schemeClr val="accent5">
                    <a:lumMod val="50000"/>
                  </a:schemeClr>
                </a:solidFill>
              </a:rPr>
              <a:t>rubbish</a:t>
            </a:r>
            <a:r>
              <a:rPr lang="es-GB" sz="2000" dirty="0">
                <a:solidFill>
                  <a:schemeClr val="accent5">
                    <a:lumMod val="50000"/>
                  </a:schemeClr>
                </a:solidFill>
              </a:rPr>
              <a:t>]</a:t>
            </a:r>
          </a:p>
        </p:txBody>
      </p:sp>
      <p:sp>
        <p:nvSpPr>
          <p:cNvPr id="99" name="Rounded Rectangle 11">
            <a:extLst>
              <a:ext uri="{FF2B5EF4-FFF2-40B4-BE49-F238E27FC236}">
                <a16:creationId xmlns:a16="http://schemas.microsoft.com/office/drawing/2014/main" id="{A316DD52-7894-4A75-969C-CA0645DA2978}"/>
              </a:ext>
            </a:extLst>
          </p:cNvPr>
          <p:cNvSpPr/>
          <p:nvPr/>
        </p:nvSpPr>
        <p:spPr>
          <a:xfrm>
            <a:off x="9535887" y="279400"/>
            <a:ext cx="2392256" cy="3796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angle 2"/>
          <p:cNvSpPr/>
          <p:nvPr/>
        </p:nvSpPr>
        <p:spPr>
          <a:xfrm>
            <a:off x="780299" y="1594162"/>
            <a:ext cx="1546512" cy="4751207"/>
          </a:xfrm>
          <a:prstGeom prst="rect">
            <a:avLst/>
          </a:prstGeom>
          <a:solidFill>
            <a:schemeClr val="accent2">
              <a:lumMod val="20000"/>
              <a:lumOff val="8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9259502" y="194540"/>
            <a:ext cx="2979121" cy="519073"/>
          </a:xfrm>
        </p:spPr>
        <p:txBody>
          <a:bodyPr>
            <a:normAutofit/>
          </a:bodyPr>
          <a:lstStyle/>
          <a:p>
            <a:pPr lvl="0" algn="ctr">
              <a:lnSpc>
                <a:spcPct val="100000"/>
              </a:lnSpc>
              <a:spcBef>
                <a:spcPts val="0"/>
              </a:spcBef>
              <a:defRPr/>
            </a:pPr>
            <a:r>
              <a:rPr lang="en-GB" sz="2000" b="1" dirty="0">
                <a:solidFill>
                  <a:prstClr val="white"/>
                </a:solidFill>
              </a:rPr>
              <a:t>leer / </a:t>
            </a:r>
            <a:r>
              <a:rPr lang="en-GB" sz="2000" b="1" dirty="0" err="1">
                <a:solidFill>
                  <a:prstClr val="white"/>
                </a:solidFill>
              </a:rPr>
              <a:t>hablar</a:t>
            </a:r>
            <a:endParaRPr lang="en-GB" sz="2000" b="1" dirty="0">
              <a:solidFill>
                <a:prstClr val="white"/>
              </a:solidFill>
            </a:endParaRPr>
          </a:p>
        </p:txBody>
      </p:sp>
      <p:sp>
        <p:nvSpPr>
          <p:cNvPr id="100" name="CuadroTexto 64">
            <a:extLst>
              <a:ext uri="{FF2B5EF4-FFF2-40B4-BE49-F238E27FC236}">
                <a16:creationId xmlns:a16="http://schemas.microsoft.com/office/drawing/2014/main" id="{98718607-88C8-9448-8AF6-C722E368C8E7}"/>
              </a:ext>
            </a:extLst>
          </p:cNvPr>
          <p:cNvSpPr txBox="1"/>
          <p:nvPr/>
        </p:nvSpPr>
        <p:spPr>
          <a:xfrm>
            <a:off x="8230594" y="3836045"/>
            <a:ext cx="1050288" cy="400110"/>
          </a:xfrm>
          <a:prstGeom prst="rect">
            <a:avLst/>
          </a:prstGeom>
          <a:noFill/>
        </p:spPr>
        <p:txBody>
          <a:bodyPr wrap="none" rtlCol="0">
            <a:spAutoFit/>
          </a:bodyPr>
          <a:lstStyle/>
          <a:p>
            <a:pPr algn="l"/>
            <a:r>
              <a:rPr lang="es-GB" sz="2000" dirty="0">
                <a:solidFill>
                  <a:schemeClr val="accent5">
                    <a:lumMod val="50000"/>
                  </a:schemeClr>
                </a:solidFill>
              </a:rPr>
              <a:t>[</a:t>
            </a:r>
            <a:r>
              <a:rPr lang="en-GB" sz="2000" dirty="0">
                <a:solidFill>
                  <a:schemeClr val="accent5">
                    <a:lumMod val="50000"/>
                  </a:schemeClr>
                </a:solidFill>
              </a:rPr>
              <a:t>world</a:t>
            </a:r>
            <a:r>
              <a:rPr lang="es-GB" sz="2000" dirty="0">
                <a:solidFill>
                  <a:schemeClr val="accent5">
                    <a:lumMod val="50000"/>
                  </a:schemeClr>
                </a:solidFill>
              </a:rPr>
              <a:t>]</a:t>
            </a:r>
          </a:p>
        </p:txBody>
      </p:sp>
      <p:sp>
        <p:nvSpPr>
          <p:cNvPr id="101" name="CuadroTexto 64">
            <a:extLst>
              <a:ext uri="{FF2B5EF4-FFF2-40B4-BE49-F238E27FC236}">
                <a16:creationId xmlns:a16="http://schemas.microsoft.com/office/drawing/2014/main" id="{98718607-88C8-9448-8AF6-C722E368C8E7}"/>
              </a:ext>
            </a:extLst>
          </p:cNvPr>
          <p:cNvSpPr txBox="1"/>
          <p:nvPr/>
        </p:nvSpPr>
        <p:spPr>
          <a:xfrm>
            <a:off x="4471615" y="3872164"/>
            <a:ext cx="1204176" cy="400110"/>
          </a:xfrm>
          <a:prstGeom prst="rect">
            <a:avLst/>
          </a:prstGeom>
          <a:noFill/>
        </p:spPr>
        <p:txBody>
          <a:bodyPr wrap="none" rtlCol="0">
            <a:spAutoFit/>
          </a:bodyPr>
          <a:lstStyle/>
          <a:p>
            <a:pPr algn="l"/>
            <a:r>
              <a:rPr lang="es-GB" sz="2000" dirty="0">
                <a:solidFill>
                  <a:schemeClr val="accent5">
                    <a:lumMod val="50000"/>
                  </a:schemeClr>
                </a:solidFill>
              </a:rPr>
              <a:t>[</a:t>
            </a:r>
            <a:r>
              <a:rPr lang="en-GB" sz="2000" dirty="0">
                <a:solidFill>
                  <a:schemeClr val="accent5">
                    <a:lumMod val="50000"/>
                  </a:schemeClr>
                </a:solidFill>
              </a:rPr>
              <a:t>beach</a:t>
            </a:r>
            <a:r>
              <a:rPr lang="es-GB" sz="2000" dirty="0">
                <a:solidFill>
                  <a:schemeClr val="accent5">
                    <a:lumMod val="50000"/>
                  </a:schemeClr>
                </a:solidFill>
              </a:rPr>
              <a:t>]</a:t>
            </a:r>
          </a:p>
        </p:txBody>
      </p:sp>
      <p:sp>
        <p:nvSpPr>
          <p:cNvPr id="6" name="TextBox 5"/>
          <p:cNvSpPr txBox="1"/>
          <p:nvPr/>
        </p:nvSpPr>
        <p:spPr>
          <a:xfrm>
            <a:off x="11206376" y="731592"/>
            <a:ext cx="997760" cy="461665"/>
          </a:xfrm>
          <a:prstGeom prst="rect">
            <a:avLst/>
          </a:prstGeom>
          <a:noFill/>
        </p:spPr>
        <p:txBody>
          <a:bodyPr wrap="square" rtlCol="0">
            <a:spAutoFit/>
          </a:bodyPr>
          <a:lstStyle/>
          <a:p>
            <a:pPr algn="l"/>
            <a:r>
              <a:rPr lang="en-GB" sz="2400" b="1" dirty="0">
                <a:solidFill>
                  <a:schemeClr val="accent5">
                    <a:lumMod val="50000"/>
                  </a:schemeClr>
                </a:solidFill>
              </a:rPr>
              <a:t>[1/2]</a:t>
            </a:r>
          </a:p>
        </p:txBody>
      </p:sp>
      <p:sp>
        <p:nvSpPr>
          <p:cNvPr id="53" name="CuadroTexto 63">
            <a:extLst>
              <a:ext uri="{FF2B5EF4-FFF2-40B4-BE49-F238E27FC236}">
                <a16:creationId xmlns:a16="http://schemas.microsoft.com/office/drawing/2014/main" id="{B7B2B4EB-187C-F14E-9919-766C0ADC6D33}"/>
              </a:ext>
            </a:extLst>
          </p:cNvPr>
          <p:cNvSpPr txBox="1"/>
          <p:nvPr/>
        </p:nvSpPr>
        <p:spPr>
          <a:xfrm>
            <a:off x="4115479" y="5140828"/>
            <a:ext cx="1838965" cy="400110"/>
          </a:xfrm>
          <a:prstGeom prst="rect">
            <a:avLst/>
          </a:prstGeom>
          <a:noFill/>
        </p:spPr>
        <p:txBody>
          <a:bodyPr wrap="none" rtlCol="0">
            <a:spAutoFit/>
          </a:bodyPr>
          <a:lstStyle/>
          <a:p>
            <a:pPr algn="l"/>
            <a:r>
              <a:rPr lang="es-GB" sz="2000" dirty="0">
                <a:solidFill>
                  <a:schemeClr val="accent5">
                    <a:lumMod val="50000"/>
                  </a:schemeClr>
                </a:solidFill>
              </a:rPr>
              <a:t>[</a:t>
            </a:r>
            <a:r>
              <a:rPr lang="en-GB" sz="2000" dirty="0">
                <a:solidFill>
                  <a:schemeClr val="accent5">
                    <a:lumMod val="50000"/>
                  </a:schemeClr>
                </a:solidFill>
              </a:rPr>
              <a:t>player (m/f)</a:t>
            </a:r>
            <a:r>
              <a:rPr lang="es-GB" sz="2000" dirty="0">
                <a:solidFill>
                  <a:schemeClr val="accent5">
                    <a:lumMod val="50000"/>
                  </a:schemeClr>
                </a:solidFill>
              </a:rPr>
              <a:t>]</a:t>
            </a:r>
          </a:p>
        </p:txBody>
      </p:sp>
    </p:spTree>
    <p:extLst>
      <p:ext uri="{BB962C8B-B14F-4D97-AF65-F5344CB8AC3E}">
        <p14:creationId xmlns:p14="http://schemas.microsoft.com/office/powerpoint/2010/main" val="111737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P spid="83" grpId="0"/>
      <p:bldP spid="84" grpId="0"/>
      <p:bldP spid="86" grpId="0"/>
      <p:bldP spid="87" grpId="0"/>
      <p:bldP spid="88" grpId="0"/>
      <p:bldP spid="89" grpId="0"/>
      <p:bldP spid="90" grpId="0"/>
      <p:bldP spid="91" grpId="0"/>
      <p:bldP spid="92" grpId="0"/>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442804"/>
            <a:ext cx="11379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Gaming Grammar mini-game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Verbs: 1</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and 3</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rd</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hlinkClick r:id="rId3"/>
              </a:rPr>
              <a:t>person past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tense in the ‘Verb agreement (past)’ menu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practices aspects of this week’s lessons.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375182" y="2267711"/>
            <a:ext cx="7396216" cy="4044961"/>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1567440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10426011"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 (Y8, Term 2.1, Week 4)</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41925" y="4800601"/>
            <a:ext cx="1300638" cy="1300638"/>
          </a:xfrm>
          <a:prstGeom prst="rect">
            <a:avLst/>
          </a:prstGeom>
        </p:spPr>
      </p:pic>
      <p:sp>
        <p:nvSpPr>
          <p:cNvPr id="9" name="TextBox 8"/>
          <p:cNvSpPr txBox="1"/>
          <p:nvPr/>
        </p:nvSpPr>
        <p:spPr>
          <a:xfrm>
            <a:off x="222774" y="1727866"/>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This week’s homework is three Y8 vocabulary mashups. </a:t>
            </a:r>
          </a:p>
        </p:txBody>
      </p:sp>
      <p:sp>
        <p:nvSpPr>
          <p:cNvPr id="2" name="Rectangle 1"/>
          <p:cNvSpPr/>
          <p:nvPr/>
        </p:nvSpPr>
        <p:spPr>
          <a:xfrm>
            <a:off x="222774" y="2553209"/>
            <a:ext cx="7378176" cy="400110"/>
          </a:xfrm>
          <a:prstGeom prst="rect">
            <a:avLst/>
          </a:prstGeom>
        </p:spPr>
        <p:txBody>
          <a:bodyPr wrap="square">
            <a:spAutoFit/>
          </a:bodyPr>
          <a:lstStyle/>
          <a:p>
            <a:r>
              <a:rPr lang="en-GB" sz="2000" dirty="0">
                <a:hlinkClick r:id="rId6"/>
              </a:rPr>
              <a:t>Y8 Spanish Term 2.1 Week 4 - mashup A</a:t>
            </a:r>
            <a:r>
              <a:rPr lang="en-GB" sz="2000" dirty="0"/>
              <a:t> </a:t>
            </a:r>
          </a:p>
        </p:txBody>
      </p:sp>
      <p:sp>
        <p:nvSpPr>
          <p:cNvPr id="3" name="Rectangle 2"/>
          <p:cNvSpPr/>
          <p:nvPr/>
        </p:nvSpPr>
        <p:spPr>
          <a:xfrm>
            <a:off x="222774" y="5317909"/>
            <a:ext cx="6096000" cy="400110"/>
          </a:xfrm>
          <a:prstGeom prst="rect">
            <a:avLst/>
          </a:prstGeom>
        </p:spPr>
        <p:txBody>
          <a:bodyPr>
            <a:spAutoFit/>
          </a:bodyPr>
          <a:lstStyle/>
          <a:p>
            <a:r>
              <a:rPr lang="en-GB" sz="2000" dirty="0">
                <a:hlinkClick r:id="rId7"/>
              </a:rPr>
              <a:t>Y8 Spanish Term 2.1 Week 4 - mashup C</a:t>
            </a:r>
            <a:r>
              <a:rPr lang="en-GB" sz="2000" dirty="0"/>
              <a:t> </a:t>
            </a:r>
          </a:p>
        </p:txBody>
      </p:sp>
      <p:sp>
        <p:nvSpPr>
          <p:cNvPr id="4" name="Rectangle 3"/>
          <p:cNvSpPr/>
          <p:nvPr/>
        </p:nvSpPr>
        <p:spPr>
          <a:xfrm>
            <a:off x="222774" y="3984143"/>
            <a:ext cx="6096000" cy="400110"/>
          </a:xfrm>
          <a:prstGeom prst="rect">
            <a:avLst/>
          </a:prstGeom>
        </p:spPr>
        <p:txBody>
          <a:bodyPr>
            <a:spAutoFit/>
          </a:bodyPr>
          <a:lstStyle/>
          <a:p>
            <a:r>
              <a:rPr lang="en-GB" sz="2000" dirty="0">
                <a:hlinkClick r:id="rId8"/>
              </a:rPr>
              <a:t>Y8 Spanish Term 2.1 Week 4 - mashup B</a:t>
            </a:r>
            <a:r>
              <a:rPr lang="en-GB" sz="2000" dirty="0"/>
              <a:t> </a:t>
            </a:r>
          </a:p>
        </p:txBody>
      </p:sp>
      <p:pic>
        <p:nvPicPr>
          <p:cNvPr id="5" name="Picture 4"/>
          <p:cNvPicPr>
            <a:picLocks noChangeAspect="1"/>
          </p:cNvPicPr>
          <p:nvPr/>
        </p:nvPicPr>
        <p:blipFill rotWithShape="1">
          <a:blip r:embed="rId9" cstate="print">
            <a:extLst>
              <a:ext uri="{28A0092B-C50C-407E-A947-70E740481C1C}">
                <a14:useLocalDpi xmlns:a14="http://schemas.microsoft.com/office/drawing/2010/main" val="0"/>
              </a:ext>
            </a:extLst>
          </a:blip>
          <a:srcRect l="9635" t="9887" r="9680" b="10074"/>
          <a:stretch/>
        </p:blipFill>
        <p:spPr>
          <a:xfrm>
            <a:off x="6056091" y="2362947"/>
            <a:ext cx="998506" cy="990518"/>
          </a:xfrm>
          <a:prstGeom prst="rect">
            <a:avLst/>
          </a:prstGeom>
        </p:spPr>
      </p:pic>
      <p:pic>
        <p:nvPicPr>
          <p:cNvPr id="7" name="Picture 6"/>
          <p:cNvPicPr>
            <a:picLocks noChangeAspect="1"/>
          </p:cNvPicPr>
          <p:nvPr/>
        </p:nvPicPr>
        <p:blipFill rotWithShape="1">
          <a:blip r:embed="rId10" cstate="print">
            <a:extLst>
              <a:ext uri="{28A0092B-C50C-407E-A947-70E740481C1C}">
                <a14:useLocalDpi xmlns:a14="http://schemas.microsoft.com/office/drawing/2010/main" val="0"/>
              </a:ext>
            </a:extLst>
          </a:blip>
          <a:srcRect l="9739" t="10537" r="10014" b="9833"/>
          <a:stretch/>
        </p:blipFill>
        <p:spPr>
          <a:xfrm>
            <a:off x="6056091" y="3801517"/>
            <a:ext cx="998280" cy="990600"/>
          </a:xfrm>
          <a:prstGeom prst="rect">
            <a:avLst/>
          </a:prstGeom>
        </p:spPr>
      </p:pic>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10699" t="9375" r="9318" b="9866"/>
          <a:stretch/>
        </p:blipFill>
        <p:spPr>
          <a:xfrm>
            <a:off x="6056091" y="5130228"/>
            <a:ext cx="981075" cy="990600"/>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ed Rectangle 11">
            <a:extLst>
              <a:ext uri="{FF2B5EF4-FFF2-40B4-BE49-F238E27FC236}">
                <a16:creationId xmlns:a16="http://schemas.microsoft.com/office/drawing/2014/main" id="{A316DD52-7894-4A75-969C-CA0645DA2978}"/>
              </a:ext>
            </a:extLst>
          </p:cNvPr>
          <p:cNvSpPr/>
          <p:nvPr/>
        </p:nvSpPr>
        <p:spPr>
          <a:xfrm>
            <a:off x="9535887" y="279400"/>
            <a:ext cx="2392256" cy="3796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4" name="Tabla 38">
            <a:extLst>
              <a:ext uri="{FF2B5EF4-FFF2-40B4-BE49-F238E27FC236}">
                <a16:creationId xmlns:a16="http://schemas.microsoft.com/office/drawing/2014/main" id="{CC2F5774-6FB0-324E-B468-9E8E8F4CB3CA}"/>
              </a:ext>
            </a:extLst>
          </p:cNvPr>
          <p:cNvGraphicFramePr>
            <a:graphicFrameLocks noGrp="1"/>
          </p:cNvGraphicFramePr>
          <p:nvPr>
            <p:extLst>
              <p:ext uri="{D42A27DB-BD31-4B8C-83A1-F6EECF244321}">
                <p14:modId xmlns:p14="http://schemas.microsoft.com/office/powerpoint/2010/main" val="1625681950"/>
              </p:ext>
            </p:extLst>
          </p:nvPr>
        </p:nvGraphicFramePr>
        <p:xfrm>
          <a:off x="2994373" y="4392086"/>
          <a:ext cx="6096000" cy="1859280"/>
        </p:xfrm>
        <a:graphic>
          <a:graphicData uri="http://schemas.openxmlformats.org/drawingml/2006/table">
            <a:tbl>
              <a:tblPr firstRow="1" bandRow="1">
                <a:tableStyleId>{5DA37D80-6434-44D0-A028-1B22A696006F}</a:tableStyleId>
              </a:tblPr>
              <a:tblGrid>
                <a:gridCol w="2032000">
                  <a:extLst>
                    <a:ext uri="{9D8B030D-6E8A-4147-A177-3AD203B41FA5}">
                      <a16:colId xmlns:a16="http://schemas.microsoft.com/office/drawing/2014/main" val="3868426935"/>
                    </a:ext>
                  </a:extLst>
                </a:gridCol>
                <a:gridCol w="2032000">
                  <a:extLst>
                    <a:ext uri="{9D8B030D-6E8A-4147-A177-3AD203B41FA5}">
                      <a16:colId xmlns:a16="http://schemas.microsoft.com/office/drawing/2014/main" val="2072288972"/>
                    </a:ext>
                  </a:extLst>
                </a:gridCol>
                <a:gridCol w="2032000">
                  <a:extLst>
                    <a:ext uri="{9D8B030D-6E8A-4147-A177-3AD203B41FA5}">
                      <a16:colId xmlns:a16="http://schemas.microsoft.com/office/drawing/2014/main" val="4282213797"/>
                    </a:ext>
                  </a:extLst>
                </a:gridCol>
              </a:tblGrid>
              <a:tr h="344459">
                <a:tc>
                  <a:txBody>
                    <a:bodyPr/>
                    <a:lstStyle/>
                    <a:p>
                      <a:pPr algn="ctr"/>
                      <a:r>
                        <a:rPr lang="es-GB" sz="2000" dirty="0">
                          <a:solidFill>
                            <a:srgbClr val="203864"/>
                          </a:solidFill>
                        </a:rPr>
                        <a:t>Nombres</a:t>
                      </a:r>
                    </a:p>
                  </a:txBody>
                  <a:tcPr/>
                </a:tc>
                <a:tc>
                  <a:txBody>
                    <a:bodyPr/>
                    <a:lstStyle/>
                    <a:p>
                      <a:pPr algn="ctr"/>
                      <a:r>
                        <a:rPr lang="es-GB" sz="2000" dirty="0">
                          <a:solidFill>
                            <a:srgbClr val="203864"/>
                          </a:solidFill>
                        </a:rPr>
                        <a:t>Adjetivos</a:t>
                      </a:r>
                    </a:p>
                  </a:txBody>
                  <a:tcPr/>
                </a:tc>
                <a:tc>
                  <a:txBody>
                    <a:bodyPr/>
                    <a:lstStyle/>
                    <a:p>
                      <a:pPr algn="ctr"/>
                      <a:r>
                        <a:rPr lang="es-GB" sz="2000" dirty="0">
                          <a:solidFill>
                            <a:srgbClr val="203864"/>
                          </a:solidFill>
                        </a:rPr>
                        <a:t>Verbos</a:t>
                      </a:r>
                    </a:p>
                  </a:txBody>
                  <a:tcPr/>
                </a:tc>
                <a:extLst>
                  <a:ext uri="{0D108BD9-81ED-4DB2-BD59-A6C34878D82A}">
                    <a16:rowId xmlns:a16="http://schemas.microsoft.com/office/drawing/2014/main" val="3915319745"/>
                  </a:ext>
                </a:extLst>
              </a:tr>
              <a:tr h="344459">
                <a:tc>
                  <a:txBody>
                    <a:bodyPr/>
                    <a:lstStyle/>
                    <a:p>
                      <a:pPr algn="ctr"/>
                      <a:endParaRPr lang="es-GB" b="1" dirty="0">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650031067"/>
                  </a:ext>
                </a:extLst>
              </a:tr>
              <a:tr h="344459">
                <a:tc>
                  <a:txBody>
                    <a:bodyPr/>
                    <a:lstStyle/>
                    <a:p>
                      <a:pPr algn="ctr"/>
                      <a:endParaRPr lang="es-GB" b="1" dirty="0">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988676319"/>
                  </a:ext>
                </a:extLst>
              </a:tr>
              <a:tr h="344459">
                <a:tc>
                  <a:txBody>
                    <a:bodyPr/>
                    <a:lstStyle/>
                    <a:p>
                      <a:pPr algn="ctr"/>
                      <a:endParaRPr lang="es-GB" b="1" dirty="0">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1881987401"/>
                  </a:ext>
                </a:extLst>
              </a:tr>
              <a:tr h="344459">
                <a:tc>
                  <a:txBody>
                    <a:bodyPr/>
                    <a:lstStyle/>
                    <a:p>
                      <a:pPr algn="ctr"/>
                      <a:endParaRPr lang="es-GB" b="1" dirty="0">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446116003"/>
                  </a:ext>
                </a:extLst>
              </a:tr>
            </a:tbl>
          </a:graphicData>
        </a:graphic>
      </p:graphicFrame>
      <p:sp>
        <p:nvSpPr>
          <p:cNvPr id="5" name="CuadroTexto 16">
            <a:extLst>
              <a:ext uri="{FF2B5EF4-FFF2-40B4-BE49-F238E27FC236}">
                <a16:creationId xmlns:a16="http://schemas.microsoft.com/office/drawing/2014/main" id="{64783C52-D71D-7647-9B84-A79CE7B7FB32}"/>
              </a:ext>
            </a:extLst>
          </p:cNvPr>
          <p:cNvSpPr txBox="1"/>
          <p:nvPr/>
        </p:nvSpPr>
        <p:spPr>
          <a:xfrm>
            <a:off x="3391101" y="5849804"/>
            <a:ext cx="1449436" cy="400110"/>
          </a:xfrm>
          <a:prstGeom prst="rect">
            <a:avLst/>
          </a:prstGeom>
          <a:noFill/>
        </p:spPr>
        <p:txBody>
          <a:bodyPr wrap="none" rtlCol="0">
            <a:spAutoFit/>
          </a:bodyPr>
          <a:lstStyle/>
          <a:p>
            <a:pPr algn="l"/>
            <a:r>
              <a:rPr lang="en-GB" sz="2000" dirty="0" err="1">
                <a:solidFill>
                  <a:schemeClr val="accent5">
                    <a:lumMod val="50000"/>
                  </a:schemeClr>
                </a:solidFill>
              </a:rPr>
              <a:t>jugador</a:t>
            </a:r>
            <a:r>
              <a:rPr lang="en-GB" sz="2000" dirty="0">
                <a:solidFill>
                  <a:schemeClr val="accent5">
                    <a:lumMod val="50000"/>
                  </a:schemeClr>
                </a:solidFill>
              </a:rPr>
              <a:t>/a</a:t>
            </a:r>
            <a:endParaRPr lang="es-GB" sz="2000" dirty="0">
              <a:solidFill>
                <a:schemeClr val="accent5">
                  <a:lumMod val="50000"/>
                </a:schemeClr>
              </a:solidFill>
            </a:endParaRPr>
          </a:p>
        </p:txBody>
      </p:sp>
      <p:sp>
        <p:nvSpPr>
          <p:cNvPr id="6" name="CuadroTexto 39">
            <a:extLst>
              <a:ext uri="{FF2B5EF4-FFF2-40B4-BE49-F238E27FC236}">
                <a16:creationId xmlns:a16="http://schemas.microsoft.com/office/drawing/2014/main" id="{0BD3C6CB-BCD4-0841-9C88-60309BBAC2DB}"/>
              </a:ext>
            </a:extLst>
          </p:cNvPr>
          <p:cNvSpPr txBox="1"/>
          <p:nvPr/>
        </p:nvSpPr>
        <p:spPr>
          <a:xfrm>
            <a:off x="5651697" y="4752470"/>
            <a:ext cx="914033" cy="400110"/>
          </a:xfrm>
          <a:prstGeom prst="rect">
            <a:avLst/>
          </a:prstGeom>
          <a:noFill/>
        </p:spPr>
        <p:txBody>
          <a:bodyPr wrap="none" rtlCol="0">
            <a:spAutoFit/>
          </a:bodyPr>
          <a:lstStyle/>
          <a:p>
            <a:pPr algn="l"/>
            <a:r>
              <a:rPr lang="es-GB" sz="2000" dirty="0">
                <a:solidFill>
                  <a:schemeClr val="accent5">
                    <a:lumMod val="50000"/>
                  </a:schemeClr>
                </a:solidFill>
              </a:rPr>
              <a:t>verde</a:t>
            </a:r>
          </a:p>
        </p:txBody>
      </p:sp>
      <p:sp>
        <p:nvSpPr>
          <p:cNvPr id="7" name="CuadroTexto 43">
            <a:extLst>
              <a:ext uri="{FF2B5EF4-FFF2-40B4-BE49-F238E27FC236}">
                <a16:creationId xmlns:a16="http://schemas.microsoft.com/office/drawing/2014/main" id="{05D3E933-ED74-7648-A280-FA84392072A3}"/>
              </a:ext>
            </a:extLst>
          </p:cNvPr>
          <p:cNvSpPr txBox="1"/>
          <p:nvPr/>
        </p:nvSpPr>
        <p:spPr>
          <a:xfrm>
            <a:off x="7682477" y="4758816"/>
            <a:ext cx="857927" cy="400110"/>
          </a:xfrm>
          <a:prstGeom prst="rect">
            <a:avLst/>
          </a:prstGeom>
          <a:noFill/>
        </p:spPr>
        <p:txBody>
          <a:bodyPr wrap="none" rtlCol="0">
            <a:spAutoFit/>
          </a:bodyPr>
          <a:lstStyle/>
          <a:p>
            <a:pPr algn="l"/>
            <a:r>
              <a:rPr lang="es-GB" sz="2000" dirty="0">
                <a:solidFill>
                  <a:schemeClr val="accent5">
                    <a:lumMod val="50000"/>
                  </a:schemeClr>
                </a:solidFill>
              </a:rPr>
              <a:t>viajar</a:t>
            </a:r>
          </a:p>
        </p:txBody>
      </p:sp>
      <p:sp>
        <p:nvSpPr>
          <p:cNvPr id="8" name="CuadroTexto 48">
            <a:extLst>
              <a:ext uri="{FF2B5EF4-FFF2-40B4-BE49-F238E27FC236}">
                <a16:creationId xmlns:a16="http://schemas.microsoft.com/office/drawing/2014/main" id="{C7D7BD1F-21A7-5E4B-86E1-3737D2DBF094}"/>
              </a:ext>
            </a:extLst>
          </p:cNvPr>
          <p:cNvSpPr txBox="1"/>
          <p:nvPr/>
        </p:nvSpPr>
        <p:spPr>
          <a:xfrm>
            <a:off x="3629335" y="5130011"/>
            <a:ext cx="898003" cy="400110"/>
          </a:xfrm>
          <a:prstGeom prst="rect">
            <a:avLst/>
          </a:prstGeom>
          <a:noFill/>
        </p:spPr>
        <p:txBody>
          <a:bodyPr wrap="none" rtlCol="0">
            <a:spAutoFit/>
          </a:bodyPr>
          <a:lstStyle/>
          <a:p>
            <a:pPr algn="l"/>
            <a:r>
              <a:rPr lang="es-GB" sz="2000" dirty="0">
                <a:solidFill>
                  <a:schemeClr val="accent5">
                    <a:lumMod val="50000"/>
                  </a:schemeClr>
                </a:solidFill>
              </a:rPr>
              <a:t>playa</a:t>
            </a:r>
          </a:p>
        </p:txBody>
      </p:sp>
      <p:sp>
        <p:nvSpPr>
          <p:cNvPr id="9" name="CuadroTexto 50">
            <a:extLst>
              <a:ext uri="{FF2B5EF4-FFF2-40B4-BE49-F238E27FC236}">
                <a16:creationId xmlns:a16="http://schemas.microsoft.com/office/drawing/2014/main" id="{76A38E42-2C63-C148-91A7-7741FB924A4A}"/>
              </a:ext>
            </a:extLst>
          </p:cNvPr>
          <p:cNvSpPr txBox="1"/>
          <p:nvPr/>
        </p:nvSpPr>
        <p:spPr>
          <a:xfrm>
            <a:off x="3537166" y="5505722"/>
            <a:ext cx="1082348" cy="400110"/>
          </a:xfrm>
          <a:prstGeom prst="rect">
            <a:avLst/>
          </a:prstGeom>
          <a:noFill/>
        </p:spPr>
        <p:txBody>
          <a:bodyPr wrap="none" rtlCol="0">
            <a:spAutoFit/>
          </a:bodyPr>
          <a:lstStyle/>
          <a:p>
            <a:pPr algn="l"/>
            <a:r>
              <a:rPr lang="es-GB" sz="2000" dirty="0">
                <a:solidFill>
                  <a:schemeClr val="accent5">
                    <a:lumMod val="50000"/>
                  </a:schemeClr>
                </a:solidFill>
              </a:rPr>
              <a:t>mundo</a:t>
            </a:r>
          </a:p>
        </p:txBody>
      </p:sp>
      <p:sp>
        <p:nvSpPr>
          <p:cNvPr id="10" name="CuadroTexto 51">
            <a:extLst>
              <a:ext uri="{FF2B5EF4-FFF2-40B4-BE49-F238E27FC236}">
                <a16:creationId xmlns:a16="http://schemas.microsoft.com/office/drawing/2014/main" id="{B4EF0AB9-5ACA-2341-9AC3-19837F179149}"/>
              </a:ext>
            </a:extLst>
          </p:cNvPr>
          <p:cNvSpPr txBox="1"/>
          <p:nvPr/>
        </p:nvSpPr>
        <p:spPr>
          <a:xfrm>
            <a:off x="7672859" y="5120443"/>
            <a:ext cx="877163" cy="400110"/>
          </a:xfrm>
          <a:prstGeom prst="rect">
            <a:avLst/>
          </a:prstGeom>
          <a:noFill/>
        </p:spPr>
        <p:txBody>
          <a:bodyPr wrap="none" rtlCol="0">
            <a:spAutoFit/>
          </a:bodyPr>
          <a:lstStyle/>
          <a:p>
            <a:pPr algn="l"/>
            <a:r>
              <a:rPr lang="es-GB" sz="2000" dirty="0">
                <a:solidFill>
                  <a:schemeClr val="accent5">
                    <a:lumMod val="50000"/>
                  </a:schemeClr>
                </a:solidFill>
              </a:rPr>
              <a:t>sacar</a:t>
            </a:r>
          </a:p>
        </p:txBody>
      </p:sp>
      <p:sp>
        <p:nvSpPr>
          <p:cNvPr id="11" name="CuadroTexto 52">
            <a:extLst>
              <a:ext uri="{FF2B5EF4-FFF2-40B4-BE49-F238E27FC236}">
                <a16:creationId xmlns:a16="http://schemas.microsoft.com/office/drawing/2014/main" id="{B4288776-F5A6-F14D-AA34-C75828C80FB1}"/>
              </a:ext>
            </a:extLst>
          </p:cNvPr>
          <p:cNvSpPr txBox="1"/>
          <p:nvPr/>
        </p:nvSpPr>
        <p:spPr>
          <a:xfrm>
            <a:off x="7498131" y="5482070"/>
            <a:ext cx="1226618" cy="400110"/>
          </a:xfrm>
          <a:prstGeom prst="rect">
            <a:avLst/>
          </a:prstGeom>
          <a:noFill/>
        </p:spPr>
        <p:txBody>
          <a:bodyPr wrap="none" rtlCol="0">
            <a:spAutoFit/>
          </a:bodyPr>
          <a:lstStyle/>
          <a:p>
            <a:pPr algn="l"/>
            <a:r>
              <a:rPr lang="es-GB" sz="2000" dirty="0">
                <a:solidFill>
                  <a:schemeClr val="accent5">
                    <a:lumMod val="50000"/>
                  </a:schemeClr>
                </a:solidFill>
              </a:rPr>
              <a:t>caminar</a:t>
            </a:r>
          </a:p>
        </p:txBody>
      </p:sp>
      <p:sp>
        <p:nvSpPr>
          <p:cNvPr id="12" name="CuadroTexto 53">
            <a:extLst>
              <a:ext uri="{FF2B5EF4-FFF2-40B4-BE49-F238E27FC236}">
                <a16:creationId xmlns:a16="http://schemas.microsoft.com/office/drawing/2014/main" id="{6E28FA1E-3357-9F43-9F01-DFFA928FC1BC}"/>
              </a:ext>
            </a:extLst>
          </p:cNvPr>
          <p:cNvSpPr txBox="1"/>
          <p:nvPr/>
        </p:nvSpPr>
        <p:spPr>
          <a:xfrm>
            <a:off x="3494280" y="4769543"/>
            <a:ext cx="1040670" cy="400110"/>
          </a:xfrm>
          <a:prstGeom prst="rect">
            <a:avLst/>
          </a:prstGeom>
          <a:noFill/>
        </p:spPr>
        <p:txBody>
          <a:bodyPr wrap="none" rtlCol="0">
            <a:spAutoFit/>
          </a:bodyPr>
          <a:lstStyle/>
          <a:p>
            <a:pPr algn="l"/>
            <a:r>
              <a:rPr lang="es-GB" sz="2000" dirty="0">
                <a:solidFill>
                  <a:schemeClr val="accent5">
                    <a:lumMod val="50000"/>
                  </a:schemeClr>
                </a:solidFill>
              </a:rPr>
              <a:t>basura</a:t>
            </a:r>
          </a:p>
        </p:txBody>
      </p:sp>
      <p:sp>
        <p:nvSpPr>
          <p:cNvPr id="13" name="CuadroTexto 54">
            <a:extLst>
              <a:ext uri="{FF2B5EF4-FFF2-40B4-BE49-F238E27FC236}">
                <a16:creationId xmlns:a16="http://schemas.microsoft.com/office/drawing/2014/main" id="{95DF4745-D063-AD4A-9F50-9D2A62E4394C}"/>
              </a:ext>
            </a:extLst>
          </p:cNvPr>
          <p:cNvSpPr txBox="1"/>
          <p:nvPr/>
        </p:nvSpPr>
        <p:spPr>
          <a:xfrm>
            <a:off x="5324684" y="5453258"/>
            <a:ext cx="1568058" cy="400110"/>
          </a:xfrm>
          <a:prstGeom prst="rect">
            <a:avLst/>
          </a:prstGeom>
          <a:noFill/>
        </p:spPr>
        <p:txBody>
          <a:bodyPr wrap="none" rtlCol="0">
            <a:spAutoFit/>
          </a:bodyPr>
          <a:lstStyle/>
          <a:p>
            <a:pPr algn="l"/>
            <a:r>
              <a:rPr lang="es-GB" sz="2000" dirty="0">
                <a:solidFill>
                  <a:schemeClr val="accent5">
                    <a:lumMod val="50000"/>
                  </a:schemeClr>
                </a:solidFill>
              </a:rPr>
              <a:t>importante</a:t>
            </a:r>
          </a:p>
        </p:txBody>
      </p:sp>
      <p:sp>
        <p:nvSpPr>
          <p:cNvPr id="14" name="CuadroTexto 55">
            <a:extLst>
              <a:ext uri="{FF2B5EF4-FFF2-40B4-BE49-F238E27FC236}">
                <a16:creationId xmlns:a16="http://schemas.microsoft.com/office/drawing/2014/main" id="{2FD6CF6E-B4A2-B041-8492-3E1BD5EF7283}"/>
              </a:ext>
            </a:extLst>
          </p:cNvPr>
          <p:cNvSpPr txBox="1"/>
          <p:nvPr/>
        </p:nvSpPr>
        <p:spPr>
          <a:xfrm>
            <a:off x="7608739" y="5860811"/>
            <a:ext cx="1005403" cy="400110"/>
          </a:xfrm>
          <a:prstGeom prst="rect">
            <a:avLst/>
          </a:prstGeom>
          <a:noFill/>
        </p:spPr>
        <p:txBody>
          <a:bodyPr wrap="none" rtlCol="0">
            <a:spAutoFit/>
          </a:bodyPr>
          <a:lstStyle/>
          <a:p>
            <a:pPr algn="l"/>
            <a:r>
              <a:rPr lang="es-GB" sz="2000" dirty="0">
                <a:solidFill>
                  <a:schemeClr val="accent5">
                    <a:lumMod val="50000"/>
                  </a:schemeClr>
                </a:solidFill>
              </a:rPr>
              <a:t>limpiar</a:t>
            </a:r>
          </a:p>
        </p:txBody>
      </p:sp>
      <p:sp>
        <p:nvSpPr>
          <p:cNvPr id="15" name="CuadroTexto 56">
            <a:extLst>
              <a:ext uri="{FF2B5EF4-FFF2-40B4-BE49-F238E27FC236}">
                <a16:creationId xmlns:a16="http://schemas.microsoft.com/office/drawing/2014/main" id="{B6EF4334-5826-F54A-8DDA-E05B6513EAA4}"/>
              </a:ext>
            </a:extLst>
          </p:cNvPr>
          <p:cNvSpPr txBox="1"/>
          <p:nvPr/>
        </p:nvSpPr>
        <p:spPr>
          <a:xfrm>
            <a:off x="5468153" y="5845022"/>
            <a:ext cx="1281120" cy="400110"/>
          </a:xfrm>
          <a:prstGeom prst="rect">
            <a:avLst/>
          </a:prstGeom>
          <a:noFill/>
        </p:spPr>
        <p:txBody>
          <a:bodyPr wrap="none" rtlCol="0">
            <a:spAutoFit/>
          </a:bodyPr>
          <a:lstStyle/>
          <a:p>
            <a:pPr algn="l"/>
            <a:r>
              <a:rPr lang="es-GB" sz="2000" dirty="0">
                <a:solidFill>
                  <a:schemeClr val="accent5">
                    <a:lumMod val="50000"/>
                  </a:schemeClr>
                </a:solidFill>
              </a:rPr>
              <a:t>divertido</a:t>
            </a:r>
          </a:p>
        </p:txBody>
      </p:sp>
      <p:sp>
        <p:nvSpPr>
          <p:cNvPr id="16" name="CuadroTexto 57">
            <a:extLst>
              <a:ext uri="{FF2B5EF4-FFF2-40B4-BE49-F238E27FC236}">
                <a16:creationId xmlns:a16="http://schemas.microsoft.com/office/drawing/2014/main" id="{B946C3AB-53C4-C64D-A648-4188EA4A5DA8}"/>
              </a:ext>
            </a:extLst>
          </p:cNvPr>
          <p:cNvSpPr txBox="1"/>
          <p:nvPr/>
        </p:nvSpPr>
        <p:spPr>
          <a:xfrm>
            <a:off x="5580785" y="5076969"/>
            <a:ext cx="974947" cy="400110"/>
          </a:xfrm>
          <a:prstGeom prst="rect">
            <a:avLst/>
          </a:prstGeom>
          <a:noFill/>
        </p:spPr>
        <p:txBody>
          <a:bodyPr wrap="none" rtlCol="0">
            <a:spAutoFit/>
          </a:bodyPr>
          <a:lstStyle/>
          <a:p>
            <a:pPr algn="l"/>
            <a:r>
              <a:rPr lang="es-GB" sz="2000" dirty="0">
                <a:solidFill>
                  <a:schemeClr val="accent5">
                    <a:lumMod val="50000"/>
                  </a:schemeClr>
                </a:solidFill>
              </a:rPr>
              <a:t>nuevo</a:t>
            </a:r>
          </a:p>
        </p:txBody>
      </p:sp>
      <p:sp>
        <p:nvSpPr>
          <p:cNvPr id="18" name="Title 1"/>
          <p:cNvSpPr txBox="1">
            <a:spLocks/>
          </p:cNvSpPr>
          <p:nvPr/>
        </p:nvSpPr>
        <p:spPr>
          <a:xfrm>
            <a:off x="9906000" y="208594"/>
            <a:ext cx="1995622" cy="5190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lnSpc>
                <a:spcPct val="100000"/>
              </a:lnSpc>
              <a:spcBef>
                <a:spcPts val="0"/>
              </a:spcBef>
              <a:defRPr/>
            </a:pPr>
            <a:endParaRPr lang="en-GB" sz="2000" b="1" dirty="0">
              <a:solidFill>
                <a:prstClr val="white"/>
              </a:solidFill>
            </a:endParaRPr>
          </a:p>
        </p:txBody>
      </p:sp>
      <p:sp>
        <p:nvSpPr>
          <p:cNvPr id="19" name="TextBox 18"/>
          <p:cNvSpPr txBox="1"/>
          <p:nvPr/>
        </p:nvSpPr>
        <p:spPr>
          <a:xfrm>
            <a:off x="11206376" y="731592"/>
            <a:ext cx="997760" cy="461665"/>
          </a:xfrm>
          <a:prstGeom prst="rect">
            <a:avLst/>
          </a:prstGeom>
          <a:noFill/>
        </p:spPr>
        <p:txBody>
          <a:bodyPr wrap="square" rtlCol="0">
            <a:spAutoFit/>
          </a:bodyPr>
          <a:lstStyle/>
          <a:p>
            <a:pPr algn="l"/>
            <a:r>
              <a:rPr lang="en-GB" sz="2400" b="1" dirty="0">
                <a:solidFill>
                  <a:schemeClr val="accent5">
                    <a:lumMod val="50000"/>
                  </a:schemeClr>
                </a:solidFill>
              </a:rPr>
              <a:t>[2/2]</a:t>
            </a:r>
          </a:p>
        </p:txBody>
      </p:sp>
      <p:sp>
        <p:nvSpPr>
          <p:cNvPr id="2" name="Title 1"/>
          <p:cNvSpPr>
            <a:spLocks noGrp="1"/>
          </p:cNvSpPr>
          <p:nvPr>
            <p:ph type="title"/>
          </p:nvPr>
        </p:nvSpPr>
        <p:spPr>
          <a:xfrm>
            <a:off x="10207684" y="145723"/>
            <a:ext cx="1387244" cy="644814"/>
          </a:xfrm>
        </p:spPr>
        <p:txBody>
          <a:bodyPr>
            <a:normAutofit/>
          </a:bodyPr>
          <a:lstStyle/>
          <a:p>
            <a:r>
              <a:rPr lang="en-GB" sz="2000" b="1" dirty="0">
                <a:solidFill>
                  <a:prstClr val="white"/>
                </a:solidFill>
              </a:rPr>
              <a:t>escribir</a:t>
            </a:r>
            <a:endParaRPr lang="en-GB" sz="2000" dirty="0"/>
          </a:p>
        </p:txBody>
      </p:sp>
      <p:sp>
        <p:nvSpPr>
          <p:cNvPr id="20" name="CuadroTexto 93">
            <a:extLst>
              <a:ext uri="{FF2B5EF4-FFF2-40B4-BE49-F238E27FC236}">
                <a16:creationId xmlns:a16="http://schemas.microsoft.com/office/drawing/2014/main" id="{71CF1383-703A-C144-9F8D-20FF9F11CF60}"/>
              </a:ext>
            </a:extLst>
          </p:cNvPr>
          <p:cNvSpPr txBox="1"/>
          <p:nvPr/>
        </p:nvSpPr>
        <p:spPr>
          <a:xfrm>
            <a:off x="164053" y="285034"/>
            <a:ext cx="9737484" cy="430887"/>
          </a:xfrm>
          <a:prstGeom prst="rect">
            <a:avLst/>
          </a:prstGeom>
          <a:noFill/>
        </p:spPr>
        <p:txBody>
          <a:bodyPr wrap="square" rtlCol="0">
            <a:spAutoFit/>
          </a:bodyPr>
          <a:lstStyle/>
          <a:p>
            <a:pPr algn="l"/>
            <a:r>
              <a:rPr lang="en-GB" sz="2200" dirty="0">
                <a:solidFill>
                  <a:schemeClr val="accent5">
                    <a:lumMod val="50000"/>
                  </a:schemeClr>
                </a:solidFill>
              </a:rPr>
              <a:t>Ahora </a:t>
            </a:r>
            <a:r>
              <a:rPr lang="es-GB" sz="2200" dirty="0">
                <a:solidFill>
                  <a:schemeClr val="accent5">
                    <a:lumMod val="50000"/>
                  </a:schemeClr>
                </a:solidFill>
              </a:rPr>
              <a:t>escribe cada palabra </a:t>
            </a:r>
            <a:r>
              <a:rPr lang="en-GB" sz="2200" dirty="0">
                <a:solidFill>
                  <a:schemeClr val="accent5">
                    <a:lumMod val="50000"/>
                  </a:schemeClr>
                </a:solidFill>
              </a:rPr>
              <a:t>en español </a:t>
            </a:r>
            <a:r>
              <a:rPr lang="es-GB" sz="2200" dirty="0">
                <a:solidFill>
                  <a:schemeClr val="accent5">
                    <a:lumMod val="50000"/>
                  </a:schemeClr>
                </a:solidFill>
              </a:rPr>
              <a:t>en la categoría correcta.</a:t>
            </a:r>
          </a:p>
        </p:txBody>
      </p:sp>
      <p:pic>
        <p:nvPicPr>
          <p:cNvPr id="22" name="Imagen 22">
            <a:extLst>
              <a:ext uri="{FF2B5EF4-FFF2-40B4-BE49-F238E27FC236}">
                <a16:creationId xmlns:a16="http://schemas.microsoft.com/office/drawing/2014/main" id="{651C9459-4F53-B744-B4DA-45F8186D89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7293" y="1221384"/>
            <a:ext cx="907987" cy="867128"/>
          </a:xfrm>
          <a:prstGeom prst="rect">
            <a:avLst/>
          </a:prstGeom>
        </p:spPr>
      </p:pic>
      <p:pic>
        <p:nvPicPr>
          <p:cNvPr id="23" name="Imagen 23">
            <a:extLst>
              <a:ext uri="{FF2B5EF4-FFF2-40B4-BE49-F238E27FC236}">
                <a16:creationId xmlns:a16="http://schemas.microsoft.com/office/drawing/2014/main" id="{6EBD0069-47BA-FA49-8BF0-2A6FE2AAC690}"/>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5577" b="94038" l="10000" r="90000">
                        <a14:foregroundMark x1="52000" y1="5769" x2="60111" y2="41923"/>
                        <a14:foregroundMark x1="60111" y1="41923" x2="60222" y2="42308"/>
                        <a14:foregroundMark x1="59333" y1="92692" x2="42778" y2="94038"/>
                        <a14:foregroundMark x1="66556" y1="18269" x2="54111" y2="29808"/>
                        <a14:foregroundMark x1="54111" y1="29808" x2="48444" y2="26923"/>
                        <a14:foregroundMark x1="48444" y1="26923" x2="48111" y2="26538"/>
                      </a14:backgroundRemoval>
                    </a14:imgEffect>
                  </a14:imgLayer>
                </a14:imgProps>
              </a:ext>
              <a:ext uri="{28A0092B-C50C-407E-A947-70E740481C1C}">
                <a14:useLocalDpi xmlns:a14="http://schemas.microsoft.com/office/drawing/2010/main"/>
              </a:ext>
            </a:extLst>
          </a:blip>
          <a:stretch>
            <a:fillRect/>
          </a:stretch>
        </p:blipFill>
        <p:spPr>
          <a:xfrm>
            <a:off x="3853593" y="1221384"/>
            <a:ext cx="1500798" cy="867128"/>
          </a:xfrm>
          <a:prstGeom prst="rect">
            <a:avLst/>
          </a:prstGeom>
        </p:spPr>
      </p:pic>
      <p:pic>
        <p:nvPicPr>
          <p:cNvPr id="24" name="Imagen 24">
            <a:extLst>
              <a:ext uri="{FF2B5EF4-FFF2-40B4-BE49-F238E27FC236}">
                <a16:creationId xmlns:a16="http://schemas.microsoft.com/office/drawing/2014/main" id="{9856C437-64C1-A942-BE0B-A1A9A2EB16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23205" y="1201717"/>
            <a:ext cx="1056001" cy="792001"/>
          </a:xfrm>
          <a:prstGeom prst="rect">
            <a:avLst/>
          </a:prstGeom>
        </p:spPr>
      </p:pic>
      <p:pic>
        <p:nvPicPr>
          <p:cNvPr id="25" name="Imagen 25">
            <a:extLst>
              <a:ext uri="{FF2B5EF4-FFF2-40B4-BE49-F238E27FC236}">
                <a16:creationId xmlns:a16="http://schemas.microsoft.com/office/drawing/2014/main" id="{24D55BA2-0865-7E4C-AE03-1CB36102CAE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6312" y="2599219"/>
            <a:ext cx="1015663" cy="1015663"/>
          </a:xfrm>
          <a:prstGeom prst="rect">
            <a:avLst/>
          </a:prstGeom>
        </p:spPr>
      </p:pic>
      <p:pic>
        <p:nvPicPr>
          <p:cNvPr id="26" name="Imagen 26">
            <a:extLst>
              <a:ext uri="{FF2B5EF4-FFF2-40B4-BE49-F238E27FC236}">
                <a16:creationId xmlns:a16="http://schemas.microsoft.com/office/drawing/2014/main" id="{C7870890-89A3-0344-B33E-0610871379E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00182" y="1089886"/>
            <a:ext cx="1081847" cy="1015663"/>
          </a:xfrm>
          <a:prstGeom prst="rect">
            <a:avLst/>
          </a:prstGeom>
        </p:spPr>
      </p:pic>
      <p:pic>
        <p:nvPicPr>
          <p:cNvPr id="27" name="Imagen 31">
            <a:extLst>
              <a:ext uri="{FF2B5EF4-FFF2-40B4-BE49-F238E27FC236}">
                <a16:creationId xmlns:a16="http://schemas.microsoft.com/office/drawing/2014/main" id="{8CE9211B-F032-F746-AF7D-AF318C2A0987}"/>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6033" b="90820" l="7841" r="90000">
                        <a14:foregroundMark x1="50568" y1="6033" x2="57500" y2="9574"/>
                        <a14:foregroundMark x1="87273" y1="85836" x2="78295" y2="88262"/>
                        <a14:foregroundMark x1="20227" y1="90820" x2="7841" y2="86557"/>
                      </a14:backgroundRemoval>
                    </a14:imgEffect>
                  </a14:imgLayer>
                </a14:imgProps>
              </a:ext>
              <a:ext uri="{28A0092B-C50C-407E-A947-70E740481C1C}">
                <a14:useLocalDpi xmlns:a14="http://schemas.microsoft.com/office/drawing/2010/main"/>
              </a:ext>
            </a:extLst>
          </a:blip>
          <a:stretch>
            <a:fillRect/>
          </a:stretch>
        </p:blipFill>
        <p:spPr>
          <a:xfrm>
            <a:off x="6042373" y="2635009"/>
            <a:ext cx="718297" cy="1244777"/>
          </a:xfrm>
          <a:prstGeom prst="rect">
            <a:avLst/>
          </a:prstGeom>
        </p:spPr>
      </p:pic>
      <p:pic>
        <p:nvPicPr>
          <p:cNvPr id="28" name="Imagen 32">
            <a:extLst>
              <a:ext uri="{FF2B5EF4-FFF2-40B4-BE49-F238E27FC236}">
                <a16:creationId xmlns:a16="http://schemas.microsoft.com/office/drawing/2014/main" id="{28BFCE26-545F-FE47-BAF0-00134B687D68}"/>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5128" b="96647" l="4396" r="96429">
                        <a14:foregroundMark x1="38874" y1="5325" x2="37912" y2="24063"/>
                        <a14:foregroundMark x1="37912" y1="24063" x2="31319" y2="26036"/>
                        <a14:foregroundMark x1="31319" y1="26036" x2="23626" y2="33531"/>
                        <a14:foregroundMark x1="23626" y1="33531" x2="15385" y2="45365"/>
                        <a14:foregroundMark x1="15385" y1="45365" x2="13462" y2="61933"/>
                        <a14:foregroundMark x1="13462" y1="61933" x2="4396" y2="86588"/>
                        <a14:foregroundMark x1="4396" y1="86588" x2="4396" y2="86588"/>
                        <a14:foregroundMark x1="38049" y1="69625" x2="37500" y2="78501"/>
                        <a14:foregroundMark x1="37500" y1="78501" x2="32967" y2="87179"/>
                        <a14:foregroundMark x1="27610" y1="92110" x2="24451" y2="94675"/>
                        <a14:foregroundMark x1="33654" y1="93688" x2="33104" y2="96844"/>
                        <a14:foregroundMark x1="58791" y1="93491" x2="58104" y2="93294"/>
                        <a14:foregroundMark x1="72390" y1="79487" x2="73901" y2="84615"/>
                        <a14:foregroundMark x1="85027" y1="84024" x2="94093" y2="73964"/>
                        <a14:foregroundMark x1="94093" y1="73964" x2="98489" y2="64892"/>
                        <a14:foregroundMark x1="98489" y1="64892" x2="91621" y2="50296"/>
                        <a14:foregroundMark x1="91621" y1="50296" x2="90247" y2="40828"/>
                        <a14:foregroundMark x1="90247" y1="40828" x2="90247" y2="40631"/>
                        <a14:foregroundMark x1="92308" y1="50888" x2="93269" y2="72387"/>
                        <a14:foregroundMark x1="94643" y1="50493" x2="96429" y2="57199"/>
                        <a14:foregroundMark x1="43407" y1="72584" x2="41758" y2="78895"/>
                        <a14:foregroundMark x1="33516" y1="31164" x2="33104" y2="41815"/>
                        <a14:foregroundMark x1="27335" y1="46154" x2="21703" y2="51874"/>
                        <a14:foregroundMark x1="76374" y1="27613" x2="70879" y2="29389"/>
                        <a14:foregroundMark x1="70879" y1="29389" x2="63874" y2="26627"/>
                        <a14:foregroundMark x1="63874" y1="26627" x2="58379" y2="18935"/>
                        <a14:foregroundMark x1="58379" y1="18935" x2="51099" y2="16568"/>
                        <a14:foregroundMark x1="51099" y1="16568" x2="49038" y2="16765"/>
                        <a14:foregroundMark x1="64011" y1="15779" x2="58791" y2="13412"/>
                        <a14:foregroundMark x1="58791" y1="13412" x2="58379" y2="13018"/>
                        <a14:foregroundMark x1="58929" y1="7495" x2="59066" y2="9862"/>
                        <a14:foregroundMark x1="59341" y1="5128" x2="59615" y2="5917"/>
                      </a14:backgroundRemoval>
                    </a14:imgEffect>
                  </a14:imgLayer>
                </a14:imgProps>
              </a:ext>
              <a:ext uri="{28A0092B-C50C-407E-A947-70E740481C1C}">
                <a14:useLocalDpi xmlns:a14="http://schemas.microsoft.com/office/drawing/2010/main"/>
              </a:ext>
            </a:extLst>
          </a:blip>
          <a:stretch>
            <a:fillRect/>
          </a:stretch>
        </p:blipFill>
        <p:spPr>
          <a:xfrm>
            <a:off x="6118395" y="886685"/>
            <a:ext cx="1660858" cy="1156669"/>
          </a:xfrm>
          <a:prstGeom prst="rect">
            <a:avLst/>
          </a:prstGeom>
        </p:spPr>
      </p:pic>
      <p:pic>
        <p:nvPicPr>
          <p:cNvPr id="29" name="Imagen 58">
            <a:extLst>
              <a:ext uri="{FF2B5EF4-FFF2-40B4-BE49-F238E27FC236}">
                <a16:creationId xmlns:a16="http://schemas.microsoft.com/office/drawing/2014/main" id="{9BBED444-3F8B-684D-8F6D-6C4480EC1D4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144281" y="2786268"/>
            <a:ext cx="1589687" cy="869932"/>
          </a:xfrm>
          <a:prstGeom prst="rect">
            <a:avLst/>
          </a:prstGeom>
        </p:spPr>
      </p:pic>
      <p:pic>
        <p:nvPicPr>
          <p:cNvPr id="30" name="Imagen 59">
            <a:extLst>
              <a:ext uri="{FF2B5EF4-FFF2-40B4-BE49-F238E27FC236}">
                <a16:creationId xmlns:a16="http://schemas.microsoft.com/office/drawing/2014/main" id="{EC82000A-6B03-0F42-9930-81585BBB9FB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019573" y="2609746"/>
            <a:ext cx="1283162" cy="1283162"/>
          </a:xfrm>
          <a:prstGeom prst="rect">
            <a:avLst/>
          </a:prstGeom>
        </p:spPr>
      </p:pic>
      <p:pic>
        <p:nvPicPr>
          <p:cNvPr id="31" name="Imagen 60">
            <a:extLst>
              <a:ext uri="{FF2B5EF4-FFF2-40B4-BE49-F238E27FC236}">
                <a16:creationId xmlns:a16="http://schemas.microsoft.com/office/drawing/2014/main" id="{B877C90A-E102-8E46-AF1C-32186B22121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864320" y="2797701"/>
            <a:ext cx="1692772" cy="1015663"/>
          </a:xfrm>
          <a:prstGeom prst="rect">
            <a:avLst/>
          </a:prstGeom>
        </p:spPr>
      </p:pic>
      <p:pic>
        <p:nvPicPr>
          <p:cNvPr id="32" name="Imagen 61">
            <a:extLst>
              <a:ext uri="{FF2B5EF4-FFF2-40B4-BE49-F238E27FC236}">
                <a16:creationId xmlns:a16="http://schemas.microsoft.com/office/drawing/2014/main" id="{283E7DB8-CB4C-5F49-A1D3-2CA56EF191C1}"/>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390237" y="1275214"/>
            <a:ext cx="1378743" cy="759468"/>
          </a:xfrm>
          <a:prstGeom prst="rect">
            <a:avLst/>
          </a:prstGeom>
        </p:spPr>
      </p:pic>
      <p:sp>
        <p:nvSpPr>
          <p:cNvPr id="33" name="CuadroTexto 62">
            <a:extLst>
              <a:ext uri="{FF2B5EF4-FFF2-40B4-BE49-F238E27FC236}">
                <a16:creationId xmlns:a16="http://schemas.microsoft.com/office/drawing/2014/main" id="{65C11BF6-7CDE-FA4F-AA49-63AA0FEEE09F}"/>
              </a:ext>
            </a:extLst>
          </p:cNvPr>
          <p:cNvSpPr txBox="1"/>
          <p:nvPr/>
        </p:nvSpPr>
        <p:spPr>
          <a:xfrm>
            <a:off x="2258891" y="2007167"/>
            <a:ext cx="1104790" cy="400110"/>
          </a:xfrm>
          <a:prstGeom prst="rect">
            <a:avLst/>
          </a:prstGeom>
          <a:noFill/>
        </p:spPr>
        <p:txBody>
          <a:bodyPr wrap="none" rtlCol="0">
            <a:spAutoFit/>
          </a:bodyPr>
          <a:lstStyle/>
          <a:p>
            <a:pPr algn="l"/>
            <a:r>
              <a:rPr lang="es-GB" sz="2000" dirty="0">
                <a:solidFill>
                  <a:schemeClr val="accent5">
                    <a:lumMod val="50000"/>
                  </a:schemeClr>
                </a:solidFill>
              </a:rPr>
              <a:t>[green]</a:t>
            </a:r>
          </a:p>
        </p:txBody>
      </p:sp>
      <p:sp>
        <p:nvSpPr>
          <p:cNvPr id="34" name="CuadroTexto 63">
            <a:extLst>
              <a:ext uri="{FF2B5EF4-FFF2-40B4-BE49-F238E27FC236}">
                <a16:creationId xmlns:a16="http://schemas.microsoft.com/office/drawing/2014/main" id="{B7B2B4EB-187C-F14E-9919-766C0ADC6D33}"/>
              </a:ext>
            </a:extLst>
          </p:cNvPr>
          <p:cNvSpPr txBox="1"/>
          <p:nvPr/>
        </p:nvSpPr>
        <p:spPr>
          <a:xfrm>
            <a:off x="3944977" y="2006425"/>
            <a:ext cx="1388522" cy="400110"/>
          </a:xfrm>
          <a:prstGeom prst="rect">
            <a:avLst/>
          </a:prstGeom>
          <a:noFill/>
        </p:spPr>
        <p:txBody>
          <a:bodyPr wrap="none" rtlCol="0">
            <a:spAutoFit/>
          </a:bodyPr>
          <a:lstStyle/>
          <a:p>
            <a:pPr algn="l"/>
            <a:r>
              <a:rPr lang="es-GB" sz="2000" dirty="0">
                <a:solidFill>
                  <a:schemeClr val="accent5">
                    <a:lumMod val="50000"/>
                  </a:schemeClr>
                </a:solidFill>
              </a:rPr>
              <a:t>[to travel]</a:t>
            </a:r>
          </a:p>
        </p:txBody>
      </p:sp>
      <p:sp>
        <p:nvSpPr>
          <p:cNvPr id="35" name="CuadroTexto 64">
            <a:extLst>
              <a:ext uri="{FF2B5EF4-FFF2-40B4-BE49-F238E27FC236}">
                <a16:creationId xmlns:a16="http://schemas.microsoft.com/office/drawing/2014/main" id="{98718607-88C8-9448-8AF6-C722E368C8E7}"/>
              </a:ext>
            </a:extLst>
          </p:cNvPr>
          <p:cNvSpPr txBox="1"/>
          <p:nvPr/>
        </p:nvSpPr>
        <p:spPr>
          <a:xfrm>
            <a:off x="9864320" y="1981974"/>
            <a:ext cx="1726755" cy="400110"/>
          </a:xfrm>
          <a:prstGeom prst="rect">
            <a:avLst/>
          </a:prstGeom>
          <a:noFill/>
        </p:spPr>
        <p:txBody>
          <a:bodyPr wrap="none" rtlCol="0">
            <a:spAutoFit/>
          </a:bodyPr>
          <a:lstStyle/>
          <a:p>
            <a:pPr algn="l"/>
            <a:r>
              <a:rPr lang="es-GB" sz="2000" dirty="0">
                <a:solidFill>
                  <a:schemeClr val="accent5">
                    <a:lumMod val="50000"/>
                  </a:schemeClr>
                </a:solidFill>
              </a:rPr>
              <a:t>[to take out]</a:t>
            </a:r>
          </a:p>
        </p:txBody>
      </p:sp>
      <p:sp>
        <p:nvSpPr>
          <p:cNvPr id="36" name="CuadroTexto 65">
            <a:extLst>
              <a:ext uri="{FF2B5EF4-FFF2-40B4-BE49-F238E27FC236}">
                <a16:creationId xmlns:a16="http://schemas.microsoft.com/office/drawing/2014/main" id="{35741533-7FCA-7546-9960-E5C73BB99D05}"/>
              </a:ext>
            </a:extLst>
          </p:cNvPr>
          <p:cNvSpPr txBox="1"/>
          <p:nvPr/>
        </p:nvSpPr>
        <p:spPr>
          <a:xfrm>
            <a:off x="5776799" y="3767731"/>
            <a:ext cx="1257075" cy="400110"/>
          </a:xfrm>
          <a:prstGeom prst="rect">
            <a:avLst/>
          </a:prstGeom>
          <a:noFill/>
        </p:spPr>
        <p:txBody>
          <a:bodyPr wrap="none" rtlCol="0">
            <a:spAutoFit/>
          </a:bodyPr>
          <a:lstStyle/>
          <a:p>
            <a:pPr algn="l"/>
            <a:r>
              <a:rPr lang="es-GB" sz="2000" dirty="0">
                <a:solidFill>
                  <a:schemeClr val="accent5">
                    <a:lumMod val="50000"/>
                  </a:schemeClr>
                </a:solidFill>
              </a:rPr>
              <a:t>[to walk]</a:t>
            </a:r>
          </a:p>
        </p:txBody>
      </p:sp>
      <p:sp>
        <p:nvSpPr>
          <p:cNvPr id="37" name="CuadroTexto 66">
            <a:extLst>
              <a:ext uri="{FF2B5EF4-FFF2-40B4-BE49-F238E27FC236}">
                <a16:creationId xmlns:a16="http://schemas.microsoft.com/office/drawing/2014/main" id="{5F3EA310-E959-0248-856B-1F4AD6A49A6C}"/>
              </a:ext>
            </a:extLst>
          </p:cNvPr>
          <p:cNvSpPr txBox="1"/>
          <p:nvPr/>
        </p:nvSpPr>
        <p:spPr>
          <a:xfrm>
            <a:off x="7879653" y="3842358"/>
            <a:ext cx="1406154" cy="400110"/>
          </a:xfrm>
          <a:prstGeom prst="rect">
            <a:avLst/>
          </a:prstGeom>
          <a:noFill/>
        </p:spPr>
        <p:txBody>
          <a:bodyPr wrap="none" rtlCol="0">
            <a:spAutoFit/>
          </a:bodyPr>
          <a:lstStyle/>
          <a:p>
            <a:pPr algn="l"/>
            <a:r>
              <a:rPr lang="es-GB" sz="2000" dirty="0">
                <a:solidFill>
                  <a:schemeClr val="accent5">
                    <a:lumMod val="50000"/>
                  </a:schemeClr>
                </a:solidFill>
              </a:rPr>
              <a:t>[to clean]</a:t>
            </a:r>
          </a:p>
        </p:txBody>
      </p:sp>
      <p:sp>
        <p:nvSpPr>
          <p:cNvPr id="38" name="CuadroTexto 67">
            <a:extLst>
              <a:ext uri="{FF2B5EF4-FFF2-40B4-BE49-F238E27FC236}">
                <a16:creationId xmlns:a16="http://schemas.microsoft.com/office/drawing/2014/main" id="{591FC7A1-8E1B-4146-8402-04372D687EA2}"/>
              </a:ext>
            </a:extLst>
          </p:cNvPr>
          <p:cNvSpPr txBox="1"/>
          <p:nvPr/>
        </p:nvSpPr>
        <p:spPr>
          <a:xfrm>
            <a:off x="164053" y="876559"/>
            <a:ext cx="452368" cy="400110"/>
          </a:xfrm>
          <a:prstGeom prst="rect">
            <a:avLst/>
          </a:prstGeom>
          <a:noFill/>
        </p:spPr>
        <p:txBody>
          <a:bodyPr wrap="none" rtlCol="0">
            <a:spAutoFit/>
          </a:bodyPr>
          <a:lstStyle/>
          <a:p>
            <a:pPr algn="l"/>
            <a:r>
              <a:rPr lang="es-GB" sz="2000" b="1" dirty="0">
                <a:solidFill>
                  <a:schemeClr val="accent5">
                    <a:lumMod val="50000"/>
                  </a:schemeClr>
                </a:solidFill>
              </a:rPr>
              <a:t>a)</a:t>
            </a:r>
          </a:p>
        </p:txBody>
      </p:sp>
      <p:sp>
        <p:nvSpPr>
          <p:cNvPr id="39" name="CuadroTexto 68">
            <a:extLst>
              <a:ext uri="{FF2B5EF4-FFF2-40B4-BE49-F238E27FC236}">
                <a16:creationId xmlns:a16="http://schemas.microsoft.com/office/drawing/2014/main" id="{3941DE6E-4842-984A-9F7E-6A616FC97A73}"/>
              </a:ext>
            </a:extLst>
          </p:cNvPr>
          <p:cNvSpPr txBox="1"/>
          <p:nvPr/>
        </p:nvSpPr>
        <p:spPr>
          <a:xfrm>
            <a:off x="1972229" y="876559"/>
            <a:ext cx="452368" cy="400110"/>
          </a:xfrm>
          <a:prstGeom prst="rect">
            <a:avLst/>
          </a:prstGeom>
          <a:noFill/>
        </p:spPr>
        <p:txBody>
          <a:bodyPr wrap="none" rtlCol="0">
            <a:spAutoFit/>
          </a:bodyPr>
          <a:lstStyle/>
          <a:p>
            <a:pPr algn="l"/>
            <a:r>
              <a:rPr lang="es-GB" sz="2000" b="1" dirty="0">
                <a:solidFill>
                  <a:schemeClr val="accent5">
                    <a:lumMod val="50000"/>
                  </a:schemeClr>
                </a:solidFill>
              </a:rPr>
              <a:t>b)</a:t>
            </a:r>
          </a:p>
        </p:txBody>
      </p:sp>
      <p:sp>
        <p:nvSpPr>
          <p:cNvPr id="40" name="CuadroTexto 69">
            <a:extLst>
              <a:ext uri="{FF2B5EF4-FFF2-40B4-BE49-F238E27FC236}">
                <a16:creationId xmlns:a16="http://schemas.microsoft.com/office/drawing/2014/main" id="{859848EF-FD76-2D4F-9B38-956B7FD64D07}"/>
              </a:ext>
            </a:extLst>
          </p:cNvPr>
          <p:cNvSpPr txBox="1"/>
          <p:nvPr/>
        </p:nvSpPr>
        <p:spPr>
          <a:xfrm>
            <a:off x="3921055" y="876559"/>
            <a:ext cx="445956" cy="400110"/>
          </a:xfrm>
          <a:prstGeom prst="rect">
            <a:avLst/>
          </a:prstGeom>
          <a:noFill/>
        </p:spPr>
        <p:txBody>
          <a:bodyPr wrap="none" rtlCol="0">
            <a:spAutoFit/>
          </a:bodyPr>
          <a:lstStyle/>
          <a:p>
            <a:pPr algn="l"/>
            <a:r>
              <a:rPr lang="es-GB" sz="2000" b="1" dirty="0">
                <a:solidFill>
                  <a:schemeClr val="accent5">
                    <a:lumMod val="50000"/>
                  </a:schemeClr>
                </a:solidFill>
              </a:rPr>
              <a:t>c)</a:t>
            </a:r>
          </a:p>
        </p:txBody>
      </p:sp>
      <p:sp>
        <p:nvSpPr>
          <p:cNvPr id="41" name="CuadroTexto 70">
            <a:extLst>
              <a:ext uri="{FF2B5EF4-FFF2-40B4-BE49-F238E27FC236}">
                <a16:creationId xmlns:a16="http://schemas.microsoft.com/office/drawing/2014/main" id="{B4E5789A-F55D-5047-98F0-B677A33F8F00}"/>
              </a:ext>
            </a:extLst>
          </p:cNvPr>
          <p:cNvSpPr txBox="1"/>
          <p:nvPr/>
        </p:nvSpPr>
        <p:spPr>
          <a:xfrm>
            <a:off x="5724638" y="876559"/>
            <a:ext cx="452368" cy="400110"/>
          </a:xfrm>
          <a:prstGeom prst="rect">
            <a:avLst/>
          </a:prstGeom>
          <a:noFill/>
        </p:spPr>
        <p:txBody>
          <a:bodyPr wrap="none" rtlCol="0">
            <a:spAutoFit/>
          </a:bodyPr>
          <a:lstStyle/>
          <a:p>
            <a:pPr algn="l"/>
            <a:r>
              <a:rPr lang="es-GB" sz="2000" b="1" dirty="0">
                <a:solidFill>
                  <a:schemeClr val="accent5">
                    <a:lumMod val="50000"/>
                  </a:schemeClr>
                </a:solidFill>
              </a:rPr>
              <a:t>d)</a:t>
            </a:r>
          </a:p>
        </p:txBody>
      </p:sp>
      <p:sp>
        <p:nvSpPr>
          <p:cNvPr id="42" name="CuadroTexto 71">
            <a:extLst>
              <a:ext uri="{FF2B5EF4-FFF2-40B4-BE49-F238E27FC236}">
                <a16:creationId xmlns:a16="http://schemas.microsoft.com/office/drawing/2014/main" id="{483F78B0-0F39-424F-BEBA-C1108FADF5FF}"/>
              </a:ext>
            </a:extLst>
          </p:cNvPr>
          <p:cNvSpPr txBox="1"/>
          <p:nvPr/>
        </p:nvSpPr>
        <p:spPr>
          <a:xfrm>
            <a:off x="7980186" y="840596"/>
            <a:ext cx="445956" cy="400110"/>
          </a:xfrm>
          <a:prstGeom prst="rect">
            <a:avLst/>
          </a:prstGeom>
          <a:noFill/>
        </p:spPr>
        <p:txBody>
          <a:bodyPr wrap="none" rtlCol="0">
            <a:spAutoFit/>
          </a:bodyPr>
          <a:lstStyle/>
          <a:p>
            <a:pPr algn="l"/>
            <a:r>
              <a:rPr lang="es-GB" sz="2000" b="1" dirty="0">
                <a:solidFill>
                  <a:schemeClr val="accent5">
                    <a:lumMod val="50000"/>
                  </a:schemeClr>
                </a:solidFill>
              </a:rPr>
              <a:t>e)</a:t>
            </a:r>
          </a:p>
        </p:txBody>
      </p:sp>
      <p:sp>
        <p:nvSpPr>
          <p:cNvPr id="43" name="CuadroTexto 72">
            <a:extLst>
              <a:ext uri="{FF2B5EF4-FFF2-40B4-BE49-F238E27FC236}">
                <a16:creationId xmlns:a16="http://schemas.microsoft.com/office/drawing/2014/main" id="{E4870A6A-DC94-F84A-A5CB-C822EEF2459E}"/>
              </a:ext>
            </a:extLst>
          </p:cNvPr>
          <p:cNvSpPr txBox="1"/>
          <p:nvPr/>
        </p:nvSpPr>
        <p:spPr>
          <a:xfrm>
            <a:off x="9788362" y="840596"/>
            <a:ext cx="354584" cy="400110"/>
          </a:xfrm>
          <a:prstGeom prst="rect">
            <a:avLst/>
          </a:prstGeom>
          <a:noFill/>
        </p:spPr>
        <p:txBody>
          <a:bodyPr wrap="none" rtlCol="0">
            <a:spAutoFit/>
          </a:bodyPr>
          <a:lstStyle/>
          <a:p>
            <a:pPr algn="l"/>
            <a:r>
              <a:rPr lang="es-GB" sz="2000" b="1" dirty="0">
                <a:solidFill>
                  <a:schemeClr val="accent5">
                    <a:lumMod val="50000"/>
                  </a:schemeClr>
                </a:solidFill>
              </a:rPr>
              <a:t>f)</a:t>
            </a:r>
          </a:p>
        </p:txBody>
      </p:sp>
      <p:sp>
        <p:nvSpPr>
          <p:cNvPr id="44" name="CuadroTexto 73">
            <a:extLst>
              <a:ext uri="{FF2B5EF4-FFF2-40B4-BE49-F238E27FC236}">
                <a16:creationId xmlns:a16="http://schemas.microsoft.com/office/drawing/2014/main" id="{DB319842-FE1F-094C-8877-4279EE923C37}"/>
              </a:ext>
            </a:extLst>
          </p:cNvPr>
          <p:cNvSpPr txBox="1"/>
          <p:nvPr/>
        </p:nvSpPr>
        <p:spPr>
          <a:xfrm>
            <a:off x="241825" y="2464113"/>
            <a:ext cx="452368" cy="400110"/>
          </a:xfrm>
          <a:prstGeom prst="rect">
            <a:avLst/>
          </a:prstGeom>
          <a:noFill/>
        </p:spPr>
        <p:txBody>
          <a:bodyPr wrap="none" rtlCol="0">
            <a:spAutoFit/>
          </a:bodyPr>
          <a:lstStyle/>
          <a:p>
            <a:pPr algn="l"/>
            <a:r>
              <a:rPr lang="es-GB" sz="2000" b="1" dirty="0">
                <a:solidFill>
                  <a:schemeClr val="accent5">
                    <a:lumMod val="50000"/>
                  </a:schemeClr>
                </a:solidFill>
              </a:rPr>
              <a:t>g)</a:t>
            </a:r>
          </a:p>
        </p:txBody>
      </p:sp>
      <p:sp>
        <p:nvSpPr>
          <p:cNvPr id="45" name="CuadroTexto 74">
            <a:extLst>
              <a:ext uri="{FF2B5EF4-FFF2-40B4-BE49-F238E27FC236}">
                <a16:creationId xmlns:a16="http://schemas.microsoft.com/office/drawing/2014/main" id="{A0F527FA-4775-1A4A-8A13-EF41DEC2D87C}"/>
              </a:ext>
            </a:extLst>
          </p:cNvPr>
          <p:cNvSpPr txBox="1"/>
          <p:nvPr/>
        </p:nvSpPr>
        <p:spPr>
          <a:xfrm>
            <a:off x="2045408" y="2464113"/>
            <a:ext cx="436338" cy="400110"/>
          </a:xfrm>
          <a:prstGeom prst="rect">
            <a:avLst/>
          </a:prstGeom>
          <a:noFill/>
        </p:spPr>
        <p:txBody>
          <a:bodyPr wrap="none" rtlCol="0">
            <a:spAutoFit/>
          </a:bodyPr>
          <a:lstStyle/>
          <a:p>
            <a:pPr algn="l"/>
            <a:r>
              <a:rPr lang="es-GB" sz="2000" b="1" dirty="0">
                <a:solidFill>
                  <a:schemeClr val="accent5">
                    <a:lumMod val="50000"/>
                  </a:schemeClr>
                </a:solidFill>
              </a:rPr>
              <a:t>h)</a:t>
            </a:r>
          </a:p>
        </p:txBody>
      </p:sp>
      <p:sp>
        <p:nvSpPr>
          <p:cNvPr id="46" name="CuadroTexto 75">
            <a:extLst>
              <a:ext uri="{FF2B5EF4-FFF2-40B4-BE49-F238E27FC236}">
                <a16:creationId xmlns:a16="http://schemas.microsoft.com/office/drawing/2014/main" id="{D22AC584-F5B5-D949-A4A0-B3CC7020B921}"/>
              </a:ext>
            </a:extLst>
          </p:cNvPr>
          <p:cNvSpPr txBox="1"/>
          <p:nvPr/>
        </p:nvSpPr>
        <p:spPr>
          <a:xfrm>
            <a:off x="3953152" y="2436109"/>
            <a:ext cx="343364" cy="400110"/>
          </a:xfrm>
          <a:prstGeom prst="rect">
            <a:avLst/>
          </a:prstGeom>
          <a:noFill/>
        </p:spPr>
        <p:txBody>
          <a:bodyPr wrap="none" rtlCol="0">
            <a:spAutoFit/>
          </a:bodyPr>
          <a:lstStyle/>
          <a:p>
            <a:pPr algn="l"/>
            <a:r>
              <a:rPr lang="es-GB" sz="2000" b="1" dirty="0">
                <a:solidFill>
                  <a:schemeClr val="accent5">
                    <a:lumMod val="50000"/>
                  </a:schemeClr>
                </a:solidFill>
              </a:rPr>
              <a:t>i)</a:t>
            </a:r>
          </a:p>
        </p:txBody>
      </p:sp>
      <p:sp>
        <p:nvSpPr>
          <p:cNvPr id="47" name="CuadroTexto 76">
            <a:extLst>
              <a:ext uri="{FF2B5EF4-FFF2-40B4-BE49-F238E27FC236}">
                <a16:creationId xmlns:a16="http://schemas.microsoft.com/office/drawing/2014/main" id="{97A4C247-545C-5348-83C7-0BBA3B44B874}"/>
              </a:ext>
            </a:extLst>
          </p:cNvPr>
          <p:cNvSpPr txBox="1"/>
          <p:nvPr/>
        </p:nvSpPr>
        <p:spPr>
          <a:xfrm>
            <a:off x="5821334" y="2483907"/>
            <a:ext cx="349776" cy="400110"/>
          </a:xfrm>
          <a:prstGeom prst="rect">
            <a:avLst/>
          </a:prstGeom>
          <a:noFill/>
        </p:spPr>
        <p:txBody>
          <a:bodyPr wrap="none" rtlCol="0">
            <a:spAutoFit/>
          </a:bodyPr>
          <a:lstStyle/>
          <a:p>
            <a:pPr algn="l"/>
            <a:r>
              <a:rPr lang="es-GB" sz="2000" b="1" dirty="0">
                <a:solidFill>
                  <a:schemeClr val="accent5">
                    <a:lumMod val="50000"/>
                  </a:schemeClr>
                </a:solidFill>
              </a:rPr>
              <a:t>j)</a:t>
            </a:r>
          </a:p>
        </p:txBody>
      </p:sp>
      <p:sp>
        <p:nvSpPr>
          <p:cNvPr id="48" name="CuadroTexto 77">
            <a:extLst>
              <a:ext uri="{FF2B5EF4-FFF2-40B4-BE49-F238E27FC236}">
                <a16:creationId xmlns:a16="http://schemas.microsoft.com/office/drawing/2014/main" id="{5DF5E46F-2A41-0947-8FE5-44DC389A619A}"/>
              </a:ext>
            </a:extLst>
          </p:cNvPr>
          <p:cNvSpPr txBox="1"/>
          <p:nvPr/>
        </p:nvSpPr>
        <p:spPr>
          <a:xfrm>
            <a:off x="8271827" y="2477837"/>
            <a:ext cx="431528" cy="400110"/>
          </a:xfrm>
          <a:prstGeom prst="rect">
            <a:avLst/>
          </a:prstGeom>
          <a:noFill/>
        </p:spPr>
        <p:txBody>
          <a:bodyPr wrap="none" rtlCol="0">
            <a:spAutoFit/>
          </a:bodyPr>
          <a:lstStyle/>
          <a:p>
            <a:pPr algn="l"/>
            <a:r>
              <a:rPr lang="es-GB" sz="2000" b="1" dirty="0">
                <a:solidFill>
                  <a:schemeClr val="accent5">
                    <a:lumMod val="50000"/>
                  </a:schemeClr>
                </a:solidFill>
              </a:rPr>
              <a:t>k)</a:t>
            </a:r>
          </a:p>
        </p:txBody>
      </p:sp>
      <p:sp>
        <p:nvSpPr>
          <p:cNvPr id="49" name="CuadroTexto 78">
            <a:extLst>
              <a:ext uri="{FF2B5EF4-FFF2-40B4-BE49-F238E27FC236}">
                <a16:creationId xmlns:a16="http://schemas.microsoft.com/office/drawing/2014/main" id="{0183EADE-4003-AD4B-941F-38B1C1D79FF2}"/>
              </a:ext>
            </a:extLst>
          </p:cNvPr>
          <p:cNvSpPr txBox="1"/>
          <p:nvPr/>
        </p:nvSpPr>
        <p:spPr>
          <a:xfrm>
            <a:off x="9864320" y="2467804"/>
            <a:ext cx="343364" cy="400110"/>
          </a:xfrm>
          <a:prstGeom prst="rect">
            <a:avLst/>
          </a:prstGeom>
          <a:noFill/>
        </p:spPr>
        <p:txBody>
          <a:bodyPr wrap="none" rtlCol="0">
            <a:spAutoFit/>
          </a:bodyPr>
          <a:lstStyle/>
          <a:p>
            <a:pPr algn="l"/>
            <a:r>
              <a:rPr lang="es-GB" sz="2000" b="1" dirty="0">
                <a:solidFill>
                  <a:schemeClr val="accent5">
                    <a:lumMod val="50000"/>
                  </a:schemeClr>
                </a:solidFill>
              </a:rPr>
              <a:t>l)</a:t>
            </a:r>
          </a:p>
        </p:txBody>
      </p:sp>
      <p:sp>
        <p:nvSpPr>
          <p:cNvPr id="50" name="CuadroTexto 63">
            <a:extLst>
              <a:ext uri="{FF2B5EF4-FFF2-40B4-BE49-F238E27FC236}">
                <a16:creationId xmlns:a16="http://schemas.microsoft.com/office/drawing/2014/main" id="{B7B2B4EB-187C-F14E-9919-766C0ADC6D33}"/>
              </a:ext>
            </a:extLst>
          </p:cNvPr>
          <p:cNvSpPr txBox="1"/>
          <p:nvPr/>
        </p:nvSpPr>
        <p:spPr>
          <a:xfrm>
            <a:off x="6143210" y="2056290"/>
            <a:ext cx="1253869" cy="400110"/>
          </a:xfrm>
          <a:prstGeom prst="rect">
            <a:avLst/>
          </a:prstGeom>
          <a:noFill/>
        </p:spPr>
        <p:txBody>
          <a:bodyPr wrap="none" rtlCol="0">
            <a:spAutoFit/>
          </a:bodyPr>
          <a:lstStyle/>
          <a:p>
            <a:pPr algn="l"/>
            <a:r>
              <a:rPr lang="es-GB" sz="2000" dirty="0">
                <a:solidFill>
                  <a:schemeClr val="accent5">
                    <a:lumMod val="50000"/>
                  </a:schemeClr>
                </a:solidFill>
              </a:rPr>
              <a:t>[</a:t>
            </a:r>
            <a:r>
              <a:rPr lang="en-GB" sz="2000" dirty="0">
                <a:solidFill>
                  <a:schemeClr val="accent5">
                    <a:lumMod val="50000"/>
                  </a:schemeClr>
                </a:solidFill>
              </a:rPr>
              <a:t>rubbish</a:t>
            </a:r>
            <a:r>
              <a:rPr lang="es-GB" sz="2000" dirty="0">
                <a:solidFill>
                  <a:schemeClr val="accent5">
                    <a:lumMod val="50000"/>
                  </a:schemeClr>
                </a:solidFill>
              </a:rPr>
              <a:t>]</a:t>
            </a:r>
          </a:p>
        </p:txBody>
      </p:sp>
      <p:sp>
        <p:nvSpPr>
          <p:cNvPr id="51" name="CuadroTexto 64">
            <a:extLst>
              <a:ext uri="{FF2B5EF4-FFF2-40B4-BE49-F238E27FC236}">
                <a16:creationId xmlns:a16="http://schemas.microsoft.com/office/drawing/2014/main" id="{98718607-88C8-9448-8AF6-C722E368C8E7}"/>
              </a:ext>
            </a:extLst>
          </p:cNvPr>
          <p:cNvSpPr txBox="1"/>
          <p:nvPr/>
        </p:nvSpPr>
        <p:spPr>
          <a:xfrm>
            <a:off x="580826" y="3576925"/>
            <a:ext cx="1050288" cy="400110"/>
          </a:xfrm>
          <a:prstGeom prst="rect">
            <a:avLst/>
          </a:prstGeom>
          <a:noFill/>
        </p:spPr>
        <p:txBody>
          <a:bodyPr wrap="none" rtlCol="0">
            <a:spAutoFit/>
          </a:bodyPr>
          <a:lstStyle/>
          <a:p>
            <a:pPr algn="l"/>
            <a:r>
              <a:rPr lang="es-GB" sz="2000" dirty="0">
                <a:solidFill>
                  <a:schemeClr val="accent5">
                    <a:lumMod val="50000"/>
                  </a:schemeClr>
                </a:solidFill>
              </a:rPr>
              <a:t>[</a:t>
            </a:r>
            <a:r>
              <a:rPr lang="en-GB" sz="2000" dirty="0">
                <a:solidFill>
                  <a:schemeClr val="accent5">
                    <a:lumMod val="50000"/>
                  </a:schemeClr>
                </a:solidFill>
              </a:rPr>
              <a:t>world</a:t>
            </a:r>
            <a:r>
              <a:rPr lang="es-GB" sz="2000" dirty="0">
                <a:solidFill>
                  <a:schemeClr val="accent5">
                    <a:lumMod val="50000"/>
                  </a:schemeClr>
                </a:solidFill>
              </a:rPr>
              <a:t>]</a:t>
            </a:r>
          </a:p>
        </p:txBody>
      </p:sp>
      <p:sp>
        <p:nvSpPr>
          <p:cNvPr id="52" name="CuadroTexto 64">
            <a:extLst>
              <a:ext uri="{FF2B5EF4-FFF2-40B4-BE49-F238E27FC236}">
                <a16:creationId xmlns:a16="http://schemas.microsoft.com/office/drawing/2014/main" id="{98718607-88C8-9448-8AF6-C722E368C8E7}"/>
              </a:ext>
            </a:extLst>
          </p:cNvPr>
          <p:cNvSpPr txBox="1"/>
          <p:nvPr/>
        </p:nvSpPr>
        <p:spPr>
          <a:xfrm>
            <a:off x="8317210" y="1989527"/>
            <a:ext cx="1204176" cy="400110"/>
          </a:xfrm>
          <a:prstGeom prst="rect">
            <a:avLst/>
          </a:prstGeom>
          <a:noFill/>
        </p:spPr>
        <p:txBody>
          <a:bodyPr wrap="none" rtlCol="0">
            <a:spAutoFit/>
          </a:bodyPr>
          <a:lstStyle/>
          <a:p>
            <a:pPr algn="l"/>
            <a:r>
              <a:rPr lang="es-GB" sz="2000" dirty="0">
                <a:solidFill>
                  <a:schemeClr val="accent5">
                    <a:lumMod val="50000"/>
                  </a:schemeClr>
                </a:solidFill>
              </a:rPr>
              <a:t>[</a:t>
            </a:r>
            <a:r>
              <a:rPr lang="en-GB" sz="2000" dirty="0">
                <a:solidFill>
                  <a:schemeClr val="accent5">
                    <a:lumMod val="50000"/>
                  </a:schemeClr>
                </a:solidFill>
              </a:rPr>
              <a:t>beach</a:t>
            </a:r>
            <a:r>
              <a:rPr lang="es-GB" sz="2000" dirty="0">
                <a:solidFill>
                  <a:schemeClr val="accent5">
                    <a:lumMod val="50000"/>
                  </a:schemeClr>
                </a:solidFill>
              </a:rPr>
              <a:t>]</a:t>
            </a:r>
          </a:p>
        </p:txBody>
      </p:sp>
      <p:sp>
        <p:nvSpPr>
          <p:cNvPr id="54" name="CuadroTexto 63">
            <a:extLst>
              <a:ext uri="{FF2B5EF4-FFF2-40B4-BE49-F238E27FC236}">
                <a16:creationId xmlns:a16="http://schemas.microsoft.com/office/drawing/2014/main" id="{B7B2B4EB-187C-F14E-9919-766C0ADC6D33}"/>
              </a:ext>
            </a:extLst>
          </p:cNvPr>
          <p:cNvSpPr txBox="1"/>
          <p:nvPr/>
        </p:nvSpPr>
        <p:spPr>
          <a:xfrm>
            <a:off x="3921055" y="3007142"/>
            <a:ext cx="1838965" cy="400110"/>
          </a:xfrm>
          <a:prstGeom prst="rect">
            <a:avLst/>
          </a:prstGeom>
          <a:noFill/>
        </p:spPr>
        <p:txBody>
          <a:bodyPr wrap="none" rtlCol="0">
            <a:spAutoFit/>
          </a:bodyPr>
          <a:lstStyle/>
          <a:p>
            <a:pPr algn="l"/>
            <a:r>
              <a:rPr lang="es-GB" sz="2000" dirty="0">
                <a:solidFill>
                  <a:schemeClr val="accent5">
                    <a:lumMod val="50000"/>
                  </a:schemeClr>
                </a:solidFill>
              </a:rPr>
              <a:t>[</a:t>
            </a:r>
            <a:r>
              <a:rPr lang="en-GB" sz="2000" dirty="0">
                <a:solidFill>
                  <a:schemeClr val="accent5">
                    <a:lumMod val="50000"/>
                  </a:schemeClr>
                </a:solidFill>
              </a:rPr>
              <a:t>player (m/f)</a:t>
            </a:r>
            <a:r>
              <a:rPr lang="es-GB" sz="2000" dirty="0">
                <a:solidFill>
                  <a:schemeClr val="accent5">
                    <a:lumMod val="50000"/>
                  </a:schemeClr>
                </a:solidFill>
              </a:rPr>
              <a:t>]</a:t>
            </a:r>
          </a:p>
        </p:txBody>
      </p:sp>
    </p:spTree>
    <p:extLst>
      <p:ext uri="{BB962C8B-B14F-4D97-AF65-F5344CB8AC3E}">
        <p14:creationId xmlns:p14="http://schemas.microsoft.com/office/powerpoint/2010/main" val="376809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2" grpId="0"/>
      <p:bldP spid="13"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10">
            <a:extLst>
              <a:ext uri="{FF2B5EF4-FFF2-40B4-BE49-F238E27FC236}">
                <a16:creationId xmlns:a16="http://schemas.microsoft.com/office/drawing/2014/main" id="{6AA0189A-2E9D-9449-80D3-9711E5F30FF1}"/>
              </a:ext>
            </a:extLst>
          </p:cNvPr>
          <p:cNvSpPr/>
          <p:nvPr/>
        </p:nvSpPr>
        <p:spPr>
          <a:xfrm>
            <a:off x="289002" y="2638680"/>
            <a:ext cx="3684022" cy="492443"/>
          </a:xfrm>
          <a:prstGeom prst="rect">
            <a:avLst/>
          </a:prstGeom>
        </p:spPr>
        <p:txBody>
          <a:bodyPr wrap="none">
            <a:spAutoFit/>
          </a:bodyPr>
          <a:lstStyle/>
          <a:p>
            <a:r>
              <a:rPr lang="en-GB" sz="2600" dirty="0">
                <a:solidFill>
                  <a:schemeClr val="accent5">
                    <a:lumMod val="50000"/>
                  </a:schemeClr>
                </a:solidFill>
                <a:latin typeface="Century Gothic" panose="020B0502020202020204" pitchFamily="34" charset="0"/>
              </a:rPr>
              <a:t>I walked </a:t>
            </a:r>
            <a:r>
              <a:rPr lang="en-GB" sz="2600" dirty="0">
                <a:solidFill>
                  <a:srgbClr val="E25B00"/>
                </a:solidFill>
                <a:latin typeface="Century Gothic" panose="020B0502020202020204" pitchFamily="34" charset="0"/>
              </a:rPr>
              <a:t>= __________.</a:t>
            </a:r>
            <a:endParaRPr lang="en-GB" sz="2600" dirty="0">
              <a:solidFill>
                <a:schemeClr val="accent5">
                  <a:lumMod val="50000"/>
                </a:schemeClr>
              </a:solidFill>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Talking about things completed in the past: regular verbs in the preterite</a:t>
            </a:r>
          </a:p>
        </p:txBody>
      </p:sp>
      <p:sp>
        <p:nvSpPr>
          <p:cNvPr id="8" name="TextBox 7"/>
          <p:cNvSpPr txBox="1"/>
          <p:nvPr/>
        </p:nvSpPr>
        <p:spPr>
          <a:xfrm>
            <a:off x="200093" y="1622426"/>
            <a:ext cx="11425990"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to mean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I</a:t>
            </a:r>
            <a:r>
              <a:rPr kumimoji="0" lang="en-GB" sz="2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for a </a:t>
            </a:r>
            <a:r>
              <a:rPr kumimoji="0" lang="en-GB" sz="2600"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completed action in the past</a:t>
            </a:r>
            <a:r>
              <a:rPr kumimoji="0" lang="en-GB" sz="2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remove –ar and add </a:t>
            </a:r>
            <a:r>
              <a:rPr lang="en-GB" sz="2600" dirty="0">
                <a:solidFill>
                  <a:srgbClr val="E25B00"/>
                </a:solidFill>
                <a:latin typeface="Century Gothic" panose="020B0502020202020204" pitchFamily="34" charset="0"/>
              </a:rPr>
              <a:t>_____.</a:t>
            </a:r>
            <a:endParaRPr kumimoji="0" lang="en-GB" sz="2600" b="0" i="0" u="none" strike="noStrike" kern="1200" cap="none" spc="0" normalizeH="0" baseline="0" noProof="0" dirty="0">
              <a:ln>
                <a:noFill/>
              </a:ln>
              <a:solidFill>
                <a:srgbClr val="E25B00"/>
              </a:solidFill>
              <a:effectLst/>
              <a:uLnTx/>
              <a:uFillTx/>
              <a:latin typeface="Tw Cen MT" panose="020B0602020104020603"/>
            </a:endParaRPr>
          </a:p>
        </p:txBody>
      </p:sp>
      <p:sp>
        <p:nvSpPr>
          <p:cNvPr id="9" name="TextBox 8"/>
          <p:cNvSpPr txBox="1"/>
          <p:nvPr/>
        </p:nvSpPr>
        <p:spPr>
          <a:xfrm>
            <a:off x="238013" y="3242151"/>
            <a:ext cx="10690479"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lang="en-GB" sz="2600" b="1" dirty="0">
                <a:solidFill>
                  <a:srgbClr val="002060"/>
                </a:solidFill>
                <a:latin typeface="Century Gothic" panose="020B0502020202020204" pitchFamily="34" charset="0"/>
              </a:rPr>
              <a:t>you</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600" dirty="0">
                <a:solidFill>
                  <a:srgbClr val="002060"/>
                </a:solidFill>
                <a:latin typeface="Century Gothic" panose="020B0502020202020204" pitchFamily="34" charset="0"/>
              </a:rPr>
              <a:t>for a completed action in the past</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remove –</a:t>
            </a:r>
            <a:r>
              <a:rPr lang="en-GB" sz="2600" dirty="0">
                <a:solidFill>
                  <a:srgbClr val="002060"/>
                </a:solidFill>
                <a:latin typeface="Century Gothic" panose="020B0502020202020204" pitchFamily="34" charset="0"/>
              </a:rPr>
              <a:t>ar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add </a:t>
            </a:r>
            <a:r>
              <a:rPr kumimoji="0" lang="en-GB" sz="26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______.</a:t>
            </a:r>
          </a:p>
        </p:txBody>
      </p:sp>
      <p:sp>
        <p:nvSpPr>
          <p:cNvPr id="3" name="Rectangle 2"/>
          <p:cNvSpPr/>
          <p:nvPr/>
        </p:nvSpPr>
        <p:spPr>
          <a:xfrm>
            <a:off x="1811733" y="3636273"/>
            <a:ext cx="1031051" cy="492443"/>
          </a:xfrm>
          <a:prstGeom prst="rect">
            <a:avLst/>
          </a:prstGeom>
        </p:spPr>
        <p:txBody>
          <a:bodyPr wrap="none">
            <a:spAutoFit/>
          </a:bodyPr>
          <a:lstStyle/>
          <a:p>
            <a:r>
              <a:rPr lang="en-GB" sz="2600" b="1" dirty="0">
                <a:solidFill>
                  <a:srgbClr val="ED7D31"/>
                </a:solidFill>
                <a:latin typeface="Century Gothic" panose="020B0502020202020204" pitchFamily="34" charset="0"/>
              </a:rPr>
              <a:t>–</a:t>
            </a:r>
            <a:r>
              <a:rPr lang="en-GB" sz="2600" b="1" dirty="0" err="1">
                <a:solidFill>
                  <a:srgbClr val="ED7D31"/>
                </a:solidFill>
                <a:latin typeface="Century Gothic" panose="020B0502020202020204" pitchFamily="34" charset="0"/>
              </a:rPr>
              <a:t>aste</a:t>
            </a:r>
            <a:endParaRPr lang="en-GB" sz="2600" dirty="0"/>
          </a:p>
        </p:txBody>
      </p:sp>
      <p:sp>
        <p:nvSpPr>
          <p:cNvPr id="10" name="TextBox 9"/>
          <p:cNvSpPr txBox="1"/>
          <p:nvPr/>
        </p:nvSpPr>
        <p:spPr>
          <a:xfrm>
            <a:off x="2777489" y="4156291"/>
            <a:ext cx="160864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latin typeface="Century Gothic" panose="020B0502020202020204" pitchFamily="34" charset="0"/>
              </a:rPr>
              <a:t>Sac</a:t>
            </a:r>
            <a:r>
              <a:rPr lang="en-GB" sz="2600" dirty="0" err="1">
                <a:solidFill>
                  <a:srgbClr val="E25B00"/>
                </a:solidFill>
                <a:latin typeface="Century Gothic" panose="020B0502020202020204" pitchFamily="34" charset="0"/>
              </a:rPr>
              <a:t>aste</a:t>
            </a:r>
            <a:endPar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11" name="Rectangle 10"/>
          <p:cNvSpPr/>
          <p:nvPr/>
        </p:nvSpPr>
        <p:spPr>
          <a:xfrm>
            <a:off x="257334" y="4205492"/>
            <a:ext cx="4216219" cy="492443"/>
          </a:xfrm>
          <a:prstGeom prst="rect">
            <a:avLst/>
          </a:prstGeom>
        </p:spPr>
        <p:txBody>
          <a:bodyPr wrap="none">
            <a:spAutoFit/>
          </a:bodyPr>
          <a:lstStyle/>
          <a:p>
            <a:r>
              <a:rPr lang="en-GB" sz="2600" dirty="0">
                <a:solidFill>
                  <a:schemeClr val="accent5">
                    <a:lumMod val="50000"/>
                  </a:schemeClr>
                </a:solidFill>
                <a:latin typeface="Century Gothic" panose="020B0502020202020204" pitchFamily="34" charset="0"/>
              </a:rPr>
              <a:t>You took out </a:t>
            </a:r>
            <a:r>
              <a:rPr lang="en-GB" sz="2600" dirty="0">
                <a:solidFill>
                  <a:srgbClr val="E25B00"/>
                </a:solidFill>
                <a:latin typeface="Century Gothic" panose="020B0502020202020204" pitchFamily="34" charset="0"/>
              </a:rPr>
              <a:t>= _________.</a:t>
            </a:r>
            <a:endParaRPr lang="en-GB" sz="2600" dirty="0">
              <a:solidFill>
                <a:schemeClr val="accent5">
                  <a:lumMod val="50000"/>
                </a:schemeClr>
              </a:solidFill>
            </a:endParaRPr>
          </a:p>
        </p:txBody>
      </p:sp>
      <p:sp>
        <p:nvSpPr>
          <p:cNvPr id="12" name="TextBox 11"/>
          <p:cNvSpPr txBox="1"/>
          <p:nvPr/>
        </p:nvSpPr>
        <p:spPr>
          <a:xfrm>
            <a:off x="7538132" y="4195738"/>
            <a:ext cx="169161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latin typeface="Century Gothic" panose="020B0502020202020204" pitchFamily="34" charset="0"/>
              </a:rPr>
              <a:t>Limpi</a:t>
            </a:r>
            <a:r>
              <a:rPr lang="en-GB" sz="2600" dirty="0" err="1">
                <a:solidFill>
                  <a:srgbClr val="E25B00"/>
                </a:solidFill>
                <a:latin typeface="Century Gothic" panose="020B0502020202020204" pitchFamily="34" charset="0"/>
              </a:rPr>
              <a:t>aste</a:t>
            </a:r>
            <a:endPar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13" name="Rectangle 12"/>
          <p:cNvSpPr/>
          <p:nvPr/>
        </p:nvSpPr>
        <p:spPr>
          <a:xfrm>
            <a:off x="5071756" y="4214354"/>
            <a:ext cx="4251485" cy="492443"/>
          </a:xfrm>
          <a:prstGeom prst="rect">
            <a:avLst/>
          </a:prstGeom>
        </p:spPr>
        <p:txBody>
          <a:bodyPr wrap="none">
            <a:spAutoFit/>
          </a:bodyPr>
          <a:lstStyle/>
          <a:p>
            <a:r>
              <a:rPr lang="en-GB" sz="2600" dirty="0">
                <a:solidFill>
                  <a:schemeClr val="accent5">
                    <a:lumMod val="50000"/>
                  </a:schemeClr>
                </a:solidFill>
                <a:latin typeface="Century Gothic" panose="020B0502020202020204" pitchFamily="34" charset="0"/>
              </a:rPr>
              <a:t>You cleaned </a:t>
            </a:r>
            <a:r>
              <a:rPr lang="en-GB" sz="2600" dirty="0">
                <a:solidFill>
                  <a:srgbClr val="E25B00"/>
                </a:solidFill>
                <a:latin typeface="Century Gothic" panose="020B0502020202020204" pitchFamily="34" charset="0"/>
              </a:rPr>
              <a:t>= _________.</a:t>
            </a:r>
            <a:endParaRPr lang="en-GB" sz="2600" dirty="0">
              <a:solidFill>
                <a:schemeClr val="accent5">
                  <a:lumMod val="50000"/>
                </a:schemeClr>
              </a:solidFill>
            </a:endParaRPr>
          </a:p>
        </p:txBody>
      </p:sp>
      <p:sp>
        <p:nvSpPr>
          <p:cNvPr id="14" name="TextBox 13"/>
          <p:cNvSpPr txBox="1"/>
          <p:nvPr/>
        </p:nvSpPr>
        <p:spPr>
          <a:xfrm>
            <a:off x="239870" y="4841691"/>
            <a:ext cx="11747971"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a:t>
            </a:r>
            <a:r>
              <a:rPr lang="en-GB" sz="2600" dirty="0">
                <a:solidFill>
                  <a:srgbClr val="002060"/>
                </a:solidFill>
                <a:latin typeface="Century Gothic" panose="020B0502020202020204" pitchFamily="34" charset="0"/>
              </a:rPr>
              <a:t> ‘</a:t>
            </a:r>
            <a:r>
              <a:rPr lang="en-GB" sz="2600" b="1" dirty="0">
                <a:solidFill>
                  <a:srgbClr val="002060"/>
                </a:solidFill>
                <a:latin typeface="Century Gothic" panose="020B0502020202020204" pitchFamily="34" charset="0"/>
              </a:rPr>
              <a:t>it</a:t>
            </a:r>
            <a:r>
              <a:rPr lang="en-GB" sz="2600" dirty="0">
                <a:solidFill>
                  <a:srgbClr val="002060"/>
                </a:solidFill>
                <a:latin typeface="Century Gothic" panose="020B0502020202020204" pitchFamily="34" charset="0"/>
              </a:rPr>
              <a:t>’ for a completed action in the past,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remove –</a:t>
            </a:r>
            <a:r>
              <a:rPr lang="en-GB" sz="2600" dirty="0">
                <a:solidFill>
                  <a:srgbClr val="002060"/>
                </a:solidFill>
                <a:latin typeface="Century Gothic" panose="020B0502020202020204" pitchFamily="34" charset="0"/>
              </a:rPr>
              <a:t>a</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 and</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lang="en-GB" sz="2600" dirty="0">
                <a:solidFill>
                  <a:srgbClr val="002060"/>
                </a:solidFill>
                <a:latin typeface="Century Gothic" panose="020B0502020202020204" pitchFamily="34" charset="0"/>
              </a:rPr>
              <a:t>add </a:t>
            </a:r>
            <a:r>
              <a:rPr lang="en-GB" sz="2600" dirty="0">
                <a:solidFill>
                  <a:srgbClr val="FF6600"/>
                </a:solidFill>
                <a:latin typeface="Century Gothic" panose="020B0502020202020204" pitchFamily="34" charset="0"/>
              </a:rPr>
              <a:t>_____.</a:t>
            </a:r>
            <a:endParaRPr kumimoji="0" lang="en-GB" sz="26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27" name="Rectangle 2">
            <a:extLst>
              <a:ext uri="{FF2B5EF4-FFF2-40B4-BE49-F238E27FC236}">
                <a16:creationId xmlns:a16="http://schemas.microsoft.com/office/drawing/2014/main" id="{8FCF5371-D0E4-3B46-B6B5-8005B4D502A7}"/>
              </a:ext>
            </a:extLst>
          </p:cNvPr>
          <p:cNvSpPr/>
          <p:nvPr/>
        </p:nvSpPr>
        <p:spPr>
          <a:xfrm>
            <a:off x="3821558" y="2010786"/>
            <a:ext cx="564578" cy="492443"/>
          </a:xfrm>
          <a:prstGeom prst="rect">
            <a:avLst/>
          </a:prstGeom>
        </p:spPr>
        <p:txBody>
          <a:bodyPr wrap="none">
            <a:spAutoFit/>
          </a:bodyPr>
          <a:lstStyle/>
          <a:p>
            <a:r>
              <a:rPr lang="en-GB" sz="2600" b="1" dirty="0">
                <a:solidFill>
                  <a:srgbClr val="E25B00"/>
                </a:solidFill>
                <a:latin typeface="Century Gothic" panose="020B0502020202020204" pitchFamily="34" charset="0"/>
              </a:rPr>
              <a:t>–é</a:t>
            </a:r>
            <a:endParaRPr lang="en-GB" sz="2600" dirty="0">
              <a:solidFill>
                <a:srgbClr val="E25B00"/>
              </a:solidFill>
            </a:endParaRPr>
          </a:p>
        </p:txBody>
      </p:sp>
      <p:sp>
        <p:nvSpPr>
          <p:cNvPr id="28" name="TextBox 9">
            <a:extLst>
              <a:ext uri="{FF2B5EF4-FFF2-40B4-BE49-F238E27FC236}">
                <a16:creationId xmlns:a16="http://schemas.microsoft.com/office/drawing/2014/main" id="{B232BCBF-0B1A-A14A-8435-BF1F7D80ED63}"/>
              </a:ext>
            </a:extLst>
          </p:cNvPr>
          <p:cNvSpPr txBox="1"/>
          <p:nvPr/>
        </p:nvSpPr>
        <p:spPr>
          <a:xfrm>
            <a:off x="2222435" y="2596394"/>
            <a:ext cx="159912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latin typeface="Century Gothic" panose="020B0502020202020204" pitchFamily="34" charset="0"/>
              </a:rPr>
              <a:t>Camin</a:t>
            </a:r>
            <a:r>
              <a:rPr lang="en-GB" sz="2600" dirty="0" err="1">
                <a:solidFill>
                  <a:srgbClr val="E25B00"/>
                </a:solidFill>
                <a:latin typeface="Century Gothic" panose="020B0502020202020204" pitchFamily="34" charset="0"/>
              </a:rPr>
              <a:t>é</a:t>
            </a:r>
            <a:endPar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30" name="TextBox 11">
            <a:extLst>
              <a:ext uri="{FF2B5EF4-FFF2-40B4-BE49-F238E27FC236}">
                <a16:creationId xmlns:a16="http://schemas.microsoft.com/office/drawing/2014/main" id="{9B7DBD0E-4C22-C34E-B405-767AAFC472DF}"/>
              </a:ext>
            </a:extLst>
          </p:cNvPr>
          <p:cNvSpPr txBox="1"/>
          <p:nvPr/>
        </p:nvSpPr>
        <p:spPr>
          <a:xfrm>
            <a:off x="7219927" y="2556132"/>
            <a:ext cx="123394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latin typeface="Century Gothic" panose="020B0502020202020204" pitchFamily="34" charset="0"/>
              </a:rPr>
              <a:t>Viaj</a:t>
            </a:r>
            <a:r>
              <a:rPr lang="en-GB" sz="2600" dirty="0" err="1">
                <a:solidFill>
                  <a:srgbClr val="E25B00"/>
                </a:solidFill>
                <a:latin typeface="Century Gothic" panose="020B0502020202020204" pitchFamily="34" charset="0"/>
              </a:rPr>
              <a:t>é</a:t>
            </a:r>
            <a:endPar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31" name="Rectangle 12">
            <a:extLst>
              <a:ext uri="{FF2B5EF4-FFF2-40B4-BE49-F238E27FC236}">
                <a16:creationId xmlns:a16="http://schemas.microsoft.com/office/drawing/2014/main" id="{ABDCA0DA-CD54-6046-82ED-2383C3A0901C}"/>
              </a:ext>
            </a:extLst>
          </p:cNvPr>
          <p:cNvSpPr/>
          <p:nvPr/>
        </p:nvSpPr>
        <p:spPr>
          <a:xfrm>
            <a:off x="5115190" y="2592874"/>
            <a:ext cx="3421129" cy="492443"/>
          </a:xfrm>
          <a:prstGeom prst="rect">
            <a:avLst/>
          </a:prstGeom>
        </p:spPr>
        <p:txBody>
          <a:bodyPr wrap="none">
            <a:spAutoFit/>
          </a:bodyPr>
          <a:lstStyle/>
          <a:p>
            <a:r>
              <a:rPr lang="en-GB" sz="2600" dirty="0">
                <a:solidFill>
                  <a:schemeClr val="accent5">
                    <a:lumMod val="50000"/>
                  </a:schemeClr>
                </a:solidFill>
                <a:latin typeface="Century Gothic" panose="020B0502020202020204" pitchFamily="34" charset="0"/>
              </a:rPr>
              <a:t>I travelled </a:t>
            </a:r>
            <a:r>
              <a:rPr lang="en-GB" sz="2600" dirty="0">
                <a:solidFill>
                  <a:srgbClr val="E25B00"/>
                </a:solidFill>
                <a:latin typeface="Century Gothic" panose="020B0502020202020204" pitchFamily="34" charset="0"/>
              </a:rPr>
              <a:t>= _______.</a:t>
            </a:r>
            <a:endParaRPr lang="en-GB" sz="2600" dirty="0">
              <a:solidFill>
                <a:schemeClr val="accent5">
                  <a:lumMod val="50000"/>
                </a:schemeClr>
              </a:solidFill>
            </a:endParaRPr>
          </a:p>
        </p:txBody>
      </p:sp>
      <p:sp>
        <p:nvSpPr>
          <p:cNvPr id="32" name="Rectangle 2">
            <a:extLst>
              <a:ext uri="{FF2B5EF4-FFF2-40B4-BE49-F238E27FC236}">
                <a16:creationId xmlns:a16="http://schemas.microsoft.com/office/drawing/2014/main" id="{09F9FFA1-973F-804C-8696-BFFDB191E4BB}"/>
              </a:ext>
            </a:extLst>
          </p:cNvPr>
          <p:cNvSpPr/>
          <p:nvPr/>
        </p:nvSpPr>
        <p:spPr>
          <a:xfrm>
            <a:off x="1981968" y="5241800"/>
            <a:ext cx="564578" cy="492443"/>
          </a:xfrm>
          <a:prstGeom prst="rect">
            <a:avLst/>
          </a:prstGeom>
        </p:spPr>
        <p:txBody>
          <a:bodyPr wrap="none">
            <a:spAutoFit/>
          </a:bodyPr>
          <a:lstStyle/>
          <a:p>
            <a:r>
              <a:rPr lang="en-GB" sz="2600" b="1" dirty="0">
                <a:solidFill>
                  <a:srgbClr val="ED7D31"/>
                </a:solidFill>
                <a:latin typeface="Century Gothic" panose="020B0502020202020204" pitchFamily="34" charset="0"/>
              </a:rPr>
              <a:t>–</a:t>
            </a:r>
            <a:r>
              <a:rPr lang="en-GB" sz="2600" b="1" dirty="0" err="1">
                <a:solidFill>
                  <a:srgbClr val="ED7D31"/>
                </a:solidFill>
                <a:latin typeface="Century Gothic" panose="020B0502020202020204" pitchFamily="34" charset="0"/>
              </a:rPr>
              <a:t>ó</a:t>
            </a:r>
            <a:endParaRPr lang="en-GB" sz="2600" dirty="0"/>
          </a:p>
        </p:txBody>
      </p:sp>
      <p:sp>
        <p:nvSpPr>
          <p:cNvPr id="33" name="TextBox 9">
            <a:extLst>
              <a:ext uri="{FF2B5EF4-FFF2-40B4-BE49-F238E27FC236}">
                <a16:creationId xmlns:a16="http://schemas.microsoft.com/office/drawing/2014/main" id="{4A7ED919-A625-3F44-BE01-63EA08DA8717}"/>
              </a:ext>
            </a:extLst>
          </p:cNvPr>
          <p:cNvSpPr txBox="1"/>
          <p:nvPr/>
        </p:nvSpPr>
        <p:spPr>
          <a:xfrm>
            <a:off x="3021695" y="5766007"/>
            <a:ext cx="124485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latin typeface="Century Gothic" panose="020B0502020202020204" pitchFamily="34" charset="0"/>
              </a:rPr>
              <a:t>Mont</a:t>
            </a:r>
            <a:r>
              <a:rPr lang="en-GB" sz="2600" dirty="0" err="1">
                <a:solidFill>
                  <a:srgbClr val="E25B00"/>
                </a:solidFill>
                <a:latin typeface="Century Gothic" panose="020B0502020202020204" pitchFamily="34" charset="0"/>
              </a:rPr>
              <a:t>ó</a:t>
            </a:r>
            <a:endPar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34" name="Rectangle 10">
            <a:extLst>
              <a:ext uri="{FF2B5EF4-FFF2-40B4-BE49-F238E27FC236}">
                <a16:creationId xmlns:a16="http://schemas.microsoft.com/office/drawing/2014/main" id="{80B914D3-88E4-1246-BCE5-D9C6F20E6286}"/>
              </a:ext>
            </a:extLst>
          </p:cNvPr>
          <p:cNvSpPr/>
          <p:nvPr/>
        </p:nvSpPr>
        <p:spPr>
          <a:xfrm>
            <a:off x="257334" y="5790928"/>
            <a:ext cx="4440639" cy="492443"/>
          </a:xfrm>
          <a:prstGeom prst="rect">
            <a:avLst/>
          </a:prstGeom>
        </p:spPr>
        <p:txBody>
          <a:bodyPr wrap="none">
            <a:spAutoFit/>
          </a:bodyPr>
          <a:lstStyle/>
          <a:p>
            <a:r>
              <a:rPr lang="en-GB" sz="2600" dirty="0">
                <a:solidFill>
                  <a:schemeClr val="accent5">
                    <a:lumMod val="50000"/>
                  </a:schemeClr>
                </a:solidFill>
                <a:latin typeface="Century Gothic" panose="020B0502020202020204" pitchFamily="34" charset="0"/>
              </a:rPr>
              <a:t>S/he </a:t>
            </a:r>
            <a:r>
              <a:rPr lang="en-GB" sz="2600" b="1" dirty="0">
                <a:solidFill>
                  <a:schemeClr val="accent5">
                    <a:lumMod val="50000"/>
                  </a:schemeClr>
                </a:solidFill>
                <a:latin typeface="Century Gothic" panose="020B0502020202020204" pitchFamily="34" charset="0"/>
              </a:rPr>
              <a:t>or </a:t>
            </a:r>
            <a:r>
              <a:rPr lang="en-GB" sz="2600" dirty="0">
                <a:solidFill>
                  <a:schemeClr val="accent5">
                    <a:lumMod val="50000"/>
                  </a:schemeClr>
                </a:solidFill>
                <a:latin typeface="Century Gothic" panose="020B0502020202020204" pitchFamily="34" charset="0"/>
              </a:rPr>
              <a:t>it rode </a:t>
            </a:r>
            <a:r>
              <a:rPr lang="en-GB" sz="2600" dirty="0">
                <a:solidFill>
                  <a:srgbClr val="E25B00"/>
                </a:solidFill>
                <a:latin typeface="Century Gothic" panose="020B0502020202020204" pitchFamily="34" charset="0"/>
              </a:rPr>
              <a:t>= ________.</a:t>
            </a:r>
            <a:endParaRPr lang="en-GB" sz="2600" dirty="0">
              <a:solidFill>
                <a:schemeClr val="accent5">
                  <a:lumMod val="50000"/>
                </a:schemeClr>
              </a:solidFill>
            </a:endParaRPr>
          </a:p>
        </p:txBody>
      </p:sp>
      <p:sp>
        <p:nvSpPr>
          <p:cNvPr id="35" name="TextBox 11">
            <a:extLst>
              <a:ext uri="{FF2B5EF4-FFF2-40B4-BE49-F238E27FC236}">
                <a16:creationId xmlns:a16="http://schemas.microsoft.com/office/drawing/2014/main" id="{B3065E61-B53E-9346-81CF-1B42B02719CD}"/>
              </a:ext>
            </a:extLst>
          </p:cNvPr>
          <p:cNvSpPr txBox="1"/>
          <p:nvPr/>
        </p:nvSpPr>
        <p:spPr>
          <a:xfrm>
            <a:off x="10212151" y="5782131"/>
            <a:ext cx="103972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latin typeface="Century Gothic" panose="020B0502020202020204" pitchFamily="34" charset="0"/>
              </a:rPr>
              <a:t>Pas</a:t>
            </a:r>
            <a:r>
              <a:rPr lang="en-GB" sz="2600" dirty="0" err="1">
                <a:solidFill>
                  <a:srgbClr val="E25B00"/>
                </a:solidFill>
                <a:latin typeface="Century Gothic" panose="020B0502020202020204" pitchFamily="34" charset="0"/>
              </a:rPr>
              <a:t>ó</a:t>
            </a:r>
            <a:endPar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36" name="Rectangle 12">
            <a:extLst>
              <a:ext uri="{FF2B5EF4-FFF2-40B4-BE49-F238E27FC236}">
                <a16:creationId xmlns:a16="http://schemas.microsoft.com/office/drawing/2014/main" id="{F51035FD-53ED-3A4E-A341-A988FF31803C}"/>
              </a:ext>
            </a:extLst>
          </p:cNvPr>
          <p:cNvSpPr/>
          <p:nvPr/>
        </p:nvSpPr>
        <p:spPr>
          <a:xfrm>
            <a:off x="5048508" y="5775300"/>
            <a:ext cx="6293711" cy="492443"/>
          </a:xfrm>
          <a:prstGeom prst="rect">
            <a:avLst/>
          </a:prstGeom>
        </p:spPr>
        <p:txBody>
          <a:bodyPr wrap="none">
            <a:spAutoFit/>
          </a:bodyPr>
          <a:lstStyle/>
          <a:p>
            <a:r>
              <a:rPr lang="en-GB" sz="2600" dirty="0">
                <a:solidFill>
                  <a:schemeClr val="accent5">
                    <a:lumMod val="50000"/>
                  </a:schemeClr>
                </a:solidFill>
                <a:latin typeface="Century Gothic" panose="020B0502020202020204" pitchFamily="34" charset="0"/>
              </a:rPr>
              <a:t>S/he </a:t>
            </a:r>
            <a:r>
              <a:rPr lang="en-GB" sz="2600" b="1" dirty="0">
                <a:solidFill>
                  <a:schemeClr val="accent5">
                    <a:lumMod val="50000"/>
                  </a:schemeClr>
                </a:solidFill>
                <a:latin typeface="Century Gothic" panose="020B0502020202020204" pitchFamily="34" charset="0"/>
              </a:rPr>
              <a:t>or </a:t>
            </a:r>
            <a:r>
              <a:rPr lang="en-GB" sz="2600" dirty="0">
                <a:solidFill>
                  <a:schemeClr val="accent5">
                    <a:lumMod val="50000"/>
                  </a:schemeClr>
                </a:solidFill>
                <a:latin typeface="Century Gothic" panose="020B0502020202020204" pitchFamily="34" charset="0"/>
              </a:rPr>
              <a:t>it passed, spent (time) </a:t>
            </a:r>
            <a:r>
              <a:rPr lang="en-GB" sz="2600" dirty="0">
                <a:solidFill>
                  <a:srgbClr val="E25B00"/>
                </a:solidFill>
                <a:latin typeface="Century Gothic" panose="020B0502020202020204" pitchFamily="34" charset="0"/>
              </a:rPr>
              <a:t>= _____.</a:t>
            </a:r>
            <a:endParaRPr lang="en-GB" sz="2600" dirty="0">
              <a:solidFill>
                <a:schemeClr val="accent5">
                  <a:lumMod val="50000"/>
                </a:schemeClr>
              </a:solidFill>
            </a:endParaRPr>
          </a:p>
        </p:txBody>
      </p:sp>
      <p:sp>
        <p:nvSpPr>
          <p:cNvPr id="6" name="Llamada rectangular redondeada 5">
            <a:extLst>
              <a:ext uri="{FF2B5EF4-FFF2-40B4-BE49-F238E27FC236}">
                <a16:creationId xmlns:a16="http://schemas.microsoft.com/office/drawing/2014/main" id="{1366E2C9-D5C1-094F-9CE6-2FD31135DA3A}"/>
              </a:ext>
            </a:extLst>
          </p:cNvPr>
          <p:cNvSpPr/>
          <p:nvPr/>
        </p:nvSpPr>
        <p:spPr>
          <a:xfrm>
            <a:off x="5883251" y="3631834"/>
            <a:ext cx="5458968" cy="2031137"/>
          </a:xfrm>
          <a:prstGeom prst="wedgeRoundRectCallout">
            <a:avLst/>
          </a:prstGeom>
          <a:solidFill>
            <a:srgbClr val="FBF0D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03864"/>
                </a:solidFill>
              </a:rPr>
              <a:t>Which of these endings have </a:t>
            </a:r>
          </a:p>
          <a:p>
            <a:pPr algn="ctr"/>
            <a:r>
              <a:rPr lang="en-US" sz="2200" b="1" dirty="0">
                <a:solidFill>
                  <a:srgbClr val="203864"/>
                </a:solidFill>
              </a:rPr>
              <a:t>final syllable stress?</a:t>
            </a:r>
          </a:p>
          <a:p>
            <a:pPr algn="ctr"/>
            <a:endParaRPr lang="en-US" sz="2200" b="1" dirty="0">
              <a:solidFill>
                <a:srgbClr val="203864"/>
              </a:solidFill>
            </a:endParaRPr>
          </a:p>
          <a:p>
            <a:pPr algn="ctr"/>
            <a:r>
              <a:rPr lang="en-US" sz="2200" b="1" dirty="0">
                <a:solidFill>
                  <a:srgbClr val="203864"/>
                </a:solidFill>
              </a:rPr>
              <a:t>a) </a:t>
            </a:r>
            <a:r>
              <a:rPr lang="en-US" sz="2200" b="1" dirty="0" err="1">
                <a:solidFill>
                  <a:srgbClr val="203864"/>
                </a:solidFill>
              </a:rPr>
              <a:t>caminé</a:t>
            </a:r>
            <a:r>
              <a:rPr lang="en-US" sz="2200" b="1" dirty="0">
                <a:solidFill>
                  <a:srgbClr val="203864"/>
                </a:solidFill>
              </a:rPr>
              <a:t>  b) </a:t>
            </a:r>
            <a:r>
              <a:rPr lang="en-US" sz="2200" b="1" dirty="0" err="1">
                <a:solidFill>
                  <a:srgbClr val="203864"/>
                </a:solidFill>
              </a:rPr>
              <a:t>sacaste</a:t>
            </a:r>
            <a:r>
              <a:rPr lang="en-US" sz="2200" b="1" dirty="0">
                <a:solidFill>
                  <a:srgbClr val="203864"/>
                </a:solidFill>
              </a:rPr>
              <a:t>  c) </a:t>
            </a:r>
            <a:r>
              <a:rPr lang="en-US" sz="2200" b="1" dirty="0" err="1">
                <a:solidFill>
                  <a:srgbClr val="203864"/>
                </a:solidFill>
              </a:rPr>
              <a:t>montó</a:t>
            </a:r>
            <a:r>
              <a:rPr lang="en-US" sz="2200" b="1" dirty="0">
                <a:solidFill>
                  <a:srgbClr val="203864"/>
                </a:solidFill>
              </a:rPr>
              <a:t> </a:t>
            </a:r>
            <a:endParaRPr lang="es-GB" sz="2200" b="1" dirty="0">
              <a:solidFill>
                <a:srgbClr val="203864"/>
              </a:solidFill>
            </a:endParaRPr>
          </a:p>
        </p:txBody>
      </p:sp>
      <p:sp>
        <p:nvSpPr>
          <p:cNvPr id="24" name="Anillo 23">
            <a:extLst>
              <a:ext uri="{FF2B5EF4-FFF2-40B4-BE49-F238E27FC236}">
                <a16:creationId xmlns:a16="http://schemas.microsoft.com/office/drawing/2014/main" id="{223C8B7E-5890-E643-8CCB-AB630E070980}"/>
              </a:ext>
            </a:extLst>
          </p:cNvPr>
          <p:cNvSpPr/>
          <p:nvPr/>
        </p:nvSpPr>
        <p:spPr>
          <a:xfrm>
            <a:off x="6227608" y="4891430"/>
            <a:ext cx="1691612" cy="568932"/>
          </a:xfrm>
          <a:prstGeom prst="donut">
            <a:avLst>
              <a:gd name="adj" fmla="val 4817"/>
            </a:avLst>
          </a:prstGeom>
          <a:solidFill>
            <a:srgbClr val="F66400"/>
          </a:solidFill>
          <a:ln w="31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25" name="Anillo 24">
            <a:extLst>
              <a:ext uri="{FF2B5EF4-FFF2-40B4-BE49-F238E27FC236}">
                <a16:creationId xmlns:a16="http://schemas.microsoft.com/office/drawing/2014/main" id="{6035D0AD-80BD-B347-A3CC-C2CA8C983DB0}"/>
              </a:ext>
            </a:extLst>
          </p:cNvPr>
          <p:cNvSpPr/>
          <p:nvPr/>
        </p:nvSpPr>
        <p:spPr>
          <a:xfrm>
            <a:off x="9416334" y="4916481"/>
            <a:ext cx="1691612" cy="568932"/>
          </a:xfrm>
          <a:prstGeom prst="donut">
            <a:avLst>
              <a:gd name="adj" fmla="val 4817"/>
            </a:avLst>
          </a:prstGeom>
          <a:solidFill>
            <a:srgbClr val="F66400"/>
          </a:solidFill>
          <a:ln w="31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26" name="Rounded Rectangle 11">
            <a:extLst>
              <a:ext uri="{FF2B5EF4-FFF2-40B4-BE49-F238E27FC236}">
                <a16:creationId xmlns:a16="http://schemas.microsoft.com/office/drawing/2014/main" id="{A316DD52-7894-4A75-969C-CA0645DA2978}"/>
              </a:ext>
            </a:extLst>
          </p:cNvPr>
          <p:cNvSpPr/>
          <p:nvPr/>
        </p:nvSpPr>
        <p:spPr>
          <a:xfrm>
            <a:off x="9535887" y="279400"/>
            <a:ext cx="2392256" cy="3796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TextBox 36"/>
          <p:cNvSpPr txBox="1"/>
          <p:nvPr/>
        </p:nvSpPr>
        <p:spPr>
          <a:xfrm>
            <a:off x="200093" y="1151194"/>
            <a:ext cx="11425990" cy="492443"/>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solidFill>
                  <a:srgbClr val="203864"/>
                </a:solidFill>
                <a:effectLst/>
                <a:uLnTx/>
                <a:uFillTx/>
                <a:latin typeface="+mj-lt"/>
              </a:rPr>
              <a:t>As you know, -ar</a:t>
            </a:r>
            <a:r>
              <a:rPr kumimoji="0" lang="en-GB" sz="2600" b="0" i="0" u="none" strike="noStrike" kern="1200" cap="none" spc="0" normalizeH="0" noProof="0" dirty="0">
                <a:ln>
                  <a:noFill/>
                </a:ln>
                <a:solidFill>
                  <a:srgbClr val="203864"/>
                </a:solidFill>
                <a:effectLst/>
                <a:uLnTx/>
                <a:uFillTx/>
                <a:latin typeface="+mj-lt"/>
              </a:rPr>
              <a:t> verbs are very common in Spanish. </a:t>
            </a:r>
            <a:endParaRPr kumimoji="0" lang="en-GB" sz="2600" b="0" i="0" u="none" strike="noStrike" kern="1200" cap="none" spc="0" normalizeH="0" baseline="0" noProof="0" dirty="0">
              <a:ln>
                <a:noFill/>
              </a:ln>
              <a:solidFill>
                <a:srgbClr val="203864"/>
              </a:solidFill>
              <a:effectLst/>
              <a:uLnTx/>
              <a:uFillTx/>
              <a:latin typeface="+mj-lt"/>
            </a:endParaRPr>
          </a:p>
        </p:txBody>
      </p:sp>
    </p:spTree>
    <p:extLst>
      <p:ext uri="{BB962C8B-B14F-4D97-AF65-F5344CB8AC3E}">
        <p14:creationId xmlns:p14="http://schemas.microsoft.com/office/powerpoint/2010/main" val="149723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8" grpId="0"/>
      <p:bldP spid="9" grpId="0"/>
      <p:bldP spid="10" grpId="0"/>
      <p:bldP spid="11" grpId="0"/>
      <p:bldP spid="13" grpId="0"/>
      <p:bldP spid="27" grpId="0"/>
      <p:bldP spid="28" grpId="0"/>
      <p:bldP spid="30" grpId="0"/>
      <p:bldP spid="31" grpId="0"/>
      <p:bldP spid="32" grpId="0"/>
      <p:bldP spid="33" grpId="0"/>
      <p:bldP spid="34" grpId="0"/>
      <p:bldP spid="6" grpId="0" animBg="1"/>
      <p:bldP spid="24" grpId="0" animBg="1"/>
      <p:bldP spid="25" grpId="0" animBg="1"/>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17D52-8976-8A45-9C9D-FEA88A0353F5}"/>
              </a:ext>
            </a:extLst>
          </p:cNvPr>
          <p:cNvSpPr>
            <a:spLocks noGrp="1"/>
          </p:cNvSpPr>
          <p:nvPr>
            <p:ph type="title"/>
          </p:nvPr>
        </p:nvSpPr>
        <p:spPr>
          <a:xfrm>
            <a:off x="246711" y="634121"/>
            <a:ext cx="9855232" cy="362906"/>
          </a:xfrm>
        </p:spPr>
        <p:txBody>
          <a:bodyPr>
            <a:noAutofit/>
          </a:bodyPr>
          <a:lstStyle/>
          <a:p>
            <a:pPr>
              <a:lnSpc>
                <a:spcPct val="100000"/>
              </a:lnSpc>
            </a:pPr>
            <a:r>
              <a:rPr lang="en-GB" sz="2000" dirty="0"/>
              <a:t>¡Hoy es</a:t>
            </a:r>
            <a:r>
              <a:rPr lang="es-GB" sz="2000" dirty="0"/>
              <a:t> un día especial</a:t>
            </a:r>
            <a:r>
              <a:rPr lang="en-GB" sz="2000" dirty="0"/>
              <a:t> para ayudar al </a:t>
            </a:r>
            <a:r>
              <a:rPr lang="en-GB" sz="2000" dirty="0" err="1"/>
              <a:t>planeta</a:t>
            </a:r>
            <a:r>
              <a:rPr lang="en-GB" sz="2000" dirty="0"/>
              <a:t>! Lucía </a:t>
            </a:r>
            <a:r>
              <a:rPr lang="en-GB" sz="2000" dirty="0" err="1"/>
              <a:t>habla</a:t>
            </a:r>
            <a:r>
              <a:rPr lang="en-GB" sz="2000" dirty="0"/>
              <a:t> con Daniel y Nadia sobre las actividades. Decide si las frases en </a:t>
            </a:r>
            <a:r>
              <a:rPr lang="en-GB" sz="2000" dirty="0" err="1"/>
              <a:t>inglés</a:t>
            </a:r>
            <a:r>
              <a:rPr lang="en-GB" sz="2000" dirty="0"/>
              <a:t> están en el texto. Luego, escribe el </a:t>
            </a:r>
            <a:r>
              <a:rPr lang="en-GB" sz="2000" dirty="0" err="1"/>
              <a:t>pronombre</a:t>
            </a:r>
            <a:r>
              <a:rPr lang="en-GB" sz="2000" dirty="0"/>
              <a:t> (e.g. </a:t>
            </a:r>
            <a:r>
              <a:rPr lang="en-GB" sz="2000" dirty="0" err="1"/>
              <a:t>yo</a:t>
            </a:r>
            <a:r>
              <a:rPr lang="en-GB" sz="2000" dirty="0"/>
              <a:t>), </a:t>
            </a:r>
            <a:r>
              <a:rPr lang="en-GB" sz="2000" dirty="0" err="1"/>
              <a:t>según</a:t>
            </a:r>
            <a:r>
              <a:rPr lang="en-GB" sz="2000" dirty="0"/>
              <a:t> el </a:t>
            </a:r>
            <a:r>
              <a:rPr lang="en-GB" sz="2000" dirty="0" err="1"/>
              <a:t>verbo</a:t>
            </a:r>
            <a:r>
              <a:rPr lang="en-GB" sz="2000" dirty="0"/>
              <a:t>.</a:t>
            </a:r>
            <a:br>
              <a:rPr lang="es-GB" sz="2000" dirty="0"/>
            </a:br>
            <a:endParaRPr lang="es-GB" sz="2000" dirty="0"/>
          </a:p>
        </p:txBody>
      </p:sp>
      <p:sp>
        <p:nvSpPr>
          <p:cNvPr id="21" name="Llamada rectangular 20">
            <a:extLst>
              <a:ext uri="{FF2B5EF4-FFF2-40B4-BE49-F238E27FC236}">
                <a16:creationId xmlns:a16="http://schemas.microsoft.com/office/drawing/2014/main" id="{35645CC6-857B-7B4E-8D35-D6E5F82C8F0C}"/>
              </a:ext>
            </a:extLst>
          </p:cNvPr>
          <p:cNvSpPr/>
          <p:nvPr/>
        </p:nvSpPr>
        <p:spPr>
          <a:xfrm>
            <a:off x="331866" y="1258997"/>
            <a:ext cx="5133911" cy="4847265"/>
          </a:xfrm>
          <a:prstGeom prst="wedgeRectCallout">
            <a:avLst>
              <a:gd name="adj1" fmla="val 54661"/>
              <a:gd name="adj2" fmla="val -1740"/>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rgbClr val="203864"/>
                </a:solidFill>
              </a:rPr>
              <a:t>Pues</a:t>
            </a:r>
            <a:r>
              <a:rPr lang="en-GB" sz="2000" dirty="0">
                <a:solidFill>
                  <a:srgbClr val="203864"/>
                </a:solidFill>
              </a:rPr>
              <a:t> p</a:t>
            </a:r>
            <a:r>
              <a:rPr lang="es-GB" sz="2000" dirty="0">
                <a:solidFill>
                  <a:srgbClr val="203864"/>
                </a:solidFill>
              </a:rPr>
              <a:t>or la mañana 1) ____ caminé a la escuela porque no está muy lejos y 2) ____ montaste en bicicleta porque es bueno para el planeta. </a:t>
            </a:r>
          </a:p>
          <a:p>
            <a:r>
              <a:rPr lang="es-GB" sz="2000" dirty="0">
                <a:solidFill>
                  <a:srgbClr val="203864"/>
                </a:solidFill>
              </a:rPr>
              <a:t>3) ____ no viajó en coche</a:t>
            </a:r>
            <a:r>
              <a:rPr lang="en-GB" sz="2000" dirty="0">
                <a:solidFill>
                  <a:srgbClr val="203864"/>
                </a:solidFill>
              </a:rPr>
              <a:t>; </a:t>
            </a:r>
            <a:r>
              <a:rPr lang="es-GB" sz="2000" dirty="0">
                <a:solidFill>
                  <a:srgbClr val="203864"/>
                </a:solidFill>
              </a:rPr>
              <a:t>llegó allí a pie. Luego 4) ____ sac</a:t>
            </a:r>
            <a:r>
              <a:rPr lang="en-GB" sz="2000" dirty="0" err="1">
                <a:solidFill>
                  <a:srgbClr val="203864"/>
                </a:solidFill>
              </a:rPr>
              <a:t>aste</a:t>
            </a:r>
            <a:r>
              <a:rPr lang="es-GB" sz="2000" dirty="0">
                <a:solidFill>
                  <a:srgbClr val="203864"/>
                </a:solidFill>
              </a:rPr>
              <a:t> unas bolsas y 5) ____ </a:t>
            </a:r>
            <a:r>
              <a:rPr lang="en-GB" sz="2000" dirty="0" err="1">
                <a:solidFill>
                  <a:srgbClr val="203864"/>
                </a:solidFill>
              </a:rPr>
              <a:t>ayudó</a:t>
            </a:r>
            <a:r>
              <a:rPr lang="es-GB" sz="2000" dirty="0">
                <a:solidFill>
                  <a:srgbClr val="203864"/>
                </a:solidFill>
              </a:rPr>
              <a:t> con la basura cerca del parque, mientras que 6) ____ trabajé en un equipo diferente. </a:t>
            </a:r>
            <a:endParaRPr lang="en-GB" sz="2000" dirty="0">
              <a:solidFill>
                <a:srgbClr val="203864"/>
              </a:solidFill>
            </a:endParaRPr>
          </a:p>
          <a:p>
            <a:endParaRPr lang="en-GB" sz="2000" dirty="0">
              <a:solidFill>
                <a:srgbClr val="203864"/>
              </a:solidFill>
            </a:endParaRPr>
          </a:p>
          <a:p>
            <a:r>
              <a:rPr lang="en-GB" sz="2000" dirty="0">
                <a:solidFill>
                  <a:srgbClr val="203864"/>
                </a:solidFill>
              </a:rPr>
              <a:t>Por la tarde, </a:t>
            </a:r>
            <a:r>
              <a:rPr lang="es-GB" sz="2000" dirty="0">
                <a:solidFill>
                  <a:srgbClr val="203864"/>
                </a:solidFill>
              </a:rPr>
              <a:t>7) ____ limpié la</a:t>
            </a:r>
            <a:r>
              <a:rPr lang="en-GB" sz="2000" dirty="0">
                <a:solidFill>
                  <a:srgbClr val="203864"/>
                </a:solidFill>
              </a:rPr>
              <a:t>s </a:t>
            </a:r>
            <a:r>
              <a:rPr lang="en-GB" sz="2000" dirty="0" err="1">
                <a:solidFill>
                  <a:srgbClr val="203864"/>
                </a:solidFill>
              </a:rPr>
              <a:t>calles</a:t>
            </a:r>
            <a:r>
              <a:rPr lang="es-GB" sz="2000" dirty="0">
                <a:solidFill>
                  <a:srgbClr val="203864"/>
                </a:solidFill>
              </a:rPr>
              <a:t> con otros voluntarios y con la profesora, aunque 8) ____ </a:t>
            </a:r>
            <a:r>
              <a:rPr lang="en-GB" sz="2000" dirty="0">
                <a:solidFill>
                  <a:srgbClr val="203864"/>
                </a:solidFill>
              </a:rPr>
              <a:t>limpiaste </a:t>
            </a:r>
            <a:r>
              <a:rPr lang="es-GB" sz="2000" dirty="0">
                <a:solidFill>
                  <a:srgbClr val="203864"/>
                </a:solidFill>
              </a:rPr>
              <a:t>en el campo porque la basura en la naturaleza es un problema importante</a:t>
            </a:r>
            <a:r>
              <a:rPr lang="en-GB" sz="2000" dirty="0">
                <a:solidFill>
                  <a:srgbClr val="203864"/>
                </a:solidFill>
              </a:rPr>
              <a:t> también.</a:t>
            </a:r>
            <a:endParaRPr lang="es-GB" sz="2000" dirty="0">
              <a:solidFill>
                <a:srgbClr val="203864"/>
              </a:solidFill>
            </a:endParaRPr>
          </a:p>
        </p:txBody>
      </p:sp>
      <p:graphicFrame>
        <p:nvGraphicFramePr>
          <p:cNvPr id="36" name="Tabla 35">
            <a:extLst>
              <a:ext uri="{FF2B5EF4-FFF2-40B4-BE49-F238E27FC236}">
                <a16:creationId xmlns:a16="http://schemas.microsoft.com/office/drawing/2014/main" id="{11105614-CE70-A04A-BEC5-BB82697B3299}"/>
              </a:ext>
            </a:extLst>
          </p:cNvPr>
          <p:cNvGraphicFramePr>
            <a:graphicFrameLocks noGrp="1"/>
          </p:cNvGraphicFramePr>
          <p:nvPr>
            <p:extLst>
              <p:ext uri="{D42A27DB-BD31-4B8C-83A1-F6EECF244321}">
                <p14:modId xmlns:p14="http://schemas.microsoft.com/office/powerpoint/2010/main" val="306927848"/>
              </p:ext>
            </p:extLst>
          </p:nvPr>
        </p:nvGraphicFramePr>
        <p:xfrm>
          <a:off x="7072814" y="934406"/>
          <a:ext cx="4897619" cy="5361940"/>
        </p:xfrm>
        <a:graphic>
          <a:graphicData uri="http://schemas.openxmlformats.org/drawingml/2006/table">
            <a:tbl>
              <a:tblPr firstRow="1" bandRow="1">
                <a:tableStyleId>{5DA37D80-6434-44D0-A028-1B22A696006F}</a:tableStyleId>
              </a:tblPr>
              <a:tblGrid>
                <a:gridCol w="3571743">
                  <a:extLst>
                    <a:ext uri="{9D8B030D-6E8A-4147-A177-3AD203B41FA5}">
                      <a16:colId xmlns:a16="http://schemas.microsoft.com/office/drawing/2014/main" val="3248352957"/>
                    </a:ext>
                  </a:extLst>
                </a:gridCol>
                <a:gridCol w="1325876">
                  <a:extLst>
                    <a:ext uri="{9D8B030D-6E8A-4147-A177-3AD203B41FA5}">
                      <a16:colId xmlns:a16="http://schemas.microsoft.com/office/drawing/2014/main" val="3165570469"/>
                    </a:ext>
                  </a:extLst>
                </a:gridCol>
              </a:tblGrid>
              <a:tr h="690204">
                <a:tc>
                  <a:txBody>
                    <a:bodyPr/>
                    <a:lstStyle/>
                    <a:p>
                      <a:endParaRPr lang="es-GB" sz="2000" dirty="0">
                        <a:solidFill>
                          <a:srgbClr val="203864"/>
                        </a:solidFill>
                      </a:endParaRPr>
                    </a:p>
                  </a:txBody>
                  <a:tcPr anchor="ctr"/>
                </a:tc>
                <a:tc>
                  <a:txBody>
                    <a:bodyPr/>
                    <a:lstStyle/>
                    <a:p>
                      <a:pPr algn="ctr"/>
                      <a:r>
                        <a:rPr lang="es-GB" sz="2000" dirty="0">
                          <a:solidFill>
                            <a:srgbClr val="203864"/>
                          </a:solidFill>
                        </a:rPr>
                        <a:t>¿Está en el texto?</a:t>
                      </a:r>
                    </a:p>
                  </a:txBody>
                  <a:tcPr anchor="ctr"/>
                </a:tc>
                <a:extLst>
                  <a:ext uri="{0D108BD9-81ED-4DB2-BD59-A6C34878D82A}">
                    <a16:rowId xmlns:a16="http://schemas.microsoft.com/office/drawing/2014/main" val="1567962773"/>
                  </a:ext>
                </a:extLst>
              </a:tr>
              <a:tr h="5115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1. </a:t>
                      </a:r>
                      <a:r>
                        <a:rPr lang="en-GB" sz="2000" dirty="0">
                          <a:solidFill>
                            <a:srgbClr val="203864"/>
                          </a:solidFill>
                        </a:rPr>
                        <a:t>I</a:t>
                      </a:r>
                      <a:r>
                        <a:rPr lang="es-GB" sz="2000" dirty="0">
                          <a:solidFill>
                            <a:srgbClr val="203864"/>
                          </a:solidFill>
                        </a:rPr>
                        <a:t> walked to school.</a:t>
                      </a:r>
                    </a:p>
                  </a:txBody>
                  <a:tcPr anchor="ctr"/>
                </a:tc>
                <a:tc>
                  <a:txBody>
                    <a:bodyPr/>
                    <a:lstStyle/>
                    <a:p>
                      <a:pPr algn="ctr"/>
                      <a:r>
                        <a:rPr lang="es-GB" sz="2000" dirty="0">
                          <a:solidFill>
                            <a:srgbClr val="203864"/>
                          </a:solidFill>
                        </a:rPr>
                        <a:t>Sí / No</a:t>
                      </a:r>
                    </a:p>
                  </a:txBody>
                  <a:tcPr anchor="ctr"/>
                </a:tc>
                <a:extLst>
                  <a:ext uri="{0D108BD9-81ED-4DB2-BD59-A6C34878D82A}">
                    <a16:rowId xmlns:a16="http://schemas.microsoft.com/office/drawing/2014/main" val="2821069472"/>
                  </a:ext>
                </a:extLst>
              </a:tr>
              <a:tr h="511556">
                <a:tc>
                  <a:txBody>
                    <a:bodyPr/>
                    <a:lstStyle/>
                    <a:p>
                      <a:r>
                        <a:rPr lang="es-GB" sz="2000" dirty="0">
                          <a:solidFill>
                            <a:srgbClr val="203864"/>
                          </a:solidFill>
                        </a:rPr>
                        <a:t>2. I rode a bike.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Sí / No</a:t>
                      </a:r>
                    </a:p>
                  </a:txBody>
                  <a:tcPr anchor="ctr"/>
                </a:tc>
                <a:extLst>
                  <a:ext uri="{0D108BD9-81ED-4DB2-BD59-A6C34878D82A}">
                    <a16:rowId xmlns:a16="http://schemas.microsoft.com/office/drawing/2014/main" val="3873554345"/>
                  </a:ext>
                </a:extLst>
              </a:tr>
              <a:tr h="511556">
                <a:tc>
                  <a:txBody>
                    <a:bodyPr/>
                    <a:lstStyle/>
                    <a:p>
                      <a:r>
                        <a:rPr lang="es-GB" sz="2000" dirty="0">
                          <a:solidFill>
                            <a:srgbClr val="203864"/>
                          </a:solidFill>
                        </a:rPr>
                        <a:t>3. She didn’t travel by car.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Sí / No</a:t>
                      </a:r>
                    </a:p>
                  </a:txBody>
                  <a:tcPr anchor="ctr"/>
                </a:tc>
                <a:extLst>
                  <a:ext uri="{0D108BD9-81ED-4DB2-BD59-A6C34878D82A}">
                    <a16:rowId xmlns:a16="http://schemas.microsoft.com/office/drawing/2014/main" val="887760390"/>
                  </a:ext>
                </a:extLst>
              </a:tr>
              <a:tr h="511556">
                <a:tc>
                  <a:txBody>
                    <a:bodyPr/>
                    <a:lstStyle/>
                    <a:p>
                      <a:r>
                        <a:rPr lang="es-GB" sz="2000" dirty="0">
                          <a:solidFill>
                            <a:srgbClr val="203864"/>
                          </a:solidFill>
                        </a:rPr>
                        <a:t>4. I took out some bags.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Sí / No</a:t>
                      </a:r>
                    </a:p>
                  </a:txBody>
                  <a:tcPr anchor="ctr"/>
                </a:tc>
                <a:extLst>
                  <a:ext uri="{0D108BD9-81ED-4DB2-BD59-A6C34878D82A}">
                    <a16:rowId xmlns:a16="http://schemas.microsoft.com/office/drawing/2014/main" val="315101450"/>
                  </a:ext>
                </a:extLst>
              </a:tr>
              <a:tr h="690204">
                <a:tc>
                  <a:txBody>
                    <a:bodyPr/>
                    <a:lstStyle/>
                    <a:p>
                      <a:r>
                        <a:rPr lang="es-GB" sz="2000" dirty="0">
                          <a:solidFill>
                            <a:srgbClr val="203864"/>
                          </a:solidFill>
                        </a:rPr>
                        <a:t>5. You helped with the rubbish.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Sí / No</a:t>
                      </a:r>
                    </a:p>
                  </a:txBody>
                  <a:tcPr anchor="ctr"/>
                </a:tc>
                <a:extLst>
                  <a:ext uri="{0D108BD9-81ED-4DB2-BD59-A6C34878D82A}">
                    <a16:rowId xmlns:a16="http://schemas.microsoft.com/office/drawing/2014/main" val="4003594595"/>
                  </a:ext>
                </a:extLst>
              </a:tr>
              <a:tr h="690204">
                <a:tc>
                  <a:txBody>
                    <a:bodyPr/>
                    <a:lstStyle/>
                    <a:p>
                      <a:r>
                        <a:rPr lang="es-GB" sz="2000" dirty="0">
                          <a:solidFill>
                            <a:srgbClr val="203864"/>
                          </a:solidFill>
                        </a:rPr>
                        <a:t>6. I worked in a different team.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Sí / No</a:t>
                      </a:r>
                    </a:p>
                  </a:txBody>
                  <a:tcPr anchor="ctr"/>
                </a:tc>
                <a:extLst>
                  <a:ext uri="{0D108BD9-81ED-4DB2-BD59-A6C34878D82A}">
                    <a16:rowId xmlns:a16="http://schemas.microsoft.com/office/drawing/2014/main" val="2550724562"/>
                  </a:ext>
                </a:extLst>
              </a:tr>
              <a:tr h="511556">
                <a:tc>
                  <a:txBody>
                    <a:bodyPr/>
                    <a:lstStyle/>
                    <a:p>
                      <a:r>
                        <a:rPr lang="es-GB" sz="2000" dirty="0">
                          <a:solidFill>
                            <a:srgbClr val="203864"/>
                          </a:solidFill>
                        </a:rPr>
                        <a:t>7. </a:t>
                      </a:r>
                      <a:r>
                        <a:rPr lang="en-GB" sz="2000" dirty="0">
                          <a:solidFill>
                            <a:srgbClr val="203864"/>
                          </a:solidFill>
                        </a:rPr>
                        <a:t>She</a:t>
                      </a:r>
                      <a:r>
                        <a:rPr lang="es-GB" sz="2000" dirty="0">
                          <a:solidFill>
                            <a:srgbClr val="203864"/>
                          </a:solidFill>
                        </a:rPr>
                        <a:t> cleaned the </a:t>
                      </a:r>
                      <a:r>
                        <a:rPr lang="en-GB" sz="2000" dirty="0">
                          <a:solidFill>
                            <a:srgbClr val="203864"/>
                          </a:solidFill>
                        </a:rPr>
                        <a:t>streets</a:t>
                      </a:r>
                      <a:r>
                        <a:rPr lang="es-GB" sz="2000" dirty="0">
                          <a:solidFill>
                            <a:srgbClr val="203864"/>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Sí / No</a:t>
                      </a:r>
                    </a:p>
                  </a:txBody>
                  <a:tcPr anchor="ctr"/>
                </a:tc>
                <a:extLst>
                  <a:ext uri="{0D108BD9-81ED-4DB2-BD59-A6C34878D82A}">
                    <a16:rowId xmlns:a16="http://schemas.microsoft.com/office/drawing/2014/main" val="1464551375"/>
                  </a:ext>
                </a:extLst>
              </a:tr>
              <a:tr h="690204">
                <a:tc>
                  <a:txBody>
                    <a:bodyPr/>
                    <a:lstStyle/>
                    <a:p>
                      <a:r>
                        <a:rPr lang="es-GB" sz="2000" dirty="0">
                          <a:solidFill>
                            <a:srgbClr val="203864"/>
                          </a:solidFill>
                        </a:rPr>
                        <a:t>8. </a:t>
                      </a:r>
                      <a:r>
                        <a:rPr lang="en-GB" sz="2000" dirty="0">
                          <a:solidFill>
                            <a:srgbClr val="203864"/>
                          </a:solidFill>
                        </a:rPr>
                        <a:t>You</a:t>
                      </a:r>
                      <a:r>
                        <a:rPr lang="es-GB" sz="2000" dirty="0">
                          <a:solidFill>
                            <a:srgbClr val="203864"/>
                          </a:solidFill>
                        </a:rPr>
                        <a:t> cleaned the countryside.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Sí / No</a:t>
                      </a:r>
                    </a:p>
                  </a:txBody>
                  <a:tcPr anchor="ctr"/>
                </a:tc>
                <a:extLst>
                  <a:ext uri="{0D108BD9-81ED-4DB2-BD59-A6C34878D82A}">
                    <a16:rowId xmlns:a16="http://schemas.microsoft.com/office/drawing/2014/main" val="4017966419"/>
                  </a:ext>
                </a:extLst>
              </a:tr>
            </a:tbl>
          </a:graphicData>
        </a:graphic>
      </p:graphicFrame>
      <p:sp>
        <p:nvSpPr>
          <p:cNvPr id="37" name="Título 1">
            <a:extLst>
              <a:ext uri="{FF2B5EF4-FFF2-40B4-BE49-F238E27FC236}">
                <a16:creationId xmlns:a16="http://schemas.microsoft.com/office/drawing/2014/main" id="{8F9C45EF-BD30-1940-9666-7A9B3EECFEE5}"/>
              </a:ext>
            </a:extLst>
          </p:cNvPr>
          <p:cNvSpPr txBox="1">
            <a:spLocks/>
          </p:cNvSpPr>
          <p:nvPr/>
        </p:nvSpPr>
        <p:spPr>
          <a:xfrm>
            <a:off x="246711" y="780501"/>
            <a:ext cx="6446686" cy="4380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s-GB" sz="2000" dirty="0"/>
          </a:p>
        </p:txBody>
      </p:sp>
      <p:sp>
        <p:nvSpPr>
          <p:cNvPr id="38" name="Anillo 37">
            <a:extLst>
              <a:ext uri="{FF2B5EF4-FFF2-40B4-BE49-F238E27FC236}">
                <a16:creationId xmlns:a16="http://schemas.microsoft.com/office/drawing/2014/main" id="{033AA942-55E5-2B41-89E7-321FA61C175E}"/>
              </a:ext>
            </a:extLst>
          </p:cNvPr>
          <p:cNvSpPr/>
          <p:nvPr/>
        </p:nvSpPr>
        <p:spPr>
          <a:xfrm>
            <a:off x="10673712" y="1637258"/>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39" name="Anillo 38">
            <a:extLst>
              <a:ext uri="{FF2B5EF4-FFF2-40B4-BE49-F238E27FC236}">
                <a16:creationId xmlns:a16="http://schemas.microsoft.com/office/drawing/2014/main" id="{904016B2-C29B-B64C-BD6A-31FF105FA941}"/>
              </a:ext>
            </a:extLst>
          </p:cNvPr>
          <p:cNvSpPr/>
          <p:nvPr/>
        </p:nvSpPr>
        <p:spPr>
          <a:xfrm>
            <a:off x="11211112" y="2156315"/>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0" name="Anillo 39">
            <a:extLst>
              <a:ext uri="{FF2B5EF4-FFF2-40B4-BE49-F238E27FC236}">
                <a16:creationId xmlns:a16="http://schemas.microsoft.com/office/drawing/2014/main" id="{ABA4A466-BE90-0545-B0BF-349265EAC930}"/>
              </a:ext>
            </a:extLst>
          </p:cNvPr>
          <p:cNvSpPr/>
          <p:nvPr/>
        </p:nvSpPr>
        <p:spPr>
          <a:xfrm>
            <a:off x="10679324" y="2668934"/>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1" name="Anillo 40">
            <a:extLst>
              <a:ext uri="{FF2B5EF4-FFF2-40B4-BE49-F238E27FC236}">
                <a16:creationId xmlns:a16="http://schemas.microsoft.com/office/drawing/2014/main" id="{31B0CD4C-48B0-1249-AA58-F7843AC890B0}"/>
              </a:ext>
            </a:extLst>
          </p:cNvPr>
          <p:cNvSpPr/>
          <p:nvPr/>
        </p:nvSpPr>
        <p:spPr>
          <a:xfrm>
            <a:off x="11211112" y="3187991"/>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2" name="Anillo 41">
            <a:extLst>
              <a:ext uri="{FF2B5EF4-FFF2-40B4-BE49-F238E27FC236}">
                <a16:creationId xmlns:a16="http://schemas.microsoft.com/office/drawing/2014/main" id="{10065DF8-998B-C74A-B8B4-48D97BCF2C7E}"/>
              </a:ext>
            </a:extLst>
          </p:cNvPr>
          <p:cNvSpPr/>
          <p:nvPr/>
        </p:nvSpPr>
        <p:spPr>
          <a:xfrm>
            <a:off x="11211112" y="3803204"/>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3" name="Anillo 42">
            <a:extLst>
              <a:ext uri="{FF2B5EF4-FFF2-40B4-BE49-F238E27FC236}">
                <a16:creationId xmlns:a16="http://schemas.microsoft.com/office/drawing/2014/main" id="{E29D21DC-08BC-AC4F-B4D6-16648D431DCE}"/>
              </a:ext>
            </a:extLst>
          </p:cNvPr>
          <p:cNvSpPr/>
          <p:nvPr/>
        </p:nvSpPr>
        <p:spPr>
          <a:xfrm>
            <a:off x="10673712" y="4510976"/>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4" name="Anillo 43">
            <a:extLst>
              <a:ext uri="{FF2B5EF4-FFF2-40B4-BE49-F238E27FC236}">
                <a16:creationId xmlns:a16="http://schemas.microsoft.com/office/drawing/2014/main" id="{15E98374-5926-F24B-9CBD-6B51DE801341}"/>
              </a:ext>
            </a:extLst>
          </p:cNvPr>
          <p:cNvSpPr/>
          <p:nvPr/>
        </p:nvSpPr>
        <p:spPr>
          <a:xfrm>
            <a:off x="11211112" y="5093639"/>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5" name="Anillo 44">
            <a:extLst>
              <a:ext uri="{FF2B5EF4-FFF2-40B4-BE49-F238E27FC236}">
                <a16:creationId xmlns:a16="http://schemas.microsoft.com/office/drawing/2014/main" id="{F66329D7-B8CF-8E4E-9F56-5423DEF46574}"/>
              </a:ext>
            </a:extLst>
          </p:cNvPr>
          <p:cNvSpPr/>
          <p:nvPr/>
        </p:nvSpPr>
        <p:spPr>
          <a:xfrm>
            <a:off x="10673712" y="5686461"/>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6" name="CuadroTexto 45">
            <a:extLst>
              <a:ext uri="{FF2B5EF4-FFF2-40B4-BE49-F238E27FC236}">
                <a16:creationId xmlns:a16="http://schemas.microsoft.com/office/drawing/2014/main" id="{277BBDF5-FF7E-5F4D-8952-0268E7CBF729}"/>
              </a:ext>
            </a:extLst>
          </p:cNvPr>
          <p:cNvSpPr txBox="1"/>
          <p:nvPr/>
        </p:nvSpPr>
        <p:spPr>
          <a:xfrm>
            <a:off x="3245263" y="1279414"/>
            <a:ext cx="559769" cy="461665"/>
          </a:xfrm>
          <a:prstGeom prst="rect">
            <a:avLst/>
          </a:prstGeom>
          <a:noFill/>
        </p:spPr>
        <p:txBody>
          <a:bodyPr wrap="none" rtlCol="0">
            <a:spAutoFit/>
          </a:bodyPr>
          <a:lstStyle/>
          <a:p>
            <a:pPr algn="l"/>
            <a:r>
              <a:rPr lang="es-GB" sz="2400" b="1" dirty="0">
                <a:solidFill>
                  <a:srgbClr val="F66400"/>
                </a:solidFill>
              </a:rPr>
              <a:t>yo</a:t>
            </a:r>
          </a:p>
        </p:txBody>
      </p:sp>
      <p:sp>
        <p:nvSpPr>
          <p:cNvPr id="47" name="CuadroTexto 46">
            <a:extLst>
              <a:ext uri="{FF2B5EF4-FFF2-40B4-BE49-F238E27FC236}">
                <a16:creationId xmlns:a16="http://schemas.microsoft.com/office/drawing/2014/main" id="{99B377B4-9CA6-5249-9D83-08835960E07E}"/>
              </a:ext>
            </a:extLst>
          </p:cNvPr>
          <p:cNvSpPr txBox="1"/>
          <p:nvPr/>
        </p:nvSpPr>
        <p:spPr>
          <a:xfrm>
            <a:off x="463702" y="1920734"/>
            <a:ext cx="461986" cy="461665"/>
          </a:xfrm>
          <a:prstGeom prst="rect">
            <a:avLst/>
          </a:prstGeom>
          <a:noFill/>
        </p:spPr>
        <p:txBody>
          <a:bodyPr wrap="none" rtlCol="0">
            <a:spAutoFit/>
          </a:bodyPr>
          <a:lstStyle/>
          <a:p>
            <a:pPr algn="l"/>
            <a:r>
              <a:rPr lang="es-GB" sz="2400" b="1" dirty="0">
                <a:solidFill>
                  <a:srgbClr val="F66400"/>
                </a:solidFill>
              </a:rPr>
              <a:t>tú</a:t>
            </a:r>
          </a:p>
        </p:txBody>
      </p:sp>
      <p:sp>
        <p:nvSpPr>
          <p:cNvPr id="48" name="CuadroTexto 47">
            <a:extLst>
              <a:ext uri="{FF2B5EF4-FFF2-40B4-BE49-F238E27FC236}">
                <a16:creationId xmlns:a16="http://schemas.microsoft.com/office/drawing/2014/main" id="{9A3AEAE4-A61E-A747-BA8C-77EDE02D4544}"/>
              </a:ext>
            </a:extLst>
          </p:cNvPr>
          <p:cNvSpPr txBox="1"/>
          <p:nvPr/>
        </p:nvSpPr>
        <p:spPr>
          <a:xfrm>
            <a:off x="622126" y="2494042"/>
            <a:ext cx="696024" cy="461665"/>
          </a:xfrm>
          <a:prstGeom prst="rect">
            <a:avLst/>
          </a:prstGeom>
          <a:noFill/>
        </p:spPr>
        <p:txBody>
          <a:bodyPr wrap="none" rtlCol="0">
            <a:spAutoFit/>
          </a:bodyPr>
          <a:lstStyle/>
          <a:p>
            <a:pPr algn="l"/>
            <a:r>
              <a:rPr lang="es-GB" sz="2400" b="1" dirty="0">
                <a:solidFill>
                  <a:srgbClr val="F66400"/>
                </a:solidFill>
              </a:rPr>
              <a:t>Ella</a:t>
            </a:r>
          </a:p>
        </p:txBody>
      </p:sp>
      <p:pic>
        <p:nvPicPr>
          <p:cNvPr id="5" name="Imagen 4" descr="Imagen que contiene juguete, muñeca, dibujo&#10;&#10;Descripción generada automáticamente">
            <a:extLst>
              <a:ext uri="{FF2B5EF4-FFF2-40B4-BE49-F238E27FC236}">
                <a16:creationId xmlns:a16="http://schemas.microsoft.com/office/drawing/2014/main" id="{023A0E34-1ABC-8540-A201-781803A1A0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5474563" y="3376206"/>
            <a:ext cx="1218833" cy="1765615"/>
          </a:xfrm>
          <a:prstGeom prst="rect">
            <a:avLst/>
          </a:prstGeom>
        </p:spPr>
      </p:pic>
      <p:sp>
        <p:nvSpPr>
          <p:cNvPr id="27" name="CuadroTexto 26">
            <a:extLst>
              <a:ext uri="{FF2B5EF4-FFF2-40B4-BE49-F238E27FC236}">
                <a16:creationId xmlns:a16="http://schemas.microsoft.com/office/drawing/2014/main" id="{9371DFE4-4989-884B-AC14-9A30DAB8AE51}"/>
              </a:ext>
            </a:extLst>
          </p:cNvPr>
          <p:cNvSpPr txBox="1"/>
          <p:nvPr/>
        </p:nvSpPr>
        <p:spPr>
          <a:xfrm>
            <a:off x="636654" y="3135751"/>
            <a:ext cx="732893" cy="461665"/>
          </a:xfrm>
          <a:prstGeom prst="rect">
            <a:avLst/>
          </a:prstGeom>
          <a:noFill/>
        </p:spPr>
        <p:txBody>
          <a:bodyPr wrap="none" rtlCol="0">
            <a:spAutoFit/>
          </a:bodyPr>
          <a:lstStyle/>
          <a:p>
            <a:pPr algn="l"/>
            <a:r>
              <a:rPr lang="es-GB" sz="2400" b="1" dirty="0">
                <a:solidFill>
                  <a:srgbClr val="F66400"/>
                </a:solidFill>
              </a:rPr>
              <a:t>ella</a:t>
            </a:r>
          </a:p>
        </p:txBody>
      </p:sp>
      <p:sp>
        <p:nvSpPr>
          <p:cNvPr id="28" name="CuadroTexto 27">
            <a:extLst>
              <a:ext uri="{FF2B5EF4-FFF2-40B4-BE49-F238E27FC236}">
                <a16:creationId xmlns:a16="http://schemas.microsoft.com/office/drawing/2014/main" id="{F253A4B5-9B56-464E-8C52-C200DC0216AC}"/>
              </a:ext>
            </a:extLst>
          </p:cNvPr>
          <p:cNvSpPr txBox="1"/>
          <p:nvPr/>
        </p:nvSpPr>
        <p:spPr>
          <a:xfrm>
            <a:off x="2116564" y="2835866"/>
            <a:ext cx="461986" cy="461665"/>
          </a:xfrm>
          <a:prstGeom prst="rect">
            <a:avLst/>
          </a:prstGeom>
          <a:noFill/>
        </p:spPr>
        <p:txBody>
          <a:bodyPr wrap="none" rtlCol="0">
            <a:spAutoFit/>
          </a:bodyPr>
          <a:lstStyle/>
          <a:p>
            <a:pPr algn="l"/>
            <a:r>
              <a:rPr lang="es-GB" sz="2400" b="1" dirty="0">
                <a:solidFill>
                  <a:srgbClr val="F66400"/>
                </a:solidFill>
              </a:rPr>
              <a:t>tú</a:t>
            </a:r>
          </a:p>
        </p:txBody>
      </p:sp>
      <p:sp>
        <p:nvSpPr>
          <p:cNvPr id="29" name="CuadroTexto 28">
            <a:extLst>
              <a:ext uri="{FF2B5EF4-FFF2-40B4-BE49-F238E27FC236}">
                <a16:creationId xmlns:a16="http://schemas.microsoft.com/office/drawing/2014/main" id="{736C484D-FE45-1A40-B255-10600E5E24FF}"/>
              </a:ext>
            </a:extLst>
          </p:cNvPr>
          <p:cNvSpPr txBox="1"/>
          <p:nvPr/>
        </p:nvSpPr>
        <p:spPr>
          <a:xfrm>
            <a:off x="3428362" y="3384543"/>
            <a:ext cx="559769" cy="461665"/>
          </a:xfrm>
          <a:prstGeom prst="rect">
            <a:avLst/>
          </a:prstGeom>
          <a:noFill/>
        </p:spPr>
        <p:txBody>
          <a:bodyPr wrap="none" rtlCol="0">
            <a:spAutoFit/>
          </a:bodyPr>
          <a:lstStyle/>
          <a:p>
            <a:pPr algn="l"/>
            <a:r>
              <a:rPr lang="es-GB" sz="2400" b="1" dirty="0">
                <a:solidFill>
                  <a:srgbClr val="F66400"/>
                </a:solidFill>
              </a:rPr>
              <a:t>yo</a:t>
            </a:r>
          </a:p>
        </p:txBody>
      </p:sp>
      <p:sp>
        <p:nvSpPr>
          <p:cNvPr id="30" name="CuadroTexto 29">
            <a:extLst>
              <a:ext uri="{FF2B5EF4-FFF2-40B4-BE49-F238E27FC236}">
                <a16:creationId xmlns:a16="http://schemas.microsoft.com/office/drawing/2014/main" id="{F3A868B0-845D-6846-97EF-48640AAFA374}"/>
              </a:ext>
            </a:extLst>
          </p:cNvPr>
          <p:cNvSpPr txBox="1"/>
          <p:nvPr/>
        </p:nvSpPr>
        <p:spPr>
          <a:xfrm>
            <a:off x="2274894" y="4307402"/>
            <a:ext cx="559769" cy="461665"/>
          </a:xfrm>
          <a:prstGeom prst="rect">
            <a:avLst/>
          </a:prstGeom>
          <a:noFill/>
        </p:spPr>
        <p:txBody>
          <a:bodyPr wrap="none" rtlCol="0">
            <a:spAutoFit/>
          </a:bodyPr>
          <a:lstStyle/>
          <a:p>
            <a:pPr algn="l"/>
            <a:r>
              <a:rPr lang="es-GB" sz="2400" b="1" dirty="0">
                <a:solidFill>
                  <a:srgbClr val="F66400"/>
                </a:solidFill>
              </a:rPr>
              <a:t>yo</a:t>
            </a:r>
          </a:p>
        </p:txBody>
      </p:sp>
      <p:sp>
        <p:nvSpPr>
          <p:cNvPr id="31" name="CuadroTexto 30">
            <a:extLst>
              <a:ext uri="{FF2B5EF4-FFF2-40B4-BE49-F238E27FC236}">
                <a16:creationId xmlns:a16="http://schemas.microsoft.com/office/drawing/2014/main" id="{E9E7807D-39C6-7D48-8FCD-6BE585271A4E}"/>
              </a:ext>
            </a:extLst>
          </p:cNvPr>
          <p:cNvSpPr txBox="1"/>
          <p:nvPr/>
        </p:nvSpPr>
        <p:spPr>
          <a:xfrm>
            <a:off x="1812908" y="4975999"/>
            <a:ext cx="461986" cy="461665"/>
          </a:xfrm>
          <a:prstGeom prst="rect">
            <a:avLst/>
          </a:prstGeom>
          <a:noFill/>
        </p:spPr>
        <p:txBody>
          <a:bodyPr wrap="none" rtlCol="0">
            <a:spAutoFit/>
          </a:bodyPr>
          <a:lstStyle/>
          <a:p>
            <a:pPr algn="l"/>
            <a:r>
              <a:rPr lang="en-GB" sz="2400" b="1" dirty="0" err="1">
                <a:solidFill>
                  <a:srgbClr val="F66400"/>
                </a:solidFill>
              </a:rPr>
              <a:t>tú</a:t>
            </a:r>
            <a:endParaRPr lang="es-GB" sz="2400" b="1" dirty="0">
              <a:solidFill>
                <a:srgbClr val="F66400"/>
              </a:solidFill>
            </a:endParaRPr>
          </a:p>
        </p:txBody>
      </p:sp>
      <p:sp>
        <p:nvSpPr>
          <p:cNvPr id="33" name="Rounded Rectangle 11">
            <a:extLst>
              <a:ext uri="{FF2B5EF4-FFF2-40B4-BE49-F238E27FC236}">
                <a16:creationId xmlns:a16="http://schemas.microsoft.com/office/drawing/2014/main" id="{A316DD52-7894-4A75-969C-CA0645DA2978}"/>
              </a:ext>
            </a:extLst>
          </p:cNvPr>
          <p:cNvSpPr/>
          <p:nvPr/>
        </p:nvSpPr>
        <p:spPr>
          <a:xfrm>
            <a:off x="9982199" y="279400"/>
            <a:ext cx="1945943" cy="3796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4839" t="11800" r="51428"/>
          <a:stretch/>
        </p:blipFill>
        <p:spPr>
          <a:xfrm flipH="1">
            <a:off x="6413192" y="3472003"/>
            <a:ext cx="837667" cy="1670798"/>
          </a:xfrm>
          <a:prstGeom prst="rect">
            <a:avLst/>
          </a:prstGeom>
        </p:spPr>
      </p:pic>
      <p:pic>
        <p:nvPicPr>
          <p:cNvPr id="1028" name="Picture 4" descr="earth with a white background&#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5365" y="1327197"/>
            <a:ext cx="824370" cy="82437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Bicycle Cartoon Images - Clipart librar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18944" y="2395682"/>
            <a:ext cx="970342" cy="626374"/>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n 21">
            <a:extLst>
              <a:ext uri="{FF2B5EF4-FFF2-40B4-BE49-F238E27FC236}">
                <a16:creationId xmlns:a16="http://schemas.microsoft.com/office/drawing/2014/main" id="{ECE3F290-F4B6-8B49-9DF8-84D341EC4DC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66155" y="5119529"/>
            <a:ext cx="747118" cy="1163521"/>
          </a:xfrm>
          <a:prstGeom prst="rect">
            <a:avLst/>
          </a:prstGeom>
        </p:spPr>
      </p:pic>
    </p:spTree>
    <p:extLst>
      <p:ext uri="{BB962C8B-B14F-4D97-AF65-F5344CB8AC3E}">
        <p14:creationId xmlns:p14="http://schemas.microsoft.com/office/powerpoint/2010/main" val="411209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P spid="44"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17D52-8976-8A45-9C9D-FEA88A0353F5}"/>
              </a:ext>
            </a:extLst>
          </p:cNvPr>
          <p:cNvSpPr>
            <a:spLocks noGrp="1"/>
          </p:cNvSpPr>
          <p:nvPr>
            <p:ph type="title"/>
          </p:nvPr>
        </p:nvSpPr>
        <p:spPr>
          <a:xfrm>
            <a:off x="331866" y="271538"/>
            <a:ext cx="9855232" cy="626374"/>
          </a:xfrm>
        </p:spPr>
        <p:txBody>
          <a:bodyPr>
            <a:noAutofit/>
          </a:bodyPr>
          <a:lstStyle/>
          <a:p>
            <a:pPr>
              <a:lnSpc>
                <a:spcPct val="100000"/>
              </a:lnSpc>
            </a:pPr>
            <a:r>
              <a:rPr lang="en-GB" sz="2400" dirty="0"/>
              <a:t>Lee el </a:t>
            </a:r>
            <a:r>
              <a:rPr lang="en-GB" sz="2400" dirty="0" err="1"/>
              <a:t>texto</a:t>
            </a:r>
            <a:r>
              <a:rPr lang="en-GB" sz="2400" dirty="0"/>
              <a:t> con </a:t>
            </a:r>
            <a:r>
              <a:rPr lang="en-GB" sz="2400" dirty="0" err="1"/>
              <a:t>tu</a:t>
            </a:r>
            <a:r>
              <a:rPr lang="en-GB" sz="2400" dirty="0"/>
              <a:t> </a:t>
            </a:r>
            <a:r>
              <a:rPr lang="en-GB" sz="2400" dirty="0" err="1"/>
              <a:t>compañero</a:t>
            </a:r>
            <a:r>
              <a:rPr lang="en-GB" sz="2400" dirty="0"/>
              <a:t>/a de </a:t>
            </a:r>
            <a:r>
              <a:rPr lang="en-GB" sz="2400" dirty="0" err="1"/>
              <a:t>clase</a:t>
            </a:r>
            <a:r>
              <a:rPr lang="en-GB" sz="2400" dirty="0"/>
              <a:t>.  </a:t>
            </a:r>
            <a:br>
              <a:rPr lang="en-GB" sz="2400" dirty="0"/>
            </a:br>
            <a:r>
              <a:rPr lang="en-GB" sz="2400" dirty="0"/>
              <a:t>Traduce* los </a:t>
            </a:r>
            <a:r>
              <a:rPr lang="en-GB" sz="2400" dirty="0" err="1"/>
              <a:t>verbos</a:t>
            </a:r>
            <a:r>
              <a:rPr lang="en-GB" sz="2400" dirty="0"/>
              <a:t> y los </a:t>
            </a:r>
            <a:r>
              <a:rPr lang="en-GB" sz="2400" dirty="0" err="1"/>
              <a:t>pronombres</a:t>
            </a:r>
            <a:r>
              <a:rPr lang="en-GB" sz="2400" dirty="0"/>
              <a:t> al </a:t>
            </a:r>
            <a:r>
              <a:rPr lang="en-GB" sz="2400" dirty="0" err="1"/>
              <a:t>español</a:t>
            </a:r>
            <a:r>
              <a:rPr lang="en-GB" sz="2400" dirty="0"/>
              <a:t>.</a:t>
            </a:r>
            <a:endParaRPr lang="es-GB" sz="2400" dirty="0"/>
          </a:p>
        </p:txBody>
      </p:sp>
      <p:sp>
        <p:nvSpPr>
          <p:cNvPr id="21" name="Llamada rectangular 20">
            <a:extLst>
              <a:ext uri="{FF2B5EF4-FFF2-40B4-BE49-F238E27FC236}">
                <a16:creationId xmlns:a16="http://schemas.microsoft.com/office/drawing/2014/main" id="{35645CC6-857B-7B4E-8D35-D6E5F82C8F0C}"/>
              </a:ext>
            </a:extLst>
          </p:cNvPr>
          <p:cNvSpPr/>
          <p:nvPr/>
        </p:nvSpPr>
        <p:spPr>
          <a:xfrm>
            <a:off x="473117" y="1241148"/>
            <a:ext cx="8874127" cy="4847265"/>
          </a:xfrm>
          <a:prstGeom prst="wedgeRectCallout">
            <a:avLst>
              <a:gd name="adj1" fmla="val 56931"/>
              <a:gd name="adj2" fmla="val -5257"/>
            </a:avLst>
          </a:prstGeom>
          <a:solidFill>
            <a:srgbClr val="FBF0D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a:solidFill>
                  <a:srgbClr val="203864"/>
                </a:solidFill>
              </a:rPr>
              <a:t>Pues</a:t>
            </a:r>
            <a:r>
              <a:rPr lang="en-GB" sz="2400" dirty="0">
                <a:solidFill>
                  <a:srgbClr val="203864"/>
                </a:solidFill>
              </a:rPr>
              <a:t> p</a:t>
            </a:r>
            <a:r>
              <a:rPr lang="es-GB" sz="2400" dirty="0">
                <a:solidFill>
                  <a:srgbClr val="203864"/>
                </a:solidFill>
              </a:rPr>
              <a:t>or la mañana </a:t>
            </a:r>
            <a:r>
              <a:rPr lang="es-GB" sz="2400" b="1" dirty="0">
                <a:solidFill>
                  <a:srgbClr val="203864"/>
                </a:solidFill>
              </a:rPr>
              <a:t>1)</a:t>
            </a:r>
            <a:r>
              <a:rPr lang="en-GB" sz="2400" b="1" dirty="0">
                <a:solidFill>
                  <a:srgbClr val="203864"/>
                </a:solidFill>
              </a:rPr>
              <a:t> </a:t>
            </a:r>
            <a:r>
              <a:rPr lang="en-GB" sz="2400" dirty="0">
                <a:solidFill>
                  <a:srgbClr val="203864"/>
                </a:solidFill>
              </a:rPr>
              <a:t>[</a:t>
            </a:r>
            <a:r>
              <a:rPr lang="en-GB" sz="2400" b="1" dirty="0">
                <a:solidFill>
                  <a:srgbClr val="F66400"/>
                </a:solidFill>
              </a:rPr>
              <a:t>I walked</a:t>
            </a:r>
            <a:r>
              <a:rPr lang="en-GB" sz="2400" dirty="0">
                <a:solidFill>
                  <a:srgbClr val="203864"/>
                </a:solidFill>
              </a:rPr>
              <a:t>] </a:t>
            </a:r>
            <a:r>
              <a:rPr lang="es-GB" sz="2400" dirty="0">
                <a:solidFill>
                  <a:srgbClr val="203864"/>
                </a:solidFill>
              </a:rPr>
              <a:t>a la escuela porque no está muy lejos y </a:t>
            </a:r>
            <a:r>
              <a:rPr lang="es-GB" sz="2400" b="1" dirty="0">
                <a:solidFill>
                  <a:srgbClr val="203864"/>
                </a:solidFill>
              </a:rPr>
              <a:t>2) </a:t>
            </a:r>
            <a:r>
              <a:rPr lang="en-GB" sz="2400" dirty="0">
                <a:solidFill>
                  <a:srgbClr val="203864"/>
                </a:solidFill>
              </a:rPr>
              <a:t>[</a:t>
            </a:r>
            <a:r>
              <a:rPr lang="en-GB" sz="2400" b="1" dirty="0">
                <a:solidFill>
                  <a:srgbClr val="F66400"/>
                </a:solidFill>
              </a:rPr>
              <a:t>you rode/went</a:t>
            </a:r>
            <a:r>
              <a:rPr lang="en-GB" sz="2400" dirty="0">
                <a:solidFill>
                  <a:srgbClr val="203864"/>
                </a:solidFill>
              </a:rPr>
              <a:t>] </a:t>
            </a:r>
            <a:r>
              <a:rPr lang="es-GB" sz="2400" dirty="0">
                <a:solidFill>
                  <a:srgbClr val="203864"/>
                </a:solidFill>
              </a:rPr>
              <a:t>en bicicleta porque es bueno para el planeta. </a:t>
            </a:r>
          </a:p>
          <a:p>
            <a:r>
              <a:rPr lang="es-GB" sz="2400" b="1" dirty="0">
                <a:solidFill>
                  <a:srgbClr val="203864"/>
                </a:solidFill>
              </a:rPr>
              <a:t>3) </a:t>
            </a:r>
            <a:r>
              <a:rPr lang="en-GB" sz="2400" dirty="0">
                <a:solidFill>
                  <a:srgbClr val="203864"/>
                </a:solidFill>
              </a:rPr>
              <a:t>[</a:t>
            </a:r>
            <a:r>
              <a:rPr lang="en-GB" sz="2400" b="1" dirty="0">
                <a:solidFill>
                  <a:srgbClr val="F66400"/>
                </a:solidFill>
              </a:rPr>
              <a:t>she didn’t travel</a:t>
            </a:r>
            <a:r>
              <a:rPr lang="en-GB" sz="2400" dirty="0">
                <a:solidFill>
                  <a:srgbClr val="203864"/>
                </a:solidFill>
              </a:rPr>
              <a:t>] </a:t>
            </a:r>
            <a:r>
              <a:rPr lang="es-GB" sz="2400" dirty="0">
                <a:solidFill>
                  <a:srgbClr val="203864"/>
                </a:solidFill>
              </a:rPr>
              <a:t>en coche</a:t>
            </a:r>
            <a:r>
              <a:rPr lang="en-GB" sz="2400" dirty="0">
                <a:solidFill>
                  <a:srgbClr val="203864"/>
                </a:solidFill>
              </a:rPr>
              <a:t>; </a:t>
            </a:r>
            <a:r>
              <a:rPr lang="es-GB" sz="2400" dirty="0">
                <a:solidFill>
                  <a:srgbClr val="203864"/>
                </a:solidFill>
              </a:rPr>
              <a:t>llegó allí a pie. </a:t>
            </a:r>
            <a:br>
              <a:rPr lang="en-GB" sz="2400" dirty="0">
                <a:solidFill>
                  <a:srgbClr val="203864"/>
                </a:solidFill>
              </a:rPr>
            </a:br>
            <a:r>
              <a:rPr lang="es-GB" sz="2400" dirty="0">
                <a:solidFill>
                  <a:srgbClr val="203864"/>
                </a:solidFill>
              </a:rPr>
              <a:t>Luego </a:t>
            </a:r>
            <a:r>
              <a:rPr lang="es-GB" sz="2400" b="1" dirty="0">
                <a:solidFill>
                  <a:srgbClr val="203864"/>
                </a:solidFill>
              </a:rPr>
              <a:t>4) </a:t>
            </a:r>
            <a:r>
              <a:rPr lang="en-GB" sz="2400" dirty="0">
                <a:solidFill>
                  <a:srgbClr val="203864"/>
                </a:solidFill>
              </a:rPr>
              <a:t>[</a:t>
            </a:r>
            <a:r>
              <a:rPr lang="en-GB" sz="2400" b="1" dirty="0">
                <a:solidFill>
                  <a:srgbClr val="F66400"/>
                </a:solidFill>
              </a:rPr>
              <a:t>you took out</a:t>
            </a:r>
            <a:r>
              <a:rPr lang="en-GB" sz="2400" dirty="0">
                <a:solidFill>
                  <a:srgbClr val="203864"/>
                </a:solidFill>
              </a:rPr>
              <a:t>] </a:t>
            </a:r>
            <a:r>
              <a:rPr lang="es-GB" sz="2400" dirty="0">
                <a:solidFill>
                  <a:srgbClr val="203864"/>
                </a:solidFill>
              </a:rPr>
              <a:t>unas bolsas y </a:t>
            </a:r>
            <a:r>
              <a:rPr lang="es-GB" sz="2400" b="1" dirty="0">
                <a:solidFill>
                  <a:srgbClr val="203864"/>
                </a:solidFill>
              </a:rPr>
              <a:t>5) </a:t>
            </a:r>
            <a:r>
              <a:rPr lang="en-GB" sz="2400" dirty="0">
                <a:solidFill>
                  <a:srgbClr val="203864"/>
                </a:solidFill>
              </a:rPr>
              <a:t>[</a:t>
            </a:r>
            <a:r>
              <a:rPr lang="en-GB" sz="2400" b="1" dirty="0">
                <a:solidFill>
                  <a:srgbClr val="F66400"/>
                </a:solidFill>
              </a:rPr>
              <a:t>she helped</a:t>
            </a:r>
            <a:r>
              <a:rPr lang="en-GB" sz="2400" dirty="0">
                <a:solidFill>
                  <a:srgbClr val="203864"/>
                </a:solidFill>
              </a:rPr>
              <a:t>] </a:t>
            </a:r>
            <a:r>
              <a:rPr lang="es-GB" sz="2400" dirty="0">
                <a:solidFill>
                  <a:srgbClr val="203864"/>
                </a:solidFill>
              </a:rPr>
              <a:t>con la basura cerca del parque, mientras que </a:t>
            </a:r>
            <a:r>
              <a:rPr lang="es-GB" sz="2400" b="1" dirty="0">
                <a:solidFill>
                  <a:srgbClr val="203864"/>
                </a:solidFill>
              </a:rPr>
              <a:t>6</a:t>
            </a:r>
            <a:r>
              <a:rPr lang="en-GB" sz="2400" b="1" dirty="0">
                <a:solidFill>
                  <a:srgbClr val="203864"/>
                </a:solidFill>
              </a:rPr>
              <a:t>) </a:t>
            </a:r>
            <a:r>
              <a:rPr lang="en-GB" sz="2400" dirty="0">
                <a:solidFill>
                  <a:srgbClr val="203864"/>
                </a:solidFill>
              </a:rPr>
              <a:t>[</a:t>
            </a:r>
            <a:r>
              <a:rPr lang="en-GB" sz="2400" b="1" dirty="0">
                <a:solidFill>
                  <a:srgbClr val="F66400"/>
                </a:solidFill>
              </a:rPr>
              <a:t>I worked</a:t>
            </a:r>
            <a:r>
              <a:rPr lang="en-GB" sz="2400" dirty="0">
                <a:solidFill>
                  <a:srgbClr val="203864"/>
                </a:solidFill>
              </a:rPr>
              <a:t>]</a:t>
            </a:r>
            <a:r>
              <a:rPr lang="es-GB" sz="2400" dirty="0">
                <a:solidFill>
                  <a:srgbClr val="203864"/>
                </a:solidFill>
              </a:rPr>
              <a:t> en un equipo diferente. </a:t>
            </a:r>
            <a:endParaRPr lang="en-GB" sz="2400" dirty="0">
              <a:solidFill>
                <a:srgbClr val="203864"/>
              </a:solidFill>
            </a:endParaRPr>
          </a:p>
          <a:p>
            <a:endParaRPr lang="en-GB" sz="2400" dirty="0">
              <a:solidFill>
                <a:srgbClr val="203864"/>
              </a:solidFill>
            </a:endParaRPr>
          </a:p>
          <a:p>
            <a:r>
              <a:rPr lang="en-GB" sz="2400" dirty="0">
                <a:solidFill>
                  <a:srgbClr val="203864"/>
                </a:solidFill>
              </a:rPr>
              <a:t>Por la tarde, </a:t>
            </a:r>
            <a:r>
              <a:rPr lang="es-GB" sz="2400" b="1" dirty="0">
                <a:solidFill>
                  <a:srgbClr val="203864"/>
                </a:solidFill>
              </a:rPr>
              <a:t>7) </a:t>
            </a:r>
            <a:r>
              <a:rPr lang="en-GB" sz="2400" dirty="0">
                <a:solidFill>
                  <a:srgbClr val="203864"/>
                </a:solidFill>
              </a:rPr>
              <a:t>[</a:t>
            </a:r>
            <a:r>
              <a:rPr lang="en-GB" sz="2400" b="1" dirty="0">
                <a:solidFill>
                  <a:srgbClr val="F66400"/>
                </a:solidFill>
              </a:rPr>
              <a:t>I cleaned</a:t>
            </a:r>
            <a:r>
              <a:rPr lang="en-GB" sz="2400" dirty="0">
                <a:solidFill>
                  <a:srgbClr val="203864"/>
                </a:solidFill>
              </a:rPr>
              <a:t>] </a:t>
            </a:r>
            <a:r>
              <a:rPr lang="es-GB" sz="2400" dirty="0">
                <a:solidFill>
                  <a:srgbClr val="203864"/>
                </a:solidFill>
              </a:rPr>
              <a:t>la</a:t>
            </a:r>
            <a:r>
              <a:rPr lang="en-GB" sz="2400" dirty="0">
                <a:solidFill>
                  <a:srgbClr val="203864"/>
                </a:solidFill>
              </a:rPr>
              <a:t>s </a:t>
            </a:r>
            <a:r>
              <a:rPr lang="en-GB" sz="2400" dirty="0" err="1">
                <a:solidFill>
                  <a:srgbClr val="203864"/>
                </a:solidFill>
              </a:rPr>
              <a:t>calles</a:t>
            </a:r>
            <a:r>
              <a:rPr lang="es-GB" sz="2400" dirty="0">
                <a:solidFill>
                  <a:srgbClr val="203864"/>
                </a:solidFill>
              </a:rPr>
              <a:t> con otros voluntarios y con la profesora, aunque </a:t>
            </a:r>
            <a:r>
              <a:rPr lang="es-GB" sz="2400" b="1" dirty="0">
                <a:solidFill>
                  <a:srgbClr val="203864"/>
                </a:solidFill>
              </a:rPr>
              <a:t>8) </a:t>
            </a:r>
            <a:r>
              <a:rPr lang="en-GB" sz="2400" dirty="0">
                <a:solidFill>
                  <a:srgbClr val="203864"/>
                </a:solidFill>
              </a:rPr>
              <a:t>[</a:t>
            </a:r>
            <a:r>
              <a:rPr lang="en-GB" sz="2400" b="1" dirty="0">
                <a:solidFill>
                  <a:srgbClr val="F66400"/>
                </a:solidFill>
              </a:rPr>
              <a:t>you cleaned</a:t>
            </a:r>
            <a:r>
              <a:rPr lang="en-GB" sz="2400" dirty="0">
                <a:solidFill>
                  <a:srgbClr val="203864"/>
                </a:solidFill>
              </a:rPr>
              <a:t>] </a:t>
            </a:r>
            <a:r>
              <a:rPr lang="es-GB" sz="2400" dirty="0">
                <a:solidFill>
                  <a:srgbClr val="203864"/>
                </a:solidFill>
              </a:rPr>
              <a:t>en el campo porque la basura en la naturaleza es un problema importante</a:t>
            </a:r>
            <a:r>
              <a:rPr lang="en-GB" sz="2400" dirty="0">
                <a:solidFill>
                  <a:srgbClr val="203864"/>
                </a:solidFill>
              </a:rPr>
              <a:t> también.</a:t>
            </a:r>
            <a:endParaRPr lang="es-GB" sz="2400" dirty="0">
              <a:solidFill>
                <a:srgbClr val="203864"/>
              </a:solidFill>
            </a:endParaRPr>
          </a:p>
        </p:txBody>
      </p:sp>
      <p:sp>
        <p:nvSpPr>
          <p:cNvPr id="37" name="Título 1">
            <a:extLst>
              <a:ext uri="{FF2B5EF4-FFF2-40B4-BE49-F238E27FC236}">
                <a16:creationId xmlns:a16="http://schemas.microsoft.com/office/drawing/2014/main" id="{8F9C45EF-BD30-1940-9666-7A9B3EECFEE5}"/>
              </a:ext>
            </a:extLst>
          </p:cNvPr>
          <p:cNvSpPr txBox="1">
            <a:spLocks/>
          </p:cNvSpPr>
          <p:nvPr/>
        </p:nvSpPr>
        <p:spPr>
          <a:xfrm>
            <a:off x="246711" y="780501"/>
            <a:ext cx="6446686" cy="4380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s-GB" sz="2000" dirty="0"/>
          </a:p>
        </p:txBody>
      </p:sp>
      <p:pic>
        <p:nvPicPr>
          <p:cNvPr id="5" name="Imagen 4" descr="Imagen que contiene juguete, muñeca, dibujo&#10;&#10;Descripción generada automáticamente">
            <a:extLst>
              <a:ext uri="{FF2B5EF4-FFF2-40B4-BE49-F238E27FC236}">
                <a16:creationId xmlns:a16="http://schemas.microsoft.com/office/drawing/2014/main" id="{023A0E34-1ABC-8540-A201-781803A1A0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9982199" y="3181569"/>
            <a:ext cx="1218833" cy="1765615"/>
          </a:xfrm>
          <a:prstGeom prst="rect">
            <a:avLst/>
          </a:prstGeom>
        </p:spPr>
      </p:pic>
      <p:sp>
        <p:nvSpPr>
          <p:cNvPr id="33" name="Rounded Rectangle 11">
            <a:extLst>
              <a:ext uri="{FF2B5EF4-FFF2-40B4-BE49-F238E27FC236}">
                <a16:creationId xmlns:a16="http://schemas.microsoft.com/office/drawing/2014/main" id="{A316DD52-7894-4A75-969C-CA0645DA2978}"/>
              </a:ext>
            </a:extLst>
          </p:cNvPr>
          <p:cNvSpPr/>
          <p:nvPr/>
        </p:nvSpPr>
        <p:spPr>
          <a:xfrm>
            <a:off x="9982199" y="279400"/>
            <a:ext cx="1945943" cy="3796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4839" t="11800" r="51428"/>
          <a:stretch/>
        </p:blipFill>
        <p:spPr>
          <a:xfrm flipH="1">
            <a:off x="10998320" y="3276386"/>
            <a:ext cx="837667" cy="1670798"/>
          </a:xfrm>
          <a:prstGeom prst="rect">
            <a:avLst/>
          </a:prstGeom>
        </p:spPr>
      </p:pic>
      <p:pic>
        <p:nvPicPr>
          <p:cNvPr id="1028" name="Picture 4" descr="earth with a white background&#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42985" y="999542"/>
            <a:ext cx="824370" cy="82437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Bicycle Cartoon Images - Clipart librar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42985" y="2164369"/>
            <a:ext cx="970342" cy="626374"/>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n 21">
            <a:extLst>
              <a:ext uri="{FF2B5EF4-FFF2-40B4-BE49-F238E27FC236}">
                <a16:creationId xmlns:a16="http://schemas.microsoft.com/office/drawing/2014/main" id="{ECE3F290-F4B6-8B49-9DF8-84D341EC4DC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473791" y="4924892"/>
            <a:ext cx="747118" cy="1163521"/>
          </a:xfrm>
          <a:prstGeom prst="rect">
            <a:avLst/>
          </a:prstGeom>
        </p:spPr>
      </p:pic>
      <p:sp>
        <p:nvSpPr>
          <p:cNvPr id="3" name="Speech Bubble: Rectangle with Corners Rounded 2">
            <a:extLst>
              <a:ext uri="{FF2B5EF4-FFF2-40B4-BE49-F238E27FC236}">
                <a16:creationId xmlns:a16="http://schemas.microsoft.com/office/drawing/2014/main" id="{B44067C5-9FD8-444D-91B8-23B7562BCE01}"/>
              </a:ext>
            </a:extLst>
          </p:cNvPr>
          <p:cNvSpPr/>
          <p:nvPr/>
        </p:nvSpPr>
        <p:spPr>
          <a:xfrm>
            <a:off x="8210158" y="81193"/>
            <a:ext cx="1394847" cy="824370"/>
          </a:xfrm>
          <a:prstGeom prst="wedgeRoundRectCallout">
            <a:avLst>
              <a:gd name="adj1" fmla="val -19722"/>
              <a:gd name="adj2" fmla="val 47460"/>
              <a:gd name="adj3" fmla="val 16667"/>
            </a:avLst>
          </a:prstGeom>
          <a:solidFill>
            <a:srgbClr val="FBF0D5"/>
          </a:solidFill>
          <a:ln>
            <a:solidFill>
              <a:srgbClr val="20386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a:t>
            </a:r>
            <a:r>
              <a:rPr lang="en-GB" dirty="0" err="1">
                <a:solidFill>
                  <a:srgbClr val="203864"/>
                </a:solidFill>
              </a:rPr>
              <a:t>traducir</a:t>
            </a:r>
            <a:r>
              <a:rPr lang="en-GB" dirty="0">
                <a:solidFill>
                  <a:srgbClr val="203864"/>
                </a:solidFill>
              </a:rPr>
              <a:t> - translate</a:t>
            </a:r>
          </a:p>
        </p:txBody>
      </p:sp>
    </p:spTree>
    <p:extLst>
      <p:ext uri="{BB962C8B-B14F-4D97-AF65-F5344CB8AC3E}">
        <p14:creationId xmlns:p14="http://schemas.microsoft.com/office/powerpoint/2010/main" val="3169220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1EE017-B605-7E4B-B18E-7A00B6C842C9}"/>
              </a:ext>
            </a:extLst>
          </p:cNvPr>
          <p:cNvSpPr>
            <a:spLocks noGrp="1"/>
          </p:cNvSpPr>
          <p:nvPr>
            <p:ph type="title"/>
          </p:nvPr>
        </p:nvSpPr>
        <p:spPr>
          <a:xfrm>
            <a:off x="232633" y="336991"/>
            <a:ext cx="10515600" cy="447661"/>
          </a:xfrm>
        </p:spPr>
        <p:txBody>
          <a:bodyPr>
            <a:noAutofit/>
          </a:bodyPr>
          <a:lstStyle/>
          <a:p>
            <a:r>
              <a:rPr lang="en-GB" sz="2000" dirty="0"/>
              <a:t>Lucía describe </a:t>
            </a:r>
            <a:r>
              <a:rPr lang="en-GB" sz="2000" dirty="0" err="1"/>
              <a:t>cómo</a:t>
            </a:r>
            <a:r>
              <a:rPr lang="en-GB" sz="2000" dirty="0"/>
              <a:t> </a:t>
            </a:r>
            <a:r>
              <a:rPr lang="en-GB" sz="2000" dirty="0" err="1"/>
              <a:t>cada</a:t>
            </a:r>
            <a:r>
              <a:rPr lang="en-GB" sz="2000" dirty="0"/>
              <a:t> persona </a:t>
            </a:r>
            <a:r>
              <a:rPr lang="en-GB" sz="2000" dirty="0" err="1"/>
              <a:t>continuó</a:t>
            </a:r>
            <a:r>
              <a:rPr lang="en-GB" sz="2000" dirty="0"/>
              <a:t> a ayudar al </a:t>
            </a:r>
            <a:r>
              <a:rPr lang="en-GB" sz="2000" dirty="0" err="1"/>
              <a:t>planeta</a:t>
            </a:r>
            <a:r>
              <a:rPr lang="en-GB" sz="2000" dirty="0"/>
              <a:t>.</a:t>
            </a:r>
            <a:br>
              <a:rPr lang="en-GB" sz="2000" dirty="0"/>
            </a:br>
            <a:r>
              <a:rPr lang="es-GB" sz="2000" dirty="0"/>
              <a:t>Escucha las frases: ¿quién es?</a:t>
            </a:r>
            <a:r>
              <a:rPr lang="en-GB" sz="2000" dirty="0"/>
              <a:t> Luego, e</a:t>
            </a:r>
            <a:r>
              <a:rPr lang="es-GB" sz="2000" dirty="0"/>
              <a:t>scribe la información extra en inglés.</a:t>
            </a:r>
            <a:br>
              <a:rPr lang="es-GB" sz="2000" dirty="0"/>
            </a:br>
            <a:endParaRPr lang="es-GB" sz="2000" dirty="0"/>
          </a:p>
        </p:txBody>
      </p:sp>
      <p:sp>
        <p:nvSpPr>
          <p:cNvPr id="4" name="Título 1">
            <a:extLst>
              <a:ext uri="{FF2B5EF4-FFF2-40B4-BE49-F238E27FC236}">
                <a16:creationId xmlns:a16="http://schemas.microsoft.com/office/drawing/2014/main" id="{CAF124EB-CA27-364B-818F-43E80F8FFB07}"/>
              </a:ext>
            </a:extLst>
          </p:cNvPr>
          <p:cNvSpPr txBox="1">
            <a:spLocks/>
          </p:cNvSpPr>
          <p:nvPr/>
        </p:nvSpPr>
        <p:spPr>
          <a:xfrm>
            <a:off x="190924" y="402012"/>
            <a:ext cx="6932890" cy="3903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s-GB" sz="2000" dirty="0"/>
          </a:p>
        </p:txBody>
      </p:sp>
      <p:graphicFrame>
        <p:nvGraphicFramePr>
          <p:cNvPr id="6" name="Tabla 5">
            <a:extLst>
              <a:ext uri="{FF2B5EF4-FFF2-40B4-BE49-F238E27FC236}">
                <a16:creationId xmlns:a16="http://schemas.microsoft.com/office/drawing/2014/main" id="{4ABFA7EE-09BE-B041-A8DA-46F27AF98C54}"/>
              </a:ext>
            </a:extLst>
          </p:cNvPr>
          <p:cNvGraphicFramePr>
            <a:graphicFrameLocks noGrp="1"/>
          </p:cNvGraphicFramePr>
          <p:nvPr>
            <p:extLst>
              <p:ext uri="{D42A27DB-BD31-4B8C-83A1-F6EECF244321}">
                <p14:modId xmlns:p14="http://schemas.microsoft.com/office/powerpoint/2010/main" val="1238935827"/>
              </p:ext>
            </p:extLst>
          </p:nvPr>
        </p:nvGraphicFramePr>
        <p:xfrm>
          <a:off x="232633" y="875302"/>
          <a:ext cx="3438063" cy="5286330"/>
        </p:xfrm>
        <a:graphic>
          <a:graphicData uri="http://schemas.openxmlformats.org/drawingml/2006/table">
            <a:tbl>
              <a:tblPr firstRow="1" bandRow="1">
                <a:tableStyleId>{5DA37D80-6434-44D0-A028-1B22A696006F}</a:tableStyleId>
              </a:tblPr>
              <a:tblGrid>
                <a:gridCol w="651285">
                  <a:extLst>
                    <a:ext uri="{9D8B030D-6E8A-4147-A177-3AD203B41FA5}">
                      <a16:colId xmlns:a16="http://schemas.microsoft.com/office/drawing/2014/main" val="2450722576"/>
                    </a:ext>
                  </a:extLst>
                </a:gridCol>
                <a:gridCol w="928926">
                  <a:extLst>
                    <a:ext uri="{9D8B030D-6E8A-4147-A177-3AD203B41FA5}">
                      <a16:colId xmlns:a16="http://schemas.microsoft.com/office/drawing/2014/main" val="2199670438"/>
                    </a:ext>
                  </a:extLst>
                </a:gridCol>
                <a:gridCol w="928926">
                  <a:extLst>
                    <a:ext uri="{9D8B030D-6E8A-4147-A177-3AD203B41FA5}">
                      <a16:colId xmlns:a16="http://schemas.microsoft.com/office/drawing/2014/main" val="2532695452"/>
                    </a:ext>
                  </a:extLst>
                </a:gridCol>
                <a:gridCol w="928926">
                  <a:extLst>
                    <a:ext uri="{9D8B030D-6E8A-4147-A177-3AD203B41FA5}">
                      <a16:colId xmlns:a16="http://schemas.microsoft.com/office/drawing/2014/main" val="1843032070"/>
                    </a:ext>
                  </a:extLst>
                </a:gridCol>
              </a:tblGrid>
              <a:tr h="587370">
                <a:tc>
                  <a:txBody>
                    <a:bodyPr/>
                    <a:lstStyle/>
                    <a:p>
                      <a:pPr algn="ctr"/>
                      <a:endParaRPr lang="es-GB" dirty="0">
                        <a:solidFill>
                          <a:srgbClr val="203864"/>
                        </a:solidFill>
                      </a:endParaRPr>
                    </a:p>
                  </a:txBody>
                  <a:tcPr/>
                </a:tc>
                <a:tc>
                  <a:txBody>
                    <a:bodyPr/>
                    <a:lstStyle/>
                    <a:p>
                      <a:pPr algn="ctr"/>
                      <a:r>
                        <a:rPr lang="es-GB" dirty="0">
                          <a:solidFill>
                            <a:srgbClr val="203864"/>
                          </a:solidFill>
                        </a:rPr>
                        <a:t>yo</a:t>
                      </a:r>
                    </a:p>
                  </a:txBody>
                  <a:tcPr anchor="ctr"/>
                </a:tc>
                <a:tc>
                  <a:txBody>
                    <a:bodyPr/>
                    <a:lstStyle/>
                    <a:p>
                      <a:pPr algn="ctr"/>
                      <a:r>
                        <a:rPr lang="es-GB" dirty="0">
                          <a:solidFill>
                            <a:srgbClr val="203864"/>
                          </a:solidFill>
                        </a:rPr>
                        <a:t>tú</a:t>
                      </a:r>
                    </a:p>
                  </a:txBody>
                  <a:tcPr anchor="ctr"/>
                </a:tc>
                <a:tc>
                  <a:txBody>
                    <a:bodyPr/>
                    <a:lstStyle/>
                    <a:p>
                      <a:pPr algn="ctr"/>
                      <a:r>
                        <a:rPr lang="es-GB" dirty="0">
                          <a:solidFill>
                            <a:srgbClr val="203864"/>
                          </a:solidFill>
                        </a:rPr>
                        <a:t>ella</a:t>
                      </a:r>
                    </a:p>
                  </a:txBody>
                  <a:tcPr anchor="ctr"/>
                </a:tc>
                <a:extLst>
                  <a:ext uri="{0D108BD9-81ED-4DB2-BD59-A6C34878D82A}">
                    <a16:rowId xmlns:a16="http://schemas.microsoft.com/office/drawing/2014/main" val="426368054"/>
                  </a:ext>
                </a:extLst>
              </a:tr>
              <a:tr h="587370">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2184961900"/>
                  </a:ext>
                </a:extLst>
              </a:tr>
              <a:tr h="58737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3294273858"/>
                  </a:ext>
                </a:extLst>
              </a:tr>
              <a:tr h="58737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3812807289"/>
                  </a:ext>
                </a:extLst>
              </a:tr>
              <a:tr h="58737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3173943590"/>
                  </a:ext>
                </a:extLst>
              </a:tr>
              <a:tr h="587370">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2225568364"/>
                  </a:ext>
                </a:extLst>
              </a:tr>
              <a:tr h="58737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726000417"/>
                  </a:ext>
                </a:extLst>
              </a:tr>
              <a:tr h="587370">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981116836"/>
                  </a:ext>
                </a:extLst>
              </a:tr>
              <a:tr h="587370">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675986333"/>
                  </a:ext>
                </a:extLst>
              </a:tr>
            </a:tbl>
          </a:graphicData>
        </a:graphic>
      </p:graphicFrame>
      <p:sp>
        <p:nvSpPr>
          <p:cNvPr id="10" name="Action Button: Custom 20">
            <a:hlinkClick r:id="" action="ppaction://noaction" highlightClick="1">
              <a:snd r:embed="rId3" name="EL lunes necesitaste ayuda para recoger basura.wav"/>
            </a:hlinkClick>
            <a:extLst>
              <a:ext uri="{FF2B5EF4-FFF2-40B4-BE49-F238E27FC236}">
                <a16:creationId xmlns:a16="http://schemas.microsoft.com/office/drawing/2014/main" id="{C1D7154A-00F0-8348-A771-891935738EA5}"/>
              </a:ext>
            </a:extLst>
          </p:cNvPr>
          <p:cNvSpPr/>
          <p:nvPr/>
        </p:nvSpPr>
        <p:spPr>
          <a:xfrm>
            <a:off x="312566" y="154319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11" name="Action Button: Custom 20">
            <a:hlinkClick r:id="" action="ppaction://noaction" highlightClick="1">
              <a:snd r:embed="rId4" name="El domingo enseñó cosas interesantes sobre los árboles.wav"/>
            </a:hlinkClick>
            <a:extLst>
              <a:ext uri="{FF2B5EF4-FFF2-40B4-BE49-F238E27FC236}">
                <a16:creationId xmlns:a16="http://schemas.microsoft.com/office/drawing/2014/main" id="{DBBA22FF-3A1B-4442-8720-90F13A0511B6}"/>
              </a:ext>
            </a:extLst>
          </p:cNvPr>
          <p:cNvSpPr/>
          <p:nvPr/>
        </p:nvSpPr>
        <p:spPr>
          <a:xfrm>
            <a:off x="312566" y="2124270"/>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12" name="Action Button: Custom 20">
            <a:hlinkClick r:id="" action="ppaction://noaction" highlightClick="1">
              <a:snd r:embed="rId5" name="El martes limpié las calles en el barrio.wav"/>
            </a:hlinkClick>
            <a:extLst>
              <a:ext uri="{FF2B5EF4-FFF2-40B4-BE49-F238E27FC236}">
                <a16:creationId xmlns:a16="http://schemas.microsoft.com/office/drawing/2014/main" id="{8329F690-DFAF-DA41-AD64-A29A074276AA}"/>
              </a:ext>
            </a:extLst>
          </p:cNvPr>
          <p:cNvSpPr/>
          <p:nvPr/>
        </p:nvSpPr>
        <p:spPr>
          <a:xfrm>
            <a:off x="312566" y="2706287"/>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13" name="Action Button: Custom 20">
            <a:hlinkClick r:id="" action="ppaction://noaction" highlightClick="1">
              <a:snd r:embed="rId6" name="El jueves llevó una planta a la clase.wav"/>
            </a:hlinkClick>
            <a:extLst>
              <a:ext uri="{FF2B5EF4-FFF2-40B4-BE49-F238E27FC236}">
                <a16:creationId xmlns:a16="http://schemas.microsoft.com/office/drawing/2014/main" id="{46706D74-7B07-D24A-B0D2-BE1A8109F96F}"/>
              </a:ext>
            </a:extLst>
          </p:cNvPr>
          <p:cNvSpPr/>
          <p:nvPr/>
        </p:nvSpPr>
        <p:spPr>
          <a:xfrm>
            <a:off x="312566" y="3298339"/>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14" name="Action Button: Custom 20">
            <a:hlinkClick r:id="" action="ppaction://noaction" highlightClick="1">
              <a:snd r:embed="rId7" name="En julio pasó tiempo en el extranjero con un equipo de voluntarios.wav"/>
            </a:hlinkClick>
            <a:extLst>
              <a:ext uri="{FF2B5EF4-FFF2-40B4-BE49-F238E27FC236}">
                <a16:creationId xmlns:a16="http://schemas.microsoft.com/office/drawing/2014/main" id="{C0B0CC88-5F46-1049-820B-D19B8B34A87B}"/>
              </a:ext>
            </a:extLst>
          </p:cNvPr>
          <p:cNvSpPr/>
          <p:nvPr/>
        </p:nvSpPr>
        <p:spPr>
          <a:xfrm>
            <a:off x="305918" y="3886072"/>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15" name="Action Button: Custom 20">
            <a:hlinkClick r:id="" action="ppaction://noaction" highlightClick="1">
              <a:snd r:embed="rId8" name="En verano no compraste ropa nueva.wav"/>
            </a:hlinkClick>
            <a:extLst>
              <a:ext uri="{FF2B5EF4-FFF2-40B4-BE49-F238E27FC236}">
                <a16:creationId xmlns:a16="http://schemas.microsoft.com/office/drawing/2014/main" id="{2FC734F0-1D50-6048-BDBB-417EAB890887}"/>
              </a:ext>
            </a:extLst>
          </p:cNvPr>
          <p:cNvSpPr/>
          <p:nvPr/>
        </p:nvSpPr>
        <p:spPr>
          <a:xfrm>
            <a:off x="296923" y="4478124"/>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16" name="Action Button: Custom 20">
            <a:hlinkClick r:id="" action="ppaction://noaction" highlightClick="1">
              <a:snd r:embed="rId9" name="La semana pasada viajaste en bicicleta.wav"/>
            </a:hlinkClick>
            <a:extLst>
              <a:ext uri="{FF2B5EF4-FFF2-40B4-BE49-F238E27FC236}">
                <a16:creationId xmlns:a16="http://schemas.microsoft.com/office/drawing/2014/main" id="{9B471C4D-2DC0-4246-8AEC-5B14F249D4D4}"/>
              </a:ext>
            </a:extLst>
          </p:cNvPr>
          <p:cNvSpPr/>
          <p:nvPr/>
        </p:nvSpPr>
        <p:spPr>
          <a:xfrm>
            <a:off x="296923" y="508472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17" name="Action Button: Custom 20">
            <a:hlinkClick r:id="" action="ppaction://noaction" highlightClick="1">
              <a:snd r:embed="rId10" name="El fin de semana solo usé productos verdes.wav"/>
            </a:hlinkClick>
            <a:extLst>
              <a:ext uri="{FF2B5EF4-FFF2-40B4-BE49-F238E27FC236}">
                <a16:creationId xmlns:a16="http://schemas.microsoft.com/office/drawing/2014/main" id="{A3AEE2F8-B636-FF42-A3DA-AC82F8BA1F08}"/>
              </a:ext>
            </a:extLst>
          </p:cNvPr>
          <p:cNvSpPr/>
          <p:nvPr/>
        </p:nvSpPr>
        <p:spPr>
          <a:xfrm>
            <a:off x="312566" y="5642158"/>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pic>
        <p:nvPicPr>
          <p:cNvPr id="23" name="Picture 8" descr="green checkmark">
            <a:extLst>
              <a:ext uri="{FF2B5EF4-FFF2-40B4-BE49-F238E27FC236}">
                <a16:creationId xmlns:a16="http://schemas.microsoft.com/office/drawing/2014/main" id="{5A2BB093-C392-7549-A36F-91EA410EF9A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85501" y="1534634"/>
            <a:ext cx="406580" cy="423521"/>
          </a:xfrm>
          <a:prstGeom prst="rect">
            <a:avLst/>
          </a:prstGeom>
        </p:spPr>
      </p:pic>
      <p:graphicFrame>
        <p:nvGraphicFramePr>
          <p:cNvPr id="49" name="Tabla 48">
            <a:extLst>
              <a:ext uri="{FF2B5EF4-FFF2-40B4-BE49-F238E27FC236}">
                <a16:creationId xmlns:a16="http://schemas.microsoft.com/office/drawing/2014/main" id="{FBACC1C3-E08E-F341-A694-5E49FB5A359D}"/>
              </a:ext>
            </a:extLst>
          </p:cNvPr>
          <p:cNvGraphicFramePr>
            <a:graphicFrameLocks noGrp="1"/>
          </p:cNvGraphicFramePr>
          <p:nvPr>
            <p:extLst>
              <p:ext uri="{D42A27DB-BD31-4B8C-83A1-F6EECF244321}">
                <p14:modId xmlns:p14="http://schemas.microsoft.com/office/powerpoint/2010/main" val="2571560337"/>
              </p:ext>
            </p:extLst>
          </p:nvPr>
        </p:nvGraphicFramePr>
        <p:xfrm>
          <a:off x="4017283" y="851185"/>
          <a:ext cx="7983792" cy="5310450"/>
        </p:xfrm>
        <a:graphic>
          <a:graphicData uri="http://schemas.openxmlformats.org/drawingml/2006/table">
            <a:tbl>
              <a:tblPr firstRow="1" bandRow="1">
                <a:tableStyleId>{5DA37D80-6434-44D0-A028-1B22A696006F}</a:tableStyleId>
              </a:tblPr>
              <a:tblGrid>
                <a:gridCol w="2617433">
                  <a:extLst>
                    <a:ext uri="{9D8B030D-6E8A-4147-A177-3AD203B41FA5}">
                      <a16:colId xmlns:a16="http://schemas.microsoft.com/office/drawing/2014/main" val="2199670438"/>
                    </a:ext>
                  </a:extLst>
                </a:gridCol>
                <a:gridCol w="5366359">
                  <a:extLst>
                    <a:ext uri="{9D8B030D-6E8A-4147-A177-3AD203B41FA5}">
                      <a16:colId xmlns:a16="http://schemas.microsoft.com/office/drawing/2014/main" val="2532695452"/>
                    </a:ext>
                  </a:extLst>
                </a:gridCol>
              </a:tblGrid>
              <a:tr h="590050">
                <a:tc>
                  <a:txBody>
                    <a:bodyPr/>
                    <a:lstStyle/>
                    <a:p>
                      <a:pPr algn="ctr"/>
                      <a:r>
                        <a:rPr lang="es-GB" dirty="0">
                          <a:solidFill>
                            <a:srgbClr val="203864"/>
                          </a:solidFill>
                        </a:rPr>
                        <a:t>¿cuándo?</a:t>
                      </a:r>
                    </a:p>
                  </a:txBody>
                  <a:tcPr anchor="ctr"/>
                </a:tc>
                <a:tc>
                  <a:txBody>
                    <a:bodyPr/>
                    <a:lstStyle/>
                    <a:p>
                      <a:pPr algn="ctr"/>
                      <a:r>
                        <a:rPr lang="es-GB" dirty="0">
                          <a:solidFill>
                            <a:srgbClr val="203864"/>
                          </a:solidFill>
                        </a:rPr>
                        <a:t>¿qué?</a:t>
                      </a:r>
                    </a:p>
                  </a:txBody>
                  <a:tcPr anchor="ctr"/>
                </a:tc>
                <a:extLst>
                  <a:ext uri="{0D108BD9-81ED-4DB2-BD59-A6C34878D82A}">
                    <a16:rowId xmlns:a16="http://schemas.microsoft.com/office/drawing/2014/main" val="426368054"/>
                  </a:ext>
                </a:extLst>
              </a:tr>
              <a:tr h="590050">
                <a:tc>
                  <a:txBody>
                    <a:bodyPr/>
                    <a:lstStyle/>
                    <a:p>
                      <a:pPr algn="ctr"/>
                      <a:endParaRPr lang="es-GB" dirty="0">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2184961900"/>
                  </a:ext>
                </a:extLst>
              </a:tr>
              <a:tr h="590050">
                <a:tc>
                  <a:txBody>
                    <a:bodyPr/>
                    <a:lstStyle/>
                    <a:p>
                      <a:pPr algn="ctr"/>
                      <a:endParaRPr lang="es-GB" dirty="0">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3294273858"/>
                  </a:ext>
                </a:extLst>
              </a:tr>
              <a:tr h="590050">
                <a:tc>
                  <a:txBody>
                    <a:bodyPr/>
                    <a:lstStyle/>
                    <a:p>
                      <a:pPr algn="ctr"/>
                      <a:endParaRPr lang="es-GB"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3173943590"/>
                  </a:ext>
                </a:extLst>
              </a:tr>
              <a:tr h="590050">
                <a:tc>
                  <a:txBody>
                    <a:bodyPr/>
                    <a:lstStyle/>
                    <a:p>
                      <a:pPr algn="ctr"/>
                      <a:endParaRPr lang="es-GB" dirty="0">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2225568364"/>
                  </a:ext>
                </a:extLst>
              </a:tr>
              <a:tr h="590050">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726000417"/>
                  </a:ext>
                </a:extLst>
              </a:tr>
              <a:tr h="590050">
                <a:tc>
                  <a:txBody>
                    <a:bodyPr/>
                    <a:lstStyle/>
                    <a:p>
                      <a:pPr algn="ctr"/>
                      <a:endParaRPr lang="es-GB"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981116836"/>
                  </a:ext>
                </a:extLst>
              </a:tr>
              <a:tr h="590050">
                <a:tc>
                  <a:txBody>
                    <a:bodyPr/>
                    <a:lstStyle/>
                    <a:p>
                      <a:pPr algn="ctr"/>
                      <a:endParaRPr lang="es-GB"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675986333"/>
                  </a:ext>
                </a:extLst>
              </a:tr>
              <a:tr h="590050">
                <a:tc>
                  <a:txBody>
                    <a:bodyPr/>
                    <a:lstStyle/>
                    <a:p>
                      <a:pPr algn="ctr"/>
                      <a:endParaRPr lang="es-GB"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7571151"/>
                  </a:ext>
                </a:extLst>
              </a:tr>
            </a:tbl>
          </a:graphicData>
        </a:graphic>
      </p:graphicFrame>
      <p:pic>
        <p:nvPicPr>
          <p:cNvPr id="58" name="Picture 8" descr="green checkmark">
            <a:extLst>
              <a:ext uri="{FF2B5EF4-FFF2-40B4-BE49-F238E27FC236}">
                <a16:creationId xmlns:a16="http://schemas.microsoft.com/office/drawing/2014/main" id="{5C77E0CB-7A74-A64C-B841-660E652FE1F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006538" y="2127353"/>
            <a:ext cx="406580" cy="423521"/>
          </a:xfrm>
          <a:prstGeom prst="rect">
            <a:avLst/>
          </a:prstGeom>
        </p:spPr>
      </p:pic>
      <p:pic>
        <p:nvPicPr>
          <p:cNvPr id="59" name="Picture 8" descr="green checkmark">
            <a:extLst>
              <a:ext uri="{FF2B5EF4-FFF2-40B4-BE49-F238E27FC236}">
                <a16:creationId xmlns:a16="http://schemas.microsoft.com/office/drawing/2014/main" id="{AA4C45FA-7702-554B-9349-7849800D8AF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10720" y="2712207"/>
            <a:ext cx="406580" cy="423521"/>
          </a:xfrm>
          <a:prstGeom prst="rect">
            <a:avLst/>
          </a:prstGeom>
        </p:spPr>
      </p:pic>
      <p:pic>
        <p:nvPicPr>
          <p:cNvPr id="60" name="Picture 8" descr="green checkmark">
            <a:extLst>
              <a:ext uri="{FF2B5EF4-FFF2-40B4-BE49-F238E27FC236}">
                <a16:creationId xmlns:a16="http://schemas.microsoft.com/office/drawing/2014/main" id="{4D75FA05-09FC-E440-8017-624105D9AC1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006538" y="3306706"/>
            <a:ext cx="406580" cy="423521"/>
          </a:xfrm>
          <a:prstGeom prst="rect">
            <a:avLst/>
          </a:prstGeom>
        </p:spPr>
      </p:pic>
      <p:pic>
        <p:nvPicPr>
          <p:cNvPr id="61" name="Picture 8" descr="green checkmark">
            <a:extLst>
              <a:ext uri="{FF2B5EF4-FFF2-40B4-BE49-F238E27FC236}">
                <a16:creationId xmlns:a16="http://schemas.microsoft.com/office/drawing/2014/main" id="{C4E18EFC-E0BB-E24C-B950-F1F521B8D21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006538" y="3922055"/>
            <a:ext cx="406580" cy="423521"/>
          </a:xfrm>
          <a:prstGeom prst="rect">
            <a:avLst/>
          </a:prstGeom>
        </p:spPr>
      </p:pic>
      <p:pic>
        <p:nvPicPr>
          <p:cNvPr id="62" name="Picture 8" descr="green checkmark">
            <a:extLst>
              <a:ext uri="{FF2B5EF4-FFF2-40B4-BE49-F238E27FC236}">
                <a16:creationId xmlns:a16="http://schemas.microsoft.com/office/drawing/2014/main" id="{B1BABEDE-C017-0949-90F6-676E2A7E670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85501" y="4449439"/>
            <a:ext cx="406580" cy="423521"/>
          </a:xfrm>
          <a:prstGeom prst="rect">
            <a:avLst/>
          </a:prstGeom>
        </p:spPr>
      </p:pic>
      <p:pic>
        <p:nvPicPr>
          <p:cNvPr id="63" name="Picture 8" descr="green checkmark">
            <a:extLst>
              <a:ext uri="{FF2B5EF4-FFF2-40B4-BE49-F238E27FC236}">
                <a16:creationId xmlns:a16="http://schemas.microsoft.com/office/drawing/2014/main" id="{B3130B10-EE82-0444-BE25-6CBA64328B2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86080" y="5036825"/>
            <a:ext cx="406580" cy="423521"/>
          </a:xfrm>
          <a:prstGeom prst="rect">
            <a:avLst/>
          </a:prstGeom>
        </p:spPr>
      </p:pic>
      <p:pic>
        <p:nvPicPr>
          <p:cNvPr id="64" name="Picture 8" descr="green checkmark">
            <a:extLst>
              <a:ext uri="{FF2B5EF4-FFF2-40B4-BE49-F238E27FC236}">
                <a16:creationId xmlns:a16="http://schemas.microsoft.com/office/drawing/2014/main" id="{955CF04B-B3D4-B842-9427-E3F5BBA6C04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10720" y="5633596"/>
            <a:ext cx="406580" cy="423521"/>
          </a:xfrm>
          <a:prstGeom prst="rect">
            <a:avLst/>
          </a:prstGeom>
        </p:spPr>
      </p:pic>
      <p:sp>
        <p:nvSpPr>
          <p:cNvPr id="7" name="CuadroTexto 6">
            <a:extLst>
              <a:ext uri="{FF2B5EF4-FFF2-40B4-BE49-F238E27FC236}">
                <a16:creationId xmlns:a16="http://schemas.microsoft.com/office/drawing/2014/main" id="{BB8BA461-5E16-A241-B79C-AE073A772E4F}"/>
              </a:ext>
            </a:extLst>
          </p:cNvPr>
          <p:cNvSpPr txBox="1"/>
          <p:nvPr/>
        </p:nvSpPr>
        <p:spPr>
          <a:xfrm>
            <a:off x="4407417" y="1528857"/>
            <a:ext cx="1630575" cy="400110"/>
          </a:xfrm>
          <a:prstGeom prst="rect">
            <a:avLst/>
          </a:prstGeom>
          <a:noFill/>
        </p:spPr>
        <p:txBody>
          <a:bodyPr wrap="none" rtlCol="0">
            <a:spAutoFit/>
          </a:bodyPr>
          <a:lstStyle/>
          <a:p>
            <a:pPr algn="l"/>
            <a:r>
              <a:rPr lang="en-GB" sz="2000" dirty="0">
                <a:solidFill>
                  <a:schemeClr val="accent5">
                    <a:lumMod val="50000"/>
                  </a:schemeClr>
                </a:solidFill>
              </a:rPr>
              <a:t>on</a:t>
            </a:r>
            <a:r>
              <a:rPr lang="es-GB" sz="2000" dirty="0">
                <a:solidFill>
                  <a:schemeClr val="accent5">
                    <a:lumMod val="50000"/>
                  </a:schemeClr>
                </a:solidFill>
              </a:rPr>
              <a:t> Monday</a:t>
            </a:r>
          </a:p>
        </p:txBody>
      </p:sp>
      <p:sp>
        <p:nvSpPr>
          <p:cNvPr id="65" name="CuadroTexto 64">
            <a:extLst>
              <a:ext uri="{FF2B5EF4-FFF2-40B4-BE49-F238E27FC236}">
                <a16:creationId xmlns:a16="http://schemas.microsoft.com/office/drawing/2014/main" id="{17FCCF83-882B-EC41-9477-F5BC0B41D343}"/>
              </a:ext>
            </a:extLst>
          </p:cNvPr>
          <p:cNvSpPr txBox="1"/>
          <p:nvPr/>
        </p:nvSpPr>
        <p:spPr>
          <a:xfrm>
            <a:off x="6621771" y="1527474"/>
            <a:ext cx="5218325" cy="400110"/>
          </a:xfrm>
          <a:prstGeom prst="rect">
            <a:avLst/>
          </a:prstGeom>
          <a:noFill/>
        </p:spPr>
        <p:txBody>
          <a:bodyPr wrap="square" rtlCol="0">
            <a:spAutoFit/>
          </a:bodyPr>
          <a:lstStyle/>
          <a:p>
            <a:pPr algn="l"/>
            <a:r>
              <a:rPr lang="es-GB" sz="2000" dirty="0">
                <a:solidFill>
                  <a:schemeClr val="accent5">
                    <a:lumMod val="50000"/>
                  </a:schemeClr>
                </a:solidFill>
              </a:rPr>
              <a:t>needed help </a:t>
            </a:r>
            <a:r>
              <a:rPr lang="en-GB" sz="2000" dirty="0">
                <a:solidFill>
                  <a:schemeClr val="accent5">
                    <a:lumMod val="50000"/>
                  </a:schemeClr>
                </a:solidFill>
              </a:rPr>
              <a:t>(in order) </a:t>
            </a:r>
            <a:r>
              <a:rPr lang="es-GB" sz="2000" dirty="0">
                <a:solidFill>
                  <a:schemeClr val="accent5">
                    <a:lumMod val="50000"/>
                  </a:schemeClr>
                </a:solidFill>
              </a:rPr>
              <a:t>to collect rubbish</a:t>
            </a:r>
          </a:p>
        </p:txBody>
      </p:sp>
      <p:sp>
        <p:nvSpPr>
          <p:cNvPr id="66" name="CuadroTexto 65">
            <a:extLst>
              <a:ext uri="{FF2B5EF4-FFF2-40B4-BE49-F238E27FC236}">
                <a16:creationId xmlns:a16="http://schemas.microsoft.com/office/drawing/2014/main" id="{D811E867-C40B-7F46-ACEF-BE9BDD104100}"/>
              </a:ext>
            </a:extLst>
          </p:cNvPr>
          <p:cNvSpPr txBox="1"/>
          <p:nvPr/>
        </p:nvSpPr>
        <p:spPr>
          <a:xfrm>
            <a:off x="4622171" y="2121236"/>
            <a:ext cx="1564852" cy="400110"/>
          </a:xfrm>
          <a:prstGeom prst="rect">
            <a:avLst/>
          </a:prstGeom>
          <a:noFill/>
        </p:spPr>
        <p:txBody>
          <a:bodyPr wrap="none" rtlCol="0">
            <a:spAutoFit/>
          </a:bodyPr>
          <a:lstStyle/>
          <a:p>
            <a:pPr algn="l"/>
            <a:r>
              <a:rPr lang="en-GB" sz="2000" dirty="0">
                <a:solidFill>
                  <a:schemeClr val="accent5">
                    <a:lumMod val="50000"/>
                  </a:schemeClr>
                </a:solidFill>
              </a:rPr>
              <a:t>on Sunday</a:t>
            </a:r>
            <a:endParaRPr lang="es-GB" sz="2000" dirty="0">
              <a:solidFill>
                <a:schemeClr val="accent5">
                  <a:lumMod val="50000"/>
                </a:schemeClr>
              </a:solidFill>
            </a:endParaRPr>
          </a:p>
        </p:txBody>
      </p:sp>
      <p:sp>
        <p:nvSpPr>
          <p:cNvPr id="67" name="CuadroTexto 66">
            <a:extLst>
              <a:ext uri="{FF2B5EF4-FFF2-40B4-BE49-F238E27FC236}">
                <a16:creationId xmlns:a16="http://schemas.microsoft.com/office/drawing/2014/main" id="{F5AADCA0-236F-D945-BBB1-29483CB52B44}"/>
              </a:ext>
            </a:extLst>
          </p:cNvPr>
          <p:cNvSpPr txBox="1"/>
          <p:nvPr/>
        </p:nvSpPr>
        <p:spPr>
          <a:xfrm>
            <a:off x="6621770" y="2106541"/>
            <a:ext cx="5218326" cy="400110"/>
          </a:xfrm>
          <a:prstGeom prst="rect">
            <a:avLst/>
          </a:prstGeom>
          <a:noFill/>
        </p:spPr>
        <p:txBody>
          <a:bodyPr wrap="square" rtlCol="0">
            <a:spAutoFit/>
          </a:bodyPr>
          <a:lstStyle/>
          <a:p>
            <a:pPr algn="l"/>
            <a:r>
              <a:rPr lang="es-GB" sz="2000" dirty="0">
                <a:solidFill>
                  <a:schemeClr val="accent5">
                    <a:lumMod val="50000"/>
                  </a:schemeClr>
                </a:solidFill>
              </a:rPr>
              <a:t>taught interesting things about trees</a:t>
            </a:r>
          </a:p>
        </p:txBody>
      </p:sp>
      <p:sp>
        <p:nvSpPr>
          <p:cNvPr id="68" name="CuadroTexto 67">
            <a:extLst>
              <a:ext uri="{FF2B5EF4-FFF2-40B4-BE49-F238E27FC236}">
                <a16:creationId xmlns:a16="http://schemas.microsoft.com/office/drawing/2014/main" id="{5BFEDB63-7781-FA43-AA71-89B5E50DBB99}"/>
              </a:ext>
            </a:extLst>
          </p:cNvPr>
          <p:cNvSpPr txBox="1"/>
          <p:nvPr/>
        </p:nvSpPr>
        <p:spPr>
          <a:xfrm>
            <a:off x="4465926" y="2708246"/>
            <a:ext cx="1600118" cy="400110"/>
          </a:xfrm>
          <a:prstGeom prst="rect">
            <a:avLst/>
          </a:prstGeom>
          <a:noFill/>
        </p:spPr>
        <p:txBody>
          <a:bodyPr wrap="none" rtlCol="0">
            <a:spAutoFit/>
          </a:bodyPr>
          <a:lstStyle/>
          <a:p>
            <a:pPr algn="l"/>
            <a:r>
              <a:rPr lang="es-GB" sz="2000" dirty="0">
                <a:solidFill>
                  <a:schemeClr val="accent5">
                    <a:lumMod val="50000"/>
                  </a:schemeClr>
                </a:solidFill>
              </a:rPr>
              <a:t>on Tuesday</a:t>
            </a:r>
          </a:p>
        </p:txBody>
      </p:sp>
      <p:sp>
        <p:nvSpPr>
          <p:cNvPr id="69" name="CuadroTexto 68">
            <a:extLst>
              <a:ext uri="{FF2B5EF4-FFF2-40B4-BE49-F238E27FC236}">
                <a16:creationId xmlns:a16="http://schemas.microsoft.com/office/drawing/2014/main" id="{4202FE63-C214-4340-9461-4931B7F83F11}"/>
              </a:ext>
            </a:extLst>
          </p:cNvPr>
          <p:cNvSpPr txBox="1"/>
          <p:nvPr/>
        </p:nvSpPr>
        <p:spPr>
          <a:xfrm>
            <a:off x="6621770" y="2703477"/>
            <a:ext cx="5462200" cy="400110"/>
          </a:xfrm>
          <a:prstGeom prst="rect">
            <a:avLst/>
          </a:prstGeom>
          <a:noFill/>
        </p:spPr>
        <p:txBody>
          <a:bodyPr wrap="square" rtlCol="0">
            <a:spAutoFit/>
          </a:bodyPr>
          <a:lstStyle/>
          <a:p>
            <a:pPr algn="l"/>
            <a:r>
              <a:rPr lang="es-GB" sz="2000" dirty="0">
                <a:solidFill>
                  <a:schemeClr val="accent5">
                    <a:lumMod val="50000"/>
                  </a:schemeClr>
                </a:solidFill>
              </a:rPr>
              <a:t>cleaned the streets in </a:t>
            </a:r>
            <a:r>
              <a:rPr lang="en-GB" sz="2000" dirty="0">
                <a:solidFill>
                  <a:schemeClr val="accent5">
                    <a:lumMod val="50000"/>
                  </a:schemeClr>
                </a:solidFill>
              </a:rPr>
              <a:t>the</a:t>
            </a:r>
            <a:r>
              <a:rPr lang="es-GB" sz="2000" dirty="0">
                <a:solidFill>
                  <a:schemeClr val="accent5">
                    <a:lumMod val="50000"/>
                  </a:schemeClr>
                </a:solidFill>
              </a:rPr>
              <a:t> neighbourhood</a:t>
            </a:r>
          </a:p>
        </p:txBody>
      </p:sp>
      <p:sp>
        <p:nvSpPr>
          <p:cNvPr id="70" name="CuadroTexto 69">
            <a:extLst>
              <a:ext uri="{FF2B5EF4-FFF2-40B4-BE49-F238E27FC236}">
                <a16:creationId xmlns:a16="http://schemas.microsoft.com/office/drawing/2014/main" id="{87F469F0-2ECB-5749-86CA-7EFEBF94435B}"/>
              </a:ext>
            </a:extLst>
          </p:cNvPr>
          <p:cNvSpPr txBox="1"/>
          <p:nvPr/>
        </p:nvSpPr>
        <p:spPr>
          <a:xfrm>
            <a:off x="4465331" y="3299644"/>
            <a:ext cx="1667444" cy="400110"/>
          </a:xfrm>
          <a:prstGeom prst="rect">
            <a:avLst/>
          </a:prstGeom>
          <a:noFill/>
        </p:spPr>
        <p:txBody>
          <a:bodyPr wrap="none" rtlCol="0">
            <a:spAutoFit/>
          </a:bodyPr>
          <a:lstStyle/>
          <a:p>
            <a:pPr algn="l"/>
            <a:r>
              <a:rPr lang="es-GB" sz="2000" dirty="0">
                <a:solidFill>
                  <a:schemeClr val="accent5">
                    <a:lumMod val="50000"/>
                  </a:schemeClr>
                </a:solidFill>
              </a:rPr>
              <a:t>on Thursday</a:t>
            </a:r>
          </a:p>
        </p:txBody>
      </p:sp>
      <p:sp>
        <p:nvSpPr>
          <p:cNvPr id="71" name="CuadroTexto 70">
            <a:extLst>
              <a:ext uri="{FF2B5EF4-FFF2-40B4-BE49-F238E27FC236}">
                <a16:creationId xmlns:a16="http://schemas.microsoft.com/office/drawing/2014/main" id="{07C084AA-03E6-C042-99D8-8ED1D5FEACE7}"/>
              </a:ext>
            </a:extLst>
          </p:cNvPr>
          <p:cNvSpPr txBox="1"/>
          <p:nvPr/>
        </p:nvSpPr>
        <p:spPr>
          <a:xfrm>
            <a:off x="6621770" y="3271769"/>
            <a:ext cx="5295889" cy="400110"/>
          </a:xfrm>
          <a:prstGeom prst="rect">
            <a:avLst/>
          </a:prstGeom>
          <a:noFill/>
        </p:spPr>
        <p:txBody>
          <a:bodyPr wrap="square" rtlCol="0">
            <a:spAutoFit/>
          </a:bodyPr>
          <a:lstStyle/>
          <a:p>
            <a:pPr algn="l"/>
            <a:r>
              <a:rPr lang="es-GB" sz="2000" dirty="0">
                <a:solidFill>
                  <a:schemeClr val="accent5">
                    <a:lumMod val="50000"/>
                  </a:schemeClr>
                </a:solidFill>
              </a:rPr>
              <a:t>took a plant to </a:t>
            </a:r>
            <a:r>
              <a:rPr lang="en-GB" sz="2000" dirty="0">
                <a:solidFill>
                  <a:schemeClr val="accent5">
                    <a:lumMod val="50000"/>
                  </a:schemeClr>
                </a:solidFill>
              </a:rPr>
              <a:t>class</a:t>
            </a:r>
            <a:endParaRPr lang="es-GB" sz="2000" dirty="0">
              <a:solidFill>
                <a:schemeClr val="accent5">
                  <a:lumMod val="50000"/>
                </a:schemeClr>
              </a:solidFill>
            </a:endParaRPr>
          </a:p>
        </p:txBody>
      </p:sp>
      <p:sp>
        <p:nvSpPr>
          <p:cNvPr id="72" name="CuadroTexto 71">
            <a:extLst>
              <a:ext uri="{FF2B5EF4-FFF2-40B4-BE49-F238E27FC236}">
                <a16:creationId xmlns:a16="http://schemas.microsoft.com/office/drawing/2014/main" id="{1E2EABEB-B524-F24D-BDB6-3168F56D39B9}"/>
              </a:ext>
            </a:extLst>
          </p:cNvPr>
          <p:cNvSpPr txBox="1"/>
          <p:nvPr/>
        </p:nvSpPr>
        <p:spPr>
          <a:xfrm>
            <a:off x="4853694" y="3891770"/>
            <a:ext cx="931665" cy="400110"/>
          </a:xfrm>
          <a:prstGeom prst="rect">
            <a:avLst/>
          </a:prstGeom>
          <a:noFill/>
        </p:spPr>
        <p:txBody>
          <a:bodyPr wrap="none" rtlCol="0">
            <a:spAutoFit/>
          </a:bodyPr>
          <a:lstStyle/>
          <a:p>
            <a:pPr algn="l"/>
            <a:r>
              <a:rPr lang="es-GB" sz="2000" dirty="0">
                <a:solidFill>
                  <a:schemeClr val="accent5">
                    <a:lumMod val="50000"/>
                  </a:schemeClr>
                </a:solidFill>
              </a:rPr>
              <a:t>in July</a:t>
            </a:r>
          </a:p>
        </p:txBody>
      </p:sp>
      <p:sp>
        <p:nvSpPr>
          <p:cNvPr id="73" name="CuadroTexto 72">
            <a:extLst>
              <a:ext uri="{FF2B5EF4-FFF2-40B4-BE49-F238E27FC236}">
                <a16:creationId xmlns:a16="http://schemas.microsoft.com/office/drawing/2014/main" id="{D45E6516-DAAB-B340-A010-C594D69275FA}"/>
              </a:ext>
            </a:extLst>
          </p:cNvPr>
          <p:cNvSpPr txBox="1"/>
          <p:nvPr/>
        </p:nvSpPr>
        <p:spPr>
          <a:xfrm>
            <a:off x="6621770" y="3737882"/>
            <a:ext cx="5570230" cy="707886"/>
          </a:xfrm>
          <a:prstGeom prst="rect">
            <a:avLst/>
          </a:prstGeom>
          <a:noFill/>
        </p:spPr>
        <p:txBody>
          <a:bodyPr wrap="square" rtlCol="0">
            <a:spAutoFit/>
          </a:bodyPr>
          <a:lstStyle/>
          <a:p>
            <a:pPr algn="l"/>
            <a:r>
              <a:rPr lang="es-GB" sz="2000" dirty="0">
                <a:solidFill>
                  <a:schemeClr val="accent5">
                    <a:lumMod val="50000"/>
                  </a:schemeClr>
                </a:solidFill>
              </a:rPr>
              <a:t>spent time abroad with a team of volunteers</a:t>
            </a:r>
          </a:p>
        </p:txBody>
      </p:sp>
      <p:sp>
        <p:nvSpPr>
          <p:cNvPr id="74" name="CuadroTexto 73">
            <a:extLst>
              <a:ext uri="{FF2B5EF4-FFF2-40B4-BE49-F238E27FC236}">
                <a16:creationId xmlns:a16="http://schemas.microsoft.com/office/drawing/2014/main" id="{3A57D52D-02E1-2C4E-8D37-248900CF5D99}"/>
              </a:ext>
            </a:extLst>
          </p:cNvPr>
          <p:cNvSpPr txBox="1"/>
          <p:nvPr/>
        </p:nvSpPr>
        <p:spPr>
          <a:xfrm>
            <a:off x="4623020" y="4479623"/>
            <a:ext cx="1443024" cy="400110"/>
          </a:xfrm>
          <a:prstGeom prst="rect">
            <a:avLst/>
          </a:prstGeom>
          <a:noFill/>
        </p:spPr>
        <p:txBody>
          <a:bodyPr wrap="none" rtlCol="0">
            <a:spAutoFit/>
          </a:bodyPr>
          <a:lstStyle/>
          <a:p>
            <a:pPr algn="l"/>
            <a:r>
              <a:rPr lang="es-GB" sz="2000" dirty="0">
                <a:solidFill>
                  <a:schemeClr val="accent5">
                    <a:lumMod val="50000"/>
                  </a:schemeClr>
                </a:solidFill>
              </a:rPr>
              <a:t>in summer</a:t>
            </a:r>
          </a:p>
        </p:txBody>
      </p:sp>
      <p:sp>
        <p:nvSpPr>
          <p:cNvPr id="75" name="CuadroTexto 74">
            <a:extLst>
              <a:ext uri="{FF2B5EF4-FFF2-40B4-BE49-F238E27FC236}">
                <a16:creationId xmlns:a16="http://schemas.microsoft.com/office/drawing/2014/main" id="{B3FD7E01-4182-9140-8B8F-147B963922A1}"/>
              </a:ext>
            </a:extLst>
          </p:cNvPr>
          <p:cNvSpPr txBox="1"/>
          <p:nvPr/>
        </p:nvSpPr>
        <p:spPr>
          <a:xfrm>
            <a:off x="6621770" y="4498358"/>
            <a:ext cx="4538449" cy="400110"/>
          </a:xfrm>
          <a:prstGeom prst="rect">
            <a:avLst/>
          </a:prstGeom>
          <a:noFill/>
        </p:spPr>
        <p:txBody>
          <a:bodyPr wrap="square" rtlCol="0">
            <a:spAutoFit/>
          </a:bodyPr>
          <a:lstStyle/>
          <a:p>
            <a:pPr algn="l"/>
            <a:r>
              <a:rPr lang="es-GB" sz="2000" dirty="0">
                <a:solidFill>
                  <a:schemeClr val="accent5">
                    <a:lumMod val="50000"/>
                  </a:schemeClr>
                </a:solidFill>
              </a:rPr>
              <a:t>didn’t buy new clothes</a:t>
            </a:r>
          </a:p>
        </p:txBody>
      </p:sp>
      <p:sp>
        <p:nvSpPr>
          <p:cNvPr id="76" name="CuadroTexto 75">
            <a:extLst>
              <a:ext uri="{FF2B5EF4-FFF2-40B4-BE49-F238E27FC236}">
                <a16:creationId xmlns:a16="http://schemas.microsoft.com/office/drawing/2014/main" id="{34281EC0-69D7-E743-BEF4-B39071673895}"/>
              </a:ext>
            </a:extLst>
          </p:cNvPr>
          <p:cNvSpPr txBox="1"/>
          <p:nvPr/>
        </p:nvSpPr>
        <p:spPr>
          <a:xfrm>
            <a:off x="4276087" y="5663596"/>
            <a:ext cx="2172390" cy="400110"/>
          </a:xfrm>
          <a:prstGeom prst="rect">
            <a:avLst/>
          </a:prstGeom>
          <a:noFill/>
        </p:spPr>
        <p:txBody>
          <a:bodyPr wrap="none" rtlCol="0">
            <a:spAutoFit/>
          </a:bodyPr>
          <a:lstStyle/>
          <a:p>
            <a:pPr algn="l"/>
            <a:r>
              <a:rPr lang="en-GB" sz="2000" dirty="0">
                <a:solidFill>
                  <a:schemeClr val="accent5">
                    <a:lumMod val="50000"/>
                  </a:schemeClr>
                </a:solidFill>
              </a:rPr>
              <a:t>at</a:t>
            </a:r>
            <a:r>
              <a:rPr lang="es-GB" sz="2000" dirty="0">
                <a:solidFill>
                  <a:schemeClr val="accent5">
                    <a:lumMod val="50000"/>
                  </a:schemeClr>
                </a:solidFill>
              </a:rPr>
              <a:t> the weekend</a:t>
            </a:r>
          </a:p>
        </p:txBody>
      </p:sp>
      <p:sp>
        <p:nvSpPr>
          <p:cNvPr id="77" name="CuadroTexto 76">
            <a:extLst>
              <a:ext uri="{FF2B5EF4-FFF2-40B4-BE49-F238E27FC236}">
                <a16:creationId xmlns:a16="http://schemas.microsoft.com/office/drawing/2014/main" id="{4495836C-8A76-2E4A-9A16-86EC71765746}"/>
              </a:ext>
            </a:extLst>
          </p:cNvPr>
          <p:cNvSpPr txBox="1"/>
          <p:nvPr/>
        </p:nvSpPr>
        <p:spPr>
          <a:xfrm>
            <a:off x="6621770" y="5654897"/>
            <a:ext cx="5267563" cy="400110"/>
          </a:xfrm>
          <a:prstGeom prst="rect">
            <a:avLst/>
          </a:prstGeom>
          <a:noFill/>
        </p:spPr>
        <p:txBody>
          <a:bodyPr wrap="square" rtlCol="0">
            <a:spAutoFit/>
          </a:bodyPr>
          <a:lstStyle/>
          <a:p>
            <a:pPr algn="l"/>
            <a:r>
              <a:rPr lang="es-GB" sz="2000" dirty="0">
                <a:solidFill>
                  <a:schemeClr val="accent5">
                    <a:lumMod val="50000"/>
                  </a:schemeClr>
                </a:solidFill>
              </a:rPr>
              <a:t>only used green products</a:t>
            </a:r>
          </a:p>
        </p:txBody>
      </p:sp>
      <p:sp>
        <p:nvSpPr>
          <p:cNvPr id="38" name="CuadroTexto 37">
            <a:extLst>
              <a:ext uri="{FF2B5EF4-FFF2-40B4-BE49-F238E27FC236}">
                <a16:creationId xmlns:a16="http://schemas.microsoft.com/office/drawing/2014/main" id="{EB463B0B-E22B-3D48-BCC1-DF9D954B3325}"/>
              </a:ext>
            </a:extLst>
          </p:cNvPr>
          <p:cNvSpPr txBox="1"/>
          <p:nvPr/>
        </p:nvSpPr>
        <p:spPr>
          <a:xfrm>
            <a:off x="4724010" y="5048530"/>
            <a:ext cx="1342034" cy="400110"/>
          </a:xfrm>
          <a:prstGeom prst="rect">
            <a:avLst/>
          </a:prstGeom>
          <a:noFill/>
        </p:spPr>
        <p:txBody>
          <a:bodyPr wrap="none" rtlCol="0">
            <a:spAutoFit/>
          </a:bodyPr>
          <a:lstStyle/>
          <a:p>
            <a:pPr algn="l"/>
            <a:r>
              <a:rPr lang="es-GB" sz="2000" dirty="0">
                <a:solidFill>
                  <a:schemeClr val="accent5">
                    <a:lumMod val="50000"/>
                  </a:schemeClr>
                </a:solidFill>
              </a:rPr>
              <a:t>last week</a:t>
            </a:r>
          </a:p>
        </p:txBody>
      </p:sp>
      <p:sp>
        <p:nvSpPr>
          <p:cNvPr id="39" name="CuadroTexto 38">
            <a:extLst>
              <a:ext uri="{FF2B5EF4-FFF2-40B4-BE49-F238E27FC236}">
                <a16:creationId xmlns:a16="http://schemas.microsoft.com/office/drawing/2014/main" id="{67113D04-309D-224D-B7D1-D736165754BE}"/>
              </a:ext>
            </a:extLst>
          </p:cNvPr>
          <p:cNvSpPr txBox="1"/>
          <p:nvPr/>
        </p:nvSpPr>
        <p:spPr>
          <a:xfrm>
            <a:off x="6638454" y="5060236"/>
            <a:ext cx="2252540" cy="400110"/>
          </a:xfrm>
          <a:prstGeom prst="rect">
            <a:avLst/>
          </a:prstGeom>
          <a:noFill/>
        </p:spPr>
        <p:txBody>
          <a:bodyPr wrap="none" rtlCol="0">
            <a:spAutoFit/>
          </a:bodyPr>
          <a:lstStyle/>
          <a:p>
            <a:pPr algn="l"/>
            <a:r>
              <a:rPr lang="es-GB" sz="2000" dirty="0">
                <a:solidFill>
                  <a:schemeClr val="accent5">
                    <a:lumMod val="50000"/>
                  </a:schemeClr>
                </a:solidFill>
              </a:rPr>
              <a:t>travelled by bike</a:t>
            </a:r>
          </a:p>
        </p:txBody>
      </p:sp>
      <p:sp>
        <p:nvSpPr>
          <p:cNvPr id="8" name="Rounded Rectangular Callout 7"/>
          <p:cNvSpPr/>
          <p:nvPr/>
        </p:nvSpPr>
        <p:spPr>
          <a:xfrm>
            <a:off x="6616270" y="1502640"/>
            <a:ext cx="5266482" cy="3338248"/>
          </a:xfrm>
          <a:prstGeom prst="wedgeRoundRectCallout">
            <a:avLst>
              <a:gd name="adj1" fmla="val -62207"/>
              <a:gd name="adj2" fmla="val -36220"/>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To talk about a day of the week in the past, you can use ‘</a:t>
            </a:r>
            <a:r>
              <a:rPr lang="en-GB" sz="2000" dirty="0" err="1">
                <a:solidFill>
                  <a:srgbClr val="203864"/>
                </a:solidFill>
              </a:rPr>
              <a:t>pasado</a:t>
            </a:r>
            <a:r>
              <a:rPr lang="en-GB" sz="2000" dirty="0">
                <a:solidFill>
                  <a:srgbClr val="203864"/>
                </a:solidFill>
              </a:rPr>
              <a:t>/a’.</a:t>
            </a:r>
          </a:p>
          <a:p>
            <a:pPr algn="ctr"/>
            <a:endParaRPr lang="en-GB" sz="2000" dirty="0">
              <a:solidFill>
                <a:srgbClr val="203864"/>
              </a:solidFill>
            </a:endParaRPr>
          </a:p>
          <a:p>
            <a:pPr algn="ctr"/>
            <a:r>
              <a:rPr lang="en-GB" sz="2000" dirty="0">
                <a:solidFill>
                  <a:srgbClr val="203864"/>
                </a:solidFill>
              </a:rPr>
              <a:t>e.g. el lunes </a:t>
            </a:r>
            <a:r>
              <a:rPr lang="en-GB" sz="2000" dirty="0" err="1">
                <a:solidFill>
                  <a:srgbClr val="203864"/>
                </a:solidFill>
              </a:rPr>
              <a:t>pasado</a:t>
            </a:r>
            <a:r>
              <a:rPr lang="en-GB" sz="2000" dirty="0">
                <a:solidFill>
                  <a:srgbClr val="203864"/>
                </a:solidFill>
              </a:rPr>
              <a:t>        last Monday</a:t>
            </a:r>
          </a:p>
          <a:p>
            <a:pPr algn="ctr"/>
            <a:endParaRPr lang="en-GB" sz="2000" dirty="0">
              <a:solidFill>
                <a:srgbClr val="203864"/>
              </a:solidFill>
            </a:endParaRPr>
          </a:p>
          <a:p>
            <a:pPr algn="ctr"/>
            <a:r>
              <a:rPr lang="en-GB" sz="2000" dirty="0">
                <a:solidFill>
                  <a:srgbClr val="203864"/>
                </a:solidFill>
              </a:rPr>
              <a:t>However, you can also just say ‘el lunes’ (on Monday). In context, the speaker will understand whether you are referring to the past or present.</a:t>
            </a:r>
          </a:p>
        </p:txBody>
      </p:sp>
      <p:sp>
        <p:nvSpPr>
          <p:cNvPr id="43" name="Rounded Rectangle 11">
            <a:extLst>
              <a:ext uri="{FF2B5EF4-FFF2-40B4-BE49-F238E27FC236}">
                <a16:creationId xmlns:a16="http://schemas.microsoft.com/office/drawing/2014/main" id="{A316DD52-7894-4A75-969C-CA0645DA2978}"/>
              </a:ext>
            </a:extLst>
          </p:cNvPr>
          <p:cNvSpPr/>
          <p:nvPr/>
        </p:nvSpPr>
        <p:spPr>
          <a:xfrm>
            <a:off x="9982199" y="279400"/>
            <a:ext cx="1945943" cy="3796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04678" y="749758"/>
            <a:ext cx="966995" cy="966995"/>
          </a:xfrm>
          <a:prstGeom prst="rect">
            <a:avLst/>
          </a:prstGeom>
        </p:spPr>
      </p:pic>
    </p:spTree>
    <p:extLst>
      <p:ext uri="{BB962C8B-B14F-4D97-AF65-F5344CB8AC3E}">
        <p14:creationId xmlns:p14="http://schemas.microsoft.com/office/powerpoint/2010/main" val="286108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8"/>
                                        </p:tgtEl>
                                        <p:attrNameLst>
                                          <p:attrName>style.visibility</p:attrName>
                                        </p:attrNameLst>
                                      </p:cBhvr>
                                      <p:to>
                                        <p:strVal val="visible"/>
                                      </p:to>
                                    </p:set>
                                    <p:animEffect transition="in" filter="fade">
                                      <p:cBhvr>
                                        <p:cTn id="10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5" grpId="0"/>
      <p:bldP spid="66" grpId="0"/>
      <p:bldP spid="67" grpId="0"/>
      <p:bldP spid="68" grpId="0"/>
      <p:bldP spid="69" grpId="0"/>
      <p:bldP spid="70" grpId="0"/>
      <p:bldP spid="71" grpId="0"/>
      <p:bldP spid="72" grpId="0"/>
      <p:bldP spid="73" grpId="0"/>
      <p:bldP spid="74" grpId="0"/>
      <p:bldP spid="75" grpId="0"/>
      <p:bldP spid="76" grpId="0"/>
      <p:bldP spid="77" grpId="0"/>
      <p:bldP spid="38" grpId="0"/>
      <p:bldP spid="39" grpId="0"/>
      <p:bldP spid="8"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4CD0F9EC-119A-9B46-859F-896078B7326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19568</TotalTime>
  <Words>7887</Words>
  <Application>Microsoft Office PowerPoint</Application>
  <PresentationFormat>Widescreen</PresentationFormat>
  <Paragraphs>1133</Paragraphs>
  <Slides>41</Slides>
  <Notes>41</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41</vt:i4>
      </vt:variant>
    </vt:vector>
  </HeadingPairs>
  <TitlesOfParts>
    <vt:vector size="49" baseType="lpstr">
      <vt:lpstr>Arial</vt:lpstr>
      <vt:lpstr>Calibri</vt:lpstr>
      <vt:lpstr>Century Gothic</vt:lpstr>
      <vt:lpstr>Times New Roman</vt:lpstr>
      <vt:lpstr>Tw Cen MT</vt:lpstr>
      <vt:lpstr>Wingdings</vt:lpstr>
      <vt:lpstr>1_Office Theme</vt:lpstr>
      <vt:lpstr>4_Office Theme</vt:lpstr>
      <vt:lpstr>Talking about the environment</vt:lpstr>
      <vt:lpstr>Fonética</vt:lpstr>
      <vt:lpstr>Vocabulario</vt:lpstr>
      <vt:lpstr>leer / hablar</vt:lpstr>
      <vt:lpstr>escribir</vt:lpstr>
      <vt:lpstr>Talking about things completed in the past: regular verbs in the preterite</vt:lpstr>
      <vt:lpstr>¡Hoy es un día especial para ayudar al planeta! Lucía habla con Daniel y Nadia sobre las actividades. Decide si las frases en inglés están en el texto. Luego, escribe el pronombre (e.g. yo), según el verbo. </vt:lpstr>
      <vt:lpstr>Lee el texto con tu compañero/a de clase.   Traduce* los verbos y los pronombres al español.</vt:lpstr>
      <vt:lpstr>Lucía describe cómo cada persona continuó a ayudar al planeta. Escucha las frases: ¿quién es? Luego, escribe la información extra en inglés. </vt:lpstr>
      <vt:lpstr>Ahora vamos a escribir unas frases similares en español.</vt:lpstr>
      <vt:lpstr>hablar / escuchar </vt:lpstr>
      <vt:lpstr>Estudiante A</vt:lpstr>
      <vt:lpstr>Estudiante B</vt:lpstr>
      <vt:lpstr>Solución - Estudiante A</vt:lpstr>
      <vt:lpstr>Solución - Estudiante B</vt:lpstr>
      <vt:lpstr>Talking about the environment [2]</vt:lpstr>
      <vt:lpstr>Fonética</vt:lpstr>
      <vt:lpstr>Fonética</vt:lpstr>
      <vt:lpstr>¿Cuál es la palabra en español?</vt:lpstr>
      <vt:lpstr>¿Cuál es la palabra en español?</vt:lpstr>
      <vt:lpstr>¿Cuál es la palabra en español?</vt:lpstr>
      <vt:lpstr>¿Cuál es la palabra en español?</vt:lpstr>
      <vt:lpstr>¿Cuál es la palabra en español?</vt:lpstr>
      <vt:lpstr>¿Cuál es la palabra en español?</vt:lpstr>
      <vt:lpstr>¿Cuál es la palabra en español?</vt:lpstr>
      <vt:lpstr>¿Cuál es la palabra en español?</vt:lpstr>
      <vt:lpstr>¿Cuál es la palabra en español?</vt:lpstr>
      <vt:lpstr>¿Cuál es la palabra en español?</vt:lpstr>
      <vt:lpstr>¿Cuál es la palabra en español?</vt:lpstr>
      <vt:lpstr>¿Cuál es la palabra en español?</vt:lpstr>
      <vt:lpstr>Ahora vamos a decir las palabras en español.  Usa la palabra para ‘the’ si es un nombre.</vt:lpstr>
      <vt:lpstr>Talking about completed actions in the past: -er/-ir verbs in the preterite</vt:lpstr>
      <vt:lpstr>Lucía habla con Nadia. ¿Qué palabras pueden ir en las partes en blanco? Luego escucha y completa el texto.  </vt:lpstr>
      <vt:lpstr>Escucha y lee. Lucía y Nadia comparan las actividades para ayudar al planeta. ¿Puedes reemplazar* las palabras en el texto?  </vt:lpstr>
      <vt:lpstr>Unos días después del día para ayudar al planeta, todos los amigos comparan las actividades.  ¿Puedes decir las frases en español?</vt:lpstr>
      <vt:lpstr>Solución</vt:lpstr>
      <vt:lpstr>¡Ahora tú escribes!</vt:lpstr>
      <vt:lpstr>Escribe otra versión del texto.  Puedes cambiar las partes subrayadas.</vt:lpstr>
      <vt:lpstr>escribir</vt:lpstr>
      <vt:lpstr>Gaming Grammar</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Peter Watson</cp:lastModifiedBy>
  <cp:revision>1167</cp:revision>
  <dcterms:created xsi:type="dcterms:W3CDTF">2020-06-12T19:18:08Z</dcterms:created>
  <dcterms:modified xsi:type="dcterms:W3CDTF">2021-06-30T14:17:12Z</dcterms:modified>
</cp:coreProperties>
</file>