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20" r:id="rId4"/>
  </p:sldMasterIdLst>
  <p:notesMasterIdLst>
    <p:notesMasterId r:id="rId34"/>
  </p:notesMasterIdLst>
  <p:sldIdLst>
    <p:sldId id="265" r:id="rId5"/>
    <p:sldId id="264" r:id="rId6"/>
    <p:sldId id="269" r:id="rId7"/>
    <p:sldId id="270" r:id="rId8"/>
    <p:sldId id="262" r:id="rId9"/>
    <p:sldId id="263" r:id="rId10"/>
    <p:sldId id="290" r:id="rId11"/>
    <p:sldId id="258" r:id="rId12"/>
    <p:sldId id="259" r:id="rId13"/>
    <p:sldId id="260" r:id="rId14"/>
    <p:sldId id="261" r:id="rId15"/>
    <p:sldId id="267" r:id="rId16"/>
    <p:sldId id="288" r:id="rId17"/>
    <p:sldId id="289" r:id="rId18"/>
    <p:sldId id="285" r:id="rId19"/>
    <p:sldId id="286" r:id="rId20"/>
    <p:sldId id="266" r:id="rId21"/>
    <p:sldId id="268" r:id="rId22"/>
    <p:sldId id="276" r:id="rId23"/>
    <p:sldId id="291" r:id="rId24"/>
    <p:sldId id="278" r:id="rId25"/>
    <p:sldId id="275" r:id="rId26"/>
    <p:sldId id="271" r:id="rId27"/>
    <p:sldId id="279" r:id="rId28"/>
    <p:sldId id="284" r:id="rId29"/>
    <p:sldId id="282" r:id="rId30"/>
    <p:sldId id="281" r:id="rId31"/>
    <p:sldId id="283" r:id="rId32"/>
    <p:sldId id="29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6" autoAdjust="0"/>
    <p:restoredTop sz="74217" autoAdjust="0"/>
  </p:normalViewPr>
  <p:slideViewPr>
    <p:cSldViewPr snapToGrid="0">
      <p:cViewPr varScale="1">
        <p:scale>
          <a:sx n="54" d="100"/>
          <a:sy n="54" d="100"/>
        </p:scale>
        <p:origin x="1332" y="6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B71ADC-CA62-4251-B321-5F5329B80716}" type="datetimeFigureOut">
              <a:rPr lang="en-GB" smtClean="0"/>
              <a:t>15/07/2022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07AC73-105D-45E3-AFAC-FC68B084D4B0}" type="slidenum">
              <a:rPr lang="en-GB" smtClean="0"/>
              <a:t>‹#›</a:t>
            </a:fld>
            <a:endParaRPr lang="en-GB"/>
          </a:p>
        </p:txBody>
      </p:sp>
    </p:spTree>
    <p:extLst>
      <p:ext uri="{BB962C8B-B14F-4D97-AF65-F5344CB8AC3E}">
        <p14:creationId xmlns:p14="http://schemas.microsoft.com/office/powerpoint/2010/main" val="2759328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[ce] &amp; [ci]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a:t>
            </a:r>
            <a:r>
              <a:rPr lang="en-GB" b="0" baseline="0" dirty="0"/>
              <a:t>of present tense –ar verbs in the first and third person plural (-amos, -an)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Consolidation of vocabulary, including a set of 50 vocab items from Y7</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8.1.1.6 (revisit):</a:t>
            </a:r>
            <a:r>
              <a:rPr lang="en-GB" sz="1200" b="1" i="0" u="none" strike="noStrike" kern="1200" cap="none" baseline="0" dirty="0">
                <a:solidFill>
                  <a:schemeClr val="tx1"/>
                </a:solidFill>
                <a:effectLst/>
                <a:latin typeface="+mn-lt"/>
                <a:ea typeface="Calibri"/>
                <a:cs typeface="Calibri"/>
                <a:sym typeface="Calibri"/>
              </a:rPr>
              <a:t> </a:t>
            </a:r>
            <a:r>
              <a:rPr lang="es-ES" dirty="0"/>
              <a:t>empezar [175]; terminar [253]; decir [31]; ver [38]; el minuto [478]; el ejemplo [187]; la opinión [578]; la verdad [176]; el/la estudiante [795]; el alemán [761]; todo² [472]</a:t>
            </a:r>
            <a:endParaRPr lang="en-GB" baseline="0" dirty="0"/>
          </a:p>
          <a:p>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endParaRPr lang="es-ES" baseline="0" dirty="0"/>
          </a:p>
          <a:p>
            <a:r>
              <a:rPr lang="es-ES" baseline="0" dirty="0"/>
              <a:t>Note: </a:t>
            </a:r>
            <a:r>
              <a:rPr lang="es-ES" baseline="0" dirty="0" err="1"/>
              <a:t>Vocabulary</a:t>
            </a:r>
            <a:r>
              <a:rPr lang="es-ES" baseline="0" dirty="0"/>
              <a:t> </a:t>
            </a:r>
            <a:r>
              <a:rPr lang="es-ES" baseline="0" dirty="0" err="1"/>
              <a:t>from</a:t>
            </a:r>
            <a:r>
              <a:rPr lang="es-ES" baseline="0" dirty="0"/>
              <a:t> 8.1.2.4 </a:t>
            </a:r>
            <a:r>
              <a:rPr lang="es-ES" baseline="0" dirty="0" err="1"/>
              <a:t>is</a:t>
            </a:r>
            <a:r>
              <a:rPr lang="es-ES" baseline="0" dirty="0"/>
              <a:t> </a:t>
            </a:r>
            <a:r>
              <a:rPr lang="es-ES" baseline="0" dirty="0" err="1"/>
              <a:t>revisited</a:t>
            </a:r>
            <a:r>
              <a:rPr lang="es-ES" baseline="0" dirty="0"/>
              <a:t> in </a:t>
            </a:r>
            <a:r>
              <a:rPr lang="es-ES" baseline="0" dirty="0" err="1"/>
              <a:t>lesson</a:t>
            </a:r>
            <a:r>
              <a:rPr lang="es-ES" baseline="0" dirty="0"/>
              <a:t> 2.</a:t>
            </a:r>
          </a:p>
          <a:p>
            <a:endParaRPr lang="es-ES" baseline="0" dirty="0"/>
          </a:p>
          <a:p>
            <a:r>
              <a:rPr lang="es-ES" b="1" baseline="0" dirty="0" err="1"/>
              <a:t>Year</a:t>
            </a:r>
            <a:r>
              <a:rPr lang="es-ES" b="1" baseline="0" dirty="0"/>
              <a:t> 7 </a:t>
            </a:r>
            <a:r>
              <a:rPr lang="es-ES" b="1" baseline="0" dirty="0" err="1"/>
              <a:t>vocabulary</a:t>
            </a:r>
            <a:r>
              <a:rPr lang="es-ES" b="1" baseline="0" dirty="0"/>
              <a:t> </a:t>
            </a:r>
            <a:r>
              <a:rPr lang="es-ES" b="1" baseline="0" dirty="0" err="1"/>
              <a:t>subset</a:t>
            </a:r>
            <a:r>
              <a:rPr lang="es-ES" b="1" baseline="0" dirty="0"/>
              <a:t> (50 </a:t>
            </a:r>
            <a:r>
              <a:rPr lang="es-ES" b="1" baseline="0" dirty="0" err="1"/>
              <a:t>items</a:t>
            </a:r>
            <a:r>
              <a:rPr lang="es-ES" b="1" baseline="0" dirty="0"/>
              <a:t>)</a:t>
            </a:r>
            <a:r>
              <a:rPr lang="es-ES" baseline="0" dirty="0"/>
              <a:t>: comida; botella; carne; vaso; fruta; plato; comida; bebida; grupo; llegar; hablar; escuchar; comprar; necesitar; buscar; usar; llevar</a:t>
            </a:r>
            <a:r>
              <a:rPr lang="es-ES" baseline="0" dirty="0">
                <a:latin typeface="Century Gothic" panose="020B0502020202020204" pitchFamily="34" charset="0"/>
              </a:rPr>
              <a:t>²; trabajar; lavar; organizar; preparar; hacer; pedir; escribir; aprender; responder; descubrir; dormir; poder; deber; querer; beber; vivir; comer; leer; saber; rico; bonito; juntos; bien; malo; de; porque; durante; cada; todo; cómo.</a:t>
            </a:r>
          </a:p>
          <a:p>
            <a:r>
              <a:rPr lang="es-ES" baseline="0" dirty="0" err="1">
                <a:latin typeface="Century Gothic" panose="020B0502020202020204" pitchFamily="34" charset="0"/>
              </a:rPr>
              <a:t>These</a:t>
            </a:r>
            <a:r>
              <a:rPr lang="es-ES" baseline="0" dirty="0">
                <a:latin typeface="Century Gothic" panose="020B0502020202020204" pitchFamily="34" charset="0"/>
              </a:rPr>
              <a:t> Y7 </a:t>
            </a:r>
            <a:r>
              <a:rPr lang="es-ES" baseline="0" dirty="0" err="1">
                <a:latin typeface="Century Gothic" panose="020B0502020202020204" pitchFamily="34" charset="0"/>
              </a:rPr>
              <a:t>vocabulary</a:t>
            </a:r>
            <a:r>
              <a:rPr lang="es-ES" baseline="0" dirty="0">
                <a:latin typeface="Century Gothic" panose="020B0502020202020204" pitchFamily="34" charset="0"/>
              </a:rPr>
              <a:t> </a:t>
            </a:r>
            <a:r>
              <a:rPr lang="es-ES" baseline="0" dirty="0" err="1">
                <a:latin typeface="Century Gothic" panose="020B0502020202020204" pitchFamily="34" charset="0"/>
              </a:rPr>
              <a:t>items</a:t>
            </a:r>
            <a:r>
              <a:rPr lang="es-ES" baseline="0" dirty="0">
                <a:latin typeface="Century Gothic" panose="020B0502020202020204" pitchFamily="34" charset="0"/>
              </a:rPr>
              <a:t> are </a:t>
            </a:r>
            <a:r>
              <a:rPr lang="es-ES" baseline="0" dirty="0" err="1">
                <a:latin typeface="Century Gothic" panose="020B0502020202020204" pitchFamily="34" charset="0"/>
              </a:rPr>
              <a:t>also</a:t>
            </a:r>
            <a:r>
              <a:rPr lang="es-ES" baseline="0" dirty="0">
                <a:latin typeface="Century Gothic" panose="020B0502020202020204" pitchFamily="34" charset="0"/>
              </a:rPr>
              <a:t> </a:t>
            </a:r>
            <a:r>
              <a:rPr lang="es-ES" baseline="0" dirty="0" err="1">
                <a:latin typeface="Century Gothic" panose="020B0502020202020204" pitchFamily="34" charset="0"/>
              </a:rPr>
              <a:t>revisited</a:t>
            </a:r>
            <a:r>
              <a:rPr lang="es-ES" baseline="0" dirty="0">
                <a:latin typeface="Century Gothic" panose="020B0502020202020204" pitchFamily="34" charset="0"/>
              </a:rPr>
              <a:t> </a:t>
            </a:r>
            <a:r>
              <a:rPr lang="es-ES" baseline="0" dirty="0" err="1">
                <a:latin typeface="Century Gothic" panose="020B0502020202020204" pitchFamily="34" charset="0"/>
              </a:rPr>
              <a:t>across</a:t>
            </a:r>
            <a:r>
              <a:rPr lang="es-ES" baseline="0" dirty="0">
                <a:latin typeface="Century Gothic" panose="020B0502020202020204" pitchFamily="34" charset="0"/>
              </a:rPr>
              <a:t> </a:t>
            </a:r>
            <a:r>
              <a:rPr lang="es-ES" baseline="0" dirty="0" err="1">
                <a:latin typeface="Century Gothic" panose="020B0502020202020204" pitchFamily="34" charset="0"/>
              </a:rPr>
              <a:t>the</a:t>
            </a:r>
            <a:r>
              <a:rPr lang="es-ES" baseline="0" dirty="0">
                <a:latin typeface="Century Gothic" panose="020B0502020202020204" pitchFamily="34" charset="0"/>
              </a:rPr>
              <a:t> </a:t>
            </a:r>
            <a:r>
              <a:rPr lang="es-ES" baseline="0" dirty="0" err="1">
                <a:latin typeface="Century Gothic" panose="020B0502020202020204" pitchFamily="34" charset="0"/>
              </a:rPr>
              <a:t>two</a:t>
            </a:r>
            <a:r>
              <a:rPr lang="es-ES" baseline="0" dirty="0">
                <a:latin typeface="Century Gothic" panose="020B0502020202020204" pitchFamily="34" charset="0"/>
              </a:rPr>
              <a:t> </a:t>
            </a:r>
            <a:r>
              <a:rPr lang="es-ES" baseline="0" dirty="0" err="1">
                <a:latin typeface="Century Gothic" panose="020B0502020202020204" pitchFamily="34" charset="0"/>
              </a:rPr>
              <a:t>lessons</a:t>
            </a:r>
            <a:r>
              <a:rPr lang="es-ES" baseline="0" dirty="0">
                <a:latin typeface="Century Gothic" panose="020B0502020202020204" pitchFamily="34" charset="0"/>
              </a:rPr>
              <a:t> to </a:t>
            </a:r>
            <a:r>
              <a:rPr lang="es-ES" baseline="0" dirty="0" err="1">
                <a:latin typeface="Century Gothic" panose="020B0502020202020204" pitchFamily="34" charset="0"/>
              </a:rPr>
              <a:t>ensure</a:t>
            </a:r>
            <a:r>
              <a:rPr lang="es-ES" baseline="0" dirty="0">
                <a:latin typeface="Century Gothic" panose="020B0502020202020204" pitchFamily="34" charset="0"/>
              </a:rPr>
              <a:t> </a:t>
            </a:r>
            <a:r>
              <a:rPr lang="es-ES" baseline="0" dirty="0" err="1">
                <a:latin typeface="Century Gothic" panose="020B0502020202020204" pitchFamily="34" charset="0"/>
              </a:rPr>
              <a:t>systematic</a:t>
            </a:r>
            <a:r>
              <a:rPr lang="es-ES" baseline="0" dirty="0">
                <a:latin typeface="Century Gothic" panose="020B0502020202020204" pitchFamily="34" charset="0"/>
              </a:rPr>
              <a:t> </a:t>
            </a:r>
            <a:r>
              <a:rPr lang="es-ES" baseline="0" dirty="0" err="1">
                <a:latin typeface="Century Gothic" panose="020B0502020202020204" pitchFamily="34" charset="0"/>
              </a:rPr>
              <a:t>revisiting</a:t>
            </a:r>
            <a:r>
              <a:rPr lang="es-ES" baseline="0" dirty="0">
                <a:latin typeface="Century Gothic" panose="020B0502020202020204" pitchFamily="34" charset="0"/>
              </a:rPr>
              <a:t> of Y7 </a:t>
            </a:r>
            <a:r>
              <a:rPr lang="es-ES" baseline="0" dirty="0" err="1">
                <a:latin typeface="Century Gothic" panose="020B0502020202020204" pitchFamily="34" charset="0"/>
              </a:rPr>
              <a:t>vocabulary</a:t>
            </a:r>
            <a:r>
              <a:rPr lang="es-ES" baseline="0" dirty="0">
                <a:latin typeface="Century Gothic" panose="020B0502020202020204" pitchFamily="34" charset="0"/>
              </a:rPr>
              <a:t> </a:t>
            </a:r>
            <a:r>
              <a:rPr lang="es-ES" baseline="0" dirty="0" err="1">
                <a:latin typeface="Century Gothic" panose="020B0502020202020204" pitchFamily="34" charset="0"/>
              </a:rPr>
              <a:t>within</a:t>
            </a:r>
            <a:r>
              <a:rPr lang="es-ES" baseline="0" dirty="0">
                <a:latin typeface="Century Gothic" panose="020B0502020202020204" pitchFamily="34" charset="0"/>
              </a:rPr>
              <a:t> Y8 </a:t>
            </a:r>
            <a:r>
              <a:rPr lang="es-ES" baseline="0" dirty="0" err="1">
                <a:latin typeface="Century Gothic" panose="020B0502020202020204" pitchFamily="34" charset="0"/>
              </a:rPr>
              <a:t>revision</a:t>
            </a:r>
            <a:r>
              <a:rPr lang="es-ES" baseline="0" dirty="0">
                <a:latin typeface="Century Gothic" panose="020B0502020202020204" pitchFamily="34" charset="0"/>
              </a:rPr>
              <a:t> </a:t>
            </a:r>
            <a:r>
              <a:rPr lang="es-ES" baseline="0" dirty="0" err="1">
                <a:latin typeface="Century Gothic" panose="020B0502020202020204" pitchFamily="34" charset="0"/>
              </a:rPr>
              <a:t>lessons</a:t>
            </a:r>
            <a:r>
              <a:rPr lang="es-ES" baseline="0" dirty="0">
                <a:latin typeface="Century Gothic" panose="020B0502020202020204" pitchFamily="34" charset="0"/>
              </a:rPr>
              <a:t>.</a:t>
            </a:r>
            <a:endParaRPr lang="es-E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2512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practise connecting the</a:t>
            </a:r>
            <a:r>
              <a:rPr lang="en-US" b="0" baseline="0" dirty="0"/>
              <a:t> –</a:t>
            </a:r>
            <a:r>
              <a:rPr lang="en-US" b="0" baseline="0" dirty="0" err="1"/>
              <a:t>ar</a:t>
            </a:r>
            <a:r>
              <a:rPr lang="en-US" b="0" baseline="0" dirty="0"/>
              <a:t> verb endings –</a:t>
            </a:r>
            <a:r>
              <a:rPr lang="en-US" b="0" baseline="0" dirty="0" err="1"/>
              <a:t>amos</a:t>
            </a:r>
            <a:r>
              <a:rPr lang="en-US" b="0" baseline="0" dirty="0"/>
              <a:t> and –an with ‘we’ and ‘they’ in the oral modality; to practise understanding verb infinitives (after ‘</a:t>
            </a:r>
            <a:r>
              <a:rPr lang="en-US" b="0" baseline="0" dirty="0" err="1"/>
              <a:t>necesitar</a:t>
            </a:r>
            <a:r>
              <a:rPr lang="en-US" b="0" baseline="0" dirty="0"/>
              <a:t>’)</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a:t>
            </a:r>
            <a:r>
              <a:rPr lang="en-US" b="0" baseline="0" dirty="0"/>
              <a:t> listen and indicate whether ‘we’ or ‘they’ do the tasks according to the verb ending.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Students also write the task in English.</a:t>
            </a:r>
            <a:br>
              <a:rPr lang="en-US" b="0" baseline="0" dirty="0"/>
            </a:b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b="0" baseline="0" dirty="0"/>
              <a:t>Depending on the confidence levels of the class, teachers may want to do one – three items initially, feeding back after each item, and then proceed with the remaining questions, checking the answers at the end. Animations facilitate a flexible approach.</a:t>
            </a:r>
            <a:endParaRPr lang="en-US" b="0" dirty="0"/>
          </a:p>
          <a:p>
            <a:endParaRPr lang="en-US" b="0" dirty="0"/>
          </a:p>
          <a:p>
            <a:r>
              <a:rPr lang="en-US" b="1" dirty="0"/>
              <a:t>Transcript:</a:t>
            </a:r>
          </a:p>
          <a:p>
            <a:r>
              <a:rPr lang="en-US" sz="1200" kern="1200" dirty="0">
                <a:solidFill>
                  <a:schemeClr val="tx1"/>
                </a:solidFill>
                <a:effectLst/>
                <a:latin typeface="+mn-lt"/>
                <a:ea typeface="+mn-ea"/>
                <a:cs typeface="+mn-cs"/>
              </a:rPr>
              <a:t>1.</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Necesitamos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comprar</a:t>
            </a:r>
            <a:r>
              <a:rPr lang="en-US" sz="1200" kern="1200" dirty="0">
                <a:solidFill>
                  <a:schemeClr val="tx1"/>
                </a:solidFill>
                <a:effectLst/>
                <a:latin typeface="+mn-lt"/>
                <a:ea typeface="+mn-ea"/>
                <a:cs typeface="+mn-cs"/>
              </a:rPr>
              <a:t> carne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2.</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Necesitan</a:t>
            </a:r>
            <a:r>
              <a:rPr lang="en-GB"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lavar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platos</a:t>
            </a:r>
            <a:r>
              <a:rPr lang="en-US" sz="1200" kern="1200" dirty="0">
                <a:solidFill>
                  <a:schemeClr val="tx1"/>
                </a:solidFill>
                <a:effectLst/>
                <a:latin typeface="+mn-lt"/>
                <a:ea typeface="+mn-ea"/>
                <a:cs typeface="+mn-cs"/>
              </a:rPr>
              <a:t>. ¡Están </a:t>
            </a:r>
            <a:r>
              <a:rPr lang="en-US" sz="1200" kern="1200" dirty="0" err="1">
                <a:solidFill>
                  <a:schemeClr val="tx1"/>
                </a:solidFill>
                <a:effectLst/>
                <a:latin typeface="+mn-lt"/>
                <a:ea typeface="+mn-ea"/>
                <a:cs typeface="+mn-cs"/>
              </a:rPr>
              <a:t>sucios</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3.</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Necesitan</a:t>
            </a:r>
            <a:r>
              <a:rPr lang="en-GB"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limpiar</a:t>
            </a:r>
            <a:r>
              <a:rPr lang="en-US" sz="1200" kern="1200" dirty="0">
                <a:solidFill>
                  <a:schemeClr val="tx1"/>
                </a:solidFill>
                <a:effectLst/>
                <a:latin typeface="+mn-lt"/>
                <a:ea typeface="+mn-ea"/>
                <a:cs typeface="+mn-cs"/>
              </a:rPr>
              <a:t> las </a:t>
            </a:r>
            <a:r>
              <a:rPr lang="en-US" sz="1200" kern="1200" dirty="0" err="1">
                <a:solidFill>
                  <a:schemeClr val="tx1"/>
                </a:solidFill>
                <a:effectLst/>
                <a:latin typeface="+mn-lt"/>
                <a:ea typeface="+mn-ea"/>
                <a:cs typeface="+mn-cs"/>
              </a:rPr>
              <a:t>ventanas</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4.</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Necesitamos</a:t>
            </a:r>
            <a:r>
              <a:rPr lang="en-GB"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abrir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puerta</a:t>
            </a:r>
            <a:r>
              <a:rPr lang="en-US" sz="1200" kern="1200" dirty="0">
                <a:solidFill>
                  <a:schemeClr val="tx1"/>
                </a:solidFill>
                <a:effectLst/>
                <a:latin typeface="+mn-lt"/>
                <a:ea typeface="+mn-ea"/>
                <a:cs typeface="+mn-cs"/>
              </a:rPr>
              <a:t> en </a:t>
            </a:r>
            <a:r>
              <a:rPr lang="en-US" sz="1200" kern="1200" dirty="0" err="1">
                <a:solidFill>
                  <a:schemeClr val="tx1"/>
                </a:solidFill>
                <a:effectLst/>
                <a:latin typeface="+mn-lt"/>
                <a:ea typeface="+mn-ea"/>
                <a:cs typeface="+mn-cs"/>
              </a:rPr>
              <a:t>unos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momentos</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5.</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Necesitan</a:t>
            </a:r>
            <a:r>
              <a:rPr lang="en-GB"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sacar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basura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ahora</a:t>
            </a:r>
            <a:r>
              <a:rPr lang="en-US"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6. </a:t>
            </a:r>
            <a:r>
              <a:rPr lang="en-US" sz="1200" kern="1200" dirty="0" err="1">
                <a:solidFill>
                  <a:schemeClr val="tx1"/>
                </a:solidFill>
                <a:effectLst/>
                <a:latin typeface="+mn-lt"/>
                <a:ea typeface="+mn-ea"/>
                <a:cs typeface="+mn-cs"/>
              </a:rPr>
              <a:t>Necesitamos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comprar</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ingredientes</a:t>
            </a:r>
            <a:r>
              <a:rPr lang="en-US" sz="1200" kern="1200" baseline="0" dirty="0">
                <a:solidFill>
                  <a:schemeClr val="tx1"/>
                </a:solidFill>
                <a:effectLst/>
                <a:latin typeface="+mn-lt"/>
                <a:ea typeface="+mn-ea"/>
                <a:cs typeface="+mn-cs"/>
              </a:rPr>
              <a:t> para la paella en la </a:t>
            </a:r>
            <a:r>
              <a:rPr lang="en-US" sz="1200" kern="1200" baseline="0" dirty="0" err="1">
                <a:solidFill>
                  <a:schemeClr val="tx1"/>
                </a:solidFill>
                <a:effectLst/>
                <a:latin typeface="+mn-lt"/>
                <a:ea typeface="+mn-ea"/>
                <a:cs typeface="+mn-cs"/>
              </a:rPr>
              <a:t>tienda</a:t>
            </a:r>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7. </a:t>
            </a:r>
            <a:r>
              <a:rPr lang="en-US" sz="1200" kern="1200" baseline="0" dirty="0" err="1">
                <a:solidFill>
                  <a:schemeClr val="tx1"/>
                </a:solidFill>
                <a:effectLst/>
                <a:latin typeface="+mn-lt"/>
                <a:ea typeface="+mn-ea"/>
                <a:cs typeface="+mn-cs"/>
              </a:rPr>
              <a:t>Necesitan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lavar</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bien</a:t>
            </a:r>
            <a:r>
              <a:rPr lang="en-US" sz="1200" kern="1200" baseline="0" dirty="0">
                <a:solidFill>
                  <a:schemeClr val="tx1"/>
                </a:solidFill>
                <a:effectLst/>
                <a:latin typeface="+mn-lt"/>
                <a:ea typeface="+mn-ea"/>
                <a:cs typeface="+mn-cs"/>
              </a:rPr>
              <a:t> el </a:t>
            </a:r>
            <a:r>
              <a:rPr lang="en-US" sz="1200" kern="1200" baseline="0" dirty="0" err="1">
                <a:solidFill>
                  <a:schemeClr val="tx1"/>
                </a:solidFill>
                <a:effectLst/>
                <a:latin typeface="+mn-lt"/>
                <a:ea typeface="+mn-ea"/>
                <a:cs typeface="+mn-cs"/>
              </a:rPr>
              <a:t>suelo</a:t>
            </a:r>
            <a:r>
              <a:rPr lang="en-US" sz="1200" kern="1200" baseline="0" dirty="0">
                <a:solidFill>
                  <a:schemeClr val="tx1"/>
                </a:solidFill>
                <a:effectLst/>
                <a:latin typeface="+mn-lt"/>
                <a:ea typeface="+mn-ea"/>
                <a:cs typeface="+mn-cs"/>
              </a:rPr>
              <a:t>. </a:t>
            </a:r>
          </a:p>
          <a:p>
            <a:r>
              <a:rPr lang="en-US" sz="1200" kern="1200" baseline="0" dirty="0">
                <a:solidFill>
                  <a:schemeClr val="tx1"/>
                </a:solidFill>
                <a:effectLst/>
                <a:latin typeface="+mn-lt"/>
                <a:ea typeface="+mn-ea"/>
                <a:cs typeface="+mn-cs"/>
              </a:rPr>
              <a:t>8. </a:t>
            </a:r>
            <a:r>
              <a:rPr lang="en-US" sz="1200" kern="1200" baseline="0" dirty="0" err="1">
                <a:solidFill>
                  <a:schemeClr val="tx1"/>
                </a:solidFill>
                <a:effectLst/>
                <a:latin typeface="+mn-lt"/>
                <a:ea typeface="+mn-ea"/>
                <a:cs typeface="+mn-cs"/>
              </a:rPr>
              <a:t>Necesitamos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trabajar</a:t>
            </a:r>
            <a:r>
              <a:rPr lang="en-US" sz="1200" kern="1200" baseline="0" dirty="0">
                <a:solidFill>
                  <a:schemeClr val="tx1"/>
                </a:solidFill>
                <a:effectLst/>
                <a:latin typeface="+mn-lt"/>
                <a:ea typeface="+mn-ea"/>
                <a:cs typeface="+mn-cs"/>
              </a:rPr>
              <a:t> en equipo.</a:t>
            </a:r>
            <a:endParaRPr lang="en-GB" sz="120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930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8-12 minutes (see ideas</a:t>
            </a:r>
            <a:r>
              <a:rPr lang="en-US" b="0" baseline="0" dirty="0"/>
              <a:t> for extension below)</a:t>
            </a:r>
            <a:endParaRPr lang="en-US" b="0" dirty="0"/>
          </a:p>
          <a:p>
            <a:endParaRPr lang="en-US" b="1" dirty="0"/>
          </a:p>
          <a:p>
            <a:r>
              <a:rPr lang="en-US" b="1" dirty="0"/>
              <a:t>Aim: </a:t>
            </a:r>
            <a:r>
              <a:rPr lang="en-US" b="0" dirty="0"/>
              <a:t>a</a:t>
            </a:r>
            <a:r>
              <a:rPr lang="en-US" b="0" baseline="0" dirty="0"/>
              <a:t> written production activity to practise verb endings for present tense –</a:t>
            </a:r>
            <a:r>
              <a:rPr lang="en-US" b="0" baseline="0" dirty="0" err="1"/>
              <a:t>ar</a:t>
            </a:r>
            <a:r>
              <a:rPr lang="en-US" b="0" baseline="0" dirty="0"/>
              <a:t> verbs in the first and third person plural.</a:t>
            </a:r>
            <a:endParaRPr lang="en-US" b="0" dirty="0"/>
          </a:p>
          <a:p>
            <a:endParaRPr lang="en-US" b="1" dirty="0"/>
          </a:p>
          <a:p>
            <a:r>
              <a:rPr lang="en-US" b="1" dirty="0"/>
              <a:t>Procedure:</a:t>
            </a:r>
          </a:p>
          <a:p>
            <a:r>
              <a:rPr lang="en-US" b="0" dirty="0"/>
              <a:t>1. Students translate the sentences into</a:t>
            </a:r>
            <a:r>
              <a:rPr lang="en-US" b="0" baseline="0" dirty="0"/>
              <a:t> Spanish. </a:t>
            </a:r>
            <a:endParaRPr lang="en-US" b="0" dirty="0"/>
          </a:p>
          <a:p>
            <a:r>
              <a:rPr lang="en-US" b="0" dirty="0"/>
              <a:t>2. The English is revealed</a:t>
            </a:r>
            <a:r>
              <a:rPr lang="en-US" b="0" baseline="0" dirty="0"/>
              <a:t> on a mouse click.</a:t>
            </a:r>
          </a:p>
          <a:p>
            <a:r>
              <a:rPr lang="en-US" b="0" baseline="0" dirty="0"/>
              <a:t>3. If there is any time left over at the end, ask students to write their own sentences using other previously taught –</a:t>
            </a:r>
            <a:r>
              <a:rPr lang="en-US" b="0" baseline="0" dirty="0" err="1"/>
              <a:t>ar</a:t>
            </a:r>
            <a:r>
              <a:rPr lang="en-US" b="0" baseline="0" dirty="0"/>
              <a:t> verbs. The context and grammar focus (-</a:t>
            </a:r>
            <a:r>
              <a:rPr lang="en-US" b="0" baseline="0" dirty="0" err="1"/>
              <a:t>amos</a:t>
            </a:r>
            <a:r>
              <a:rPr lang="en-US" b="0" baseline="0" dirty="0"/>
              <a:t>, -an) can remain the same.</a:t>
            </a:r>
          </a:p>
          <a:p>
            <a:r>
              <a:rPr lang="en-US" b="0" baseline="0" dirty="0"/>
              <a:t>Examples of other previously taught –</a:t>
            </a:r>
            <a:r>
              <a:rPr lang="en-US" b="0" baseline="0" dirty="0" err="1"/>
              <a:t>ar</a:t>
            </a:r>
            <a:r>
              <a:rPr lang="en-US" b="0" baseline="0" dirty="0"/>
              <a:t> verbs include: </a:t>
            </a:r>
            <a:r>
              <a:rPr lang="en-US" b="0" baseline="0" dirty="0" err="1"/>
              <a:t>usar</a:t>
            </a:r>
            <a:r>
              <a:rPr lang="en-US" b="0" baseline="0" dirty="0"/>
              <a:t>, </a:t>
            </a:r>
            <a:r>
              <a:rPr lang="en-US" b="0" baseline="0" dirty="0" err="1"/>
              <a:t>caminar</a:t>
            </a:r>
            <a:r>
              <a:rPr lang="en-US" b="0" baseline="0" dirty="0"/>
              <a:t>, </a:t>
            </a:r>
            <a:r>
              <a:rPr lang="en-US" b="0" baseline="0" dirty="0" err="1"/>
              <a:t>comprar</a:t>
            </a:r>
            <a:r>
              <a:rPr lang="en-US" b="0" baseline="0" dirty="0"/>
              <a:t>, </a:t>
            </a:r>
            <a:r>
              <a:rPr lang="en-US" b="0" baseline="0" dirty="0" err="1"/>
              <a:t>escuchar</a:t>
            </a:r>
            <a:r>
              <a:rPr lang="en-US" b="0" baseline="0" dirty="0"/>
              <a:t>, </a:t>
            </a:r>
            <a:r>
              <a:rPr lang="en-US" b="0" baseline="0" dirty="0" err="1"/>
              <a:t>mirar</a:t>
            </a:r>
            <a:r>
              <a:rPr lang="en-US" b="0" baseline="0" dirty="0"/>
              <a:t>, </a:t>
            </a:r>
            <a:r>
              <a:rPr lang="en-US" b="0" baseline="0" dirty="0" err="1"/>
              <a:t>dar</a:t>
            </a:r>
            <a:r>
              <a:rPr lang="en-US" b="0" baseline="0" dirty="0"/>
              <a:t> (</a:t>
            </a:r>
            <a:r>
              <a:rPr lang="en-US" b="0" baseline="0" dirty="0" err="1"/>
              <a:t>damos</a:t>
            </a:r>
            <a:r>
              <a:rPr lang="en-US" b="0" baseline="0" dirty="0"/>
              <a:t>, </a:t>
            </a:r>
            <a:r>
              <a:rPr lang="en-US" b="0" baseline="0" dirty="0" err="1"/>
              <a:t>dan</a:t>
            </a:r>
            <a:r>
              <a:rPr lang="en-US" b="0" baseline="0" dirty="0"/>
              <a:t> follow the same rules as normal –</a:t>
            </a:r>
            <a:r>
              <a:rPr lang="en-US" b="0" baseline="0" dirty="0" err="1"/>
              <a:t>ar</a:t>
            </a:r>
            <a:r>
              <a:rPr lang="en-US" b="0" baseline="0" dirty="0"/>
              <a:t> verbs), </a:t>
            </a:r>
            <a:r>
              <a:rPr lang="en-US" b="0" baseline="0" dirty="0" err="1"/>
              <a:t>buscar</a:t>
            </a:r>
            <a:r>
              <a:rPr lang="en-US" b="0" baseline="0" dirty="0"/>
              <a:t>, </a:t>
            </a:r>
            <a:r>
              <a:rPr lang="en-US" b="0" baseline="0" dirty="0" err="1"/>
              <a:t>pasar</a:t>
            </a:r>
            <a:r>
              <a:rPr lang="en-US" b="0" baseline="0" dirty="0"/>
              <a:t>, </a:t>
            </a:r>
            <a:r>
              <a:rPr lang="en-US" b="0" baseline="0" dirty="0" err="1"/>
              <a:t>sacar</a:t>
            </a:r>
            <a:r>
              <a:rPr lang="en-US" b="0" baseline="0" dirty="0"/>
              <a:t>, </a:t>
            </a:r>
            <a:r>
              <a:rPr lang="en-US" b="0" baseline="0" dirty="0" err="1"/>
              <a:t>cenar</a:t>
            </a:r>
            <a:r>
              <a:rPr lang="en-US" b="0" baseline="0" dirty="0"/>
              <a:t>, </a:t>
            </a:r>
            <a:r>
              <a:rPr lang="en-US" b="0" baseline="0" dirty="0" err="1"/>
              <a:t>disfrutar</a:t>
            </a:r>
            <a:r>
              <a:rPr lang="en-US" b="0" baseline="0" dirty="0"/>
              <a:t>.</a:t>
            </a:r>
          </a:p>
          <a:p>
            <a:r>
              <a:rPr lang="en-US" b="0" baseline="0" dirty="0"/>
              <a:t>To extend/enrich the language, students could be encouraged to include</a:t>
            </a:r>
          </a:p>
          <a:p>
            <a:pPr marL="171450" indent="-171450">
              <a:buFontTx/>
              <a:buChar char="-"/>
            </a:pPr>
            <a:r>
              <a:rPr lang="en-US" b="0" baseline="0" dirty="0"/>
              <a:t>temporal adverbs (</a:t>
            </a:r>
            <a:r>
              <a:rPr lang="en-US" b="0" baseline="0" dirty="0" err="1"/>
              <a:t>generalmente</a:t>
            </a:r>
            <a:r>
              <a:rPr lang="en-US" b="0" baseline="0" dirty="0"/>
              <a:t>, </a:t>
            </a:r>
            <a:r>
              <a:rPr lang="en-US" b="0" baseline="0" dirty="0" err="1"/>
              <a:t>nunca</a:t>
            </a:r>
            <a:r>
              <a:rPr lang="en-US" b="0" baseline="0" dirty="0"/>
              <a:t>, </a:t>
            </a:r>
            <a:r>
              <a:rPr lang="en-US" b="0" baseline="0" dirty="0" err="1"/>
              <a:t>siempre</a:t>
            </a:r>
            <a:r>
              <a:rPr lang="en-US" b="0" baseline="0" dirty="0"/>
              <a:t>, a </a:t>
            </a:r>
            <a:r>
              <a:rPr lang="en-US" b="0" baseline="0" dirty="0" err="1"/>
              <a:t>veces</a:t>
            </a:r>
            <a:r>
              <a:rPr lang="en-US" b="0" baseline="0" dirty="0"/>
              <a:t>, </a:t>
            </a:r>
            <a:r>
              <a:rPr lang="en-US" b="0" baseline="0" dirty="0" err="1"/>
              <a:t>normalmente</a:t>
            </a:r>
            <a:r>
              <a:rPr lang="en-US" b="0" baseline="0" dirty="0"/>
              <a:t>)</a:t>
            </a:r>
          </a:p>
          <a:p>
            <a:pPr marL="171450" indent="-171450">
              <a:buFontTx/>
              <a:buChar char="-"/>
            </a:pPr>
            <a:r>
              <a:rPr lang="en-US" b="0" baseline="0" dirty="0"/>
              <a:t>other time phrases (por/</a:t>
            </a:r>
            <a:r>
              <a:rPr lang="en-US" b="0" baseline="0" dirty="0" err="1"/>
              <a:t>durante</a:t>
            </a:r>
            <a:r>
              <a:rPr lang="en-US" b="0" baseline="0" dirty="0"/>
              <a:t> la </a:t>
            </a:r>
            <a:r>
              <a:rPr lang="en-US" b="0" baseline="0" dirty="0" err="1"/>
              <a:t>mañana</a:t>
            </a:r>
            <a:r>
              <a:rPr lang="en-US" b="0" baseline="0" dirty="0"/>
              <a:t>/</a:t>
            </a:r>
            <a:r>
              <a:rPr lang="en-US" b="0" baseline="0" dirty="0" err="1"/>
              <a:t>tarde</a:t>
            </a:r>
            <a:r>
              <a:rPr lang="en-US" b="0" baseline="0" dirty="0"/>
              <a:t>/</a:t>
            </a:r>
            <a:r>
              <a:rPr lang="en-US" b="0" baseline="0" dirty="0" err="1"/>
              <a:t>noche</a:t>
            </a:r>
            <a:r>
              <a:rPr lang="en-US" b="0" baseline="0" dirty="0"/>
              <a:t>)</a:t>
            </a:r>
          </a:p>
          <a:p>
            <a:pPr marL="171450" indent="-171450">
              <a:buFontTx/>
              <a:buChar char="-"/>
            </a:pPr>
            <a:r>
              <a:rPr lang="en-US" b="0" baseline="0" dirty="0"/>
              <a:t>positional adverbs (</a:t>
            </a:r>
            <a:r>
              <a:rPr lang="en-US" b="0" baseline="0" dirty="0" err="1"/>
              <a:t>debajo</a:t>
            </a:r>
            <a:r>
              <a:rPr lang="en-US" b="0" baseline="0" dirty="0"/>
              <a:t>, </a:t>
            </a:r>
            <a:r>
              <a:rPr lang="en-US" b="0" baseline="0" dirty="0" err="1"/>
              <a:t>detrás</a:t>
            </a:r>
            <a:r>
              <a:rPr lang="en-US" b="0" baseline="0" dirty="0"/>
              <a:t>, </a:t>
            </a:r>
            <a:r>
              <a:rPr lang="en-US" b="0" baseline="0" dirty="0" err="1"/>
              <a:t>fuera</a:t>
            </a:r>
            <a:r>
              <a:rPr lang="en-US" b="0" baseline="0" dirty="0"/>
              <a:t>, </a:t>
            </a:r>
            <a:r>
              <a:rPr lang="en-US" b="0" baseline="0" dirty="0" err="1"/>
              <a:t>delante</a:t>
            </a:r>
            <a:r>
              <a:rPr lang="en-US" b="0" baseline="0" dirty="0"/>
              <a:t>, </a:t>
            </a:r>
            <a:r>
              <a:rPr lang="en-US" b="0" baseline="0" dirty="0" err="1"/>
              <a:t>cerca</a:t>
            </a:r>
            <a:r>
              <a:rPr lang="en-US" b="0" baseline="0" dirty="0"/>
              <a:t>, </a:t>
            </a:r>
            <a:r>
              <a:rPr lang="en-US" b="0" baseline="0" dirty="0" err="1"/>
              <a:t>lejos</a:t>
            </a:r>
            <a:r>
              <a:rPr lang="en-US" b="0" baseline="0" dirty="0"/>
              <a:t>) with del and de la + noun.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1529195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[ce] &amp; [ci]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a:t>
            </a:r>
            <a:r>
              <a:rPr lang="en-GB" b="0" baseline="0" dirty="0"/>
              <a:t>of present tense –er/-</a:t>
            </a:r>
            <a:r>
              <a:rPr lang="en-GB" b="0" baseline="0" dirty="0" err="1"/>
              <a:t>ir</a:t>
            </a:r>
            <a:r>
              <a:rPr lang="en-GB" b="0" baseline="0" dirty="0"/>
              <a:t> verbs in first and third person plural (-</a:t>
            </a:r>
            <a:r>
              <a:rPr lang="en-GB" b="0" baseline="0" dirty="0" err="1"/>
              <a:t>emos</a:t>
            </a:r>
            <a:r>
              <a:rPr lang="en-GB" b="0" baseline="0" dirty="0"/>
              <a:t>, -</a:t>
            </a:r>
            <a:r>
              <a:rPr lang="en-GB" b="0" baseline="0" dirty="0" err="1"/>
              <a:t>imos</a:t>
            </a:r>
            <a:r>
              <a:rPr lang="en-GB" b="0" baseline="0" dirty="0"/>
              <a:t>, -en)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Consolidation of vocabulary, including a set of 50 vocab items from Y7</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8.1.2.4 (revisit)</a:t>
            </a:r>
            <a:r>
              <a:rPr lang="es-419"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 paso [279]; apoyo [866]; adelante [722]; atrás [599]; izquierda [1352]; derecha [1573]; así que [que-3]; </a:t>
            </a:r>
            <a:endParaRPr lang="en-GB"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pena [743]; vergüenza [1979]; rabia [2500]; tristeza [1993]; risa [1101]; ánimo [1855]; traducción [2822]; intención [1171]</a:t>
            </a:r>
            <a:endParaRPr lang="en-GB" sz="1200" kern="1200" dirty="0">
              <a:solidFill>
                <a:schemeClr val="tx1"/>
              </a:solidFill>
              <a:effectLst/>
              <a:latin typeface="+mn-lt"/>
              <a:ea typeface="+mn-ea"/>
              <a:cs typeface="+mn-cs"/>
            </a:endParaRPr>
          </a:p>
          <a:p>
            <a:pPr marL="0" lvl="0" indent="0" algn="l" rtl="0">
              <a:spcBef>
                <a:spcPts val="0"/>
              </a:spcBef>
              <a:spcAft>
                <a:spcPts val="0"/>
              </a:spcAft>
              <a:buNone/>
            </a:pPr>
            <a:endParaRPr lang="en-GB" dirty="0"/>
          </a:p>
          <a:p>
            <a:r>
              <a:rPr lang="es-ES" b="1" baseline="0" dirty="0" err="1"/>
              <a:t>Year</a:t>
            </a:r>
            <a:r>
              <a:rPr lang="es-ES" b="1" baseline="0" dirty="0"/>
              <a:t> 7 </a:t>
            </a:r>
            <a:r>
              <a:rPr lang="es-ES" b="1" baseline="0" dirty="0" err="1"/>
              <a:t>vocabulary</a:t>
            </a:r>
            <a:r>
              <a:rPr lang="es-ES" b="1" baseline="0" dirty="0"/>
              <a:t> </a:t>
            </a:r>
            <a:r>
              <a:rPr lang="es-ES" b="1" baseline="0" dirty="0" err="1"/>
              <a:t>subset</a:t>
            </a:r>
            <a:r>
              <a:rPr lang="es-ES" b="1" baseline="0" dirty="0"/>
              <a:t> (50 </a:t>
            </a:r>
            <a:r>
              <a:rPr lang="es-ES" b="1" baseline="0" dirty="0" err="1"/>
              <a:t>items</a:t>
            </a:r>
            <a:r>
              <a:rPr lang="es-ES" b="1" baseline="0" dirty="0"/>
              <a:t>)</a:t>
            </a:r>
            <a:r>
              <a:rPr lang="es-ES" baseline="0" dirty="0"/>
              <a:t>: comida; botella; carne; vaso; fruta; plato; comida; bebida; grupo; llegar; hablar; escuchar; comprar; necesitar; buscar; usar; llevar</a:t>
            </a:r>
            <a:r>
              <a:rPr lang="es-ES" baseline="0" dirty="0">
                <a:latin typeface="Century Gothic" panose="020B0502020202020204" pitchFamily="34" charset="0"/>
              </a:rPr>
              <a:t>²; trabajar; lavar; organizar; preparar; hacer; pedir; escribir; aprender; responder; descubrir; dormir; poder; deber; querer; beber; vivir; comer; leer; saber; rico; bonito; juntos; bien; malo; de; porque; durante; cada; todo; cómo.</a:t>
            </a:r>
          </a:p>
          <a:p>
            <a:r>
              <a:rPr lang="es-ES" baseline="0" dirty="0" err="1">
                <a:latin typeface="Century Gothic" panose="020B0502020202020204" pitchFamily="34" charset="0"/>
              </a:rPr>
              <a:t>These</a:t>
            </a:r>
            <a:r>
              <a:rPr lang="es-ES" baseline="0" dirty="0">
                <a:latin typeface="Century Gothic" panose="020B0502020202020204" pitchFamily="34" charset="0"/>
              </a:rPr>
              <a:t> </a:t>
            </a:r>
            <a:r>
              <a:rPr lang="es-ES" baseline="0" dirty="0" err="1">
                <a:latin typeface="Century Gothic" panose="020B0502020202020204" pitchFamily="34" charset="0"/>
              </a:rPr>
              <a:t>vocabulary</a:t>
            </a:r>
            <a:r>
              <a:rPr lang="es-ES" baseline="0" dirty="0">
                <a:latin typeface="Century Gothic" panose="020B0502020202020204" pitchFamily="34" charset="0"/>
              </a:rPr>
              <a:t> </a:t>
            </a:r>
            <a:r>
              <a:rPr lang="es-ES" baseline="0" dirty="0" err="1">
                <a:latin typeface="Century Gothic" panose="020B0502020202020204" pitchFamily="34" charset="0"/>
              </a:rPr>
              <a:t>items</a:t>
            </a:r>
            <a:r>
              <a:rPr lang="es-ES" baseline="0" dirty="0">
                <a:latin typeface="Century Gothic" panose="020B0502020202020204" pitchFamily="34" charset="0"/>
              </a:rPr>
              <a:t> are </a:t>
            </a:r>
            <a:r>
              <a:rPr lang="es-ES" baseline="0" dirty="0" err="1">
                <a:latin typeface="Century Gothic" panose="020B0502020202020204" pitchFamily="34" charset="0"/>
              </a:rPr>
              <a:t>also</a:t>
            </a:r>
            <a:r>
              <a:rPr lang="es-ES" baseline="0" dirty="0">
                <a:latin typeface="Century Gothic" panose="020B0502020202020204" pitchFamily="34" charset="0"/>
              </a:rPr>
              <a:t> </a:t>
            </a:r>
            <a:r>
              <a:rPr lang="es-ES" baseline="0" dirty="0" err="1">
                <a:latin typeface="Century Gothic" panose="020B0502020202020204" pitchFamily="34" charset="0"/>
              </a:rPr>
              <a:t>revisited</a:t>
            </a:r>
            <a:r>
              <a:rPr lang="es-ES" baseline="0" dirty="0">
                <a:latin typeface="Century Gothic" panose="020B0502020202020204" pitchFamily="34" charset="0"/>
              </a:rPr>
              <a:t> </a:t>
            </a:r>
            <a:r>
              <a:rPr lang="es-ES" baseline="0" dirty="0" err="1">
                <a:latin typeface="Century Gothic" panose="020B0502020202020204" pitchFamily="34" charset="0"/>
              </a:rPr>
              <a:t>across</a:t>
            </a:r>
            <a:r>
              <a:rPr lang="es-ES" baseline="0" dirty="0">
                <a:latin typeface="Century Gothic" panose="020B0502020202020204" pitchFamily="34" charset="0"/>
              </a:rPr>
              <a:t> </a:t>
            </a:r>
            <a:r>
              <a:rPr lang="es-ES" baseline="0" dirty="0" err="1">
                <a:latin typeface="Century Gothic" panose="020B0502020202020204" pitchFamily="34" charset="0"/>
              </a:rPr>
              <a:t>the</a:t>
            </a:r>
            <a:r>
              <a:rPr lang="es-ES" baseline="0" dirty="0">
                <a:latin typeface="Century Gothic" panose="020B0502020202020204" pitchFamily="34" charset="0"/>
              </a:rPr>
              <a:t> </a:t>
            </a:r>
            <a:r>
              <a:rPr lang="es-ES" baseline="0" dirty="0" err="1">
                <a:latin typeface="Century Gothic" panose="020B0502020202020204" pitchFamily="34" charset="0"/>
              </a:rPr>
              <a:t>two</a:t>
            </a:r>
            <a:r>
              <a:rPr lang="es-ES" baseline="0" dirty="0">
                <a:latin typeface="Century Gothic" panose="020B0502020202020204" pitchFamily="34" charset="0"/>
              </a:rPr>
              <a:t> </a:t>
            </a:r>
            <a:r>
              <a:rPr lang="es-ES" baseline="0" dirty="0" err="1">
                <a:latin typeface="Century Gothic" panose="020B0502020202020204" pitchFamily="34" charset="0"/>
              </a:rPr>
              <a:t>lessons</a:t>
            </a:r>
            <a:r>
              <a:rPr lang="es-ES" baseline="0" dirty="0">
                <a:latin typeface="Century Gothic" panose="020B0502020202020204" pitchFamily="34" charset="0"/>
              </a:rPr>
              <a:t> to </a:t>
            </a:r>
            <a:r>
              <a:rPr lang="es-ES" baseline="0" dirty="0" err="1">
                <a:latin typeface="Century Gothic" panose="020B0502020202020204" pitchFamily="34" charset="0"/>
              </a:rPr>
              <a:t>ensure</a:t>
            </a:r>
            <a:r>
              <a:rPr lang="es-ES" baseline="0" dirty="0">
                <a:latin typeface="Century Gothic" panose="020B0502020202020204" pitchFamily="34" charset="0"/>
              </a:rPr>
              <a:t> </a:t>
            </a:r>
            <a:r>
              <a:rPr lang="es-ES" baseline="0" dirty="0" err="1">
                <a:latin typeface="Century Gothic" panose="020B0502020202020204" pitchFamily="34" charset="0"/>
              </a:rPr>
              <a:t>systematic</a:t>
            </a:r>
            <a:r>
              <a:rPr lang="es-ES" baseline="0" dirty="0">
                <a:latin typeface="Century Gothic" panose="020B0502020202020204" pitchFamily="34" charset="0"/>
              </a:rPr>
              <a:t> </a:t>
            </a:r>
            <a:r>
              <a:rPr lang="es-ES" baseline="0" dirty="0" err="1">
                <a:latin typeface="Century Gothic" panose="020B0502020202020204" pitchFamily="34" charset="0"/>
              </a:rPr>
              <a:t>revisiting</a:t>
            </a:r>
            <a:r>
              <a:rPr lang="es-ES" baseline="0" dirty="0">
                <a:latin typeface="Century Gothic" panose="020B0502020202020204" pitchFamily="34" charset="0"/>
              </a:rPr>
              <a:t> of Y7 </a:t>
            </a:r>
            <a:r>
              <a:rPr lang="es-ES" baseline="0" dirty="0" err="1">
                <a:latin typeface="Century Gothic" panose="020B0502020202020204" pitchFamily="34" charset="0"/>
              </a:rPr>
              <a:t>vocabulary</a:t>
            </a:r>
            <a:r>
              <a:rPr lang="es-ES" baseline="0" dirty="0">
                <a:latin typeface="Century Gothic" panose="020B0502020202020204" pitchFamily="34" charset="0"/>
              </a:rPr>
              <a:t> </a:t>
            </a:r>
            <a:r>
              <a:rPr lang="es-ES" baseline="0" dirty="0" err="1">
                <a:latin typeface="Century Gothic" panose="020B0502020202020204" pitchFamily="34" charset="0"/>
              </a:rPr>
              <a:t>within</a:t>
            </a:r>
            <a:r>
              <a:rPr lang="es-ES" baseline="0" dirty="0">
                <a:latin typeface="Century Gothic" panose="020B0502020202020204" pitchFamily="34" charset="0"/>
              </a:rPr>
              <a:t> Y8 </a:t>
            </a:r>
            <a:r>
              <a:rPr lang="es-ES" baseline="0" dirty="0" err="1">
                <a:latin typeface="Century Gothic" panose="020B0502020202020204" pitchFamily="34" charset="0"/>
              </a:rPr>
              <a:t>consolidation</a:t>
            </a:r>
            <a:r>
              <a:rPr lang="es-ES" baseline="0" dirty="0">
                <a:latin typeface="Century Gothic" panose="020B0502020202020204" pitchFamily="34" charset="0"/>
              </a:rPr>
              <a:t> </a:t>
            </a:r>
            <a:r>
              <a:rPr lang="es-ES" baseline="0" dirty="0" err="1">
                <a:latin typeface="Century Gothic" panose="020B0502020202020204" pitchFamily="34" charset="0"/>
              </a:rPr>
              <a:t>lessons</a:t>
            </a:r>
            <a:r>
              <a:rPr lang="es-ES" baseline="0" dirty="0">
                <a:latin typeface="Century Gothic" panose="020B0502020202020204" pitchFamily="34" charset="0"/>
              </a:rPr>
              <a:t>.</a:t>
            </a:r>
            <a:endParaRPr lang="en-GB"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004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revisit vocabulary from 8.1.2.4 </a:t>
            </a:r>
            <a:r>
              <a:rPr lang="en-US" b="0" baseline="0" dirty="0"/>
              <a:t>as per the </a:t>
            </a:r>
            <a:r>
              <a:rPr lang="en-US" b="0" baseline="0" dirty="0" err="1"/>
              <a:t>SoW</a:t>
            </a:r>
            <a:r>
              <a:rPr lang="en-US" b="0" baseline="0" dirty="0"/>
              <a:t> revisiting cycle.</a:t>
            </a:r>
            <a:endParaRPr lang="en-US" b="0" dirty="0"/>
          </a:p>
          <a:p>
            <a:endParaRPr lang="en-US" b="1" dirty="0"/>
          </a:p>
          <a:p>
            <a:r>
              <a:rPr lang="en-US" b="1" dirty="0"/>
              <a:t>Procedure:</a:t>
            </a:r>
          </a:p>
          <a:p>
            <a:pPr marL="228600" indent="-228600">
              <a:buAutoNum type="arabicPeriod"/>
            </a:pPr>
            <a:r>
              <a:rPr lang="en-US" b="0" dirty="0"/>
              <a:t>Students fill the gap</a:t>
            </a:r>
            <a:r>
              <a:rPr lang="en-US" b="0" baseline="0" dirty="0"/>
              <a:t> with the correct missing word then translate the sentences into English.</a:t>
            </a:r>
          </a:p>
          <a:p>
            <a:pPr marL="228600" indent="-228600">
              <a:buAutoNum type="arabicPeriod"/>
            </a:pPr>
            <a:r>
              <a:rPr lang="en-US" b="0" baseline="0" dirty="0"/>
              <a:t>Attention to plausibility is needed, as some sentences work grammatically but are highly unlikely (e.g. </a:t>
            </a:r>
            <a:r>
              <a:rPr lang="en-US" b="0" baseline="0" dirty="0" err="1"/>
              <a:t>tengo</a:t>
            </a:r>
            <a:r>
              <a:rPr lang="en-US" b="0" baseline="0" dirty="0"/>
              <a:t> la </a:t>
            </a:r>
            <a:r>
              <a:rPr lang="en-US" b="0" baseline="0" dirty="0" err="1"/>
              <a:t>traducción</a:t>
            </a:r>
            <a:r>
              <a:rPr lang="en-US" b="0" baseline="0" dirty="0"/>
              <a:t> de mi </a:t>
            </a:r>
            <a:r>
              <a:rPr lang="en-US" b="0" baseline="0" dirty="0" err="1"/>
              <a:t>familia</a:t>
            </a:r>
            <a:r>
              <a:rPr lang="en-US" b="0" baseline="0" dirty="0"/>
              <a:t>, </a:t>
            </a:r>
            <a:r>
              <a:rPr lang="en-US" b="0" baseline="0" dirty="0" err="1"/>
              <a:t>así</a:t>
            </a:r>
            <a:r>
              <a:rPr lang="en-US" b="0" baseline="0" dirty="0"/>
              <a:t> que </a:t>
            </a:r>
            <a:r>
              <a:rPr lang="en-US" b="0" baseline="0" dirty="0" err="1"/>
              <a:t>voy</a:t>
            </a:r>
            <a:r>
              <a:rPr lang="en-US" b="0" baseline="0" dirty="0"/>
              <a:t> a </a:t>
            </a:r>
            <a:r>
              <a:rPr lang="en-US" b="0" baseline="0" dirty="0" err="1"/>
              <a:t>tener</a:t>
            </a:r>
            <a:r>
              <a:rPr lang="en-US" b="0" baseline="0" dirty="0"/>
              <a:t> </a:t>
            </a:r>
            <a:r>
              <a:rPr lang="en-US" b="0" baseline="0" dirty="0" err="1"/>
              <a:t>éxito</a:t>
            </a:r>
            <a:r>
              <a:rPr lang="en-US" b="0" baseline="0" dirty="0"/>
              <a:t>).</a:t>
            </a:r>
          </a:p>
          <a:p>
            <a:pPr marL="228600" indent="-228600">
              <a:buAutoNum type="arabicPeriod"/>
            </a:pPr>
            <a:r>
              <a:rPr lang="en-US" b="0" baseline="0" dirty="0"/>
              <a:t>Sentences 4-7 also have a picture to indicate which word is needed.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sz="1200" b="1" i="0" u="none" strike="noStrike" kern="1200" cap="none" dirty="0">
                <a:solidFill>
                  <a:schemeClr val="tx1"/>
                </a:solidFill>
                <a:effectLst/>
                <a:latin typeface="+mn-lt"/>
                <a:ea typeface="Calibri"/>
                <a:cs typeface="Calibri"/>
                <a:sym typeface="Calibri"/>
              </a:rPr>
              <a:t>8.1.2.4 (revisit)</a:t>
            </a:r>
            <a:r>
              <a:rPr lang="es-419"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 paso [279]; apoyo [866]; adelante [722]; atrás [599]; izquierda [1352]; derecha [1573]; así que [que-3]; traducción [2822]; intención [1171]</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113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revisit vocabulary from 8.1.2.4 </a:t>
            </a:r>
            <a:r>
              <a:rPr lang="en-US" b="0" baseline="0" dirty="0"/>
              <a:t>as per the </a:t>
            </a:r>
            <a:r>
              <a:rPr lang="en-US" b="0" baseline="0" dirty="0" err="1"/>
              <a:t>SoW</a:t>
            </a:r>
            <a:r>
              <a:rPr lang="en-US" b="0" baseline="0" dirty="0"/>
              <a:t> revisiting cycle.</a:t>
            </a:r>
            <a:endParaRPr lang="en-US" b="1" dirty="0"/>
          </a:p>
          <a:p>
            <a:endParaRPr lang="en-US" b="1" dirty="0"/>
          </a:p>
          <a:p>
            <a:r>
              <a:rPr lang="en-US" b="1" dirty="0"/>
              <a:t>Procedure:</a:t>
            </a:r>
          </a:p>
          <a:p>
            <a:r>
              <a:rPr lang="en-US" b="0" dirty="0"/>
              <a:t>1. Students listen to the audio and select the correct translation.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tristeza</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419" sz="1200" kern="1200" dirty="0">
                <a:solidFill>
                  <a:schemeClr val="tx1"/>
                </a:solidFill>
                <a:effectLst/>
                <a:latin typeface="+mn-lt"/>
                <a:ea typeface="+mn-ea"/>
                <a:cs typeface="+mn-cs"/>
              </a:rPr>
              <a:t>ánimo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419" sz="1200" kern="1200" baseline="0" dirty="0">
                <a:solidFill>
                  <a:schemeClr val="tx1"/>
                </a:solidFill>
                <a:effectLst/>
                <a:latin typeface="+mn-lt"/>
                <a:ea typeface="+mn-ea"/>
                <a:cs typeface="+mn-cs"/>
              </a:rPr>
              <a:t>rabia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419" sz="1200" kern="1200" dirty="0">
                <a:solidFill>
                  <a:schemeClr val="tx1"/>
                </a:solidFill>
                <a:effectLst/>
                <a:latin typeface="+mn-lt"/>
                <a:ea typeface="+mn-ea"/>
                <a:cs typeface="+mn-cs"/>
              </a:rPr>
              <a:t>vergüenza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419" sz="1200" kern="1200" baseline="0" dirty="0">
                <a:solidFill>
                  <a:schemeClr val="tx1"/>
                </a:solidFill>
                <a:effectLst/>
                <a:latin typeface="+mn-lt"/>
                <a:ea typeface="+mn-ea"/>
                <a:cs typeface="+mn-cs"/>
              </a:rPr>
              <a:t>risa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419" sz="1200" kern="1200" baseline="0" dirty="0">
                <a:solidFill>
                  <a:schemeClr val="tx1"/>
                </a:solidFill>
                <a:effectLst/>
                <a:latin typeface="+mn-lt"/>
                <a:ea typeface="+mn-ea"/>
                <a:cs typeface="+mn-cs"/>
              </a:rPr>
              <a:t>pena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b="0" dirty="0"/>
              <a:t>‘sadness’ is included twice as an</a:t>
            </a:r>
            <a:r>
              <a:rPr lang="en-US" b="0" baseline="0" dirty="0"/>
              <a:t> answer option because two words were taught for this: </a:t>
            </a:r>
            <a:r>
              <a:rPr lang="en-US" b="0" baseline="0" dirty="0" err="1"/>
              <a:t>tristeza</a:t>
            </a:r>
            <a:r>
              <a:rPr lang="en-US" b="0" baseline="0" dirty="0"/>
              <a:t> and </a:t>
            </a:r>
            <a:r>
              <a:rPr lang="en-US" b="0" baseline="0" dirty="0" err="1"/>
              <a:t>pena</a:t>
            </a:r>
            <a:r>
              <a:rPr lang="en-US" b="0" baseline="0" dirty="0"/>
              <a:t>. A callout draws attention to this after the final answer is shown.</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419" sz="1200" kern="1200" dirty="0">
                <a:solidFill>
                  <a:schemeClr val="tx1"/>
                </a:solidFill>
                <a:effectLst/>
                <a:latin typeface="+mn-lt"/>
                <a:ea typeface="+mn-ea"/>
                <a:cs typeface="+mn-cs"/>
              </a:rPr>
              <a:t>pena [743]; vergüenza [1979]; rabia [2500]; tristeza [1993]; risa [1101]; ánimo [1855]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161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Phonics recap</a:t>
            </a:r>
            <a:r>
              <a:rPr lang="en-GB" b="1" baseline="0" dirty="0"/>
              <a:t> slide</a:t>
            </a:r>
            <a:endParaRPr lang="en-GB" b="1" dirty="0"/>
          </a:p>
          <a:p>
            <a:endParaRPr lang="en-GB" b="1" dirty="0"/>
          </a:p>
          <a:p>
            <a:r>
              <a:rPr lang="en-GB" b="1" dirty="0"/>
              <a:t>Timing: </a:t>
            </a:r>
            <a:r>
              <a:rPr lang="en-GB" dirty="0"/>
              <a:t>3</a:t>
            </a:r>
            <a:r>
              <a:rPr lang="en-GB" baseline="0" dirty="0"/>
              <a:t> minutes</a:t>
            </a:r>
          </a:p>
          <a:p>
            <a:endParaRPr lang="en-GB" baseline="0" dirty="0"/>
          </a:p>
          <a:p>
            <a:r>
              <a:rPr lang="en-GB" b="1" baseline="0" dirty="0"/>
              <a:t>Aim: </a:t>
            </a:r>
            <a:r>
              <a:rPr lang="en-GB" baseline="0" dirty="0"/>
              <a:t>to revisit the SSCs [CE] and [CI] and consolidate understanding of the different ways in which they are pronounced in the Spanish-speaking world.</a:t>
            </a:r>
          </a:p>
          <a:p>
            <a:endParaRPr lang="en-GB" baseline="0" dirty="0"/>
          </a:p>
          <a:p>
            <a:r>
              <a:rPr lang="en-GB" b="1" baseline="0" dirty="0"/>
              <a:t>Procedure: </a:t>
            </a:r>
          </a:p>
          <a:p>
            <a:pPr marL="228600" indent="-228600">
              <a:buAutoNum type="arabicPeriod"/>
            </a:pPr>
            <a:r>
              <a:rPr lang="en-GB" b="0" baseline="0" dirty="0"/>
              <a:t>Read the explanation, eliciting the answers from students where prompted by gaps.</a:t>
            </a:r>
          </a:p>
          <a:p>
            <a:pPr marL="228600" indent="-228600">
              <a:buAutoNum type="arabicPeriod"/>
            </a:pPr>
            <a:r>
              <a:rPr lang="en-GB" b="0" baseline="0" dirty="0"/>
              <a:t>Play the audio and ask where the person is from (‘¿La persona es de…?’)</a:t>
            </a:r>
          </a:p>
          <a:p>
            <a:pPr marL="228600" indent="-228600">
              <a:buAutoNum type="arabicPeriod"/>
            </a:pPr>
            <a:r>
              <a:rPr lang="en-GB" b="0" baseline="0" dirty="0"/>
              <a:t>Ask students which other words they can recall from Y7 which have [ce] and [ci]. This will help to prepare them for the next activity.</a:t>
            </a:r>
          </a:p>
          <a:p>
            <a:pPr marL="0" indent="0">
              <a:buNone/>
            </a:pPr>
            <a:r>
              <a:rPr lang="en-GB" b="0" baseline="0" dirty="0"/>
              <a:t>Anticipate, for [CI], cine, </a:t>
            </a:r>
            <a:r>
              <a:rPr lang="en-GB" b="0" baseline="0" dirty="0" err="1"/>
              <a:t>diciembre</a:t>
            </a:r>
            <a:r>
              <a:rPr lang="en-GB" b="0" baseline="0" dirty="0"/>
              <a:t>, </a:t>
            </a:r>
            <a:r>
              <a:rPr lang="en-GB" b="0" baseline="0" dirty="0" err="1"/>
              <a:t>decir</a:t>
            </a:r>
            <a:r>
              <a:rPr lang="en-GB" b="0" baseline="0" dirty="0"/>
              <a:t>, </a:t>
            </a:r>
            <a:r>
              <a:rPr lang="en-GB" b="0" baseline="0" dirty="0" err="1"/>
              <a:t>cierto</a:t>
            </a:r>
            <a:r>
              <a:rPr lang="en-GB" b="0" baseline="0" dirty="0"/>
              <a:t>, ciudad</a:t>
            </a:r>
          </a:p>
          <a:p>
            <a:pPr marL="0" indent="0">
              <a:buNone/>
            </a:pPr>
            <a:r>
              <a:rPr lang="en-GB" b="0" baseline="0" dirty="0"/>
              <a:t>Anticipate, for [CE], </a:t>
            </a:r>
            <a:r>
              <a:rPr lang="en-GB" b="0" baseline="0" dirty="0" err="1"/>
              <a:t>centro</a:t>
            </a:r>
            <a:r>
              <a:rPr lang="en-GB" b="0" baseline="0" dirty="0"/>
              <a:t>, </a:t>
            </a:r>
            <a:r>
              <a:rPr lang="en-GB" b="0" baseline="0" dirty="0" err="1"/>
              <a:t>necesitar</a:t>
            </a:r>
            <a:r>
              <a:rPr lang="en-GB" b="0" baseline="0" dirty="0"/>
              <a:t>, </a:t>
            </a:r>
            <a:r>
              <a:rPr lang="en-GB" b="0" baseline="0" dirty="0" err="1"/>
              <a:t>necesario</a:t>
            </a:r>
            <a:r>
              <a:rPr lang="en-GB" b="0" baseline="0" dirty="0"/>
              <a:t>, </a:t>
            </a:r>
            <a:r>
              <a:rPr lang="en-GB" b="0" baseline="0" dirty="0" err="1"/>
              <a:t>cerca</a:t>
            </a:r>
            <a:r>
              <a:rPr lang="en-GB" b="0" baseline="0" dirty="0"/>
              <a:t>, </a:t>
            </a:r>
            <a:r>
              <a:rPr lang="en-GB" b="0" baseline="0" dirty="0" err="1"/>
              <a:t>doce</a:t>
            </a:r>
            <a:r>
              <a:rPr lang="en-GB" b="0" baseline="0" dirty="0"/>
              <a:t>, </a:t>
            </a:r>
            <a:r>
              <a:rPr lang="en-GB" b="0" baseline="0" dirty="0" err="1"/>
              <a:t>parecer</a:t>
            </a:r>
            <a:r>
              <a:rPr lang="en-GB" b="0" baseline="0" dirty="0"/>
              <a:t>.</a:t>
            </a:r>
            <a:endParaRPr lang="en-GB" dirty="0"/>
          </a:p>
          <a:p>
            <a:endParaRPr lang="en-GB" dirty="0"/>
          </a:p>
          <a:p>
            <a:r>
              <a:rPr lang="en-GB" b="1" dirty="0"/>
              <a:t>Notes:</a:t>
            </a:r>
          </a:p>
          <a:p>
            <a:r>
              <a:rPr lang="en-GB" baseline="0" dirty="0"/>
              <a:t>Teachers may also find it useful to consider the information from exam board specifications below:</a:t>
            </a:r>
          </a:p>
          <a:p>
            <a:pPr marL="228600" indent="-228600">
              <a:buAutoNum type="arabicParenBoth"/>
            </a:pPr>
            <a:r>
              <a:rPr lang="en-GB" baseline="0" dirty="0"/>
              <a:t>AQA :</a:t>
            </a:r>
            <a:r>
              <a:rPr lang="en-GB" dirty="0"/>
              <a:t> “</a:t>
            </a:r>
            <a:r>
              <a:rPr lang="en-GB" sz="1200" b="0" i="1" kern="1200" dirty="0">
                <a:solidFill>
                  <a:schemeClr val="tx1"/>
                </a:solidFill>
                <a:effectLst/>
                <a:latin typeface="+mn-lt"/>
                <a:ea typeface="+mn-ea"/>
                <a:cs typeface="+mn-cs"/>
              </a:rPr>
              <a:t>The [listening] test will be studio recorded using native speakers speaking </a:t>
            </a:r>
            <a:r>
              <a:rPr lang="en-GB" sz="1200" b="1" i="1" kern="1200" dirty="0">
                <a:solidFill>
                  <a:schemeClr val="tx1"/>
                </a:solidFill>
                <a:effectLst/>
                <a:latin typeface="+mn-lt"/>
                <a:ea typeface="+mn-ea"/>
                <a:cs typeface="+mn-cs"/>
              </a:rPr>
              <a:t>Castilian</a:t>
            </a:r>
            <a:r>
              <a:rPr lang="en-GB" sz="1200" b="0" i="1" kern="1200" dirty="0">
                <a:solidFill>
                  <a:schemeClr val="tx1"/>
                </a:solidFill>
                <a:effectLst/>
                <a:latin typeface="+mn-lt"/>
                <a:ea typeface="+mn-ea"/>
                <a:cs typeface="+mn-cs"/>
              </a:rPr>
              <a:t> in clearly articulated, standard speech at near normal speed.</a:t>
            </a:r>
            <a:r>
              <a:rPr lang="en-GB" sz="1200" b="0" i="1" kern="1200" baseline="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Different types of spoken language will be used, using familiar language across a range of contemporary and cultural themes.  </a:t>
            </a:r>
            <a:r>
              <a:rPr lang="en-GB" sz="1200" b="0" i="0" kern="1200" dirty="0">
                <a:solidFill>
                  <a:schemeClr val="tx1"/>
                </a:solidFill>
                <a:effectLst/>
                <a:latin typeface="+mn-lt"/>
                <a:ea typeface="+mn-ea"/>
                <a:cs typeface="+mn-cs"/>
              </a:rPr>
              <a:t>(p. 82)</a:t>
            </a:r>
          </a:p>
          <a:p>
            <a:pPr marL="228600" indent="-228600">
              <a:buAutoNum type="arabicParenBoth"/>
            </a:pPr>
            <a:r>
              <a:rPr lang="en-GB" sz="1200" b="0" i="0" kern="1200" dirty="0" err="1">
                <a:solidFill>
                  <a:schemeClr val="tx1"/>
                </a:solidFill>
                <a:effectLst/>
                <a:latin typeface="+mn-lt"/>
                <a:ea typeface="+mn-ea"/>
                <a:cs typeface="+mn-cs"/>
              </a:rPr>
              <a:t>EdExcel</a:t>
            </a:r>
            <a:r>
              <a:rPr lang="en-GB" sz="1200" b="0" i="0" kern="1200" dirty="0">
                <a:solidFill>
                  <a:schemeClr val="tx1"/>
                </a:solidFill>
                <a:effectLst/>
                <a:latin typeface="+mn-lt"/>
                <a:ea typeface="+mn-ea"/>
                <a:cs typeface="+mn-cs"/>
              </a:rPr>
              <a:t> : “</a:t>
            </a:r>
            <a:r>
              <a:rPr lang="en-GB" sz="1200" b="0" i="1" kern="1200" dirty="0">
                <a:solidFill>
                  <a:schemeClr val="tx1"/>
                </a:solidFill>
                <a:effectLst/>
                <a:latin typeface="+mn-lt"/>
                <a:ea typeface="+mn-ea"/>
                <a:cs typeface="+mn-cs"/>
              </a:rPr>
              <a:t>For listening and reading assessments, the majority of contexts are based on the culture and </a:t>
            </a:r>
            <a:r>
              <a:rPr lang="en-GB" sz="1200" b="1" i="1" kern="1200" dirty="0">
                <a:solidFill>
                  <a:schemeClr val="tx1"/>
                </a:solidFill>
                <a:effectLst/>
                <a:latin typeface="+mn-lt"/>
                <a:ea typeface="+mn-ea"/>
                <a:cs typeface="+mn-cs"/>
              </a:rPr>
              <a:t>countries</a:t>
            </a:r>
            <a:r>
              <a:rPr lang="en-GB" sz="1200" b="0" i="1" kern="1200" dirty="0">
                <a:solidFill>
                  <a:schemeClr val="tx1"/>
                </a:solidFill>
                <a:effectLst/>
                <a:latin typeface="+mn-lt"/>
                <a:ea typeface="+mn-ea"/>
                <a:cs typeface="+mn-cs"/>
              </a:rPr>
              <a:t> where the assessed language is spoken. […] It is, therefore, </a:t>
            </a:r>
            <a:r>
              <a:rPr lang="en-GB" sz="1200" b="1" i="1" kern="1200" dirty="0">
                <a:solidFill>
                  <a:schemeClr val="tx1"/>
                </a:solidFill>
                <a:effectLst/>
                <a:latin typeface="+mn-lt"/>
                <a:ea typeface="+mn-ea"/>
                <a:cs typeface="+mn-cs"/>
              </a:rPr>
              <a:t>important that students are exposed to materials relating to Spanish-speaking countries</a:t>
            </a:r>
            <a:r>
              <a:rPr lang="en-GB" sz="1200" b="0" i="1" kern="1200" dirty="0">
                <a:solidFill>
                  <a:schemeClr val="tx1"/>
                </a:solidFill>
                <a:effectLst/>
                <a:latin typeface="+mn-lt"/>
                <a:ea typeface="+mn-ea"/>
                <a:cs typeface="+mn-cs"/>
              </a:rPr>
              <a:t> throughout the cours</a:t>
            </a:r>
            <a:r>
              <a:rPr lang="en-GB" sz="1200" b="0" i="0" kern="1200" dirty="0">
                <a:solidFill>
                  <a:schemeClr val="tx1"/>
                </a:solidFill>
                <a:effectLst/>
                <a:latin typeface="+mn-lt"/>
                <a:ea typeface="+mn-ea"/>
                <a:cs typeface="+mn-cs"/>
              </a:rPr>
              <a:t>e.” (p. 7)</a:t>
            </a:r>
          </a:p>
          <a:p>
            <a:pPr marL="228600" indent="-228600">
              <a:buAutoNum type="arabicParenBoth"/>
            </a:pPr>
            <a:r>
              <a:rPr lang="en-GB" sz="1200" b="0" i="0" kern="1200" dirty="0">
                <a:solidFill>
                  <a:schemeClr val="tx1"/>
                </a:solidFill>
                <a:effectLst/>
                <a:latin typeface="+mn-lt"/>
                <a:ea typeface="+mn-ea"/>
                <a:cs typeface="+mn-cs"/>
              </a:rPr>
              <a:t>WJEC : “</a:t>
            </a:r>
            <a:r>
              <a:rPr lang="en-GB" sz="1200" b="0" i="1" kern="1200" dirty="0">
                <a:solidFill>
                  <a:schemeClr val="tx1"/>
                </a:solidFill>
                <a:effectLst/>
                <a:latin typeface="+mn-lt"/>
                <a:ea typeface="+mn-ea"/>
                <a:cs typeface="+mn-cs"/>
              </a:rPr>
              <a:t>This GCSE specification in Spanish for use in Wales is based on a conviction that learners studying a modern foreign language will develop their desire and ability to communicate with and </a:t>
            </a:r>
            <a:r>
              <a:rPr lang="en-GB" sz="1200" b="1" i="1" kern="1200" dirty="0">
                <a:solidFill>
                  <a:schemeClr val="tx1"/>
                </a:solidFill>
                <a:effectLst/>
                <a:latin typeface="+mn-lt"/>
                <a:ea typeface="+mn-ea"/>
                <a:cs typeface="+mn-cs"/>
              </a:rPr>
              <a:t>understand speakers of Spanish in a variety of contexts </a:t>
            </a:r>
            <a:r>
              <a:rPr lang="en-GB" sz="1200" b="0" i="1" kern="1200" dirty="0">
                <a:solidFill>
                  <a:schemeClr val="tx1"/>
                </a:solidFill>
                <a:effectLst/>
                <a:latin typeface="+mn-lt"/>
                <a:ea typeface="+mn-ea"/>
                <a:cs typeface="+mn-cs"/>
              </a:rPr>
              <a:t>and for a variety of purposes.” (p. 3)</a:t>
            </a:r>
          </a:p>
          <a:p>
            <a:pPr marL="0" indent="0">
              <a:buNone/>
            </a:pPr>
            <a:endParaRPr lang="en-GB" b="1"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8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Phonics practice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aseline="0" dirty="0"/>
              <a:t>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raise awareness of the different ways in which the SSCs [ce] and [ci] are pronounced in the Spanish-speaking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Go through instructions with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Check understanding of instructions by asking students an example. E.g., ciudad (pronounced with seseo): ¿</a:t>
            </a:r>
            <a:r>
              <a:rPr lang="en-GB" baseline="0" dirty="0" err="1"/>
              <a:t>Es</a:t>
            </a:r>
            <a:r>
              <a:rPr lang="en-GB" baseline="0" dirty="0"/>
              <a:t> </a:t>
            </a:r>
            <a:r>
              <a:rPr lang="en-GB" baseline="0" dirty="0" err="1"/>
              <a:t>Pilar</a:t>
            </a:r>
            <a:r>
              <a:rPr lang="en-GB" baseline="0" dirty="0"/>
              <a:t> or </a:t>
            </a:r>
            <a:r>
              <a:rPr lang="en-GB" baseline="0" dirty="0" err="1"/>
              <a:t>Conchi</a:t>
            </a:r>
            <a:r>
              <a:rPr lang="en-GB" baseline="0" dirty="0"/>
              <a:t>? ¿Por qué? </a:t>
            </a:r>
            <a:r>
              <a:rPr lang="en-GB" baseline="0" dirty="0" err="1"/>
              <a:t>Sí</a:t>
            </a:r>
            <a:r>
              <a:rPr lang="en-GB" baseline="0" dirty="0"/>
              <a:t>, perfecto, </a:t>
            </a:r>
            <a:r>
              <a:rPr lang="en-GB" baseline="0" dirty="0" err="1"/>
              <a:t>porque</a:t>
            </a:r>
            <a:r>
              <a:rPr lang="en-GB" baseline="0" dirty="0"/>
              <a:t> </a:t>
            </a:r>
            <a:r>
              <a:rPr lang="en-GB" baseline="0" dirty="0" err="1"/>
              <a:t>Pilar</a:t>
            </a:r>
            <a:r>
              <a:rPr lang="en-GB" baseline="0" dirty="0"/>
              <a:t> </a:t>
            </a:r>
            <a:r>
              <a:rPr lang="en-GB" baseline="0" dirty="0" err="1"/>
              <a:t>es</a:t>
            </a:r>
            <a:r>
              <a:rPr lang="en-GB" baseline="0" dirty="0"/>
              <a:t> de las Islas Canarias. ¿Y en Alicante, </a:t>
            </a:r>
            <a:r>
              <a:rPr lang="en-GB" baseline="0" dirty="0" err="1"/>
              <a:t>cómo</a:t>
            </a:r>
            <a:r>
              <a:rPr lang="en-GB" baseline="0" dirty="0"/>
              <a:t> </a:t>
            </a:r>
            <a:r>
              <a:rPr lang="en-GB" baseline="0" dirty="0" err="1"/>
              <a:t>es</a:t>
            </a:r>
            <a:r>
              <a:rPr lang="en-GB" baseline="0" dirty="0"/>
              <a:t> la </a:t>
            </a:r>
            <a:r>
              <a:rPr lang="en-GB" baseline="0" dirty="0" err="1"/>
              <a:t>pronunciación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Play the audio and ask students to tick the correct column and write the place with the target SSCs.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Check answers, including spelling, in the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Some </a:t>
            </a:r>
            <a:r>
              <a:rPr lang="en-GB" baseline="0" dirty="0"/>
              <a:t>students may be able to write the entire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Tengo</a:t>
            </a:r>
            <a:r>
              <a:rPr lang="en-GB" baseline="0" dirty="0"/>
              <a:t> un amigo de Ceuta.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Mi</a:t>
            </a:r>
            <a:r>
              <a:rPr lang="en-GB" baseline="0" dirty="0"/>
              <a:t> prima vive en Galicia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t>
            </a:r>
            <a:r>
              <a:rPr lang="en-GB" baseline="0" dirty="0" err="1"/>
              <a:t>Tu</a:t>
            </a:r>
            <a:r>
              <a:rPr lang="en-GB" baseline="0" dirty="0"/>
              <a:t> </a:t>
            </a:r>
            <a:r>
              <a:rPr lang="en-GB" baseline="0" dirty="0" err="1"/>
              <a:t>madre</a:t>
            </a:r>
            <a:r>
              <a:rPr lang="en-GB" baseline="0" dirty="0"/>
              <a:t> </a:t>
            </a:r>
            <a:r>
              <a:rPr lang="en-GB" baseline="0" dirty="0" err="1"/>
              <a:t>es</a:t>
            </a:r>
            <a:r>
              <a:rPr lang="en-GB" baseline="0" dirty="0"/>
              <a:t> de Valencia?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Voy</a:t>
            </a:r>
            <a:r>
              <a:rPr lang="en-GB" baseline="0" dirty="0"/>
              <a:t> a </a:t>
            </a:r>
            <a:r>
              <a:rPr lang="en-GB" baseline="0" dirty="0" err="1"/>
              <a:t>ir</a:t>
            </a:r>
            <a:r>
              <a:rPr lang="en-GB" baseline="0" dirty="0"/>
              <a:t> de </a:t>
            </a:r>
            <a:r>
              <a:rPr lang="en-GB" baseline="0" dirty="0" err="1"/>
              <a:t>vacaciones</a:t>
            </a:r>
            <a:r>
              <a:rPr lang="en-GB" baseline="0" dirty="0"/>
              <a:t> a Murcia.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Hay una </a:t>
            </a:r>
            <a:r>
              <a:rPr lang="en-GB" baseline="0" dirty="0" err="1"/>
              <a:t>universidad</a:t>
            </a:r>
            <a:r>
              <a:rPr lang="en-GB" baseline="0" dirty="0"/>
              <a:t> </a:t>
            </a:r>
            <a:r>
              <a:rPr lang="en-GB" baseline="0" dirty="0" err="1"/>
              <a:t>muy</a:t>
            </a:r>
            <a:r>
              <a:rPr lang="en-GB" baseline="0" dirty="0"/>
              <a:t> </a:t>
            </a:r>
            <a:r>
              <a:rPr lang="en-GB" baseline="0" dirty="0" err="1"/>
              <a:t>famosa</a:t>
            </a:r>
            <a:r>
              <a:rPr lang="en-GB" baseline="0" dirty="0"/>
              <a:t> en </a:t>
            </a:r>
            <a:r>
              <a:rPr lang="en-GB" baseline="0" dirty="0" err="1"/>
              <a:t>Cárceres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Barcelona </a:t>
            </a:r>
            <a:r>
              <a:rPr lang="en-GB" baseline="0" dirty="0" err="1"/>
              <a:t>tiene</a:t>
            </a:r>
            <a:r>
              <a:rPr lang="en-GB" baseline="0" dirty="0"/>
              <a:t> </a:t>
            </a:r>
            <a:r>
              <a:rPr lang="en-GB" baseline="0" dirty="0" err="1"/>
              <a:t>unos</a:t>
            </a:r>
            <a:r>
              <a:rPr lang="en-GB" baseline="0" dirty="0"/>
              <a:t> </a:t>
            </a:r>
            <a:r>
              <a:rPr lang="en-GB" baseline="0" dirty="0" err="1"/>
              <a:t>museos</a:t>
            </a:r>
            <a:r>
              <a:rPr lang="en-GB" baseline="0" dirty="0"/>
              <a:t> </a:t>
            </a:r>
            <a:r>
              <a:rPr lang="en-GB" baseline="0" dirty="0" err="1"/>
              <a:t>geniales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Andalucía </a:t>
            </a:r>
            <a:r>
              <a:rPr lang="en-GB" baseline="0" dirty="0" err="1"/>
              <a:t>es</a:t>
            </a:r>
            <a:r>
              <a:rPr lang="en-GB" baseline="0" dirty="0"/>
              <a:t> </a:t>
            </a:r>
            <a:r>
              <a:rPr lang="en-GB" baseline="0" dirty="0" err="1"/>
              <a:t>una</a:t>
            </a:r>
            <a:r>
              <a:rPr lang="en-GB" baseline="0" dirty="0"/>
              <a:t> zona </a:t>
            </a:r>
            <a:r>
              <a:rPr lang="en-GB" baseline="0" dirty="0" err="1"/>
              <a:t>muy</a:t>
            </a:r>
            <a:r>
              <a:rPr lang="en-GB" baseline="0" dirty="0"/>
              <a:t> </a:t>
            </a:r>
            <a:r>
              <a:rPr lang="en-GB" baseline="0" dirty="0" err="1"/>
              <a:t>bonita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Albacete está en el </a:t>
            </a:r>
            <a:r>
              <a:rPr lang="en-GB" baseline="0" dirty="0" err="1"/>
              <a:t>sureste</a:t>
            </a:r>
            <a:r>
              <a:rPr lang="en-GB" baseline="0" dirty="0"/>
              <a:t> de </a:t>
            </a:r>
            <a:r>
              <a:rPr lang="en-GB" baseline="0" dirty="0" err="1"/>
              <a:t>España</a:t>
            </a:r>
            <a:r>
              <a:rPr lang="en-GB"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128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0" dirty="0"/>
          </a:p>
          <a:p>
            <a:r>
              <a:rPr lang="en-US" b="1" dirty="0"/>
              <a:t>Aim: </a:t>
            </a:r>
            <a:r>
              <a:rPr lang="en-US" b="0" dirty="0"/>
              <a:t>to recap present</a:t>
            </a:r>
            <a:r>
              <a:rPr lang="en-US" b="0" baseline="0" dirty="0"/>
              <a:t> tense –</a:t>
            </a:r>
            <a:r>
              <a:rPr lang="en-US" b="0" baseline="0" dirty="0" err="1"/>
              <a:t>er</a:t>
            </a:r>
            <a:r>
              <a:rPr lang="en-US" b="0" baseline="0" dirty="0"/>
              <a:t>/–</a:t>
            </a:r>
            <a:r>
              <a:rPr lang="en-US" b="0" baseline="0" dirty="0" err="1"/>
              <a:t>ir</a:t>
            </a:r>
            <a:r>
              <a:rPr lang="en-US" b="0" baseline="0" dirty="0"/>
              <a:t> verbs in first and third person plural.</a:t>
            </a:r>
            <a:endParaRPr lang="en-US" b="0" dirty="0"/>
          </a:p>
          <a:p>
            <a:endParaRPr lang="en-US" b="1" dirty="0"/>
          </a:p>
          <a:p>
            <a:r>
              <a:rPr lang="en-US" b="1" dirty="0"/>
              <a:t>Procedure:</a:t>
            </a:r>
          </a:p>
          <a:p>
            <a:r>
              <a:rPr lang="en-US" b="0" dirty="0"/>
              <a:t>1. Read the explanation and elicit</a:t>
            </a:r>
            <a:r>
              <a:rPr lang="en-US" b="0" baseline="0" dirty="0"/>
              <a:t> answers from students as required.</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820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recap the subject pronouns ‘</a:t>
            </a:r>
            <a:r>
              <a:rPr lang="en-US" b="0" dirty="0" err="1"/>
              <a:t>nosotros</a:t>
            </a:r>
            <a:r>
              <a:rPr lang="en-US" b="0" dirty="0"/>
              <a:t>/as’ and ‘</a:t>
            </a:r>
            <a:r>
              <a:rPr lang="en-US" b="0" dirty="0" err="1"/>
              <a:t>ellos</a:t>
            </a:r>
            <a:r>
              <a:rPr lang="en-US" b="0" dirty="0"/>
              <a:t>/as’</a:t>
            </a:r>
            <a:endParaRPr lang="en-US" b="1" dirty="0"/>
          </a:p>
          <a:p>
            <a:endParaRPr lang="en-GB" dirty="0"/>
          </a:p>
          <a:p>
            <a:r>
              <a:rPr lang="en-GB" b="1" dirty="0"/>
              <a:t>Procedure: </a:t>
            </a:r>
          </a:p>
          <a:p>
            <a:r>
              <a:rPr lang="en-GB" b="0" dirty="0"/>
              <a:t>1. Go through the explanation</a:t>
            </a:r>
            <a:r>
              <a:rPr lang="en-GB" b="0" baseline="0" dirty="0"/>
              <a:t> eliciting answers as required.</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906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a:t>
            </a:r>
            <a:r>
              <a:rPr lang="en-GB" sz="1200" b="1"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8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a:t>
            </a:r>
            <a:r>
              <a:rPr lang="en-GB" baseline="0" dirty="0"/>
              <a:t>o practise hearing and reading the revisited grammar, together with revisited vocabulary as part of the systematic revisiting of Y7 vocabulary. The suggested procedure includes strategic pausing of the audio to help students to connect the spoken and written forms of the language more securely, and a word substitution task. Additionally, this task gives a cultural insight into the Spanish New Year’s Eve tradition of eating 12 grapes on the 12 strikes of midnight.</a:t>
            </a:r>
            <a:endParaRPr lang="en-GB" sz="1200" b="1" kern="1200" baseline="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Suggested</a:t>
            </a:r>
            <a:r>
              <a:rPr lang="en-GB" sz="1200" b="1" kern="1200" baseline="0" dirty="0">
                <a:solidFill>
                  <a:schemeClr val="tx1"/>
                </a:solidFill>
                <a:effectLst/>
                <a:latin typeface="+mn-lt"/>
                <a:ea typeface="+mn-ea"/>
                <a:cs typeface="+mn-cs"/>
              </a:rPr>
              <a:t> p</a:t>
            </a:r>
            <a:r>
              <a:rPr lang="en-GB" sz="1200" b="1" kern="1200" dirty="0">
                <a:solidFill>
                  <a:schemeClr val="tx1"/>
                </a:solidFill>
                <a:effectLst/>
                <a:latin typeface="+mn-lt"/>
                <a:ea typeface="+mn-ea"/>
                <a:cs typeface="+mn-cs"/>
              </a:rPr>
              <a:t>rocedure</a:t>
            </a:r>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1.</a:t>
            </a:r>
            <a:r>
              <a:rPr lang="en-GB" sz="1200" b="1"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Use the audio player and click on the ‘play’ button below to play the text. Read and listen</a:t>
            </a:r>
            <a:r>
              <a:rPr lang="en-GB" sz="1200" b="0" kern="1200" baseline="0" dirty="0">
                <a:solidFill>
                  <a:schemeClr val="tx1"/>
                </a:solidFill>
                <a:effectLst/>
                <a:latin typeface="+mn-lt"/>
                <a:ea typeface="+mn-ea"/>
                <a:cs typeface="+mn-cs"/>
              </a:rPr>
              <a:t>. </a:t>
            </a:r>
          </a:p>
          <a:p>
            <a:pPr marL="0" indent="0">
              <a:buNone/>
            </a:pPr>
            <a:r>
              <a:rPr lang="en-GB" sz="1200" b="1" kern="1200" baseline="0" dirty="0">
                <a:solidFill>
                  <a:schemeClr val="tx1"/>
                </a:solidFill>
                <a:effectLst/>
                <a:latin typeface="+mn-lt"/>
                <a:ea typeface="+mn-ea"/>
                <a:cs typeface="+mn-cs"/>
              </a:rPr>
              <a:t>2. </a:t>
            </a:r>
            <a:r>
              <a:rPr lang="en-GB" sz="1200" b="0" kern="1200" baseline="0" dirty="0">
                <a:solidFill>
                  <a:schemeClr val="tx1"/>
                </a:solidFill>
                <a:effectLst/>
                <a:latin typeface="+mn-lt"/>
                <a:ea typeface="+mn-ea"/>
                <a:cs typeface="+mn-cs"/>
              </a:rPr>
              <a:t>To support segmentation, stop the audio and ask students to say:</a:t>
            </a:r>
            <a:br>
              <a:rPr lang="en-GB" sz="1200" b="0" kern="1200" baseline="0" dirty="0">
                <a:solidFill>
                  <a:schemeClr val="tx1"/>
                </a:solidFill>
                <a:effectLst/>
                <a:latin typeface="+mn-lt"/>
                <a:ea typeface="+mn-ea"/>
                <a:cs typeface="+mn-cs"/>
              </a:rPr>
            </a:br>
            <a:r>
              <a:rPr lang="en-GB" sz="1200" b="0" kern="1200" baseline="0" dirty="0" err="1">
                <a:solidFill>
                  <a:schemeClr val="tx1"/>
                </a:solidFill>
                <a:effectLst/>
                <a:latin typeface="+mn-lt"/>
                <a:ea typeface="+mn-ea"/>
                <a:cs typeface="+mn-cs"/>
              </a:rPr>
              <a:t>i</a:t>
            </a:r>
            <a:r>
              <a:rPr lang="en-GB" sz="1200" b="0" kern="1200" baseline="0" dirty="0">
                <a:solidFill>
                  <a:schemeClr val="tx1"/>
                </a:solidFill>
                <a:effectLst/>
                <a:latin typeface="+mn-lt"/>
                <a:ea typeface="+mn-ea"/>
                <a:cs typeface="+mn-cs"/>
              </a:rPr>
              <a:t>. the next word</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ii. the previous word</a:t>
            </a:r>
          </a:p>
          <a:p>
            <a:r>
              <a:rPr lang="en-GB" sz="1200" b="1" kern="1200" baseline="0" dirty="0">
                <a:solidFill>
                  <a:schemeClr val="tx1"/>
                </a:solidFill>
                <a:effectLst/>
                <a:latin typeface="+mn-lt"/>
                <a:ea typeface="+mn-ea"/>
                <a:cs typeface="+mn-cs"/>
              </a:rPr>
              <a:t>3. </a:t>
            </a:r>
            <a:r>
              <a:rPr lang="en-GB" sz="1200" b="0" kern="1200" baseline="0" dirty="0">
                <a:solidFill>
                  <a:schemeClr val="tx1"/>
                </a:solidFill>
                <a:effectLst/>
                <a:latin typeface="+mn-lt"/>
                <a:ea typeface="+mn-ea"/>
                <a:cs typeface="+mn-cs"/>
              </a:rPr>
              <a:t>Use the numbered action buttons on the right hand side to play segments of the text. When each segment ends, ask students to suggest a word or phrase that </a:t>
            </a:r>
            <a:r>
              <a:rPr lang="en-GB" sz="1200" b="0" i="0" kern="1200" baseline="0" dirty="0">
                <a:solidFill>
                  <a:schemeClr val="tx1"/>
                </a:solidFill>
                <a:effectLst/>
                <a:latin typeface="+mn-lt"/>
                <a:ea typeface="+mn-ea"/>
                <a:cs typeface="+mn-cs"/>
              </a:rPr>
              <a:t>could</a:t>
            </a:r>
            <a:r>
              <a:rPr lang="en-GB" sz="1200" b="0" i="1"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replace the next one. </a:t>
            </a:r>
          </a:p>
          <a:p>
            <a:r>
              <a:rPr lang="en-GB" sz="1200" b="0" i="0" kern="1200" baseline="0" dirty="0">
                <a:solidFill>
                  <a:schemeClr val="tx1"/>
                </a:solidFill>
                <a:effectLst/>
                <a:latin typeface="+mn-lt"/>
                <a:ea typeface="+mn-ea"/>
                <a:cs typeface="+mn-cs"/>
              </a:rPr>
              <a:t>Each segment will end at the following points:</a:t>
            </a:r>
          </a:p>
          <a:p>
            <a:pPr marL="285750" indent="-285750">
              <a:buAutoNum type="romanLcPeriod"/>
            </a:pPr>
            <a:r>
              <a:rPr lang="en-GB" sz="1200" b="0" i="0" kern="1200" baseline="0" dirty="0">
                <a:solidFill>
                  <a:schemeClr val="tx1"/>
                </a:solidFill>
                <a:effectLst/>
                <a:latin typeface="+mn-lt"/>
                <a:ea typeface="+mn-ea"/>
                <a:cs typeface="+mn-cs"/>
              </a:rPr>
              <a:t>‘</a:t>
            </a:r>
            <a:r>
              <a:rPr lang="en-GB" sz="1200" b="0" i="0" kern="1200" baseline="0" dirty="0" err="1">
                <a:solidFill>
                  <a:schemeClr val="tx1"/>
                </a:solidFill>
                <a:effectLst/>
                <a:latin typeface="+mn-lt"/>
                <a:ea typeface="+mn-ea"/>
                <a:cs typeface="+mn-cs"/>
              </a:rPr>
              <a:t>ellos</a:t>
            </a:r>
            <a:r>
              <a:rPr lang="en-GB" sz="1200" b="0" i="0" kern="1200" baseline="0" dirty="0">
                <a:solidFill>
                  <a:schemeClr val="tx1"/>
                </a:solidFill>
                <a:effectLst/>
                <a:latin typeface="+mn-lt"/>
                <a:ea typeface="+mn-ea"/>
                <a:cs typeface="+mn-cs"/>
              </a:rPr>
              <a:t>’ (line two, paragraph 1), to elicit the 3</a:t>
            </a:r>
            <a:r>
              <a:rPr lang="en-GB" sz="1200" b="0" i="0" kern="1200" baseline="30000" dirty="0">
                <a:solidFill>
                  <a:schemeClr val="tx1"/>
                </a:solidFill>
                <a:effectLst/>
                <a:latin typeface="+mn-lt"/>
                <a:ea typeface="+mn-ea"/>
                <a:cs typeface="+mn-cs"/>
              </a:rPr>
              <a:t>rd</a:t>
            </a:r>
            <a:r>
              <a:rPr lang="en-GB" sz="1200" b="0" i="0" kern="1200" baseline="0" dirty="0">
                <a:solidFill>
                  <a:schemeClr val="tx1"/>
                </a:solidFill>
                <a:effectLst/>
                <a:latin typeface="+mn-lt"/>
                <a:ea typeface="+mn-ea"/>
                <a:cs typeface="+mn-cs"/>
              </a:rPr>
              <a:t> person plural form of the verb. Try to ensure that students’ suggestions include at least one example of a verb with the </a:t>
            </a:r>
            <a:r>
              <a:rPr lang="en-GB" sz="1200" b="1" i="0" kern="1200" baseline="0" dirty="0">
                <a:solidFill>
                  <a:schemeClr val="tx1"/>
                </a:solidFill>
                <a:effectLst/>
                <a:latin typeface="+mn-lt"/>
                <a:ea typeface="+mn-ea"/>
                <a:cs typeface="+mn-cs"/>
              </a:rPr>
              <a:t>–en </a:t>
            </a:r>
            <a:r>
              <a:rPr lang="en-GB" sz="1200" b="0" i="0" kern="1200" baseline="0" dirty="0">
                <a:solidFill>
                  <a:schemeClr val="tx1"/>
                </a:solidFill>
                <a:effectLst/>
                <a:latin typeface="+mn-lt"/>
                <a:ea typeface="+mn-ea"/>
                <a:cs typeface="+mn-cs"/>
              </a:rPr>
              <a:t>ending (they may also volunteer irregular or –ar verbs).</a:t>
            </a:r>
          </a:p>
          <a:p>
            <a:pPr marL="285750" indent="-285750">
              <a:buAutoNum type="romanLcPeriod"/>
            </a:pPr>
            <a:r>
              <a:rPr lang="en-GB" sz="1200" b="0" i="0" kern="1200" baseline="0" dirty="0">
                <a:solidFill>
                  <a:schemeClr val="tx1"/>
                </a:solidFill>
                <a:effectLst/>
                <a:latin typeface="+mn-lt"/>
                <a:ea typeface="+mn-ea"/>
                <a:cs typeface="+mn-cs"/>
              </a:rPr>
              <a:t>‘</a:t>
            </a:r>
            <a:r>
              <a:rPr lang="en-GB" sz="1200" b="0" i="0" kern="1200" baseline="0" dirty="0" err="1">
                <a:solidFill>
                  <a:schemeClr val="tx1"/>
                </a:solidFill>
                <a:effectLst/>
                <a:latin typeface="+mn-lt"/>
                <a:ea typeface="+mn-ea"/>
                <a:cs typeface="+mn-cs"/>
              </a:rPr>
              <a:t>nosotros</a:t>
            </a:r>
            <a:r>
              <a:rPr lang="en-GB" sz="1200" b="0" i="0" kern="1200" baseline="0" dirty="0">
                <a:solidFill>
                  <a:schemeClr val="tx1"/>
                </a:solidFill>
                <a:effectLst/>
                <a:latin typeface="+mn-lt"/>
                <a:ea typeface="+mn-ea"/>
                <a:cs typeface="+mn-cs"/>
              </a:rPr>
              <a:t> (line three, paragraph 1), to elicit the 1</a:t>
            </a:r>
            <a:r>
              <a:rPr lang="en-GB" sz="1200" b="0" i="0" kern="1200" baseline="30000" dirty="0">
                <a:solidFill>
                  <a:schemeClr val="tx1"/>
                </a:solidFill>
                <a:effectLst/>
                <a:latin typeface="+mn-lt"/>
                <a:ea typeface="+mn-ea"/>
                <a:cs typeface="+mn-cs"/>
              </a:rPr>
              <a:t>st</a:t>
            </a:r>
            <a:r>
              <a:rPr lang="en-GB" sz="1200" b="0" i="0" kern="1200" baseline="0" dirty="0">
                <a:solidFill>
                  <a:schemeClr val="tx1"/>
                </a:solidFill>
                <a:effectLst/>
                <a:latin typeface="+mn-lt"/>
                <a:ea typeface="+mn-ea"/>
                <a:cs typeface="+mn-cs"/>
              </a:rPr>
              <a:t> person plural form of the verb. Aim to elicit examples of the </a:t>
            </a:r>
            <a:r>
              <a:rPr lang="en-GB" sz="1200" b="1" i="0" kern="1200" baseline="0" dirty="0">
                <a:solidFill>
                  <a:schemeClr val="tx1"/>
                </a:solidFill>
                <a:effectLst/>
                <a:latin typeface="+mn-lt"/>
                <a:ea typeface="+mn-ea"/>
                <a:cs typeface="+mn-cs"/>
              </a:rPr>
              <a:t>–</a:t>
            </a:r>
            <a:r>
              <a:rPr lang="en-GB" sz="1200" b="1" i="0" kern="1200" baseline="0" dirty="0" err="1">
                <a:solidFill>
                  <a:schemeClr val="tx1"/>
                </a:solidFill>
                <a:effectLst/>
                <a:latin typeface="+mn-lt"/>
                <a:ea typeface="+mn-ea"/>
                <a:cs typeface="+mn-cs"/>
              </a:rPr>
              <a:t>emos</a:t>
            </a:r>
            <a:r>
              <a:rPr lang="en-GB" sz="1200" b="1" i="0"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or </a:t>
            </a:r>
            <a:r>
              <a:rPr lang="en-GB" sz="1200" b="1" i="0" kern="1200" baseline="0" dirty="0">
                <a:solidFill>
                  <a:schemeClr val="tx1"/>
                </a:solidFill>
                <a:effectLst/>
                <a:latin typeface="+mn-lt"/>
                <a:ea typeface="+mn-ea"/>
                <a:cs typeface="+mn-cs"/>
              </a:rPr>
              <a:t>–</a:t>
            </a:r>
            <a:r>
              <a:rPr lang="en-GB" sz="1200" b="1" i="0" kern="1200" baseline="0" dirty="0" err="1">
                <a:solidFill>
                  <a:schemeClr val="tx1"/>
                </a:solidFill>
                <a:effectLst/>
                <a:latin typeface="+mn-lt"/>
                <a:ea typeface="+mn-ea"/>
                <a:cs typeface="+mn-cs"/>
              </a:rPr>
              <a:t>imos</a:t>
            </a:r>
            <a:r>
              <a:rPr lang="en-GB" sz="1200" b="1" i="0"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ending.</a:t>
            </a:r>
          </a:p>
          <a:p>
            <a:pPr marL="285750" marR="0" lvl="0" indent="-285750" algn="l" defTabSz="914400" rtl="0" eaLnBrk="1" fontAlgn="auto" latinLnBrk="0" hangingPunct="1">
              <a:lnSpc>
                <a:spcPct val="100000"/>
              </a:lnSpc>
              <a:spcBef>
                <a:spcPts val="0"/>
              </a:spcBef>
              <a:spcAft>
                <a:spcPts val="0"/>
              </a:spcAft>
              <a:buClrTx/>
              <a:buSzTx/>
              <a:buFontTx/>
              <a:buAutoNum type="romanLcPeriod"/>
              <a:tabLst/>
              <a:defRPr/>
            </a:pPr>
            <a:r>
              <a:rPr lang="en-GB" sz="1200" b="0" i="0" kern="1200" baseline="0" dirty="0">
                <a:solidFill>
                  <a:schemeClr val="tx1"/>
                </a:solidFill>
                <a:effectLst/>
                <a:latin typeface="+mn-lt"/>
                <a:ea typeface="+mn-ea"/>
                <a:cs typeface="+mn-cs"/>
              </a:rPr>
              <a:t>‘Daniel y </a:t>
            </a:r>
            <a:r>
              <a:rPr lang="en-GB" sz="1200" b="0" i="0" kern="1200" baseline="0" dirty="0" err="1">
                <a:solidFill>
                  <a:schemeClr val="tx1"/>
                </a:solidFill>
                <a:effectLst/>
                <a:latin typeface="+mn-lt"/>
                <a:ea typeface="+mn-ea"/>
                <a:cs typeface="+mn-cs"/>
              </a:rPr>
              <a:t>yo</a:t>
            </a:r>
            <a:r>
              <a:rPr lang="en-GB" sz="1200" b="0" i="0" kern="1200" baseline="0" dirty="0">
                <a:solidFill>
                  <a:schemeClr val="tx1"/>
                </a:solidFill>
                <a:effectLst/>
                <a:latin typeface="+mn-lt"/>
                <a:ea typeface="+mn-ea"/>
                <a:cs typeface="+mn-cs"/>
              </a:rPr>
              <a:t>’(line one, paragraph 2), to elicit the 1</a:t>
            </a:r>
            <a:r>
              <a:rPr lang="en-GB" sz="1200" b="0" i="0" kern="1200" baseline="30000" dirty="0">
                <a:solidFill>
                  <a:schemeClr val="tx1"/>
                </a:solidFill>
                <a:effectLst/>
                <a:latin typeface="+mn-lt"/>
                <a:ea typeface="+mn-ea"/>
                <a:cs typeface="+mn-cs"/>
              </a:rPr>
              <a:t>st</a:t>
            </a:r>
            <a:r>
              <a:rPr lang="en-GB" sz="1200" b="0" i="0" kern="1200" baseline="0" dirty="0">
                <a:solidFill>
                  <a:schemeClr val="tx1"/>
                </a:solidFill>
                <a:effectLst/>
                <a:latin typeface="+mn-lt"/>
                <a:ea typeface="+mn-ea"/>
                <a:cs typeface="+mn-cs"/>
              </a:rPr>
              <a:t> person plural form of the verb. Aim to elicit examples of the </a:t>
            </a:r>
            <a:r>
              <a:rPr lang="en-GB" sz="1200" b="1" i="0" kern="1200" baseline="0" dirty="0">
                <a:solidFill>
                  <a:schemeClr val="tx1"/>
                </a:solidFill>
                <a:effectLst/>
                <a:latin typeface="+mn-lt"/>
                <a:ea typeface="+mn-ea"/>
                <a:cs typeface="+mn-cs"/>
              </a:rPr>
              <a:t>–</a:t>
            </a:r>
            <a:r>
              <a:rPr lang="en-GB" sz="1200" b="1" i="0" kern="1200" baseline="0" dirty="0" err="1">
                <a:solidFill>
                  <a:schemeClr val="tx1"/>
                </a:solidFill>
                <a:effectLst/>
                <a:latin typeface="+mn-lt"/>
                <a:ea typeface="+mn-ea"/>
                <a:cs typeface="+mn-cs"/>
              </a:rPr>
              <a:t>emos</a:t>
            </a:r>
            <a:r>
              <a:rPr lang="en-GB" sz="1200" b="1" i="0"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or </a:t>
            </a:r>
            <a:r>
              <a:rPr lang="en-GB" sz="1200" b="1" i="0" kern="1200" baseline="0" dirty="0">
                <a:solidFill>
                  <a:schemeClr val="tx1"/>
                </a:solidFill>
                <a:effectLst/>
                <a:latin typeface="+mn-lt"/>
                <a:ea typeface="+mn-ea"/>
                <a:cs typeface="+mn-cs"/>
              </a:rPr>
              <a:t>–</a:t>
            </a:r>
            <a:r>
              <a:rPr lang="en-GB" sz="1200" b="1" i="0" kern="1200" baseline="0" dirty="0" err="1">
                <a:solidFill>
                  <a:schemeClr val="tx1"/>
                </a:solidFill>
                <a:effectLst/>
                <a:latin typeface="+mn-lt"/>
                <a:ea typeface="+mn-ea"/>
                <a:cs typeface="+mn-cs"/>
              </a:rPr>
              <a:t>imos</a:t>
            </a:r>
            <a:r>
              <a:rPr lang="en-GB" sz="1200" b="1" i="0"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ending.</a:t>
            </a:r>
          </a:p>
          <a:p>
            <a:pPr marL="285750" marR="0" lvl="0" indent="-285750" algn="l" defTabSz="914400" rtl="0" eaLnBrk="1" fontAlgn="auto" latinLnBrk="0" hangingPunct="1">
              <a:lnSpc>
                <a:spcPct val="100000"/>
              </a:lnSpc>
              <a:spcBef>
                <a:spcPts val="0"/>
              </a:spcBef>
              <a:spcAft>
                <a:spcPts val="0"/>
              </a:spcAft>
              <a:buClrTx/>
              <a:buSzTx/>
              <a:buFontTx/>
              <a:buAutoNum type="romanLcPeriod" startAt="4"/>
              <a:tabLst/>
              <a:defRPr/>
            </a:pPr>
            <a:r>
              <a:rPr lang="en-GB" sz="1200" b="0" i="0" kern="1200" baseline="0" dirty="0">
                <a:solidFill>
                  <a:schemeClr val="tx1"/>
                </a:solidFill>
                <a:effectLst/>
                <a:latin typeface="+mn-lt"/>
                <a:ea typeface="+mn-ea"/>
                <a:cs typeface="+mn-cs"/>
              </a:rPr>
              <a:t>‘</a:t>
            </a:r>
            <a:r>
              <a:rPr lang="en-GB" sz="1200" b="0" i="0" kern="1200" baseline="0" dirty="0" err="1">
                <a:solidFill>
                  <a:schemeClr val="tx1"/>
                </a:solidFill>
                <a:effectLst/>
                <a:latin typeface="+mn-lt"/>
                <a:ea typeface="+mn-ea"/>
                <a:cs typeface="+mn-cs"/>
              </a:rPr>
              <a:t>ellos</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también</a:t>
            </a:r>
            <a:r>
              <a:rPr lang="en-GB" sz="1200" b="0" i="0" kern="1200" baseline="0" dirty="0">
                <a:solidFill>
                  <a:schemeClr val="tx1"/>
                </a:solidFill>
                <a:effectLst/>
                <a:latin typeface="+mn-lt"/>
                <a:ea typeface="+mn-ea"/>
                <a:cs typeface="+mn-cs"/>
              </a:rPr>
              <a:t>’ (line four, paragraph 2), to elicit the 3</a:t>
            </a:r>
            <a:r>
              <a:rPr lang="en-GB" sz="1200" b="0" i="0" kern="1200" baseline="30000" dirty="0">
                <a:solidFill>
                  <a:schemeClr val="tx1"/>
                </a:solidFill>
                <a:effectLst/>
                <a:latin typeface="+mn-lt"/>
                <a:ea typeface="+mn-ea"/>
                <a:cs typeface="+mn-cs"/>
              </a:rPr>
              <a:t>rd</a:t>
            </a:r>
            <a:r>
              <a:rPr lang="en-GB" sz="1200" b="0" i="0" kern="1200" baseline="0" dirty="0">
                <a:solidFill>
                  <a:schemeClr val="tx1"/>
                </a:solidFill>
                <a:effectLst/>
                <a:latin typeface="+mn-lt"/>
                <a:ea typeface="+mn-ea"/>
                <a:cs typeface="+mn-cs"/>
              </a:rPr>
              <a:t> person plural form of the verb. Aim to elicit examples of the </a:t>
            </a:r>
            <a:r>
              <a:rPr lang="en-GB" sz="1200" b="1" i="0" kern="1200" baseline="0" dirty="0">
                <a:solidFill>
                  <a:schemeClr val="tx1"/>
                </a:solidFill>
                <a:effectLst/>
                <a:latin typeface="+mn-lt"/>
                <a:ea typeface="+mn-ea"/>
                <a:cs typeface="+mn-cs"/>
              </a:rPr>
              <a:t>–en </a:t>
            </a:r>
            <a:r>
              <a:rPr lang="en-GB" sz="1200" b="0" i="0" kern="1200" baseline="0" dirty="0">
                <a:solidFill>
                  <a:schemeClr val="tx1"/>
                </a:solidFill>
                <a:effectLst/>
                <a:latin typeface="+mn-lt"/>
                <a:ea typeface="+mn-ea"/>
                <a:cs typeface="+mn-cs"/>
              </a:rPr>
              <a:t>ending.</a:t>
            </a:r>
          </a:p>
          <a:p>
            <a:pPr marL="285750" marR="0" lvl="0" indent="-285750" algn="l" defTabSz="914400" rtl="0" eaLnBrk="1" fontAlgn="auto" latinLnBrk="0" hangingPunct="1">
              <a:lnSpc>
                <a:spcPct val="100000"/>
              </a:lnSpc>
              <a:spcBef>
                <a:spcPts val="0"/>
              </a:spcBef>
              <a:spcAft>
                <a:spcPts val="0"/>
              </a:spcAft>
              <a:buClrTx/>
              <a:buSzTx/>
              <a:buFontTx/>
              <a:buAutoNum type="romanLcPeriod" startAt="4"/>
              <a:tabLst/>
              <a:defRPr/>
            </a:pPr>
            <a:r>
              <a:rPr lang="en-GB" sz="1200" b="0" i="0" kern="1200" baseline="0" dirty="0">
                <a:solidFill>
                  <a:schemeClr val="tx1"/>
                </a:solidFill>
                <a:effectLst/>
                <a:latin typeface="+mn-lt"/>
                <a:ea typeface="+mn-ea"/>
                <a:cs typeface="+mn-cs"/>
              </a:rPr>
              <a:t>‘Para </a:t>
            </a:r>
            <a:r>
              <a:rPr lang="en-GB" sz="1200" b="0" i="0" kern="1200" baseline="0" dirty="0" err="1">
                <a:solidFill>
                  <a:schemeClr val="tx1"/>
                </a:solidFill>
                <a:effectLst/>
                <a:latin typeface="+mn-lt"/>
                <a:ea typeface="+mn-ea"/>
                <a:cs typeface="+mn-cs"/>
              </a:rPr>
              <a:t>celebrar</a:t>
            </a:r>
            <a:r>
              <a:rPr lang="en-GB" sz="1200" b="0" i="0" kern="1200" baseline="0" dirty="0">
                <a:solidFill>
                  <a:schemeClr val="tx1"/>
                </a:solidFill>
                <a:effectLst/>
                <a:latin typeface="+mn-lt"/>
                <a:ea typeface="+mn-ea"/>
                <a:cs typeface="+mn-cs"/>
              </a:rPr>
              <a:t> la </a:t>
            </a:r>
            <a:r>
              <a:rPr lang="en-GB" sz="1200" b="0" i="0" kern="1200" baseline="0" dirty="0" err="1">
                <a:solidFill>
                  <a:schemeClr val="tx1"/>
                </a:solidFill>
                <a:effectLst/>
                <a:latin typeface="+mn-lt"/>
                <a:ea typeface="+mn-ea"/>
                <a:cs typeface="+mn-cs"/>
              </a:rPr>
              <a:t>Nochevieja</a:t>
            </a:r>
            <a:r>
              <a:rPr lang="en-GB" sz="1200" b="0" i="0" kern="1200" baseline="0" dirty="0">
                <a:solidFill>
                  <a:schemeClr val="tx1"/>
                </a:solidFill>
                <a:effectLst/>
                <a:latin typeface="+mn-lt"/>
                <a:ea typeface="+mn-ea"/>
                <a:cs typeface="+mn-cs"/>
              </a:rPr>
              <a:t>’ (line one, paragraph 3). This could generate a range of answers.</a:t>
            </a:r>
          </a:p>
          <a:p>
            <a:pPr marL="285750" marR="0" lvl="0" indent="-285750" algn="l" defTabSz="914400" rtl="0" eaLnBrk="1" fontAlgn="auto" latinLnBrk="0" hangingPunct="1">
              <a:lnSpc>
                <a:spcPct val="100000"/>
              </a:lnSpc>
              <a:spcBef>
                <a:spcPts val="0"/>
              </a:spcBef>
              <a:spcAft>
                <a:spcPts val="0"/>
              </a:spcAft>
              <a:buClrTx/>
              <a:buSzTx/>
              <a:buFontTx/>
              <a:buAutoNum type="romanLcPeriod" startAt="4"/>
              <a:tabLst/>
              <a:defRPr/>
            </a:pPr>
            <a:r>
              <a:rPr lang="en-GB" sz="1200" b="0" i="0" kern="1200" baseline="0" dirty="0">
                <a:solidFill>
                  <a:schemeClr val="tx1"/>
                </a:solidFill>
                <a:effectLst/>
                <a:latin typeface="+mn-lt"/>
                <a:ea typeface="+mn-ea"/>
                <a:cs typeface="+mn-cs"/>
              </a:rPr>
              <a:t>‘No está </a:t>
            </a:r>
            <a:r>
              <a:rPr lang="en-GB" sz="1200" b="0" i="0" kern="1200" baseline="0" dirty="0" err="1">
                <a:solidFill>
                  <a:schemeClr val="tx1"/>
                </a:solidFill>
                <a:effectLst/>
                <a:latin typeface="+mn-lt"/>
                <a:ea typeface="+mn-ea"/>
                <a:cs typeface="+mn-cs"/>
              </a:rPr>
              <a:t>cerca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así</a:t>
            </a:r>
            <a:r>
              <a:rPr lang="en-GB" sz="1200" b="0" i="0" kern="1200" baseline="0" dirty="0">
                <a:solidFill>
                  <a:schemeClr val="tx1"/>
                </a:solidFill>
                <a:effectLst/>
                <a:latin typeface="+mn-lt"/>
                <a:ea typeface="+mn-ea"/>
                <a:cs typeface="+mn-cs"/>
              </a:rPr>
              <a:t> que’ (line two, paragraph 3). This could generate a range of answers. The aim is to check understanding of ‘</a:t>
            </a:r>
            <a:r>
              <a:rPr lang="en-GB" sz="1200" b="0" i="0" kern="1200" baseline="0" dirty="0" err="1">
                <a:solidFill>
                  <a:schemeClr val="tx1"/>
                </a:solidFill>
                <a:effectLst/>
                <a:latin typeface="+mn-lt"/>
                <a:ea typeface="+mn-ea"/>
                <a:cs typeface="+mn-cs"/>
              </a:rPr>
              <a:t>así</a:t>
            </a:r>
            <a:r>
              <a:rPr lang="en-GB" sz="1200" b="0" i="0" kern="1200" baseline="0" dirty="0">
                <a:solidFill>
                  <a:schemeClr val="tx1"/>
                </a:solidFill>
                <a:effectLst/>
                <a:latin typeface="+mn-lt"/>
                <a:ea typeface="+mn-ea"/>
                <a:cs typeface="+mn-cs"/>
              </a:rPr>
              <a:t> que’ by allowing students to suggest a different kind of consequence (e.g. </a:t>
            </a:r>
            <a:r>
              <a:rPr lang="en-GB" sz="1200" b="0" i="0" kern="1200" baseline="0" dirty="0" err="1">
                <a:solidFill>
                  <a:schemeClr val="tx1"/>
                </a:solidFill>
                <a:effectLst/>
                <a:latin typeface="+mn-lt"/>
                <a:ea typeface="+mn-ea"/>
                <a:cs typeface="+mn-cs"/>
              </a:rPr>
              <a:t>así</a:t>
            </a:r>
            <a:r>
              <a:rPr lang="en-GB" sz="1200" b="0" i="0" kern="1200" baseline="0" dirty="0">
                <a:solidFill>
                  <a:schemeClr val="tx1"/>
                </a:solidFill>
                <a:effectLst/>
                <a:latin typeface="+mn-lt"/>
                <a:ea typeface="+mn-ea"/>
                <a:cs typeface="+mn-cs"/>
              </a:rPr>
              <a:t> que no </a:t>
            </a:r>
            <a:r>
              <a:rPr lang="en-GB" sz="1200" b="0" i="0" kern="1200" baseline="0" dirty="0" err="1">
                <a:solidFill>
                  <a:schemeClr val="tx1"/>
                </a:solidFill>
                <a:effectLst/>
                <a:latin typeface="+mn-lt"/>
                <a:ea typeface="+mn-ea"/>
                <a:cs typeface="+mn-cs"/>
              </a:rPr>
              <a:t>vamos</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cada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año</a:t>
            </a:r>
            <a:r>
              <a:rPr lang="en-GB" sz="1200" b="0" i="0" kern="1200" baseline="0" dirty="0">
                <a:solidFill>
                  <a:schemeClr val="tx1"/>
                </a:solidFill>
                <a:effectLst/>
                <a:latin typeface="+mn-lt"/>
                <a:ea typeface="+mn-ea"/>
                <a:cs typeface="+mn-cs"/>
              </a:rPr>
              <a:t>).</a:t>
            </a:r>
          </a:p>
          <a:p>
            <a:pPr marL="228600" indent="-228600">
              <a:buAutoNum type="arabicParenR"/>
            </a:pPr>
            <a:endParaRPr lang="en-GB" sz="1200" b="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Transcript</a:t>
            </a:r>
          </a:p>
          <a:p>
            <a:pPr lvl="0"/>
            <a:r>
              <a:rPr lang="en-GB" sz="1200" kern="0" dirty="0" err="1">
                <a:solidFill>
                  <a:srgbClr val="002060"/>
                </a:solidFill>
              </a:rPr>
              <a:t>Normalmente</a:t>
            </a:r>
            <a:r>
              <a:rPr lang="en-GB" sz="1200" kern="0" dirty="0">
                <a:solidFill>
                  <a:srgbClr val="002060"/>
                </a:solidFill>
              </a:rPr>
              <a:t> </a:t>
            </a:r>
            <a:r>
              <a:rPr lang="en-GB" sz="1200" kern="0" dirty="0" err="1">
                <a:solidFill>
                  <a:srgbClr val="002060"/>
                </a:solidFill>
              </a:rPr>
              <a:t>pasamos</a:t>
            </a:r>
            <a:r>
              <a:rPr lang="en-GB" sz="1200" kern="0" dirty="0">
                <a:solidFill>
                  <a:srgbClr val="002060"/>
                </a:solidFill>
              </a:rPr>
              <a:t> la </a:t>
            </a:r>
            <a:r>
              <a:rPr lang="en-GB" sz="1200" kern="0" dirty="0" err="1">
                <a:solidFill>
                  <a:srgbClr val="002060"/>
                </a:solidFill>
              </a:rPr>
              <a:t>Navidad</a:t>
            </a:r>
            <a:r>
              <a:rPr lang="en-GB" sz="1200" kern="0" dirty="0">
                <a:solidFill>
                  <a:srgbClr val="002060"/>
                </a:solidFill>
              </a:rPr>
              <a:t> con dos </a:t>
            </a:r>
            <a:r>
              <a:rPr lang="en-GB" sz="1200" kern="0" dirty="0" err="1">
                <a:solidFill>
                  <a:srgbClr val="002060"/>
                </a:solidFill>
              </a:rPr>
              <a:t>primos</a:t>
            </a:r>
            <a:r>
              <a:rPr lang="en-GB" sz="1200" kern="0" dirty="0">
                <a:solidFill>
                  <a:srgbClr val="002060"/>
                </a:solidFill>
              </a:rPr>
              <a:t> </a:t>
            </a:r>
            <a:r>
              <a:rPr lang="en-GB" sz="1200" kern="0" dirty="0" err="1">
                <a:solidFill>
                  <a:srgbClr val="002060"/>
                </a:solidFill>
              </a:rPr>
              <a:t>pequeños</a:t>
            </a:r>
            <a:r>
              <a:rPr lang="en-GB" sz="1200" kern="0" dirty="0">
                <a:solidFill>
                  <a:srgbClr val="002060"/>
                </a:solidFill>
              </a:rPr>
              <a:t>. </a:t>
            </a:r>
            <a:r>
              <a:rPr lang="en-GB" sz="1200" kern="0" dirty="0" err="1">
                <a:solidFill>
                  <a:srgbClr val="002060"/>
                </a:solidFill>
              </a:rPr>
              <a:t>Ellos</a:t>
            </a:r>
            <a:r>
              <a:rPr lang="en-GB" sz="1200" kern="0" dirty="0">
                <a:solidFill>
                  <a:srgbClr val="002060"/>
                </a:solidFill>
              </a:rPr>
              <a:t> </a:t>
            </a:r>
            <a:r>
              <a:rPr lang="en-GB" sz="1200" kern="0" dirty="0" err="1">
                <a:solidFill>
                  <a:srgbClr val="002060"/>
                </a:solidFill>
              </a:rPr>
              <a:t>escriben</a:t>
            </a:r>
            <a:r>
              <a:rPr lang="en-GB" sz="1200" kern="0" dirty="0">
                <a:solidFill>
                  <a:srgbClr val="002060"/>
                </a:solidFill>
              </a:rPr>
              <a:t> cartas a Papá Noel para </a:t>
            </a:r>
            <a:r>
              <a:rPr lang="en-GB" sz="1200" kern="0" dirty="0" err="1">
                <a:solidFill>
                  <a:srgbClr val="002060"/>
                </a:solidFill>
              </a:rPr>
              <a:t>pedir</a:t>
            </a:r>
            <a:r>
              <a:rPr lang="en-GB" sz="1200" kern="0" dirty="0">
                <a:solidFill>
                  <a:srgbClr val="002060"/>
                </a:solidFill>
              </a:rPr>
              <a:t> </a:t>
            </a:r>
            <a:r>
              <a:rPr lang="en-GB" sz="1200" kern="0" dirty="0" err="1">
                <a:solidFill>
                  <a:srgbClr val="002060"/>
                </a:solidFill>
              </a:rPr>
              <a:t>regalos</a:t>
            </a:r>
            <a:r>
              <a:rPr lang="en-GB" sz="1200" kern="0" dirty="0">
                <a:solidFill>
                  <a:srgbClr val="002060"/>
                </a:solidFill>
              </a:rPr>
              <a:t>. En </a:t>
            </a:r>
            <a:r>
              <a:rPr lang="en-GB" sz="1200" kern="0" dirty="0" err="1">
                <a:solidFill>
                  <a:srgbClr val="002060"/>
                </a:solidFill>
              </a:rPr>
              <a:t>cambio</a:t>
            </a:r>
            <a:r>
              <a:rPr lang="en-GB" sz="1200" kern="0" dirty="0">
                <a:solidFill>
                  <a:srgbClr val="002060"/>
                </a:solidFill>
              </a:rPr>
              <a:t>, ¡</a:t>
            </a:r>
            <a:r>
              <a:rPr lang="en-GB" sz="1200" kern="0" dirty="0" err="1">
                <a:solidFill>
                  <a:srgbClr val="002060"/>
                </a:solidFill>
              </a:rPr>
              <a:t>nosotros</a:t>
            </a:r>
            <a:r>
              <a:rPr lang="en-GB" sz="1200" kern="0" dirty="0">
                <a:solidFill>
                  <a:srgbClr val="002060"/>
                </a:solidFill>
              </a:rPr>
              <a:t> solo </a:t>
            </a:r>
            <a:r>
              <a:rPr lang="en-GB" sz="1200" kern="0" dirty="0" err="1">
                <a:solidFill>
                  <a:srgbClr val="002060"/>
                </a:solidFill>
              </a:rPr>
              <a:t>escribimos</a:t>
            </a:r>
            <a:r>
              <a:rPr lang="en-GB" sz="1200" kern="0" dirty="0">
                <a:solidFill>
                  <a:srgbClr val="002060"/>
                </a:solidFill>
              </a:rPr>
              <a:t> una </a:t>
            </a:r>
            <a:r>
              <a:rPr lang="en-GB" sz="1200" kern="0" dirty="0" err="1">
                <a:solidFill>
                  <a:srgbClr val="002060"/>
                </a:solidFill>
              </a:rPr>
              <a:t>lista</a:t>
            </a:r>
            <a:r>
              <a:rPr lang="en-GB" sz="1200" kern="0" dirty="0">
                <a:solidFill>
                  <a:srgbClr val="002060"/>
                </a:solidFill>
              </a:rPr>
              <a:t> para los padres! </a:t>
            </a:r>
          </a:p>
          <a:p>
            <a:pPr lvl="0"/>
            <a:r>
              <a:rPr lang="en-GB" sz="1200" kern="0" dirty="0">
                <a:solidFill>
                  <a:srgbClr val="002060"/>
                </a:solidFill>
              </a:rPr>
              <a:t>Por la </a:t>
            </a:r>
            <a:r>
              <a:rPr lang="en-GB" sz="1200" kern="0" dirty="0" err="1">
                <a:solidFill>
                  <a:srgbClr val="002060"/>
                </a:solidFill>
              </a:rPr>
              <a:t>noche</a:t>
            </a:r>
            <a:r>
              <a:rPr lang="en-GB" sz="1200" kern="0" dirty="0">
                <a:solidFill>
                  <a:srgbClr val="002060"/>
                </a:solidFill>
              </a:rPr>
              <a:t>, Daniel y </a:t>
            </a:r>
            <a:r>
              <a:rPr lang="en-GB" sz="1200" kern="0" dirty="0" err="1">
                <a:solidFill>
                  <a:srgbClr val="002060"/>
                </a:solidFill>
              </a:rPr>
              <a:t>yo</a:t>
            </a:r>
            <a:r>
              <a:rPr lang="en-GB" sz="1200" kern="0" dirty="0">
                <a:solidFill>
                  <a:srgbClr val="002060"/>
                </a:solidFill>
              </a:rPr>
              <a:t> </a:t>
            </a:r>
            <a:r>
              <a:rPr lang="en-GB" sz="1200" kern="0" dirty="0" err="1">
                <a:solidFill>
                  <a:srgbClr val="002060"/>
                </a:solidFill>
              </a:rPr>
              <a:t>debemos</a:t>
            </a:r>
            <a:r>
              <a:rPr lang="en-GB" sz="1200" kern="0" dirty="0">
                <a:solidFill>
                  <a:srgbClr val="002060"/>
                </a:solidFill>
              </a:rPr>
              <a:t> </a:t>
            </a:r>
            <a:r>
              <a:rPr lang="en-GB" sz="1200" kern="0" dirty="0" err="1">
                <a:solidFill>
                  <a:srgbClr val="002060"/>
                </a:solidFill>
              </a:rPr>
              <a:t>ir</a:t>
            </a:r>
            <a:r>
              <a:rPr lang="en-GB" sz="1200" kern="0" dirty="0">
                <a:solidFill>
                  <a:srgbClr val="002060"/>
                </a:solidFill>
              </a:rPr>
              <a:t> a la </a:t>
            </a:r>
            <a:r>
              <a:rPr lang="en-GB" sz="1200" kern="0" dirty="0" err="1">
                <a:solidFill>
                  <a:srgbClr val="002060"/>
                </a:solidFill>
              </a:rPr>
              <a:t>cama</a:t>
            </a:r>
            <a:r>
              <a:rPr lang="en-GB" sz="1200" kern="0" dirty="0">
                <a:solidFill>
                  <a:srgbClr val="002060"/>
                </a:solidFill>
              </a:rPr>
              <a:t>, </a:t>
            </a:r>
            <a:r>
              <a:rPr lang="en-GB" sz="1200" kern="0" dirty="0" err="1">
                <a:solidFill>
                  <a:srgbClr val="002060"/>
                </a:solidFill>
              </a:rPr>
              <a:t>pero</a:t>
            </a:r>
            <a:r>
              <a:rPr lang="en-GB" sz="1200" kern="0" dirty="0">
                <a:solidFill>
                  <a:srgbClr val="002060"/>
                </a:solidFill>
              </a:rPr>
              <a:t> no </a:t>
            </a:r>
            <a:r>
              <a:rPr lang="en-GB" sz="1200" kern="0" dirty="0" err="1">
                <a:solidFill>
                  <a:srgbClr val="002060"/>
                </a:solidFill>
              </a:rPr>
              <a:t>tenemos</a:t>
            </a:r>
            <a:r>
              <a:rPr lang="en-GB" sz="1200" kern="0" dirty="0">
                <a:solidFill>
                  <a:srgbClr val="002060"/>
                </a:solidFill>
              </a:rPr>
              <a:t> </a:t>
            </a:r>
            <a:r>
              <a:rPr lang="en-GB" sz="1200" kern="0" dirty="0" err="1">
                <a:solidFill>
                  <a:srgbClr val="002060"/>
                </a:solidFill>
              </a:rPr>
              <a:t>sueño</a:t>
            </a:r>
            <a:r>
              <a:rPr lang="en-GB" sz="1200" kern="0" dirty="0">
                <a:solidFill>
                  <a:srgbClr val="002060"/>
                </a:solidFill>
              </a:rPr>
              <a:t>.  En </a:t>
            </a:r>
            <a:r>
              <a:rPr lang="en-GB" sz="1200" kern="0" dirty="0" err="1">
                <a:solidFill>
                  <a:srgbClr val="002060"/>
                </a:solidFill>
              </a:rPr>
              <a:t>realidad</a:t>
            </a:r>
            <a:r>
              <a:rPr lang="en-GB" sz="1200" kern="0" dirty="0">
                <a:solidFill>
                  <a:srgbClr val="002060"/>
                </a:solidFill>
              </a:rPr>
              <a:t>, ¡</a:t>
            </a:r>
            <a:r>
              <a:rPr lang="en-GB" sz="1200" kern="0" dirty="0" err="1">
                <a:solidFill>
                  <a:srgbClr val="002060"/>
                </a:solidFill>
              </a:rPr>
              <a:t>dormimos</a:t>
            </a:r>
            <a:r>
              <a:rPr lang="en-GB" sz="1200" kern="0" dirty="0">
                <a:solidFill>
                  <a:srgbClr val="002060"/>
                </a:solidFill>
              </a:rPr>
              <a:t> </a:t>
            </a:r>
            <a:r>
              <a:rPr lang="en-GB" sz="1200" kern="0" dirty="0" err="1">
                <a:solidFill>
                  <a:srgbClr val="002060"/>
                </a:solidFill>
              </a:rPr>
              <a:t>muy</a:t>
            </a:r>
            <a:r>
              <a:rPr lang="en-GB" sz="1200" kern="0" dirty="0">
                <a:solidFill>
                  <a:srgbClr val="002060"/>
                </a:solidFill>
              </a:rPr>
              <a:t> </a:t>
            </a:r>
            <a:r>
              <a:rPr lang="en-GB" sz="1200" kern="0" dirty="0" err="1">
                <a:solidFill>
                  <a:srgbClr val="002060"/>
                </a:solidFill>
              </a:rPr>
              <a:t>poco</a:t>
            </a:r>
            <a:r>
              <a:rPr lang="en-GB" sz="1200" kern="0" dirty="0">
                <a:solidFill>
                  <a:srgbClr val="002060"/>
                </a:solidFill>
              </a:rPr>
              <a:t> </a:t>
            </a:r>
            <a:r>
              <a:rPr lang="en-GB" sz="1200" kern="0" dirty="0" err="1">
                <a:solidFill>
                  <a:srgbClr val="002060"/>
                </a:solidFill>
              </a:rPr>
              <a:t>porque</a:t>
            </a:r>
            <a:r>
              <a:rPr lang="en-GB" sz="1200" kern="0" dirty="0">
                <a:solidFill>
                  <a:srgbClr val="002060"/>
                </a:solidFill>
              </a:rPr>
              <a:t> </a:t>
            </a:r>
            <a:r>
              <a:rPr lang="en-GB" sz="1200" kern="0" dirty="0" err="1">
                <a:solidFill>
                  <a:srgbClr val="002060"/>
                </a:solidFill>
              </a:rPr>
              <a:t>queremos</a:t>
            </a:r>
            <a:r>
              <a:rPr lang="en-GB" sz="1200" kern="0" dirty="0">
                <a:solidFill>
                  <a:srgbClr val="002060"/>
                </a:solidFill>
              </a:rPr>
              <a:t> </a:t>
            </a:r>
            <a:r>
              <a:rPr lang="en-GB" sz="1200" kern="0" dirty="0" err="1">
                <a:solidFill>
                  <a:srgbClr val="002060"/>
                </a:solidFill>
              </a:rPr>
              <a:t>abrir</a:t>
            </a:r>
            <a:r>
              <a:rPr lang="en-GB" sz="1200" kern="0" dirty="0">
                <a:solidFill>
                  <a:srgbClr val="002060"/>
                </a:solidFill>
              </a:rPr>
              <a:t> </a:t>
            </a:r>
            <a:r>
              <a:rPr lang="en-GB" sz="1200" kern="0" dirty="0" err="1">
                <a:solidFill>
                  <a:srgbClr val="002060"/>
                </a:solidFill>
              </a:rPr>
              <a:t>regalos</a:t>
            </a:r>
            <a:r>
              <a:rPr lang="en-GB" sz="1200" kern="0" dirty="0">
                <a:solidFill>
                  <a:srgbClr val="002060"/>
                </a:solidFill>
              </a:rPr>
              <a:t>! Los </a:t>
            </a:r>
            <a:r>
              <a:rPr lang="en-GB" sz="1200" kern="0" dirty="0" err="1">
                <a:solidFill>
                  <a:srgbClr val="002060"/>
                </a:solidFill>
              </a:rPr>
              <a:t>primos</a:t>
            </a:r>
            <a:r>
              <a:rPr lang="en-GB" sz="1200" kern="0" dirty="0">
                <a:solidFill>
                  <a:srgbClr val="002060"/>
                </a:solidFill>
              </a:rPr>
              <a:t> </a:t>
            </a:r>
            <a:r>
              <a:rPr lang="en-GB" sz="1200" kern="0" dirty="0" err="1">
                <a:solidFill>
                  <a:srgbClr val="002060"/>
                </a:solidFill>
              </a:rPr>
              <a:t>beben</a:t>
            </a:r>
            <a:r>
              <a:rPr lang="en-GB" sz="1200" kern="0" dirty="0">
                <a:solidFill>
                  <a:srgbClr val="002060"/>
                </a:solidFill>
              </a:rPr>
              <a:t> </a:t>
            </a:r>
            <a:r>
              <a:rPr lang="en-GB" sz="1200" kern="0" dirty="0" err="1">
                <a:solidFill>
                  <a:srgbClr val="002060"/>
                </a:solidFill>
              </a:rPr>
              <a:t>algo</a:t>
            </a:r>
            <a:r>
              <a:rPr lang="en-GB" sz="1200" kern="0" dirty="0">
                <a:solidFill>
                  <a:srgbClr val="002060"/>
                </a:solidFill>
              </a:rPr>
              <a:t> y </a:t>
            </a:r>
            <a:r>
              <a:rPr lang="en-GB" sz="1200" kern="0" dirty="0" err="1">
                <a:solidFill>
                  <a:srgbClr val="002060"/>
                </a:solidFill>
              </a:rPr>
              <a:t>leen</a:t>
            </a:r>
            <a:r>
              <a:rPr lang="en-GB" sz="1200" kern="0" dirty="0">
                <a:solidFill>
                  <a:srgbClr val="002060"/>
                </a:solidFill>
              </a:rPr>
              <a:t> </a:t>
            </a:r>
            <a:r>
              <a:rPr lang="en-GB" sz="1200" kern="0" dirty="0" err="1">
                <a:solidFill>
                  <a:srgbClr val="002060"/>
                </a:solidFill>
              </a:rPr>
              <a:t>libros</a:t>
            </a:r>
            <a:r>
              <a:rPr lang="en-GB" sz="1200" kern="0" dirty="0">
                <a:solidFill>
                  <a:srgbClr val="002060"/>
                </a:solidFill>
              </a:rPr>
              <a:t> con la </a:t>
            </a:r>
            <a:r>
              <a:rPr lang="en-GB" sz="1200" kern="0" dirty="0" err="1">
                <a:solidFill>
                  <a:srgbClr val="002060"/>
                </a:solidFill>
              </a:rPr>
              <a:t>abuela</a:t>
            </a:r>
            <a:r>
              <a:rPr lang="en-GB" sz="1200" kern="0" dirty="0">
                <a:solidFill>
                  <a:srgbClr val="002060"/>
                </a:solidFill>
              </a:rPr>
              <a:t> antes de </a:t>
            </a:r>
            <a:r>
              <a:rPr lang="en-GB" sz="1200" kern="0" dirty="0" err="1">
                <a:solidFill>
                  <a:srgbClr val="002060"/>
                </a:solidFill>
              </a:rPr>
              <a:t>dormir</a:t>
            </a:r>
            <a:r>
              <a:rPr lang="en-GB" sz="1200" kern="0" dirty="0">
                <a:solidFill>
                  <a:srgbClr val="002060"/>
                </a:solidFill>
              </a:rPr>
              <a:t>. </a:t>
            </a:r>
            <a:r>
              <a:rPr lang="en-GB" sz="1200" kern="0" dirty="0" err="1">
                <a:solidFill>
                  <a:srgbClr val="002060"/>
                </a:solidFill>
              </a:rPr>
              <a:t>Ellos</a:t>
            </a:r>
            <a:r>
              <a:rPr lang="en-GB" sz="1200" kern="0" dirty="0">
                <a:solidFill>
                  <a:srgbClr val="002060"/>
                </a:solidFill>
              </a:rPr>
              <a:t> </a:t>
            </a:r>
            <a:r>
              <a:rPr lang="en-GB" sz="1200" kern="0" dirty="0" err="1">
                <a:solidFill>
                  <a:srgbClr val="002060"/>
                </a:solidFill>
              </a:rPr>
              <a:t>también</a:t>
            </a:r>
            <a:r>
              <a:rPr lang="en-GB" sz="1200" kern="0" dirty="0">
                <a:solidFill>
                  <a:srgbClr val="002060"/>
                </a:solidFill>
              </a:rPr>
              <a:t> </a:t>
            </a:r>
            <a:r>
              <a:rPr lang="en-GB" sz="1200" kern="0" dirty="0" err="1">
                <a:solidFill>
                  <a:srgbClr val="002060"/>
                </a:solidFill>
              </a:rPr>
              <a:t>deben</a:t>
            </a:r>
            <a:r>
              <a:rPr lang="en-GB" sz="1200" kern="0" dirty="0">
                <a:solidFill>
                  <a:srgbClr val="002060"/>
                </a:solidFill>
              </a:rPr>
              <a:t> </a:t>
            </a:r>
            <a:r>
              <a:rPr lang="en-GB" sz="1200" kern="0" dirty="0" err="1">
                <a:solidFill>
                  <a:srgbClr val="002060"/>
                </a:solidFill>
              </a:rPr>
              <a:t>descansar</a:t>
            </a:r>
            <a:r>
              <a:rPr lang="en-GB" sz="1200" kern="0" dirty="0">
                <a:solidFill>
                  <a:srgbClr val="002060"/>
                </a:solidFill>
              </a:rPr>
              <a:t>.</a:t>
            </a:r>
          </a:p>
          <a:p>
            <a:pPr lvl="0"/>
            <a:r>
              <a:rPr lang="en-GB" sz="1200" kern="0" dirty="0">
                <a:solidFill>
                  <a:srgbClr val="002060"/>
                </a:solidFill>
              </a:rPr>
              <a:t>Para </a:t>
            </a:r>
            <a:r>
              <a:rPr lang="en-GB" sz="1200" kern="0" dirty="0" err="1">
                <a:solidFill>
                  <a:srgbClr val="002060"/>
                </a:solidFill>
              </a:rPr>
              <a:t>celebrar</a:t>
            </a:r>
            <a:r>
              <a:rPr lang="en-GB" sz="1200" kern="0" dirty="0">
                <a:solidFill>
                  <a:srgbClr val="002060"/>
                </a:solidFill>
              </a:rPr>
              <a:t> la </a:t>
            </a:r>
            <a:r>
              <a:rPr lang="en-GB" sz="1200" kern="0" dirty="0" err="1">
                <a:solidFill>
                  <a:srgbClr val="002060"/>
                </a:solidFill>
              </a:rPr>
              <a:t>Nochevieja</a:t>
            </a:r>
            <a:r>
              <a:rPr lang="en-GB" sz="1200" kern="0" dirty="0">
                <a:solidFill>
                  <a:srgbClr val="002060"/>
                </a:solidFill>
              </a:rPr>
              <a:t>, </a:t>
            </a:r>
            <a:r>
              <a:rPr lang="en-GB" sz="1200" kern="0" dirty="0" err="1">
                <a:solidFill>
                  <a:srgbClr val="002060"/>
                </a:solidFill>
              </a:rPr>
              <a:t>hacemos</a:t>
            </a:r>
            <a:r>
              <a:rPr lang="en-GB" sz="1200" kern="0" dirty="0">
                <a:solidFill>
                  <a:srgbClr val="002060"/>
                </a:solidFill>
              </a:rPr>
              <a:t> un </a:t>
            </a:r>
            <a:r>
              <a:rPr lang="en-GB" sz="1200" kern="0" dirty="0" err="1">
                <a:solidFill>
                  <a:srgbClr val="002060"/>
                </a:solidFill>
              </a:rPr>
              <a:t>viaje</a:t>
            </a:r>
            <a:r>
              <a:rPr lang="en-GB" sz="1200" kern="0" dirty="0">
                <a:solidFill>
                  <a:srgbClr val="002060"/>
                </a:solidFill>
              </a:rPr>
              <a:t> a la ciudad de Bilbao. No está </a:t>
            </a:r>
            <a:r>
              <a:rPr lang="en-GB" sz="1200" kern="0" dirty="0" err="1">
                <a:solidFill>
                  <a:srgbClr val="002060"/>
                </a:solidFill>
              </a:rPr>
              <a:t>cerca</a:t>
            </a:r>
            <a:r>
              <a:rPr lang="en-GB" sz="1200" kern="0" dirty="0">
                <a:solidFill>
                  <a:srgbClr val="002060"/>
                </a:solidFill>
              </a:rPr>
              <a:t>, </a:t>
            </a:r>
            <a:r>
              <a:rPr lang="en-GB" sz="1200" kern="0" dirty="0" err="1">
                <a:solidFill>
                  <a:srgbClr val="002060"/>
                </a:solidFill>
              </a:rPr>
              <a:t>así</a:t>
            </a:r>
            <a:r>
              <a:rPr lang="en-GB" sz="1200" kern="0" dirty="0">
                <a:solidFill>
                  <a:srgbClr val="002060"/>
                </a:solidFill>
              </a:rPr>
              <a:t> que </a:t>
            </a:r>
            <a:r>
              <a:rPr lang="en-GB" sz="1200" kern="0" dirty="0" err="1">
                <a:solidFill>
                  <a:srgbClr val="002060"/>
                </a:solidFill>
              </a:rPr>
              <a:t>vamos</a:t>
            </a:r>
            <a:r>
              <a:rPr lang="en-GB" sz="1200" kern="0" dirty="0">
                <a:solidFill>
                  <a:srgbClr val="002060"/>
                </a:solidFill>
              </a:rPr>
              <a:t> en </a:t>
            </a:r>
            <a:r>
              <a:rPr lang="en-GB" sz="1200" kern="0" dirty="0" err="1">
                <a:solidFill>
                  <a:srgbClr val="002060"/>
                </a:solidFill>
              </a:rPr>
              <a:t>coche</a:t>
            </a:r>
            <a:r>
              <a:rPr lang="en-GB" sz="1200" kern="0" dirty="0">
                <a:solidFill>
                  <a:srgbClr val="002060"/>
                </a:solidFill>
              </a:rPr>
              <a:t>. A medianoche </a:t>
            </a:r>
            <a:r>
              <a:rPr lang="en-GB" sz="1200" kern="0" dirty="0" err="1">
                <a:solidFill>
                  <a:srgbClr val="002060"/>
                </a:solidFill>
              </a:rPr>
              <a:t>comemos</a:t>
            </a:r>
            <a:r>
              <a:rPr lang="en-GB" sz="1200" kern="0" dirty="0">
                <a:solidFill>
                  <a:srgbClr val="002060"/>
                </a:solidFill>
              </a:rPr>
              <a:t> </a:t>
            </a:r>
            <a:r>
              <a:rPr lang="en-GB" sz="1200" kern="0" dirty="0" err="1">
                <a:solidFill>
                  <a:srgbClr val="002060"/>
                </a:solidFill>
              </a:rPr>
              <a:t>doce</a:t>
            </a:r>
            <a:r>
              <a:rPr lang="en-GB" sz="1200" kern="0" dirty="0">
                <a:solidFill>
                  <a:srgbClr val="002060"/>
                </a:solidFill>
              </a:rPr>
              <a:t> </a:t>
            </a:r>
            <a:r>
              <a:rPr lang="en-GB" sz="1200" kern="0" dirty="0" err="1">
                <a:solidFill>
                  <a:srgbClr val="002060"/>
                </a:solidFill>
              </a:rPr>
              <a:t>uvas</a:t>
            </a:r>
            <a:r>
              <a:rPr lang="en-GB" sz="1200" kern="0" dirty="0">
                <a:solidFill>
                  <a:srgbClr val="002060"/>
                </a:solidFill>
              </a:rPr>
              <a:t> en la plaza del </a:t>
            </a:r>
            <a:r>
              <a:rPr lang="en-GB" sz="1200" kern="0" dirty="0" err="1">
                <a:solidFill>
                  <a:srgbClr val="002060"/>
                </a:solidFill>
              </a:rPr>
              <a:t>centro</a:t>
            </a:r>
            <a:r>
              <a:rPr lang="en-GB" sz="1200" kern="0" dirty="0">
                <a:solidFill>
                  <a:srgbClr val="002060"/>
                </a:solidFill>
              </a:rPr>
              <a:t>. ¡</a:t>
            </a:r>
            <a:r>
              <a:rPr lang="en-GB" sz="1200" kern="0" dirty="0" err="1">
                <a:solidFill>
                  <a:srgbClr val="002060"/>
                </a:solidFill>
              </a:rPr>
              <a:t>Es</a:t>
            </a:r>
            <a:r>
              <a:rPr lang="en-GB" sz="1200" kern="0" dirty="0">
                <a:solidFill>
                  <a:srgbClr val="002060"/>
                </a:solidFill>
              </a:rPr>
              <a:t> una </a:t>
            </a:r>
            <a:r>
              <a:rPr lang="en-GB" sz="1200" kern="0" dirty="0" err="1">
                <a:solidFill>
                  <a:srgbClr val="002060"/>
                </a:solidFill>
              </a:rPr>
              <a:t>tradición</a:t>
            </a:r>
            <a:r>
              <a:rPr lang="en-GB" sz="1200" kern="0" dirty="0">
                <a:solidFill>
                  <a:srgbClr val="002060"/>
                </a:solidFill>
              </a:rPr>
              <a:t> popular en </a:t>
            </a:r>
            <a:r>
              <a:rPr lang="en-GB" sz="1200" kern="0" dirty="0" err="1">
                <a:solidFill>
                  <a:srgbClr val="002060"/>
                </a:solidFill>
              </a:rPr>
              <a:t>España</a:t>
            </a:r>
            <a:r>
              <a:rPr lang="en-GB" sz="1200" kern="0" dirty="0">
                <a:solidFill>
                  <a:srgbClr val="002060"/>
                </a:solidFill>
              </a:rPr>
              <a:t>!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Note: </a:t>
            </a:r>
            <a:r>
              <a:rPr lang="en-GB" sz="1200" b="0" kern="1200" dirty="0">
                <a:solidFill>
                  <a:schemeClr val="tx1"/>
                </a:solidFill>
                <a:effectLst/>
                <a:latin typeface="+mn-lt"/>
                <a:ea typeface="+mn-ea"/>
                <a:cs typeface="+mn-cs"/>
              </a:rPr>
              <a:t>The text contains a</a:t>
            </a:r>
            <a:r>
              <a:rPr lang="en-GB" sz="1200" b="0" kern="1200" baseline="0" dirty="0">
                <a:solidFill>
                  <a:schemeClr val="tx1"/>
                </a:solidFill>
                <a:effectLst/>
                <a:latin typeface="+mn-lt"/>
                <a:ea typeface="+mn-ea"/>
                <a:cs typeface="+mn-cs"/>
              </a:rPr>
              <a:t> very high proportion of </a:t>
            </a:r>
            <a:r>
              <a:rPr lang="en-GB" sz="1200" b="0" kern="1200" dirty="0">
                <a:solidFill>
                  <a:schemeClr val="tx1"/>
                </a:solidFill>
                <a:effectLst/>
                <a:latin typeface="+mn-lt"/>
                <a:ea typeface="+mn-ea"/>
                <a:cs typeface="+mn-cs"/>
              </a:rPr>
              <a:t>previously taught language. Although not formally taught as a lexical items ‘</a:t>
            </a:r>
            <a:r>
              <a:rPr lang="en-GB" sz="1200" b="0" kern="1200" dirty="0" err="1">
                <a:solidFill>
                  <a:schemeClr val="tx1"/>
                </a:solidFill>
                <a:effectLst/>
                <a:latin typeface="+mn-lt"/>
                <a:ea typeface="+mn-ea"/>
                <a:cs typeface="+mn-cs"/>
              </a:rPr>
              <a:t>navidad</a:t>
            </a:r>
            <a:r>
              <a:rPr lang="en-GB" sz="1200" b="0" kern="1200" dirty="0">
                <a:solidFill>
                  <a:schemeClr val="tx1"/>
                </a:solidFill>
                <a:effectLst/>
                <a:latin typeface="+mn-lt"/>
                <a:ea typeface="+mn-ea"/>
                <a:cs typeface="+mn-cs"/>
              </a:rPr>
              <a:t>’ and ‘</a:t>
            </a:r>
            <a:r>
              <a:rPr lang="en-GB" sz="1200" b="0" kern="1200" dirty="0" err="1">
                <a:solidFill>
                  <a:schemeClr val="tx1"/>
                </a:solidFill>
                <a:effectLst/>
                <a:latin typeface="+mn-lt"/>
                <a:ea typeface="+mn-ea"/>
                <a:cs typeface="+mn-cs"/>
              </a:rPr>
              <a:t>papá</a:t>
            </a:r>
            <a:r>
              <a:rPr lang="en-GB" sz="1200" b="0" kern="1200" baseline="0" dirty="0">
                <a:solidFill>
                  <a:schemeClr val="tx1"/>
                </a:solidFill>
                <a:effectLst/>
                <a:latin typeface="+mn-lt"/>
                <a:ea typeface="+mn-ea"/>
                <a:cs typeface="+mn-cs"/>
              </a:rPr>
              <a:t> noel’ were both encountered in Year 7 materials. Three unknown words are glossed. These words and their f</a:t>
            </a:r>
            <a:r>
              <a:rPr lang="en-GB" sz="1200" b="0" kern="1200" dirty="0">
                <a:solidFill>
                  <a:schemeClr val="tx1"/>
                </a:solidFill>
                <a:effectLst/>
                <a:latin typeface="+mn-lt"/>
                <a:ea typeface="+mn-ea"/>
                <a:cs typeface="+mn-cs"/>
              </a:rPr>
              <a:t>requencies</a:t>
            </a:r>
            <a:r>
              <a:rPr lang="en-GB" sz="1200" b="0" kern="1200" baseline="0" dirty="0">
                <a:solidFill>
                  <a:schemeClr val="tx1"/>
                </a:solidFill>
                <a:effectLst/>
                <a:latin typeface="+mn-lt"/>
                <a:ea typeface="+mn-ea"/>
                <a:cs typeface="+mn-cs"/>
              </a:rPr>
              <a:t> are given below.</a:t>
            </a:r>
            <a:endParaRPr lang="en-GB" sz="1200" b="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medianoche [4663]; </a:t>
            </a:r>
            <a:r>
              <a:rPr lang="en-GB" baseline="0" dirty="0" err="1"/>
              <a:t>uva</a:t>
            </a:r>
            <a:r>
              <a:rPr lang="en-GB" baseline="0" dirty="0"/>
              <a:t> [&gt;5000]; </a:t>
            </a:r>
            <a:r>
              <a:rPr lang="en-GB" baseline="0" dirty="0" err="1"/>
              <a:t>Nochevieja</a:t>
            </a:r>
            <a:r>
              <a:rPr lang="en-GB" baseline="0" dirty="0"/>
              <a:t> [N/A];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895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revisiting</a:t>
            </a:r>
            <a:r>
              <a:rPr lang="en-GB" b="1" baseline="0" dirty="0"/>
              <a:t>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there are three options for revisiting this vocabulary set: 1) single word items as a listening (this slide); 2) reading at text level (next slide) or 3) listening at sentence level (slide after). One possibility might be to do 1) </a:t>
            </a:r>
            <a:r>
              <a:rPr lang="en-GB" i="0" baseline="0" dirty="0"/>
              <a:t>before 2) or 3). This would allow students to do a quick recap of key vocabulary before reading/listening a text in which the words appear. The lesson timings allow for this to be done within 50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Timing: </a:t>
            </a:r>
            <a:r>
              <a:rPr lang="en-US" b="0"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revisit vocabulary from 8.1.1.6 </a:t>
            </a:r>
            <a:r>
              <a:rPr lang="en-US" b="0" baseline="0" dirty="0"/>
              <a:t>as per the SoW revisiting cycle.</a:t>
            </a:r>
            <a:endParaRPr lang="en-US" b="0" dirty="0"/>
          </a:p>
          <a:p>
            <a:endParaRPr lang="en-US" b="1" dirty="0"/>
          </a:p>
          <a:p>
            <a:r>
              <a:rPr lang="en-US" b="1" dirty="0"/>
              <a:t>Procedure:</a:t>
            </a:r>
          </a:p>
          <a:p>
            <a:pPr marL="228600" indent="-228600">
              <a:buAutoNum type="arabicPeriod"/>
            </a:pPr>
            <a:r>
              <a:rPr lang="en-US" b="0" dirty="0"/>
              <a:t>Students write 1-11</a:t>
            </a:r>
            <a:r>
              <a:rPr lang="en-US" b="0" baseline="0" dirty="0"/>
              <a:t> in their books.</a:t>
            </a:r>
          </a:p>
          <a:p>
            <a:pPr marL="228600" indent="-228600">
              <a:buAutoNum type="arabicPeriod"/>
            </a:pPr>
            <a:r>
              <a:rPr lang="en-US" b="0" baseline="0" dirty="0"/>
              <a:t>They look at the answer options to see if there are any that they can recall from memory themselves.</a:t>
            </a:r>
            <a:endParaRPr lang="en-US" b="0" dirty="0"/>
          </a:p>
          <a:p>
            <a:pPr marL="228600" indent="-228600">
              <a:buAutoNum type="arabicPeriod"/>
            </a:pPr>
            <a:r>
              <a:rPr lang="en-US" b="0" dirty="0"/>
              <a:t>They then listen to the audio and write the letter of the picture</a:t>
            </a:r>
            <a:r>
              <a:rPr lang="en-US" b="0" baseline="0" dirty="0"/>
              <a:t> that matches what they hear.</a:t>
            </a:r>
          </a:p>
          <a:p>
            <a:pPr marL="228600" indent="-228600">
              <a:buAutoNum type="arabicPeriod"/>
            </a:pPr>
            <a:endParaRPr lang="en-US" b="0" baseline="0" dirty="0"/>
          </a:p>
          <a:p>
            <a:pPr marL="0" indent="0">
              <a:buNone/>
            </a:pPr>
            <a:r>
              <a:rPr lang="en-US" b="1" baseline="0" dirty="0"/>
              <a:t>Transcript</a:t>
            </a:r>
          </a:p>
          <a:p>
            <a:pPr marL="228600" indent="-228600">
              <a:buAutoNum type="arabicPeriod"/>
            </a:pPr>
            <a:r>
              <a:rPr lang="es-419" sz="1200" kern="1200" dirty="0">
                <a:solidFill>
                  <a:schemeClr val="tx1"/>
                </a:solidFill>
                <a:effectLst/>
                <a:latin typeface="+mn-lt"/>
                <a:ea typeface="+mn-ea"/>
                <a:cs typeface="+mn-cs"/>
              </a:rPr>
              <a:t>el minuto</a:t>
            </a:r>
          </a:p>
          <a:p>
            <a:pPr marL="228600" indent="-228600">
              <a:buAutoNum type="arabicPeriod"/>
            </a:pPr>
            <a:r>
              <a:rPr lang="es-419" sz="1200" kern="1200" dirty="0">
                <a:solidFill>
                  <a:schemeClr val="tx1"/>
                </a:solidFill>
                <a:effectLst/>
                <a:latin typeface="+mn-lt"/>
                <a:ea typeface="+mn-ea"/>
                <a:cs typeface="+mn-cs"/>
              </a:rPr>
              <a:t>la</a:t>
            </a:r>
            <a:r>
              <a:rPr lang="es-419" sz="1200" kern="1200" baseline="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verdad</a:t>
            </a:r>
          </a:p>
          <a:p>
            <a:pPr marL="228600" indent="-228600">
              <a:buAutoNum type="arabicPeriod"/>
            </a:pPr>
            <a:r>
              <a:rPr lang="es-419" sz="1200" kern="1200" dirty="0">
                <a:solidFill>
                  <a:schemeClr val="tx1"/>
                </a:solidFill>
                <a:effectLst/>
                <a:latin typeface="+mn-lt"/>
                <a:ea typeface="+mn-ea"/>
                <a:cs typeface="+mn-cs"/>
              </a:rPr>
              <a:t>terminar</a:t>
            </a:r>
          </a:p>
          <a:p>
            <a:pPr marL="228600" indent="-228600">
              <a:buAutoNum type="arabicPeriod"/>
            </a:pPr>
            <a:r>
              <a:rPr lang="es-419" sz="1200" kern="1200" dirty="0">
                <a:solidFill>
                  <a:schemeClr val="tx1"/>
                </a:solidFill>
                <a:effectLst/>
                <a:latin typeface="+mn-lt"/>
                <a:ea typeface="+mn-ea"/>
                <a:cs typeface="+mn-cs"/>
              </a:rPr>
              <a:t>el, la estudiante</a:t>
            </a:r>
          </a:p>
          <a:p>
            <a:pPr marL="228600" indent="-228600">
              <a:buAutoNum type="arabicPeriod"/>
            </a:pPr>
            <a:r>
              <a:rPr lang="es-419" sz="1200" kern="1200" dirty="0">
                <a:solidFill>
                  <a:schemeClr val="tx1"/>
                </a:solidFill>
                <a:effectLst/>
                <a:latin typeface="+mn-lt"/>
                <a:ea typeface="+mn-ea"/>
                <a:cs typeface="+mn-cs"/>
              </a:rPr>
              <a:t>la opinión</a:t>
            </a:r>
          </a:p>
          <a:p>
            <a:pPr marL="228600" indent="-228600">
              <a:buAutoNum type="arabicPeriod"/>
            </a:pPr>
            <a:r>
              <a:rPr lang="es-419" sz="1200" kern="1200" dirty="0">
                <a:solidFill>
                  <a:schemeClr val="tx1"/>
                </a:solidFill>
                <a:effectLst/>
                <a:latin typeface="+mn-lt"/>
                <a:ea typeface="+mn-ea"/>
                <a:cs typeface="+mn-cs"/>
              </a:rPr>
              <a:t>empezar</a:t>
            </a:r>
          </a:p>
          <a:p>
            <a:pPr marL="228600" indent="-228600">
              <a:buAutoNum type="arabicPeriod"/>
            </a:pPr>
            <a:r>
              <a:rPr lang="es-419" sz="1200" kern="1200" dirty="0">
                <a:solidFill>
                  <a:schemeClr val="tx1"/>
                </a:solidFill>
                <a:effectLst/>
                <a:latin typeface="+mn-lt"/>
                <a:ea typeface="+mn-ea"/>
                <a:cs typeface="+mn-cs"/>
              </a:rPr>
              <a:t>el ejemplo</a:t>
            </a:r>
          </a:p>
          <a:p>
            <a:pPr marL="228600" indent="-228600">
              <a:buAutoNum type="arabicPeriod"/>
            </a:pPr>
            <a:r>
              <a:rPr lang="es-419" sz="1200" kern="1200" dirty="0">
                <a:solidFill>
                  <a:schemeClr val="tx1"/>
                </a:solidFill>
                <a:effectLst/>
                <a:latin typeface="+mn-lt"/>
                <a:ea typeface="+mn-ea"/>
                <a:cs typeface="+mn-cs"/>
              </a:rPr>
              <a:t>el alemán</a:t>
            </a:r>
          </a:p>
          <a:p>
            <a:pPr marL="228600" indent="-228600">
              <a:buAutoNum type="arabicPeriod"/>
            </a:pPr>
            <a:r>
              <a:rPr lang="es-419" sz="1200" kern="1200" dirty="0">
                <a:solidFill>
                  <a:schemeClr val="tx1"/>
                </a:solidFill>
                <a:effectLst/>
                <a:latin typeface="+mn-lt"/>
                <a:ea typeface="+mn-ea"/>
                <a:cs typeface="+mn-cs"/>
              </a:rPr>
              <a:t>ver</a:t>
            </a:r>
          </a:p>
          <a:p>
            <a:pPr marL="228600" indent="-228600">
              <a:buAutoNum type="arabicPeriod"/>
            </a:pPr>
            <a:r>
              <a:rPr lang="es-419" sz="1200" kern="1200" dirty="0">
                <a:solidFill>
                  <a:schemeClr val="tx1"/>
                </a:solidFill>
                <a:effectLst/>
                <a:latin typeface="+mn-lt"/>
                <a:ea typeface="+mn-ea"/>
                <a:cs typeface="+mn-cs"/>
              </a:rPr>
              <a:t>todo</a:t>
            </a:r>
          </a:p>
          <a:p>
            <a:pPr marL="228600" indent="-228600">
              <a:buAutoNum type="arabicPeriod"/>
            </a:pPr>
            <a:r>
              <a:rPr lang="es-419" sz="1200" kern="1200" dirty="0">
                <a:solidFill>
                  <a:schemeClr val="tx1"/>
                </a:solidFill>
                <a:effectLst/>
                <a:latin typeface="+mn-lt"/>
                <a:ea typeface="+mn-ea"/>
                <a:cs typeface="+mn-cs"/>
              </a:rPr>
              <a:t>decir</a:t>
            </a:r>
          </a:p>
          <a:p>
            <a:pPr marL="228600" indent="-228600">
              <a:buAutoNum type="arabicPeriod"/>
            </a:pPr>
            <a:endParaRPr lang="es-419" sz="1200" b="0" kern="1200" dirty="0">
              <a:solidFill>
                <a:schemeClr val="tx1"/>
              </a:solidFill>
              <a:effectLst/>
              <a:latin typeface="+mn-lt"/>
              <a:ea typeface="+mn-ea"/>
              <a:cs typeface="+mn-cs"/>
            </a:endParaRPr>
          </a:p>
          <a:p>
            <a:pPr marL="0" indent="0">
              <a:buNone/>
            </a:pPr>
            <a:endParaRPr lang="en-US" b="0"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59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a:t>
            </a:r>
            <a:r>
              <a:rPr lang="en-GB" sz="1200" b="1"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7 minutes (slides 20-21)</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t</a:t>
            </a:r>
            <a:r>
              <a:rPr lang="en-GB" sz="1200" b="0" kern="1200" dirty="0">
                <a:solidFill>
                  <a:schemeClr val="tx1"/>
                </a:solidFill>
                <a:effectLst/>
                <a:latin typeface="+mn-lt"/>
                <a:ea typeface="+mn-ea"/>
                <a:cs typeface="+mn-cs"/>
              </a:rPr>
              <a:t>o connect the first</a:t>
            </a:r>
            <a:r>
              <a:rPr lang="en-GB" sz="1200" b="0" kern="1200" baseline="0" dirty="0">
                <a:solidFill>
                  <a:schemeClr val="tx1"/>
                </a:solidFill>
                <a:effectLst/>
                <a:latin typeface="+mn-lt"/>
                <a:ea typeface="+mn-ea"/>
                <a:cs typeface="+mn-cs"/>
              </a:rPr>
              <a:t> and third person verb endings within </a:t>
            </a:r>
            <a:r>
              <a:rPr lang="en-GB" sz="1200" b="0" kern="1200" dirty="0">
                <a:solidFill>
                  <a:schemeClr val="tx1"/>
                </a:solidFill>
                <a:effectLst/>
                <a:latin typeface="+mn-lt"/>
                <a:ea typeface="+mn-ea"/>
                <a:cs typeface="+mn-cs"/>
              </a:rPr>
              <a:t>sentences with their correct meaning in English.</a:t>
            </a:r>
            <a:br>
              <a:rPr lang="en-GB" sz="1200" b="0" kern="1200" dirty="0">
                <a:solidFill>
                  <a:schemeClr val="tx1"/>
                </a:solidFill>
                <a:effectLst/>
                <a:latin typeface="+mn-lt"/>
                <a:ea typeface="+mn-ea"/>
                <a:cs typeface="+mn-cs"/>
              </a:rPr>
            </a:b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P</a:t>
            </a:r>
            <a:r>
              <a:rPr lang="en-GB" sz="1200" b="1" kern="1200" dirty="0">
                <a:solidFill>
                  <a:schemeClr val="tx1"/>
                </a:solidFill>
                <a:effectLst/>
                <a:latin typeface="+mn-lt"/>
                <a:ea typeface="+mn-ea"/>
                <a:cs typeface="+mn-cs"/>
              </a:rPr>
              <a:t>rocedure:</a:t>
            </a:r>
            <a:r>
              <a:rPr lang="en-GB" sz="1200" kern="1200" dirty="0">
                <a:solidFill>
                  <a:schemeClr val="tx1"/>
                </a:solidFill>
                <a:effectLst/>
                <a:latin typeface="+mn-lt"/>
                <a:ea typeface="+mn-ea"/>
                <a:cs typeface="+mn-cs"/>
              </a:rPr>
              <a:t> </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Translate the underlined parts of the sentences (individually or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2.</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Use the next slide</a:t>
            </a:r>
            <a:r>
              <a:rPr lang="en-GB" sz="1200" b="0" kern="1200" baseline="0" dirty="0">
                <a:solidFill>
                  <a:schemeClr val="tx1"/>
                </a:solidFill>
                <a:effectLst/>
                <a:latin typeface="+mn-lt"/>
                <a:ea typeface="+mn-ea"/>
                <a:cs typeface="+mn-cs"/>
              </a:rPr>
              <a:t> for the feedback</a:t>
            </a:r>
            <a:r>
              <a:rPr lang="en-GB" sz="1200" b="0" kern="1200" dirty="0">
                <a:solidFill>
                  <a:schemeClr val="tx1"/>
                </a:solidFill>
                <a:effectLst/>
                <a:latin typeface="+mn-lt"/>
                <a:ea typeface="+mn-ea"/>
                <a:cs typeface="+mn-cs"/>
              </a:rPr>
              <a:t>.</a:t>
            </a: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243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Reading [ANSWERS]</a:t>
            </a:r>
          </a:p>
          <a:p>
            <a:r>
              <a:rPr lang="en-GB" sz="1200" b="1" kern="1200" dirty="0">
                <a:solidFill>
                  <a:schemeClr val="tx1"/>
                </a:solidFill>
                <a:effectLst/>
                <a:latin typeface="+mn-lt"/>
                <a:ea typeface="+mn-ea"/>
                <a:cs typeface="+mn-cs"/>
              </a:rPr>
              <a:t>Timing:</a:t>
            </a:r>
            <a:r>
              <a:rPr lang="en-GB" sz="1200" b="1"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2 minutes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r>
              <a:rPr lang="en-GB" sz="1200" kern="1200" dirty="0">
                <a:solidFill>
                  <a:schemeClr val="tx1"/>
                </a:solidFill>
                <a:effectLst/>
                <a:latin typeface="+mn-lt"/>
                <a:ea typeface="+mn-ea"/>
                <a:cs typeface="+mn-cs"/>
              </a:rPr>
              <a:t>Click to reveal</a:t>
            </a:r>
            <a:r>
              <a:rPr lang="en-GB" sz="1200" kern="1200" baseline="0" dirty="0">
                <a:solidFill>
                  <a:schemeClr val="tx1"/>
                </a:solidFill>
                <a:effectLst/>
                <a:latin typeface="+mn-lt"/>
                <a:ea typeface="+mn-ea"/>
                <a:cs typeface="+mn-cs"/>
              </a:rPr>
              <a:t> the answers one by one, from 1-8.</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609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2 minutes</a:t>
            </a:r>
          </a:p>
          <a:p>
            <a:endParaRPr lang="en-US" b="1" dirty="0"/>
          </a:p>
          <a:p>
            <a:r>
              <a:rPr lang="en-US" b="1" dirty="0"/>
              <a:t>Aim: </a:t>
            </a:r>
            <a:r>
              <a:rPr lang="en-GB" sz="1200" b="0" kern="1200" dirty="0">
                <a:solidFill>
                  <a:schemeClr val="tx1"/>
                </a:solidFill>
                <a:effectLst/>
                <a:latin typeface="+mn-lt"/>
                <a:ea typeface="+mn-ea"/>
                <a:cs typeface="+mn-cs"/>
              </a:rPr>
              <a:t>to practise reading aloud and developing SSC knowledge in full sentences. The extract contains 7 examples of [ce]</a:t>
            </a:r>
            <a:r>
              <a:rPr lang="en-GB" sz="1200" b="0" kern="1200" baseline="0" dirty="0">
                <a:solidFill>
                  <a:schemeClr val="tx1"/>
                </a:solidFill>
                <a:effectLst/>
                <a:latin typeface="+mn-lt"/>
                <a:ea typeface="+mn-ea"/>
                <a:cs typeface="+mn-cs"/>
              </a:rPr>
              <a:t> and </a:t>
            </a:r>
            <a:r>
              <a:rPr lang="en-GB" sz="1200" b="0" kern="1200" dirty="0">
                <a:solidFill>
                  <a:schemeClr val="tx1"/>
                </a:solidFill>
                <a:effectLst/>
                <a:latin typeface="+mn-lt"/>
                <a:ea typeface="+mn-ea"/>
                <a:cs typeface="+mn-cs"/>
              </a:rPr>
              <a:t>[ci].</a:t>
            </a:r>
            <a:r>
              <a:rPr lang="en-GB" sz="1200" b="0" kern="1200" baseline="0" dirty="0">
                <a:solidFill>
                  <a:schemeClr val="tx1"/>
                </a:solidFill>
                <a:effectLst/>
                <a:latin typeface="+mn-lt"/>
                <a:ea typeface="+mn-ea"/>
                <a:cs typeface="+mn-cs"/>
              </a:rPr>
              <a:t> There are also other previously taught SSCs including [j], [z] and [</a:t>
            </a:r>
            <a:r>
              <a:rPr lang="en-GB" sz="1200" kern="0" dirty="0">
                <a:solidFill>
                  <a:srgbClr val="002060"/>
                </a:solidFill>
              </a:rPr>
              <a:t>ñ].</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Suggested procedure</a:t>
            </a:r>
            <a:r>
              <a:rPr lang="en-GB" sz="120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1. Students read the text aloud to a partner, focusing</a:t>
            </a:r>
            <a:r>
              <a:rPr lang="en-GB" sz="1200" b="0" kern="1200" baseline="0" dirty="0">
                <a:solidFill>
                  <a:schemeClr val="tx1"/>
                </a:solidFill>
                <a:effectLst/>
                <a:latin typeface="+mn-lt"/>
                <a:ea typeface="+mn-ea"/>
                <a:cs typeface="+mn-cs"/>
              </a:rPr>
              <a:t> on this week’s SSC (highlighted in orange)</a:t>
            </a:r>
            <a:r>
              <a:rPr lang="en-GB" sz="1200" b="0" kern="1200" dirty="0">
                <a:solidFill>
                  <a:schemeClr val="tx1"/>
                </a:solidFill>
                <a:effectLst/>
                <a:latin typeface="+mn-lt"/>
                <a:ea typeface="+mn-ea"/>
                <a:cs typeface="+mn-cs"/>
              </a:rPr>
              <a:t>. </a:t>
            </a:r>
            <a:endParaRPr lang="en-GB" sz="1200" b="0"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2. Circulate to listen to students’ pronunciation.</a:t>
            </a:r>
          </a:p>
          <a:p>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Note: </a:t>
            </a:r>
            <a:r>
              <a:rPr lang="en-GB" sz="1200" b="0" kern="0" dirty="0">
                <a:solidFill>
                  <a:srgbClr val="002060"/>
                </a:solidFill>
              </a:rPr>
              <a:t>It does not matter whether students pronounce these SSCs with seseo or </a:t>
            </a:r>
            <a:r>
              <a:rPr lang="en-GB" sz="1200" b="0" i="1" kern="0" dirty="0">
                <a:solidFill>
                  <a:srgbClr val="002060"/>
                </a:solidFill>
              </a:rPr>
              <a:t>distinción</a:t>
            </a:r>
            <a:r>
              <a:rPr lang="en-GB" sz="1200" b="0" i="0" kern="0" dirty="0">
                <a:solidFill>
                  <a:srgbClr val="002060"/>
                </a:solidFill>
              </a:rPr>
              <a:t>,</a:t>
            </a:r>
            <a:r>
              <a:rPr lang="en-GB" sz="1200" b="0" i="0" kern="0" baseline="0" dirty="0">
                <a:solidFill>
                  <a:srgbClr val="002060"/>
                </a:solidFill>
              </a:rPr>
              <a:t> but consistency when reading the text is advisable. The background and personal experience of individual teachers will of course decide the approach taken. Students could even try reading it in both ways, as, ultimately, the aim is increase awareness of the differences in pronunciation in different parts of the Spanish speaking world. </a:t>
            </a:r>
            <a:endParaRPr lang="en-US" b="0" dirty="0"/>
          </a:p>
          <a:p>
            <a:endParaRPr lang="en-GB"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040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Vocabulary/grammar</a:t>
            </a:r>
            <a:r>
              <a:rPr lang="en-US" b="1" baseline="0" dirty="0"/>
              <a:t> </a:t>
            </a:r>
            <a:r>
              <a:rPr lang="en-US" b="1" dirty="0"/>
              <a:t>practice slide (productive</a:t>
            </a:r>
            <a:r>
              <a:rPr lang="en-US" b="1" baseline="0" dirty="0"/>
              <a:t> mode</a:t>
            </a:r>
            <a:r>
              <a:rPr lang="en-US" b="1"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6 minutes</a:t>
            </a:r>
          </a:p>
          <a:p>
            <a:endParaRPr lang="en-GB" b="1" baseline="0" dirty="0"/>
          </a:p>
          <a:p>
            <a:pPr marL="0"/>
            <a:r>
              <a:rPr lang="en-GB" b="1" baseline="0" dirty="0"/>
              <a:t>Aim:  </a:t>
            </a:r>
            <a:r>
              <a:rPr lang="en-GB" b="0" baseline="0" dirty="0"/>
              <a:t>To revise in productive mode/written modality 15 –er/–</a:t>
            </a:r>
            <a:r>
              <a:rPr lang="en-GB" b="0" baseline="0" dirty="0" err="1"/>
              <a:t>ir</a:t>
            </a:r>
            <a:r>
              <a:rPr lang="en-GB" b="0" baseline="0" dirty="0"/>
              <a:t> verbs from Y7 within a limited time frame and with verb manipulation. </a:t>
            </a:r>
          </a:p>
          <a:p>
            <a:pPr marL="0"/>
            <a:r>
              <a:rPr lang="en-GB" b="0" baseline="0" dirty="0"/>
              <a:t>This activity aids as a lead into the final oral production activity.</a:t>
            </a:r>
            <a:br>
              <a:rPr lang="en-GB" b="0" baseline="0" dirty="0"/>
            </a:br>
            <a:endParaRPr lang="en-GB" b="0" baseline="0" dirty="0"/>
          </a:p>
          <a:p>
            <a:r>
              <a:rPr lang="en-GB" b="1" baseline="0" dirty="0"/>
              <a:t>Procedure:</a:t>
            </a:r>
          </a:p>
          <a:p>
            <a:r>
              <a:rPr lang="en-GB" baseline="0" dirty="0"/>
              <a:t>1. Write A-O in books.</a:t>
            </a:r>
          </a:p>
          <a:p>
            <a:r>
              <a:rPr lang="en-GB" baseline="0" dirty="0"/>
              <a:t>2. Click / press enter to flash an English prompt (e.g. we need). It will disappear after 3 seconds. Note that the pictures do not appear in alphabetical order to increase the challenge.</a:t>
            </a:r>
          </a:p>
          <a:p>
            <a:r>
              <a:rPr lang="en-GB" baseline="0" dirty="0"/>
              <a:t>3. Write down the conjugated Spanish verb before it has faded away.</a:t>
            </a:r>
          </a:p>
          <a:p>
            <a:endParaRPr lang="en-GB" baseline="0" dirty="0"/>
          </a:p>
          <a:p>
            <a:r>
              <a:rPr lang="en-GB" b="1" baseline="0" dirty="0"/>
              <a:t>Notes: </a:t>
            </a:r>
          </a:p>
          <a:p>
            <a:pPr marL="228600" indent="-228600">
              <a:buAutoNum type="arabicPeriod"/>
            </a:pPr>
            <a:r>
              <a:rPr lang="en-GB" baseline="0" dirty="0"/>
              <a:t>Remove the rules during the activity to increase the challenge, if appropriate.</a:t>
            </a:r>
          </a:p>
          <a:p>
            <a:pPr marL="228600" indent="-228600">
              <a:buAutoNum type="arabicPeriod"/>
            </a:pPr>
            <a:r>
              <a:rPr lang="en-GB" baseline="0" dirty="0"/>
              <a:t>This activity could also be done in oral production with a higher-proficiency group.</a:t>
            </a:r>
          </a:p>
          <a:p>
            <a:pPr marL="228600" indent="-228600">
              <a:buAutoNum type="arabicPeriod"/>
            </a:pPr>
            <a:r>
              <a:rPr lang="en-GB" sz="1200" b="0" i="0" u="none" strike="noStrike" kern="1200" baseline="0" dirty="0">
                <a:solidFill>
                  <a:schemeClr val="tx1"/>
                </a:solidFill>
                <a:effectLst/>
                <a:latin typeface="+mn-lt"/>
                <a:ea typeface="+mn-ea"/>
                <a:cs typeface="+mn-cs"/>
              </a:rPr>
              <a:t>-er/-</a:t>
            </a:r>
            <a:r>
              <a:rPr lang="en-GB" sz="1200" b="0" i="0" u="none" strike="noStrike" kern="1200" baseline="0" dirty="0" err="1">
                <a:solidFill>
                  <a:schemeClr val="tx1"/>
                </a:solidFill>
                <a:effectLst/>
                <a:latin typeface="+mn-lt"/>
                <a:ea typeface="+mn-ea"/>
                <a:cs typeface="+mn-cs"/>
              </a:rPr>
              <a:t>ir</a:t>
            </a:r>
            <a:r>
              <a:rPr lang="en-GB" sz="1200" b="0" i="0" u="none" strike="noStrike" kern="1200" baseline="0" dirty="0">
                <a:solidFill>
                  <a:schemeClr val="tx1"/>
                </a:solidFill>
                <a:effectLst/>
                <a:latin typeface="+mn-lt"/>
                <a:ea typeface="+mn-ea"/>
                <a:cs typeface="+mn-cs"/>
              </a:rPr>
              <a:t> verbs used: </a:t>
            </a:r>
            <a:r>
              <a:rPr lang="en-GB" sz="1200" b="0" i="0" u="none" strike="noStrike" kern="1200" dirty="0" err="1">
                <a:solidFill>
                  <a:schemeClr val="tx1"/>
                </a:solidFill>
                <a:effectLst/>
                <a:latin typeface="+mn-lt"/>
                <a:ea typeface="+mn-ea"/>
                <a:cs typeface="+mn-cs"/>
              </a:rPr>
              <a:t>hacer</a:t>
            </a:r>
            <a:r>
              <a:rPr lang="en-GB" sz="1200" b="0" i="0" u="none" strike="noStrike" kern="1200" dirty="0">
                <a:solidFill>
                  <a:schemeClr val="tx1"/>
                </a:solidFill>
                <a:effectLst/>
                <a:latin typeface="+mn-lt"/>
                <a:ea typeface="+mn-ea"/>
                <a:cs typeface="+mn-cs"/>
              </a:rPr>
              <a:t> /</a:t>
            </a:r>
            <a:r>
              <a:rPr lang="en-GB" dirty="0"/>
              <a:t> </a:t>
            </a:r>
            <a:r>
              <a:rPr lang="en-GB" sz="1200" b="0" i="0" u="none" strike="noStrike" kern="1200" dirty="0" err="1">
                <a:solidFill>
                  <a:schemeClr val="tx1"/>
                </a:solidFill>
                <a:effectLst/>
                <a:latin typeface="+mn-lt"/>
                <a:ea typeface="+mn-ea"/>
                <a:cs typeface="+mn-cs"/>
              </a:rPr>
              <a:t>pedir</a:t>
            </a:r>
            <a:r>
              <a:rPr lang="en-GB" sz="1200" b="0" i="0" u="none" strike="noStrike" kern="1200" dirty="0">
                <a:solidFill>
                  <a:schemeClr val="tx1"/>
                </a:solidFill>
                <a:effectLst/>
                <a:latin typeface="+mn-lt"/>
                <a:ea typeface="+mn-ea"/>
                <a:cs typeface="+mn-cs"/>
              </a:rPr>
              <a:t> (1st person plural only) /</a:t>
            </a:r>
            <a:r>
              <a:rPr lang="en-GB" sz="1200" b="0" i="0" u="none" strike="noStrike" kern="1200" baseline="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escribir</a:t>
            </a:r>
            <a:r>
              <a:rPr lang="en-GB" sz="1200" b="0" i="0" u="none" strike="noStrike" kern="1200" dirty="0">
                <a:solidFill>
                  <a:schemeClr val="tx1"/>
                </a:solidFill>
                <a:effectLst/>
                <a:latin typeface="+mn-lt"/>
                <a:ea typeface="+mn-ea"/>
                <a:cs typeface="+mn-cs"/>
              </a:rPr>
              <a:t> /</a:t>
            </a:r>
            <a:r>
              <a:rPr lang="en-GB" dirty="0"/>
              <a:t> </a:t>
            </a:r>
            <a:r>
              <a:rPr lang="en-GB" sz="1200" b="0" i="0" u="none" strike="noStrike" kern="1200" dirty="0" err="1">
                <a:solidFill>
                  <a:schemeClr val="tx1"/>
                </a:solidFill>
                <a:effectLst/>
                <a:latin typeface="+mn-lt"/>
                <a:ea typeface="+mn-ea"/>
                <a:cs typeface="+mn-cs"/>
              </a:rPr>
              <a:t>aprender</a:t>
            </a:r>
            <a:r>
              <a:rPr lang="en-GB" dirty="0"/>
              <a:t> / </a:t>
            </a:r>
            <a:r>
              <a:rPr lang="en-GB" sz="1200" b="0" i="0" u="none" strike="noStrike" kern="1200" dirty="0">
                <a:solidFill>
                  <a:schemeClr val="tx1"/>
                </a:solidFill>
                <a:effectLst/>
                <a:latin typeface="+mn-lt"/>
                <a:ea typeface="+mn-ea"/>
                <a:cs typeface="+mn-cs"/>
              </a:rPr>
              <a:t>responder /</a:t>
            </a:r>
            <a:r>
              <a:rPr lang="en-GB" dirty="0"/>
              <a:t> </a:t>
            </a:r>
            <a:r>
              <a:rPr lang="en-GB" sz="1200" b="0" i="0" u="none" strike="noStrike" kern="1200" dirty="0" err="1">
                <a:solidFill>
                  <a:schemeClr val="tx1"/>
                </a:solidFill>
                <a:effectLst/>
                <a:latin typeface="+mn-lt"/>
                <a:ea typeface="+mn-ea"/>
                <a:cs typeface="+mn-cs"/>
              </a:rPr>
              <a:t>descubrir</a:t>
            </a:r>
            <a:r>
              <a:rPr lang="en-GB" dirty="0"/>
              <a:t> / </a:t>
            </a:r>
            <a:r>
              <a:rPr lang="en-GB" sz="1200" b="0" i="0" u="none" strike="noStrike" kern="1200" dirty="0" err="1">
                <a:solidFill>
                  <a:schemeClr val="tx1"/>
                </a:solidFill>
                <a:effectLst/>
                <a:latin typeface="+mn-lt"/>
                <a:ea typeface="+mn-ea"/>
                <a:cs typeface="+mn-cs"/>
              </a:rPr>
              <a:t>dormir</a:t>
            </a:r>
            <a:r>
              <a:rPr lang="en-GB" sz="1200" b="0" i="0" u="none" strike="noStrike" kern="1200" dirty="0">
                <a:solidFill>
                  <a:schemeClr val="tx1"/>
                </a:solidFill>
                <a:effectLst/>
                <a:latin typeface="+mn-lt"/>
                <a:ea typeface="+mn-ea"/>
                <a:cs typeface="+mn-cs"/>
              </a:rPr>
              <a:t> (1st person plural only)</a:t>
            </a:r>
            <a:r>
              <a:rPr lang="en-GB" dirty="0"/>
              <a:t> / </a:t>
            </a:r>
            <a:r>
              <a:rPr lang="en-GB" sz="1200" b="0" i="0" u="none" strike="noStrike" kern="1200" dirty="0" err="1">
                <a:solidFill>
                  <a:schemeClr val="tx1"/>
                </a:solidFill>
                <a:effectLst/>
                <a:latin typeface="+mn-lt"/>
                <a:ea typeface="+mn-ea"/>
                <a:cs typeface="+mn-cs"/>
              </a:rPr>
              <a:t>poder</a:t>
            </a:r>
            <a:r>
              <a:rPr lang="en-GB" dirty="0"/>
              <a:t> </a:t>
            </a:r>
            <a:r>
              <a:rPr lang="en-GB" sz="1200" b="0" i="0" u="none" strike="noStrike" kern="1200" dirty="0">
                <a:solidFill>
                  <a:schemeClr val="tx1"/>
                </a:solidFill>
                <a:effectLst/>
                <a:latin typeface="+mn-lt"/>
                <a:ea typeface="+mn-ea"/>
                <a:cs typeface="+mn-cs"/>
              </a:rPr>
              <a:t>(1st person plural only)</a:t>
            </a:r>
            <a:r>
              <a:rPr lang="en-GB" dirty="0"/>
              <a:t> / </a:t>
            </a:r>
            <a:r>
              <a:rPr lang="en-GB" sz="1200" b="0" i="0" u="none" strike="noStrike" kern="1200" dirty="0" err="1">
                <a:solidFill>
                  <a:schemeClr val="tx1"/>
                </a:solidFill>
                <a:effectLst/>
                <a:latin typeface="+mn-lt"/>
                <a:ea typeface="+mn-ea"/>
                <a:cs typeface="+mn-cs"/>
              </a:rPr>
              <a:t>deber</a:t>
            </a:r>
            <a:r>
              <a:rPr lang="en-GB" sz="1200" b="0" i="0" u="none" strike="noStrike" kern="1200" dirty="0">
                <a:solidFill>
                  <a:schemeClr val="tx1"/>
                </a:solidFill>
                <a:effectLst/>
                <a:latin typeface="+mn-lt"/>
                <a:ea typeface="+mn-ea"/>
                <a:cs typeface="+mn-cs"/>
              </a:rPr>
              <a:t> /</a:t>
            </a:r>
            <a:r>
              <a:rPr lang="en-GB" dirty="0"/>
              <a:t> </a:t>
            </a:r>
            <a:r>
              <a:rPr lang="en-GB" sz="1200" b="0" i="0" u="none" strike="noStrike" kern="1200" dirty="0" err="1">
                <a:solidFill>
                  <a:schemeClr val="tx1"/>
                </a:solidFill>
                <a:effectLst/>
                <a:latin typeface="+mn-lt"/>
                <a:ea typeface="+mn-ea"/>
                <a:cs typeface="+mn-cs"/>
              </a:rPr>
              <a:t>querer</a:t>
            </a:r>
            <a:r>
              <a:rPr lang="en-GB" sz="1200" b="0" i="0" u="none" strike="noStrike" kern="1200" dirty="0">
                <a:solidFill>
                  <a:schemeClr val="tx1"/>
                </a:solidFill>
                <a:effectLst/>
                <a:latin typeface="+mn-lt"/>
                <a:ea typeface="+mn-ea"/>
                <a:cs typeface="+mn-cs"/>
              </a:rPr>
              <a:t> (1st person plural only)</a:t>
            </a:r>
            <a:r>
              <a:rPr lang="en-GB" dirty="0"/>
              <a:t> </a:t>
            </a:r>
            <a:r>
              <a:rPr lang="en-GB" sz="1200" b="0" i="0" u="none" strike="noStrike" kern="1200" dirty="0">
                <a:solidFill>
                  <a:schemeClr val="tx1"/>
                </a:solidFill>
                <a:effectLst/>
                <a:latin typeface="+mn-lt"/>
                <a:ea typeface="+mn-ea"/>
                <a:cs typeface="+mn-cs"/>
              </a:rPr>
              <a:t>/</a:t>
            </a:r>
            <a:r>
              <a:rPr lang="en-GB" dirty="0"/>
              <a:t> </a:t>
            </a:r>
            <a:r>
              <a:rPr lang="en-GB" sz="1200" b="0" i="0" u="none" strike="noStrike" kern="1200" dirty="0" err="1">
                <a:solidFill>
                  <a:schemeClr val="tx1"/>
                </a:solidFill>
                <a:effectLst/>
                <a:latin typeface="+mn-lt"/>
                <a:ea typeface="+mn-ea"/>
                <a:cs typeface="+mn-cs"/>
              </a:rPr>
              <a:t>beber</a:t>
            </a:r>
            <a:r>
              <a:rPr lang="en-GB" dirty="0"/>
              <a:t> / </a:t>
            </a:r>
            <a:r>
              <a:rPr lang="en-GB" sz="1200" b="0" i="0" u="none" strike="noStrike" kern="1200" dirty="0" err="1">
                <a:solidFill>
                  <a:schemeClr val="tx1"/>
                </a:solidFill>
                <a:effectLst/>
                <a:latin typeface="+mn-lt"/>
                <a:ea typeface="+mn-ea"/>
                <a:cs typeface="+mn-cs"/>
              </a:rPr>
              <a:t>vivir</a:t>
            </a:r>
            <a:r>
              <a:rPr lang="en-GB" sz="1200" b="0" i="0" u="none" strike="noStrike" kern="1200" dirty="0">
                <a:solidFill>
                  <a:schemeClr val="tx1"/>
                </a:solidFill>
                <a:effectLst/>
                <a:latin typeface="+mn-lt"/>
                <a:ea typeface="+mn-ea"/>
                <a:cs typeface="+mn-cs"/>
              </a:rPr>
              <a:t> /</a:t>
            </a:r>
            <a:r>
              <a:rPr lang="en-GB" dirty="0"/>
              <a:t> </a:t>
            </a:r>
            <a:r>
              <a:rPr lang="en-GB" sz="1200" b="0" i="0" u="none" strike="noStrike" kern="1200" dirty="0">
                <a:solidFill>
                  <a:schemeClr val="tx1"/>
                </a:solidFill>
                <a:effectLst/>
                <a:latin typeface="+mn-lt"/>
                <a:ea typeface="+mn-ea"/>
                <a:cs typeface="+mn-cs"/>
              </a:rPr>
              <a:t>comer /</a:t>
            </a:r>
            <a:r>
              <a:rPr lang="en-GB" dirty="0"/>
              <a:t> </a:t>
            </a:r>
            <a:r>
              <a:rPr lang="en-GB" sz="1200" b="0" i="0" u="none" strike="noStrike" kern="1200" dirty="0">
                <a:solidFill>
                  <a:schemeClr val="tx1"/>
                </a:solidFill>
                <a:effectLst/>
                <a:latin typeface="+mn-lt"/>
                <a:ea typeface="+mn-ea"/>
                <a:cs typeface="+mn-cs"/>
              </a:rPr>
              <a:t>leer</a:t>
            </a:r>
            <a:r>
              <a:rPr lang="en-GB" dirty="0"/>
              <a:t> / </a:t>
            </a:r>
            <a:r>
              <a:rPr lang="en-GB" sz="1200" b="0" i="0" u="none" strike="noStrike" kern="1200" dirty="0" err="1">
                <a:solidFill>
                  <a:schemeClr val="tx1"/>
                </a:solidFill>
                <a:effectLst/>
                <a:latin typeface="+mn-lt"/>
                <a:ea typeface="+mn-ea"/>
                <a:cs typeface="+mn-cs"/>
              </a:rPr>
              <a:t>saber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297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b="0" dirty="0"/>
              <a:t>to practise using –</a:t>
            </a:r>
            <a:r>
              <a:rPr lang="en-US" b="0" dirty="0" err="1"/>
              <a:t>er</a:t>
            </a:r>
            <a:r>
              <a:rPr lang="en-US" b="0" dirty="0"/>
              <a:t>/–</a:t>
            </a:r>
            <a:r>
              <a:rPr lang="en-US" b="0" dirty="0" err="1"/>
              <a:t>ir</a:t>
            </a:r>
            <a:r>
              <a:rPr lang="en-US" b="0" dirty="0"/>
              <a:t> verbs in the first</a:t>
            </a:r>
            <a:r>
              <a:rPr lang="en-US" b="0" baseline="0" dirty="0"/>
              <a:t> and third person plural along with correct subject pronouns.</a:t>
            </a:r>
            <a:endParaRPr lang="en-US" b="0" dirty="0"/>
          </a:p>
          <a:p>
            <a:endParaRPr lang="en-US" b="1" dirty="0"/>
          </a:p>
          <a:p>
            <a:r>
              <a:rPr lang="en-US" b="1" dirty="0"/>
              <a:t>Procedure:</a:t>
            </a:r>
          </a:p>
          <a:p>
            <a:pPr marL="228600" indent="-228600">
              <a:buAutoNum type="arabicPeriod"/>
            </a:pPr>
            <a:r>
              <a:rPr lang="en-US" b="0" dirty="0"/>
              <a:t>This slide can be used to model the task.</a:t>
            </a:r>
          </a:p>
          <a:p>
            <a:pPr marL="228600" indent="-228600">
              <a:buAutoNum type="arabicPeriod"/>
            </a:pPr>
            <a:r>
              <a:rPr lang="en-US" b="0" dirty="0"/>
              <a:t>Student A uses his/her</a:t>
            </a:r>
            <a:r>
              <a:rPr lang="en-US" b="0" baseline="0" dirty="0"/>
              <a:t> prompt sheets to give four sentences to their partner.</a:t>
            </a:r>
          </a:p>
          <a:p>
            <a:pPr marL="228600" indent="-228600">
              <a:buAutoNum type="arabicPeriod"/>
            </a:pPr>
            <a:r>
              <a:rPr lang="en-US" b="0" dirty="0"/>
              <a:t>Student</a:t>
            </a:r>
            <a:r>
              <a:rPr lang="en-US" b="0" baseline="0" dirty="0"/>
              <a:t> B </a:t>
            </a:r>
            <a:r>
              <a:rPr lang="en-US" b="0" dirty="0"/>
              <a:t>listens and makes</a:t>
            </a:r>
            <a:r>
              <a:rPr lang="en-US" b="0" baseline="0" dirty="0"/>
              <a:t> notes in English, following the guide on the answer grid (see slide 24).</a:t>
            </a:r>
          </a:p>
          <a:p>
            <a:pPr marL="228600" indent="-228600">
              <a:buAutoNum type="arabicPeriod"/>
            </a:pPr>
            <a:r>
              <a:rPr lang="en-US" b="0" dirty="0"/>
              <a:t>Students then swap roles.</a:t>
            </a: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628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Student</a:t>
            </a:r>
            <a:r>
              <a:rPr lang="en-GB" baseline="0" dirty="0"/>
              <a:t> A speaking prompts</a:t>
            </a:r>
          </a:p>
          <a:p>
            <a:r>
              <a:rPr lang="en-GB" b="1" baseline="0" dirty="0"/>
              <a:t>Do not display during activity</a:t>
            </a:r>
          </a:p>
          <a:p>
            <a:endParaRPr lang="en-GB" b="1" baseline="0" dirty="0"/>
          </a:p>
          <a:p>
            <a:r>
              <a:rPr lang="en-GB" b="0" baseline="0" dirty="0"/>
              <a:t>These are also available in a separate doc for ease of printing.</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548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a:t>
            </a:r>
            <a:r>
              <a:rPr lang="en-GB" baseline="0" dirty="0"/>
              <a:t> B speaking prompts</a:t>
            </a:r>
          </a:p>
          <a:p>
            <a:r>
              <a:rPr lang="en-GB" b="1" baseline="0" dirty="0"/>
              <a:t>Do not display during activity</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These are also available in a separate doc for ease of printing.</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007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dirty="0"/>
              <a:t>Answer</a:t>
            </a:r>
            <a:r>
              <a:rPr lang="en-GB" sz="1200" b="0" baseline="0" dirty="0"/>
              <a:t> sheet.  </a:t>
            </a:r>
          </a:p>
          <a:p>
            <a:r>
              <a:rPr lang="en-GB" sz="1200" b="0" baseline="0" dirty="0"/>
              <a:t>This can be left displayed on the board while the activity is taking place.  Students can simply make a note of the answers in their books.  There is no need to print the grid.</a:t>
            </a:r>
            <a:endParaRPr lang="en-GB" sz="1200" b="0" dirty="0"/>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034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a:t>
            </a:r>
            <a:r>
              <a:rPr lang="en-GB" b="0" dirty="0"/>
              <a:t>:</a:t>
            </a:r>
            <a:r>
              <a:rPr lang="en-GB" b="0" baseline="0" dirty="0"/>
              <a:t> 2 minutes</a:t>
            </a:r>
          </a:p>
          <a:p>
            <a:endParaRPr lang="en-GB" b="0" baseline="0" dirty="0"/>
          </a:p>
          <a:p>
            <a:r>
              <a:rPr lang="en-GB" b="0" baseline="0" dirty="0"/>
              <a:t>Teachers can use this slide to give feedback on answers and bring the pair work activity to a close.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692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VARIATION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Vocabulary revisiting</a:t>
            </a:r>
            <a:r>
              <a:rPr lang="en-GB" baseline="0" dirty="0"/>
              <a:t> activity</a:t>
            </a:r>
          </a:p>
          <a:p>
            <a:endParaRPr lang="en-GB" baseline="0" dirty="0"/>
          </a:p>
          <a:p>
            <a:r>
              <a:rPr lang="en-US" b="1" dirty="0"/>
              <a:t>Timing: </a:t>
            </a:r>
            <a:r>
              <a:rPr lang="en-US" b="0" dirty="0"/>
              <a:t>7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1" baseline="0" dirty="0"/>
              <a:t> </a:t>
            </a:r>
            <a:r>
              <a:rPr lang="en-US" b="0" dirty="0"/>
              <a:t>to revisit vocabulary from 8.1.1.6 </a:t>
            </a:r>
            <a:r>
              <a:rPr lang="en-US" b="0" baseline="0" dirty="0"/>
              <a:t>as per the SoW revisiting cycle.</a:t>
            </a:r>
          </a:p>
          <a:p>
            <a:endParaRPr lang="en-US" b="1" dirty="0"/>
          </a:p>
          <a:p>
            <a:r>
              <a:rPr lang="en-US" b="1" dirty="0"/>
              <a:t>Procedure:</a:t>
            </a:r>
          </a:p>
          <a:p>
            <a:pPr marL="228600" indent="-228600">
              <a:buAutoNum type="arabicPeriod"/>
            </a:pPr>
            <a:r>
              <a:rPr lang="en-GB" dirty="0"/>
              <a:t>Students read the text alone</a:t>
            </a:r>
            <a:r>
              <a:rPr lang="en-GB" baseline="0" dirty="0"/>
              <a:t> or in pairs and translate it into written English. </a:t>
            </a:r>
          </a:p>
          <a:p>
            <a:pPr marL="228600" indent="-228600">
              <a:buAutoNum type="arabicPeriod"/>
            </a:pPr>
            <a:r>
              <a:rPr lang="en-GB" baseline="0" dirty="0"/>
              <a:t>Alternatively, the activity can be done as a whole-class oral translation. The teacher can read the text phrase by phrase aloud and ask students to translate orally into English. </a:t>
            </a:r>
          </a:p>
          <a:p>
            <a:pPr marL="228600" indent="-228600">
              <a:buAutoNum type="arabicPeriod"/>
            </a:pPr>
            <a:endParaRPr lang="en-GB" baseline="0" dirty="0"/>
          </a:p>
          <a:p>
            <a:pPr marL="0" indent="0">
              <a:buNone/>
            </a:pPr>
            <a:r>
              <a:rPr lang="en-GB" b="1" baseline="0" dirty="0"/>
              <a:t>Notes:</a:t>
            </a:r>
          </a:p>
          <a:p>
            <a:pPr marL="228600" indent="-228600">
              <a:buAutoNum type="arabicPeriod"/>
            </a:pPr>
            <a:r>
              <a:rPr lang="en-GB" baseline="0" dirty="0"/>
              <a:t>All words in this text have been previously taught, with the exception of ‘colegio’ which has been used for phonics practice with SSC [gi]. Students also encountered the idiomatic phrase ‘de todo’ in Year 7, Term 1, though they may need reminding of how it is used for emphasis. The text contains all eleven words from 8.1.1.6 that are revisited this week.</a:t>
            </a:r>
          </a:p>
          <a:p>
            <a:pPr marL="228600" indent="-228600">
              <a:buAutoNum type="arabicPeriod"/>
            </a:pPr>
            <a:r>
              <a:rPr lang="en-GB" baseline="0" dirty="0"/>
              <a:t>The text has been written deliberately in the 1</a:t>
            </a:r>
            <a:r>
              <a:rPr lang="en-GB" baseline="30000" dirty="0"/>
              <a:t>st</a:t>
            </a:r>
            <a:r>
              <a:rPr lang="en-GB" baseline="0" dirty="0"/>
              <a:t> person plural, as this is the grammar focus for the lesson. Students attention could be drawn to this as it ties in with the rest of the lesson.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725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VARIATION</a:t>
            </a:r>
          </a:p>
          <a:p>
            <a:r>
              <a:rPr lang="en-GB" dirty="0"/>
              <a:t>Vocabulary revisiting</a:t>
            </a:r>
            <a:r>
              <a:rPr lang="en-GB" baseline="0" dirty="0"/>
              <a:t> activity</a:t>
            </a:r>
          </a:p>
          <a:p>
            <a:endParaRPr lang="en-GB" baseline="0" dirty="0"/>
          </a:p>
          <a:p>
            <a:r>
              <a:rPr lang="en-US" b="1" dirty="0"/>
              <a:t>Timing: </a:t>
            </a:r>
            <a:r>
              <a:rPr lang="en-US" b="0" dirty="0"/>
              <a:t>7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1" baseline="0" dirty="0"/>
              <a:t> </a:t>
            </a:r>
            <a:r>
              <a:rPr lang="en-US" b="0" dirty="0"/>
              <a:t>to revisit vocabulary from 8.1.1.6 </a:t>
            </a:r>
            <a:r>
              <a:rPr lang="en-US" b="0" baseline="0" dirty="0"/>
              <a:t>as per the SoW revisiting cycle.</a:t>
            </a:r>
            <a:endParaRPr lang="en-US" b="0" dirty="0"/>
          </a:p>
          <a:p>
            <a:endParaRPr lang="en-US" b="1" dirty="0"/>
          </a:p>
          <a:p>
            <a:r>
              <a:rPr lang="en-US" b="1" dirty="0"/>
              <a:t>Procedure:</a:t>
            </a:r>
          </a:p>
          <a:p>
            <a:pPr marL="228600" indent="-228600">
              <a:buAutoNum type="arabicPeriod"/>
            </a:pPr>
            <a:r>
              <a:rPr lang="en-GB" dirty="0"/>
              <a:t>Students listen</a:t>
            </a:r>
            <a:r>
              <a:rPr lang="en-GB" baseline="0" dirty="0"/>
              <a:t> to the short recording.</a:t>
            </a:r>
          </a:p>
          <a:p>
            <a:pPr marL="228600" indent="-228600">
              <a:buAutoNum type="arabicPeriod"/>
            </a:pPr>
            <a:r>
              <a:rPr lang="en-GB" baseline="0" dirty="0"/>
              <a:t>They then answer the true/false questions,</a:t>
            </a:r>
          </a:p>
          <a:p>
            <a:pPr marL="228600" indent="-228600">
              <a:buAutoNum type="arabicPeriod"/>
            </a:pPr>
            <a:r>
              <a:rPr lang="en-GB" baseline="0" dirty="0"/>
              <a:t>Students listen again. They note down the words/phrases they hear in the text that makes them decide if it’s true or false.</a:t>
            </a:r>
          </a:p>
          <a:p>
            <a:endParaRPr lang="en-US" b="0" dirty="0"/>
          </a:p>
          <a:p>
            <a:pPr marL="0" indent="0">
              <a:buNone/>
            </a:pPr>
            <a:r>
              <a:rPr lang="en-GB" b="1" baseline="0" dirty="0"/>
              <a:t>Transcript (revisited words from 8.1.1.6 are in bold):</a:t>
            </a:r>
          </a:p>
          <a:p>
            <a:pPr lvl="0">
              <a:defRPr/>
            </a:pPr>
            <a:r>
              <a:rPr lang="es-ES" dirty="0">
                <a:solidFill>
                  <a:srgbClr val="002060"/>
                </a:solidFill>
              </a:rPr>
              <a:t>¡Hola Lucía! ¿Cómo estás? Nosotros estamos bien. Ahora vamos a otro colegio </a:t>
            </a:r>
            <a:r>
              <a:rPr lang="es-ES" dirty="0">
                <a:solidFill>
                  <a:srgbClr val="002060"/>
                </a:solidFill>
                <a:sym typeface="Wingdings" panose="05000000000000000000" pitchFamily="2" charset="2"/>
              </a:rPr>
              <a:t>. </a:t>
            </a:r>
            <a:r>
              <a:rPr lang="es-ES" b="1" dirty="0">
                <a:solidFill>
                  <a:srgbClr val="002060"/>
                </a:solidFill>
                <a:sym typeface="Wingdings" panose="05000000000000000000" pitchFamily="2" charset="2"/>
              </a:rPr>
              <a:t>Empezamos</a:t>
            </a:r>
            <a:r>
              <a:rPr lang="es-ES" dirty="0">
                <a:solidFill>
                  <a:srgbClr val="002060"/>
                </a:solidFill>
                <a:sym typeface="Wingdings" panose="05000000000000000000" pitchFamily="2" charset="2"/>
              </a:rPr>
              <a:t> temprano por la mañana. </a:t>
            </a:r>
            <a:r>
              <a:rPr lang="es-ES" dirty="0">
                <a:solidFill>
                  <a:srgbClr val="002060"/>
                </a:solidFill>
              </a:rPr>
              <a:t>Siempre damos </a:t>
            </a:r>
            <a:r>
              <a:rPr lang="es-ES" b="1" dirty="0">
                <a:solidFill>
                  <a:srgbClr val="002060"/>
                </a:solidFill>
              </a:rPr>
              <a:t>opiniones</a:t>
            </a:r>
            <a:r>
              <a:rPr lang="es-ES" dirty="0">
                <a:solidFill>
                  <a:srgbClr val="002060"/>
                </a:solidFill>
              </a:rPr>
              <a:t> en clase, y los otros </a:t>
            </a:r>
            <a:r>
              <a:rPr lang="es-ES" b="1" dirty="0">
                <a:solidFill>
                  <a:srgbClr val="002060"/>
                </a:solidFill>
              </a:rPr>
              <a:t>estudiantes</a:t>
            </a:r>
            <a:r>
              <a:rPr lang="es-ES" dirty="0">
                <a:solidFill>
                  <a:srgbClr val="002060"/>
                </a:solidFill>
              </a:rPr>
              <a:t> también. ¡Estudiamos de </a:t>
            </a:r>
            <a:r>
              <a:rPr lang="es-ES" b="1" dirty="0">
                <a:solidFill>
                  <a:srgbClr val="002060"/>
                </a:solidFill>
              </a:rPr>
              <a:t>todo</a:t>
            </a:r>
            <a:r>
              <a:rPr lang="es-ES" dirty="0">
                <a:solidFill>
                  <a:srgbClr val="002060"/>
                </a:solidFill>
              </a:rPr>
              <a:t>! Por </a:t>
            </a:r>
            <a:r>
              <a:rPr lang="es-ES" b="1" dirty="0">
                <a:solidFill>
                  <a:srgbClr val="002060"/>
                </a:solidFill>
              </a:rPr>
              <a:t>ejemplo</a:t>
            </a:r>
            <a:r>
              <a:rPr lang="es-ES" dirty="0">
                <a:solidFill>
                  <a:srgbClr val="002060"/>
                </a:solidFill>
              </a:rPr>
              <a:t> ciencias, </a:t>
            </a:r>
            <a:r>
              <a:rPr lang="es-ES" b="1" dirty="0">
                <a:solidFill>
                  <a:srgbClr val="002060"/>
                </a:solidFill>
              </a:rPr>
              <a:t>alemán</a:t>
            </a:r>
            <a:r>
              <a:rPr lang="es-ES" dirty="0">
                <a:solidFill>
                  <a:srgbClr val="002060"/>
                </a:solidFill>
              </a:rPr>
              <a:t> y chino. Si hacemos algo malo, </a:t>
            </a:r>
            <a:r>
              <a:rPr lang="es-ES" b="1" dirty="0">
                <a:solidFill>
                  <a:srgbClr val="002060"/>
                </a:solidFill>
              </a:rPr>
              <a:t>decimos</a:t>
            </a:r>
            <a:r>
              <a:rPr lang="es-ES" dirty="0">
                <a:solidFill>
                  <a:srgbClr val="002060"/>
                </a:solidFill>
              </a:rPr>
              <a:t> la </a:t>
            </a:r>
            <a:r>
              <a:rPr lang="es-ES" b="1" dirty="0">
                <a:solidFill>
                  <a:srgbClr val="002060"/>
                </a:solidFill>
              </a:rPr>
              <a:t>verdad</a:t>
            </a:r>
            <a:r>
              <a:rPr lang="es-ES" dirty="0">
                <a:solidFill>
                  <a:srgbClr val="002060"/>
                </a:solidFill>
              </a:rPr>
              <a:t> a la profesora. Es mejor así. Si tenemos suerte, podemos </a:t>
            </a:r>
            <a:r>
              <a:rPr lang="es-ES" b="1" dirty="0">
                <a:solidFill>
                  <a:srgbClr val="002060"/>
                </a:solidFill>
              </a:rPr>
              <a:t>terminar</a:t>
            </a:r>
            <a:r>
              <a:rPr lang="es-ES" dirty="0">
                <a:solidFill>
                  <a:srgbClr val="002060"/>
                </a:solidFill>
              </a:rPr>
              <a:t> las clases veinte </a:t>
            </a:r>
            <a:r>
              <a:rPr lang="es-ES" b="1" dirty="0">
                <a:solidFill>
                  <a:srgbClr val="002060"/>
                </a:solidFill>
              </a:rPr>
              <a:t>minutos</a:t>
            </a:r>
            <a:r>
              <a:rPr lang="es-ES" dirty="0">
                <a:solidFill>
                  <a:srgbClr val="002060"/>
                </a:solidFill>
              </a:rPr>
              <a:t> antes para </a:t>
            </a:r>
            <a:r>
              <a:rPr lang="es-ES" b="1" dirty="0">
                <a:solidFill>
                  <a:srgbClr val="002060"/>
                </a:solidFill>
              </a:rPr>
              <a:t>ver</a:t>
            </a:r>
            <a:r>
              <a:rPr lang="es-ES" dirty="0">
                <a:solidFill>
                  <a:srgbClr val="002060"/>
                </a:solidFill>
              </a:rPr>
              <a:t> parte de una película.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750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revisit the</a:t>
            </a:r>
            <a:r>
              <a:rPr lang="en-US" b="0" baseline="0" dirty="0"/>
              <a:t> sound-spelling correspondence for the SSCs [</a:t>
            </a:r>
            <a:r>
              <a:rPr lang="en-US" b="0" baseline="0" dirty="0" err="1"/>
              <a:t>ce</a:t>
            </a:r>
            <a:r>
              <a:rPr lang="en-US" b="0" baseline="0" dirty="0"/>
              <a:t>] and [ci] with eight names of cities/autonomous communities Spain</a:t>
            </a:r>
            <a:endParaRPr lang="en-US" b="0" dirty="0"/>
          </a:p>
          <a:p>
            <a:endParaRPr lang="en-US" b="1" dirty="0"/>
          </a:p>
          <a:p>
            <a:r>
              <a:rPr lang="en-US" b="1" dirty="0"/>
              <a:t>Procedure:</a:t>
            </a:r>
          </a:p>
          <a:p>
            <a:pPr marL="228600" indent="-228600">
              <a:buAutoNum type="arabicPeriod"/>
            </a:pPr>
            <a:r>
              <a:rPr lang="en-US" b="0" dirty="0"/>
              <a:t>Click on the action button</a:t>
            </a:r>
            <a:r>
              <a:rPr lang="en-US" b="0" baseline="0" dirty="0"/>
              <a:t> to play the audio. </a:t>
            </a:r>
          </a:p>
          <a:p>
            <a:pPr marL="228600" indent="-228600">
              <a:buAutoNum type="arabicPeriod"/>
            </a:pPr>
            <a:r>
              <a:rPr lang="en-US" b="0" dirty="0"/>
              <a:t>Click to reveal the place names in order.</a:t>
            </a:r>
          </a:p>
          <a:p>
            <a:endParaRPr lang="en-US" b="0" dirty="0"/>
          </a:p>
          <a:p>
            <a:r>
              <a:rPr lang="en-US" b="1" dirty="0"/>
              <a:t>Transcript:</a:t>
            </a:r>
          </a:p>
          <a:p>
            <a:r>
              <a:rPr lang="en-US" b="0" dirty="0"/>
              <a:t>1. Galicia</a:t>
            </a:r>
          </a:p>
          <a:p>
            <a:r>
              <a:rPr lang="en-US" b="0" dirty="0"/>
              <a:t>2. Barcelona</a:t>
            </a:r>
          </a:p>
          <a:p>
            <a:r>
              <a:rPr lang="en-US" b="0" dirty="0"/>
              <a:t>3. Valencia</a:t>
            </a:r>
          </a:p>
          <a:p>
            <a:r>
              <a:rPr lang="en-US" b="0" dirty="0"/>
              <a:t>4. Murcia</a:t>
            </a:r>
          </a:p>
          <a:p>
            <a:r>
              <a:rPr lang="en-US" b="0" dirty="0"/>
              <a:t>5. Ceuta</a:t>
            </a:r>
          </a:p>
          <a:p>
            <a:r>
              <a:rPr lang="en-US" b="0" dirty="0"/>
              <a:t>6. Andalucía</a:t>
            </a:r>
          </a:p>
          <a:p>
            <a:r>
              <a:rPr lang="en-US" b="0" dirty="0"/>
              <a:t>7. Albacete</a:t>
            </a:r>
          </a:p>
          <a:p>
            <a:r>
              <a:rPr lang="en-US" b="0" dirty="0"/>
              <a:t>8. </a:t>
            </a:r>
            <a:r>
              <a:rPr lang="en-US" b="0" dirty="0" err="1"/>
              <a:t>Cáceres</a:t>
            </a: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165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a:t>
            </a:r>
            <a:r>
              <a:rPr lang="en-US" b="0" baseline="0" dirty="0"/>
              <a:t> minutes (slides 6 &amp; 7)</a:t>
            </a:r>
            <a:endParaRPr lang="en-US" b="0" dirty="0"/>
          </a:p>
          <a:p>
            <a:endParaRPr lang="en-US" b="1" dirty="0"/>
          </a:p>
          <a:p>
            <a:r>
              <a:rPr lang="en-US" b="1" dirty="0"/>
              <a:t>Aim: </a:t>
            </a:r>
            <a:r>
              <a:rPr lang="en-US" b="0" dirty="0"/>
              <a:t>to introduce students</a:t>
            </a:r>
            <a:r>
              <a:rPr lang="en-US" b="0" baseline="0" dirty="0"/>
              <a:t> to the concept of Spain’s ‘</a:t>
            </a:r>
            <a:r>
              <a:rPr lang="en-US" b="0" baseline="0" dirty="0" err="1"/>
              <a:t>comunidades</a:t>
            </a:r>
            <a:r>
              <a:rPr lang="en-US" b="0" baseline="0" dirty="0"/>
              <a:t> </a:t>
            </a:r>
            <a:r>
              <a:rPr lang="en-US" b="0" baseline="0" dirty="0" err="1"/>
              <a:t>autónomas</a:t>
            </a:r>
            <a:r>
              <a:rPr lang="en-US" b="0" baseline="0" dirty="0"/>
              <a:t>’ (slide 1/2)</a:t>
            </a:r>
            <a:endParaRPr lang="en-US" b="0" dirty="0"/>
          </a:p>
          <a:p>
            <a:endParaRPr lang="en-US" b="1" dirty="0"/>
          </a:p>
          <a:p>
            <a:r>
              <a:rPr lang="en-US" b="1" dirty="0"/>
              <a:t>Procedure:</a:t>
            </a:r>
          </a:p>
          <a:p>
            <a:pPr marL="228600" indent="-228600">
              <a:buAutoNum type="arabicPeriod"/>
            </a:pPr>
            <a:r>
              <a:rPr lang="en-US" b="0" dirty="0"/>
              <a:t>Click</a:t>
            </a:r>
            <a:r>
              <a:rPr lang="en-US" b="0" baseline="0" dirty="0"/>
              <a:t> to reveal the five autonomous communities students have just seen as part of the phonics listening activity.</a:t>
            </a:r>
          </a:p>
          <a:p>
            <a:pPr marL="228600" indent="-228600">
              <a:buAutoNum type="arabicPeriod"/>
            </a:pPr>
            <a:r>
              <a:rPr lang="en-US" b="0" baseline="0" dirty="0"/>
              <a:t>Click to show within which autonomous communities the other three cities from the listening activity are situated.</a:t>
            </a:r>
          </a:p>
          <a:p>
            <a:pPr marL="0" indent="0">
              <a:buNone/>
            </a:pPr>
            <a:endParaRPr lang="en-US" b="0" baseline="0" dirty="0"/>
          </a:p>
          <a:p>
            <a:pPr marL="0" indent="0">
              <a:buNone/>
            </a:pPr>
            <a:r>
              <a:rPr lang="en-US" b="1" baseline="0" dirty="0"/>
              <a:t>Note: </a:t>
            </a:r>
            <a:r>
              <a:rPr lang="en-US" b="0" baseline="0" dirty="0"/>
              <a:t>teachers may want to read the information aloud for students, or alternatively ask students to read the information aloud chorally, or elicit the information from individual students.</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525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Slide 2/2</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632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0" dirty="0"/>
          </a:p>
          <a:p>
            <a:r>
              <a:rPr lang="en-US" b="1" dirty="0"/>
              <a:t>Aim: </a:t>
            </a:r>
            <a:r>
              <a:rPr lang="en-US" b="0" dirty="0"/>
              <a:t>to recap present</a:t>
            </a:r>
            <a:r>
              <a:rPr lang="en-US" b="0" baseline="0" dirty="0"/>
              <a:t> tense –</a:t>
            </a:r>
            <a:r>
              <a:rPr lang="en-US" b="0" baseline="0" dirty="0" err="1"/>
              <a:t>ar</a:t>
            </a:r>
            <a:r>
              <a:rPr lang="en-US" b="0" baseline="0" dirty="0"/>
              <a:t> verbs in first and third person plural.</a:t>
            </a:r>
            <a:endParaRPr lang="en-US" b="0" dirty="0"/>
          </a:p>
          <a:p>
            <a:endParaRPr lang="en-US" b="1" dirty="0"/>
          </a:p>
          <a:p>
            <a:r>
              <a:rPr lang="en-US" b="1" dirty="0"/>
              <a:t>Procedure:</a:t>
            </a:r>
          </a:p>
          <a:p>
            <a:r>
              <a:rPr lang="en-US" b="0" dirty="0"/>
              <a:t>1. Read the explanation and elicit</a:t>
            </a:r>
            <a:r>
              <a:rPr lang="en-US" b="0" baseline="0" dirty="0"/>
              <a:t> answers from students as required.</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478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practise connecting the</a:t>
            </a:r>
            <a:r>
              <a:rPr lang="en-US" b="0" baseline="0" dirty="0"/>
              <a:t> present tense –</a:t>
            </a:r>
            <a:r>
              <a:rPr lang="en-US" b="0" baseline="0" dirty="0" err="1"/>
              <a:t>ar</a:t>
            </a:r>
            <a:r>
              <a:rPr lang="en-US" b="0" baseline="0" dirty="0"/>
              <a:t> verb endings –</a:t>
            </a:r>
            <a:r>
              <a:rPr lang="en-US" b="0" baseline="0" dirty="0" err="1"/>
              <a:t>amos</a:t>
            </a:r>
            <a:r>
              <a:rPr lang="en-US" b="0" baseline="0" dirty="0"/>
              <a:t> and –an with ‘we’ and ‘they’ respectively. </a:t>
            </a:r>
          </a:p>
          <a:p>
            <a:endParaRPr lang="en-US" b="1" dirty="0"/>
          </a:p>
          <a:p>
            <a:r>
              <a:rPr lang="en-US" b="1" dirty="0"/>
              <a:t>Procedure:</a:t>
            </a:r>
          </a:p>
          <a:p>
            <a:pPr marL="228600" indent="-228600">
              <a:buAutoNum type="arabicPeriod"/>
            </a:pPr>
            <a:r>
              <a:rPr lang="en-US" b="0" dirty="0"/>
              <a:t>The teacher</a:t>
            </a:r>
            <a:r>
              <a:rPr lang="en-US" b="0" baseline="0" dirty="0"/>
              <a:t> goes through </a:t>
            </a:r>
            <a:r>
              <a:rPr lang="en-US" b="0" baseline="0" dirty="0" err="1"/>
              <a:t>instuctions</a:t>
            </a:r>
            <a:r>
              <a:rPr lang="en-US" b="0" baseline="0" dirty="0"/>
              <a:t> with students.</a:t>
            </a:r>
          </a:p>
          <a:p>
            <a:pPr marL="228600" indent="-228600">
              <a:buAutoNum type="arabicPeriod"/>
            </a:pPr>
            <a:r>
              <a:rPr lang="en-US" b="0" baseline="0" dirty="0"/>
              <a:t>If necessary, ask students for the word for ‘classmate’, as </a:t>
            </a:r>
            <a:r>
              <a:rPr lang="en-US" b="0" baseline="0" dirty="0" err="1"/>
              <a:t>compañero</a:t>
            </a:r>
            <a:r>
              <a:rPr lang="en-US" b="0" baseline="0" dirty="0"/>
              <a:t> was first introduced in this context. Then see if students can understand the meaning of ‘</a:t>
            </a:r>
            <a:r>
              <a:rPr lang="en-US" b="0" baseline="0" dirty="0" err="1"/>
              <a:t>compañero</a:t>
            </a:r>
            <a:r>
              <a:rPr lang="en-US" b="0" baseline="0" dirty="0"/>
              <a:t> de </a:t>
            </a:r>
            <a:r>
              <a:rPr lang="en-US" b="0" baseline="0" dirty="0" err="1"/>
              <a:t>trabajo</a:t>
            </a:r>
            <a:r>
              <a:rPr lang="en-US" b="0" baseline="0" dirty="0"/>
              <a:t>’, as the word is used in a new context here.</a:t>
            </a:r>
          </a:p>
          <a:p>
            <a:pPr marL="228600" indent="-228600">
              <a:buAutoNum type="arabicPeriod"/>
            </a:pPr>
            <a:r>
              <a:rPr lang="en-US" b="0" dirty="0"/>
              <a:t>Students</a:t>
            </a:r>
            <a:r>
              <a:rPr lang="en-US" b="0" baseline="0" dirty="0"/>
              <a:t> read the texts and write the activities in the correct column of the table according to whether ‘we’ or ‘they’ do the tasks.</a:t>
            </a:r>
            <a:br>
              <a:rPr lang="en-US" b="0" baseline="0" dirty="0"/>
            </a:br>
            <a:endParaRPr lang="en-US" b="0" baseline="0" dirty="0"/>
          </a:p>
          <a:p>
            <a:pPr marL="0" indent="0">
              <a:buNone/>
            </a:pPr>
            <a:r>
              <a:rPr lang="en-US" b="1" baseline="0" dirty="0"/>
              <a:t>Note: </a:t>
            </a:r>
            <a:r>
              <a:rPr lang="en-US" b="0" baseline="0" dirty="0"/>
              <a:t>the items are not numbered and may therefore be recorded in a different order from the animated order of the answers.  Teachers will want to make clear to students that the order is unimportant.  It is sufficient to have the four ‘we’ and four ‘they’ answers correctly noted.</a:t>
            </a:r>
            <a:endParaRPr lang="en-US" b="0" dirty="0"/>
          </a:p>
          <a:p>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249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1623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156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9418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51676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1128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59068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2046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0645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3923726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865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80255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750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39505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8388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1859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22963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60121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458788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2653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0251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586182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15/07/2022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39835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805672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15/07/2022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878600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15/07/2022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631357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15/07/2022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526510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15/07/2022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731284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146712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65559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831049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81117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3689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38834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29573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0115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673725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570394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4228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4979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3871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3441797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112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15893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5612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49970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03547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22991976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405241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30.png"/><Relationship Id="rId3" Type="http://schemas.openxmlformats.org/officeDocument/2006/relationships/audio" Target="../media/audio22.wav"/><Relationship Id="rId7" Type="http://schemas.openxmlformats.org/officeDocument/2006/relationships/audio" Target="../media/audio26.wav"/><Relationship Id="rId12"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25.wav"/><Relationship Id="rId11" Type="http://schemas.openxmlformats.org/officeDocument/2006/relationships/image" Target="../media/image28.png"/><Relationship Id="rId5" Type="http://schemas.openxmlformats.org/officeDocument/2006/relationships/audio" Target="../media/audio24.wav"/><Relationship Id="rId10" Type="http://schemas.openxmlformats.org/officeDocument/2006/relationships/audio" Target="../media/audio29.wav"/><Relationship Id="rId4" Type="http://schemas.openxmlformats.org/officeDocument/2006/relationships/audio" Target="../media/audio23.wav"/><Relationship Id="rId9" Type="http://schemas.openxmlformats.org/officeDocument/2006/relationships/audio" Target="../media/audio28.wav"/></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audio" Target="../media/audio30.wav"/><Relationship Id="rId7" Type="http://schemas.openxmlformats.org/officeDocument/2006/relationships/audio" Target="../media/audio34.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33.wav"/><Relationship Id="rId5" Type="http://schemas.openxmlformats.org/officeDocument/2006/relationships/audio" Target="../media/audio32.wav"/><Relationship Id="rId4" Type="http://schemas.openxmlformats.org/officeDocument/2006/relationships/audio" Target="../media/audio31.wav"/></Relationships>
</file>

<file path=ppt/slides/_rels/slide15.xml.rels><?xml version="1.0" encoding="UTF-8" standalone="yes"?>
<Relationships xmlns="http://schemas.openxmlformats.org/package/2006/relationships"><Relationship Id="rId8" Type="http://schemas.openxmlformats.org/officeDocument/2006/relationships/audio" Target="../media/audio39.wav"/><Relationship Id="rId3" Type="http://schemas.openxmlformats.org/officeDocument/2006/relationships/image" Target="../media/image6.png"/><Relationship Id="rId7" Type="http://schemas.openxmlformats.org/officeDocument/2006/relationships/audio" Target="../media/audio38.wav"/><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audio" Target="../media/audio37.wav"/><Relationship Id="rId5" Type="http://schemas.openxmlformats.org/officeDocument/2006/relationships/audio" Target="../media/audio36.wav"/><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audio" Target="../media/audio45.wav"/><Relationship Id="rId13" Type="http://schemas.microsoft.com/office/2007/relationships/hdphoto" Target="../media/hdphoto5.wdp"/><Relationship Id="rId3" Type="http://schemas.openxmlformats.org/officeDocument/2006/relationships/audio" Target="../media/audio40.wav"/><Relationship Id="rId7" Type="http://schemas.openxmlformats.org/officeDocument/2006/relationships/audio" Target="../media/audio44.wav"/><Relationship Id="rId12" Type="http://schemas.openxmlformats.org/officeDocument/2006/relationships/image" Target="../media/image37.png"/><Relationship Id="rId2" Type="http://schemas.openxmlformats.org/officeDocument/2006/relationships/notesSlide" Target="../notesSlides/notesSlide16.xml"/><Relationship Id="rId16" Type="http://schemas.openxmlformats.org/officeDocument/2006/relationships/image" Target="../media/image39.png"/><Relationship Id="rId1" Type="http://schemas.openxmlformats.org/officeDocument/2006/relationships/slideLayout" Target="../slideLayouts/slideLayout35.xml"/><Relationship Id="rId6" Type="http://schemas.openxmlformats.org/officeDocument/2006/relationships/audio" Target="../media/audio43.wav"/><Relationship Id="rId11" Type="http://schemas.openxmlformats.org/officeDocument/2006/relationships/image" Target="../media/image36.png"/><Relationship Id="rId5" Type="http://schemas.openxmlformats.org/officeDocument/2006/relationships/audio" Target="../media/audio42.wav"/><Relationship Id="rId15" Type="http://schemas.openxmlformats.org/officeDocument/2006/relationships/image" Target="../media/image38.png"/><Relationship Id="rId10" Type="http://schemas.openxmlformats.org/officeDocument/2006/relationships/audio" Target="../media/audio47.wav"/><Relationship Id="rId4" Type="http://schemas.openxmlformats.org/officeDocument/2006/relationships/audio" Target="../media/audio41.wav"/><Relationship Id="rId9" Type="http://schemas.openxmlformats.org/officeDocument/2006/relationships/audio" Target="../media/audio46.wav"/><Relationship Id="rId14" Type="http://schemas.openxmlformats.org/officeDocument/2006/relationships/audio" Target="../media/audio13.wav"/></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48.wav"/><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51.wav"/><Relationship Id="rId5" Type="http://schemas.openxmlformats.org/officeDocument/2006/relationships/audio" Target="../media/audio50.wav"/><Relationship Id="rId4" Type="http://schemas.openxmlformats.org/officeDocument/2006/relationships/audio" Target="../media/audio49.wav"/></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audio" Target="../media/audio53.wav"/><Relationship Id="rId18" Type="http://schemas.openxmlformats.org/officeDocument/2006/relationships/audio" Target="../media/audio58.wav"/><Relationship Id="rId3" Type="http://schemas.openxmlformats.org/officeDocument/2006/relationships/slideLayout" Target="../slideLayouts/slideLayout2.xml"/><Relationship Id="rId7" Type="http://schemas.openxmlformats.org/officeDocument/2006/relationships/image" Target="../media/image42.png"/><Relationship Id="rId12" Type="http://schemas.openxmlformats.org/officeDocument/2006/relationships/audio" Target="../media/audio52.wav"/><Relationship Id="rId17" Type="http://schemas.openxmlformats.org/officeDocument/2006/relationships/audio" Target="../media/audio57.wav"/><Relationship Id="rId2" Type="http://schemas.openxmlformats.org/officeDocument/2006/relationships/audio" Target="../media/media1.wav"/><Relationship Id="rId16" Type="http://schemas.openxmlformats.org/officeDocument/2006/relationships/audio" Target="../media/audio56.wav"/><Relationship Id="rId1" Type="http://schemas.microsoft.com/office/2007/relationships/media" Target="../media/media1.wav"/><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6.png"/><Relationship Id="rId15" Type="http://schemas.openxmlformats.org/officeDocument/2006/relationships/audio" Target="../media/audio55.wav"/><Relationship Id="rId10" Type="http://schemas.openxmlformats.org/officeDocument/2006/relationships/image" Target="../media/image45.png"/><Relationship Id="rId4" Type="http://schemas.openxmlformats.org/officeDocument/2006/relationships/notesSlide" Target="../notesSlides/notesSlide19.xml"/><Relationship Id="rId9" Type="http://schemas.openxmlformats.org/officeDocument/2006/relationships/image" Target="../media/image44.png"/><Relationship Id="rId14" Type="http://schemas.openxmlformats.org/officeDocument/2006/relationships/audio" Target="../media/audio54.wav"/></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audio" Target="../media/audio4.wav"/><Relationship Id="rId18" Type="http://schemas.openxmlformats.org/officeDocument/2006/relationships/audio" Target="../media/audio9.wav"/><Relationship Id="rId3" Type="http://schemas.openxmlformats.org/officeDocument/2006/relationships/image" Target="../media/image5.png"/><Relationship Id="rId21" Type="http://schemas.openxmlformats.org/officeDocument/2006/relationships/image" Target="../media/image12.png"/><Relationship Id="rId7" Type="http://schemas.openxmlformats.org/officeDocument/2006/relationships/image" Target="../media/image9.png"/><Relationship Id="rId12" Type="http://schemas.openxmlformats.org/officeDocument/2006/relationships/audio" Target="../media/audio3.wav"/><Relationship Id="rId17" Type="http://schemas.openxmlformats.org/officeDocument/2006/relationships/audio" Target="../media/audio8.wav"/><Relationship Id="rId2" Type="http://schemas.openxmlformats.org/officeDocument/2006/relationships/notesSlide" Target="../notesSlides/notesSlide2.xml"/><Relationship Id="rId16" Type="http://schemas.openxmlformats.org/officeDocument/2006/relationships/audio" Target="../media/audio7.wav"/><Relationship Id="rId20" Type="http://schemas.openxmlformats.org/officeDocument/2006/relationships/audio" Target="../media/audio11.wav"/><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audio" Target="../media/audio2.wav"/><Relationship Id="rId5" Type="http://schemas.openxmlformats.org/officeDocument/2006/relationships/image" Target="../media/image7.png"/><Relationship Id="rId15" Type="http://schemas.openxmlformats.org/officeDocument/2006/relationships/audio" Target="../media/audio6.wav"/><Relationship Id="rId23" Type="http://schemas.openxmlformats.org/officeDocument/2006/relationships/image" Target="../media/image14.png"/><Relationship Id="rId10" Type="http://schemas.openxmlformats.org/officeDocument/2006/relationships/audio" Target="../media/audio1.wav"/><Relationship Id="rId19" Type="http://schemas.openxmlformats.org/officeDocument/2006/relationships/audio" Target="../media/audio10.wav"/><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audio" Target="../media/audio5.wav"/><Relationship Id="rId22"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png"/><Relationship Id="rId7"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7.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pn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7.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7.png"/><Relationship Id="rId7" Type="http://schemas.openxmlformats.org/officeDocument/2006/relationships/hyperlink" Target="https://quizlet.com/gb/532225706/y8-spanish-term-21-week-1-flash-cards/?new" TargetMode="External"/><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hyperlink" Target="https://quizlet.com/gb/515673590/year-8-spanish-term-11-week-7-flash-cards/" TargetMode="External"/><Relationship Id="rId5" Type="http://schemas.openxmlformats.org/officeDocument/2006/relationships/hyperlink" Target="https://quizlet.com/gb/528146241/year-8-spanish-term-12-week-5-flash-cards/" TargetMode="Externa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audio" Target="../media/audio12.wav"/></Relationships>
</file>

<file path=ppt/slides/_rels/slide5.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20.wav"/><Relationship Id="rId3" Type="http://schemas.openxmlformats.org/officeDocument/2006/relationships/image" Target="../media/image6.png"/><Relationship Id="rId7" Type="http://schemas.openxmlformats.org/officeDocument/2006/relationships/audio" Target="../media/audio14.wav"/><Relationship Id="rId12" Type="http://schemas.openxmlformats.org/officeDocument/2006/relationships/audio" Target="../media/audio19.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3.wav"/><Relationship Id="rId11" Type="http://schemas.openxmlformats.org/officeDocument/2006/relationships/audio" Target="../media/audio18.wav"/><Relationship Id="rId5" Type="http://schemas.microsoft.com/office/2007/relationships/hdphoto" Target="../media/hdphoto3.wdp"/><Relationship Id="rId10" Type="http://schemas.openxmlformats.org/officeDocument/2006/relationships/audio" Target="../media/audio17.wav"/><Relationship Id="rId4" Type="http://schemas.openxmlformats.org/officeDocument/2006/relationships/image" Target="../media/image22.png"/><Relationship Id="rId9" Type="http://schemas.openxmlformats.org/officeDocument/2006/relationships/audio" Target="../media/audio16.wav"/><Relationship Id="rId14" Type="http://schemas.openxmlformats.org/officeDocument/2006/relationships/audio" Target="../media/audio21.wav"/></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13.wav"/><Relationship Id="rId5" Type="http://schemas.microsoft.com/office/2007/relationships/hdphoto" Target="../media/hdphoto4.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304" y="2339050"/>
            <a:ext cx="9694108" cy="586761"/>
          </a:xfrm>
        </p:spPr>
        <p:txBody>
          <a:bodyPr>
            <a:normAutofit/>
          </a:bodyPr>
          <a:lstStyle/>
          <a:p>
            <a:pPr algn="l"/>
            <a:r>
              <a:rPr lang="en-GB" sz="3200" b="1" dirty="0">
                <a:solidFill>
                  <a:prstClr val="white"/>
                </a:solidFill>
              </a:rPr>
              <a:t>Describing what people do (Work)</a:t>
            </a:r>
            <a:endParaRPr lang="en-US" sz="32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14817" y="2948952"/>
            <a:ext cx="7479713" cy="773343"/>
          </a:xfrm>
        </p:spPr>
        <p:txBody>
          <a:bodyPr>
            <a:noAutofit/>
          </a:bodyPr>
          <a:lstStyle/>
          <a:p>
            <a:pPr algn="l"/>
            <a:r>
              <a:rPr lang="en-GB" sz="2800" dirty="0">
                <a:solidFill>
                  <a:prstClr val="white"/>
                </a:solidFill>
              </a:rPr>
              <a:t>Present tense -ar verbs [revisited]</a:t>
            </a:r>
            <a:endParaRPr lang="en-US" sz="1400"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96466" y="3436417"/>
            <a:ext cx="4669373" cy="571756"/>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SSCs</a:t>
            </a:r>
            <a:r>
              <a:rPr kumimoji="0" lang="en-GB" sz="3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[ce] &amp; [ci] [revisited]</a:t>
            </a:r>
            <a:endPar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1.2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7 - Lesson 27</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361409"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Nick</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Avery</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lang="en-GB" sz="1400" dirty="0">
                <a:solidFill>
                  <a:prstClr val="white"/>
                </a:solidFill>
                <a:latin typeface="Century Gothic" panose="020B0502020202020204" pitchFamily="34" charset="0"/>
              </a:rPr>
              <a:t>Victoria Hobson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15</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/07/2022</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29096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6">
            <a:extLst>
              <a:ext uri="{FF2B5EF4-FFF2-40B4-BE49-F238E27FC236}">
                <a16:creationId xmlns:a16="http://schemas.microsoft.com/office/drawing/2014/main" id="{DFC03091-1E11-A740-8DB3-C79088BC8D68}"/>
              </a:ext>
            </a:extLst>
          </p:cNvPr>
          <p:cNvGraphicFramePr>
            <a:graphicFrameLocks noGrp="1"/>
          </p:cNvGraphicFramePr>
          <p:nvPr>
            <p:extLst>
              <p:ext uri="{D42A27DB-BD31-4B8C-83A1-F6EECF244321}">
                <p14:modId xmlns:p14="http://schemas.microsoft.com/office/powerpoint/2010/main" val="453577667"/>
              </p:ext>
            </p:extLst>
          </p:nvPr>
        </p:nvGraphicFramePr>
        <p:xfrm>
          <a:off x="286604" y="1656932"/>
          <a:ext cx="11518708" cy="4473603"/>
        </p:xfrm>
        <a:graphic>
          <a:graphicData uri="http://schemas.openxmlformats.org/drawingml/2006/table">
            <a:tbl>
              <a:tblPr firstRow="1" bandRow="1">
                <a:tableStyleId>{21E4AEA4-8DFA-4A89-87EB-49C32662AFE0}</a:tableStyleId>
              </a:tblPr>
              <a:tblGrid>
                <a:gridCol w="887103">
                  <a:extLst>
                    <a:ext uri="{9D8B030D-6E8A-4147-A177-3AD203B41FA5}">
                      <a16:colId xmlns:a16="http://schemas.microsoft.com/office/drawing/2014/main" val="2607353726"/>
                    </a:ext>
                  </a:extLst>
                </a:gridCol>
                <a:gridCol w="914400">
                  <a:extLst>
                    <a:ext uri="{9D8B030D-6E8A-4147-A177-3AD203B41FA5}">
                      <a16:colId xmlns:a16="http://schemas.microsoft.com/office/drawing/2014/main" val="4128092149"/>
                    </a:ext>
                  </a:extLst>
                </a:gridCol>
                <a:gridCol w="887105">
                  <a:extLst>
                    <a:ext uri="{9D8B030D-6E8A-4147-A177-3AD203B41FA5}">
                      <a16:colId xmlns:a16="http://schemas.microsoft.com/office/drawing/2014/main" val="2609792770"/>
                    </a:ext>
                  </a:extLst>
                </a:gridCol>
                <a:gridCol w="8830100">
                  <a:extLst>
                    <a:ext uri="{9D8B030D-6E8A-4147-A177-3AD203B41FA5}">
                      <a16:colId xmlns:a16="http://schemas.microsoft.com/office/drawing/2014/main" val="1741128436"/>
                    </a:ext>
                  </a:extLst>
                </a:gridCol>
              </a:tblGrid>
              <a:tr h="497067">
                <a:tc>
                  <a:txBody>
                    <a:bodyPr/>
                    <a:lstStyle/>
                    <a:p>
                      <a:endParaRPr lang="en-GB" sz="24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n-lt"/>
                          <a:ea typeface="+mn-ea"/>
                          <a:cs typeface="+mn-cs"/>
                        </a:rPr>
                        <a:t>We</a:t>
                      </a:r>
                      <a:endParaRPr lang="en-GB" sz="24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They</a:t>
                      </a:r>
                      <a:endParaRPr lang="en-GB" sz="24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Tarea en </a:t>
                      </a:r>
                      <a:r>
                        <a:rPr lang="en-GB" sz="2400" b="1" dirty="0" err="1"/>
                        <a:t>inglés</a:t>
                      </a:r>
                      <a:endParaRPr lang="en-GB" sz="2400" b="1"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r>
                        <a:rPr lang="en-GB" sz="2000" dirty="0" err="1">
                          <a:solidFill>
                            <a:schemeClr val="accent1">
                              <a:lumMod val="50000"/>
                            </a:schemeClr>
                          </a:solidFill>
                        </a:rPr>
                        <a:t>te</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11" name="Action Button: Custom 16">
            <a:hlinkClick r:id="" action="ppaction://noaction" highlightClick="1">
              <a:snd r:embed="rId3" name="Necesitamos ir a comprar carne.wav"/>
            </a:hlinkClick>
            <a:extLst>
              <a:ext uri="{FF2B5EF4-FFF2-40B4-BE49-F238E27FC236}">
                <a16:creationId xmlns:a16="http://schemas.microsoft.com/office/drawing/2014/main" id="{30030AF8-564D-734B-84B9-DB4C7A3A6A53}"/>
              </a:ext>
            </a:extLst>
          </p:cNvPr>
          <p:cNvSpPr/>
          <p:nvPr/>
        </p:nvSpPr>
        <p:spPr>
          <a:xfrm>
            <a:off x="507053" y="220903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2" name="Action Button: Custom 16">
            <a:hlinkClick r:id="" action="ppaction://noaction" highlightClick="1">
              <a:snd r:embed="rId4" name="Necesitan lavar los platos ¡Están sucios!.wav"/>
            </a:hlinkClick>
            <a:extLst>
              <a:ext uri="{FF2B5EF4-FFF2-40B4-BE49-F238E27FC236}">
                <a16:creationId xmlns:a16="http://schemas.microsoft.com/office/drawing/2014/main" id="{07BF8C7A-85C3-B348-9105-B6C7D7A99279}"/>
              </a:ext>
            </a:extLst>
          </p:cNvPr>
          <p:cNvSpPr/>
          <p:nvPr/>
        </p:nvSpPr>
        <p:spPr>
          <a:xfrm>
            <a:off x="507053" y="268166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5" name="Necesitan limpiar las ventanas.wav"/>
            </a:hlinkClick>
            <a:extLst>
              <a:ext uri="{FF2B5EF4-FFF2-40B4-BE49-F238E27FC236}">
                <a16:creationId xmlns:a16="http://schemas.microsoft.com/office/drawing/2014/main" id="{38F5D3D6-70F2-C44A-BDEE-C35951A667F4}"/>
              </a:ext>
            </a:extLst>
          </p:cNvPr>
          <p:cNvSpPr/>
          <p:nvPr/>
        </p:nvSpPr>
        <p:spPr>
          <a:xfrm>
            <a:off x="504975" y="319236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4" name="Action Button: Custom 13">
            <a:hlinkClick r:id="" action="ppaction://noaction" highlightClick="1">
              <a:snd r:embed="rId6" name="Necesitamos abrir la puerta en unos momentos.wav"/>
            </a:hlinkClick>
            <a:extLst>
              <a:ext uri="{FF2B5EF4-FFF2-40B4-BE49-F238E27FC236}">
                <a16:creationId xmlns:a16="http://schemas.microsoft.com/office/drawing/2014/main" id="{BC2CF6E3-124B-1B4F-85AF-96617E2B02E1}"/>
              </a:ext>
            </a:extLst>
          </p:cNvPr>
          <p:cNvSpPr/>
          <p:nvPr/>
        </p:nvSpPr>
        <p:spPr>
          <a:xfrm>
            <a:off x="504975" y="367452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5" name="Action Button: Custom 16">
            <a:hlinkClick r:id="" action="ppaction://noaction" highlightClick="1">
              <a:snd r:embed="rId7" name="Necesitan sacar la basura ahora.wav"/>
            </a:hlinkClick>
            <a:extLst>
              <a:ext uri="{FF2B5EF4-FFF2-40B4-BE49-F238E27FC236}">
                <a16:creationId xmlns:a16="http://schemas.microsoft.com/office/drawing/2014/main" id="{996C48E9-B2F8-454E-8D47-6F1722784A4F}"/>
              </a:ext>
            </a:extLst>
          </p:cNvPr>
          <p:cNvSpPr/>
          <p:nvPr/>
        </p:nvSpPr>
        <p:spPr>
          <a:xfrm>
            <a:off x="504975" y="419206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6" name="Action Button: Custom 16">
            <a:hlinkClick r:id="" action="ppaction://noaction" highlightClick="1">
              <a:snd r:embed="rId8" name="Necesitamos comprar los ingredientes para la paella en la tienda.wav"/>
            </a:hlinkClick>
            <a:extLst>
              <a:ext uri="{FF2B5EF4-FFF2-40B4-BE49-F238E27FC236}">
                <a16:creationId xmlns:a16="http://schemas.microsoft.com/office/drawing/2014/main" id="{35CEC8AB-5083-7C4E-A3E2-4429467836F2}"/>
              </a:ext>
            </a:extLst>
          </p:cNvPr>
          <p:cNvSpPr/>
          <p:nvPr/>
        </p:nvSpPr>
        <p:spPr>
          <a:xfrm>
            <a:off x="509769" y="467798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7" name="Action Button: Custom 16">
            <a:hlinkClick r:id="" action="ppaction://noaction" highlightClick="1">
              <a:snd r:embed="rId9" name="Necesitan lavar bien el suelo.wav"/>
            </a:hlinkClick>
            <a:extLst>
              <a:ext uri="{FF2B5EF4-FFF2-40B4-BE49-F238E27FC236}">
                <a16:creationId xmlns:a16="http://schemas.microsoft.com/office/drawing/2014/main" id="{19044796-2828-DD42-8E8E-0D07DF45431F}"/>
              </a:ext>
            </a:extLst>
          </p:cNvPr>
          <p:cNvSpPr/>
          <p:nvPr/>
        </p:nvSpPr>
        <p:spPr>
          <a:xfrm>
            <a:off x="515169" y="518435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8" name="Action Button: Custom 16">
            <a:hlinkClick r:id="" action="ppaction://noaction" highlightClick="1">
              <a:snd r:embed="rId10" name="Necesitamos trabajar en equipo.wav"/>
            </a:hlinkClick>
            <a:extLst>
              <a:ext uri="{FF2B5EF4-FFF2-40B4-BE49-F238E27FC236}">
                <a16:creationId xmlns:a16="http://schemas.microsoft.com/office/drawing/2014/main" id="{841E82C6-7EB5-B842-B9D3-938275E186BD}"/>
              </a:ext>
            </a:extLst>
          </p:cNvPr>
          <p:cNvSpPr/>
          <p:nvPr/>
        </p:nvSpPr>
        <p:spPr>
          <a:xfrm>
            <a:off x="504975" y="567149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9D1DF0A3-ADF5-7447-BD11-05540C447550}"/>
              </a:ext>
            </a:extLst>
          </p:cNvPr>
          <p:cNvSpPr txBox="1"/>
          <p:nvPr/>
        </p:nvSpPr>
        <p:spPr>
          <a:xfrm>
            <a:off x="1822878" y="195099"/>
            <a:ext cx="87714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El jefe* dice </a:t>
            </a:r>
            <a:r>
              <a:rPr lang="en-US" sz="2400" b="1" dirty="0" err="1">
                <a:solidFill>
                  <a:srgbClr val="4472C4">
                    <a:lumMod val="50000"/>
                  </a:srgbClr>
                </a:solidFill>
                <a:latin typeface="Century Gothic" panose="020F0302020204030204"/>
              </a:rPr>
              <a:t>qué</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tareas</a:t>
            </a:r>
            <a:r>
              <a:rPr lang="en-US" sz="2400" b="1" dirty="0">
                <a:solidFill>
                  <a:srgbClr val="4472C4">
                    <a:lumMod val="50000"/>
                  </a:srgbClr>
                </a:solidFill>
                <a:latin typeface="Century Gothic" panose="020F0302020204030204"/>
              </a:rPr>
              <a:t> debe hacer el equipo en el café.</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 name="Title 1"/>
          <p:cNvSpPr>
            <a:spLocks noGrp="1"/>
          </p:cNvSpPr>
          <p:nvPr>
            <p:ph type="title"/>
          </p:nvPr>
        </p:nvSpPr>
        <p:spPr>
          <a:xfrm>
            <a:off x="10515600" y="245799"/>
            <a:ext cx="1418968" cy="436728"/>
          </a:xfrm>
        </p:spPr>
        <p:txBody>
          <a:bodyPr>
            <a:normAutofit/>
          </a:bodyPr>
          <a:lstStyle/>
          <a:p>
            <a:r>
              <a:rPr lang="en-GB" sz="2000" b="1" dirty="0" err="1">
                <a:solidFill>
                  <a:schemeClr val="bg1"/>
                </a:solidFill>
              </a:rPr>
              <a:t>escuchar</a:t>
            </a:r>
            <a:endParaRPr lang="en-GB" sz="2000" b="1" dirty="0">
              <a:solidFill>
                <a:schemeClr val="bg1"/>
              </a:solidFill>
            </a:endParaRPr>
          </a:p>
        </p:txBody>
      </p:sp>
      <p:sp>
        <p:nvSpPr>
          <p:cNvPr id="9" name="TextBox 8">
            <a:extLst>
              <a:ext uri="{FF2B5EF4-FFF2-40B4-BE49-F238E27FC236}">
                <a16:creationId xmlns:a16="http://schemas.microsoft.com/office/drawing/2014/main" id="{9D1DF0A3-ADF5-7447-BD11-05540C447550}"/>
              </a:ext>
            </a:extLst>
          </p:cNvPr>
          <p:cNvSpPr txBox="1"/>
          <p:nvPr/>
        </p:nvSpPr>
        <p:spPr>
          <a:xfrm>
            <a:off x="1822878" y="973316"/>
            <a:ext cx="9859605" cy="461665"/>
          </a:xfrm>
          <a:prstGeom prst="rect">
            <a:avLst/>
          </a:prstGeom>
          <a:noFill/>
        </p:spPr>
        <p:txBody>
          <a:bodyPr wrap="square" rtlCol="0">
            <a:spAutoFit/>
          </a:bodyPr>
          <a:lstStyle/>
          <a:p>
            <a:pPr>
              <a:defRPr/>
            </a:pPr>
            <a:r>
              <a:rPr lang="en-US" sz="2400" b="1" dirty="0" err="1">
                <a:solidFill>
                  <a:srgbClr val="4472C4">
                    <a:lumMod val="50000"/>
                  </a:srgbClr>
                </a:solidFill>
                <a:latin typeface="Century Gothic" panose="020F0302020204030204"/>
              </a:rPr>
              <a:t>Escucha</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Es</a:t>
            </a:r>
            <a:r>
              <a:rPr lang="en-US" sz="2400" b="1" dirty="0">
                <a:solidFill>
                  <a:srgbClr val="4472C4">
                    <a:lumMod val="50000"/>
                  </a:srgbClr>
                </a:solidFill>
                <a:latin typeface="Century Gothic" panose="020F0302020204030204"/>
              </a:rPr>
              <a:t> ‘we’ o ‘they’? </a:t>
            </a:r>
            <a:r>
              <a:rPr lang="en-US" sz="2400" b="1" dirty="0" err="1">
                <a:solidFill>
                  <a:srgbClr val="4472C4">
                    <a:lumMod val="50000"/>
                  </a:srgbClr>
                </a:solidFill>
              </a:rPr>
              <a:t>También</a:t>
            </a:r>
            <a:r>
              <a:rPr lang="en-US" sz="2400" b="1" dirty="0">
                <a:solidFill>
                  <a:srgbClr val="4472C4">
                    <a:lumMod val="50000"/>
                  </a:srgbClr>
                </a:solidFill>
              </a:rPr>
              <a:t> escribe la tarea en </a:t>
            </a:r>
            <a:r>
              <a:rPr lang="en-US" sz="2400" b="1" dirty="0" err="1">
                <a:solidFill>
                  <a:srgbClr val="4472C4">
                    <a:lumMod val="50000"/>
                  </a:srgbClr>
                </a:solidFill>
              </a:rPr>
              <a:t>inglés</a:t>
            </a:r>
            <a:r>
              <a:rPr lang="en-US" sz="2400" b="1" dirty="0">
                <a:solidFill>
                  <a:srgbClr val="4472C4">
                    <a:lumMod val="50000"/>
                  </a:srgbClr>
                </a:solidFill>
              </a:rPr>
              <a:t>.</a:t>
            </a:r>
            <a:r>
              <a:rPr lang="en-US" sz="2400" b="1" dirty="0">
                <a:solidFill>
                  <a:srgbClr val="4472C4">
                    <a:lumMod val="50000"/>
                  </a:srgbClr>
                </a:solidFill>
                <a:latin typeface="Century Gothic" panose="020F0302020204030204"/>
              </a:rPr>
              <a:t> </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6" name="Picture 5"/>
          <p:cNvPicPr>
            <a:picLocks noChangeAspect="1"/>
          </p:cNvPicPr>
          <p:nvPr/>
        </p:nvPicPr>
        <p:blipFill rotWithShape="1">
          <a:blip r:embed="rId11" cstate="print">
            <a:extLst>
              <a:ext uri="{28A0092B-C50C-407E-A947-70E740481C1C}">
                <a14:useLocalDpi xmlns:a14="http://schemas.microsoft.com/office/drawing/2010/main" val="0"/>
              </a:ext>
            </a:extLst>
          </a:blip>
          <a:srcRect l="31350" t="7960" r="29824" b="81891"/>
          <a:stretch/>
        </p:blipFill>
        <p:spPr>
          <a:xfrm>
            <a:off x="0" y="25559"/>
            <a:ext cx="1778758" cy="465214"/>
          </a:xfrm>
          <a:prstGeom prst="rect">
            <a:avLst/>
          </a:prstGeom>
        </p:spPr>
      </p:pic>
      <p:pic>
        <p:nvPicPr>
          <p:cNvPr id="3" name="Picture 2"/>
          <p:cNvPicPr>
            <a:picLocks noChangeAspect="1"/>
          </p:cNvPicPr>
          <p:nvPr/>
        </p:nvPicPr>
        <p:blipFill rotWithShape="1">
          <a:blip r:embed="rId12">
            <a:extLst>
              <a:ext uri="{28A0092B-C50C-407E-A947-70E740481C1C}">
                <a14:useLocalDpi xmlns:a14="http://schemas.microsoft.com/office/drawing/2010/main" val="0"/>
              </a:ext>
            </a:extLst>
          </a:blip>
          <a:srcRect t="31596" r="74269" b="6096"/>
          <a:stretch/>
        </p:blipFill>
        <p:spPr>
          <a:xfrm>
            <a:off x="88667" y="286677"/>
            <a:ext cx="1611382" cy="1951001"/>
          </a:xfrm>
          <a:prstGeom prst="rect">
            <a:avLst/>
          </a:prstGeom>
        </p:spPr>
      </p:pic>
      <p:pic>
        <p:nvPicPr>
          <p:cNvPr id="20" name="Picture 19" descr="green checkmark">
            <a:extLst>
              <a:ext uri="{FF2B5EF4-FFF2-40B4-BE49-F238E27FC236}">
                <a16:creationId xmlns:a16="http://schemas.microsoft.com/office/drawing/2014/main" id="{C9A0D615-B07B-1245-8D48-BD9CA74FF23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21602" y="2181074"/>
            <a:ext cx="364883" cy="380087"/>
          </a:xfrm>
          <a:prstGeom prst="rect">
            <a:avLst/>
          </a:prstGeom>
        </p:spPr>
      </p:pic>
      <p:sp>
        <p:nvSpPr>
          <p:cNvPr id="21" name="TextBox 20"/>
          <p:cNvSpPr txBox="1"/>
          <p:nvPr/>
        </p:nvSpPr>
        <p:spPr>
          <a:xfrm>
            <a:off x="3097553" y="2155135"/>
            <a:ext cx="3186078" cy="461665"/>
          </a:xfrm>
          <a:prstGeom prst="rect">
            <a:avLst/>
          </a:prstGeom>
          <a:noFill/>
        </p:spPr>
        <p:txBody>
          <a:bodyPr wrap="square" rtlCol="0">
            <a:spAutoFit/>
          </a:bodyPr>
          <a:lstStyle/>
          <a:p>
            <a:pPr algn="l"/>
            <a:r>
              <a:rPr lang="en-GB" sz="2400" dirty="0">
                <a:solidFill>
                  <a:schemeClr val="accent5">
                    <a:lumMod val="50000"/>
                  </a:schemeClr>
                </a:solidFill>
              </a:rPr>
              <a:t>go and buy meat</a:t>
            </a:r>
          </a:p>
        </p:txBody>
      </p:sp>
      <p:pic>
        <p:nvPicPr>
          <p:cNvPr id="22" name="Picture 21" descr="green checkmark">
            <a:extLst>
              <a:ext uri="{FF2B5EF4-FFF2-40B4-BE49-F238E27FC236}">
                <a16:creationId xmlns:a16="http://schemas.microsoft.com/office/drawing/2014/main" id="{C9A0D615-B07B-1245-8D48-BD9CA74FF23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30884" y="2689621"/>
            <a:ext cx="364883" cy="380087"/>
          </a:xfrm>
          <a:prstGeom prst="rect">
            <a:avLst/>
          </a:prstGeom>
        </p:spPr>
      </p:pic>
      <p:sp>
        <p:nvSpPr>
          <p:cNvPr id="23" name="TextBox 22"/>
          <p:cNvSpPr txBox="1"/>
          <p:nvPr/>
        </p:nvSpPr>
        <p:spPr>
          <a:xfrm>
            <a:off x="3097552" y="2659435"/>
            <a:ext cx="4815111" cy="461665"/>
          </a:xfrm>
          <a:prstGeom prst="rect">
            <a:avLst/>
          </a:prstGeom>
          <a:noFill/>
        </p:spPr>
        <p:txBody>
          <a:bodyPr wrap="square" rtlCol="0">
            <a:spAutoFit/>
          </a:bodyPr>
          <a:lstStyle/>
          <a:p>
            <a:pPr algn="l"/>
            <a:r>
              <a:rPr lang="en-GB" sz="2400" dirty="0">
                <a:solidFill>
                  <a:schemeClr val="accent5">
                    <a:lumMod val="50000"/>
                  </a:schemeClr>
                </a:solidFill>
              </a:rPr>
              <a:t>wash the dishes (they’re dirty)</a:t>
            </a:r>
          </a:p>
        </p:txBody>
      </p:sp>
      <p:pic>
        <p:nvPicPr>
          <p:cNvPr id="24" name="Picture 23" descr="green checkmark">
            <a:extLst>
              <a:ext uri="{FF2B5EF4-FFF2-40B4-BE49-F238E27FC236}">
                <a16:creationId xmlns:a16="http://schemas.microsoft.com/office/drawing/2014/main" id="{C9A0D615-B07B-1245-8D48-BD9CA74FF23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30884" y="3192360"/>
            <a:ext cx="364883" cy="380087"/>
          </a:xfrm>
          <a:prstGeom prst="rect">
            <a:avLst/>
          </a:prstGeom>
        </p:spPr>
      </p:pic>
      <p:sp>
        <p:nvSpPr>
          <p:cNvPr id="25" name="TextBox 24"/>
          <p:cNvSpPr txBox="1"/>
          <p:nvPr/>
        </p:nvSpPr>
        <p:spPr>
          <a:xfrm>
            <a:off x="3097553" y="3194265"/>
            <a:ext cx="3186078" cy="461665"/>
          </a:xfrm>
          <a:prstGeom prst="rect">
            <a:avLst/>
          </a:prstGeom>
          <a:noFill/>
        </p:spPr>
        <p:txBody>
          <a:bodyPr wrap="square" rtlCol="0">
            <a:spAutoFit/>
          </a:bodyPr>
          <a:lstStyle/>
          <a:p>
            <a:pPr algn="l"/>
            <a:r>
              <a:rPr lang="en-GB" sz="2400" dirty="0">
                <a:solidFill>
                  <a:schemeClr val="accent5">
                    <a:lumMod val="50000"/>
                  </a:schemeClr>
                </a:solidFill>
              </a:rPr>
              <a:t>clean the windows</a:t>
            </a:r>
          </a:p>
        </p:txBody>
      </p:sp>
      <p:pic>
        <p:nvPicPr>
          <p:cNvPr id="26" name="Picture 25" descr="green checkmark">
            <a:extLst>
              <a:ext uri="{FF2B5EF4-FFF2-40B4-BE49-F238E27FC236}">
                <a16:creationId xmlns:a16="http://schemas.microsoft.com/office/drawing/2014/main" id="{C9A0D615-B07B-1245-8D48-BD9CA74FF23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13875" y="3703689"/>
            <a:ext cx="364883" cy="380087"/>
          </a:xfrm>
          <a:prstGeom prst="rect">
            <a:avLst/>
          </a:prstGeom>
        </p:spPr>
      </p:pic>
      <p:sp>
        <p:nvSpPr>
          <p:cNvPr id="27" name="TextBox 26"/>
          <p:cNvSpPr txBox="1"/>
          <p:nvPr/>
        </p:nvSpPr>
        <p:spPr>
          <a:xfrm>
            <a:off x="3097553" y="3696732"/>
            <a:ext cx="7008316" cy="461665"/>
          </a:xfrm>
          <a:prstGeom prst="rect">
            <a:avLst/>
          </a:prstGeom>
          <a:noFill/>
        </p:spPr>
        <p:txBody>
          <a:bodyPr wrap="square" rtlCol="0">
            <a:spAutoFit/>
          </a:bodyPr>
          <a:lstStyle/>
          <a:p>
            <a:pPr algn="l"/>
            <a:r>
              <a:rPr lang="en-GB" sz="2400" dirty="0">
                <a:solidFill>
                  <a:schemeClr val="accent5">
                    <a:lumMod val="50000"/>
                  </a:schemeClr>
                </a:solidFill>
              </a:rPr>
              <a:t>open the door (in a few moments)</a:t>
            </a:r>
          </a:p>
        </p:txBody>
      </p:sp>
      <p:pic>
        <p:nvPicPr>
          <p:cNvPr id="28" name="Picture 27" descr="green checkmark">
            <a:extLst>
              <a:ext uri="{FF2B5EF4-FFF2-40B4-BE49-F238E27FC236}">
                <a16:creationId xmlns:a16="http://schemas.microsoft.com/office/drawing/2014/main" id="{C9A0D615-B07B-1245-8D48-BD9CA74FF23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35002" y="4164448"/>
            <a:ext cx="364883" cy="380087"/>
          </a:xfrm>
          <a:prstGeom prst="rect">
            <a:avLst/>
          </a:prstGeom>
        </p:spPr>
      </p:pic>
      <p:pic>
        <p:nvPicPr>
          <p:cNvPr id="29" name="Picture 28" descr="green checkmark">
            <a:extLst>
              <a:ext uri="{FF2B5EF4-FFF2-40B4-BE49-F238E27FC236}">
                <a16:creationId xmlns:a16="http://schemas.microsoft.com/office/drawing/2014/main" id="{C9A0D615-B07B-1245-8D48-BD9CA74FF23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13874" y="4697393"/>
            <a:ext cx="364883" cy="380087"/>
          </a:xfrm>
          <a:prstGeom prst="rect">
            <a:avLst/>
          </a:prstGeom>
        </p:spPr>
      </p:pic>
      <p:pic>
        <p:nvPicPr>
          <p:cNvPr id="30" name="Picture 29" descr="green checkmark">
            <a:extLst>
              <a:ext uri="{FF2B5EF4-FFF2-40B4-BE49-F238E27FC236}">
                <a16:creationId xmlns:a16="http://schemas.microsoft.com/office/drawing/2014/main" id="{C9A0D615-B07B-1245-8D48-BD9CA74FF23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30882" y="5236434"/>
            <a:ext cx="364883" cy="380087"/>
          </a:xfrm>
          <a:prstGeom prst="rect">
            <a:avLst/>
          </a:prstGeom>
        </p:spPr>
      </p:pic>
      <p:sp>
        <p:nvSpPr>
          <p:cNvPr id="31" name="TextBox 30"/>
          <p:cNvSpPr txBox="1"/>
          <p:nvPr/>
        </p:nvSpPr>
        <p:spPr>
          <a:xfrm>
            <a:off x="3119762" y="4177308"/>
            <a:ext cx="7008316" cy="461665"/>
          </a:xfrm>
          <a:prstGeom prst="rect">
            <a:avLst/>
          </a:prstGeom>
          <a:noFill/>
        </p:spPr>
        <p:txBody>
          <a:bodyPr wrap="square" rtlCol="0">
            <a:spAutoFit/>
          </a:bodyPr>
          <a:lstStyle/>
          <a:p>
            <a:pPr algn="l"/>
            <a:r>
              <a:rPr lang="en-GB" sz="2400" dirty="0">
                <a:solidFill>
                  <a:schemeClr val="accent5">
                    <a:lumMod val="50000"/>
                  </a:schemeClr>
                </a:solidFill>
              </a:rPr>
              <a:t>take out the rubbish (now)</a:t>
            </a:r>
          </a:p>
        </p:txBody>
      </p:sp>
      <p:sp>
        <p:nvSpPr>
          <p:cNvPr id="32" name="TextBox 31"/>
          <p:cNvSpPr txBox="1"/>
          <p:nvPr/>
        </p:nvSpPr>
        <p:spPr>
          <a:xfrm>
            <a:off x="3119762" y="4670502"/>
            <a:ext cx="7008316" cy="461665"/>
          </a:xfrm>
          <a:prstGeom prst="rect">
            <a:avLst/>
          </a:prstGeom>
          <a:noFill/>
        </p:spPr>
        <p:txBody>
          <a:bodyPr wrap="square" rtlCol="0">
            <a:spAutoFit/>
          </a:bodyPr>
          <a:lstStyle/>
          <a:p>
            <a:pPr algn="l"/>
            <a:r>
              <a:rPr lang="en-GB" sz="2400" dirty="0">
                <a:solidFill>
                  <a:schemeClr val="accent5">
                    <a:lumMod val="50000"/>
                  </a:schemeClr>
                </a:solidFill>
              </a:rPr>
              <a:t>buy the ingredients for the paella (in the shop)</a:t>
            </a:r>
          </a:p>
        </p:txBody>
      </p:sp>
      <p:sp>
        <p:nvSpPr>
          <p:cNvPr id="33" name="TextBox 32"/>
          <p:cNvSpPr txBox="1"/>
          <p:nvPr/>
        </p:nvSpPr>
        <p:spPr>
          <a:xfrm>
            <a:off x="3119762" y="5159034"/>
            <a:ext cx="7008316" cy="461665"/>
          </a:xfrm>
          <a:prstGeom prst="rect">
            <a:avLst/>
          </a:prstGeom>
          <a:noFill/>
        </p:spPr>
        <p:txBody>
          <a:bodyPr wrap="square" rtlCol="0">
            <a:spAutoFit/>
          </a:bodyPr>
          <a:lstStyle/>
          <a:p>
            <a:pPr algn="l"/>
            <a:r>
              <a:rPr lang="en-GB" sz="2400" dirty="0">
                <a:solidFill>
                  <a:schemeClr val="accent5">
                    <a:lumMod val="50000"/>
                  </a:schemeClr>
                </a:solidFill>
              </a:rPr>
              <a:t>wash the floor well</a:t>
            </a:r>
          </a:p>
        </p:txBody>
      </p:sp>
      <p:pic>
        <p:nvPicPr>
          <p:cNvPr id="34" name="Picture 33" descr="green checkmark">
            <a:extLst>
              <a:ext uri="{FF2B5EF4-FFF2-40B4-BE49-F238E27FC236}">
                <a16:creationId xmlns:a16="http://schemas.microsoft.com/office/drawing/2014/main" id="{C9A0D615-B07B-1245-8D48-BD9CA74FF23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21601" y="5698388"/>
            <a:ext cx="364883" cy="380087"/>
          </a:xfrm>
          <a:prstGeom prst="rect">
            <a:avLst/>
          </a:prstGeom>
        </p:spPr>
      </p:pic>
      <p:sp>
        <p:nvSpPr>
          <p:cNvPr id="35" name="TextBox 34"/>
          <p:cNvSpPr txBox="1"/>
          <p:nvPr/>
        </p:nvSpPr>
        <p:spPr>
          <a:xfrm>
            <a:off x="3119762" y="5657598"/>
            <a:ext cx="7008316" cy="461665"/>
          </a:xfrm>
          <a:prstGeom prst="rect">
            <a:avLst/>
          </a:prstGeom>
          <a:noFill/>
        </p:spPr>
        <p:txBody>
          <a:bodyPr wrap="square" rtlCol="0">
            <a:spAutoFit/>
          </a:bodyPr>
          <a:lstStyle/>
          <a:p>
            <a:pPr algn="l"/>
            <a:r>
              <a:rPr lang="en-GB" sz="2400" dirty="0">
                <a:solidFill>
                  <a:schemeClr val="accent5">
                    <a:lumMod val="50000"/>
                  </a:schemeClr>
                </a:solidFill>
              </a:rPr>
              <a:t>work as a team</a:t>
            </a:r>
          </a:p>
        </p:txBody>
      </p:sp>
      <p:sp>
        <p:nvSpPr>
          <p:cNvPr id="36" name="TextBox 35"/>
          <p:cNvSpPr txBox="1"/>
          <p:nvPr/>
        </p:nvSpPr>
        <p:spPr>
          <a:xfrm>
            <a:off x="3188839" y="6404961"/>
            <a:ext cx="3083356" cy="400110"/>
          </a:xfrm>
          <a:prstGeom prst="rect">
            <a:avLst/>
          </a:prstGeom>
          <a:noFill/>
        </p:spPr>
        <p:txBody>
          <a:bodyPr wrap="square" rtlCol="0">
            <a:spAutoFit/>
          </a:bodyPr>
          <a:lstStyle/>
          <a:p>
            <a:pPr algn="l"/>
            <a:r>
              <a:rPr lang="en-GB" sz="2000" dirty="0">
                <a:solidFill>
                  <a:schemeClr val="bg1"/>
                </a:solidFill>
              </a:rPr>
              <a:t>*jefe, jefa = boss</a:t>
            </a:r>
          </a:p>
        </p:txBody>
      </p:sp>
      <p:sp>
        <p:nvSpPr>
          <p:cNvPr id="37" name="TextBox 36">
            <a:extLst>
              <a:ext uri="{FF2B5EF4-FFF2-40B4-BE49-F238E27FC236}">
                <a16:creationId xmlns:a16="http://schemas.microsoft.com/office/drawing/2014/main" id="{9D1DF0A3-ADF5-7447-BD11-05540C447550}"/>
              </a:ext>
            </a:extLst>
          </p:cNvPr>
          <p:cNvSpPr txBox="1"/>
          <p:nvPr/>
        </p:nvSpPr>
        <p:spPr>
          <a:xfrm>
            <a:off x="1822877" y="579476"/>
            <a:ext cx="9231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No </a:t>
            </a:r>
            <a:r>
              <a:rPr lang="en-US" sz="2400" b="1" dirty="0" err="1">
                <a:solidFill>
                  <a:srgbClr val="4472C4">
                    <a:lumMod val="50000"/>
                  </a:srgbClr>
                </a:solidFill>
                <a:latin typeface="Century Gothic" panose="020F0302020204030204"/>
              </a:rPr>
              <a:t>todos</a:t>
            </a:r>
            <a:r>
              <a:rPr lang="en-US" sz="2400" b="1" dirty="0">
                <a:solidFill>
                  <a:srgbClr val="4472C4">
                    <a:lumMod val="50000"/>
                  </a:srgbClr>
                </a:solidFill>
                <a:latin typeface="Century Gothic" panose="020F0302020204030204"/>
              </a:rPr>
              <a:t> los </a:t>
            </a:r>
            <a:r>
              <a:rPr lang="en-US" sz="2400" b="1" dirty="0" err="1">
                <a:solidFill>
                  <a:srgbClr val="4472C4">
                    <a:lumMod val="50000"/>
                  </a:srgbClr>
                </a:solidFill>
                <a:latin typeface="Century Gothic" panose="020F0302020204030204"/>
              </a:rPr>
              <a:t>compañeros</a:t>
            </a:r>
            <a:r>
              <a:rPr lang="en-US" sz="2400" b="1" dirty="0">
                <a:solidFill>
                  <a:srgbClr val="4472C4">
                    <a:lumMod val="50000"/>
                  </a:srgbClr>
                </a:solidFill>
                <a:latin typeface="Century Gothic" panose="020F0302020204030204"/>
              </a:rPr>
              <a:t> de </a:t>
            </a:r>
            <a:r>
              <a:rPr lang="en-US" sz="2400" b="1" dirty="0" err="1">
                <a:solidFill>
                  <a:srgbClr val="4472C4">
                    <a:lumMod val="50000"/>
                  </a:srgbClr>
                </a:solidFill>
                <a:latin typeface="Century Gothic" panose="020F0302020204030204"/>
              </a:rPr>
              <a:t>trabajo</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hacen</a:t>
            </a:r>
            <a:r>
              <a:rPr lang="en-US" sz="2400" b="1" dirty="0">
                <a:solidFill>
                  <a:srgbClr val="4472C4">
                    <a:lumMod val="50000"/>
                  </a:srgbClr>
                </a:solidFill>
                <a:latin typeface="Century Gothic" panose="020F0302020204030204"/>
              </a:rPr>
              <a:t> la </a:t>
            </a:r>
            <a:r>
              <a:rPr lang="en-US" sz="2400" b="1" dirty="0" err="1">
                <a:solidFill>
                  <a:srgbClr val="4472C4">
                    <a:lumMod val="50000"/>
                  </a:srgbClr>
                </a:solidFill>
                <a:latin typeface="Century Gothic" panose="020F0302020204030204"/>
              </a:rPr>
              <a:t>misma</a:t>
            </a:r>
            <a:r>
              <a:rPr lang="en-US" sz="2400" b="1" dirty="0">
                <a:solidFill>
                  <a:srgbClr val="4472C4">
                    <a:lumMod val="50000"/>
                  </a:srgbClr>
                </a:solidFill>
                <a:latin typeface="Century Gothic" panose="020F0302020204030204"/>
              </a:rPr>
              <a:t> tarea.</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5" name="Rounded Rectangular Callout 4"/>
          <p:cNvSpPr/>
          <p:nvPr/>
        </p:nvSpPr>
        <p:spPr>
          <a:xfrm>
            <a:off x="6546812" y="5443975"/>
            <a:ext cx="4786205" cy="754222"/>
          </a:xfrm>
          <a:prstGeom prst="wedgeRoundRectCallout">
            <a:avLst>
              <a:gd name="adj1" fmla="val -64956"/>
              <a:gd name="adj2" fmla="val -444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Notice how ‘trabajar </a:t>
            </a:r>
            <a:r>
              <a:rPr lang="en-GB" sz="2000" b="1" dirty="0">
                <a:solidFill>
                  <a:srgbClr val="002060"/>
                </a:solidFill>
              </a:rPr>
              <a:t>en</a:t>
            </a:r>
            <a:r>
              <a:rPr lang="en-GB" sz="2000" dirty="0">
                <a:solidFill>
                  <a:srgbClr val="002060"/>
                </a:solidFill>
              </a:rPr>
              <a:t> equipo’ may translate as ‘work </a:t>
            </a:r>
            <a:r>
              <a:rPr lang="en-GB" sz="2000" b="1" dirty="0">
                <a:solidFill>
                  <a:srgbClr val="002060"/>
                </a:solidFill>
              </a:rPr>
              <a:t>as</a:t>
            </a:r>
            <a:r>
              <a:rPr lang="en-GB" sz="2000" dirty="0">
                <a:solidFill>
                  <a:srgbClr val="002060"/>
                </a:solidFill>
              </a:rPr>
              <a:t> a team’. </a:t>
            </a:r>
          </a:p>
        </p:txBody>
      </p:sp>
    </p:spTree>
    <p:extLst>
      <p:ext uri="{BB962C8B-B14F-4D97-AF65-F5344CB8AC3E}">
        <p14:creationId xmlns:p14="http://schemas.microsoft.com/office/powerpoint/2010/main" val="82519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P spid="23" grpId="0"/>
      <p:bldP spid="25" grpId="0"/>
      <p:bldP spid="27" grpId="0"/>
      <p:bldP spid="31" grpId="0"/>
      <p:bldP spid="32" grpId="0"/>
      <p:bldP spid="33"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4583" y="3916"/>
            <a:ext cx="6484584" cy="1325563"/>
          </a:xfrm>
        </p:spPr>
        <p:txBody>
          <a:bodyPr>
            <a:normAutofit/>
          </a:bodyPr>
          <a:lstStyle/>
          <a:p>
            <a:r>
              <a:rPr lang="en-GB" sz="3600" b="1" dirty="0">
                <a:solidFill>
                  <a:schemeClr val="bg1"/>
                </a:solidFill>
              </a:rPr>
              <a:t>Un </a:t>
            </a:r>
            <a:r>
              <a:rPr lang="en-GB" sz="3600" b="1" dirty="0" err="1">
                <a:solidFill>
                  <a:schemeClr val="bg1"/>
                </a:solidFill>
              </a:rPr>
              <a:t>día</a:t>
            </a:r>
            <a:r>
              <a:rPr lang="en-GB" sz="3600" b="1" dirty="0">
                <a:solidFill>
                  <a:schemeClr val="bg1"/>
                </a:solidFill>
              </a:rPr>
              <a:t> en el café</a:t>
            </a:r>
          </a:p>
        </p:txBody>
      </p:sp>
      <p:sp>
        <p:nvSpPr>
          <p:cNvPr id="7" name="TextBox 6">
            <a:extLst>
              <a:ext uri="{FF2B5EF4-FFF2-40B4-BE49-F238E27FC236}">
                <a16:creationId xmlns:a16="http://schemas.microsoft.com/office/drawing/2014/main" id="{645870F6-12BD-4248-9DBE-4BA0D8C7552E}"/>
              </a:ext>
            </a:extLst>
          </p:cNvPr>
          <p:cNvSpPr txBox="1"/>
          <p:nvPr/>
        </p:nvSpPr>
        <p:spPr>
          <a:xfrm>
            <a:off x="82285" y="1130262"/>
            <a:ext cx="10267137" cy="1107996"/>
          </a:xfrm>
          <a:prstGeom prst="rect">
            <a:avLst/>
          </a:prstGeom>
          <a:noFill/>
        </p:spPr>
        <p:txBody>
          <a:bodyPr wrap="square" rtlCol="0">
            <a:spAutoFit/>
          </a:bodyPr>
          <a:lstStyle/>
          <a:p>
            <a:r>
              <a:rPr lang="en-US" sz="2200" b="1" dirty="0">
                <a:solidFill>
                  <a:schemeClr val="accent5">
                    <a:lumMod val="50000"/>
                  </a:schemeClr>
                </a:solidFill>
              </a:rPr>
              <a:t>Un </a:t>
            </a:r>
            <a:r>
              <a:rPr lang="en-US" sz="2200" b="1" dirty="0" err="1">
                <a:solidFill>
                  <a:schemeClr val="accent5">
                    <a:lumMod val="50000"/>
                  </a:schemeClr>
                </a:solidFill>
              </a:rPr>
              <a:t>día</a:t>
            </a:r>
            <a:r>
              <a:rPr lang="en-US" sz="2200" b="1" dirty="0">
                <a:solidFill>
                  <a:schemeClr val="accent5">
                    <a:lumMod val="50000"/>
                  </a:schemeClr>
                </a:solidFill>
              </a:rPr>
              <a:t>, Daniel va con Ana para </a:t>
            </a:r>
            <a:r>
              <a:rPr lang="en-US" sz="2200" b="1" dirty="0" err="1">
                <a:solidFill>
                  <a:schemeClr val="accent5">
                    <a:lumMod val="50000"/>
                  </a:schemeClr>
                </a:solidFill>
              </a:rPr>
              <a:t>ayudar</a:t>
            </a:r>
            <a:r>
              <a:rPr lang="en-US" sz="2200" b="1" dirty="0">
                <a:solidFill>
                  <a:schemeClr val="accent5">
                    <a:lumMod val="50000"/>
                  </a:schemeClr>
                </a:solidFill>
              </a:rPr>
              <a:t> en el café.  </a:t>
            </a:r>
            <a:r>
              <a:rPr lang="en-US" sz="2200" b="1" dirty="0" err="1">
                <a:solidFill>
                  <a:schemeClr val="accent5">
                    <a:lumMod val="50000"/>
                  </a:schemeClr>
                </a:solidFill>
              </a:rPr>
              <a:t>Imagina</a:t>
            </a:r>
            <a:r>
              <a:rPr lang="en-US" sz="2200" b="1" dirty="0">
                <a:solidFill>
                  <a:schemeClr val="accent5">
                    <a:lumMod val="50000"/>
                  </a:schemeClr>
                </a:solidFill>
              </a:rPr>
              <a:t> que </a:t>
            </a:r>
            <a:r>
              <a:rPr lang="en-US" sz="2200" b="1" dirty="0" err="1">
                <a:solidFill>
                  <a:schemeClr val="accent5">
                    <a:lumMod val="50000"/>
                  </a:schemeClr>
                </a:solidFill>
              </a:rPr>
              <a:t>tú</a:t>
            </a:r>
            <a:r>
              <a:rPr lang="en-US" sz="2200" b="1" dirty="0">
                <a:solidFill>
                  <a:schemeClr val="accent5">
                    <a:lumMod val="50000"/>
                  </a:schemeClr>
                </a:solidFill>
              </a:rPr>
              <a:t> </a:t>
            </a:r>
            <a:r>
              <a:rPr lang="en-US" sz="2200" b="1" dirty="0" err="1">
                <a:solidFill>
                  <a:schemeClr val="accent5">
                    <a:lumMod val="50000"/>
                  </a:schemeClr>
                </a:solidFill>
              </a:rPr>
              <a:t>eres</a:t>
            </a:r>
            <a:r>
              <a:rPr lang="en-US" sz="2200" b="1" dirty="0">
                <a:solidFill>
                  <a:schemeClr val="accent5">
                    <a:lumMod val="50000"/>
                  </a:schemeClr>
                </a:solidFill>
              </a:rPr>
              <a:t> Daniel. ¿Qué </a:t>
            </a:r>
            <a:r>
              <a:rPr lang="en-US" sz="2200" b="1" dirty="0" err="1">
                <a:solidFill>
                  <a:schemeClr val="accent5">
                    <a:lumMod val="50000"/>
                  </a:schemeClr>
                </a:solidFill>
              </a:rPr>
              <a:t>haces</a:t>
            </a:r>
            <a:r>
              <a:rPr lang="en-US" sz="2200" b="1" dirty="0">
                <a:solidFill>
                  <a:schemeClr val="accent5">
                    <a:lumMod val="50000"/>
                  </a:schemeClr>
                </a:solidFill>
              </a:rPr>
              <a:t> con </a:t>
            </a:r>
            <a:r>
              <a:rPr lang="en-US" sz="2200" b="1" dirty="0" err="1">
                <a:solidFill>
                  <a:schemeClr val="accent5">
                    <a:lumMod val="50000"/>
                  </a:schemeClr>
                </a:solidFill>
              </a:rPr>
              <a:t>los</a:t>
            </a:r>
            <a:r>
              <a:rPr lang="en-US" sz="2200" b="1" dirty="0">
                <a:solidFill>
                  <a:schemeClr val="accent5">
                    <a:lumMod val="50000"/>
                  </a:schemeClr>
                </a:solidFill>
              </a:rPr>
              <a:t> </a:t>
            </a:r>
            <a:r>
              <a:rPr lang="en-US" sz="2200" b="1" dirty="0" err="1">
                <a:solidFill>
                  <a:schemeClr val="accent5">
                    <a:lumMod val="50000"/>
                  </a:schemeClr>
                </a:solidFill>
              </a:rPr>
              <a:t>compañeros</a:t>
            </a:r>
            <a:r>
              <a:rPr lang="en-US" sz="2200" b="1" dirty="0">
                <a:solidFill>
                  <a:schemeClr val="accent5">
                    <a:lumMod val="50000"/>
                  </a:schemeClr>
                </a:solidFill>
              </a:rPr>
              <a:t> de </a:t>
            </a:r>
            <a:r>
              <a:rPr lang="en-US" sz="2200" b="1" dirty="0" err="1">
                <a:solidFill>
                  <a:schemeClr val="accent5">
                    <a:lumMod val="50000"/>
                  </a:schemeClr>
                </a:solidFill>
              </a:rPr>
              <a:t>trabajo</a:t>
            </a:r>
            <a:r>
              <a:rPr lang="en-US" sz="2200" b="1" dirty="0">
                <a:solidFill>
                  <a:schemeClr val="accent5">
                    <a:lumMod val="50000"/>
                  </a:schemeClr>
                </a:solidFill>
              </a:rPr>
              <a:t> (‘we’) y qué </a:t>
            </a:r>
            <a:r>
              <a:rPr lang="en-US" sz="2200" b="1" dirty="0" err="1">
                <a:solidFill>
                  <a:schemeClr val="accent5">
                    <a:lumMod val="50000"/>
                  </a:schemeClr>
                </a:solidFill>
              </a:rPr>
              <a:t>hacen</a:t>
            </a:r>
            <a:r>
              <a:rPr lang="en-US" sz="2200" b="1" dirty="0">
                <a:solidFill>
                  <a:schemeClr val="accent5">
                    <a:lumMod val="50000"/>
                  </a:schemeClr>
                </a:solidFill>
              </a:rPr>
              <a:t> </a:t>
            </a:r>
            <a:r>
              <a:rPr lang="en-US" sz="2200" b="1" dirty="0" err="1">
                <a:solidFill>
                  <a:schemeClr val="accent5">
                    <a:lumMod val="50000"/>
                  </a:schemeClr>
                </a:solidFill>
              </a:rPr>
              <a:t>los</a:t>
            </a:r>
            <a:r>
              <a:rPr lang="en-US" sz="2200" b="1" dirty="0">
                <a:solidFill>
                  <a:schemeClr val="accent5">
                    <a:lumMod val="50000"/>
                  </a:schemeClr>
                </a:solidFill>
              </a:rPr>
              <a:t> </a:t>
            </a:r>
            <a:r>
              <a:rPr lang="en-US" sz="2200" b="1" dirty="0" err="1">
                <a:solidFill>
                  <a:schemeClr val="accent5">
                    <a:lumMod val="50000"/>
                  </a:schemeClr>
                </a:solidFill>
              </a:rPr>
              <a:t>companeros</a:t>
            </a:r>
            <a:r>
              <a:rPr lang="en-US" sz="2200" b="1" dirty="0">
                <a:solidFill>
                  <a:schemeClr val="accent5">
                    <a:lumMod val="50000"/>
                  </a:schemeClr>
                </a:solidFill>
              </a:rPr>
              <a:t> solos (‘they’)? Escribe las </a:t>
            </a:r>
            <a:r>
              <a:rPr lang="en-US" sz="2200" b="1" dirty="0" err="1">
                <a:solidFill>
                  <a:schemeClr val="accent5">
                    <a:lumMod val="50000"/>
                  </a:schemeClr>
                </a:solidFill>
              </a:rPr>
              <a:t>frases</a:t>
            </a:r>
            <a:r>
              <a:rPr lang="en-US" sz="2200" b="1" dirty="0">
                <a:solidFill>
                  <a:schemeClr val="accent5">
                    <a:lumMod val="50000"/>
                  </a:schemeClr>
                </a:solidFill>
              </a:rPr>
              <a:t> en </a:t>
            </a:r>
            <a:r>
              <a:rPr lang="en-US" sz="2200" b="1" dirty="0" err="1">
                <a:solidFill>
                  <a:schemeClr val="accent5">
                    <a:lumMod val="50000"/>
                  </a:schemeClr>
                </a:solidFill>
              </a:rPr>
              <a:t>español</a:t>
            </a:r>
            <a:r>
              <a:rPr lang="en-US" sz="2200" b="1" dirty="0">
                <a:solidFill>
                  <a:schemeClr val="accent5">
                    <a:lumMod val="50000"/>
                  </a:schemeClr>
                </a:solidFill>
              </a:rPr>
              <a:t>. </a:t>
            </a:r>
          </a:p>
        </p:txBody>
      </p:sp>
      <p:grpSp>
        <p:nvGrpSpPr>
          <p:cNvPr id="13" name="Group 12"/>
          <p:cNvGrpSpPr/>
          <p:nvPr/>
        </p:nvGrpSpPr>
        <p:grpSpPr>
          <a:xfrm>
            <a:off x="9602382" y="2330591"/>
            <a:ext cx="2359836" cy="3049141"/>
            <a:chOff x="6649156" y="1269661"/>
            <a:chExt cx="2359836" cy="3049141"/>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8456" y="2301723"/>
              <a:ext cx="1326440" cy="1326440"/>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66735"/>
            <a:stretch/>
          </p:blipFill>
          <p:spPr>
            <a:xfrm>
              <a:off x="6932157" y="3513788"/>
              <a:ext cx="1843353" cy="805014"/>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b="58417"/>
            <a:stretch/>
          </p:blipFill>
          <p:spPr>
            <a:xfrm>
              <a:off x="6649156" y="1269661"/>
              <a:ext cx="2359836" cy="1288246"/>
            </a:xfrm>
            <a:prstGeom prst="rect">
              <a:avLst/>
            </a:prstGeom>
          </p:spPr>
        </p:pic>
      </p:grpSp>
      <p:sp>
        <p:nvSpPr>
          <p:cNvPr id="14" name="TextBox 13"/>
          <p:cNvSpPr txBox="1"/>
          <p:nvPr/>
        </p:nvSpPr>
        <p:spPr>
          <a:xfrm>
            <a:off x="464051" y="2255946"/>
            <a:ext cx="9697631" cy="3816429"/>
          </a:xfrm>
          <a:prstGeom prst="rect">
            <a:avLst/>
          </a:prstGeom>
          <a:noFill/>
        </p:spPr>
        <p:txBody>
          <a:bodyPr wrap="square" rtlCol="0">
            <a:spAutoFit/>
          </a:bodyPr>
          <a:lstStyle/>
          <a:p>
            <a:pPr algn="l"/>
            <a:r>
              <a:rPr lang="en-GB" sz="2200" dirty="0">
                <a:solidFill>
                  <a:schemeClr val="accent5">
                    <a:lumMod val="50000"/>
                  </a:schemeClr>
                </a:solidFill>
              </a:rPr>
              <a:t>1) We take bottles of water to each table.</a:t>
            </a:r>
          </a:p>
          <a:p>
            <a:pPr algn="l"/>
            <a:endParaRPr lang="en-GB" sz="2200" dirty="0">
              <a:solidFill>
                <a:schemeClr val="accent5">
                  <a:lumMod val="50000"/>
                </a:schemeClr>
              </a:solidFill>
            </a:endParaRPr>
          </a:p>
          <a:p>
            <a:pPr algn="l"/>
            <a:r>
              <a:rPr lang="en-GB" sz="2200" dirty="0">
                <a:solidFill>
                  <a:schemeClr val="accent5">
                    <a:lumMod val="50000"/>
                  </a:schemeClr>
                </a:solidFill>
              </a:rPr>
              <a:t>2) We talk with the customers* when they arrive.</a:t>
            </a:r>
          </a:p>
          <a:p>
            <a:pPr algn="l"/>
            <a:endParaRPr lang="en-GB" sz="2200" dirty="0">
              <a:solidFill>
                <a:schemeClr val="accent5">
                  <a:lumMod val="50000"/>
                </a:schemeClr>
              </a:solidFill>
            </a:endParaRPr>
          </a:p>
          <a:p>
            <a:pPr algn="l"/>
            <a:r>
              <a:rPr lang="en-GB" sz="2200" dirty="0">
                <a:solidFill>
                  <a:schemeClr val="accent5">
                    <a:lumMod val="50000"/>
                  </a:schemeClr>
                </a:solidFill>
              </a:rPr>
              <a:t>3) We work well as a team.</a:t>
            </a:r>
          </a:p>
          <a:p>
            <a:pPr algn="l"/>
            <a:endParaRPr lang="en-GB" sz="2200" dirty="0">
              <a:solidFill>
                <a:schemeClr val="accent5">
                  <a:lumMod val="50000"/>
                </a:schemeClr>
              </a:solidFill>
            </a:endParaRPr>
          </a:p>
          <a:p>
            <a:pPr algn="l"/>
            <a:r>
              <a:rPr lang="en-GB" sz="2200" dirty="0">
                <a:solidFill>
                  <a:schemeClr val="accent5">
                    <a:lumMod val="50000"/>
                  </a:schemeClr>
                </a:solidFill>
              </a:rPr>
              <a:t>4) They prepare the meat dishes.</a:t>
            </a:r>
          </a:p>
          <a:p>
            <a:pPr algn="l"/>
            <a:endParaRPr lang="en-GB" sz="2200" dirty="0">
              <a:solidFill>
                <a:schemeClr val="accent5">
                  <a:lumMod val="50000"/>
                </a:schemeClr>
              </a:solidFill>
            </a:endParaRPr>
          </a:p>
          <a:p>
            <a:pPr algn="l"/>
            <a:r>
              <a:rPr lang="en-GB" sz="2200" dirty="0">
                <a:solidFill>
                  <a:schemeClr val="accent5">
                    <a:lumMod val="50000"/>
                  </a:schemeClr>
                </a:solidFill>
              </a:rPr>
              <a:t>5) They organise the big groups. </a:t>
            </a:r>
          </a:p>
          <a:p>
            <a:pPr algn="l"/>
            <a:endParaRPr lang="en-GB" sz="2200" dirty="0">
              <a:solidFill>
                <a:schemeClr val="accent5">
                  <a:lumMod val="50000"/>
                </a:schemeClr>
              </a:solidFill>
            </a:endParaRPr>
          </a:p>
          <a:p>
            <a:pPr algn="l"/>
            <a:r>
              <a:rPr lang="en-GB" sz="2200" dirty="0">
                <a:solidFill>
                  <a:schemeClr val="accent5">
                    <a:lumMod val="50000"/>
                  </a:schemeClr>
                </a:solidFill>
              </a:rPr>
              <a:t>6) They wash the dishes and glasses together.</a:t>
            </a:r>
          </a:p>
        </p:txBody>
      </p:sp>
      <p:sp>
        <p:nvSpPr>
          <p:cNvPr id="15" name="TextBox 14"/>
          <p:cNvSpPr txBox="1"/>
          <p:nvPr/>
        </p:nvSpPr>
        <p:spPr>
          <a:xfrm>
            <a:off x="858589" y="2580850"/>
            <a:ext cx="8542254" cy="430887"/>
          </a:xfrm>
          <a:prstGeom prst="rect">
            <a:avLst/>
          </a:prstGeom>
          <a:noFill/>
        </p:spPr>
        <p:txBody>
          <a:bodyPr wrap="square" rtlCol="0">
            <a:spAutoFit/>
          </a:bodyPr>
          <a:lstStyle/>
          <a:p>
            <a:pPr algn="l"/>
            <a:r>
              <a:rPr lang="en-GB" sz="2200" b="1" dirty="0" err="1">
                <a:solidFill>
                  <a:schemeClr val="accent5">
                    <a:lumMod val="50000"/>
                  </a:schemeClr>
                </a:solidFill>
              </a:rPr>
              <a:t>Llevamos</a:t>
            </a:r>
            <a:r>
              <a:rPr lang="en-GB" sz="2200" b="1" dirty="0">
                <a:solidFill>
                  <a:schemeClr val="accent5">
                    <a:lumMod val="50000"/>
                  </a:schemeClr>
                </a:solidFill>
              </a:rPr>
              <a:t> </a:t>
            </a:r>
            <a:r>
              <a:rPr lang="en-GB" sz="2200" b="1" dirty="0" err="1">
                <a:solidFill>
                  <a:schemeClr val="accent5">
                    <a:lumMod val="50000"/>
                  </a:schemeClr>
                </a:solidFill>
              </a:rPr>
              <a:t>botellas</a:t>
            </a:r>
            <a:r>
              <a:rPr lang="en-GB" sz="2200" b="1" dirty="0">
                <a:solidFill>
                  <a:schemeClr val="accent5">
                    <a:lumMod val="50000"/>
                  </a:schemeClr>
                </a:solidFill>
              </a:rPr>
              <a:t> de </a:t>
            </a:r>
            <a:r>
              <a:rPr lang="en-GB" sz="2200" b="1" dirty="0" err="1">
                <a:solidFill>
                  <a:schemeClr val="accent5">
                    <a:lumMod val="50000"/>
                  </a:schemeClr>
                </a:solidFill>
              </a:rPr>
              <a:t>agua</a:t>
            </a:r>
            <a:r>
              <a:rPr lang="en-GB" sz="2200" b="1" dirty="0">
                <a:solidFill>
                  <a:schemeClr val="accent5">
                    <a:lumMod val="50000"/>
                  </a:schemeClr>
                </a:solidFill>
              </a:rPr>
              <a:t> a </a:t>
            </a:r>
            <a:r>
              <a:rPr lang="en-GB" sz="2200" b="1" dirty="0" err="1">
                <a:solidFill>
                  <a:schemeClr val="accent5">
                    <a:lumMod val="50000"/>
                  </a:schemeClr>
                </a:solidFill>
              </a:rPr>
              <a:t>cada</a:t>
            </a:r>
            <a:r>
              <a:rPr lang="en-GB" sz="2200" b="1" dirty="0">
                <a:solidFill>
                  <a:schemeClr val="accent5">
                    <a:lumMod val="50000"/>
                  </a:schemeClr>
                </a:solidFill>
              </a:rPr>
              <a:t> mesa.</a:t>
            </a:r>
          </a:p>
        </p:txBody>
      </p:sp>
      <p:sp>
        <p:nvSpPr>
          <p:cNvPr id="16" name="TextBox 15"/>
          <p:cNvSpPr txBox="1"/>
          <p:nvPr/>
        </p:nvSpPr>
        <p:spPr>
          <a:xfrm>
            <a:off x="858589" y="3227798"/>
            <a:ext cx="8542254" cy="430887"/>
          </a:xfrm>
          <a:prstGeom prst="rect">
            <a:avLst/>
          </a:prstGeom>
          <a:noFill/>
        </p:spPr>
        <p:txBody>
          <a:bodyPr wrap="square" rtlCol="0">
            <a:spAutoFit/>
          </a:bodyPr>
          <a:lstStyle/>
          <a:p>
            <a:pPr algn="l"/>
            <a:r>
              <a:rPr lang="en-GB" sz="2200" b="1" dirty="0" err="1">
                <a:solidFill>
                  <a:schemeClr val="accent5">
                    <a:lumMod val="50000"/>
                  </a:schemeClr>
                </a:solidFill>
              </a:rPr>
              <a:t>Hablamos</a:t>
            </a:r>
            <a:r>
              <a:rPr lang="en-GB" sz="2200" b="1" dirty="0">
                <a:solidFill>
                  <a:schemeClr val="accent5">
                    <a:lumMod val="50000"/>
                  </a:schemeClr>
                </a:solidFill>
              </a:rPr>
              <a:t> con los </a:t>
            </a:r>
            <a:r>
              <a:rPr lang="en-GB" sz="2200" b="1" dirty="0" err="1">
                <a:solidFill>
                  <a:schemeClr val="accent5">
                    <a:lumMod val="50000"/>
                  </a:schemeClr>
                </a:solidFill>
              </a:rPr>
              <a:t>clientes</a:t>
            </a:r>
            <a:r>
              <a:rPr lang="en-GB" sz="2200" b="1" dirty="0">
                <a:solidFill>
                  <a:schemeClr val="accent5">
                    <a:lumMod val="50000"/>
                  </a:schemeClr>
                </a:solidFill>
              </a:rPr>
              <a:t> </a:t>
            </a:r>
            <a:r>
              <a:rPr lang="en-GB" sz="2200" b="1" dirty="0" err="1">
                <a:solidFill>
                  <a:schemeClr val="accent5">
                    <a:lumMod val="50000"/>
                  </a:schemeClr>
                </a:solidFill>
              </a:rPr>
              <a:t>cuando</a:t>
            </a:r>
            <a:r>
              <a:rPr lang="en-GB" sz="2200" b="1" dirty="0">
                <a:solidFill>
                  <a:schemeClr val="accent5">
                    <a:lumMod val="50000"/>
                  </a:schemeClr>
                </a:solidFill>
              </a:rPr>
              <a:t> </a:t>
            </a:r>
            <a:r>
              <a:rPr lang="en-GB" sz="2200" b="1" dirty="0" err="1">
                <a:solidFill>
                  <a:schemeClr val="accent5">
                    <a:lumMod val="50000"/>
                  </a:schemeClr>
                </a:solidFill>
              </a:rPr>
              <a:t>llegan</a:t>
            </a:r>
            <a:r>
              <a:rPr lang="en-GB" sz="2200" b="1" dirty="0">
                <a:solidFill>
                  <a:schemeClr val="accent5">
                    <a:lumMod val="50000"/>
                  </a:schemeClr>
                </a:solidFill>
              </a:rPr>
              <a:t>.</a:t>
            </a:r>
          </a:p>
        </p:txBody>
      </p:sp>
      <p:sp>
        <p:nvSpPr>
          <p:cNvPr id="17" name="TextBox 16">
            <a:extLst>
              <a:ext uri="{FF2B5EF4-FFF2-40B4-BE49-F238E27FC236}">
                <a16:creationId xmlns:a16="http://schemas.microsoft.com/office/drawing/2014/main" id="{9D1DF0A3-ADF5-7447-BD11-05540C447550}"/>
              </a:ext>
            </a:extLst>
          </p:cNvPr>
          <p:cNvSpPr txBox="1"/>
          <p:nvPr/>
        </p:nvSpPr>
        <p:spPr>
          <a:xfrm>
            <a:off x="10570130" y="5881044"/>
            <a:ext cx="1570182" cy="461665"/>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a:t>
            </a:r>
            <a:r>
              <a:rPr lang="en-US" sz="2400" dirty="0" err="1">
                <a:solidFill>
                  <a:srgbClr val="4472C4">
                    <a:lumMod val="50000"/>
                  </a:srgbClr>
                </a:solidFill>
                <a:latin typeface="Century Gothic" panose="020F0302020204030204"/>
              </a:rPr>
              <a:t>clientes</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8" name="TextBox 17"/>
          <p:cNvSpPr txBox="1"/>
          <p:nvPr/>
        </p:nvSpPr>
        <p:spPr>
          <a:xfrm>
            <a:off x="858589" y="3911093"/>
            <a:ext cx="8542254" cy="430887"/>
          </a:xfrm>
          <a:prstGeom prst="rect">
            <a:avLst/>
          </a:prstGeom>
          <a:noFill/>
        </p:spPr>
        <p:txBody>
          <a:bodyPr wrap="square" rtlCol="0">
            <a:spAutoFit/>
          </a:bodyPr>
          <a:lstStyle/>
          <a:p>
            <a:pPr algn="l"/>
            <a:r>
              <a:rPr lang="en-GB" sz="2200" b="1" dirty="0" err="1">
                <a:solidFill>
                  <a:schemeClr val="accent5">
                    <a:lumMod val="50000"/>
                  </a:schemeClr>
                </a:solidFill>
              </a:rPr>
              <a:t>Trabajamos</a:t>
            </a:r>
            <a:r>
              <a:rPr lang="en-GB" sz="2200" b="1" dirty="0">
                <a:solidFill>
                  <a:schemeClr val="accent5">
                    <a:lumMod val="50000"/>
                  </a:schemeClr>
                </a:solidFill>
              </a:rPr>
              <a:t> </a:t>
            </a:r>
            <a:r>
              <a:rPr lang="en-GB" sz="2200" b="1" dirty="0" err="1">
                <a:solidFill>
                  <a:schemeClr val="accent5">
                    <a:lumMod val="50000"/>
                  </a:schemeClr>
                </a:solidFill>
              </a:rPr>
              <a:t>bien</a:t>
            </a:r>
            <a:r>
              <a:rPr lang="en-GB" sz="2200" b="1" dirty="0">
                <a:solidFill>
                  <a:schemeClr val="accent5">
                    <a:lumMod val="50000"/>
                  </a:schemeClr>
                </a:solidFill>
              </a:rPr>
              <a:t> en equipo.</a:t>
            </a:r>
          </a:p>
        </p:txBody>
      </p:sp>
      <p:sp>
        <p:nvSpPr>
          <p:cNvPr id="19" name="TextBox 18"/>
          <p:cNvSpPr txBox="1"/>
          <p:nvPr/>
        </p:nvSpPr>
        <p:spPr>
          <a:xfrm>
            <a:off x="858589" y="4581324"/>
            <a:ext cx="8542254" cy="430887"/>
          </a:xfrm>
          <a:prstGeom prst="rect">
            <a:avLst/>
          </a:prstGeom>
          <a:noFill/>
        </p:spPr>
        <p:txBody>
          <a:bodyPr wrap="square" rtlCol="0">
            <a:spAutoFit/>
          </a:bodyPr>
          <a:lstStyle/>
          <a:p>
            <a:pPr algn="l"/>
            <a:r>
              <a:rPr lang="en-GB" sz="2200" b="1" dirty="0" err="1">
                <a:solidFill>
                  <a:schemeClr val="accent5">
                    <a:lumMod val="50000"/>
                  </a:schemeClr>
                </a:solidFill>
              </a:rPr>
              <a:t>Preparan</a:t>
            </a:r>
            <a:r>
              <a:rPr lang="en-GB" sz="2200" b="1" dirty="0">
                <a:solidFill>
                  <a:schemeClr val="accent5">
                    <a:lumMod val="50000"/>
                  </a:schemeClr>
                </a:solidFill>
              </a:rPr>
              <a:t> los </a:t>
            </a:r>
            <a:r>
              <a:rPr lang="en-GB" sz="2200" b="1" dirty="0" err="1">
                <a:solidFill>
                  <a:schemeClr val="accent5">
                    <a:lumMod val="50000"/>
                  </a:schemeClr>
                </a:solidFill>
              </a:rPr>
              <a:t>platos</a:t>
            </a:r>
            <a:r>
              <a:rPr lang="en-GB" sz="2200" b="1" dirty="0">
                <a:solidFill>
                  <a:schemeClr val="accent5">
                    <a:lumMod val="50000"/>
                  </a:schemeClr>
                </a:solidFill>
              </a:rPr>
              <a:t> de carne.</a:t>
            </a:r>
          </a:p>
        </p:txBody>
      </p:sp>
      <p:sp>
        <p:nvSpPr>
          <p:cNvPr id="20" name="TextBox 19"/>
          <p:cNvSpPr txBox="1"/>
          <p:nvPr/>
        </p:nvSpPr>
        <p:spPr>
          <a:xfrm>
            <a:off x="858589" y="5249524"/>
            <a:ext cx="8542254" cy="430887"/>
          </a:xfrm>
          <a:prstGeom prst="rect">
            <a:avLst/>
          </a:prstGeom>
          <a:noFill/>
        </p:spPr>
        <p:txBody>
          <a:bodyPr wrap="square" rtlCol="0">
            <a:spAutoFit/>
          </a:bodyPr>
          <a:lstStyle/>
          <a:p>
            <a:pPr algn="l"/>
            <a:r>
              <a:rPr lang="en-GB" sz="2200" b="1" dirty="0" err="1">
                <a:solidFill>
                  <a:schemeClr val="accent5">
                    <a:lumMod val="50000"/>
                  </a:schemeClr>
                </a:solidFill>
              </a:rPr>
              <a:t>Organizan</a:t>
            </a:r>
            <a:r>
              <a:rPr lang="en-GB" sz="2200" b="1" dirty="0">
                <a:solidFill>
                  <a:schemeClr val="accent5">
                    <a:lumMod val="50000"/>
                  </a:schemeClr>
                </a:solidFill>
              </a:rPr>
              <a:t> los </a:t>
            </a:r>
            <a:r>
              <a:rPr lang="en-GB" sz="2200" b="1" dirty="0" err="1">
                <a:solidFill>
                  <a:schemeClr val="accent5">
                    <a:lumMod val="50000"/>
                  </a:schemeClr>
                </a:solidFill>
              </a:rPr>
              <a:t>grupos</a:t>
            </a:r>
            <a:r>
              <a:rPr lang="en-GB" sz="2200" b="1" dirty="0">
                <a:solidFill>
                  <a:schemeClr val="accent5">
                    <a:lumMod val="50000"/>
                  </a:schemeClr>
                </a:solidFill>
              </a:rPr>
              <a:t> </a:t>
            </a:r>
            <a:r>
              <a:rPr lang="en-GB" sz="2200" b="1" dirty="0" err="1">
                <a:solidFill>
                  <a:schemeClr val="accent5">
                    <a:lumMod val="50000"/>
                  </a:schemeClr>
                </a:solidFill>
              </a:rPr>
              <a:t>grandes</a:t>
            </a:r>
            <a:r>
              <a:rPr lang="en-GB" sz="2200" b="1" dirty="0">
                <a:solidFill>
                  <a:schemeClr val="accent5">
                    <a:lumMod val="50000"/>
                  </a:schemeClr>
                </a:solidFill>
              </a:rPr>
              <a:t>.</a:t>
            </a:r>
          </a:p>
        </p:txBody>
      </p:sp>
      <p:sp>
        <p:nvSpPr>
          <p:cNvPr id="21" name="TextBox 20"/>
          <p:cNvSpPr txBox="1"/>
          <p:nvPr/>
        </p:nvSpPr>
        <p:spPr>
          <a:xfrm>
            <a:off x="858589" y="5919755"/>
            <a:ext cx="8542254" cy="430887"/>
          </a:xfrm>
          <a:prstGeom prst="rect">
            <a:avLst/>
          </a:prstGeom>
          <a:noFill/>
        </p:spPr>
        <p:txBody>
          <a:bodyPr wrap="square" rtlCol="0">
            <a:spAutoFit/>
          </a:bodyPr>
          <a:lstStyle/>
          <a:p>
            <a:pPr algn="l"/>
            <a:r>
              <a:rPr lang="en-GB" sz="2200" b="1" dirty="0" err="1">
                <a:solidFill>
                  <a:schemeClr val="accent5">
                    <a:lumMod val="50000"/>
                  </a:schemeClr>
                </a:solidFill>
              </a:rPr>
              <a:t>Lavan</a:t>
            </a:r>
            <a:r>
              <a:rPr lang="en-GB" sz="2200" b="1" dirty="0">
                <a:solidFill>
                  <a:schemeClr val="accent5">
                    <a:lumMod val="50000"/>
                  </a:schemeClr>
                </a:solidFill>
              </a:rPr>
              <a:t> los </a:t>
            </a:r>
            <a:r>
              <a:rPr lang="en-GB" sz="2200" b="1" dirty="0" err="1">
                <a:solidFill>
                  <a:schemeClr val="accent5">
                    <a:lumMod val="50000"/>
                  </a:schemeClr>
                </a:solidFill>
              </a:rPr>
              <a:t>platos</a:t>
            </a:r>
            <a:r>
              <a:rPr lang="en-GB" sz="2200" b="1" dirty="0">
                <a:solidFill>
                  <a:schemeClr val="accent5">
                    <a:lumMod val="50000"/>
                  </a:schemeClr>
                </a:solidFill>
              </a:rPr>
              <a:t> y los </a:t>
            </a:r>
            <a:r>
              <a:rPr lang="en-GB" sz="2200" b="1" dirty="0" err="1">
                <a:solidFill>
                  <a:schemeClr val="accent5">
                    <a:lumMod val="50000"/>
                  </a:schemeClr>
                </a:solidFill>
              </a:rPr>
              <a:t>vasos</a:t>
            </a:r>
            <a:r>
              <a:rPr lang="en-GB" sz="2200" b="1" dirty="0">
                <a:solidFill>
                  <a:schemeClr val="accent5">
                    <a:lumMod val="50000"/>
                  </a:schemeClr>
                </a:solidFill>
              </a:rPr>
              <a:t> </a:t>
            </a:r>
            <a:r>
              <a:rPr lang="en-GB" sz="2200" b="1" dirty="0" err="1">
                <a:solidFill>
                  <a:schemeClr val="accent5">
                    <a:lumMod val="50000"/>
                  </a:schemeClr>
                </a:solidFill>
              </a:rPr>
              <a:t>juntos</a:t>
            </a:r>
            <a:r>
              <a:rPr lang="en-GB" sz="2200" b="1" dirty="0">
                <a:solidFill>
                  <a:schemeClr val="accent5">
                    <a:lumMod val="50000"/>
                  </a:schemeClr>
                </a:solidFill>
              </a:rPr>
              <a:t>.</a:t>
            </a:r>
          </a:p>
        </p:txBody>
      </p:sp>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b="27144"/>
          <a:stretch/>
        </p:blipFill>
        <p:spPr>
          <a:xfrm>
            <a:off x="10431709" y="607867"/>
            <a:ext cx="1760291" cy="1360757"/>
          </a:xfrm>
          <a:prstGeom prst="rect">
            <a:avLst/>
          </a:prstGeom>
        </p:spPr>
      </p:pic>
      <p:sp>
        <p:nvSpPr>
          <p:cNvPr id="23" name="Rounded Rectangle 11">
            <a:extLst>
              <a:ext uri="{FF2B5EF4-FFF2-40B4-BE49-F238E27FC236}">
                <a16:creationId xmlns:a16="http://schemas.microsoft.com/office/drawing/2014/main" id="{A316DD52-7894-4A75-969C-CA0645DA2978}"/>
              </a:ext>
            </a:extLst>
          </p:cNvPr>
          <p:cNvSpPr/>
          <p:nvPr/>
        </p:nvSpPr>
        <p:spPr>
          <a:xfrm>
            <a:off x="10522424" y="258166"/>
            <a:ext cx="14057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0192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7" y="2173557"/>
            <a:ext cx="6695957" cy="879475"/>
          </a:xfrm>
        </p:spPr>
        <p:txBody>
          <a:bodyPr>
            <a:noAutofit/>
          </a:bodyPr>
          <a:lstStyle/>
          <a:p>
            <a:pPr algn="l"/>
            <a:r>
              <a:rPr lang="en-GB" sz="3200" b="1" dirty="0">
                <a:solidFill>
                  <a:prstClr val="white"/>
                </a:solidFill>
              </a:rPr>
              <a:t>Describing what people do (Festive traditions)</a:t>
            </a:r>
            <a:endParaRPr lang="en-US" sz="32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8" y="3145188"/>
            <a:ext cx="7479713" cy="452710"/>
          </a:xfrm>
        </p:spPr>
        <p:txBody>
          <a:bodyPr>
            <a:noAutofit/>
          </a:bodyPr>
          <a:lstStyle/>
          <a:p>
            <a:pPr algn="l"/>
            <a:r>
              <a:rPr lang="en-GB" sz="2800" dirty="0">
                <a:solidFill>
                  <a:prstClr val="white"/>
                </a:solidFill>
              </a:rPr>
              <a:t>present tense –er &amp; –</a:t>
            </a:r>
            <a:r>
              <a:rPr lang="en-GB" sz="2800" dirty="0" err="1">
                <a:solidFill>
                  <a:prstClr val="white"/>
                </a:solidFill>
              </a:rPr>
              <a:t>ir</a:t>
            </a:r>
            <a:r>
              <a:rPr lang="en-GB" sz="2800" dirty="0">
                <a:solidFill>
                  <a:prstClr val="white"/>
                </a:solidFill>
              </a:rPr>
              <a:t> verbs [revisited]</a:t>
            </a:r>
            <a:endParaRPr lang="en-US" sz="1600"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90328" y="3662130"/>
            <a:ext cx="4803703" cy="5717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SSCs</a:t>
            </a:r>
            <a:r>
              <a:rPr kumimoji="0" lang="en-GB" sz="28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[ce] &amp; [ci] [revisited]</a:t>
            </a: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1.2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7 - Lesson 28</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267279"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Nick</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Avery</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lang="en-GB" sz="1400" dirty="0">
                <a:solidFill>
                  <a:prstClr val="white"/>
                </a:solidFill>
                <a:latin typeface="Century Gothic" panose="020B0502020202020204" pitchFamily="34" charset="0"/>
              </a:rPr>
              <a:t>Victoria Hobson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01/10/2020</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089322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01B6026-6024-B640-AA14-813D9C613E27}"/>
              </a:ext>
            </a:extLst>
          </p:cNvPr>
          <p:cNvSpPr txBox="1"/>
          <p:nvPr/>
        </p:nvSpPr>
        <p:spPr>
          <a:xfrm>
            <a:off x="181592" y="880771"/>
            <a:ext cx="9566790" cy="5373779"/>
          </a:xfrm>
          <a:prstGeom prst="rect">
            <a:avLst/>
          </a:prstGeom>
          <a:noFill/>
        </p:spPr>
        <p:txBody>
          <a:bodyPr wrap="square" rtlCol="0">
            <a:spAutoFit/>
          </a:bodyPr>
          <a:lstStyle/>
          <a:p>
            <a:pPr marL="457200" indent="-468000">
              <a:lnSpc>
                <a:spcPct val="120000"/>
              </a:lnSpc>
              <a:buFontTx/>
              <a:buAutoNum type="arabicParenR"/>
              <a:defRPr/>
            </a:pPr>
            <a:r>
              <a:rPr lang="en-US" sz="2200" dirty="0" err="1">
                <a:solidFill>
                  <a:srgbClr val="4472C4">
                    <a:lumMod val="50000"/>
                  </a:srgbClr>
                </a:solidFill>
              </a:rPr>
              <a:t>Tiene</a:t>
            </a:r>
            <a:r>
              <a:rPr lang="en-US" sz="2200" dirty="0">
                <a:solidFill>
                  <a:srgbClr val="4472C4">
                    <a:lumMod val="50000"/>
                  </a:srgbClr>
                </a:solidFill>
              </a:rPr>
              <a:t> _______________ de </a:t>
            </a:r>
            <a:r>
              <a:rPr lang="en-US" sz="2200" dirty="0" err="1">
                <a:solidFill>
                  <a:srgbClr val="4472C4">
                    <a:lumMod val="50000"/>
                  </a:srgbClr>
                </a:solidFill>
              </a:rPr>
              <a:t>viajar</a:t>
            </a:r>
            <a:r>
              <a:rPr lang="en-US" sz="2200" dirty="0">
                <a:solidFill>
                  <a:srgbClr val="4472C4">
                    <a:lumMod val="50000"/>
                  </a:srgbClr>
                </a:solidFill>
              </a:rPr>
              <a:t> a Italia en </a:t>
            </a:r>
            <a:r>
              <a:rPr lang="en-US" sz="2200" dirty="0" err="1">
                <a:solidFill>
                  <a:srgbClr val="4472C4">
                    <a:lumMod val="50000"/>
                  </a:srgbClr>
                </a:solidFill>
              </a:rPr>
              <a:t>verano</a:t>
            </a:r>
            <a:r>
              <a:rPr lang="en-US" sz="2200" dirty="0">
                <a:solidFill>
                  <a:srgbClr val="4472C4">
                    <a:lumMod val="50000"/>
                  </a:srgbClr>
                </a:solidFill>
              </a:rPr>
              <a:t>.</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457200" marR="0" lvl="0" indent="-468000" algn="l" defTabSz="914400" rtl="0" eaLnBrk="1" fontAlgn="auto" latinLnBrk="0" hangingPunct="1">
              <a:lnSpc>
                <a:spcPct val="120000"/>
              </a:lnSpc>
              <a:spcAft>
                <a:spcPts val="0"/>
              </a:spcAft>
              <a:buClrTx/>
              <a:buSzTx/>
              <a:buFontTx/>
              <a:buAutoNum type="arabicParenR"/>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457200" marR="0" lvl="0" indent="-468000" algn="l" defTabSz="914400" rtl="0" eaLnBrk="1" fontAlgn="auto" latinLnBrk="0" hangingPunct="1">
              <a:lnSpc>
                <a:spcPct val="120000"/>
              </a:lnSpc>
              <a:spcAft>
                <a:spcPts val="0"/>
              </a:spcAft>
              <a:buClrTx/>
              <a:buSzTx/>
              <a:buFontTx/>
              <a:buAutoNum type="arabicParenR"/>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rPr>
              <a:t>Quieres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 leer </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 ____________________ de la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rPr>
              <a:t>frase</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a:t>
            </a:r>
          </a:p>
          <a:p>
            <a:pPr marL="457200" marR="0" lvl="0" indent="-468000" algn="l" defTabSz="914400" rtl="0" eaLnBrk="1" fontAlgn="auto" latinLnBrk="0" hangingPunct="1">
              <a:lnSpc>
                <a:spcPct val="120000"/>
              </a:lnSpc>
              <a:spcAft>
                <a:spcPts val="0"/>
              </a:spcAft>
              <a:buClrTx/>
              <a:buSzTx/>
              <a:buFontTx/>
              <a:buAutoNum type="arabicParenR"/>
              <a:tabLst/>
              <a:defRPr/>
            </a:pPr>
            <a:endParaRPr lang="en-US" sz="2200" dirty="0">
              <a:solidFill>
                <a:srgbClr val="4472C4">
                  <a:lumMod val="50000"/>
                </a:srgbClr>
              </a:solidFill>
              <a:latin typeface="Century Gothic" panose="020F0302020204030204"/>
            </a:endParaRPr>
          </a:p>
          <a:p>
            <a:pPr marL="457200" marR="0" lvl="0" indent="-468000" algn="l" defTabSz="914400" rtl="0" eaLnBrk="1" fontAlgn="auto" latinLnBrk="0" hangingPunct="1">
              <a:lnSpc>
                <a:spcPct val="120000"/>
              </a:lnSpc>
              <a:spcAft>
                <a:spcPts val="0"/>
              </a:spcAft>
              <a:buClrTx/>
              <a:buSzTx/>
              <a:buFontTx/>
              <a:buAutoNum type="arabicParenR"/>
              <a:tabLst/>
              <a:defRPr/>
            </a:pPr>
            <a:r>
              <a:rPr lang="en-US" sz="2200" dirty="0" err="1">
                <a:solidFill>
                  <a:srgbClr val="4472C4">
                    <a:lumMod val="50000"/>
                  </a:srgbClr>
                </a:solidFill>
                <a:latin typeface="Century Gothic" panose="020F0302020204030204"/>
              </a:rPr>
              <a:t>Tengo</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 __________   de mi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rPr>
              <a:t>familia</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a:t>
            </a:r>
            <a:r>
              <a:rPr lang="en-US" sz="2200" dirty="0">
                <a:solidFill>
                  <a:srgbClr val="4472C4">
                    <a:lumMod val="50000"/>
                  </a:srgbClr>
                </a:solidFill>
                <a:latin typeface="Century Gothic" panose="020F0302020204030204"/>
              </a:rPr>
              <a:t>  __________</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rPr>
              <a:t>voy</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 a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rPr>
              <a:t>tener</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rPr>
              <a:t>éxito</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a:t>
            </a:r>
          </a:p>
          <a:p>
            <a:pPr marL="457200" marR="0" lvl="0" indent="-468000" algn="l" defTabSz="914400" rtl="0" eaLnBrk="1" fontAlgn="auto" latinLnBrk="0" hangingPunct="1">
              <a:lnSpc>
                <a:spcPct val="120000"/>
              </a:lnSpc>
              <a:spcAft>
                <a:spcPts val="0"/>
              </a:spcAft>
              <a:buClrTx/>
              <a:buSzTx/>
              <a:buFontTx/>
              <a:buAutoNum type="arabicParenR"/>
              <a:tabLst/>
              <a:defRPr/>
            </a:pPr>
            <a:endParaRPr lang="en-US" sz="2200" dirty="0">
              <a:solidFill>
                <a:srgbClr val="4472C4">
                  <a:lumMod val="50000"/>
                </a:srgbClr>
              </a:solidFill>
              <a:latin typeface="Century Gothic" panose="020F0302020204030204"/>
            </a:endParaRPr>
          </a:p>
          <a:p>
            <a:pPr marL="457200" marR="0" lvl="0" indent="-468000" algn="l" defTabSz="914400" rtl="0" eaLnBrk="1" fontAlgn="auto" latinLnBrk="0" hangingPunct="1">
              <a:lnSpc>
                <a:spcPct val="120000"/>
              </a:lnSpc>
              <a:spcAft>
                <a:spcPts val="0"/>
              </a:spcAft>
              <a:buClrTx/>
              <a:buSzTx/>
              <a:buFontTx/>
              <a:buAutoNum type="arabicParenR"/>
              <a:tabLst/>
              <a:defRPr/>
            </a:pP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Primero, das un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rPr>
              <a:t>paso</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   __________________.</a:t>
            </a:r>
          </a:p>
          <a:p>
            <a:pPr marL="457200" marR="0" lvl="0" indent="-468000" algn="l" defTabSz="914400" rtl="0" eaLnBrk="1" fontAlgn="auto" latinLnBrk="0" hangingPunct="1">
              <a:lnSpc>
                <a:spcPct val="120000"/>
              </a:lnSpc>
              <a:spcAft>
                <a:spcPts val="0"/>
              </a:spcAft>
              <a:buClrTx/>
              <a:buSzTx/>
              <a:buFontTx/>
              <a:buAutoNum type="arabicParenR"/>
              <a:tabLst/>
              <a:defRPr/>
            </a:pPr>
            <a:endParaRPr lang="en-US" sz="2200" dirty="0">
              <a:solidFill>
                <a:srgbClr val="4472C4">
                  <a:lumMod val="50000"/>
                </a:srgbClr>
              </a:solidFill>
              <a:latin typeface="Century Gothic" panose="020F0302020204030204"/>
            </a:endParaRPr>
          </a:p>
          <a:p>
            <a:pPr marL="457200" marR="0" lvl="0" indent="-468000" algn="l" defTabSz="914400" rtl="0" eaLnBrk="1" fontAlgn="auto" latinLnBrk="0" hangingPunct="1">
              <a:lnSpc>
                <a:spcPct val="120000"/>
              </a:lnSpc>
              <a:spcAft>
                <a:spcPts val="0"/>
              </a:spcAft>
              <a:buClrTx/>
              <a:buSzTx/>
              <a:buFontTx/>
              <a:buAutoNum type="arabicParenR"/>
              <a:tabLst/>
              <a:defRPr/>
            </a:pP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rPr>
              <a:t>Luego</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 das un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rPr>
              <a:t>paso</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 __________________.</a:t>
            </a:r>
          </a:p>
          <a:p>
            <a:pPr marL="457200" marR="0" lvl="0" indent="-468000" algn="l" defTabSz="914400" rtl="0" eaLnBrk="1" fontAlgn="auto" latinLnBrk="0" hangingPunct="1">
              <a:lnSpc>
                <a:spcPct val="120000"/>
              </a:lnSpc>
              <a:spcAft>
                <a:spcPts val="0"/>
              </a:spcAft>
              <a:buClrTx/>
              <a:buSzTx/>
              <a:buFontTx/>
              <a:buAutoNum type="arabicParenR"/>
              <a:tabLst/>
              <a:defRPr/>
            </a:pPr>
            <a:endParaRPr lang="en-US" sz="2200" dirty="0">
              <a:solidFill>
                <a:srgbClr val="4472C4">
                  <a:lumMod val="50000"/>
                </a:srgbClr>
              </a:solidFill>
              <a:latin typeface="Century Gothic" panose="020F0302020204030204"/>
            </a:endParaRPr>
          </a:p>
          <a:p>
            <a:pPr marL="457200" marR="0" lvl="0" indent="-468000" algn="l" defTabSz="914400" rtl="0" eaLnBrk="1" fontAlgn="auto" latinLnBrk="0" hangingPunct="1">
              <a:lnSpc>
                <a:spcPct val="120000"/>
              </a:lnSpc>
              <a:spcAft>
                <a:spcPts val="0"/>
              </a:spcAft>
              <a:buClrTx/>
              <a:buSzTx/>
              <a:buFontTx/>
              <a:buAutoNum type="arabicParenR"/>
              <a:tabLst/>
              <a:defRPr/>
            </a:pPr>
            <a:r>
              <a:rPr lang="en-US" sz="2200" dirty="0">
                <a:solidFill>
                  <a:srgbClr val="4472C4">
                    <a:lumMod val="50000"/>
                  </a:srgbClr>
                </a:solidFill>
                <a:latin typeface="Century Gothic" panose="020F0302020204030204"/>
              </a:rPr>
              <a:t>El cine </a:t>
            </a:r>
            <a:r>
              <a:rPr lang="en-US" sz="2200" dirty="0" err="1">
                <a:solidFill>
                  <a:srgbClr val="4472C4">
                    <a:lumMod val="50000"/>
                  </a:srgbClr>
                </a:solidFill>
                <a:latin typeface="Century Gothic" panose="020F0302020204030204"/>
              </a:rPr>
              <a:t>está</a:t>
            </a:r>
            <a:r>
              <a:rPr lang="en-US" sz="2200" dirty="0">
                <a:solidFill>
                  <a:srgbClr val="4472C4">
                    <a:lumMod val="50000"/>
                  </a:srgbClr>
                </a:solidFill>
                <a:latin typeface="Century Gothic" panose="020F0302020204030204"/>
              </a:rPr>
              <a:t> a la ___________________.</a:t>
            </a:r>
          </a:p>
          <a:p>
            <a:pPr marL="457200" marR="0" lvl="0" indent="-468000" algn="l" defTabSz="914400" rtl="0" eaLnBrk="1" fontAlgn="auto" latinLnBrk="0" hangingPunct="1">
              <a:lnSpc>
                <a:spcPct val="120000"/>
              </a:lnSpc>
              <a:spcAft>
                <a:spcPts val="0"/>
              </a:spcAft>
              <a:buClrTx/>
              <a:buSzTx/>
              <a:buFontTx/>
              <a:buAutoNum type="arabicParenR"/>
              <a:tabLst/>
              <a:defRPr/>
            </a:pPr>
            <a:endParaRPr kumimoji="0" lang="en-US" sz="2200" b="0" i="0" u="none" strike="noStrike" kern="1200" cap="none" spc="0" normalizeH="0" noProof="0" dirty="0">
              <a:ln>
                <a:noFill/>
              </a:ln>
              <a:solidFill>
                <a:srgbClr val="4472C4">
                  <a:lumMod val="50000"/>
                </a:srgbClr>
              </a:solidFill>
              <a:effectLst/>
              <a:uLnTx/>
              <a:uFillTx/>
              <a:latin typeface="Century Gothic" panose="020F0302020204030204"/>
            </a:endParaRPr>
          </a:p>
          <a:p>
            <a:pPr marL="457200" lvl="0" indent="-468000">
              <a:lnSpc>
                <a:spcPct val="120000"/>
              </a:lnSpc>
              <a:buFontTx/>
              <a:buAutoNum type="arabicParenR"/>
            </a:pPr>
            <a:r>
              <a:rPr lang="en-US" sz="2200" dirty="0">
                <a:solidFill>
                  <a:srgbClr val="4472C4">
                    <a:lumMod val="50000"/>
                  </a:srgbClr>
                </a:solidFill>
                <a:latin typeface="Century Gothic" panose="020F0302020204030204"/>
              </a:rPr>
              <a:t>La escuela </a:t>
            </a:r>
            <a:r>
              <a:rPr lang="en-US" sz="2200" dirty="0" err="1">
                <a:solidFill>
                  <a:srgbClr val="4472C4">
                    <a:lumMod val="50000"/>
                  </a:srgbClr>
                </a:solidFill>
              </a:rPr>
              <a:t>está</a:t>
            </a:r>
            <a:r>
              <a:rPr lang="en-US" sz="2200" dirty="0">
                <a:solidFill>
                  <a:srgbClr val="4472C4">
                    <a:lumMod val="50000"/>
                  </a:srgbClr>
                </a:solidFill>
              </a:rPr>
              <a:t> a la ___________________.</a:t>
            </a:r>
            <a:r>
              <a:rPr lang="en-US" sz="2200" dirty="0">
                <a:solidFill>
                  <a:srgbClr val="4472C4">
                    <a:lumMod val="50000"/>
                  </a:srgbClr>
                </a:solidFill>
                <a:latin typeface="Century Gothic" panose="020F0302020204030204"/>
              </a:rPr>
              <a:t> </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 </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6" name="Right Arrow 5"/>
          <p:cNvSpPr/>
          <p:nvPr/>
        </p:nvSpPr>
        <p:spPr>
          <a:xfrm>
            <a:off x="5729703" y="4987021"/>
            <a:ext cx="556395" cy="361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ight Arrow 41"/>
          <p:cNvSpPr/>
          <p:nvPr/>
        </p:nvSpPr>
        <p:spPr>
          <a:xfrm rot="10800000">
            <a:off x="6405462" y="5727543"/>
            <a:ext cx="556395" cy="361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9721725" y="692333"/>
            <a:ext cx="2191984" cy="563231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2400" dirty="0" err="1">
                <a:solidFill>
                  <a:schemeClr val="accent5">
                    <a:lumMod val="50000"/>
                  </a:schemeClr>
                </a:solidFill>
              </a:rPr>
              <a:t>atrás</a:t>
            </a:r>
            <a:endParaRPr lang="en-GB" sz="2400" dirty="0">
              <a:solidFill>
                <a:schemeClr val="accent5">
                  <a:lumMod val="50000"/>
                </a:schemeClr>
              </a:solidFill>
            </a:endParaRPr>
          </a:p>
          <a:p>
            <a:pPr algn="l"/>
            <a:endParaRPr lang="en-GB" sz="2400" dirty="0">
              <a:solidFill>
                <a:schemeClr val="accent5">
                  <a:lumMod val="50000"/>
                </a:schemeClr>
              </a:solidFill>
            </a:endParaRPr>
          </a:p>
          <a:p>
            <a:pPr algn="l"/>
            <a:r>
              <a:rPr lang="en-GB" sz="2400" dirty="0">
                <a:solidFill>
                  <a:schemeClr val="accent5">
                    <a:lumMod val="50000"/>
                  </a:schemeClr>
                </a:solidFill>
              </a:rPr>
              <a:t>el </a:t>
            </a:r>
            <a:r>
              <a:rPr lang="en-GB" sz="2400" dirty="0" err="1">
                <a:solidFill>
                  <a:schemeClr val="accent5">
                    <a:lumMod val="50000"/>
                  </a:schemeClr>
                </a:solidFill>
              </a:rPr>
              <a:t>apoyo</a:t>
            </a:r>
            <a:endParaRPr lang="en-GB" sz="2400" dirty="0">
              <a:solidFill>
                <a:schemeClr val="accent5">
                  <a:lumMod val="50000"/>
                </a:schemeClr>
              </a:solidFill>
            </a:endParaRPr>
          </a:p>
          <a:p>
            <a:pPr algn="l"/>
            <a:endParaRPr lang="en-GB" sz="2400" dirty="0">
              <a:solidFill>
                <a:schemeClr val="accent5">
                  <a:lumMod val="50000"/>
                </a:schemeClr>
              </a:solidFill>
            </a:endParaRPr>
          </a:p>
          <a:p>
            <a:pPr algn="l"/>
            <a:r>
              <a:rPr lang="en-GB" sz="2400" dirty="0" err="1">
                <a:solidFill>
                  <a:schemeClr val="accent5">
                    <a:lumMod val="50000"/>
                  </a:schemeClr>
                </a:solidFill>
              </a:rPr>
              <a:t>izquierda</a:t>
            </a:r>
            <a:endParaRPr lang="en-GB" sz="2400" dirty="0">
              <a:solidFill>
                <a:schemeClr val="accent5">
                  <a:lumMod val="50000"/>
                </a:schemeClr>
              </a:solidFill>
            </a:endParaRPr>
          </a:p>
          <a:p>
            <a:pPr algn="l"/>
            <a:endParaRPr lang="en-GB" sz="2400" dirty="0">
              <a:solidFill>
                <a:schemeClr val="accent5">
                  <a:lumMod val="50000"/>
                </a:schemeClr>
              </a:solidFill>
            </a:endParaRPr>
          </a:p>
          <a:p>
            <a:pPr algn="l"/>
            <a:r>
              <a:rPr lang="en-GB" sz="2400" dirty="0">
                <a:solidFill>
                  <a:schemeClr val="accent5">
                    <a:lumMod val="50000"/>
                  </a:schemeClr>
                </a:solidFill>
              </a:rPr>
              <a:t>la </a:t>
            </a:r>
            <a:r>
              <a:rPr lang="en-GB" sz="2400" dirty="0" err="1">
                <a:solidFill>
                  <a:schemeClr val="accent5">
                    <a:lumMod val="50000"/>
                  </a:schemeClr>
                </a:solidFill>
              </a:rPr>
              <a:t>intención</a:t>
            </a:r>
            <a:endParaRPr lang="en-GB" sz="2400" dirty="0">
              <a:solidFill>
                <a:schemeClr val="accent5">
                  <a:lumMod val="50000"/>
                </a:schemeClr>
              </a:solidFill>
            </a:endParaRPr>
          </a:p>
          <a:p>
            <a:pPr algn="l"/>
            <a:endParaRPr lang="en-GB" sz="2400" dirty="0">
              <a:solidFill>
                <a:schemeClr val="accent5">
                  <a:lumMod val="50000"/>
                </a:schemeClr>
              </a:solidFill>
            </a:endParaRPr>
          </a:p>
          <a:p>
            <a:pPr algn="l"/>
            <a:r>
              <a:rPr lang="en-GB" sz="2400" dirty="0" err="1">
                <a:solidFill>
                  <a:schemeClr val="accent5">
                    <a:lumMod val="50000"/>
                  </a:schemeClr>
                </a:solidFill>
              </a:rPr>
              <a:t>derecha</a:t>
            </a:r>
            <a:endParaRPr lang="en-GB" sz="2400" dirty="0">
              <a:solidFill>
                <a:schemeClr val="accent5">
                  <a:lumMod val="50000"/>
                </a:schemeClr>
              </a:solidFill>
            </a:endParaRPr>
          </a:p>
          <a:p>
            <a:pPr algn="l"/>
            <a:endParaRPr lang="en-GB" sz="2400" dirty="0">
              <a:solidFill>
                <a:schemeClr val="accent5">
                  <a:lumMod val="50000"/>
                </a:schemeClr>
              </a:solidFill>
            </a:endParaRPr>
          </a:p>
          <a:p>
            <a:pPr algn="l"/>
            <a:r>
              <a:rPr lang="en-GB" sz="2400" dirty="0">
                <a:solidFill>
                  <a:schemeClr val="accent5">
                    <a:lumMod val="50000"/>
                  </a:schemeClr>
                </a:solidFill>
              </a:rPr>
              <a:t>la </a:t>
            </a:r>
            <a:r>
              <a:rPr lang="en-GB" sz="2400" dirty="0" err="1">
                <a:solidFill>
                  <a:schemeClr val="accent5">
                    <a:lumMod val="50000"/>
                  </a:schemeClr>
                </a:solidFill>
              </a:rPr>
              <a:t>traducción</a:t>
            </a:r>
            <a:endParaRPr lang="en-GB" sz="2400" dirty="0">
              <a:solidFill>
                <a:schemeClr val="accent5">
                  <a:lumMod val="50000"/>
                </a:schemeClr>
              </a:solidFill>
            </a:endParaRPr>
          </a:p>
          <a:p>
            <a:pPr algn="l"/>
            <a:endParaRPr lang="en-GB" sz="2400" dirty="0">
              <a:solidFill>
                <a:schemeClr val="accent5">
                  <a:lumMod val="50000"/>
                </a:schemeClr>
              </a:solidFill>
            </a:endParaRPr>
          </a:p>
          <a:p>
            <a:pPr algn="l"/>
            <a:r>
              <a:rPr lang="en-GB" sz="2400" dirty="0" err="1">
                <a:solidFill>
                  <a:schemeClr val="accent5">
                    <a:lumMod val="50000"/>
                  </a:schemeClr>
                </a:solidFill>
              </a:rPr>
              <a:t>adelante</a:t>
            </a:r>
            <a:endParaRPr lang="en-GB" sz="2400" dirty="0">
              <a:solidFill>
                <a:schemeClr val="accent5">
                  <a:lumMod val="50000"/>
                </a:schemeClr>
              </a:solidFill>
            </a:endParaRPr>
          </a:p>
          <a:p>
            <a:pPr algn="l"/>
            <a:endParaRPr lang="en-GB" sz="2400" dirty="0">
              <a:solidFill>
                <a:schemeClr val="accent5">
                  <a:lumMod val="50000"/>
                </a:schemeClr>
              </a:solidFill>
            </a:endParaRPr>
          </a:p>
          <a:p>
            <a:pPr algn="l"/>
            <a:r>
              <a:rPr lang="en-GB" sz="2400" dirty="0" err="1">
                <a:solidFill>
                  <a:schemeClr val="accent5">
                    <a:lumMod val="50000"/>
                  </a:schemeClr>
                </a:solidFill>
              </a:rPr>
              <a:t>así</a:t>
            </a:r>
            <a:r>
              <a:rPr lang="en-GB" sz="2400" dirty="0">
                <a:solidFill>
                  <a:schemeClr val="accent5">
                    <a:lumMod val="50000"/>
                  </a:schemeClr>
                </a:solidFill>
              </a:rPr>
              <a:t> que</a:t>
            </a:r>
          </a:p>
        </p:txBody>
      </p:sp>
      <p:sp>
        <p:nvSpPr>
          <p:cNvPr id="43" name="TextBox 42"/>
          <p:cNvSpPr txBox="1"/>
          <p:nvPr/>
        </p:nvSpPr>
        <p:spPr>
          <a:xfrm>
            <a:off x="2912692" y="1734237"/>
            <a:ext cx="2391117" cy="430887"/>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GB" sz="2200" dirty="0">
                <a:solidFill>
                  <a:schemeClr val="accent5">
                    <a:lumMod val="50000"/>
                  </a:schemeClr>
                </a:solidFill>
              </a:rPr>
              <a:t>la </a:t>
            </a:r>
            <a:r>
              <a:rPr lang="en-GB" sz="2200" dirty="0" err="1">
                <a:solidFill>
                  <a:schemeClr val="accent5">
                    <a:lumMod val="50000"/>
                  </a:schemeClr>
                </a:solidFill>
              </a:rPr>
              <a:t>traducción</a:t>
            </a:r>
            <a:endParaRPr lang="en-GB" sz="2200" dirty="0">
              <a:solidFill>
                <a:schemeClr val="accent5">
                  <a:lumMod val="50000"/>
                </a:schemeClr>
              </a:solidFill>
            </a:endParaRPr>
          </a:p>
        </p:txBody>
      </p:sp>
      <p:sp>
        <p:nvSpPr>
          <p:cNvPr id="44" name="TextBox 43"/>
          <p:cNvSpPr txBox="1"/>
          <p:nvPr/>
        </p:nvSpPr>
        <p:spPr>
          <a:xfrm>
            <a:off x="1651377" y="923916"/>
            <a:ext cx="1845163" cy="430887"/>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GB" sz="2200" dirty="0">
                <a:solidFill>
                  <a:schemeClr val="accent5">
                    <a:lumMod val="50000"/>
                  </a:schemeClr>
                </a:solidFill>
              </a:rPr>
              <a:t>la </a:t>
            </a:r>
            <a:r>
              <a:rPr lang="en-GB" sz="2200" dirty="0" err="1">
                <a:solidFill>
                  <a:schemeClr val="accent5">
                    <a:lumMod val="50000"/>
                  </a:schemeClr>
                </a:solidFill>
              </a:rPr>
              <a:t>intención</a:t>
            </a:r>
            <a:endParaRPr lang="en-GB" sz="2200" dirty="0">
              <a:solidFill>
                <a:schemeClr val="accent5">
                  <a:lumMod val="50000"/>
                </a:schemeClr>
              </a:solidFill>
            </a:endParaRPr>
          </a:p>
        </p:txBody>
      </p:sp>
      <p:sp>
        <p:nvSpPr>
          <p:cNvPr id="45" name="TextBox 44"/>
          <p:cNvSpPr txBox="1"/>
          <p:nvPr/>
        </p:nvSpPr>
        <p:spPr>
          <a:xfrm>
            <a:off x="1685317" y="2532374"/>
            <a:ext cx="1515213" cy="430887"/>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GB" sz="2200" dirty="0">
                <a:solidFill>
                  <a:schemeClr val="accent5">
                    <a:lumMod val="50000"/>
                  </a:schemeClr>
                </a:solidFill>
              </a:rPr>
              <a:t>el </a:t>
            </a:r>
            <a:r>
              <a:rPr lang="en-GB" sz="2200" dirty="0" err="1">
                <a:solidFill>
                  <a:schemeClr val="accent5">
                    <a:lumMod val="50000"/>
                  </a:schemeClr>
                </a:solidFill>
              </a:rPr>
              <a:t>apoyo</a:t>
            </a:r>
            <a:endParaRPr lang="en-GB" sz="2200" dirty="0">
              <a:solidFill>
                <a:schemeClr val="accent5">
                  <a:lumMod val="50000"/>
                </a:schemeClr>
              </a:solidFill>
            </a:endParaRPr>
          </a:p>
        </p:txBody>
      </p:sp>
      <p:sp>
        <p:nvSpPr>
          <p:cNvPr id="46" name="TextBox 45"/>
          <p:cNvSpPr txBox="1"/>
          <p:nvPr/>
        </p:nvSpPr>
        <p:spPr>
          <a:xfrm>
            <a:off x="3919046" y="3344033"/>
            <a:ext cx="2192146" cy="430887"/>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GB" sz="2200" dirty="0" err="1">
                <a:solidFill>
                  <a:schemeClr val="accent5">
                    <a:lumMod val="50000"/>
                  </a:schemeClr>
                </a:solidFill>
              </a:rPr>
              <a:t>adelante</a:t>
            </a:r>
            <a:endParaRPr lang="en-GB" sz="2200" dirty="0">
              <a:solidFill>
                <a:schemeClr val="accent5">
                  <a:lumMod val="50000"/>
                </a:schemeClr>
              </a:solidFill>
            </a:endParaRPr>
          </a:p>
        </p:txBody>
      </p:sp>
      <p:sp>
        <p:nvSpPr>
          <p:cNvPr id="47" name="TextBox 46"/>
          <p:cNvSpPr txBox="1"/>
          <p:nvPr/>
        </p:nvSpPr>
        <p:spPr>
          <a:xfrm>
            <a:off x="3604062" y="4116841"/>
            <a:ext cx="2248968" cy="430887"/>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GB" sz="2200" dirty="0" err="1">
                <a:solidFill>
                  <a:schemeClr val="accent5">
                    <a:lumMod val="50000"/>
                  </a:schemeClr>
                </a:solidFill>
              </a:rPr>
              <a:t>atrás</a:t>
            </a:r>
            <a:endParaRPr lang="en-GB" sz="2200" dirty="0">
              <a:solidFill>
                <a:schemeClr val="accent5">
                  <a:lumMod val="50000"/>
                </a:schemeClr>
              </a:solidFill>
            </a:endParaRPr>
          </a:p>
        </p:txBody>
      </p:sp>
      <p:sp>
        <p:nvSpPr>
          <p:cNvPr id="48" name="TextBox 47"/>
          <p:cNvSpPr txBox="1"/>
          <p:nvPr/>
        </p:nvSpPr>
        <p:spPr>
          <a:xfrm>
            <a:off x="3101730" y="4947357"/>
            <a:ext cx="2291250" cy="430887"/>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GB" sz="2200" dirty="0" err="1">
                <a:solidFill>
                  <a:schemeClr val="accent5">
                    <a:lumMod val="50000"/>
                  </a:schemeClr>
                </a:solidFill>
              </a:rPr>
              <a:t>derecha</a:t>
            </a:r>
            <a:endParaRPr lang="en-GB" sz="2200" dirty="0">
              <a:solidFill>
                <a:schemeClr val="accent5">
                  <a:lumMod val="50000"/>
                </a:schemeClr>
              </a:solidFill>
            </a:endParaRPr>
          </a:p>
        </p:txBody>
      </p:sp>
      <p:sp>
        <p:nvSpPr>
          <p:cNvPr id="49" name="TextBox 48"/>
          <p:cNvSpPr txBox="1"/>
          <p:nvPr/>
        </p:nvSpPr>
        <p:spPr>
          <a:xfrm>
            <a:off x="3677307" y="5723555"/>
            <a:ext cx="2291250" cy="430887"/>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GB" sz="2200" dirty="0" err="1">
                <a:solidFill>
                  <a:schemeClr val="accent5">
                    <a:lumMod val="50000"/>
                  </a:schemeClr>
                </a:solidFill>
              </a:rPr>
              <a:t>izquierda</a:t>
            </a:r>
            <a:endParaRPr lang="en-GB" sz="2200" dirty="0">
              <a:solidFill>
                <a:schemeClr val="accent5">
                  <a:lumMod val="50000"/>
                </a:schemeClr>
              </a:solidFill>
            </a:endParaRPr>
          </a:p>
        </p:txBody>
      </p:sp>
      <p:sp>
        <p:nvSpPr>
          <p:cNvPr id="50" name="TextBox 49"/>
          <p:cNvSpPr txBox="1"/>
          <p:nvPr/>
        </p:nvSpPr>
        <p:spPr>
          <a:xfrm>
            <a:off x="179720" y="2107759"/>
            <a:ext cx="8975960" cy="430887"/>
          </a:xfrm>
          <a:prstGeom prst="rect">
            <a:avLst/>
          </a:prstGeom>
          <a:noFill/>
        </p:spPr>
        <p:txBody>
          <a:bodyPr wrap="square" rtlCol="0">
            <a:spAutoFit/>
          </a:bodyPr>
          <a:lstStyle/>
          <a:p>
            <a:pPr algn="l"/>
            <a:r>
              <a:rPr lang="en-GB" sz="2200" b="1" dirty="0">
                <a:solidFill>
                  <a:schemeClr val="accent5">
                    <a:lumMod val="50000"/>
                  </a:schemeClr>
                </a:solidFill>
              </a:rPr>
              <a:t>Do you want to read the translation of the sentence?</a:t>
            </a:r>
          </a:p>
        </p:txBody>
      </p:sp>
      <p:sp>
        <p:nvSpPr>
          <p:cNvPr id="51" name="TextBox 50"/>
          <p:cNvSpPr txBox="1"/>
          <p:nvPr/>
        </p:nvSpPr>
        <p:spPr>
          <a:xfrm>
            <a:off x="200447" y="1319553"/>
            <a:ext cx="5526777" cy="430887"/>
          </a:xfrm>
          <a:prstGeom prst="rect">
            <a:avLst/>
          </a:prstGeom>
          <a:noFill/>
        </p:spPr>
        <p:txBody>
          <a:bodyPr wrap="square" rtlCol="0">
            <a:spAutoFit/>
          </a:bodyPr>
          <a:lstStyle/>
          <a:p>
            <a:pPr algn="l"/>
            <a:r>
              <a:rPr lang="en-GB" sz="2200" b="1" dirty="0">
                <a:solidFill>
                  <a:schemeClr val="accent5">
                    <a:lumMod val="50000"/>
                  </a:schemeClr>
                </a:solidFill>
              </a:rPr>
              <a:t>He intends to travel to Italy in summer.</a:t>
            </a:r>
          </a:p>
        </p:txBody>
      </p:sp>
      <p:sp>
        <p:nvSpPr>
          <p:cNvPr id="52" name="TextBox 51"/>
          <p:cNvSpPr txBox="1"/>
          <p:nvPr/>
        </p:nvSpPr>
        <p:spPr>
          <a:xfrm>
            <a:off x="180740" y="2950718"/>
            <a:ext cx="8125012" cy="430887"/>
          </a:xfrm>
          <a:prstGeom prst="rect">
            <a:avLst/>
          </a:prstGeom>
          <a:noFill/>
        </p:spPr>
        <p:txBody>
          <a:bodyPr wrap="square" rtlCol="0">
            <a:spAutoFit/>
          </a:bodyPr>
          <a:lstStyle/>
          <a:p>
            <a:pPr algn="l"/>
            <a:r>
              <a:rPr lang="en-GB" sz="2200" b="1" dirty="0">
                <a:solidFill>
                  <a:schemeClr val="accent5">
                    <a:lumMod val="50000"/>
                  </a:schemeClr>
                </a:solidFill>
              </a:rPr>
              <a:t>I have the support of my family so I am going to succeed.</a:t>
            </a:r>
          </a:p>
        </p:txBody>
      </p:sp>
      <p:sp>
        <p:nvSpPr>
          <p:cNvPr id="53" name="TextBox 52"/>
          <p:cNvSpPr txBox="1"/>
          <p:nvPr/>
        </p:nvSpPr>
        <p:spPr>
          <a:xfrm>
            <a:off x="180740" y="3747076"/>
            <a:ext cx="4966143" cy="430887"/>
          </a:xfrm>
          <a:prstGeom prst="rect">
            <a:avLst/>
          </a:prstGeom>
          <a:noFill/>
        </p:spPr>
        <p:txBody>
          <a:bodyPr wrap="square" rtlCol="0">
            <a:spAutoFit/>
          </a:bodyPr>
          <a:lstStyle/>
          <a:p>
            <a:pPr algn="l"/>
            <a:r>
              <a:rPr lang="en-GB" sz="2200" b="1" dirty="0">
                <a:solidFill>
                  <a:schemeClr val="accent5">
                    <a:lumMod val="50000"/>
                  </a:schemeClr>
                </a:solidFill>
              </a:rPr>
              <a:t>First, you take a step forward.</a:t>
            </a:r>
          </a:p>
        </p:txBody>
      </p:sp>
      <p:sp>
        <p:nvSpPr>
          <p:cNvPr id="55" name="TextBox 54"/>
          <p:cNvSpPr txBox="1"/>
          <p:nvPr/>
        </p:nvSpPr>
        <p:spPr>
          <a:xfrm>
            <a:off x="154937" y="4512452"/>
            <a:ext cx="4976761" cy="430887"/>
          </a:xfrm>
          <a:prstGeom prst="rect">
            <a:avLst/>
          </a:prstGeom>
          <a:noFill/>
        </p:spPr>
        <p:txBody>
          <a:bodyPr wrap="square" rtlCol="0">
            <a:spAutoFit/>
          </a:bodyPr>
          <a:lstStyle/>
          <a:p>
            <a:pPr algn="l"/>
            <a:r>
              <a:rPr lang="en-GB" sz="2200" b="1" dirty="0">
                <a:solidFill>
                  <a:schemeClr val="accent5">
                    <a:lumMod val="50000"/>
                  </a:schemeClr>
                </a:solidFill>
              </a:rPr>
              <a:t>Then, you take a step backwards.</a:t>
            </a:r>
          </a:p>
        </p:txBody>
      </p:sp>
      <p:sp>
        <p:nvSpPr>
          <p:cNvPr id="56" name="TextBox 55"/>
          <p:cNvSpPr txBox="1"/>
          <p:nvPr/>
        </p:nvSpPr>
        <p:spPr>
          <a:xfrm>
            <a:off x="154937" y="5335456"/>
            <a:ext cx="3875097" cy="430887"/>
          </a:xfrm>
          <a:prstGeom prst="rect">
            <a:avLst/>
          </a:prstGeom>
          <a:noFill/>
        </p:spPr>
        <p:txBody>
          <a:bodyPr wrap="square" rtlCol="0">
            <a:spAutoFit/>
          </a:bodyPr>
          <a:lstStyle/>
          <a:p>
            <a:pPr algn="l"/>
            <a:r>
              <a:rPr lang="en-GB" sz="2200" b="1" dirty="0">
                <a:solidFill>
                  <a:schemeClr val="accent5">
                    <a:lumMod val="50000"/>
                  </a:schemeClr>
                </a:solidFill>
              </a:rPr>
              <a:t>The cinema is on the right.</a:t>
            </a:r>
          </a:p>
        </p:txBody>
      </p:sp>
      <p:sp>
        <p:nvSpPr>
          <p:cNvPr id="57" name="TextBox 56"/>
          <p:cNvSpPr txBox="1"/>
          <p:nvPr/>
        </p:nvSpPr>
        <p:spPr>
          <a:xfrm>
            <a:off x="208249" y="6000121"/>
            <a:ext cx="3676486" cy="430887"/>
          </a:xfrm>
          <a:prstGeom prst="rect">
            <a:avLst/>
          </a:prstGeom>
          <a:noFill/>
        </p:spPr>
        <p:txBody>
          <a:bodyPr wrap="square" rtlCol="0">
            <a:spAutoFit/>
          </a:bodyPr>
          <a:lstStyle/>
          <a:p>
            <a:pPr algn="l"/>
            <a:r>
              <a:rPr lang="en-GB" sz="2200" b="1" dirty="0">
                <a:solidFill>
                  <a:schemeClr val="accent5">
                    <a:lumMod val="50000"/>
                  </a:schemeClr>
                </a:solidFill>
              </a:rPr>
              <a:t>The school is on the left.</a:t>
            </a:r>
          </a:p>
        </p:txBody>
      </p:sp>
      <p:sp>
        <p:nvSpPr>
          <p:cNvPr id="58" name="TextBox 57"/>
          <p:cNvSpPr txBox="1"/>
          <p:nvPr/>
        </p:nvSpPr>
        <p:spPr>
          <a:xfrm>
            <a:off x="5270229" y="2540439"/>
            <a:ext cx="1384797" cy="430887"/>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GB" sz="2200" dirty="0" err="1">
                <a:solidFill>
                  <a:schemeClr val="accent5">
                    <a:lumMod val="50000"/>
                  </a:schemeClr>
                </a:solidFill>
              </a:rPr>
              <a:t>así</a:t>
            </a:r>
            <a:r>
              <a:rPr lang="en-GB" sz="2200" dirty="0">
                <a:solidFill>
                  <a:schemeClr val="accent5">
                    <a:lumMod val="50000"/>
                  </a:schemeClr>
                </a:solidFill>
              </a:rPr>
              <a:t> que</a:t>
            </a:r>
          </a:p>
        </p:txBody>
      </p:sp>
      <p:sp>
        <p:nvSpPr>
          <p:cNvPr id="33" name="Rounded Rectangle 11">
            <a:extLst>
              <a:ext uri="{FF2B5EF4-FFF2-40B4-BE49-F238E27FC236}">
                <a16:creationId xmlns:a16="http://schemas.microsoft.com/office/drawing/2014/main" id="{A316DD52-7894-4A75-969C-CA0645DA2978}"/>
              </a:ext>
            </a:extLst>
          </p:cNvPr>
          <p:cNvSpPr/>
          <p:nvPr/>
        </p:nvSpPr>
        <p:spPr>
          <a:xfrm>
            <a:off x="10522424" y="258166"/>
            <a:ext cx="14057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81872" y="126266"/>
            <a:ext cx="1031838" cy="664718"/>
          </a:xfrm>
        </p:spPr>
        <p:txBody>
          <a:bodyPr>
            <a:normAutofit/>
          </a:bodyPr>
          <a:lstStyle/>
          <a:p>
            <a:r>
              <a:rPr lang="en-GB" sz="2000" b="1" dirty="0">
                <a:solidFill>
                  <a:schemeClr val="bg1"/>
                </a:solidFill>
              </a:rPr>
              <a:t>leer</a:t>
            </a:r>
          </a:p>
        </p:txBody>
      </p:sp>
      <p:sp>
        <p:nvSpPr>
          <p:cNvPr id="34" name="TextBox 33">
            <a:extLst>
              <a:ext uri="{FF2B5EF4-FFF2-40B4-BE49-F238E27FC236}">
                <a16:creationId xmlns:a16="http://schemas.microsoft.com/office/drawing/2014/main" id="{9D1DF0A3-ADF5-7447-BD11-05540C447550}"/>
              </a:ext>
            </a:extLst>
          </p:cNvPr>
          <p:cNvSpPr txBox="1"/>
          <p:nvPr/>
        </p:nvSpPr>
        <p:spPr>
          <a:xfrm>
            <a:off x="181591" y="49774"/>
            <a:ext cx="95417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Elige</a:t>
            </a:r>
            <a:r>
              <a:rPr lang="en-US" sz="2400" b="1" dirty="0">
                <a:solidFill>
                  <a:srgbClr val="4472C4">
                    <a:lumMod val="50000"/>
                  </a:srgbClr>
                </a:solidFill>
                <a:latin typeface="Century Gothic" panose="020F0302020204030204"/>
              </a:rPr>
              <a:t> una palabra para </a:t>
            </a:r>
            <a:r>
              <a:rPr lang="en-US" sz="2400" b="1" dirty="0" err="1">
                <a:solidFill>
                  <a:srgbClr val="4472C4">
                    <a:lumMod val="50000"/>
                  </a:srgbClr>
                </a:solidFill>
                <a:latin typeface="Century Gothic" panose="020F0302020204030204"/>
              </a:rPr>
              <a:t>completar</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cada</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frase</a:t>
            </a:r>
            <a:r>
              <a:rPr lang="en-US" sz="2400" b="1" dirty="0">
                <a:solidFill>
                  <a:srgbClr val="4472C4">
                    <a:lumMod val="50000"/>
                  </a:srgbClr>
                </a:solidFill>
                <a:latin typeface="Century Gothic" panose="020F0302020204030204"/>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rPr>
              <a:t>En las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rPr>
              <a:t>frases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rPr>
              <a:t> 4-7,</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rPr>
              <a:t> una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rPr>
              <a:t>imagen</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rPr>
              <a:t> o una palabra en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rPr>
              <a:t>inglés</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rPr>
              <a:t>indica</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rPr>
              <a:t> la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rPr>
              <a:t>opción</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rPr>
              <a:t>correcta</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 name="TextBox 2"/>
          <p:cNvSpPr txBox="1"/>
          <p:nvPr/>
        </p:nvSpPr>
        <p:spPr>
          <a:xfrm>
            <a:off x="6405461" y="3303969"/>
            <a:ext cx="1650726" cy="461665"/>
          </a:xfrm>
          <a:prstGeom prst="rect">
            <a:avLst/>
          </a:prstGeom>
          <a:noFill/>
        </p:spPr>
        <p:txBody>
          <a:bodyPr wrap="square" rtlCol="0">
            <a:spAutoFit/>
          </a:bodyPr>
          <a:lstStyle/>
          <a:p>
            <a:pPr algn="l"/>
            <a:r>
              <a:rPr lang="en-GB" sz="2400" dirty="0">
                <a:solidFill>
                  <a:schemeClr val="accent5">
                    <a:lumMod val="50000"/>
                  </a:schemeClr>
                </a:solidFill>
              </a:rPr>
              <a:t>[forward]</a:t>
            </a:r>
          </a:p>
        </p:txBody>
      </p:sp>
      <p:sp>
        <p:nvSpPr>
          <p:cNvPr id="35" name="TextBox 34"/>
          <p:cNvSpPr txBox="1"/>
          <p:nvPr/>
        </p:nvSpPr>
        <p:spPr>
          <a:xfrm>
            <a:off x="6285084" y="4109857"/>
            <a:ext cx="2268070" cy="461665"/>
          </a:xfrm>
          <a:prstGeom prst="rect">
            <a:avLst/>
          </a:prstGeom>
          <a:noFill/>
        </p:spPr>
        <p:txBody>
          <a:bodyPr wrap="square" rtlCol="0">
            <a:spAutoFit/>
          </a:bodyPr>
          <a:lstStyle/>
          <a:p>
            <a:pPr algn="l"/>
            <a:r>
              <a:rPr lang="en-GB" sz="2400" dirty="0">
                <a:solidFill>
                  <a:schemeClr val="accent5">
                    <a:lumMod val="50000"/>
                  </a:schemeClr>
                </a:solidFill>
              </a:rPr>
              <a:t>[backwards]</a:t>
            </a:r>
          </a:p>
        </p:txBody>
      </p:sp>
    </p:spTree>
    <p:extLst>
      <p:ext uri="{BB962C8B-B14F-4D97-AF65-F5344CB8AC3E}">
        <p14:creationId xmlns:p14="http://schemas.microsoft.com/office/powerpoint/2010/main" val="373471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p:bldP spid="51" grpId="0"/>
      <p:bldP spid="52" grpId="0"/>
      <p:bldP spid="53" grpId="0"/>
      <p:bldP spid="55" grpId="0"/>
      <p:bldP spid="56" grpId="0"/>
      <p:bldP spid="57" grpId="0"/>
      <p:bldP spid="5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39664" y="258166"/>
            <a:ext cx="138848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01B6026-6024-B640-AA14-813D9C613E27}"/>
              </a:ext>
            </a:extLst>
          </p:cNvPr>
          <p:cNvSpPr txBox="1"/>
          <p:nvPr/>
        </p:nvSpPr>
        <p:spPr>
          <a:xfrm>
            <a:off x="319366" y="238462"/>
            <a:ext cx="100864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Escucha</a:t>
            </a:r>
            <a:r>
              <a:rPr lang="en-US" sz="2400" b="1" dirty="0">
                <a:solidFill>
                  <a:srgbClr val="4472C4">
                    <a:lumMod val="50000"/>
                  </a:srgbClr>
                </a:solidFill>
                <a:latin typeface="Century Gothic" panose="020F0302020204030204"/>
              </a:rPr>
              <a:t> y </a:t>
            </a:r>
            <a:r>
              <a:rPr lang="en-US" sz="2400" b="1" dirty="0" err="1">
                <a:solidFill>
                  <a:srgbClr val="4472C4">
                    <a:lumMod val="50000"/>
                  </a:srgbClr>
                </a:solidFill>
                <a:latin typeface="Century Gothic" panose="020F0302020204030204"/>
              </a:rPr>
              <a:t>elige</a:t>
            </a:r>
            <a:r>
              <a:rPr lang="en-US" sz="2400" b="1" dirty="0">
                <a:solidFill>
                  <a:srgbClr val="4472C4">
                    <a:lumMod val="50000"/>
                  </a:srgbClr>
                </a:solidFill>
                <a:latin typeface="Century Gothic" panose="020F0302020204030204"/>
              </a:rPr>
              <a:t> la </a:t>
            </a:r>
            <a:r>
              <a:rPr lang="en-US" sz="2400" b="1" dirty="0" err="1">
                <a:solidFill>
                  <a:srgbClr val="4472C4">
                    <a:lumMod val="50000"/>
                  </a:srgbClr>
                </a:solidFill>
                <a:latin typeface="Century Gothic" panose="020F0302020204030204"/>
              </a:rPr>
              <a:t>traducción</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correcta</a:t>
            </a:r>
            <a:r>
              <a:rPr lang="en-US" sz="2400" b="1" dirty="0">
                <a:solidFill>
                  <a:srgbClr val="4472C4">
                    <a:lumMod val="50000"/>
                  </a:srgbClr>
                </a:solidFill>
                <a:latin typeface="Century Gothic" panose="020F0302020204030204"/>
              </a:rPr>
              <a:t>. Hay ocho opciones.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Es</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posible</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elegir</a:t>
            </a:r>
            <a:r>
              <a:rPr lang="en-US" sz="2400" b="1" dirty="0">
                <a:solidFill>
                  <a:srgbClr val="4472C4">
                    <a:lumMod val="50000"/>
                  </a:srgbClr>
                </a:solidFill>
                <a:latin typeface="Century Gothic" panose="020F0302020204030204"/>
              </a:rPr>
              <a:t> la </a:t>
            </a:r>
            <a:r>
              <a:rPr lang="en-US" sz="2400" b="1" dirty="0" err="1">
                <a:solidFill>
                  <a:srgbClr val="4472C4">
                    <a:lumMod val="50000"/>
                  </a:srgbClr>
                </a:solidFill>
                <a:latin typeface="Century Gothic" panose="020F0302020204030204"/>
              </a:rPr>
              <a:t>misma</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opción</a:t>
            </a:r>
            <a:r>
              <a:rPr lang="en-US" sz="2400" b="1" dirty="0">
                <a:solidFill>
                  <a:srgbClr val="4472C4">
                    <a:lumMod val="50000"/>
                  </a:srgbClr>
                </a:solidFill>
                <a:latin typeface="Century Gothic" panose="020F0302020204030204"/>
              </a:rPr>
              <a:t> dos </a:t>
            </a:r>
            <a:r>
              <a:rPr lang="en-US" sz="2400" b="1" dirty="0" err="1">
                <a:solidFill>
                  <a:srgbClr val="4472C4">
                    <a:lumMod val="50000"/>
                  </a:srgbClr>
                </a:solidFill>
                <a:latin typeface="Century Gothic" panose="020F0302020204030204"/>
              </a:rPr>
              <a:t>veces</a:t>
            </a:r>
            <a:r>
              <a:rPr lang="en-US" sz="2400" b="1" dirty="0">
                <a:solidFill>
                  <a:srgbClr val="4472C4">
                    <a:lumMod val="50000"/>
                  </a:srgbClr>
                </a:solidFill>
                <a:latin typeface="Century Gothic" panose="020F0302020204030204"/>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6" name="Action Button: Custom 5">
            <a:hlinkClick r:id="" action="ppaction://noaction" highlightClick="1">
              <a:snd r:embed="rId3" name="tristeza.wav"/>
            </a:hlinkClick>
          </p:cNvPr>
          <p:cNvSpPr/>
          <p:nvPr/>
        </p:nvSpPr>
        <p:spPr>
          <a:xfrm>
            <a:off x="319368" y="1394299"/>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7">
            <a:hlinkClick r:id="" action="ppaction://noaction" highlightClick="1">
              <a:snd r:embed="rId4" name="ánimo.wav"/>
            </a:hlinkClick>
          </p:cNvPr>
          <p:cNvSpPr/>
          <p:nvPr/>
        </p:nvSpPr>
        <p:spPr>
          <a:xfrm>
            <a:off x="319367" y="225656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8">
            <a:hlinkClick r:id="" action="ppaction://noaction" highlightClick="1">
              <a:snd r:embed="rId5" name="rabia.wav"/>
            </a:hlinkClick>
          </p:cNvPr>
          <p:cNvSpPr/>
          <p:nvPr/>
        </p:nvSpPr>
        <p:spPr>
          <a:xfrm>
            <a:off x="319367" y="311882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9">
            <a:hlinkClick r:id="" action="ppaction://noaction" highlightClick="1">
              <a:snd r:embed="rId6" name="vergüenza.wav"/>
            </a:hlinkClick>
          </p:cNvPr>
          <p:cNvSpPr/>
          <p:nvPr/>
        </p:nvSpPr>
        <p:spPr>
          <a:xfrm>
            <a:off x="319367" y="398108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0">
            <a:hlinkClick r:id="" action="ppaction://noaction" highlightClick="1">
              <a:snd r:embed="rId7" name="risa.wav"/>
            </a:hlinkClick>
          </p:cNvPr>
          <p:cNvSpPr/>
          <p:nvPr/>
        </p:nvSpPr>
        <p:spPr>
          <a:xfrm>
            <a:off x="319367" y="484335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9177327" y="5381880"/>
            <a:ext cx="2724674" cy="461665"/>
          </a:xfrm>
          <a:prstGeom prst="rect">
            <a:avLst/>
          </a:prstGeom>
          <a:no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sadness</a:t>
            </a:r>
          </a:p>
        </p:txBody>
      </p:sp>
      <p:sp>
        <p:nvSpPr>
          <p:cNvPr id="16" name="TextBox 15"/>
          <p:cNvSpPr txBox="1"/>
          <p:nvPr/>
        </p:nvSpPr>
        <p:spPr>
          <a:xfrm>
            <a:off x="9177326" y="1698774"/>
            <a:ext cx="2724675" cy="461665"/>
          </a:xfrm>
          <a:prstGeom prst="rect">
            <a:avLst/>
          </a:prstGeom>
          <a:no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anger</a:t>
            </a:r>
          </a:p>
        </p:txBody>
      </p:sp>
      <p:sp>
        <p:nvSpPr>
          <p:cNvPr id="18" name="TextBox 17"/>
          <p:cNvSpPr txBox="1"/>
          <p:nvPr/>
        </p:nvSpPr>
        <p:spPr>
          <a:xfrm>
            <a:off x="9177324" y="2923465"/>
            <a:ext cx="2724675" cy="461665"/>
          </a:xfrm>
          <a:prstGeom prst="rect">
            <a:avLst/>
          </a:prstGeom>
          <a:no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encouragement</a:t>
            </a:r>
          </a:p>
        </p:txBody>
      </p:sp>
      <p:sp>
        <p:nvSpPr>
          <p:cNvPr id="19" name="TextBox 18"/>
          <p:cNvSpPr txBox="1"/>
          <p:nvPr/>
        </p:nvSpPr>
        <p:spPr>
          <a:xfrm>
            <a:off x="9177325" y="4103541"/>
            <a:ext cx="2724675" cy="461665"/>
          </a:xfrm>
          <a:prstGeom prst="rect">
            <a:avLst/>
          </a:prstGeom>
          <a:no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embarrassment</a:t>
            </a:r>
          </a:p>
        </p:txBody>
      </p:sp>
      <p:sp>
        <p:nvSpPr>
          <p:cNvPr id="21" name="TextBox 20"/>
          <p:cNvSpPr txBox="1"/>
          <p:nvPr/>
        </p:nvSpPr>
        <p:spPr>
          <a:xfrm>
            <a:off x="5976161" y="1698775"/>
            <a:ext cx="2542674" cy="461665"/>
          </a:xfrm>
          <a:prstGeom prst="rect">
            <a:avLst/>
          </a:prstGeom>
          <a:no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laughter</a:t>
            </a:r>
          </a:p>
        </p:txBody>
      </p:sp>
      <p:sp>
        <p:nvSpPr>
          <p:cNvPr id="22" name="TextBox 21"/>
          <p:cNvSpPr txBox="1"/>
          <p:nvPr/>
        </p:nvSpPr>
        <p:spPr>
          <a:xfrm>
            <a:off x="5976161" y="2923465"/>
            <a:ext cx="2542674" cy="461665"/>
          </a:xfrm>
          <a:prstGeom prst="rect">
            <a:avLst/>
          </a:prstGeom>
          <a:no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sadness</a:t>
            </a:r>
          </a:p>
        </p:txBody>
      </p:sp>
      <p:sp>
        <p:nvSpPr>
          <p:cNvPr id="26" name="Action Button: Custom 25">
            <a:hlinkClick r:id="" action="ppaction://noaction" highlightClick="1">
              <a:snd r:embed="rId8" name="pena.wav"/>
            </a:hlinkClick>
          </p:cNvPr>
          <p:cNvSpPr/>
          <p:nvPr/>
        </p:nvSpPr>
        <p:spPr>
          <a:xfrm>
            <a:off x="319366" y="570561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TextBox 35"/>
          <p:cNvSpPr txBox="1"/>
          <p:nvPr/>
        </p:nvSpPr>
        <p:spPr>
          <a:xfrm>
            <a:off x="5930660" y="5381880"/>
            <a:ext cx="2542674" cy="461665"/>
          </a:xfrm>
          <a:prstGeom prst="rect">
            <a:avLst/>
          </a:prstGeom>
          <a:no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joy, happiness</a:t>
            </a:r>
          </a:p>
        </p:txBody>
      </p:sp>
      <p:sp>
        <p:nvSpPr>
          <p:cNvPr id="37" name="TextBox 36"/>
          <p:cNvSpPr txBox="1"/>
          <p:nvPr/>
        </p:nvSpPr>
        <p:spPr>
          <a:xfrm>
            <a:off x="5976161" y="4103541"/>
            <a:ext cx="2542674" cy="461665"/>
          </a:xfrm>
          <a:prstGeom prst="rect">
            <a:avLst/>
          </a:prstGeom>
          <a:no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fear</a:t>
            </a:r>
          </a:p>
        </p:txBody>
      </p:sp>
      <p:sp>
        <p:nvSpPr>
          <p:cNvPr id="3" name="TextBox 2"/>
          <p:cNvSpPr txBox="1"/>
          <p:nvPr/>
        </p:nvSpPr>
        <p:spPr>
          <a:xfrm>
            <a:off x="848946" y="1323591"/>
            <a:ext cx="2475914" cy="461665"/>
          </a:xfrm>
          <a:prstGeom prst="rect">
            <a:avLst/>
          </a:prstGeom>
          <a:noFill/>
        </p:spPr>
        <p:txBody>
          <a:bodyPr wrap="square" rtlCol="0">
            <a:spAutoFit/>
          </a:bodyPr>
          <a:lstStyle/>
          <a:p>
            <a:pPr algn="l"/>
            <a:r>
              <a:rPr lang="en-GB" sz="2400" dirty="0">
                <a:solidFill>
                  <a:schemeClr val="accent5">
                    <a:lumMod val="50000"/>
                  </a:schemeClr>
                </a:solidFill>
              </a:rPr>
              <a:t>sadness</a:t>
            </a:r>
          </a:p>
        </p:txBody>
      </p:sp>
      <p:sp>
        <p:nvSpPr>
          <p:cNvPr id="38" name="TextBox 37"/>
          <p:cNvSpPr txBox="1"/>
          <p:nvPr/>
        </p:nvSpPr>
        <p:spPr>
          <a:xfrm>
            <a:off x="848946" y="2187095"/>
            <a:ext cx="2837071" cy="461665"/>
          </a:xfrm>
          <a:prstGeom prst="rect">
            <a:avLst/>
          </a:prstGeom>
          <a:noFill/>
        </p:spPr>
        <p:txBody>
          <a:bodyPr wrap="square" rtlCol="0">
            <a:spAutoFit/>
          </a:bodyPr>
          <a:lstStyle/>
          <a:p>
            <a:pPr algn="l"/>
            <a:r>
              <a:rPr lang="en-GB" sz="2400" dirty="0">
                <a:solidFill>
                  <a:schemeClr val="accent5">
                    <a:lumMod val="50000"/>
                  </a:schemeClr>
                </a:solidFill>
              </a:rPr>
              <a:t>encouragement</a:t>
            </a:r>
          </a:p>
        </p:txBody>
      </p:sp>
      <p:sp>
        <p:nvSpPr>
          <p:cNvPr id="39" name="TextBox 38"/>
          <p:cNvSpPr txBox="1"/>
          <p:nvPr/>
        </p:nvSpPr>
        <p:spPr>
          <a:xfrm>
            <a:off x="895751" y="3055276"/>
            <a:ext cx="2837071" cy="461665"/>
          </a:xfrm>
          <a:prstGeom prst="rect">
            <a:avLst/>
          </a:prstGeom>
          <a:noFill/>
        </p:spPr>
        <p:txBody>
          <a:bodyPr wrap="square" rtlCol="0">
            <a:spAutoFit/>
          </a:bodyPr>
          <a:lstStyle/>
          <a:p>
            <a:pPr algn="l"/>
            <a:r>
              <a:rPr lang="en-GB" sz="2400" dirty="0">
                <a:solidFill>
                  <a:schemeClr val="accent5">
                    <a:lumMod val="50000"/>
                  </a:schemeClr>
                </a:solidFill>
              </a:rPr>
              <a:t>anger</a:t>
            </a:r>
          </a:p>
        </p:txBody>
      </p:sp>
      <p:sp>
        <p:nvSpPr>
          <p:cNvPr id="40" name="TextBox 39"/>
          <p:cNvSpPr txBox="1"/>
          <p:nvPr/>
        </p:nvSpPr>
        <p:spPr>
          <a:xfrm>
            <a:off x="895749" y="3923457"/>
            <a:ext cx="2837071" cy="461665"/>
          </a:xfrm>
          <a:prstGeom prst="rect">
            <a:avLst/>
          </a:prstGeom>
          <a:noFill/>
        </p:spPr>
        <p:txBody>
          <a:bodyPr wrap="square" rtlCol="0">
            <a:spAutoFit/>
          </a:bodyPr>
          <a:lstStyle/>
          <a:p>
            <a:pPr algn="l"/>
            <a:r>
              <a:rPr lang="en-GB" sz="2400" dirty="0">
                <a:solidFill>
                  <a:schemeClr val="accent5">
                    <a:lumMod val="50000"/>
                  </a:schemeClr>
                </a:solidFill>
              </a:rPr>
              <a:t>embarrassment</a:t>
            </a:r>
          </a:p>
        </p:txBody>
      </p:sp>
      <p:sp>
        <p:nvSpPr>
          <p:cNvPr id="41" name="TextBox 40"/>
          <p:cNvSpPr txBox="1"/>
          <p:nvPr/>
        </p:nvSpPr>
        <p:spPr>
          <a:xfrm>
            <a:off x="895750" y="4782284"/>
            <a:ext cx="2837071" cy="461665"/>
          </a:xfrm>
          <a:prstGeom prst="rect">
            <a:avLst/>
          </a:prstGeom>
          <a:noFill/>
        </p:spPr>
        <p:txBody>
          <a:bodyPr wrap="square" rtlCol="0">
            <a:spAutoFit/>
          </a:bodyPr>
          <a:lstStyle/>
          <a:p>
            <a:pPr algn="l"/>
            <a:r>
              <a:rPr lang="en-GB" sz="2400" dirty="0">
                <a:solidFill>
                  <a:schemeClr val="accent5">
                    <a:lumMod val="50000"/>
                  </a:schemeClr>
                </a:solidFill>
              </a:rPr>
              <a:t>laughter</a:t>
            </a:r>
          </a:p>
        </p:txBody>
      </p:sp>
      <p:sp>
        <p:nvSpPr>
          <p:cNvPr id="42" name="TextBox 41"/>
          <p:cNvSpPr txBox="1"/>
          <p:nvPr/>
        </p:nvSpPr>
        <p:spPr>
          <a:xfrm>
            <a:off x="895750" y="5611272"/>
            <a:ext cx="1523894" cy="461665"/>
          </a:xfrm>
          <a:prstGeom prst="rect">
            <a:avLst/>
          </a:prstGeom>
          <a:noFill/>
        </p:spPr>
        <p:txBody>
          <a:bodyPr wrap="square" rtlCol="0">
            <a:spAutoFit/>
          </a:bodyPr>
          <a:lstStyle/>
          <a:p>
            <a:pPr algn="l"/>
            <a:r>
              <a:rPr lang="en-GB" sz="2400" dirty="0">
                <a:solidFill>
                  <a:schemeClr val="accent5">
                    <a:lumMod val="50000"/>
                  </a:schemeClr>
                </a:solidFill>
              </a:rPr>
              <a:t>sadness</a:t>
            </a:r>
          </a:p>
        </p:txBody>
      </p:sp>
      <p:sp>
        <p:nvSpPr>
          <p:cNvPr id="2" name="Title 1"/>
          <p:cNvSpPr>
            <a:spLocks noGrp="1"/>
          </p:cNvSpPr>
          <p:nvPr>
            <p:ph type="title"/>
          </p:nvPr>
        </p:nvSpPr>
        <p:spPr>
          <a:xfrm>
            <a:off x="10575685" y="216620"/>
            <a:ext cx="1929394" cy="469773"/>
          </a:xfrm>
        </p:spPr>
        <p:txBody>
          <a:bodyPr>
            <a:normAutofit/>
          </a:bodyPr>
          <a:lstStyle/>
          <a:p>
            <a:r>
              <a:rPr lang="en-GB" sz="2000" b="1" dirty="0" err="1">
                <a:solidFill>
                  <a:schemeClr val="bg1"/>
                </a:solidFill>
              </a:rPr>
              <a:t>escuchar</a:t>
            </a:r>
            <a:endParaRPr lang="en-GB" sz="2000" b="1" dirty="0">
              <a:solidFill>
                <a:schemeClr val="bg1"/>
              </a:solidFill>
            </a:endParaRPr>
          </a:p>
        </p:txBody>
      </p:sp>
      <p:sp>
        <p:nvSpPr>
          <p:cNvPr id="12" name="Rounded Rectangular Callout 11"/>
          <p:cNvSpPr/>
          <p:nvPr/>
        </p:nvSpPr>
        <p:spPr>
          <a:xfrm>
            <a:off x="2875596" y="4782284"/>
            <a:ext cx="2824044" cy="1339382"/>
          </a:xfrm>
          <a:prstGeom prst="wedgeRoundRectCallout">
            <a:avLst>
              <a:gd name="adj1" fmla="val -68905"/>
              <a:gd name="adj2" fmla="val 3221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Remember, ‘</a:t>
            </a:r>
            <a:r>
              <a:rPr lang="en-GB" sz="2000" dirty="0" err="1">
                <a:solidFill>
                  <a:schemeClr val="accent1">
                    <a:lumMod val="50000"/>
                  </a:schemeClr>
                </a:solidFill>
              </a:rPr>
              <a:t>tristeza</a:t>
            </a:r>
            <a:r>
              <a:rPr lang="en-GB" sz="2000" dirty="0">
                <a:solidFill>
                  <a:schemeClr val="accent1">
                    <a:lumMod val="50000"/>
                  </a:schemeClr>
                </a:solidFill>
              </a:rPr>
              <a:t>’ and ‘</a:t>
            </a:r>
            <a:r>
              <a:rPr lang="en-GB" sz="2000" dirty="0" err="1">
                <a:solidFill>
                  <a:schemeClr val="accent1">
                    <a:lumMod val="50000"/>
                  </a:schemeClr>
                </a:solidFill>
              </a:rPr>
              <a:t>pena</a:t>
            </a:r>
            <a:r>
              <a:rPr lang="en-GB" sz="2000" dirty="0">
                <a:solidFill>
                  <a:schemeClr val="accent1">
                    <a:lumMod val="50000"/>
                  </a:schemeClr>
                </a:solidFill>
              </a:rPr>
              <a:t>’ both mean sadness.</a:t>
            </a:r>
          </a:p>
        </p:txBody>
      </p:sp>
    </p:spTree>
    <p:extLst>
      <p:ext uri="{BB962C8B-B14F-4D97-AF65-F5344CB8AC3E}">
        <p14:creationId xmlns:p14="http://schemas.microsoft.com/office/powerpoint/2010/main" val="118590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8" grpId="0"/>
      <p:bldP spid="39" grpId="0"/>
      <p:bldP spid="40" grpId="0"/>
      <p:bldP spid="41" grpId="0"/>
      <p:bldP spid="42"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SSCs [CE] y [CI]</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pic>
        <p:nvPicPr>
          <p:cNvPr id="6" name="Picture 5"/>
          <p:cNvPicPr/>
          <p:nvPr/>
        </p:nvPicPr>
        <p:blipFill rotWithShape="1">
          <a:blip r:embed="rId4">
            <a:extLst>
              <a:ext uri="{28A0092B-C50C-407E-A947-70E740481C1C}">
                <a14:useLocalDpi xmlns:a14="http://schemas.microsoft.com/office/drawing/2010/main" val="0"/>
              </a:ext>
            </a:extLst>
          </a:blip>
          <a:srcRect l="23820" t="28560" r="36927" b="25153"/>
          <a:stretch/>
        </p:blipFill>
        <p:spPr bwMode="auto">
          <a:xfrm>
            <a:off x="8613773" y="3929580"/>
            <a:ext cx="3578227" cy="2292393"/>
          </a:xfrm>
          <a:prstGeom prst="rect">
            <a:avLst/>
          </a:prstGeom>
          <a:ln>
            <a:noFill/>
          </a:ln>
          <a:extLst>
            <a:ext uri="{53640926-AAD7-44D8-BBD7-CCE9431645EC}">
              <a14:shadowObscured xmlns:a14="http://schemas.microsoft.com/office/drawing/2010/main"/>
            </a:ext>
          </a:extLst>
        </p:spPr>
      </p:pic>
      <p:sp>
        <p:nvSpPr>
          <p:cNvPr id="7" name="Title 1"/>
          <p:cNvSpPr txBox="1">
            <a:spLocks/>
          </p:cNvSpPr>
          <p:nvPr/>
        </p:nvSpPr>
        <p:spPr>
          <a:xfrm>
            <a:off x="146367" y="1064712"/>
            <a:ext cx="10626017" cy="6974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Remember, there are different ways to pronounce CE and CI.</a:t>
            </a:r>
          </a:p>
        </p:txBody>
      </p:sp>
      <p:sp>
        <p:nvSpPr>
          <p:cNvPr id="8" name="Title 1"/>
          <p:cNvSpPr txBox="1">
            <a:spLocks/>
          </p:cNvSpPr>
          <p:nvPr/>
        </p:nvSpPr>
        <p:spPr>
          <a:xfrm>
            <a:off x="144432" y="1864150"/>
            <a:ext cx="1099391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most of mainland</a:t>
            </a:r>
            <a:r>
              <a:rPr kumimoji="0" lang="en-GB" sz="26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Spain</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the ‘c’ before ‘e’ or ‘i’ is pronounced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like _____ in English. </a:t>
            </a:r>
          </a:p>
        </p:txBody>
      </p:sp>
      <p:sp>
        <p:nvSpPr>
          <p:cNvPr id="9" name="Title 1"/>
          <p:cNvSpPr txBox="1">
            <a:spLocks/>
          </p:cNvSpPr>
          <p:nvPr/>
        </p:nvSpPr>
        <p:spPr>
          <a:xfrm>
            <a:off x="144432" y="2776647"/>
            <a:ext cx="10515600"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the </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Canary Islands and Latin America</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this ‘c’ is often pronounced like an ____. </a:t>
            </a:r>
          </a:p>
        </p:txBody>
      </p:sp>
      <p:sp>
        <p:nvSpPr>
          <p:cNvPr id="11" name="Title 1"/>
          <p:cNvSpPr txBox="1">
            <a:spLocks/>
          </p:cNvSpPr>
          <p:nvPr/>
        </p:nvSpPr>
        <p:spPr>
          <a:xfrm>
            <a:off x="554598" y="4099027"/>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en</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as</a:t>
            </a:r>
          </a:p>
        </p:txBody>
      </p:sp>
      <p:sp>
        <p:nvSpPr>
          <p:cNvPr id="12" name="Title 1"/>
          <p:cNvSpPr txBox="1">
            <a:spLocks/>
          </p:cNvSpPr>
          <p:nvPr/>
        </p:nvSpPr>
        <p:spPr>
          <a:xfrm>
            <a:off x="82286" y="3670719"/>
            <a:ext cx="8592482" cy="5758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Escucha. Es ¿España o Canarias / Latinoamérica?</a:t>
            </a:r>
          </a:p>
        </p:txBody>
      </p:sp>
      <p:sp>
        <p:nvSpPr>
          <p:cNvPr id="13" name="Title 1"/>
          <p:cNvSpPr txBox="1">
            <a:spLocks/>
          </p:cNvSpPr>
          <p:nvPr/>
        </p:nvSpPr>
        <p:spPr>
          <a:xfrm>
            <a:off x="598356" y="4658711"/>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en</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as</a:t>
            </a:r>
          </a:p>
        </p:txBody>
      </p:sp>
      <p:sp>
        <p:nvSpPr>
          <p:cNvPr id="15" name="Action Button: Custom 14">
            <a:hlinkClick r:id="" action="ppaction://noaction" highlightClick="1">
              <a:snd r:embed="rId5" name="ciencias d.wav"/>
            </a:hlinkClick>
          </p:cNvPr>
          <p:cNvSpPr/>
          <p:nvPr/>
        </p:nvSpPr>
        <p:spPr>
          <a:xfrm>
            <a:off x="199595" y="427321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5">
            <a:hlinkClick r:id="" action="ppaction://noaction" highlightClick="1">
              <a:snd r:embed="rId6" name="ciencias.wav"/>
            </a:hlinkClick>
          </p:cNvPr>
          <p:cNvSpPr/>
          <p:nvPr/>
        </p:nvSpPr>
        <p:spPr>
          <a:xfrm>
            <a:off x="201085" y="481447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 name="TextBox 2"/>
          <p:cNvSpPr txBox="1"/>
          <p:nvPr/>
        </p:nvSpPr>
        <p:spPr>
          <a:xfrm>
            <a:off x="937357" y="2114663"/>
            <a:ext cx="685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D7D31"/>
                </a:solidFill>
                <a:effectLst/>
                <a:uLnTx/>
                <a:uFillTx/>
                <a:latin typeface="Century Gothic" panose="020F0302020204030204"/>
                <a:ea typeface="+mn-ea"/>
                <a:cs typeface="+mn-cs"/>
              </a:rPr>
              <a:t>‘th’</a:t>
            </a:r>
          </a:p>
        </p:txBody>
      </p:sp>
      <p:sp>
        <p:nvSpPr>
          <p:cNvPr id="19" name="TextBox 18"/>
          <p:cNvSpPr txBox="1"/>
          <p:nvPr/>
        </p:nvSpPr>
        <p:spPr>
          <a:xfrm>
            <a:off x="3563588" y="2971441"/>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F0302020204030204"/>
                <a:ea typeface="+mn-ea"/>
                <a:cs typeface="+mn-cs"/>
              </a:rPr>
              <a:t>‘s’</a:t>
            </a:r>
          </a:p>
        </p:txBody>
      </p:sp>
      <p:sp>
        <p:nvSpPr>
          <p:cNvPr id="20" name="Action Button: Custom 19">
            <a:hlinkClick r:id="" action="ppaction://noaction" highlightClick="1">
              <a:snd r:embed="rId7" name="doce.wav"/>
            </a:hlinkClick>
          </p:cNvPr>
          <p:cNvSpPr/>
          <p:nvPr/>
        </p:nvSpPr>
        <p:spPr>
          <a:xfrm>
            <a:off x="201086" y="536142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 name="Action Button: Custom 20">
            <a:hlinkClick r:id="" action="ppaction://noaction" highlightClick="1">
              <a:snd r:embed="rId8" name="doce d.wav"/>
            </a:hlinkClick>
          </p:cNvPr>
          <p:cNvSpPr/>
          <p:nvPr/>
        </p:nvSpPr>
        <p:spPr>
          <a:xfrm>
            <a:off x="201086" y="595843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Title 1"/>
          <p:cNvSpPr txBox="1">
            <a:spLocks/>
          </p:cNvSpPr>
          <p:nvPr/>
        </p:nvSpPr>
        <p:spPr>
          <a:xfrm>
            <a:off x="507641" y="5215062"/>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600" dirty="0">
                <a:solidFill>
                  <a:srgbClr val="4472C4">
                    <a:lumMod val="50000"/>
                  </a:srgbClr>
                </a:solidFill>
              </a:rPr>
              <a:t> </a:t>
            </a:r>
            <a:r>
              <a:rPr lang="en-GB" sz="2600" dirty="0" err="1">
                <a:solidFill>
                  <a:srgbClr val="4472C4">
                    <a:lumMod val="50000"/>
                  </a:srgbClr>
                </a:solidFill>
              </a:rPr>
              <a:t>do</a:t>
            </a:r>
            <a:r>
              <a:rPr lang="en-GB" sz="2600" b="1" dirty="0" err="1">
                <a:solidFill>
                  <a:srgbClr val="4472C4">
                    <a:lumMod val="50000"/>
                  </a:srgbClr>
                </a:solidFill>
              </a:rPr>
              <a:t>ce</a:t>
            </a:r>
            <a:endParaRPr lang="en-GB" sz="2600" dirty="0">
              <a:solidFill>
                <a:srgbClr val="4472C4">
                  <a:lumMod val="50000"/>
                </a:srgbClr>
              </a:solidFill>
            </a:endParaRPr>
          </a:p>
        </p:txBody>
      </p:sp>
      <p:sp>
        <p:nvSpPr>
          <p:cNvPr id="23" name="Title 1"/>
          <p:cNvSpPr txBox="1">
            <a:spLocks/>
          </p:cNvSpPr>
          <p:nvPr/>
        </p:nvSpPr>
        <p:spPr>
          <a:xfrm>
            <a:off x="598356" y="5780183"/>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600" dirty="0" err="1">
                <a:solidFill>
                  <a:srgbClr val="4472C4">
                    <a:lumMod val="50000"/>
                  </a:srgbClr>
                </a:solidFill>
              </a:rPr>
              <a:t>do</a:t>
            </a:r>
            <a:r>
              <a:rPr lang="en-GB" sz="2600" b="1" dirty="0" err="1">
                <a:solidFill>
                  <a:srgbClr val="4472C4">
                    <a:lumMod val="50000"/>
                  </a:srgbClr>
                </a:solidFill>
              </a:rPr>
              <a:t>ce</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4" name="TextBox 23"/>
          <p:cNvSpPr txBox="1"/>
          <p:nvPr/>
        </p:nvSpPr>
        <p:spPr>
          <a:xfrm>
            <a:off x="2380380" y="4243306"/>
            <a:ext cx="51269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5" name="TextBox 24"/>
          <p:cNvSpPr txBox="1"/>
          <p:nvPr/>
        </p:nvSpPr>
        <p:spPr>
          <a:xfrm>
            <a:off x="2380379" y="4781851"/>
            <a:ext cx="47941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6" name="TextBox 25"/>
          <p:cNvSpPr txBox="1"/>
          <p:nvPr/>
        </p:nvSpPr>
        <p:spPr>
          <a:xfrm>
            <a:off x="2380380" y="5334844"/>
            <a:ext cx="45168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7" name="TextBox 26"/>
          <p:cNvSpPr txBox="1"/>
          <p:nvPr/>
        </p:nvSpPr>
        <p:spPr>
          <a:xfrm>
            <a:off x="2380380" y="5943648"/>
            <a:ext cx="42687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8" name="TextBox 27"/>
          <p:cNvSpPr txBox="1"/>
          <p:nvPr/>
        </p:nvSpPr>
        <p:spPr>
          <a:xfrm>
            <a:off x="2435124" y="4168440"/>
            <a:ext cx="153562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España</a:t>
            </a:r>
          </a:p>
        </p:txBody>
      </p:sp>
      <p:sp>
        <p:nvSpPr>
          <p:cNvPr id="29" name="TextBox 28"/>
          <p:cNvSpPr txBox="1"/>
          <p:nvPr/>
        </p:nvSpPr>
        <p:spPr>
          <a:xfrm>
            <a:off x="2402152" y="4688141"/>
            <a:ext cx="45168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Canarias / Latinoamérica</a:t>
            </a:r>
          </a:p>
        </p:txBody>
      </p:sp>
      <p:sp>
        <p:nvSpPr>
          <p:cNvPr id="30" name="TextBox 29"/>
          <p:cNvSpPr txBox="1"/>
          <p:nvPr/>
        </p:nvSpPr>
        <p:spPr>
          <a:xfrm>
            <a:off x="2402152" y="5251401"/>
            <a:ext cx="45168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Canarias / Latinoamérica</a:t>
            </a:r>
          </a:p>
        </p:txBody>
      </p:sp>
      <p:sp>
        <p:nvSpPr>
          <p:cNvPr id="31" name="TextBox 30"/>
          <p:cNvSpPr txBox="1"/>
          <p:nvPr/>
        </p:nvSpPr>
        <p:spPr>
          <a:xfrm>
            <a:off x="2402152" y="5827287"/>
            <a:ext cx="153562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España</a:t>
            </a:r>
          </a:p>
        </p:txBody>
      </p:sp>
    </p:spTree>
    <p:extLst>
      <p:ext uri="{BB962C8B-B14F-4D97-AF65-F5344CB8AC3E}">
        <p14:creationId xmlns:p14="http://schemas.microsoft.com/office/powerpoint/2010/main" val="183491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p:bldP spid="15" grpId="0" animBg="1"/>
      <p:bldP spid="16" grpId="0" animBg="1"/>
      <p:bldP spid="3" grpId="0"/>
      <p:bldP spid="19" grpId="0"/>
      <p:bldP spid="20" grpId="0" animBg="1"/>
      <p:bldP spid="21" grpId="0" animBg="1"/>
      <p:bldP spid="22" grpId="0"/>
      <p:bldP spid="23" grpId="0"/>
      <p:bldP spid="24" grpId="0"/>
      <p:bldP spid="25" grpId="0"/>
      <p:bldP spid="26" grpId="0"/>
      <p:bldP spid="27" grpId="0"/>
      <p:bldP spid="28" grpId="0"/>
      <p:bldP spid="29" grpId="0"/>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95" y="294107"/>
            <a:ext cx="6875269" cy="948306"/>
          </a:xfrm>
        </p:spPr>
        <p:txBody>
          <a:bodyPr>
            <a:normAutofit fontScale="90000"/>
          </a:bodyPr>
          <a:lstStyle/>
          <a:p>
            <a:r>
              <a:rPr lang="en-GB" sz="2400" b="1" dirty="0" err="1">
                <a:solidFill>
                  <a:srgbClr val="002060"/>
                </a:solidFill>
              </a:rPr>
              <a:t>Pilar</a:t>
            </a:r>
            <a:r>
              <a:rPr lang="en-GB" sz="2400" b="1" dirty="0">
                <a:solidFill>
                  <a:srgbClr val="002060"/>
                </a:solidFill>
              </a:rPr>
              <a:t> y </a:t>
            </a:r>
            <a:r>
              <a:rPr lang="en-GB" sz="2400" b="1" dirty="0" err="1">
                <a:solidFill>
                  <a:srgbClr val="002060"/>
                </a:solidFill>
              </a:rPr>
              <a:t>Conchi</a:t>
            </a:r>
            <a:r>
              <a:rPr lang="en-GB" sz="2400" b="1" dirty="0">
                <a:solidFill>
                  <a:srgbClr val="002060"/>
                </a:solidFill>
              </a:rPr>
              <a:t> son de </a:t>
            </a:r>
            <a:r>
              <a:rPr lang="en-GB" sz="2400" b="1" dirty="0" err="1">
                <a:solidFill>
                  <a:srgbClr val="002060"/>
                </a:solidFill>
              </a:rPr>
              <a:t>lugares</a:t>
            </a:r>
            <a:r>
              <a:rPr lang="en-GB" sz="2400" b="1" dirty="0">
                <a:solidFill>
                  <a:srgbClr val="002060"/>
                </a:solidFill>
              </a:rPr>
              <a:t> </a:t>
            </a:r>
            <a:r>
              <a:rPr lang="en-GB" sz="2400" b="1" dirty="0" err="1">
                <a:solidFill>
                  <a:srgbClr val="002060"/>
                </a:solidFill>
              </a:rPr>
              <a:t>diferentes</a:t>
            </a:r>
            <a:r>
              <a:rPr lang="en-GB" sz="2400" b="1" dirty="0">
                <a:solidFill>
                  <a:srgbClr val="002060"/>
                </a:solidFill>
              </a:rPr>
              <a:t>, </a:t>
            </a:r>
            <a:r>
              <a:rPr lang="en-GB" sz="2400" b="1" dirty="0" err="1">
                <a:solidFill>
                  <a:srgbClr val="002060"/>
                </a:solidFill>
              </a:rPr>
              <a:t>así</a:t>
            </a:r>
            <a:r>
              <a:rPr lang="en-GB" sz="2400" b="1" dirty="0">
                <a:solidFill>
                  <a:srgbClr val="002060"/>
                </a:solidFill>
              </a:rPr>
              <a:t> que no </a:t>
            </a:r>
            <a:r>
              <a:rPr lang="en-GB" sz="2400" b="1" dirty="0" err="1">
                <a:solidFill>
                  <a:srgbClr val="002060"/>
                </a:solidFill>
              </a:rPr>
              <a:t>tienen</a:t>
            </a:r>
            <a:r>
              <a:rPr lang="en-GB" sz="2400" b="1" dirty="0">
                <a:solidFill>
                  <a:srgbClr val="002060"/>
                </a:solidFill>
              </a:rPr>
              <a:t> la </a:t>
            </a:r>
            <a:r>
              <a:rPr lang="en-GB" sz="2400" b="1" dirty="0" err="1">
                <a:solidFill>
                  <a:srgbClr val="002060"/>
                </a:solidFill>
              </a:rPr>
              <a:t>misma</a:t>
            </a:r>
            <a:r>
              <a:rPr lang="en-GB" sz="2400" b="1" dirty="0">
                <a:solidFill>
                  <a:srgbClr val="002060"/>
                </a:solidFill>
              </a:rPr>
              <a:t> </a:t>
            </a:r>
            <a:r>
              <a:rPr lang="en-GB" sz="2400" b="1" dirty="0" err="1">
                <a:solidFill>
                  <a:srgbClr val="002060"/>
                </a:solidFill>
              </a:rPr>
              <a:t>pronunciación</a:t>
            </a:r>
            <a:r>
              <a:rPr lang="en-GB" sz="2400" b="1" dirty="0">
                <a:solidFill>
                  <a:srgbClr val="002060"/>
                </a:solidFill>
              </a:rPr>
              <a:t> de [ce] y [ci].</a:t>
            </a:r>
            <a:br>
              <a:rPr lang="en-GB" sz="2400" b="1" dirty="0">
                <a:solidFill>
                  <a:srgbClr val="002060"/>
                </a:solidFill>
              </a:rPr>
            </a:br>
            <a:r>
              <a:rPr lang="en-GB" sz="2400" b="1" dirty="0" err="1">
                <a:solidFill>
                  <a:srgbClr val="002060"/>
                </a:solidFill>
              </a:rPr>
              <a:t>Escucha</a:t>
            </a:r>
            <a:r>
              <a:rPr lang="en-GB" sz="2400" b="1" dirty="0">
                <a:solidFill>
                  <a:srgbClr val="002060"/>
                </a:solidFill>
              </a:rPr>
              <a:t>. </a:t>
            </a:r>
            <a:r>
              <a:rPr lang="en-GB" sz="2400" b="1" dirty="0" err="1">
                <a:solidFill>
                  <a:srgbClr val="002060"/>
                </a:solidFill>
              </a:rPr>
              <a:t>Quién</a:t>
            </a:r>
            <a:r>
              <a:rPr lang="en-GB" sz="2400" b="1" dirty="0">
                <a:solidFill>
                  <a:srgbClr val="002060"/>
                </a:solidFill>
              </a:rPr>
              <a:t> </a:t>
            </a:r>
            <a:r>
              <a:rPr lang="en-GB" sz="2400" b="1" dirty="0" err="1">
                <a:solidFill>
                  <a:srgbClr val="002060"/>
                </a:solidFill>
              </a:rPr>
              <a:t>habla</a:t>
            </a:r>
            <a:r>
              <a:rPr lang="en-GB" sz="2400" b="1" dirty="0">
                <a:solidFill>
                  <a:srgbClr val="002060"/>
                </a:solidFill>
              </a:rPr>
              <a:t>, ¿</a:t>
            </a:r>
            <a:r>
              <a:rPr lang="en-GB" sz="2400" b="1" dirty="0" err="1">
                <a:solidFill>
                  <a:srgbClr val="002060"/>
                </a:solidFill>
              </a:rPr>
              <a:t>Conchi</a:t>
            </a:r>
            <a:r>
              <a:rPr lang="en-GB" sz="2400" b="1" dirty="0">
                <a:solidFill>
                  <a:srgbClr val="002060"/>
                </a:solidFill>
              </a:rPr>
              <a:t> o </a:t>
            </a:r>
            <a:r>
              <a:rPr lang="en-GB" sz="2400" b="1" dirty="0" err="1">
                <a:solidFill>
                  <a:srgbClr val="002060"/>
                </a:solidFill>
              </a:rPr>
              <a:t>Pilar</a:t>
            </a:r>
            <a:r>
              <a:rPr lang="en-GB" sz="2400" b="1" dirty="0">
                <a:solidFill>
                  <a:srgbClr val="002060"/>
                </a:solidFill>
              </a:rPr>
              <a:t>? Escribe el </a:t>
            </a:r>
            <a:r>
              <a:rPr lang="en-GB" sz="2400" b="1" dirty="0" err="1">
                <a:solidFill>
                  <a:srgbClr val="002060"/>
                </a:solidFill>
              </a:rPr>
              <a:t>lugar</a:t>
            </a:r>
            <a:r>
              <a:rPr lang="en-GB" sz="2400" b="1" dirty="0">
                <a:solidFill>
                  <a:srgbClr val="002060"/>
                </a:solidFill>
              </a:rPr>
              <a:t> </a:t>
            </a:r>
            <a:r>
              <a:rPr lang="en-GB" sz="2400" b="1" dirty="0" err="1">
                <a:solidFill>
                  <a:srgbClr val="002060"/>
                </a:solidFill>
              </a:rPr>
              <a:t>también</a:t>
            </a:r>
            <a:r>
              <a:rPr lang="en-GB" sz="24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graphicFrame>
        <p:nvGraphicFramePr>
          <p:cNvPr id="9" name="Table 8"/>
          <p:cNvGraphicFramePr>
            <a:graphicFrameLocks noGrp="1"/>
          </p:cNvGraphicFramePr>
          <p:nvPr>
            <p:extLst>
              <p:ext uri="{D42A27DB-BD31-4B8C-83A1-F6EECF244321}">
                <p14:modId xmlns:p14="http://schemas.microsoft.com/office/powerpoint/2010/main" val="1417068111"/>
              </p:ext>
            </p:extLst>
          </p:nvPr>
        </p:nvGraphicFramePr>
        <p:xfrm>
          <a:off x="7022606" y="755479"/>
          <a:ext cx="4981127" cy="5586603"/>
        </p:xfrm>
        <a:graphic>
          <a:graphicData uri="http://schemas.openxmlformats.org/drawingml/2006/table">
            <a:tbl>
              <a:tblPr firstRow="1" bandRow="1">
                <a:tableStyleId>{8A107856-5554-42FB-B03E-39F5DBC370BA}</a:tableStyleId>
              </a:tblPr>
              <a:tblGrid>
                <a:gridCol w="2446562">
                  <a:extLst>
                    <a:ext uri="{9D8B030D-6E8A-4147-A177-3AD203B41FA5}">
                      <a16:colId xmlns:a16="http://schemas.microsoft.com/office/drawing/2014/main" val="862796494"/>
                    </a:ext>
                  </a:extLst>
                </a:gridCol>
                <a:gridCol w="2534565">
                  <a:extLst>
                    <a:ext uri="{9D8B030D-6E8A-4147-A177-3AD203B41FA5}">
                      <a16:colId xmlns:a16="http://schemas.microsoft.com/office/drawing/2014/main" val="1300524604"/>
                    </a:ext>
                  </a:extLst>
                </a:gridCol>
              </a:tblGrid>
              <a:tr h="791651">
                <a:tc>
                  <a:txBody>
                    <a:bodyPr/>
                    <a:lstStyle/>
                    <a:p>
                      <a:pPr algn="ctr"/>
                      <a:r>
                        <a:rPr lang="en-GB" sz="2000" b="1" baseline="0" dirty="0" err="1">
                          <a:solidFill>
                            <a:srgbClr val="002060"/>
                          </a:solidFill>
                          <a:latin typeface="Century Gothic" panose="020B0502020202020204" pitchFamily="34" charset="0"/>
                        </a:rPr>
                        <a:t>Pilar</a:t>
                      </a:r>
                      <a:r>
                        <a:rPr lang="en-GB" sz="2000" b="1" baseline="0" dirty="0">
                          <a:solidFill>
                            <a:srgbClr val="002060"/>
                          </a:solidFill>
                          <a:latin typeface="Century Gothic" panose="020B0502020202020204" pitchFamily="34" charset="0"/>
                        </a:rPr>
                        <a:t> </a:t>
                      </a:r>
                    </a:p>
                    <a:p>
                      <a:pPr algn="ctr"/>
                      <a:r>
                        <a:rPr lang="en-GB" sz="2000" b="1" baseline="0" dirty="0">
                          <a:solidFill>
                            <a:srgbClr val="002060"/>
                          </a:solidFill>
                          <a:latin typeface="Century Gothic" panose="020B0502020202020204" pitchFamily="34" charset="0"/>
                        </a:rPr>
                        <a:t>(Islas Canarias)</a:t>
                      </a:r>
                      <a:endParaRPr lang="en-GB" sz="2000" b="1" dirty="0">
                        <a:solidFill>
                          <a:srgbClr val="002060"/>
                        </a:solidFill>
                        <a:latin typeface="Century Gothic" panose="020B0502020202020204" pitchFamily="34" charset="0"/>
                      </a:endParaRPr>
                    </a:p>
                  </a:txBody>
                  <a:tcPr anchor="ctr"/>
                </a:tc>
                <a:tc>
                  <a:txBody>
                    <a:bodyPr/>
                    <a:lstStyle/>
                    <a:p>
                      <a:pPr algn="ctr"/>
                      <a:r>
                        <a:rPr lang="en-GB" sz="2000" b="1" baseline="0" dirty="0" err="1">
                          <a:solidFill>
                            <a:srgbClr val="002060"/>
                          </a:solidFill>
                          <a:latin typeface="Century Gothic" panose="020B0502020202020204" pitchFamily="34" charset="0"/>
                        </a:rPr>
                        <a:t>Conchi</a:t>
                      </a:r>
                      <a:endParaRPr lang="en-GB" sz="2000" b="1" baseline="0" dirty="0">
                        <a:solidFill>
                          <a:srgbClr val="002060"/>
                        </a:solidFill>
                        <a:latin typeface="Century Gothic" panose="020B0502020202020204" pitchFamily="34" charset="0"/>
                      </a:endParaRPr>
                    </a:p>
                    <a:p>
                      <a:pPr algn="ctr"/>
                      <a:r>
                        <a:rPr lang="en-GB" sz="2000" b="1" baseline="0" dirty="0">
                          <a:solidFill>
                            <a:srgbClr val="002060"/>
                          </a:solidFill>
                          <a:latin typeface="Century Gothic" panose="020B0502020202020204" pitchFamily="34" charset="0"/>
                        </a:rPr>
                        <a:t> (Alicante)</a:t>
                      </a: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44628243"/>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607598778"/>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46290371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1543922647"/>
                  </a:ext>
                </a:extLst>
              </a:tr>
              <a:tr h="599369">
                <a:tc>
                  <a:txBody>
                    <a:bodyPr/>
                    <a:lstStyle/>
                    <a:p>
                      <a:endParaRPr lang="en-GB">
                        <a:solidFill>
                          <a:srgbClr val="002060"/>
                        </a:solidFill>
                      </a:endParaRPr>
                    </a:p>
                  </a:txBody>
                  <a:tcPr/>
                </a:tc>
                <a:tc>
                  <a:txBody>
                    <a:bodyPr/>
                    <a:lstStyle/>
                    <a:p>
                      <a:endParaRPr lang="en-GB">
                        <a:solidFill>
                          <a:srgbClr val="002060"/>
                        </a:solidFill>
                      </a:endParaRPr>
                    </a:p>
                  </a:txBody>
                  <a:tcPr/>
                </a:tc>
                <a:extLst>
                  <a:ext uri="{0D108BD9-81ED-4DB2-BD59-A6C34878D82A}">
                    <a16:rowId xmlns:a16="http://schemas.microsoft.com/office/drawing/2014/main" val="3080627764"/>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892411528"/>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30695458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20044023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503580831"/>
                  </a:ext>
                </a:extLst>
              </a:tr>
            </a:tbl>
          </a:graphicData>
        </a:graphic>
      </p:graphicFrame>
      <p:sp>
        <p:nvSpPr>
          <p:cNvPr id="10" name="Action Button: Custom 9">
            <a:hlinkClick r:id="" action="ppaction://noaction" highlightClick="1">
              <a:snd r:embed="rId3" name="Tengo un amigo de Ceuta.wav"/>
            </a:hlinkClick>
          </p:cNvPr>
          <p:cNvSpPr/>
          <p:nvPr/>
        </p:nvSpPr>
        <p:spPr>
          <a:xfrm>
            <a:off x="6487892" y="1656291"/>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0">
            <a:hlinkClick r:id="" action="ppaction://noaction" highlightClick="1">
              <a:snd r:embed="rId4" name="Mi prima vive en Galicia.wav"/>
            </a:hlinkClick>
          </p:cNvPr>
          <p:cNvSpPr/>
          <p:nvPr/>
        </p:nvSpPr>
        <p:spPr>
          <a:xfrm>
            <a:off x="6479897" y="2255793"/>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1">
            <a:hlinkClick r:id="" action="ppaction://noaction" highlightClick="1">
              <a:snd r:embed="rId5" name="¿Tu made es de Valencia_.wav"/>
            </a:hlinkClick>
          </p:cNvPr>
          <p:cNvSpPr/>
          <p:nvPr/>
        </p:nvSpPr>
        <p:spPr>
          <a:xfrm>
            <a:off x="6487892" y="2872903"/>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2">
            <a:hlinkClick r:id="" action="ppaction://noaction" highlightClick="1">
              <a:snd r:embed="rId6" name="Voy a ir de vacaciones a Murcia.wav"/>
            </a:hlinkClick>
          </p:cNvPr>
          <p:cNvSpPr/>
          <p:nvPr/>
        </p:nvSpPr>
        <p:spPr>
          <a:xfrm>
            <a:off x="6487892" y="3464075"/>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3">
            <a:hlinkClick r:id="" action="ppaction://noaction" highlightClick="1">
              <a:snd r:embed="rId7" name="Hay una universidad muy famosa en Cáceres.wav"/>
            </a:hlinkClick>
          </p:cNvPr>
          <p:cNvSpPr/>
          <p:nvPr/>
        </p:nvSpPr>
        <p:spPr>
          <a:xfrm>
            <a:off x="6487892" y="4092881"/>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4">
            <a:hlinkClick r:id="" action="ppaction://noaction" highlightClick="1">
              <a:snd r:embed="rId8" name="Barcelona tiene unos museos geniales.wav"/>
            </a:hlinkClick>
          </p:cNvPr>
          <p:cNvSpPr/>
          <p:nvPr/>
        </p:nvSpPr>
        <p:spPr>
          <a:xfrm>
            <a:off x="6487892" y="4668385"/>
            <a:ext cx="333034"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5">
            <a:hlinkClick r:id="" action="ppaction://noaction" highlightClick="1">
              <a:snd r:embed="rId9" name="Andalucía es una comunidad autónoma muy bonita.wav"/>
            </a:hlinkClick>
          </p:cNvPr>
          <p:cNvSpPr/>
          <p:nvPr/>
        </p:nvSpPr>
        <p:spPr>
          <a:xfrm>
            <a:off x="6487892" y="5285495"/>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0" name="Albacete está en el sur-este de España.wav"/>
            </a:hlinkClick>
          </p:cNvPr>
          <p:cNvSpPr/>
          <p:nvPr/>
        </p:nvSpPr>
        <p:spPr>
          <a:xfrm>
            <a:off x="6487892" y="5888363"/>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8"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45444" y="279870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47216" y="518865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45444" y="582532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48312" y="344919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74758" y="3998590"/>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45444" y="462684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72335" y="226728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45444" y="1662410"/>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0093857" y="2802459"/>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Valencia</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p:cNvSpPr txBox="1"/>
          <p:nvPr/>
        </p:nvSpPr>
        <p:spPr>
          <a:xfrm>
            <a:off x="7734871" y="5212079"/>
            <a:ext cx="18212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Andalucía</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p:cNvSpPr txBox="1"/>
          <p:nvPr/>
        </p:nvSpPr>
        <p:spPr>
          <a:xfrm>
            <a:off x="10169775" y="5825321"/>
            <a:ext cx="17354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Albacete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p:cNvSpPr txBox="1"/>
          <p:nvPr/>
        </p:nvSpPr>
        <p:spPr>
          <a:xfrm>
            <a:off x="7709423" y="3385108"/>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Murcia</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p:cNvSpPr txBox="1"/>
          <p:nvPr/>
        </p:nvSpPr>
        <p:spPr>
          <a:xfrm>
            <a:off x="7707004" y="3979354"/>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F0302020204030204"/>
              </a:rPr>
              <a:t>Cáceres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p:cNvSpPr txBox="1"/>
          <p:nvPr/>
        </p:nvSpPr>
        <p:spPr>
          <a:xfrm>
            <a:off x="10162197" y="4616037"/>
            <a:ext cx="17430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Barcelona</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p:cNvSpPr txBox="1"/>
          <p:nvPr/>
        </p:nvSpPr>
        <p:spPr>
          <a:xfrm>
            <a:off x="7709423" y="2176826"/>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Galicia</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p:cNvSpPr txBox="1"/>
          <p:nvPr/>
        </p:nvSpPr>
        <p:spPr>
          <a:xfrm>
            <a:off x="10093857" y="1579873"/>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4472C4">
                    <a:lumMod val="50000"/>
                  </a:srgbClr>
                </a:solidFill>
                <a:latin typeface="Century Gothic" panose="020F0302020204030204"/>
              </a:rPr>
              <a:t>Ceuta</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Oval Callout 38"/>
          <p:cNvSpPr/>
          <p:nvPr/>
        </p:nvSpPr>
        <p:spPr>
          <a:xfrm>
            <a:off x="318122" y="1614823"/>
            <a:ext cx="3741549" cy="2279005"/>
          </a:xfrm>
          <a:prstGeom prst="wedgeEllipseCallout">
            <a:avLst>
              <a:gd name="adj1" fmla="val 53333"/>
              <a:gd name="adj2" fmla="val 3429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5">
                    <a:lumMod val="50000"/>
                  </a:schemeClr>
                </a:solidFill>
              </a:rPr>
              <a:t>İHola</a:t>
            </a:r>
            <a:r>
              <a:rPr lang="en-GB" sz="2200" dirty="0">
                <a:solidFill>
                  <a:schemeClr val="accent5">
                    <a:lumMod val="50000"/>
                  </a:schemeClr>
                </a:solidFill>
              </a:rPr>
              <a:t>! ¿</a:t>
            </a:r>
            <a:r>
              <a:rPr lang="en-GB" sz="2200" dirty="0" err="1">
                <a:solidFill>
                  <a:schemeClr val="accent5">
                    <a:lumMod val="50000"/>
                  </a:schemeClr>
                </a:solidFill>
              </a:rPr>
              <a:t>Cómo</a:t>
            </a:r>
            <a:r>
              <a:rPr lang="en-GB" sz="2200" dirty="0">
                <a:solidFill>
                  <a:schemeClr val="accent5">
                    <a:lumMod val="50000"/>
                  </a:schemeClr>
                </a:solidFill>
              </a:rPr>
              <a:t> </a:t>
            </a:r>
            <a:r>
              <a:rPr lang="en-GB" sz="2200" dirty="0" err="1">
                <a:solidFill>
                  <a:schemeClr val="accent5">
                    <a:lumMod val="50000"/>
                  </a:schemeClr>
                </a:solidFill>
              </a:rPr>
              <a:t>estás</a:t>
            </a:r>
            <a:r>
              <a:rPr lang="en-GB" sz="2200" dirty="0">
                <a:solidFill>
                  <a:schemeClr val="accent5">
                    <a:lumMod val="50000"/>
                  </a:schemeClr>
                </a:solidFill>
              </a:rPr>
              <a:t>? Soy </a:t>
            </a:r>
            <a:r>
              <a:rPr lang="en-GB" sz="2200" b="1" dirty="0" err="1">
                <a:solidFill>
                  <a:schemeClr val="accent5">
                    <a:lumMod val="50000"/>
                  </a:schemeClr>
                </a:solidFill>
              </a:rPr>
              <a:t>Pilar</a:t>
            </a:r>
            <a:r>
              <a:rPr lang="en-GB" sz="2200" dirty="0">
                <a:solidFill>
                  <a:schemeClr val="accent5">
                    <a:lumMod val="50000"/>
                  </a:schemeClr>
                </a:solidFill>
              </a:rPr>
              <a:t> y soy de Puerto Rico en </a:t>
            </a:r>
            <a:r>
              <a:rPr lang="en-GB" sz="2200" b="1" dirty="0">
                <a:solidFill>
                  <a:schemeClr val="accent5">
                    <a:lumMod val="50000"/>
                  </a:schemeClr>
                </a:solidFill>
              </a:rPr>
              <a:t>las Islas Canarias.</a:t>
            </a:r>
          </a:p>
        </p:txBody>
      </p:sp>
      <p:sp>
        <p:nvSpPr>
          <p:cNvPr id="40" name="Rounded Rectangular Callout 39"/>
          <p:cNvSpPr/>
          <p:nvPr/>
        </p:nvSpPr>
        <p:spPr>
          <a:xfrm>
            <a:off x="2937909" y="4055784"/>
            <a:ext cx="3321981" cy="1959477"/>
          </a:xfrm>
          <a:prstGeom prst="wedgeRoundRectCallout">
            <a:avLst>
              <a:gd name="adj1" fmla="val -37159"/>
              <a:gd name="adj2" fmla="val 6518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5">
                    <a:lumMod val="50000"/>
                  </a:schemeClr>
                </a:solidFill>
              </a:rPr>
              <a:t>İBuenos</a:t>
            </a:r>
            <a:r>
              <a:rPr lang="en-GB" sz="2200" dirty="0">
                <a:solidFill>
                  <a:schemeClr val="accent5">
                    <a:lumMod val="50000"/>
                  </a:schemeClr>
                </a:solidFill>
              </a:rPr>
              <a:t> </a:t>
            </a:r>
            <a:r>
              <a:rPr lang="en-GB" sz="2200" dirty="0" err="1">
                <a:solidFill>
                  <a:schemeClr val="accent5">
                    <a:lumMod val="50000"/>
                  </a:schemeClr>
                </a:solidFill>
              </a:rPr>
              <a:t>días</a:t>
            </a:r>
            <a:r>
              <a:rPr lang="en-GB" sz="2200" dirty="0">
                <a:solidFill>
                  <a:schemeClr val="accent5">
                    <a:lumMod val="50000"/>
                  </a:schemeClr>
                </a:solidFill>
              </a:rPr>
              <a:t>! Soy </a:t>
            </a:r>
            <a:r>
              <a:rPr lang="en-GB" sz="2200" b="1" dirty="0" err="1">
                <a:solidFill>
                  <a:schemeClr val="accent5">
                    <a:lumMod val="50000"/>
                  </a:schemeClr>
                </a:solidFill>
              </a:rPr>
              <a:t>Conchi</a:t>
            </a:r>
            <a:r>
              <a:rPr lang="en-GB" sz="2200" dirty="0">
                <a:solidFill>
                  <a:schemeClr val="accent5">
                    <a:lumMod val="50000"/>
                  </a:schemeClr>
                </a:solidFill>
              </a:rPr>
              <a:t> y soy de </a:t>
            </a:r>
            <a:r>
              <a:rPr lang="en-GB" sz="2200" b="1" dirty="0">
                <a:solidFill>
                  <a:schemeClr val="accent5">
                    <a:lumMod val="50000"/>
                  </a:schemeClr>
                </a:solidFill>
              </a:rPr>
              <a:t>Alicante</a:t>
            </a:r>
            <a:r>
              <a:rPr lang="en-GB" sz="2200" dirty="0">
                <a:solidFill>
                  <a:schemeClr val="accent5">
                    <a:lumMod val="50000"/>
                  </a:schemeClr>
                </a:solidFill>
              </a:rPr>
              <a:t> en la </a:t>
            </a:r>
            <a:r>
              <a:rPr lang="en-GB" sz="2200" dirty="0" err="1">
                <a:solidFill>
                  <a:schemeClr val="accent5">
                    <a:lumMod val="50000"/>
                  </a:schemeClr>
                </a:solidFill>
              </a:rPr>
              <a:t>Comunidad</a:t>
            </a:r>
            <a:r>
              <a:rPr lang="en-GB" sz="2200" dirty="0">
                <a:solidFill>
                  <a:schemeClr val="accent5">
                    <a:lumMod val="50000"/>
                  </a:schemeClr>
                </a:solidFill>
              </a:rPr>
              <a:t> </a:t>
            </a:r>
            <a:r>
              <a:rPr lang="en-GB" sz="2200" dirty="0" err="1">
                <a:solidFill>
                  <a:schemeClr val="accent5">
                    <a:lumMod val="50000"/>
                  </a:schemeClr>
                </a:solidFill>
              </a:rPr>
              <a:t>Valenciana</a:t>
            </a:r>
            <a:r>
              <a:rPr lang="en-GB" sz="2200" dirty="0">
                <a:solidFill>
                  <a:schemeClr val="accent5">
                    <a:lumMod val="50000"/>
                  </a:schemeClr>
                </a:solidFill>
              </a:rPr>
              <a:t>.</a:t>
            </a:r>
          </a:p>
        </p:txBody>
      </p:sp>
      <p:grpSp>
        <p:nvGrpSpPr>
          <p:cNvPr id="3" name="Group 2"/>
          <p:cNvGrpSpPr/>
          <p:nvPr/>
        </p:nvGrpSpPr>
        <p:grpSpPr>
          <a:xfrm>
            <a:off x="211050" y="3917210"/>
            <a:ext cx="2489580" cy="2324222"/>
            <a:chOff x="3335046" y="1962478"/>
            <a:chExt cx="1751539" cy="1584509"/>
          </a:xfrm>
        </p:grpSpPr>
        <p:pic>
          <p:nvPicPr>
            <p:cNvPr id="41" name="Picture 40"/>
            <p:cNvPicPr>
              <a:picLocks noChangeAspect="1"/>
            </p:cNvPicPr>
            <p:nvPr/>
          </p:nvPicPr>
          <p:blipFill rotWithShape="1">
            <a:blip r:embed="rId12" cstate="print">
              <a:duotone>
                <a:prstClr val="black"/>
                <a:srgbClr val="D9C3A5">
                  <a:tint val="50000"/>
                  <a:satMod val="180000"/>
                </a:srgbClr>
              </a:duotone>
              <a:extLst>
                <a:ext uri="{BEBA8EAE-BF5A-486C-A8C5-ECC9F3942E4B}">
                  <a14:imgProps xmlns:a14="http://schemas.microsoft.com/office/drawing/2010/main">
                    <a14:imgLayer r:embed="rId13">
                      <a14:imgEffect>
                        <a14:colorTemperature colorTemp="4230"/>
                      </a14:imgEffect>
                      <a14:imgEffect>
                        <a14:saturation sat="0"/>
                      </a14:imgEffect>
                    </a14:imgLayer>
                  </a14:imgProps>
                </a:ext>
                <a:ext uri="{28A0092B-C50C-407E-A947-70E740481C1C}">
                  <a14:useLocalDpi xmlns:a14="http://schemas.microsoft.com/office/drawing/2010/main" val="0"/>
                </a:ext>
              </a:extLst>
            </a:blip>
            <a:srcRect b="-249"/>
            <a:stretch/>
          </p:blipFill>
          <p:spPr>
            <a:xfrm>
              <a:off x="3335046" y="1962478"/>
              <a:ext cx="1751539" cy="1584509"/>
            </a:xfrm>
            <a:prstGeom prst="rect">
              <a:avLst/>
            </a:prstGeom>
          </p:spPr>
        </p:pic>
        <p:sp>
          <p:nvSpPr>
            <p:cNvPr id="42" name="Oval 41">
              <a:hlinkClick r:id="" action="ppaction://noaction" highlightClick="1">
                <a:snd r:embed="rId14" name="bomb.wav"/>
              </a:hlinkClick>
            </p:cNvPr>
            <p:cNvSpPr/>
            <p:nvPr/>
          </p:nvSpPr>
          <p:spPr>
            <a:xfrm>
              <a:off x="4459013" y="2856498"/>
              <a:ext cx="85763" cy="789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3" name="Picture 42"/>
          <p:cNvPicPr>
            <a:picLocks noChangeAspect="1"/>
          </p:cNvPicPr>
          <p:nvPr/>
        </p:nvPicPr>
        <p:blipFill rotWithShape="1">
          <a:blip r:embed="rId12" cstate="print">
            <a:duotone>
              <a:prstClr val="black"/>
              <a:srgbClr val="D9C3A5">
                <a:tint val="50000"/>
                <a:satMod val="180000"/>
              </a:srgbClr>
            </a:duotone>
            <a:extLst>
              <a:ext uri="{BEBA8EAE-BF5A-486C-A8C5-ECC9F3942E4B}">
                <a14:imgProps xmlns:a14="http://schemas.microsoft.com/office/drawing/2010/main">
                  <a14:imgLayer r:embed="rId13">
                    <a14:imgEffect>
                      <a14:colorTemperature colorTemp="4230"/>
                    </a14:imgEffect>
                    <a14:imgEffect>
                      <a14:saturation sat="0"/>
                    </a14:imgEffect>
                  </a14:imgLayer>
                </a14:imgProps>
              </a:ext>
              <a:ext uri="{28A0092B-C50C-407E-A947-70E740481C1C}">
                <a14:useLocalDpi xmlns:a14="http://schemas.microsoft.com/office/drawing/2010/main" val="0"/>
              </a:ext>
            </a:extLst>
          </a:blip>
          <a:srcRect b="-249"/>
          <a:stretch/>
        </p:blipFill>
        <p:spPr>
          <a:xfrm>
            <a:off x="3724522" y="1530604"/>
            <a:ext cx="2489580" cy="2324222"/>
          </a:xfrm>
          <a:prstGeom prst="rect">
            <a:avLst/>
          </a:prstGeom>
        </p:spPr>
      </p:pic>
      <p:sp>
        <p:nvSpPr>
          <p:cNvPr id="44" name="Oval 43">
            <a:hlinkClick r:id="" action="ppaction://noaction" highlightClick="1">
              <a:snd r:embed="rId14" name="bomb.wav"/>
            </a:hlinkClick>
          </p:cNvPr>
          <p:cNvSpPr/>
          <p:nvPr/>
        </p:nvSpPr>
        <p:spPr>
          <a:xfrm>
            <a:off x="5750816" y="3270435"/>
            <a:ext cx="121901" cy="1157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15" cstate="print">
            <a:extLst>
              <a:ext uri="{28A0092B-C50C-407E-A947-70E740481C1C}">
                <a14:useLocalDpi xmlns:a14="http://schemas.microsoft.com/office/drawing/2010/main" val="0"/>
              </a:ext>
            </a:extLst>
          </a:blip>
          <a:srcRect l="37032" r="26679" b="48682"/>
          <a:stretch/>
        </p:blipFill>
        <p:spPr>
          <a:xfrm>
            <a:off x="107995" y="1579873"/>
            <a:ext cx="1117014" cy="1665458"/>
          </a:xfrm>
          <a:prstGeom prst="rect">
            <a:avLst/>
          </a:prstGeom>
        </p:spPr>
      </p:pic>
      <p:pic>
        <p:nvPicPr>
          <p:cNvPr id="7" name="Picture 6"/>
          <p:cNvPicPr>
            <a:picLocks noChangeAspect="1"/>
          </p:cNvPicPr>
          <p:nvPr/>
        </p:nvPicPr>
        <p:blipFill rotWithShape="1">
          <a:blip r:embed="rId16" cstate="print">
            <a:extLst>
              <a:ext uri="{28A0092B-C50C-407E-A947-70E740481C1C}">
                <a14:useLocalDpi xmlns:a14="http://schemas.microsoft.com/office/drawing/2010/main" val="0"/>
              </a:ext>
            </a:extLst>
          </a:blip>
          <a:srcRect r="62073" b="52245"/>
          <a:stretch/>
        </p:blipFill>
        <p:spPr>
          <a:xfrm rot="10800000">
            <a:off x="2337732" y="4063315"/>
            <a:ext cx="1146152" cy="1521601"/>
          </a:xfrm>
          <a:prstGeom prst="rect">
            <a:avLst/>
          </a:prstGeom>
        </p:spPr>
      </p:pic>
    </p:spTree>
    <p:extLst>
      <p:ext uri="{BB962C8B-B14F-4D97-AF65-F5344CB8AC3E}">
        <p14:creationId xmlns:p14="http://schemas.microsoft.com/office/powerpoint/2010/main" val="100221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3" grpId="0"/>
      <p:bldP spid="34" grpId="0"/>
      <p:bldP spid="35" grpId="0"/>
      <p:bldP spid="36"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070158" cy="1325563"/>
          </a:xfrm>
        </p:spPr>
        <p:txBody>
          <a:bodyPr>
            <a:normAutofit/>
          </a:bodyPr>
          <a:lstStyle/>
          <a:p>
            <a:r>
              <a:rPr lang="en-GB" sz="2200" b="1" dirty="0">
                <a:solidFill>
                  <a:schemeClr val="bg1"/>
                </a:solidFill>
              </a:rPr>
              <a:t>Present tense –er/ –</a:t>
            </a:r>
            <a:r>
              <a:rPr lang="en-GB" sz="2200" b="1" dirty="0" err="1">
                <a:solidFill>
                  <a:schemeClr val="bg1"/>
                </a:solidFill>
              </a:rPr>
              <a:t>ir</a:t>
            </a:r>
            <a:r>
              <a:rPr lang="en-GB" sz="2200" b="1" dirty="0">
                <a:solidFill>
                  <a:schemeClr val="bg1"/>
                </a:solidFill>
              </a:rPr>
              <a:t> verbs: 1</a:t>
            </a:r>
            <a:r>
              <a:rPr lang="en-GB" sz="2200" b="1" baseline="30000" dirty="0">
                <a:solidFill>
                  <a:schemeClr val="bg1"/>
                </a:solidFill>
              </a:rPr>
              <a:t>st</a:t>
            </a:r>
            <a:r>
              <a:rPr lang="en-GB" sz="2200" b="1" dirty="0">
                <a:solidFill>
                  <a:schemeClr val="bg1"/>
                </a:solidFill>
              </a:rPr>
              <a:t> person plural (-</a:t>
            </a:r>
            <a:r>
              <a:rPr lang="en-GB" sz="2200" b="1" dirty="0" err="1">
                <a:solidFill>
                  <a:schemeClr val="bg1"/>
                </a:solidFill>
              </a:rPr>
              <a:t>emos</a:t>
            </a:r>
            <a:r>
              <a:rPr lang="en-GB" sz="2200" b="1" dirty="0">
                <a:solidFill>
                  <a:schemeClr val="bg1"/>
                </a:solidFill>
              </a:rPr>
              <a:t>/-</a:t>
            </a:r>
            <a:r>
              <a:rPr lang="en-GB" sz="2200" b="1" dirty="0" err="1">
                <a:solidFill>
                  <a:schemeClr val="bg1"/>
                </a:solidFill>
              </a:rPr>
              <a:t>imos</a:t>
            </a:r>
            <a:r>
              <a:rPr lang="en-GB" sz="2200" b="1" dirty="0">
                <a:solidFill>
                  <a:schemeClr val="bg1"/>
                </a:solidFill>
              </a:rPr>
              <a:t>) &amp; 3</a:t>
            </a:r>
            <a:r>
              <a:rPr lang="en-GB" sz="2200" b="1" baseline="30000" dirty="0">
                <a:solidFill>
                  <a:schemeClr val="bg1"/>
                </a:solidFill>
              </a:rPr>
              <a:t>rd</a:t>
            </a:r>
            <a:r>
              <a:rPr lang="en-GB" sz="2200" b="1" dirty="0">
                <a:solidFill>
                  <a:schemeClr val="bg1"/>
                </a:solidFill>
              </a:rPr>
              <a:t> person plural (-en)</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ZoneTexte 2">
            <a:extLst>
              <a:ext uri="{FF2B5EF4-FFF2-40B4-BE49-F238E27FC236}">
                <a16:creationId xmlns:a16="http://schemas.microsoft.com/office/drawing/2014/main" id="{D164AFBC-A1A6-44A3-B9CB-5AC3B5C249B6}"/>
              </a:ext>
            </a:extLst>
          </p:cNvPr>
          <p:cNvSpPr txBox="1"/>
          <p:nvPr/>
        </p:nvSpPr>
        <p:spPr>
          <a:xfrm>
            <a:off x="182850" y="1197071"/>
            <a:ext cx="11718252"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Remember that present tense –</a:t>
            </a:r>
            <a:r>
              <a:rPr kumimoji="0" lang="en-US" sz="2600" b="0" i="0" u="none" strike="noStrike" kern="1200" cap="none" spc="0" normalizeH="0" baseline="0" noProof="0" dirty="0" err="1">
                <a:ln>
                  <a:noFill/>
                </a:ln>
                <a:solidFill>
                  <a:srgbClr val="002060"/>
                </a:solidFill>
                <a:effectLst/>
                <a:uLnTx/>
                <a:uFillTx/>
                <a:latin typeface="Century Gothic" panose="020F0302020204030204"/>
                <a:ea typeface="+mn-ea"/>
                <a:cs typeface="+mn-cs"/>
              </a:rPr>
              <a:t>er</a:t>
            </a: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 and –</a:t>
            </a:r>
            <a:r>
              <a:rPr kumimoji="0" lang="en-US" sz="2600" b="0" i="0" u="none" strike="noStrike" kern="1200" cap="none" spc="0" normalizeH="0" baseline="0" noProof="0" dirty="0" err="1">
                <a:ln>
                  <a:noFill/>
                </a:ln>
                <a:solidFill>
                  <a:srgbClr val="002060"/>
                </a:solidFill>
                <a:effectLst/>
                <a:uLnTx/>
                <a:uFillTx/>
                <a:latin typeface="Century Gothic" panose="020F0302020204030204"/>
                <a:ea typeface="+mn-ea"/>
                <a:cs typeface="+mn-cs"/>
              </a:rPr>
              <a:t>ir</a:t>
            </a: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  verbs change depending on who the verb refers to.</a:t>
            </a:r>
          </a:p>
        </p:txBody>
      </p:sp>
      <p:sp>
        <p:nvSpPr>
          <p:cNvPr id="11" name="ZoneTexte 5">
            <a:extLst>
              <a:ext uri="{FF2B5EF4-FFF2-40B4-BE49-F238E27FC236}">
                <a16:creationId xmlns:a16="http://schemas.microsoft.com/office/drawing/2014/main" id="{9B668377-F975-440C-87D8-16236E774750}"/>
              </a:ext>
            </a:extLst>
          </p:cNvPr>
          <p:cNvSpPr txBox="1"/>
          <p:nvPr/>
        </p:nvSpPr>
        <p:spPr>
          <a:xfrm>
            <a:off x="209892" y="2135166"/>
            <a:ext cx="1180547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To mean </a:t>
            </a:r>
            <a:r>
              <a:rPr kumimoji="0" lang="en-US" sz="2600" b="1" i="0" u="none" strike="noStrike" kern="1200" cap="none" spc="0" normalizeH="0" baseline="0" noProof="0" dirty="0">
                <a:ln>
                  <a:noFill/>
                </a:ln>
                <a:solidFill>
                  <a:srgbClr val="002060"/>
                </a:solidFill>
                <a:effectLst/>
                <a:uLnTx/>
                <a:uFillTx/>
                <a:latin typeface="Century Gothic" panose="020F0302020204030204"/>
                <a:ea typeface="+mn-ea"/>
                <a:cs typeface="+mn-cs"/>
              </a:rPr>
              <a:t>‘we’ </a:t>
            </a: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with an </a:t>
            </a:r>
            <a:r>
              <a:rPr kumimoji="0" lang="en-US" sz="2600" b="1"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2600" b="1" i="0" u="none" strike="noStrike" kern="1200" cap="none" spc="0" normalizeH="0" baseline="0" noProof="0" dirty="0" err="1">
                <a:ln>
                  <a:noFill/>
                </a:ln>
                <a:solidFill>
                  <a:srgbClr val="002060"/>
                </a:solidFill>
                <a:effectLst/>
                <a:uLnTx/>
                <a:uFillTx/>
                <a:latin typeface="Century Gothic" panose="020F0302020204030204"/>
                <a:ea typeface="+mn-ea"/>
                <a:cs typeface="+mn-cs"/>
              </a:rPr>
              <a:t>er</a:t>
            </a:r>
            <a:r>
              <a:rPr kumimoji="0" lang="en-US" sz="2600" b="1" i="0" u="none" strike="noStrike" kern="1200" cap="none" spc="0" normalizeH="0" baseline="0" noProof="0" dirty="0">
                <a:ln>
                  <a:noFill/>
                </a:ln>
                <a:solidFill>
                  <a:srgbClr val="002060"/>
                </a:solidFill>
                <a:effectLst/>
                <a:uLnTx/>
                <a:uFillTx/>
                <a:latin typeface="Century Gothic" panose="020F0302020204030204"/>
                <a:ea typeface="+mn-ea"/>
                <a:cs typeface="+mn-cs"/>
              </a:rPr>
              <a:t> verb</a:t>
            </a: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 remove –</a:t>
            </a:r>
            <a:r>
              <a:rPr kumimoji="0" lang="en-US" sz="2600" b="0" i="0" u="none" strike="noStrike" kern="1200" cap="none" spc="0" normalizeH="0" baseline="0" noProof="0" dirty="0" err="1">
                <a:ln>
                  <a:noFill/>
                </a:ln>
                <a:solidFill>
                  <a:srgbClr val="002060"/>
                </a:solidFill>
                <a:effectLst/>
                <a:uLnTx/>
                <a:uFillTx/>
                <a:latin typeface="Century Gothic" panose="020F0302020204030204"/>
                <a:ea typeface="+mn-ea"/>
                <a:cs typeface="+mn-cs"/>
              </a:rPr>
              <a:t>er</a:t>
            </a: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 and add </a:t>
            </a:r>
            <a:r>
              <a:rPr kumimoji="0" lang="en-US" sz="2600" b="1" i="0" u="sng" strike="noStrike" kern="1200" cap="none" spc="0" normalizeH="0" baseline="0" noProof="0" dirty="0">
                <a:ln>
                  <a:noFill/>
                </a:ln>
                <a:solidFill>
                  <a:srgbClr val="FF6600"/>
                </a:solidFill>
                <a:effectLst/>
                <a:uLnTx/>
                <a:uFillTx/>
                <a:latin typeface="Century Gothic" panose="020F0302020204030204"/>
              </a:rPr>
              <a:t>–</a:t>
            </a:r>
            <a:r>
              <a:rPr lang="en-US" sz="2600" b="1" u="sng" dirty="0">
                <a:solidFill>
                  <a:srgbClr val="FF6600"/>
                </a:solidFill>
                <a:latin typeface="Century Gothic" panose="020F0302020204030204"/>
              </a:rPr>
              <a:t>e</a:t>
            </a:r>
            <a:r>
              <a:rPr kumimoji="0" lang="en-US" sz="2600" b="1" i="0" u="sng" strike="noStrike" kern="1200" cap="none" spc="0" normalizeH="0" baseline="0" noProof="0" dirty="0" err="1">
                <a:ln>
                  <a:noFill/>
                </a:ln>
                <a:solidFill>
                  <a:srgbClr val="FF6600"/>
                </a:solidFill>
                <a:effectLst/>
                <a:uLnTx/>
                <a:uFillTx/>
                <a:latin typeface="Century Gothic" panose="020F0302020204030204"/>
              </a:rPr>
              <a:t>mos</a:t>
            </a:r>
            <a:r>
              <a:rPr kumimoji="0" lang="en-US" sz="2600" b="1" i="0" strike="noStrike" kern="1200" cap="none" spc="0" normalizeH="0" baseline="0" noProof="0" dirty="0">
                <a:ln>
                  <a:noFill/>
                </a:ln>
                <a:solidFill>
                  <a:srgbClr val="FF6600"/>
                </a:solidFill>
                <a:effectLst/>
                <a:uLnTx/>
                <a:uFillTx/>
                <a:latin typeface="Century Gothic" panose="020F0302020204030204"/>
              </a:rPr>
              <a:t> </a:t>
            </a: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to the stem.</a:t>
            </a:r>
          </a:p>
        </p:txBody>
      </p:sp>
      <p:cxnSp>
        <p:nvCxnSpPr>
          <p:cNvPr id="13" name="Connecteur droit avec flèche 16">
            <a:extLst>
              <a:ext uri="{FF2B5EF4-FFF2-40B4-BE49-F238E27FC236}">
                <a16:creationId xmlns:a16="http://schemas.microsoft.com/office/drawing/2014/main" id="{7757157A-96C1-4B27-A975-16BBB4A10E8C}"/>
              </a:ext>
            </a:extLst>
          </p:cNvPr>
          <p:cNvCxnSpPr>
            <a:cxnSpLocks/>
          </p:cNvCxnSpPr>
          <p:nvPr/>
        </p:nvCxnSpPr>
        <p:spPr>
          <a:xfrm>
            <a:off x="1764872" y="2947370"/>
            <a:ext cx="1048855" cy="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14" name="ZoneTexte 18">
            <a:extLst>
              <a:ext uri="{FF2B5EF4-FFF2-40B4-BE49-F238E27FC236}">
                <a16:creationId xmlns:a16="http://schemas.microsoft.com/office/drawing/2014/main" id="{DE672866-C21F-4211-85B9-9E6835043FCC}"/>
              </a:ext>
            </a:extLst>
          </p:cNvPr>
          <p:cNvSpPr txBox="1"/>
          <p:nvPr/>
        </p:nvSpPr>
        <p:spPr>
          <a:xfrm>
            <a:off x="299065" y="2701149"/>
            <a:ext cx="2303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600" b="0" i="0" u="none" strike="noStrike" kern="1200" cap="none" spc="0" normalizeH="0" baseline="0" noProof="0" dirty="0">
                <a:ln>
                  <a:noFill/>
                </a:ln>
                <a:solidFill>
                  <a:srgbClr val="002060"/>
                </a:solidFill>
                <a:effectLst/>
                <a:uLnTx/>
                <a:uFillTx/>
                <a:latin typeface="Century Gothic" panose="020F0302020204030204"/>
                <a:ea typeface="+mn-ea"/>
                <a:cs typeface="+mn-cs"/>
              </a:rPr>
              <a:t>com-</a:t>
            </a:r>
            <a:endParaRPr kumimoji="0" lang="en-CA" sz="2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5" name="ZoneTexte 21">
            <a:extLst>
              <a:ext uri="{FF2B5EF4-FFF2-40B4-BE49-F238E27FC236}">
                <a16:creationId xmlns:a16="http://schemas.microsoft.com/office/drawing/2014/main" id="{A5206ADB-EE94-4E7D-BFDB-0593BD3D91F8}"/>
              </a:ext>
            </a:extLst>
          </p:cNvPr>
          <p:cNvSpPr txBox="1"/>
          <p:nvPr/>
        </p:nvSpPr>
        <p:spPr>
          <a:xfrm>
            <a:off x="3155059" y="2667911"/>
            <a:ext cx="231378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a:t>
            </a:r>
            <a:r>
              <a:rPr lang="es-ES" sz="2600" b="1" dirty="0">
                <a:solidFill>
                  <a:srgbClr val="EE6000"/>
                </a:solidFill>
                <a:latin typeface="Century Gothic" panose="020F0302020204030204"/>
              </a:rPr>
              <a:t>e</a:t>
            </a:r>
            <a:r>
              <a:rPr kumimoji="0" lang="es-ES" sz="2600" b="1" i="0" u="none" strike="noStrike" kern="1200" cap="none" spc="0" normalizeH="0" baseline="0" noProof="0" dirty="0" err="1">
                <a:ln>
                  <a:noFill/>
                </a:ln>
                <a:solidFill>
                  <a:srgbClr val="EE6000"/>
                </a:solidFill>
                <a:effectLst/>
                <a:uLnTx/>
                <a:uFillTx/>
                <a:latin typeface="Century Gothic" panose="020F0302020204030204"/>
                <a:ea typeface="+mn-ea"/>
                <a:cs typeface="+mn-cs"/>
              </a:rPr>
              <a:t>mos</a:t>
            </a:r>
            <a:endParaRPr kumimoji="0" lang="es-ES" sz="2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6" name="ZoneTexte 13">
            <a:extLst>
              <a:ext uri="{FF2B5EF4-FFF2-40B4-BE49-F238E27FC236}">
                <a16:creationId xmlns:a16="http://schemas.microsoft.com/office/drawing/2014/main" id="{E2DF3248-A072-4D81-9BE4-BD6F1D4F07DD}"/>
              </a:ext>
            </a:extLst>
          </p:cNvPr>
          <p:cNvSpPr txBox="1"/>
          <p:nvPr/>
        </p:nvSpPr>
        <p:spPr>
          <a:xfrm>
            <a:off x="5629894" y="2683568"/>
            <a:ext cx="415603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we eat, are </a:t>
            </a:r>
            <a:r>
              <a:rPr lang="en-US" sz="2600" dirty="0">
                <a:solidFill>
                  <a:srgbClr val="002060"/>
                </a:solidFill>
                <a:latin typeface="Century Gothic" panose="020F0302020204030204"/>
              </a:rPr>
              <a:t>eat</a:t>
            </a:r>
            <a:r>
              <a:rPr kumimoji="0" lang="en-US" sz="2600" b="0" i="0" u="none" strike="noStrike" kern="1200" cap="none" spc="0" normalizeH="0" baseline="0" noProof="0" dirty="0" err="1">
                <a:ln>
                  <a:noFill/>
                </a:ln>
                <a:solidFill>
                  <a:srgbClr val="002060"/>
                </a:solidFill>
                <a:effectLst/>
                <a:uLnTx/>
                <a:uFillTx/>
                <a:latin typeface="Century Gothic" panose="020F0302020204030204"/>
                <a:ea typeface="+mn-ea"/>
                <a:cs typeface="+mn-cs"/>
              </a:rPr>
              <a:t>ing</a:t>
            </a: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ZoneTexte 5">
            <a:extLst>
              <a:ext uri="{FF2B5EF4-FFF2-40B4-BE49-F238E27FC236}">
                <a16:creationId xmlns:a16="http://schemas.microsoft.com/office/drawing/2014/main" id="{9B668377-F975-440C-87D8-16236E774750}"/>
              </a:ext>
            </a:extLst>
          </p:cNvPr>
          <p:cNvSpPr txBox="1"/>
          <p:nvPr/>
        </p:nvSpPr>
        <p:spPr>
          <a:xfrm>
            <a:off x="182850" y="4579829"/>
            <a:ext cx="11576512" cy="892552"/>
          </a:xfrm>
          <a:prstGeom prst="rect">
            <a:avLst/>
          </a:prstGeom>
          <a:noFill/>
        </p:spPr>
        <p:txBody>
          <a:bodyPr wrap="square" rtlCol="0">
            <a:spAutoFit/>
          </a:bodyPr>
          <a:lstStyle/>
          <a:p>
            <a:pPr lvl="0"/>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To mean </a:t>
            </a:r>
            <a:r>
              <a:rPr kumimoji="0" lang="en-US" sz="2600" b="1" i="0" u="none" strike="noStrike" kern="1200" cap="none" spc="0" normalizeH="0" baseline="0" noProof="0" dirty="0">
                <a:ln>
                  <a:noFill/>
                </a:ln>
                <a:solidFill>
                  <a:srgbClr val="002060"/>
                </a:solidFill>
                <a:effectLst/>
                <a:uLnTx/>
                <a:uFillTx/>
                <a:latin typeface="Century Gothic" panose="020F0302020204030204"/>
                <a:ea typeface="+mn-ea"/>
                <a:cs typeface="+mn-cs"/>
              </a:rPr>
              <a:t>‘they’ </a:t>
            </a: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with an </a:t>
            </a:r>
            <a:r>
              <a:rPr kumimoji="0" lang="en-US" sz="2600" b="1" i="0" u="none" strike="noStrike" kern="1200" cap="none" spc="0" normalizeH="0" baseline="0" noProof="0" dirty="0">
                <a:ln>
                  <a:noFill/>
                </a:ln>
                <a:solidFill>
                  <a:srgbClr val="002060"/>
                </a:solidFill>
                <a:effectLst/>
                <a:uLnTx/>
                <a:uFillTx/>
                <a:latin typeface="Century Gothic" panose="020F0302020204030204"/>
              </a:rPr>
              <a:t>–</a:t>
            </a:r>
            <a:r>
              <a:rPr kumimoji="0" lang="en-US" sz="2600" b="1" i="0" u="none" strike="noStrike" kern="1200" cap="none" spc="0" normalizeH="0" baseline="0" noProof="0" dirty="0" err="1">
                <a:ln>
                  <a:noFill/>
                </a:ln>
                <a:solidFill>
                  <a:srgbClr val="002060"/>
                </a:solidFill>
                <a:effectLst/>
                <a:uLnTx/>
                <a:uFillTx/>
                <a:latin typeface="Century Gothic" panose="020F0302020204030204"/>
              </a:rPr>
              <a:t>er</a:t>
            </a:r>
            <a:r>
              <a:rPr lang="en-US" sz="2600" b="1" dirty="0">
                <a:solidFill>
                  <a:srgbClr val="002060"/>
                </a:solidFill>
              </a:rPr>
              <a:t>/ –</a:t>
            </a:r>
            <a:r>
              <a:rPr lang="en-US" sz="2600" b="1" dirty="0" err="1">
                <a:solidFill>
                  <a:srgbClr val="002060"/>
                </a:solidFill>
              </a:rPr>
              <a:t>ir</a:t>
            </a:r>
            <a:r>
              <a:rPr lang="en-US" sz="2600" b="1" dirty="0">
                <a:solidFill>
                  <a:srgbClr val="002060"/>
                </a:solidFill>
              </a:rPr>
              <a:t>  </a:t>
            </a:r>
            <a:r>
              <a:rPr kumimoji="0" lang="en-US" sz="2600" b="1" i="0" u="none" strike="noStrike" kern="1200" cap="none" spc="0" normalizeH="0" baseline="0" noProof="0" dirty="0">
                <a:ln>
                  <a:noFill/>
                </a:ln>
                <a:solidFill>
                  <a:srgbClr val="002060"/>
                </a:solidFill>
                <a:effectLst/>
                <a:uLnTx/>
                <a:uFillTx/>
                <a:latin typeface="Century Gothic" panose="020F0302020204030204"/>
              </a:rPr>
              <a:t>verb</a:t>
            </a: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en-US" sz="2600" dirty="0">
                <a:solidFill>
                  <a:srgbClr val="002060"/>
                </a:solidFill>
              </a:rPr>
              <a:t>remove –</a:t>
            </a:r>
            <a:r>
              <a:rPr lang="en-US" sz="2600" dirty="0" err="1">
                <a:solidFill>
                  <a:srgbClr val="002060"/>
                </a:solidFill>
              </a:rPr>
              <a:t>er</a:t>
            </a:r>
            <a:r>
              <a:rPr lang="en-US" sz="2600" dirty="0">
                <a:solidFill>
                  <a:srgbClr val="002060"/>
                </a:solidFill>
              </a:rPr>
              <a:t>/ –</a:t>
            </a:r>
            <a:r>
              <a:rPr lang="en-US" sz="2600" dirty="0" err="1">
                <a:solidFill>
                  <a:srgbClr val="002060"/>
                </a:solidFill>
              </a:rPr>
              <a:t>ir</a:t>
            </a: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 and add </a:t>
            </a:r>
            <a:r>
              <a:rPr kumimoji="0" lang="en-US" sz="2600" b="1" i="0" u="sng" strike="noStrike" kern="1200" cap="none" spc="0" normalizeH="0" baseline="0" noProof="0" dirty="0">
                <a:ln>
                  <a:noFill/>
                </a:ln>
                <a:solidFill>
                  <a:srgbClr val="FF6600"/>
                </a:solidFill>
                <a:effectLst/>
                <a:uLnTx/>
                <a:uFillTx/>
                <a:latin typeface="Century Gothic" panose="020F0302020204030204"/>
              </a:rPr>
              <a:t>–</a:t>
            </a:r>
            <a:r>
              <a:rPr lang="en-US" sz="2600" b="1" u="sng" dirty="0">
                <a:solidFill>
                  <a:srgbClr val="FF6600"/>
                </a:solidFill>
                <a:latin typeface="Century Gothic" panose="020F0302020204030204"/>
              </a:rPr>
              <a:t>e</a:t>
            </a:r>
            <a:r>
              <a:rPr kumimoji="0" lang="en-US" sz="2600" b="1" i="0" u="sng" strike="noStrike" kern="1200" cap="none" spc="0" normalizeH="0" baseline="0" noProof="0" dirty="0">
                <a:ln>
                  <a:noFill/>
                </a:ln>
                <a:solidFill>
                  <a:srgbClr val="FF6600"/>
                </a:solidFill>
                <a:effectLst/>
                <a:uLnTx/>
                <a:uFillTx/>
                <a:latin typeface="Century Gothic" panose="020F0302020204030204"/>
              </a:rPr>
              <a:t>n</a:t>
            </a:r>
            <a:r>
              <a:rPr kumimoji="0" lang="en-US" sz="2600" b="1" i="0" strike="noStrike" kern="1200" cap="none" spc="0" normalizeH="0" baseline="0" noProof="0" dirty="0">
                <a:ln>
                  <a:noFill/>
                </a:ln>
                <a:solidFill>
                  <a:srgbClr val="FF6600"/>
                </a:solidFill>
                <a:effectLst/>
                <a:uLnTx/>
                <a:uFillTx/>
                <a:latin typeface="Century Gothic" panose="020F0302020204030204"/>
              </a:rPr>
              <a:t> </a:t>
            </a: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to the stem.</a:t>
            </a:r>
          </a:p>
        </p:txBody>
      </p:sp>
      <p:cxnSp>
        <p:nvCxnSpPr>
          <p:cNvPr id="19" name="Connecteur droit avec flèche 16">
            <a:extLst>
              <a:ext uri="{FF2B5EF4-FFF2-40B4-BE49-F238E27FC236}">
                <a16:creationId xmlns:a16="http://schemas.microsoft.com/office/drawing/2014/main" id="{7757157A-96C1-4B27-A975-16BBB4A10E8C}"/>
              </a:ext>
            </a:extLst>
          </p:cNvPr>
          <p:cNvCxnSpPr>
            <a:cxnSpLocks/>
          </p:cNvCxnSpPr>
          <p:nvPr/>
        </p:nvCxnSpPr>
        <p:spPr>
          <a:xfrm>
            <a:off x="1738605" y="5696069"/>
            <a:ext cx="1048855" cy="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20" name="ZoneTexte 18">
            <a:extLst>
              <a:ext uri="{FF2B5EF4-FFF2-40B4-BE49-F238E27FC236}">
                <a16:creationId xmlns:a16="http://schemas.microsoft.com/office/drawing/2014/main" id="{DE672866-C21F-4211-85B9-9E6835043FCC}"/>
              </a:ext>
            </a:extLst>
          </p:cNvPr>
          <p:cNvSpPr txBox="1"/>
          <p:nvPr/>
        </p:nvSpPr>
        <p:spPr>
          <a:xfrm>
            <a:off x="209892" y="5404339"/>
            <a:ext cx="2303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600" b="0" i="0" u="none" strike="noStrike" kern="1200" cap="none" spc="0" normalizeH="0" baseline="0" noProof="0" dirty="0">
                <a:ln>
                  <a:noFill/>
                </a:ln>
                <a:solidFill>
                  <a:srgbClr val="002060"/>
                </a:solidFill>
                <a:effectLst/>
                <a:uLnTx/>
                <a:uFillTx/>
                <a:latin typeface="Century Gothic" panose="020F0302020204030204"/>
                <a:ea typeface="+mn-ea"/>
                <a:cs typeface="+mn-cs"/>
              </a:rPr>
              <a:t>com-</a:t>
            </a:r>
            <a:endParaRPr kumimoji="0" lang="en-CA" sz="2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1" name="ZoneTexte 21">
            <a:extLst>
              <a:ext uri="{FF2B5EF4-FFF2-40B4-BE49-F238E27FC236}">
                <a16:creationId xmlns:a16="http://schemas.microsoft.com/office/drawing/2014/main" id="{A5206ADB-EE94-4E7D-BFDB-0593BD3D91F8}"/>
              </a:ext>
            </a:extLst>
          </p:cNvPr>
          <p:cNvSpPr txBox="1"/>
          <p:nvPr/>
        </p:nvSpPr>
        <p:spPr>
          <a:xfrm>
            <a:off x="3155059" y="5404339"/>
            <a:ext cx="21112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a:t>
            </a:r>
            <a:r>
              <a:rPr lang="es-ES" sz="2600" b="1" dirty="0">
                <a:solidFill>
                  <a:srgbClr val="EE6000"/>
                </a:solidFill>
                <a:latin typeface="Century Gothic" panose="020F0302020204030204"/>
              </a:rPr>
              <a:t>e</a:t>
            </a:r>
            <a:r>
              <a:rPr kumimoji="0" lang="es-ES" sz="2600" b="1" i="0" u="none" strike="noStrike" kern="1200" cap="none" spc="0" normalizeH="0" baseline="0" noProof="0" dirty="0">
                <a:ln>
                  <a:noFill/>
                </a:ln>
                <a:solidFill>
                  <a:srgbClr val="EE6000"/>
                </a:solidFill>
                <a:effectLst/>
                <a:uLnTx/>
                <a:uFillTx/>
                <a:latin typeface="Century Gothic" panose="020F0302020204030204"/>
                <a:ea typeface="+mn-ea"/>
                <a:cs typeface="+mn-cs"/>
              </a:rPr>
              <a:t>n</a:t>
            </a:r>
          </a:p>
        </p:txBody>
      </p:sp>
      <p:sp>
        <p:nvSpPr>
          <p:cNvPr id="22" name="ZoneTexte 13">
            <a:extLst>
              <a:ext uri="{FF2B5EF4-FFF2-40B4-BE49-F238E27FC236}">
                <a16:creationId xmlns:a16="http://schemas.microsoft.com/office/drawing/2014/main" id="{E2DF3248-A072-4D81-9BE4-BD6F1D4F07DD}"/>
              </a:ext>
            </a:extLst>
          </p:cNvPr>
          <p:cNvSpPr txBox="1"/>
          <p:nvPr/>
        </p:nvSpPr>
        <p:spPr>
          <a:xfrm>
            <a:off x="5633896" y="5390320"/>
            <a:ext cx="386020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they eat, are </a:t>
            </a:r>
            <a:r>
              <a:rPr lang="en-US" sz="2600" dirty="0">
                <a:solidFill>
                  <a:srgbClr val="002060"/>
                </a:solidFill>
                <a:latin typeface="Century Gothic" panose="020F0302020204030204"/>
              </a:rPr>
              <a:t>eat</a:t>
            </a:r>
            <a:r>
              <a:rPr kumimoji="0" lang="en-US" sz="2600" b="0" i="0" u="none" strike="noStrike" kern="1200" cap="none" spc="0" normalizeH="0" baseline="0" noProof="0" dirty="0" err="1">
                <a:ln>
                  <a:noFill/>
                </a:ln>
                <a:solidFill>
                  <a:srgbClr val="002060"/>
                </a:solidFill>
                <a:effectLst/>
                <a:uLnTx/>
                <a:uFillTx/>
                <a:latin typeface="Century Gothic" panose="020F0302020204030204"/>
                <a:ea typeface="+mn-ea"/>
                <a:cs typeface="+mn-cs"/>
              </a:rPr>
              <a:t>ing</a:t>
            </a: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Rectangle 2"/>
          <p:cNvSpPr/>
          <p:nvPr/>
        </p:nvSpPr>
        <p:spPr>
          <a:xfrm>
            <a:off x="8615454" y="2208599"/>
            <a:ext cx="1169894" cy="365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6600"/>
                </a:solidFill>
                <a:effectLst/>
                <a:uLnTx/>
                <a:uFillTx/>
                <a:latin typeface="Century Gothic" panose="020F0302020204030204"/>
                <a:ea typeface="+mn-ea"/>
                <a:cs typeface="+mn-cs"/>
              </a:rPr>
              <a:t>____</a:t>
            </a:r>
          </a:p>
        </p:txBody>
      </p:sp>
      <p:sp>
        <p:nvSpPr>
          <p:cNvPr id="31" name="Rectangle 30"/>
          <p:cNvSpPr/>
          <p:nvPr/>
        </p:nvSpPr>
        <p:spPr>
          <a:xfrm>
            <a:off x="10106350" y="4673752"/>
            <a:ext cx="719092" cy="365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6600"/>
                </a:solidFill>
                <a:effectLst/>
                <a:uLnTx/>
                <a:uFillTx/>
                <a:latin typeface="Century Gothic" panose="020F0302020204030204"/>
                <a:ea typeface="+mn-ea"/>
                <a:cs typeface="+mn-cs"/>
              </a:rPr>
              <a:t>__</a:t>
            </a:r>
          </a:p>
        </p:txBody>
      </p:sp>
      <p:sp>
        <p:nvSpPr>
          <p:cNvPr id="23" name="ZoneTexte 5">
            <a:extLst>
              <a:ext uri="{FF2B5EF4-FFF2-40B4-BE49-F238E27FC236}">
                <a16:creationId xmlns:a16="http://schemas.microsoft.com/office/drawing/2014/main" id="{9B668377-F975-440C-87D8-16236E774750}"/>
              </a:ext>
            </a:extLst>
          </p:cNvPr>
          <p:cNvSpPr txBox="1"/>
          <p:nvPr/>
        </p:nvSpPr>
        <p:spPr>
          <a:xfrm>
            <a:off x="182850" y="3343223"/>
            <a:ext cx="1180547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To mean </a:t>
            </a:r>
            <a:r>
              <a:rPr kumimoji="0" lang="en-US" sz="2600" b="1" i="0" u="none" strike="noStrike" kern="1200" cap="none" spc="0" normalizeH="0" baseline="0" noProof="0" dirty="0">
                <a:ln>
                  <a:noFill/>
                </a:ln>
                <a:solidFill>
                  <a:srgbClr val="002060"/>
                </a:solidFill>
                <a:effectLst/>
                <a:uLnTx/>
                <a:uFillTx/>
                <a:latin typeface="Century Gothic" panose="020F0302020204030204"/>
                <a:ea typeface="+mn-ea"/>
                <a:cs typeface="+mn-cs"/>
              </a:rPr>
              <a:t>‘we’ </a:t>
            </a: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with an </a:t>
            </a:r>
            <a:r>
              <a:rPr kumimoji="0" lang="en-US" sz="2600" b="1" i="0" u="none" strike="noStrike" kern="1200" cap="none" spc="0" normalizeH="0" baseline="0" noProof="0" dirty="0">
                <a:ln>
                  <a:noFill/>
                </a:ln>
                <a:solidFill>
                  <a:srgbClr val="002060"/>
                </a:solidFill>
                <a:effectLst/>
                <a:uLnTx/>
                <a:uFillTx/>
                <a:latin typeface="Century Gothic" panose="020F0302020204030204"/>
              </a:rPr>
              <a:t>–</a:t>
            </a:r>
            <a:r>
              <a:rPr lang="en-US" sz="2600" b="1" dirty="0" err="1">
                <a:solidFill>
                  <a:srgbClr val="002060"/>
                </a:solidFill>
                <a:latin typeface="Century Gothic" panose="020F0302020204030204"/>
              </a:rPr>
              <a:t>i</a:t>
            </a:r>
            <a:r>
              <a:rPr kumimoji="0" lang="en-US" sz="2600" b="1" i="0" u="none" strike="noStrike" kern="1200" cap="none" spc="0" normalizeH="0" baseline="0" noProof="0" dirty="0">
                <a:ln>
                  <a:noFill/>
                </a:ln>
                <a:solidFill>
                  <a:srgbClr val="002060"/>
                </a:solidFill>
                <a:effectLst/>
                <a:uLnTx/>
                <a:uFillTx/>
                <a:latin typeface="Century Gothic" panose="020F0302020204030204"/>
              </a:rPr>
              <a:t>r verb</a:t>
            </a: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 remove –</a:t>
            </a:r>
            <a:r>
              <a:rPr lang="en-US" sz="2600" dirty="0" err="1">
                <a:solidFill>
                  <a:srgbClr val="002060"/>
                </a:solidFill>
                <a:latin typeface="Century Gothic" panose="020F0302020204030204"/>
              </a:rPr>
              <a:t>i</a:t>
            </a: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r and add </a:t>
            </a:r>
            <a:r>
              <a:rPr kumimoji="0" lang="en-US" sz="2600" b="1" i="0" u="sng" strike="noStrike" kern="1200" cap="none" spc="0" normalizeH="0" baseline="0" noProof="0" dirty="0">
                <a:ln>
                  <a:noFill/>
                </a:ln>
                <a:solidFill>
                  <a:srgbClr val="FF6600"/>
                </a:solidFill>
                <a:effectLst/>
                <a:uLnTx/>
                <a:uFillTx/>
                <a:latin typeface="Century Gothic" panose="020F0302020204030204"/>
              </a:rPr>
              <a:t>–</a:t>
            </a:r>
            <a:r>
              <a:rPr lang="en-US" sz="2600" b="1" u="sng" noProof="0" dirty="0" err="1">
                <a:solidFill>
                  <a:srgbClr val="FF6600"/>
                </a:solidFill>
                <a:latin typeface="Century Gothic" panose="020F0302020204030204"/>
              </a:rPr>
              <a:t>i</a:t>
            </a:r>
            <a:r>
              <a:rPr kumimoji="0" lang="en-US" sz="2600" b="1" i="0" u="sng" strike="noStrike" kern="1200" cap="none" spc="0" normalizeH="0" baseline="0" noProof="0" dirty="0" err="1">
                <a:ln>
                  <a:noFill/>
                </a:ln>
                <a:solidFill>
                  <a:srgbClr val="FF6600"/>
                </a:solidFill>
                <a:effectLst/>
                <a:uLnTx/>
                <a:uFillTx/>
                <a:latin typeface="Century Gothic" panose="020F0302020204030204"/>
              </a:rPr>
              <a:t>mos</a:t>
            </a:r>
            <a:r>
              <a:rPr kumimoji="0" lang="en-US" sz="2600" b="1" i="0" strike="noStrike" kern="1200" cap="none" spc="0" normalizeH="0" baseline="0" noProof="0" dirty="0">
                <a:ln>
                  <a:noFill/>
                </a:ln>
                <a:solidFill>
                  <a:srgbClr val="FF6600"/>
                </a:solidFill>
                <a:effectLst/>
                <a:uLnTx/>
                <a:uFillTx/>
                <a:latin typeface="Century Gothic" panose="020F0302020204030204"/>
              </a:rPr>
              <a:t> </a:t>
            </a: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to the stem.</a:t>
            </a:r>
          </a:p>
        </p:txBody>
      </p:sp>
      <p:cxnSp>
        <p:nvCxnSpPr>
          <p:cNvPr id="24" name="Connecteur droit avec flèche 16">
            <a:extLst>
              <a:ext uri="{FF2B5EF4-FFF2-40B4-BE49-F238E27FC236}">
                <a16:creationId xmlns:a16="http://schemas.microsoft.com/office/drawing/2014/main" id="{7757157A-96C1-4B27-A975-16BBB4A10E8C}"/>
              </a:ext>
            </a:extLst>
          </p:cNvPr>
          <p:cNvCxnSpPr>
            <a:cxnSpLocks/>
          </p:cNvCxnSpPr>
          <p:nvPr/>
        </p:nvCxnSpPr>
        <p:spPr>
          <a:xfrm>
            <a:off x="1738605" y="4220244"/>
            <a:ext cx="1048855" cy="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25" name="ZoneTexte 18">
            <a:extLst>
              <a:ext uri="{FF2B5EF4-FFF2-40B4-BE49-F238E27FC236}">
                <a16:creationId xmlns:a16="http://schemas.microsoft.com/office/drawing/2014/main" id="{DE672866-C21F-4211-85B9-9E6835043FCC}"/>
              </a:ext>
            </a:extLst>
          </p:cNvPr>
          <p:cNvSpPr txBox="1"/>
          <p:nvPr/>
        </p:nvSpPr>
        <p:spPr>
          <a:xfrm>
            <a:off x="256900" y="3909206"/>
            <a:ext cx="2303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600" dirty="0" err="1">
                <a:solidFill>
                  <a:srgbClr val="002060"/>
                </a:solidFill>
                <a:latin typeface="Century Gothic" panose="020F0302020204030204"/>
              </a:rPr>
              <a:t>escrib</a:t>
            </a:r>
            <a:r>
              <a:rPr kumimoji="0" lang="fr-CA" sz="2600" b="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CA" sz="2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6" name="ZoneTexte 21">
            <a:extLst>
              <a:ext uri="{FF2B5EF4-FFF2-40B4-BE49-F238E27FC236}">
                <a16:creationId xmlns:a16="http://schemas.microsoft.com/office/drawing/2014/main" id="{A5206ADB-EE94-4E7D-BFDB-0593BD3D91F8}"/>
              </a:ext>
            </a:extLst>
          </p:cNvPr>
          <p:cNvSpPr txBox="1"/>
          <p:nvPr/>
        </p:nvSpPr>
        <p:spPr>
          <a:xfrm>
            <a:off x="3117482" y="3977723"/>
            <a:ext cx="231378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600" dirty="0" err="1">
                <a:solidFill>
                  <a:srgbClr val="002060"/>
                </a:solidFill>
                <a:latin typeface="Century Gothic" panose="020F0302020204030204"/>
              </a:rPr>
              <a:t>escrib</a:t>
            </a:r>
            <a:r>
              <a:rPr lang="es-ES" sz="2600" b="1" noProof="0" dirty="0" err="1">
                <a:solidFill>
                  <a:srgbClr val="EE6000"/>
                </a:solidFill>
                <a:latin typeface="Century Gothic" panose="020F0302020204030204"/>
              </a:rPr>
              <a:t>i</a:t>
            </a:r>
            <a:r>
              <a:rPr kumimoji="0" lang="es-ES" sz="2600" b="1" i="0" u="none" strike="noStrike" kern="1200" cap="none" spc="0" normalizeH="0" baseline="0" noProof="0" dirty="0" err="1">
                <a:ln>
                  <a:noFill/>
                </a:ln>
                <a:solidFill>
                  <a:srgbClr val="EE6000"/>
                </a:solidFill>
                <a:effectLst/>
                <a:uLnTx/>
                <a:uFillTx/>
                <a:latin typeface="Century Gothic" panose="020F0302020204030204"/>
                <a:ea typeface="+mn-ea"/>
                <a:cs typeface="+mn-cs"/>
              </a:rPr>
              <a:t>mos</a:t>
            </a:r>
            <a:endParaRPr kumimoji="0" lang="es-ES" sz="2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7" name="ZoneTexte 13">
            <a:extLst>
              <a:ext uri="{FF2B5EF4-FFF2-40B4-BE49-F238E27FC236}">
                <a16:creationId xmlns:a16="http://schemas.microsoft.com/office/drawing/2014/main" id="{E2DF3248-A072-4D81-9BE4-BD6F1D4F07DD}"/>
              </a:ext>
            </a:extLst>
          </p:cNvPr>
          <p:cNvSpPr txBox="1"/>
          <p:nvPr/>
        </p:nvSpPr>
        <p:spPr>
          <a:xfrm>
            <a:off x="5591732" y="3977723"/>
            <a:ext cx="415603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we write, are </a:t>
            </a:r>
            <a:r>
              <a:rPr lang="en-US" sz="2600" noProof="0" dirty="0" err="1">
                <a:solidFill>
                  <a:srgbClr val="002060"/>
                </a:solidFill>
                <a:latin typeface="Century Gothic" panose="020F0302020204030204"/>
              </a:rPr>
              <a:t>wri</a:t>
            </a:r>
            <a:r>
              <a:rPr lang="en-US" sz="2600" dirty="0">
                <a:solidFill>
                  <a:srgbClr val="002060"/>
                </a:solidFill>
                <a:latin typeface="Century Gothic" panose="020F0302020204030204"/>
              </a:rPr>
              <a:t>t</a:t>
            </a:r>
            <a:r>
              <a:rPr kumimoji="0" lang="en-US" sz="2600" b="0" i="0" u="none" strike="noStrike" kern="1200" cap="none" spc="0" normalizeH="0" baseline="0" noProof="0" dirty="0" err="1">
                <a:ln>
                  <a:noFill/>
                </a:ln>
                <a:solidFill>
                  <a:srgbClr val="002060"/>
                </a:solidFill>
                <a:effectLst/>
                <a:uLnTx/>
                <a:uFillTx/>
                <a:latin typeface="Century Gothic" panose="020F0302020204030204"/>
                <a:ea typeface="+mn-ea"/>
                <a:cs typeface="+mn-cs"/>
              </a:rPr>
              <a:t>ing</a:t>
            </a: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27"/>
          <p:cNvSpPr/>
          <p:nvPr/>
        </p:nvSpPr>
        <p:spPr>
          <a:xfrm>
            <a:off x="8363961" y="3449819"/>
            <a:ext cx="968157" cy="365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6600"/>
                </a:solidFill>
                <a:effectLst/>
                <a:uLnTx/>
                <a:uFillTx/>
                <a:latin typeface="Century Gothic" panose="020F0302020204030204"/>
                <a:ea typeface="+mn-ea"/>
                <a:cs typeface="+mn-cs"/>
              </a:rPr>
              <a:t>___</a:t>
            </a:r>
          </a:p>
        </p:txBody>
      </p:sp>
      <p:cxnSp>
        <p:nvCxnSpPr>
          <p:cNvPr id="29" name="Connecteur droit avec flèche 16">
            <a:extLst>
              <a:ext uri="{FF2B5EF4-FFF2-40B4-BE49-F238E27FC236}">
                <a16:creationId xmlns:a16="http://schemas.microsoft.com/office/drawing/2014/main" id="{7757157A-96C1-4B27-A975-16BBB4A10E8C}"/>
              </a:ext>
            </a:extLst>
          </p:cNvPr>
          <p:cNvCxnSpPr>
            <a:cxnSpLocks/>
          </p:cNvCxnSpPr>
          <p:nvPr/>
        </p:nvCxnSpPr>
        <p:spPr>
          <a:xfrm>
            <a:off x="1738605" y="6237085"/>
            <a:ext cx="1048855" cy="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32" name="ZoneTexte 18">
            <a:extLst>
              <a:ext uri="{FF2B5EF4-FFF2-40B4-BE49-F238E27FC236}">
                <a16:creationId xmlns:a16="http://schemas.microsoft.com/office/drawing/2014/main" id="{DE672866-C21F-4211-85B9-9E6835043FCC}"/>
              </a:ext>
            </a:extLst>
          </p:cNvPr>
          <p:cNvSpPr txBox="1"/>
          <p:nvPr/>
        </p:nvSpPr>
        <p:spPr>
          <a:xfrm>
            <a:off x="209892" y="5883473"/>
            <a:ext cx="2303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600" dirty="0" err="1">
                <a:solidFill>
                  <a:srgbClr val="002060"/>
                </a:solidFill>
                <a:latin typeface="Century Gothic" panose="020F0302020204030204"/>
              </a:rPr>
              <a:t>escrib</a:t>
            </a:r>
            <a:r>
              <a:rPr kumimoji="0" lang="fr-CA" sz="2600" b="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CA" sz="2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3" name="ZoneTexte 21">
            <a:extLst>
              <a:ext uri="{FF2B5EF4-FFF2-40B4-BE49-F238E27FC236}">
                <a16:creationId xmlns:a16="http://schemas.microsoft.com/office/drawing/2014/main" id="{A5206ADB-EE94-4E7D-BFDB-0593BD3D91F8}"/>
              </a:ext>
            </a:extLst>
          </p:cNvPr>
          <p:cNvSpPr txBox="1"/>
          <p:nvPr/>
        </p:nvSpPr>
        <p:spPr>
          <a:xfrm>
            <a:off x="3155059" y="5874248"/>
            <a:ext cx="231378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600" dirty="0">
                <a:solidFill>
                  <a:srgbClr val="002060"/>
                </a:solidFill>
                <a:latin typeface="Century Gothic" panose="020F0302020204030204"/>
              </a:rPr>
              <a:t>escrib</a:t>
            </a:r>
            <a:r>
              <a:rPr lang="es-ES" sz="2600" b="1" dirty="0">
                <a:solidFill>
                  <a:srgbClr val="EE6000"/>
                </a:solidFill>
                <a:latin typeface="Century Gothic" panose="020F0302020204030204"/>
              </a:rPr>
              <a:t>en</a:t>
            </a:r>
            <a:endParaRPr kumimoji="0" lang="es-ES" sz="2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34" name="ZoneTexte 13">
            <a:extLst>
              <a:ext uri="{FF2B5EF4-FFF2-40B4-BE49-F238E27FC236}">
                <a16:creationId xmlns:a16="http://schemas.microsoft.com/office/drawing/2014/main" id="{E2DF3248-A072-4D81-9BE4-BD6F1D4F07DD}"/>
              </a:ext>
            </a:extLst>
          </p:cNvPr>
          <p:cNvSpPr txBox="1"/>
          <p:nvPr/>
        </p:nvSpPr>
        <p:spPr>
          <a:xfrm>
            <a:off x="5629309" y="5874248"/>
            <a:ext cx="415603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srgbClr val="002060"/>
                </a:solidFill>
                <a:latin typeface="Century Gothic" panose="020F0302020204030204"/>
              </a:rPr>
              <a:t>they</a:t>
            </a: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 write, are </a:t>
            </a:r>
            <a:r>
              <a:rPr lang="en-US" sz="2600" noProof="0" dirty="0" err="1">
                <a:solidFill>
                  <a:srgbClr val="002060"/>
                </a:solidFill>
                <a:latin typeface="Century Gothic" panose="020F0302020204030204"/>
              </a:rPr>
              <a:t>wri</a:t>
            </a:r>
            <a:r>
              <a:rPr lang="en-US" sz="2600" dirty="0">
                <a:solidFill>
                  <a:srgbClr val="002060"/>
                </a:solidFill>
                <a:latin typeface="Century Gothic" panose="020F0302020204030204"/>
              </a:rPr>
              <a:t>t</a:t>
            </a:r>
            <a:r>
              <a:rPr kumimoji="0" lang="en-US" sz="2600" b="0" i="0" u="none" strike="noStrike" kern="1200" cap="none" spc="0" normalizeH="0" baseline="0" noProof="0" dirty="0" err="1">
                <a:ln>
                  <a:noFill/>
                </a:ln>
                <a:solidFill>
                  <a:srgbClr val="002060"/>
                </a:solidFill>
                <a:effectLst/>
                <a:uLnTx/>
                <a:uFillTx/>
                <a:latin typeface="Century Gothic" panose="020F0302020204030204"/>
                <a:ea typeface="+mn-ea"/>
                <a:cs typeface="+mn-cs"/>
              </a:rPr>
              <a:t>ing</a:t>
            </a: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2707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4" grpId="0"/>
      <p:bldP spid="15" grpId="0"/>
      <p:bldP spid="16" grpId="0"/>
      <p:bldP spid="17" grpId="0"/>
      <p:bldP spid="20" grpId="0"/>
      <p:bldP spid="21" grpId="0"/>
      <p:bldP spid="22" grpId="0"/>
      <p:bldP spid="3" grpId="0" animBg="1"/>
      <p:bldP spid="3" grpId="1" animBg="1"/>
      <p:bldP spid="31" grpId="0" animBg="1"/>
      <p:bldP spid="31" grpId="1" animBg="1"/>
      <p:bldP spid="23" grpId="0"/>
      <p:bldP spid="25" grpId="0"/>
      <p:bldP spid="26" grpId="0"/>
      <p:bldP spid="27" grpId="0"/>
      <p:bldP spid="28" grpId="0" animBg="1"/>
      <p:bldP spid="28" grpId="1" animBg="1"/>
      <p:bldP spid="32" grpId="0"/>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13928"/>
            <a:ext cx="6484584" cy="1325563"/>
          </a:xfrm>
        </p:spPr>
        <p:txBody>
          <a:bodyPr>
            <a:normAutofit/>
          </a:bodyPr>
          <a:lstStyle/>
          <a:p>
            <a:r>
              <a:rPr lang="en-GB" sz="2500" b="1" dirty="0">
                <a:solidFill>
                  <a:schemeClr val="bg1"/>
                </a:solidFill>
              </a:rPr>
              <a:t>Using subject pronouns: </a:t>
            </a:r>
            <a:r>
              <a:rPr lang="en-GB" sz="2500" b="1" dirty="0" err="1">
                <a:solidFill>
                  <a:schemeClr val="bg1"/>
                </a:solidFill>
              </a:rPr>
              <a:t>nosotros</a:t>
            </a:r>
            <a:r>
              <a:rPr lang="en-GB" sz="2500" b="1" dirty="0">
                <a:solidFill>
                  <a:schemeClr val="bg1"/>
                </a:solidFill>
              </a:rPr>
              <a:t>, </a:t>
            </a:r>
            <a:r>
              <a:rPr lang="en-GB" sz="2500" b="1" dirty="0" err="1">
                <a:solidFill>
                  <a:schemeClr val="bg1"/>
                </a:solidFill>
              </a:rPr>
              <a:t>nosotras</a:t>
            </a:r>
            <a:r>
              <a:rPr lang="en-GB" sz="2500" b="1" dirty="0">
                <a:solidFill>
                  <a:schemeClr val="bg1"/>
                </a:solidFill>
              </a:rPr>
              <a:t> (‘we’) &amp; </a:t>
            </a:r>
            <a:r>
              <a:rPr lang="en-GB" sz="2500" b="1" dirty="0" err="1">
                <a:solidFill>
                  <a:schemeClr val="bg1"/>
                </a:solidFill>
              </a:rPr>
              <a:t>ellos</a:t>
            </a:r>
            <a:r>
              <a:rPr lang="en-GB" sz="2500" b="1" dirty="0">
                <a:solidFill>
                  <a:schemeClr val="bg1"/>
                </a:solidFill>
              </a:rPr>
              <a:t>, ellas (‘they’) </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gramática</a:t>
            </a:r>
          </a:p>
        </p:txBody>
      </p:sp>
      <p:sp>
        <p:nvSpPr>
          <p:cNvPr id="13" name="TextBox 12"/>
          <p:cNvSpPr txBox="1"/>
          <p:nvPr/>
        </p:nvSpPr>
        <p:spPr>
          <a:xfrm>
            <a:off x="126296" y="1462610"/>
            <a:ext cx="109420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say </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use: </a:t>
            </a:r>
            <a:r>
              <a:rPr lang="en-GB" sz="3200" b="1" dirty="0">
                <a:solidFill>
                  <a:srgbClr val="ED7D31"/>
                </a:solidFill>
                <a:latin typeface="Century Gothic" panose="020B0502020202020204" pitchFamily="34" charset="0"/>
              </a:rPr>
              <a:t>_________</a:t>
            </a:r>
            <a:endPar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17" name="TextBox 16"/>
          <p:cNvSpPr txBox="1"/>
          <p:nvPr/>
        </p:nvSpPr>
        <p:spPr>
          <a:xfrm>
            <a:off x="3446558" y="1404549"/>
            <a:ext cx="23204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ED7D31"/>
                </a:solidFill>
                <a:latin typeface="Century Gothic" panose="020B0502020202020204" pitchFamily="34" charset="0"/>
              </a:rPr>
              <a:t>nosotros</a:t>
            </a:r>
            <a:endPar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12" name="TextBox 11"/>
          <p:cNvSpPr txBox="1"/>
          <p:nvPr/>
        </p:nvSpPr>
        <p:spPr>
          <a:xfrm>
            <a:off x="1150557" y="2674325"/>
            <a:ext cx="20917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ED7D31"/>
                </a:solidFill>
                <a:latin typeface="Century Gothic" panose="020B0502020202020204" pitchFamily="34" charset="0"/>
              </a:rPr>
              <a:t>nosotras</a:t>
            </a:r>
            <a:endPar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0" name="TextBox 19"/>
          <p:cNvSpPr txBox="1"/>
          <p:nvPr/>
        </p:nvSpPr>
        <p:spPr>
          <a:xfrm>
            <a:off x="5106343" y="1461965"/>
            <a:ext cx="63319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for an all male / mixed group.</a:t>
            </a:r>
            <a:endPar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1" name="TextBox 20"/>
          <p:cNvSpPr txBox="1"/>
          <p:nvPr/>
        </p:nvSpPr>
        <p:spPr>
          <a:xfrm>
            <a:off x="157036" y="2721329"/>
            <a:ext cx="109420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Use: </a:t>
            </a:r>
            <a:r>
              <a:rPr lang="en-GB" sz="3200" b="1" dirty="0">
                <a:solidFill>
                  <a:srgbClr val="ED7D31"/>
                </a:solidFill>
                <a:latin typeface="Century Gothic" panose="020B0502020202020204" pitchFamily="34" charset="0"/>
              </a:rPr>
              <a:t>_________</a:t>
            </a:r>
            <a:r>
              <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for an all female group.</a:t>
            </a:r>
            <a:endPar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2" name="TextBox 21"/>
          <p:cNvSpPr txBox="1"/>
          <p:nvPr/>
        </p:nvSpPr>
        <p:spPr>
          <a:xfrm>
            <a:off x="126296" y="4092619"/>
            <a:ext cx="109420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say </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use:</a:t>
            </a:r>
            <a:r>
              <a:rPr kumimoji="0" lang="en-GB" sz="3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______</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23" name="TextBox 22"/>
          <p:cNvSpPr txBox="1"/>
          <p:nvPr/>
        </p:nvSpPr>
        <p:spPr>
          <a:xfrm>
            <a:off x="5106342" y="4106271"/>
            <a:ext cx="63319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for an all male / mixed group.</a:t>
            </a:r>
            <a:endPar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4" name="TextBox 23"/>
          <p:cNvSpPr txBox="1"/>
          <p:nvPr/>
        </p:nvSpPr>
        <p:spPr>
          <a:xfrm>
            <a:off x="126296" y="5508115"/>
            <a:ext cx="12459404" cy="584775"/>
          </a:xfrm>
          <a:prstGeom prst="rect">
            <a:avLst/>
          </a:prstGeom>
          <a:noFill/>
        </p:spPr>
        <p:txBody>
          <a:bodyPr wrap="square" rtlCol="0">
            <a:spAutoFit/>
          </a:bodyPr>
          <a:lstStyle/>
          <a:p>
            <a:pPr>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Use: </a:t>
            </a:r>
            <a:r>
              <a:rPr lang="en-GB" sz="3200" dirty="0">
                <a:solidFill>
                  <a:srgbClr val="FF6600"/>
                </a:solidFill>
                <a:latin typeface="Century Gothic" panose="020B0502020202020204" pitchFamily="34" charset="0"/>
              </a:rPr>
              <a:t>______</a:t>
            </a:r>
            <a:r>
              <a:rPr lang="en-GB" sz="3200" b="1" dirty="0">
                <a:solidFill>
                  <a:srgbClr val="FF6600"/>
                </a:solidFill>
                <a:latin typeface="Century Gothic" panose="020B0502020202020204" pitchFamily="34" charset="0"/>
              </a:rPr>
              <a:t>  </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for an all female group.</a:t>
            </a:r>
            <a:endPar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22295" y="2052863"/>
            <a:ext cx="1018493" cy="753685"/>
          </a:xfrm>
          <a:prstGeom prst="rect">
            <a:avLst/>
          </a:prstGeom>
        </p:spPr>
      </p:pic>
      <p:grpSp>
        <p:nvGrpSpPr>
          <p:cNvPr id="6" name="Group 5"/>
          <p:cNvGrpSpPr/>
          <p:nvPr/>
        </p:nvGrpSpPr>
        <p:grpSpPr>
          <a:xfrm>
            <a:off x="6833326" y="2013859"/>
            <a:ext cx="1077062" cy="755072"/>
            <a:chOff x="7558939" y="2834378"/>
            <a:chExt cx="1077062" cy="755072"/>
          </a:xfrm>
        </p:grpSpPr>
        <p:pic>
          <p:nvPicPr>
            <p:cNvPr id="25" name="Picture 24"/>
            <p:cNvPicPr>
              <a:picLocks noChangeAspect="1"/>
            </p:cNvPicPr>
            <p:nvPr/>
          </p:nvPicPr>
          <p:blipFill rotWithShape="1">
            <a:blip r:embed="rId8" cstate="print">
              <a:extLst>
                <a:ext uri="{28A0092B-C50C-407E-A947-70E740481C1C}">
                  <a14:useLocalDpi xmlns:a14="http://schemas.microsoft.com/office/drawing/2010/main" val="0"/>
                </a:ext>
              </a:extLst>
            </a:blip>
            <a:srcRect l="49285"/>
            <a:stretch/>
          </p:blipFill>
          <p:spPr>
            <a:xfrm>
              <a:off x="7558939" y="2835765"/>
              <a:ext cx="516526" cy="753685"/>
            </a:xfrm>
            <a:prstGeom prst="rect">
              <a:avLst/>
            </a:prstGeom>
          </p:spPr>
        </p:pic>
        <p:pic>
          <p:nvPicPr>
            <p:cNvPr id="26" name="Picture 25"/>
            <p:cNvPicPr>
              <a:picLocks noChangeAspect="1"/>
            </p:cNvPicPr>
            <p:nvPr/>
          </p:nvPicPr>
          <p:blipFill rotWithShape="1">
            <a:blip r:embed="rId8" cstate="print">
              <a:extLst>
                <a:ext uri="{28A0092B-C50C-407E-A947-70E740481C1C}">
                  <a14:useLocalDpi xmlns:a14="http://schemas.microsoft.com/office/drawing/2010/main" val="0"/>
                </a:ext>
              </a:extLst>
            </a:blip>
            <a:srcRect l="49285"/>
            <a:stretch/>
          </p:blipFill>
          <p:spPr>
            <a:xfrm>
              <a:off x="8119475" y="2834378"/>
              <a:ext cx="516526" cy="753685"/>
            </a:xfrm>
            <a:prstGeom prst="rect">
              <a:avLst/>
            </a:prstGeom>
          </p:spPr>
        </p:pic>
      </p:grpSp>
      <p:grpSp>
        <p:nvGrpSpPr>
          <p:cNvPr id="7" name="Group 6"/>
          <p:cNvGrpSpPr/>
          <p:nvPr/>
        </p:nvGrpSpPr>
        <p:grpSpPr>
          <a:xfrm>
            <a:off x="8005675" y="2858460"/>
            <a:ext cx="1100159" cy="754330"/>
            <a:chOff x="8767611" y="3446099"/>
            <a:chExt cx="1100159" cy="75433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r="44341"/>
            <a:stretch/>
          </p:blipFill>
          <p:spPr>
            <a:xfrm>
              <a:off x="8767611" y="3446744"/>
              <a:ext cx="566889" cy="753685"/>
            </a:xfrm>
            <a:prstGeom prst="rect">
              <a:avLst/>
            </a:prstGeom>
          </p:spPr>
        </p:pic>
        <p:pic>
          <p:nvPicPr>
            <p:cNvPr id="28" name="Picture 27"/>
            <p:cNvPicPr>
              <a:picLocks noChangeAspect="1"/>
            </p:cNvPicPr>
            <p:nvPr/>
          </p:nvPicPr>
          <p:blipFill rotWithShape="1">
            <a:blip r:embed="rId8" cstate="print">
              <a:extLst>
                <a:ext uri="{28A0092B-C50C-407E-A947-70E740481C1C}">
                  <a14:useLocalDpi xmlns:a14="http://schemas.microsoft.com/office/drawing/2010/main" val="0"/>
                </a:ext>
              </a:extLst>
            </a:blip>
            <a:srcRect r="44341"/>
            <a:stretch/>
          </p:blipFill>
          <p:spPr>
            <a:xfrm>
              <a:off x="9300881" y="3446099"/>
              <a:ext cx="566889" cy="753685"/>
            </a:xfrm>
            <a:prstGeom prst="rect">
              <a:avLst/>
            </a:prstGeom>
          </p:spPr>
        </p:pic>
      </p:grpSp>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77637" y="4659009"/>
            <a:ext cx="1018493" cy="753685"/>
          </a:xfrm>
          <a:prstGeom prst="rect">
            <a:avLst/>
          </a:prstGeom>
        </p:spPr>
      </p:pic>
      <p:grpSp>
        <p:nvGrpSpPr>
          <p:cNvPr id="30" name="Group 29"/>
          <p:cNvGrpSpPr/>
          <p:nvPr/>
        </p:nvGrpSpPr>
        <p:grpSpPr>
          <a:xfrm>
            <a:off x="6811321" y="4613018"/>
            <a:ext cx="1077062" cy="755072"/>
            <a:chOff x="7558939" y="2834378"/>
            <a:chExt cx="1077062" cy="755072"/>
          </a:xfrm>
        </p:grpSpPr>
        <p:pic>
          <p:nvPicPr>
            <p:cNvPr id="31" name="Picture 30"/>
            <p:cNvPicPr>
              <a:picLocks noChangeAspect="1"/>
            </p:cNvPicPr>
            <p:nvPr/>
          </p:nvPicPr>
          <p:blipFill rotWithShape="1">
            <a:blip r:embed="rId8" cstate="print">
              <a:extLst>
                <a:ext uri="{28A0092B-C50C-407E-A947-70E740481C1C}">
                  <a14:useLocalDpi xmlns:a14="http://schemas.microsoft.com/office/drawing/2010/main" val="0"/>
                </a:ext>
              </a:extLst>
            </a:blip>
            <a:srcRect l="49285"/>
            <a:stretch/>
          </p:blipFill>
          <p:spPr>
            <a:xfrm>
              <a:off x="7558939" y="2835765"/>
              <a:ext cx="516526" cy="753685"/>
            </a:xfrm>
            <a:prstGeom prst="rect">
              <a:avLst/>
            </a:prstGeom>
          </p:spPr>
        </p:pic>
        <p:pic>
          <p:nvPicPr>
            <p:cNvPr id="32"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49285"/>
            <a:stretch/>
          </p:blipFill>
          <p:spPr>
            <a:xfrm>
              <a:off x="8119475" y="2834378"/>
              <a:ext cx="516526" cy="753685"/>
            </a:xfrm>
            <a:prstGeom prst="rect">
              <a:avLst/>
            </a:prstGeom>
          </p:spPr>
        </p:pic>
      </p:grpSp>
      <p:grpSp>
        <p:nvGrpSpPr>
          <p:cNvPr id="33" name="Group 32"/>
          <p:cNvGrpSpPr/>
          <p:nvPr/>
        </p:nvGrpSpPr>
        <p:grpSpPr>
          <a:xfrm>
            <a:off x="8039663" y="5488494"/>
            <a:ext cx="1100159" cy="754330"/>
            <a:chOff x="8767611" y="3446099"/>
            <a:chExt cx="1100159" cy="754330"/>
          </a:xfrm>
        </p:grpSpPr>
        <p:pic>
          <p:nvPicPr>
            <p:cNvPr id="34" name="Picture 33"/>
            <p:cNvPicPr>
              <a:picLocks noChangeAspect="1"/>
            </p:cNvPicPr>
            <p:nvPr/>
          </p:nvPicPr>
          <p:blipFill rotWithShape="1">
            <a:blip r:embed="rId8" cstate="print">
              <a:extLst>
                <a:ext uri="{28A0092B-C50C-407E-A947-70E740481C1C}">
                  <a14:useLocalDpi xmlns:a14="http://schemas.microsoft.com/office/drawing/2010/main" val="0"/>
                </a:ext>
              </a:extLst>
            </a:blip>
            <a:srcRect r="44341"/>
            <a:stretch/>
          </p:blipFill>
          <p:spPr>
            <a:xfrm>
              <a:off x="8767611" y="3446744"/>
              <a:ext cx="566889" cy="753685"/>
            </a:xfrm>
            <a:prstGeom prst="rect">
              <a:avLst/>
            </a:prstGeom>
          </p:spPr>
        </p:pic>
        <p:pic>
          <p:nvPicPr>
            <p:cNvPr id="35" name="Picture 34"/>
            <p:cNvPicPr>
              <a:picLocks noChangeAspect="1"/>
            </p:cNvPicPr>
            <p:nvPr/>
          </p:nvPicPr>
          <p:blipFill rotWithShape="1">
            <a:blip r:embed="rId8" cstate="print">
              <a:extLst>
                <a:ext uri="{28A0092B-C50C-407E-A947-70E740481C1C}">
                  <a14:useLocalDpi xmlns:a14="http://schemas.microsoft.com/office/drawing/2010/main" val="0"/>
                </a:ext>
              </a:extLst>
            </a:blip>
            <a:srcRect r="44341"/>
            <a:stretch/>
          </p:blipFill>
          <p:spPr>
            <a:xfrm>
              <a:off x="9300881" y="3446099"/>
              <a:ext cx="566889" cy="753685"/>
            </a:xfrm>
            <a:prstGeom prst="rect">
              <a:avLst/>
            </a:prstGeom>
          </p:spPr>
        </p:pic>
      </p:grpSp>
      <p:sp>
        <p:nvSpPr>
          <p:cNvPr id="40" name="TextBox 39"/>
          <p:cNvSpPr txBox="1"/>
          <p:nvPr/>
        </p:nvSpPr>
        <p:spPr>
          <a:xfrm>
            <a:off x="3779463" y="4060503"/>
            <a:ext cx="13938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noProof="0" dirty="0" err="1">
                <a:solidFill>
                  <a:srgbClr val="ED7D31"/>
                </a:solidFill>
                <a:latin typeface="Century Gothic" panose="020B0502020202020204" pitchFamily="34" charset="0"/>
              </a:rPr>
              <a:t>ellos</a:t>
            </a:r>
            <a:endPar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41" name="TextBox 40"/>
          <p:cNvSpPr txBox="1"/>
          <p:nvPr/>
        </p:nvSpPr>
        <p:spPr>
          <a:xfrm>
            <a:off x="1264863" y="5435134"/>
            <a:ext cx="13938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noProof="0" dirty="0" err="1">
                <a:solidFill>
                  <a:srgbClr val="ED7D31"/>
                </a:solidFill>
                <a:latin typeface="Century Gothic" panose="020B0502020202020204" pitchFamily="34" charset="0"/>
              </a:rPr>
              <a:t>ellas</a:t>
            </a:r>
            <a:endPar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7661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nosotros.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nosotras.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ellos.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ella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2" grpId="0"/>
      <p:bldP spid="20" grpId="0"/>
      <p:bldP spid="21" grpId="0"/>
      <p:bldP spid="22" grpId="0"/>
      <p:bldP spid="23" grpId="0"/>
      <p:bldP spid="24" grpId="0"/>
      <p:bldP spid="40" grpId="0"/>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000" b="1" dirty="0" err="1">
                <a:solidFill>
                  <a:schemeClr val="bg1"/>
                </a:solidFill>
              </a:rPr>
              <a:t>Navidad</a:t>
            </a:r>
            <a:r>
              <a:rPr lang="en-GB" sz="3000" b="1" dirty="0">
                <a:solidFill>
                  <a:schemeClr val="bg1"/>
                </a:solidFill>
              </a:rPr>
              <a:t> con la </a:t>
            </a:r>
            <a:r>
              <a:rPr lang="en-GB" sz="3000" b="1" dirty="0" err="1">
                <a:solidFill>
                  <a:schemeClr val="bg1"/>
                </a:solidFill>
              </a:rPr>
              <a:t>Familia</a:t>
            </a:r>
            <a:r>
              <a:rPr lang="en-GB" sz="3000" b="1" dirty="0">
                <a:solidFill>
                  <a:schemeClr val="bg1"/>
                </a:solidFill>
              </a:rPr>
              <a:t> </a:t>
            </a:r>
            <a:r>
              <a:rPr lang="en-GB" sz="3000" b="1" dirty="0" err="1">
                <a:solidFill>
                  <a:schemeClr val="bg1"/>
                </a:solidFill>
              </a:rPr>
              <a:t>López</a:t>
            </a:r>
            <a:endParaRPr lang="en-GB" sz="30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791874" y="258166"/>
            <a:ext cx="213627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t>
            </a:r>
            <a:r>
              <a:rPr lang="en-GB" sz="2000" b="1" noProof="0" dirty="0" err="1">
                <a:solidFill>
                  <a:prstClr val="white"/>
                </a:solidFill>
                <a:latin typeface="Century Gothic" panose="020B0502020202020204" pitchFamily="34" charset="0"/>
              </a:rPr>
              <a:t>a</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 leer</a:t>
            </a:r>
          </a:p>
        </p:txBody>
      </p:sp>
      <p:sp>
        <p:nvSpPr>
          <p:cNvPr id="7" name="TextBox 6">
            <a:extLst>
              <a:ext uri="{FF2B5EF4-FFF2-40B4-BE49-F238E27FC236}">
                <a16:creationId xmlns:a16="http://schemas.microsoft.com/office/drawing/2014/main" id="{645870F6-12BD-4248-9DBE-4BA0D8C7552E}"/>
              </a:ext>
            </a:extLst>
          </p:cNvPr>
          <p:cNvSpPr txBox="1"/>
          <p:nvPr/>
        </p:nvSpPr>
        <p:spPr>
          <a:xfrm>
            <a:off x="-10748" y="1077849"/>
            <a:ext cx="1093933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rPr>
              <a:t>Lucía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 y Daniel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rPr>
              <a:t>hablan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rPr>
              <a:t>sobre</a:t>
            </a:r>
            <a:r>
              <a:rPr lang="en-US" sz="2200" dirty="0">
                <a:solidFill>
                  <a:srgbClr val="4472C4">
                    <a:lumMod val="50000"/>
                  </a:srgbClr>
                </a:solidFill>
                <a:latin typeface="Century Gothic" panose="020F0302020204030204"/>
              </a:rPr>
              <a:t> la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rPr>
              <a:t>Navidad</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 en casa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 </a:t>
            </a:r>
            <a:r>
              <a:rPr lang="en-US" sz="2200" dirty="0">
                <a:solidFill>
                  <a:srgbClr val="4472C4">
                    <a:lumMod val="50000"/>
                  </a:srgbClr>
                </a:solidFill>
                <a:latin typeface="Century Gothic" panose="020F0302020204030204"/>
              </a:rPr>
              <a:t>Los </a:t>
            </a:r>
            <a:r>
              <a:rPr lang="en-US" sz="2200" dirty="0" err="1">
                <a:solidFill>
                  <a:srgbClr val="4472C4">
                    <a:lumMod val="50000"/>
                  </a:srgbClr>
                </a:solidFill>
                <a:latin typeface="Century Gothic" panose="020F0302020204030204"/>
              </a:rPr>
              <a:t>primos</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normalmente</a:t>
            </a:r>
            <a:r>
              <a:rPr lang="en-US" sz="2200" dirty="0">
                <a:solidFill>
                  <a:srgbClr val="4472C4">
                    <a:lumMod val="50000"/>
                  </a:srgbClr>
                </a:solidFill>
                <a:latin typeface="Century Gothic" panose="020F0302020204030204"/>
              </a:rPr>
              <a:t> están </a:t>
            </a:r>
            <a:r>
              <a:rPr lang="en-US" sz="2200" dirty="0" err="1">
                <a:solidFill>
                  <a:srgbClr val="4472C4">
                    <a:lumMod val="50000"/>
                  </a:srgbClr>
                </a:solidFill>
                <a:latin typeface="Century Gothic" panose="020F0302020204030204"/>
              </a:rPr>
              <a:t>allí</a:t>
            </a:r>
            <a:r>
              <a:rPr lang="en-US" sz="2200" dirty="0">
                <a:solidFill>
                  <a:srgbClr val="4472C4">
                    <a:lumMod val="50000"/>
                  </a:srgbClr>
                </a:solidFill>
                <a:latin typeface="Century Gothic" panose="020F0302020204030204"/>
              </a:rPr>
              <a:t>. ¿Qué </a:t>
            </a:r>
            <a:r>
              <a:rPr lang="en-US" sz="2200" dirty="0" err="1">
                <a:solidFill>
                  <a:srgbClr val="4472C4">
                    <a:lumMod val="50000"/>
                  </a:srgbClr>
                </a:solidFill>
                <a:latin typeface="Century Gothic" panose="020F0302020204030204"/>
              </a:rPr>
              <a:t>hacen</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Lucía</a:t>
            </a:r>
            <a:r>
              <a:rPr lang="en-US" sz="2200" dirty="0">
                <a:solidFill>
                  <a:srgbClr val="4472C4">
                    <a:lumMod val="50000"/>
                  </a:srgbClr>
                </a:solidFill>
                <a:latin typeface="Century Gothic" panose="020F0302020204030204"/>
              </a:rPr>
              <a:t> y Daniel, y qué </a:t>
            </a:r>
            <a:r>
              <a:rPr lang="en-US" sz="2200" dirty="0" err="1">
                <a:solidFill>
                  <a:srgbClr val="4472C4">
                    <a:lumMod val="50000"/>
                  </a:srgbClr>
                </a:solidFill>
                <a:latin typeface="Century Gothic" panose="020F0302020204030204"/>
              </a:rPr>
              <a:t>hacen</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los</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primos</a:t>
            </a:r>
            <a:r>
              <a:rPr lang="en-US" sz="2200" dirty="0">
                <a:solidFill>
                  <a:srgbClr val="4472C4">
                    <a:lumMod val="50000"/>
                  </a:srgbClr>
                </a:solidFill>
                <a:latin typeface="Century Gothic" panose="020F0302020204030204"/>
              </a:rPr>
              <a:t>?</a:t>
            </a:r>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r="27619"/>
          <a:stretch/>
        </p:blipFill>
        <p:spPr>
          <a:xfrm>
            <a:off x="447190" y="3463106"/>
            <a:ext cx="810992" cy="1004912"/>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51208">
            <a:off x="398908" y="4760470"/>
            <a:ext cx="809826" cy="1134111"/>
          </a:xfrm>
          <a:prstGeom prst="rect">
            <a:avLst/>
          </a:prstGeom>
        </p:spPr>
      </p:pic>
      <p:sp>
        <p:nvSpPr>
          <p:cNvPr id="14" name="TextBox 13"/>
          <p:cNvSpPr txBox="1"/>
          <p:nvPr/>
        </p:nvSpPr>
        <p:spPr>
          <a:xfrm>
            <a:off x="49323" y="4505741"/>
            <a:ext cx="1684077" cy="430887"/>
          </a:xfrm>
          <a:prstGeom prst="rect">
            <a:avLst/>
          </a:prstGeom>
          <a:noFill/>
          <a:ln>
            <a:noFill/>
          </a:ln>
        </p:spPr>
        <p:txBody>
          <a:bodyPr wrap="square" rtlCol="0">
            <a:spAutoFit/>
          </a:bodyPr>
          <a:lstStyle/>
          <a:p>
            <a:pPr algn="ctr"/>
            <a:r>
              <a:rPr lang="en-GB" sz="2200" dirty="0">
                <a:solidFill>
                  <a:schemeClr val="accent5">
                    <a:lumMod val="50000"/>
                  </a:schemeClr>
                </a:solidFill>
              </a:rPr>
              <a:t>Papá Noel</a:t>
            </a:r>
          </a:p>
        </p:txBody>
      </p:sp>
      <p:sp>
        <p:nvSpPr>
          <p:cNvPr id="15" name="TextBox 14"/>
          <p:cNvSpPr txBox="1"/>
          <p:nvPr/>
        </p:nvSpPr>
        <p:spPr>
          <a:xfrm>
            <a:off x="245074" y="5780713"/>
            <a:ext cx="952634" cy="430887"/>
          </a:xfrm>
          <a:prstGeom prst="rect">
            <a:avLst/>
          </a:prstGeom>
          <a:noFill/>
          <a:ln>
            <a:noFill/>
          </a:ln>
        </p:spPr>
        <p:txBody>
          <a:bodyPr wrap="square" rtlCol="0">
            <a:spAutoFit/>
          </a:bodyPr>
          <a:lstStyle/>
          <a:p>
            <a:pPr algn="ctr"/>
            <a:r>
              <a:rPr lang="en-GB" sz="2200" dirty="0" err="1">
                <a:solidFill>
                  <a:schemeClr val="accent5">
                    <a:lumMod val="50000"/>
                  </a:schemeClr>
                </a:solidFill>
              </a:rPr>
              <a:t>uvas</a:t>
            </a:r>
            <a:endParaRPr lang="en-GB" sz="2200" dirty="0">
              <a:solidFill>
                <a:schemeClr val="accent5">
                  <a:lumMod val="50000"/>
                </a:schemeClr>
              </a:solidFill>
            </a:endParaRPr>
          </a:p>
        </p:txBody>
      </p:sp>
      <p:grpSp>
        <p:nvGrpSpPr>
          <p:cNvPr id="18" name="Group 17"/>
          <p:cNvGrpSpPr/>
          <p:nvPr/>
        </p:nvGrpSpPr>
        <p:grpSpPr>
          <a:xfrm>
            <a:off x="10476899" y="3031725"/>
            <a:ext cx="1459054" cy="1640383"/>
            <a:chOff x="10386050" y="4190102"/>
            <a:chExt cx="1641203" cy="1713475"/>
          </a:xfrm>
        </p:grpSpPr>
        <p:pic>
          <p:nvPicPr>
            <p:cNvPr id="1026" name="Picture 2" descr="http://www.clker.com/cliparts/F/4/a/P/P/J/new-year-icon-m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78437" y="4419500"/>
              <a:ext cx="1365351" cy="148407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rot="1025730">
              <a:off x="10386050" y="4190102"/>
              <a:ext cx="1641203" cy="41793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cap="none" spc="0" dirty="0" err="1">
                  <a:ln/>
                  <a:solidFill>
                    <a:schemeClr val="accent1">
                      <a:lumMod val="50000"/>
                    </a:schemeClr>
                  </a:solidFill>
                  <a:effectLst/>
                </a:rPr>
                <a:t>diciembre</a:t>
              </a:r>
              <a:endParaRPr lang="en-US" sz="2000" b="1" cap="none" spc="0" dirty="0">
                <a:ln/>
                <a:solidFill>
                  <a:schemeClr val="accent1">
                    <a:lumMod val="50000"/>
                  </a:schemeClr>
                </a:solidFill>
                <a:effectLst/>
              </a:endParaRPr>
            </a:p>
          </p:txBody>
        </p:sp>
      </p:grpSp>
      <p:sp>
        <p:nvSpPr>
          <p:cNvPr id="19" name="TextBox 18"/>
          <p:cNvSpPr txBox="1"/>
          <p:nvPr/>
        </p:nvSpPr>
        <p:spPr>
          <a:xfrm>
            <a:off x="10192177" y="4532403"/>
            <a:ext cx="1811348" cy="430887"/>
          </a:xfrm>
          <a:prstGeom prst="rect">
            <a:avLst/>
          </a:prstGeom>
          <a:noFill/>
          <a:ln>
            <a:noFill/>
          </a:ln>
        </p:spPr>
        <p:txBody>
          <a:bodyPr wrap="square" rtlCol="0">
            <a:spAutoFit/>
          </a:bodyPr>
          <a:lstStyle/>
          <a:p>
            <a:pPr algn="ctr"/>
            <a:r>
              <a:rPr lang="en-GB" sz="2200" dirty="0" err="1">
                <a:solidFill>
                  <a:schemeClr val="accent5">
                    <a:lumMod val="50000"/>
                  </a:schemeClr>
                </a:solidFill>
              </a:rPr>
              <a:t>Nochevieja</a:t>
            </a:r>
            <a:endParaRPr lang="en-GB" sz="2200" dirty="0">
              <a:solidFill>
                <a:schemeClr val="accent5">
                  <a:lumMod val="50000"/>
                </a:schemeClr>
              </a:solidFill>
            </a:endParaRPr>
          </a:p>
        </p:txBody>
      </p:sp>
      <p:sp>
        <p:nvSpPr>
          <p:cNvPr id="23" name="TextBox 22"/>
          <p:cNvSpPr txBox="1"/>
          <p:nvPr/>
        </p:nvSpPr>
        <p:spPr>
          <a:xfrm>
            <a:off x="10083629" y="5856169"/>
            <a:ext cx="2028443" cy="430887"/>
          </a:xfrm>
          <a:prstGeom prst="rect">
            <a:avLst/>
          </a:prstGeom>
          <a:noFill/>
          <a:ln>
            <a:noFill/>
          </a:ln>
        </p:spPr>
        <p:txBody>
          <a:bodyPr wrap="square" rtlCol="0">
            <a:spAutoFit/>
          </a:bodyPr>
          <a:lstStyle/>
          <a:p>
            <a:pPr algn="ctr"/>
            <a:r>
              <a:rPr lang="en-GB" sz="2200" dirty="0">
                <a:solidFill>
                  <a:schemeClr val="accent5">
                    <a:lumMod val="50000"/>
                  </a:schemeClr>
                </a:solidFill>
              </a:rPr>
              <a:t>medianoche</a:t>
            </a:r>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72912" y="5156502"/>
            <a:ext cx="730138" cy="740072"/>
          </a:xfrm>
          <a:prstGeom prst="rect">
            <a:avLst/>
          </a:prstGeom>
        </p:spPr>
      </p:pic>
      <p:pic>
        <p:nvPicPr>
          <p:cNvPr id="16" name="Picture 15"/>
          <p:cNvPicPr>
            <a:picLocks noChangeAspect="1"/>
          </p:cNvPicPr>
          <p:nvPr/>
        </p:nvPicPr>
        <p:blipFill rotWithShape="1">
          <a:blip r:embed="rId10" cstate="print">
            <a:extLst>
              <a:ext uri="{28A0092B-C50C-407E-A947-70E740481C1C}">
                <a14:useLocalDpi xmlns:a14="http://schemas.microsoft.com/office/drawing/2010/main" val="0"/>
              </a:ext>
            </a:extLst>
          </a:blip>
          <a:srcRect l="28030" t="9702" r="25746" b="6944"/>
          <a:stretch/>
        </p:blipFill>
        <p:spPr>
          <a:xfrm>
            <a:off x="13985" y="1842868"/>
            <a:ext cx="1530059" cy="1551998"/>
          </a:xfrm>
          <a:prstGeom prst="rect">
            <a:avLst/>
          </a:prstGeom>
        </p:spPr>
      </p:pic>
      <p:sp>
        <p:nvSpPr>
          <p:cNvPr id="6" name="Rounded Rectangular Callout 7">
            <a:extLst>
              <a:ext uri="{FF2B5EF4-FFF2-40B4-BE49-F238E27FC236}">
                <a16:creationId xmlns:a16="http://schemas.microsoft.com/office/drawing/2014/main" id="{A96E53A3-D1AD-4C79-A05C-B877ED9B0633}"/>
              </a:ext>
            </a:extLst>
          </p:cNvPr>
          <p:cNvSpPr/>
          <p:nvPr/>
        </p:nvSpPr>
        <p:spPr>
          <a:xfrm>
            <a:off x="1761139" y="1885012"/>
            <a:ext cx="8322491" cy="4402044"/>
          </a:xfrm>
          <a:prstGeom prst="wedgeRoundRectCallout">
            <a:avLst>
              <a:gd name="adj1" fmla="val -53619"/>
              <a:gd name="adj2" fmla="val -30554"/>
              <a:gd name="adj3" fmla="val 16667"/>
            </a:avLst>
          </a:prstGeom>
          <a:solidFill>
            <a:schemeClr val="accent4">
              <a:lumMod val="20000"/>
              <a:lumOff val="80000"/>
            </a:schemeClr>
          </a:solidFill>
          <a:ln w="12700" cap="flat" cmpd="sng" algn="ctr">
            <a:solidFill>
              <a:srgbClr val="104F75"/>
            </a:solidFill>
            <a:prstDash val="solid"/>
            <a:miter lim="800000"/>
          </a:ln>
          <a:effectLst/>
        </p:spPr>
        <p:txBody>
          <a:bodyPr rtlCol="0" anchor="ctr"/>
          <a:lstStyle/>
          <a:p>
            <a:pPr lvl="0"/>
            <a:r>
              <a:rPr lang="en-GB" sz="2000" kern="0" dirty="0" err="1">
                <a:solidFill>
                  <a:srgbClr val="002060"/>
                </a:solidFill>
              </a:rPr>
              <a:t>Normalmente</a:t>
            </a:r>
            <a:r>
              <a:rPr lang="en-GB" sz="2000" kern="0" dirty="0">
                <a:solidFill>
                  <a:srgbClr val="002060"/>
                </a:solidFill>
              </a:rPr>
              <a:t> </a:t>
            </a:r>
            <a:r>
              <a:rPr lang="en-GB" sz="2000" kern="0" dirty="0" err="1">
                <a:solidFill>
                  <a:srgbClr val="002060"/>
                </a:solidFill>
              </a:rPr>
              <a:t>pasamos</a:t>
            </a:r>
            <a:r>
              <a:rPr lang="en-GB" sz="2000" kern="0" dirty="0">
                <a:solidFill>
                  <a:srgbClr val="002060"/>
                </a:solidFill>
              </a:rPr>
              <a:t> la </a:t>
            </a:r>
            <a:r>
              <a:rPr lang="en-GB" sz="2000" kern="0" dirty="0" err="1">
                <a:solidFill>
                  <a:srgbClr val="002060"/>
                </a:solidFill>
              </a:rPr>
              <a:t>Navidad</a:t>
            </a:r>
            <a:r>
              <a:rPr lang="en-GB" sz="2000" kern="0" dirty="0">
                <a:solidFill>
                  <a:srgbClr val="002060"/>
                </a:solidFill>
              </a:rPr>
              <a:t> con dos </a:t>
            </a:r>
            <a:r>
              <a:rPr lang="en-GB" sz="2000" kern="0" dirty="0" err="1">
                <a:solidFill>
                  <a:srgbClr val="002060"/>
                </a:solidFill>
              </a:rPr>
              <a:t>primos</a:t>
            </a:r>
            <a:r>
              <a:rPr lang="en-GB" sz="2000" kern="0" dirty="0">
                <a:solidFill>
                  <a:srgbClr val="002060"/>
                </a:solidFill>
              </a:rPr>
              <a:t> </a:t>
            </a:r>
            <a:r>
              <a:rPr lang="en-GB" sz="2000" kern="0" dirty="0" err="1">
                <a:solidFill>
                  <a:srgbClr val="002060"/>
                </a:solidFill>
              </a:rPr>
              <a:t>pequeños</a:t>
            </a:r>
            <a:r>
              <a:rPr lang="en-GB" sz="2000" kern="0" dirty="0">
                <a:solidFill>
                  <a:srgbClr val="002060"/>
                </a:solidFill>
              </a:rPr>
              <a:t>. </a:t>
            </a:r>
            <a:r>
              <a:rPr lang="en-GB" sz="2000" kern="0" dirty="0" err="1">
                <a:solidFill>
                  <a:srgbClr val="002060"/>
                </a:solidFill>
              </a:rPr>
              <a:t>Ellos</a:t>
            </a:r>
            <a:r>
              <a:rPr lang="en-GB" sz="2000" kern="0" dirty="0">
                <a:solidFill>
                  <a:srgbClr val="002060"/>
                </a:solidFill>
              </a:rPr>
              <a:t> </a:t>
            </a:r>
            <a:r>
              <a:rPr lang="en-GB" sz="2000" kern="0" dirty="0" err="1">
                <a:solidFill>
                  <a:srgbClr val="002060"/>
                </a:solidFill>
              </a:rPr>
              <a:t>escriben</a:t>
            </a:r>
            <a:r>
              <a:rPr lang="en-GB" sz="2000" kern="0" dirty="0">
                <a:solidFill>
                  <a:srgbClr val="002060"/>
                </a:solidFill>
              </a:rPr>
              <a:t> cartas a Papá Noel para </a:t>
            </a:r>
            <a:r>
              <a:rPr lang="en-GB" sz="2000" kern="0" dirty="0" err="1">
                <a:solidFill>
                  <a:srgbClr val="002060"/>
                </a:solidFill>
              </a:rPr>
              <a:t>pedir</a:t>
            </a:r>
            <a:r>
              <a:rPr lang="en-GB" sz="2000" kern="0" dirty="0">
                <a:solidFill>
                  <a:srgbClr val="002060"/>
                </a:solidFill>
              </a:rPr>
              <a:t> </a:t>
            </a:r>
            <a:r>
              <a:rPr lang="en-GB" sz="2000" kern="0" dirty="0" err="1">
                <a:solidFill>
                  <a:srgbClr val="002060"/>
                </a:solidFill>
              </a:rPr>
              <a:t>regalos</a:t>
            </a:r>
            <a:r>
              <a:rPr lang="en-GB" sz="2000" kern="0" dirty="0">
                <a:solidFill>
                  <a:srgbClr val="002060"/>
                </a:solidFill>
              </a:rPr>
              <a:t>. En </a:t>
            </a:r>
            <a:r>
              <a:rPr lang="en-GB" sz="2000" kern="0" dirty="0" err="1">
                <a:solidFill>
                  <a:srgbClr val="002060"/>
                </a:solidFill>
              </a:rPr>
              <a:t>cambio</a:t>
            </a:r>
            <a:r>
              <a:rPr lang="en-GB" sz="2000" kern="0" dirty="0">
                <a:solidFill>
                  <a:srgbClr val="002060"/>
                </a:solidFill>
              </a:rPr>
              <a:t>, ¡</a:t>
            </a:r>
            <a:r>
              <a:rPr lang="en-GB" sz="2000" kern="0" dirty="0" err="1">
                <a:solidFill>
                  <a:srgbClr val="002060"/>
                </a:solidFill>
              </a:rPr>
              <a:t>nosotros</a:t>
            </a:r>
            <a:r>
              <a:rPr lang="en-GB" sz="2000" kern="0" dirty="0">
                <a:solidFill>
                  <a:srgbClr val="002060"/>
                </a:solidFill>
              </a:rPr>
              <a:t> solo </a:t>
            </a:r>
            <a:r>
              <a:rPr lang="en-GB" sz="2000" kern="0" dirty="0" err="1">
                <a:solidFill>
                  <a:srgbClr val="002060"/>
                </a:solidFill>
              </a:rPr>
              <a:t>escribimos</a:t>
            </a:r>
            <a:r>
              <a:rPr lang="en-GB" sz="2000" kern="0" dirty="0">
                <a:solidFill>
                  <a:srgbClr val="002060"/>
                </a:solidFill>
              </a:rPr>
              <a:t> una </a:t>
            </a:r>
            <a:r>
              <a:rPr lang="en-GB" sz="2000" kern="0" dirty="0" err="1">
                <a:solidFill>
                  <a:srgbClr val="002060"/>
                </a:solidFill>
              </a:rPr>
              <a:t>lista</a:t>
            </a:r>
            <a:r>
              <a:rPr lang="en-GB" sz="2000" kern="0" dirty="0">
                <a:solidFill>
                  <a:srgbClr val="002060"/>
                </a:solidFill>
              </a:rPr>
              <a:t> para los padres! </a:t>
            </a:r>
          </a:p>
          <a:p>
            <a:pPr lvl="0"/>
            <a:endParaRPr lang="en-GB" sz="2000" kern="0" dirty="0">
              <a:solidFill>
                <a:srgbClr val="002060"/>
              </a:solidFill>
            </a:endParaRPr>
          </a:p>
          <a:p>
            <a:pPr lvl="0"/>
            <a:r>
              <a:rPr lang="en-GB" sz="2000" kern="0" dirty="0">
                <a:solidFill>
                  <a:srgbClr val="002060"/>
                </a:solidFill>
              </a:rPr>
              <a:t>Por la </a:t>
            </a:r>
            <a:r>
              <a:rPr lang="en-GB" sz="2000" kern="0" dirty="0" err="1">
                <a:solidFill>
                  <a:srgbClr val="002060"/>
                </a:solidFill>
              </a:rPr>
              <a:t>noche</a:t>
            </a:r>
            <a:r>
              <a:rPr lang="en-GB" sz="2000" kern="0" dirty="0">
                <a:solidFill>
                  <a:srgbClr val="002060"/>
                </a:solidFill>
              </a:rPr>
              <a:t>, Daniel y </a:t>
            </a:r>
            <a:r>
              <a:rPr lang="en-GB" sz="2000" kern="0" dirty="0" err="1">
                <a:solidFill>
                  <a:srgbClr val="002060"/>
                </a:solidFill>
              </a:rPr>
              <a:t>yo</a:t>
            </a:r>
            <a:r>
              <a:rPr lang="en-GB" sz="2000" kern="0" dirty="0">
                <a:solidFill>
                  <a:srgbClr val="002060"/>
                </a:solidFill>
              </a:rPr>
              <a:t> </a:t>
            </a:r>
            <a:r>
              <a:rPr lang="en-GB" sz="2000" kern="0" dirty="0" err="1">
                <a:solidFill>
                  <a:srgbClr val="002060"/>
                </a:solidFill>
              </a:rPr>
              <a:t>debemos</a:t>
            </a:r>
            <a:r>
              <a:rPr lang="en-GB" sz="2000" kern="0" dirty="0">
                <a:solidFill>
                  <a:srgbClr val="002060"/>
                </a:solidFill>
              </a:rPr>
              <a:t> </a:t>
            </a:r>
            <a:r>
              <a:rPr lang="en-GB" sz="2000" kern="0" dirty="0" err="1">
                <a:solidFill>
                  <a:srgbClr val="002060"/>
                </a:solidFill>
              </a:rPr>
              <a:t>ir</a:t>
            </a:r>
            <a:r>
              <a:rPr lang="en-GB" sz="2000" kern="0" dirty="0">
                <a:solidFill>
                  <a:srgbClr val="002060"/>
                </a:solidFill>
              </a:rPr>
              <a:t> a la </a:t>
            </a:r>
            <a:r>
              <a:rPr lang="en-GB" sz="2000" kern="0" dirty="0" err="1">
                <a:solidFill>
                  <a:srgbClr val="002060"/>
                </a:solidFill>
              </a:rPr>
              <a:t>cama</a:t>
            </a:r>
            <a:r>
              <a:rPr lang="en-GB" sz="2000" kern="0" dirty="0">
                <a:solidFill>
                  <a:srgbClr val="002060"/>
                </a:solidFill>
              </a:rPr>
              <a:t>, </a:t>
            </a:r>
            <a:r>
              <a:rPr lang="en-GB" sz="2000" kern="0" dirty="0" err="1">
                <a:solidFill>
                  <a:srgbClr val="002060"/>
                </a:solidFill>
              </a:rPr>
              <a:t>pero</a:t>
            </a:r>
            <a:r>
              <a:rPr lang="en-GB" sz="2000" kern="0" dirty="0">
                <a:solidFill>
                  <a:srgbClr val="002060"/>
                </a:solidFill>
              </a:rPr>
              <a:t> no </a:t>
            </a:r>
            <a:r>
              <a:rPr lang="en-GB" sz="2000" kern="0" dirty="0" err="1">
                <a:solidFill>
                  <a:srgbClr val="002060"/>
                </a:solidFill>
              </a:rPr>
              <a:t>tenemos</a:t>
            </a:r>
            <a:r>
              <a:rPr lang="en-GB" sz="2000" kern="0" dirty="0">
                <a:solidFill>
                  <a:srgbClr val="002060"/>
                </a:solidFill>
              </a:rPr>
              <a:t> </a:t>
            </a:r>
            <a:r>
              <a:rPr lang="en-GB" sz="2000" kern="0" dirty="0" err="1">
                <a:solidFill>
                  <a:srgbClr val="002060"/>
                </a:solidFill>
              </a:rPr>
              <a:t>sueño</a:t>
            </a:r>
            <a:r>
              <a:rPr lang="en-GB" sz="2000" kern="0" dirty="0">
                <a:solidFill>
                  <a:srgbClr val="002060"/>
                </a:solidFill>
              </a:rPr>
              <a:t>.  En </a:t>
            </a:r>
            <a:r>
              <a:rPr lang="en-GB" sz="2000" kern="0" dirty="0" err="1">
                <a:solidFill>
                  <a:srgbClr val="002060"/>
                </a:solidFill>
              </a:rPr>
              <a:t>realidad</a:t>
            </a:r>
            <a:r>
              <a:rPr lang="en-GB" sz="2000" kern="0" dirty="0">
                <a:solidFill>
                  <a:srgbClr val="002060"/>
                </a:solidFill>
              </a:rPr>
              <a:t>, ¡</a:t>
            </a:r>
            <a:r>
              <a:rPr lang="en-GB" sz="2000" kern="0" dirty="0" err="1">
                <a:solidFill>
                  <a:srgbClr val="002060"/>
                </a:solidFill>
              </a:rPr>
              <a:t>dormimos</a:t>
            </a:r>
            <a:r>
              <a:rPr lang="en-GB" sz="2000" kern="0" dirty="0">
                <a:solidFill>
                  <a:srgbClr val="002060"/>
                </a:solidFill>
              </a:rPr>
              <a:t> </a:t>
            </a:r>
            <a:r>
              <a:rPr lang="en-GB" sz="2000" kern="0" dirty="0" err="1">
                <a:solidFill>
                  <a:srgbClr val="002060"/>
                </a:solidFill>
              </a:rPr>
              <a:t>muy</a:t>
            </a:r>
            <a:r>
              <a:rPr lang="en-GB" sz="2000" kern="0" dirty="0">
                <a:solidFill>
                  <a:srgbClr val="002060"/>
                </a:solidFill>
              </a:rPr>
              <a:t> </a:t>
            </a:r>
            <a:r>
              <a:rPr lang="en-GB" sz="2000" kern="0" dirty="0" err="1">
                <a:solidFill>
                  <a:srgbClr val="002060"/>
                </a:solidFill>
              </a:rPr>
              <a:t>poco</a:t>
            </a:r>
            <a:r>
              <a:rPr lang="en-GB" sz="2000" kern="0" dirty="0">
                <a:solidFill>
                  <a:srgbClr val="002060"/>
                </a:solidFill>
              </a:rPr>
              <a:t> </a:t>
            </a:r>
            <a:r>
              <a:rPr lang="en-GB" sz="2000" kern="0" dirty="0" err="1">
                <a:solidFill>
                  <a:srgbClr val="002060"/>
                </a:solidFill>
              </a:rPr>
              <a:t>porque</a:t>
            </a:r>
            <a:r>
              <a:rPr lang="en-GB" sz="2000" kern="0" dirty="0">
                <a:solidFill>
                  <a:srgbClr val="002060"/>
                </a:solidFill>
              </a:rPr>
              <a:t> </a:t>
            </a:r>
            <a:r>
              <a:rPr lang="en-GB" sz="2000" kern="0" dirty="0" err="1">
                <a:solidFill>
                  <a:srgbClr val="002060"/>
                </a:solidFill>
              </a:rPr>
              <a:t>queremos</a:t>
            </a:r>
            <a:r>
              <a:rPr lang="en-GB" sz="2000" kern="0" dirty="0">
                <a:solidFill>
                  <a:srgbClr val="002060"/>
                </a:solidFill>
              </a:rPr>
              <a:t> </a:t>
            </a:r>
            <a:r>
              <a:rPr lang="en-GB" sz="2000" kern="0" dirty="0" err="1">
                <a:solidFill>
                  <a:srgbClr val="002060"/>
                </a:solidFill>
              </a:rPr>
              <a:t>abrir</a:t>
            </a:r>
            <a:r>
              <a:rPr lang="en-GB" sz="2000" kern="0" dirty="0">
                <a:solidFill>
                  <a:srgbClr val="002060"/>
                </a:solidFill>
              </a:rPr>
              <a:t> </a:t>
            </a:r>
            <a:r>
              <a:rPr lang="en-GB" sz="2000" kern="0" dirty="0" err="1">
                <a:solidFill>
                  <a:srgbClr val="002060"/>
                </a:solidFill>
              </a:rPr>
              <a:t>regalos</a:t>
            </a:r>
            <a:r>
              <a:rPr lang="en-GB" sz="2000" kern="0" dirty="0">
                <a:solidFill>
                  <a:srgbClr val="002060"/>
                </a:solidFill>
              </a:rPr>
              <a:t>! Los </a:t>
            </a:r>
            <a:r>
              <a:rPr lang="en-GB" sz="2000" kern="0" dirty="0" err="1">
                <a:solidFill>
                  <a:srgbClr val="002060"/>
                </a:solidFill>
              </a:rPr>
              <a:t>primos</a:t>
            </a:r>
            <a:r>
              <a:rPr lang="en-GB" sz="2000" kern="0" dirty="0">
                <a:solidFill>
                  <a:srgbClr val="002060"/>
                </a:solidFill>
              </a:rPr>
              <a:t> </a:t>
            </a:r>
            <a:r>
              <a:rPr lang="en-GB" sz="2000" kern="0" dirty="0" err="1">
                <a:solidFill>
                  <a:srgbClr val="002060"/>
                </a:solidFill>
              </a:rPr>
              <a:t>beben</a:t>
            </a:r>
            <a:r>
              <a:rPr lang="en-GB" sz="2000" kern="0" dirty="0">
                <a:solidFill>
                  <a:srgbClr val="002060"/>
                </a:solidFill>
              </a:rPr>
              <a:t> </a:t>
            </a:r>
            <a:r>
              <a:rPr lang="en-GB" sz="2000" kern="0" dirty="0" err="1">
                <a:solidFill>
                  <a:srgbClr val="002060"/>
                </a:solidFill>
              </a:rPr>
              <a:t>algo</a:t>
            </a:r>
            <a:r>
              <a:rPr lang="en-GB" sz="2000" kern="0" dirty="0">
                <a:solidFill>
                  <a:srgbClr val="002060"/>
                </a:solidFill>
              </a:rPr>
              <a:t> y </a:t>
            </a:r>
            <a:r>
              <a:rPr lang="en-GB" sz="2000" kern="0" dirty="0" err="1">
                <a:solidFill>
                  <a:srgbClr val="002060"/>
                </a:solidFill>
              </a:rPr>
              <a:t>leen</a:t>
            </a:r>
            <a:r>
              <a:rPr lang="en-GB" sz="2000" kern="0" dirty="0">
                <a:solidFill>
                  <a:srgbClr val="002060"/>
                </a:solidFill>
              </a:rPr>
              <a:t> </a:t>
            </a:r>
            <a:r>
              <a:rPr lang="en-GB" sz="2000" kern="0" dirty="0" err="1">
                <a:solidFill>
                  <a:srgbClr val="002060"/>
                </a:solidFill>
              </a:rPr>
              <a:t>libros</a:t>
            </a:r>
            <a:r>
              <a:rPr lang="en-GB" sz="2000" kern="0" dirty="0">
                <a:solidFill>
                  <a:srgbClr val="002060"/>
                </a:solidFill>
              </a:rPr>
              <a:t> con la </a:t>
            </a:r>
            <a:r>
              <a:rPr lang="en-GB" sz="2000" kern="0" dirty="0" err="1">
                <a:solidFill>
                  <a:srgbClr val="002060"/>
                </a:solidFill>
              </a:rPr>
              <a:t>abuela</a:t>
            </a:r>
            <a:r>
              <a:rPr lang="en-GB" sz="2000" kern="0" dirty="0">
                <a:solidFill>
                  <a:srgbClr val="002060"/>
                </a:solidFill>
              </a:rPr>
              <a:t> antes de </a:t>
            </a:r>
            <a:r>
              <a:rPr lang="en-GB" sz="2000" kern="0" dirty="0" err="1">
                <a:solidFill>
                  <a:srgbClr val="002060"/>
                </a:solidFill>
              </a:rPr>
              <a:t>dormir</a:t>
            </a:r>
            <a:r>
              <a:rPr lang="en-GB" sz="2000" kern="0" dirty="0">
                <a:solidFill>
                  <a:srgbClr val="002060"/>
                </a:solidFill>
              </a:rPr>
              <a:t>. </a:t>
            </a:r>
            <a:r>
              <a:rPr lang="en-GB" sz="2000" kern="0" dirty="0" err="1">
                <a:solidFill>
                  <a:srgbClr val="002060"/>
                </a:solidFill>
              </a:rPr>
              <a:t>Ellos</a:t>
            </a:r>
            <a:r>
              <a:rPr lang="en-GB" sz="2000" kern="0" dirty="0">
                <a:solidFill>
                  <a:srgbClr val="002060"/>
                </a:solidFill>
              </a:rPr>
              <a:t> </a:t>
            </a:r>
            <a:r>
              <a:rPr lang="en-GB" sz="2000" kern="0" dirty="0" err="1">
                <a:solidFill>
                  <a:srgbClr val="002060"/>
                </a:solidFill>
              </a:rPr>
              <a:t>también</a:t>
            </a:r>
            <a:r>
              <a:rPr lang="en-GB" sz="2000" kern="0" dirty="0">
                <a:solidFill>
                  <a:srgbClr val="002060"/>
                </a:solidFill>
              </a:rPr>
              <a:t> </a:t>
            </a:r>
            <a:r>
              <a:rPr lang="en-GB" sz="2000" kern="0" dirty="0" err="1">
                <a:solidFill>
                  <a:srgbClr val="002060"/>
                </a:solidFill>
              </a:rPr>
              <a:t>deben</a:t>
            </a:r>
            <a:r>
              <a:rPr lang="en-GB" sz="2000" kern="0" dirty="0">
                <a:solidFill>
                  <a:srgbClr val="002060"/>
                </a:solidFill>
              </a:rPr>
              <a:t> </a:t>
            </a:r>
            <a:r>
              <a:rPr lang="en-GB" sz="2000" kern="0" dirty="0" err="1">
                <a:solidFill>
                  <a:srgbClr val="002060"/>
                </a:solidFill>
              </a:rPr>
              <a:t>descansar</a:t>
            </a:r>
            <a:r>
              <a:rPr lang="en-GB" sz="2000" kern="0" dirty="0">
                <a:solidFill>
                  <a:srgbClr val="002060"/>
                </a:solidFill>
              </a:rPr>
              <a:t>.</a:t>
            </a:r>
          </a:p>
          <a:p>
            <a:pPr lvl="0"/>
            <a:endParaRPr lang="en-GB" sz="2000" kern="0" dirty="0">
              <a:solidFill>
                <a:srgbClr val="002060"/>
              </a:solidFill>
            </a:endParaRPr>
          </a:p>
          <a:p>
            <a:pPr lvl="0"/>
            <a:r>
              <a:rPr lang="en-GB" sz="2000" kern="0" dirty="0">
                <a:solidFill>
                  <a:srgbClr val="002060"/>
                </a:solidFill>
              </a:rPr>
              <a:t>Para </a:t>
            </a:r>
            <a:r>
              <a:rPr lang="en-GB" sz="2000" kern="0" dirty="0" err="1">
                <a:solidFill>
                  <a:srgbClr val="002060"/>
                </a:solidFill>
              </a:rPr>
              <a:t>celebrar</a:t>
            </a:r>
            <a:r>
              <a:rPr lang="en-GB" sz="2000" kern="0" dirty="0">
                <a:solidFill>
                  <a:srgbClr val="002060"/>
                </a:solidFill>
              </a:rPr>
              <a:t> la </a:t>
            </a:r>
            <a:r>
              <a:rPr lang="en-GB" sz="2000" kern="0" dirty="0" err="1">
                <a:solidFill>
                  <a:srgbClr val="002060"/>
                </a:solidFill>
              </a:rPr>
              <a:t>Nochevieja</a:t>
            </a:r>
            <a:r>
              <a:rPr lang="en-GB" sz="2000" kern="0" dirty="0">
                <a:solidFill>
                  <a:srgbClr val="002060"/>
                </a:solidFill>
              </a:rPr>
              <a:t>, </a:t>
            </a:r>
            <a:r>
              <a:rPr lang="en-GB" sz="2000" kern="0" dirty="0" err="1">
                <a:solidFill>
                  <a:srgbClr val="002060"/>
                </a:solidFill>
              </a:rPr>
              <a:t>hacemos</a:t>
            </a:r>
            <a:r>
              <a:rPr lang="en-GB" sz="2000" kern="0" dirty="0">
                <a:solidFill>
                  <a:srgbClr val="002060"/>
                </a:solidFill>
              </a:rPr>
              <a:t> un </a:t>
            </a:r>
            <a:r>
              <a:rPr lang="en-GB" sz="2000" kern="0" dirty="0" err="1">
                <a:solidFill>
                  <a:srgbClr val="002060"/>
                </a:solidFill>
              </a:rPr>
              <a:t>viaje</a:t>
            </a:r>
            <a:r>
              <a:rPr lang="en-GB" sz="2000" kern="0" dirty="0">
                <a:solidFill>
                  <a:srgbClr val="002060"/>
                </a:solidFill>
              </a:rPr>
              <a:t> a la ciudad de Bilbao. No está </a:t>
            </a:r>
            <a:r>
              <a:rPr lang="en-GB" sz="2000" kern="0" dirty="0" err="1">
                <a:solidFill>
                  <a:srgbClr val="002060"/>
                </a:solidFill>
              </a:rPr>
              <a:t>cerca</a:t>
            </a:r>
            <a:r>
              <a:rPr lang="en-GB" sz="2000" kern="0" dirty="0">
                <a:solidFill>
                  <a:srgbClr val="002060"/>
                </a:solidFill>
              </a:rPr>
              <a:t>, </a:t>
            </a:r>
            <a:r>
              <a:rPr lang="en-GB" sz="2000" kern="0" dirty="0" err="1">
                <a:solidFill>
                  <a:srgbClr val="002060"/>
                </a:solidFill>
              </a:rPr>
              <a:t>así</a:t>
            </a:r>
            <a:r>
              <a:rPr lang="en-GB" sz="2000" kern="0" dirty="0">
                <a:solidFill>
                  <a:srgbClr val="002060"/>
                </a:solidFill>
              </a:rPr>
              <a:t> que </a:t>
            </a:r>
            <a:r>
              <a:rPr lang="en-GB" sz="2000" kern="0" dirty="0" err="1">
                <a:solidFill>
                  <a:srgbClr val="002060"/>
                </a:solidFill>
              </a:rPr>
              <a:t>vamos</a:t>
            </a:r>
            <a:r>
              <a:rPr lang="en-GB" sz="2000" kern="0" dirty="0">
                <a:solidFill>
                  <a:srgbClr val="002060"/>
                </a:solidFill>
              </a:rPr>
              <a:t> en </a:t>
            </a:r>
            <a:r>
              <a:rPr lang="en-GB" sz="2000" kern="0" dirty="0" err="1">
                <a:solidFill>
                  <a:srgbClr val="002060"/>
                </a:solidFill>
              </a:rPr>
              <a:t>coche</a:t>
            </a:r>
            <a:r>
              <a:rPr lang="en-GB" sz="2000" kern="0" dirty="0">
                <a:solidFill>
                  <a:srgbClr val="002060"/>
                </a:solidFill>
              </a:rPr>
              <a:t>. A medianoche </a:t>
            </a:r>
            <a:r>
              <a:rPr lang="en-GB" sz="2000" kern="0" dirty="0" err="1">
                <a:solidFill>
                  <a:srgbClr val="002060"/>
                </a:solidFill>
              </a:rPr>
              <a:t>comemos</a:t>
            </a:r>
            <a:r>
              <a:rPr lang="en-GB" sz="2000" kern="0" dirty="0">
                <a:solidFill>
                  <a:srgbClr val="002060"/>
                </a:solidFill>
              </a:rPr>
              <a:t> </a:t>
            </a:r>
            <a:r>
              <a:rPr lang="en-GB" sz="2000" kern="0" dirty="0" err="1">
                <a:solidFill>
                  <a:srgbClr val="002060"/>
                </a:solidFill>
              </a:rPr>
              <a:t>doce</a:t>
            </a:r>
            <a:r>
              <a:rPr lang="en-GB" sz="2000" kern="0" dirty="0">
                <a:solidFill>
                  <a:srgbClr val="002060"/>
                </a:solidFill>
              </a:rPr>
              <a:t> </a:t>
            </a:r>
            <a:r>
              <a:rPr lang="en-GB" sz="2000" kern="0" dirty="0" err="1">
                <a:solidFill>
                  <a:srgbClr val="002060"/>
                </a:solidFill>
              </a:rPr>
              <a:t>uvas</a:t>
            </a:r>
            <a:r>
              <a:rPr lang="en-GB" sz="2000" kern="0" dirty="0">
                <a:solidFill>
                  <a:srgbClr val="002060"/>
                </a:solidFill>
              </a:rPr>
              <a:t> en la plaza del </a:t>
            </a:r>
            <a:r>
              <a:rPr lang="en-GB" sz="2000" kern="0" dirty="0" err="1">
                <a:solidFill>
                  <a:srgbClr val="002060"/>
                </a:solidFill>
              </a:rPr>
              <a:t>centro</a:t>
            </a:r>
            <a:r>
              <a:rPr lang="en-GB" sz="2000" kern="0" dirty="0">
                <a:solidFill>
                  <a:srgbClr val="002060"/>
                </a:solidFill>
              </a:rPr>
              <a:t>. ¡</a:t>
            </a:r>
            <a:r>
              <a:rPr lang="en-GB" sz="2000" kern="0" dirty="0" err="1">
                <a:solidFill>
                  <a:srgbClr val="002060"/>
                </a:solidFill>
              </a:rPr>
              <a:t>Es</a:t>
            </a:r>
            <a:r>
              <a:rPr lang="en-GB" sz="2000" kern="0" dirty="0">
                <a:solidFill>
                  <a:srgbClr val="002060"/>
                </a:solidFill>
              </a:rPr>
              <a:t> una </a:t>
            </a:r>
            <a:r>
              <a:rPr lang="en-GB" sz="2000" kern="0" dirty="0" err="1">
                <a:solidFill>
                  <a:srgbClr val="002060"/>
                </a:solidFill>
              </a:rPr>
              <a:t>tradición</a:t>
            </a:r>
            <a:r>
              <a:rPr lang="en-GB" sz="2000" kern="0" dirty="0">
                <a:solidFill>
                  <a:srgbClr val="002060"/>
                </a:solidFill>
              </a:rPr>
              <a:t> popular en </a:t>
            </a:r>
            <a:r>
              <a:rPr lang="en-GB" sz="2000" kern="0" dirty="0" err="1">
                <a:solidFill>
                  <a:srgbClr val="002060"/>
                </a:solidFill>
              </a:rPr>
              <a:t>España</a:t>
            </a:r>
            <a:r>
              <a:rPr lang="en-GB" sz="2000" kern="0" dirty="0">
                <a:solidFill>
                  <a:srgbClr val="002060"/>
                </a:solidFill>
              </a:rPr>
              <a:t>!  </a:t>
            </a:r>
          </a:p>
        </p:txBody>
      </p:sp>
      <p:pic>
        <p:nvPicPr>
          <p:cNvPr id="8" name="Lucía talking - La Navidad (2)_slow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874470" y="108201"/>
            <a:ext cx="609600" cy="609600"/>
          </a:xfrm>
          <a:prstGeom prst="rect">
            <a:avLst/>
          </a:prstGeom>
        </p:spPr>
      </p:pic>
      <p:sp>
        <p:nvSpPr>
          <p:cNvPr id="20" name="Rounded Rectangle 19"/>
          <p:cNvSpPr/>
          <p:nvPr/>
        </p:nvSpPr>
        <p:spPr>
          <a:xfrm>
            <a:off x="10565725" y="767219"/>
            <a:ext cx="1246610" cy="206930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ction Button: Custom 22">
            <a:hlinkClick r:id="" action="ppaction://noaction" highlightClick="1">
              <a:snd r:embed="rId12" name="1 Normalmente pasamos la Navidad con dos primos pequeños Ellos .wav"/>
            </a:hlinkClick>
            <a:extLst>
              <a:ext uri="{FF2B5EF4-FFF2-40B4-BE49-F238E27FC236}">
                <a16:creationId xmlns:a16="http://schemas.microsoft.com/office/drawing/2014/main" id="{09DA4AF6-A2B0-4CE0-B700-698ECA3B6A4A}"/>
              </a:ext>
            </a:extLst>
          </p:cNvPr>
          <p:cNvSpPr/>
          <p:nvPr/>
        </p:nvSpPr>
        <p:spPr>
          <a:xfrm>
            <a:off x="10737730" y="892997"/>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5" name="Action Button: Custom 22">
            <a:hlinkClick r:id="" action="ppaction://noaction" highlightClick="1">
              <a:snd r:embed="rId13" name="2. escriben cartas a Papá Noel para pedir regalos. En cambio, ¡nosotros [...].wav"/>
            </a:hlinkClick>
            <a:extLst>
              <a:ext uri="{FF2B5EF4-FFF2-40B4-BE49-F238E27FC236}">
                <a16:creationId xmlns:a16="http://schemas.microsoft.com/office/drawing/2014/main" id="{0C590E1F-AFEA-4D96-B1FF-F97110FBD991}"/>
              </a:ext>
            </a:extLst>
          </p:cNvPr>
          <p:cNvSpPr/>
          <p:nvPr/>
        </p:nvSpPr>
        <p:spPr>
          <a:xfrm>
            <a:off x="10754626" y="140715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6" name="Action Button: Custom 22">
            <a:hlinkClick r:id="" action="ppaction://noaction" highlightClick="1">
              <a:snd r:embed="rId14" name="3. solo escribimos una lista para los padres! Por la noche, Daniel y yo [...].wav"/>
            </a:hlinkClick>
            <a:extLst>
              <a:ext uri="{FF2B5EF4-FFF2-40B4-BE49-F238E27FC236}">
                <a16:creationId xmlns:a16="http://schemas.microsoft.com/office/drawing/2014/main" id="{15D543C8-AC15-433D-A8D6-B4110A6AC825}"/>
              </a:ext>
            </a:extLst>
          </p:cNvPr>
          <p:cNvSpPr/>
          <p:nvPr/>
        </p:nvSpPr>
        <p:spPr>
          <a:xfrm>
            <a:off x="10754626" y="192131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7" name="Action Button: Custom 22">
            <a:hlinkClick r:id="" action="ppaction://noaction" highlightClick="1">
              <a:snd r:embed="rId15" name="part 5 of the segmentation task.wav"/>
            </a:hlinkClick>
            <a:extLst>
              <a:ext uri="{FF2B5EF4-FFF2-40B4-BE49-F238E27FC236}">
                <a16:creationId xmlns:a16="http://schemas.microsoft.com/office/drawing/2014/main" id="{1AA461F4-44CB-4612-9E63-60775350EED3}"/>
              </a:ext>
            </a:extLst>
          </p:cNvPr>
          <p:cNvSpPr/>
          <p:nvPr/>
        </p:nvSpPr>
        <p:spPr>
          <a:xfrm>
            <a:off x="11229130" y="892997"/>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8" name="Action Button: Custom 22">
            <a:hlinkClick r:id="" action="ppaction://noaction" highlightClick="1">
              <a:snd r:embed="rId16" name="part 6 segmtnation task.wav"/>
            </a:hlinkClick>
            <a:extLst>
              <a:ext uri="{FF2B5EF4-FFF2-40B4-BE49-F238E27FC236}">
                <a16:creationId xmlns:a16="http://schemas.microsoft.com/office/drawing/2014/main" id="{3ABF932E-3D9E-4EA9-B9F4-629CB73D71F5}"/>
              </a:ext>
            </a:extLst>
          </p:cNvPr>
          <p:cNvSpPr/>
          <p:nvPr/>
        </p:nvSpPr>
        <p:spPr>
          <a:xfrm>
            <a:off x="11246026" y="140715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9" name="Action Button: Custom 22">
            <a:hlinkClick r:id="" action="ppaction://noaction" highlightClick="1">
              <a:snd r:embed="rId17" name="7 vamos en coche A medianoche comemos doce uvas en la plaza del centro ¡Es una tradición popular en España .wav"/>
            </a:hlinkClick>
            <a:extLst>
              <a:ext uri="{FF2B5EF4-FFF2-40B4-BE49-F238E27FC236}">
                <a16:creationId xmlns:a16="http://schemas.microsoft.com/office/drawing/2014/main" id="{11FA2C34-6524-4977-927C-E3E035AE81E5}"/>
              </a:ext>
            </a:extLst>
          </p:cNvPr>
          <p:cNvSpPr/>
          <p:nvPr/>
        </p:nvSpPr>
        <p:spPr>
          <a:xfrm>
            <a:off x="11246026" y="192131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0" name="Action Button: Custom 22">
            <a:hlinkClick r:id="" action="ppaction://noaction" highlightClick="1">
              <a:snd r:embed="rId18" name="4. debemos ir a la cama, pero no tenemos sueño.  En realidad, ¡dormimos muy poco porque queremos abrir regalos! Los primos beben algo y leen libros con la abuela antes de dormir.wav"/>
            </a:hlinkClick>
            <a:extLst>
              <a:ext uri="{FF2B5EF4-FFF2-40B4-BE49-F238E27FC236}">
                <a16:creationId xmlns:a16="http://schemas.microsoft.com/office/drawing/2014/main" id="{11FA2C34-6524-4977-927C-E3E035AE81E5}"/>
              </a:ext>
            </a:extLst>
          </p:cNvPr>
          <p:cNvSpPr/>
          <p:nvPr/>
        </p:nvSpPr>
        <p:spPr>
          <a:xfrm>
            <a:off x="10754626" y="2399156"/>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Tree>
    <p:extLst>
      <p:ext uri="{BB962C8B-B14F-4D97-AF65-F5344CB8AC3E}">
        <p14:creationId xmlns:p14="http://schemas.microsoft.com/office/powerpoint/2010/main" val="1283417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4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17292">
            <a:off x="7692424" y="2004953"/>
            <a:ext cx="1803287" cy="1633851"/>
          </a:xfrm>
          <a:prstGeom prst="rect">
            <a:avLst/>
          </a:prstGeom>
        </p:spPr>
      </p:pic>
      <p:pic>
        <p:nvPicPr>
          <p:cNvPr id="67" name="Picture 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17292">
            <a:off x="-20884" y="4103709"/>
            <a:ext cx="1805761" cy="1636092"/>
          </a:xfrm>
          <a:prstGeom prst="rect">
            <a:avLst/>
          </a:prstGeom>
        </p:spPr>
      </p:pic>
      <p:pic>
        <p:nvPicPr>
          <p:cNvPr id="65" name="Picture 6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17292">
            <a:off x="5578346" y="2024806"/>
            <a:ext cx="1836987" cy="1664384"/>
          </a:xfrm>
          <a:prstGeom prst="rect">
            <a:avLst/>
          </a:prstGeom>
        </p:spPr>
      </p:pic>
      <p:pic>
        <p:nvPicPr>
          <p:cNvPr id="63" name="Picture 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17292">
            <a:off x="3817113" y="4186390"/>
            <a:ext cx="1733682" cy="1570786"/>
          </a:xfrm>
          <a:prstGeom prst="rect">
            <a:avLst/>
          </a:prstGeom>
        </p:spPr>
      </p:pic>
      <p:pic>
        <p:nvPicPr>
          <p:cNvPr id="61" name="Picture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17292">
            <a:off x="5758742" y="3883961"/>
            <a:ext cx="1766725" cy="1600723"/>
          </a:xfrm>
          <a:prstGeom prst="rect">
            <a:avLst/>
          </a:prstGeom>
        </p:spPr>
      </p:pic>
      <p:pic>
        <p:nvPicPr>
          <p:cNvPr id="58" name="Picture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17292">
            <a:off x="2055166" y="4190709"/>
            <a:ext cx="1595363" cy="1445463"/>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17292">
            <a:off x="389843" y="1882152"/>
            <a:ext cx="1954565" cy="1770914"/>
          </a:xfrm>
          <a:prstGeom prst="rect">
            <a:avLst/>
          </a:prstGeom>
        </p:spPr>
      </p:pic>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17292">
            <a:off x="7910991" y="3864533"/>
            <a:ext cx="1684731" cy="1526434"/>
          </a:xfrm>
          <a:prstGeom prst="rect">
            <a:avLst/>
          </a:prstGeom>
        </p:spPr>
      </p:pic>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22424" y="258166"/>
            <a:ext cx="14057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01B6026-6024-B640-AA14-813D9C613E27}"/>
              </a:ext>
            </a:extLst>
          </p:cNvPr>
          <p:cNvSpPr txBox="1"/>
          <p:nvPr/>
        </p:nvSpPr>
        <p:spPr>
          <a:xfrm>
            <a:off x="82286" y="1103087"/>
            <a:ext cx="116566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Escucha</a:t>
            </a:r>
            <a:r>
              <a:rPr lang="en-US" sz="2400" b="1" dirty="0">
                <a:solidFill>
                  <a:srgbClr val="4472C4">
                    <a:lumMod val="50000"/>
                  </a:srgbClr>
                </a:solidFill>
                <a:latin typeface="Century Gothic" panose="020F0302020204030204"/>
              </a:rPr>
              <a:t> y </a:t>
            </a:r>
            <a:r>
              <a:rPr lang="en-US" sz="2400" b="1" dirty="0" err="1">
                <a:solidFill>
                  <a:srgbClr val="4472C4">
                    <a:lumMod val="50000"/>
                  </a:srgbClr>
                </a:solidFill>
                <a:latin typeface="Century Gothic" panose="020F0302020204030204"/>
              </a:rPr>
              <a:t>empareja</a:t>
            </a:r>
            <a:r>
              <a:rPr lang="en-US" sz="2400" b="1" dirty="0">
                <a:solidFill>
                  <a:srgbClr val="4472C4">
                    <a:lumMod val="50000"/>
                  </a:srgbClr>
                </a:solidFill>
                <a:latin typeface="Century Gothic" panose="020F0302020204030204"/>
              </a:rPr>
              <a:t> la </a:t>
            </a:r>
            <a:r>
              <a:rPr lang="en-US" sz="2400" b="1" dirty="0" err="1">
                <a:solidFill>
                  <a:srgbClr val="4472C4">
                    <a:lumMod val="50000"/>
                  </a:srgbClr>
                </a:solidFill>
                <a:latin typeface="Century Gothic" panose="020F0302020204030204"/>
              </a:rPr>
              <a:t>imagen</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correcta</a:t>
            </a:r>
            <a:r>
              <a:rPr lang="en-US" sz="2400" b="1" dirty="0">
                <a:solidFill>
                  <a:srgbClr val="4472C4">
                    <a:lumMod val="50000"/>
                  </a:srgbClr>
                </a:solidFill>
                <a:latin typeface="Century Gothic" panose="020F0302020204030204"/>
              </a:rPr>
              <a:t> con la palabra en </a:t>
            </a:r>
            <a:r>
              <a:rPr lang="en-US" sz="2400" b="1" dirty="0" err="1">
                <a:solidFill>
                  <a:srgbClr val="4472C4">
                    <a:lumMod val="50000"/>
                  </a:srgbClr>
                </a:solidFill>
                <a:latin typeface="Century Gothic" panose="020F0302020204030204"/>
              </a:rPr>
              <a:t>español</a:t>
            </a:r>
            <a:r>
              <a:rPr lang="en-US" sz="2400" b="1" dirty="0">
                <a:solidFill>
                  <a:srgbClr val="4472C4">
                    <a:lumMod val="50000"/>
                  </a:srgbClr>
                </a:solidFill>
                <a:latin typeface="Century Gothic" panose="020F0302020204030204"/>
              </a:rPr>
              <a:t>. </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098" y="1621375"/>
            <a:ext cx="1650031" cy="825016"/>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t="47770" r="67868"/>
          <a:stretch/>
        </p:blipFill>
        <p:spPr>
          <a:xfrm>
            <a:off x="3396933" y="1792119"/>
            <a:ext cx="1738847" cy="143533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9065" y="1560642"/>
            <a:ext cx="1882254" cy="1882254"/>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77354" y="3344614"/>
            <a:ext cx="807904" cy="1131669"/>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90310" y="3809920"/>
            <a:ext cx="1146494" cy="959293"/>
          </a:xfrm>
          <a:prstGeom prst="rect">
            <a:avLst/>
          </a:prstGeom>
        </p:spPr>
      </p:pic>
      <p:sp>
        <p:nvSpPr>
          <p:cNvPr id="16" name="Rectangle 15"/>
          <p:cNvSpPr/>
          <p:nvPr/>
        </p:nvSpPr>
        <p:spPr>
          <a:xfrm>
            <a:off x="10075714" y="1748067"/>
            <a:ext cx="2030024" cy="1323439"/>
          </a:xfrm>
          <a:prstGeom prst="rect">
            <a:avLst/>
          </a:prstGeom>
          <a:solidFill>
            <a:srgbClr val="66CCFF"/>
          </a:solidFill>
          <a:ln w="76200">
            <a:solidFill>
              <a:schemeClr val="accent5">
                <a:lumMod val="50000"/>
              </a:schemeClr>
            </a:solidFill>
          </a:ln>
        </p:spPr>
        <p:txBody>
          <a:bodyPr wrap="square" lIns="91440" tIns="45720" rIns="91440" bIns="45720">
            <a:spAutoFit/>
          </a:bodyPr>
          <a:lstStyle/>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E.g.</a:t>
            </a:r>
          </a:p>
        </p:txBody>
      </p:sp>
      <p:sp>
        <p:nvSpPr>
          <p:cNvPr id="17" name="TextBox 16"/>
          <p:cNvSpPr txBox="1"/>
          <p:nvPr/>
        </p:nvSpPr>
        <p:spPr>
          <a:xfrm>
            <a:off x="192506" y="1669853"/>
            <a:ext cx="495269" cy="523220"/>
          </a:xfrm>
          <a:prstGeom prst="rect">
            <a:avLst/>
          </a:prstGeom>
          <a:solidFill>
            <a:schemeClr val="accent5">
              <a:lumMod val="75000"/>
            </a:schemeClr>
          </a:solidFill>
          <a:ln>
            <a:solidFill>
              <a:schemeClr val="accent5">
                <a:lumMod val="75000"/>
              </a:schemeClr>
            </a:solidFill>
          </a:ln>
        </p:spPr>
        <p:txBody>
          <a:bodyPr wrap="square" rtlCol="0">
            <a:spAutoFit/>
          </a:bodyPr>
          <a:lstStyle/>
          <a:p>
            <a:pPr algn="ctr"/>
            <a:r>
              <a:rPr lang="en-GB" sz="2800" b="1" dirty="0">
                <a:solidFill>
                  <a:srgbClr val="FF6600"/>
                </a:solidFill>
              </a:rPr>
              <a:t>A</a:t>
            </a:r>
          </a:p>
        </p:txBody>
      </p:sp>
      <p:sp>
        <p:nvSpPr>
          <p:cNvPr id="18" name="TextBox 17"/>
          <p:cNvSpPr txBox="1"/>
          <p:nvPr/>
        </p:nvSpPr>
        <p:spPr>
          <a:xfrm>
            <a:off x="2764700" y="1632596"/>
            <a:ext cx="495269" cy="523220"/>
          </a:xfrm>
          <a:prstGeom prst="rect">
            <a:avLst/>
          </a:prstGeom>
          <a:solidFill>
            <a:schemeClr val="accent5">
              <a:lumMod val="75000"/>
            </a:schemeClr>
          </a:solidFill>
          <a:ln>
            <a:solidFill>
              <a:schemeClr val="accent5">
                <a:lumMod val="75000"/>
              </a:schemeClr>
            </a:solidFill>
          </a:ln>
        </p:spPr>
        <p:txBody>
          <a:bodyPr wrap="square" rtlCol="0">
            <a:spAutoFit/>
          </a:bodyPr>
          <a:lstStyle/>
          <a:p>
            <a:pPr algn="ctr"/>
            <a:r>
              <a:rPr lang="en-GB" sz="2800" b="1" dirty="0">
                <a:solidFill>
                  <a:srgbClr val="FF6600"/>
                </a:solidFill>
              </a:rPr>
              <a:t>B</a:t>
            </a:r>
          </a:p>
        </p:txBody>
      </p:sp>
      <p:sp>
        <p:nvSpPr>
          <p:cNvPr id="19" name="TextBox 18"/>
          <p:cNvSpPr txBox="1"/>
          <p:nvPr/>
        </p:nvSpPr>
        <p:spPr>
          <a:xfrm>
            <a:off x="5389153" y="1632596"/>
            <a:ext cx="495269" cy="523220"/>
          </a:xfrm>
          <a:prstGeom prst="rect">
            <a:avLst/>
          </a:prstGeom>
          <a:solidFill>
            <a:schemeClr val="accent5">
              <a:lumMod val="75000"/>
            </a:schemeClr>
          </a:solidFill>
          <a:ln>
            <a:solidFill>
              <a:schemeClr val="accent5">
                <a:lumMod val="75000"/>
              </a:schemeClr>
            </a:solidFill>
          </a:ln>
        </p:spPr>
        <p:txBody>
          <a:bodyPr wrap="square" rtlCol="0">
            <a:spAutoFit/>
          </a:bodyPr>
          <a:lstStyle/>
          <a:p>
            <a:pPr algn="ctr"/>
            <a:r>
              <a:rPr lang="en-GB" sz="2800" b="1" dirty="0">
                <a:solidFill>
                  <a:srgbClr val="FF6600"/>
                </a:solidFill>
              </a:rPr>
              <a:t>C</a:t>
            </a:r>
          </a:p>
        </p:txBody>
      </p:sp>
      <p:sp>
        <p:nvSpPr>
          <p:cNvPr id="20" name="TextBox 19"/>
          <p:cNvSpPr txBox="1"/>
          <p:nvPr/>
        </p:nvSpPr>
        <p:spPr>
          <a:xfrm>
            <a:off x="7584596" y="1623543"/>
            <a:ext cx="495269" cy="523220"/>
          </a:xfrm>
          <a:prstGeom prst="rect">
            <a:avLst/>
          </a:prstGeom>
          <a:solidFill>
            <a:schemeClr val="accent5">
              <a:lumMod val="75000"/>
            </a:schemeClr>
          </a:solidFill>
          <a:ln>
            <a:solidFill>
              <a:schemeClr val="accent5">
                <a:lumMod val="75000"/>
              </a:schemeClr>
            </a:solidFill>
          </a:ln>
        </p:spPr>
        <p:txBody>
          <a:bodyPr wrap="square" rtlCol="0">
            <a:spAutoFit/>
          </a:bodyPr>
          <a:lstStyle/>
          <a:p>
            <a:pPr algn="ctr"/>
            <a:r>
              <a:rPr lang="en-GB" sz="2800" b="1" dirty="0">
                <a:solidFill>
                  <a:srgbClr val="FF6600"/>
                </a:solidFill>
              </a:rPr>
              <a:t>D</a:t>
            </a:r>
          </a:p>
        </p:txBody>
      </p:sp>
      <p:sp>
        <p:nvSpPr>
          <p:cNvPr id="21" name="TextBox 20"/>
          <p:cNvSpPr txBox="1"/>
          <p:nvPr/>
        </p:nvSpPr>
        <p:spPr>
          <a:xfrm>
            <a:off x="9337523" y="1619961"/>
            <a:ext cx="495269" cy="523220"/>
          </a:xfrm>
          <a:prstGeom prst="rect">
            <a:avLst/>
          </a:prstGeom>
          <a:solidFill>
            <a:schemeClr val="accent5">
              <a:lumMod val="75000"/>
            </a:schemeClr>
          </a:solidFill>
          <a:ln>
            <a:solidFill>
              <a:schemeClr val="accent5">
                <a:lumMod val="75000"/>
              </a:schemeClr>
            </a:solidFill>
          </a:ln>
        </p:spPr>
        <p:txBody>
          <a:bodyPr wrap="square" rtlCol="0">
            <a:spAutoFit/>
          </a:bodyPr>
          <a:lstStyle/>
          <a:p>
            <a:pPr algn="ctr"/>
            <a:r>
              <a:rPr lang="en-GB" sz="2800" b="1" dirty="0">
                <a:solidFill>
                  <a:srgbClr val="FF6600"/>
                </a:solidFill>
              </a:rPr>
              <a:t>E</a:t>
            </a:r>
          </a:p>
        </p:txBody>
      </p:sp>
      <p:sp>
        <p:nvSpPr>
          <p:cNvPr id="22" name="TextBox 21"/>
          <p:cNvSpPr txBox="1"/>
          <p:nvPr/>
        </p:nvSpPr>
        <p:spPr>
          <a:xfrm>
            <a:off x="401739" y="3479560"/>
            <a:ext cx="495269" cy="523220"/>
          </a:xfrm>
          <a:prstGeom prst="rect">
            <a:avLst/>
          </a:prstGeom>
          <a:solidFill>
            <a:schemeClr val="accent5">
              <a:lumMod val="75000"/>
            </a:schemeClr>
          </a:solidFill>
          <a:ln>
            <a:solidFill>
              <a:schemeClr val="accent5">
                <a:lumMod val="75000"/>
              </a:schemeClr>
            </a:solidFill>
          </a:ln>
        </p:spPr>
        <p:txBody>
          <a:bodyPr wrap="square" rtlCol="0">
            <a:spAutoFit/>
          </a:bodyPr>
          <a:lstStyle/>
          <a:p>
            <a:pPr algn="ctr"/>
            <a:r>
              <a:rPr lang="en-GB" sz="2800" b="1" dirty="0">
                <a:solidFill>
                  <a:srgbClr val="FF6600"/>
                </a:solidFill>
              </a:rPr>
              <a:t>F</a:t>
            </a:r>
          </a:p>
        </p:txBody>
      </p:sp>
      <p:sp>
        <p:nvSpPr>
          <p:cNvPr id="23" name="TextBox 22"/>
          <p:cNvSpPr txBox="1"/>
          <p:nvPr/>
        </p:nvSpPr>
        <p:spPr>
          <a:xfrm>
            <a:off x="2048915" y="3479560"/>
            <a:ext cx="495269" cy="523220"/>
          </a:xfrm>
          <a:prstGeom prst="rect">
            <a:avLst/>
          </a:prstGeom>
          <a:solidFill>
            <a:schemeClr val="accent5">
              <a:lumMod val="75000"/>
            </a:schemeClr>
          </a:solidFill>
          <a:ln>
            <a:solidFill>
              <a:schemeClr val="accent5">
                <a:lumMod val="75000"/>
              </a:schemeClr>
            </a:solidFill>
          </a:ln>
        </p:spPr>
        <p:txBody>
          <a:bodyPr wrap="square" rtlCol="0">
            <a:spAutoFit/>
          </a:bodyPr>
          <a:lstStyle/>
          <a:p>
            <a:pPr algn="ctr"/>
            <a:r>
              <a:rPr lang="en-GB" sz="2800" b="1" dirty="0">
                <a:solidFill>
                  <a:srgbClr val="FF6600"/>
                </a:solidFill>
              </a:rPr>
              <a:t>G</a:t>
            </a:r>
          </a:p>
        </p:txBody>
      </p:sp>
      <p:sp>
        <p:nvSpPr>
          <p:cNvPr id="24" name="TextBox 23"/>
          <p:cNvSpPr txBox="1"/>
          <p:nvPr/>
        </p:nvSpPr>
        <p:spPr>
          <a:xfrm>
            <a:off x="4137236" y="3536438"/>
            <a:ext cx="495269" cy="523220"/>
          </a:xfrm>
          <a:prstGeom prst="rect">
            <a:avLst/>
          </a:prstGeom>
          <a:solidFill>
            <a:schemeClr val="accent5">
              <a:lumMod val="75000"/>
            </a:schemeClr>
          </a:solidFill>
          <a:ln>
            <a:solidFill>
              <a:schemeClr val="accent5">
                <a:lumMod val="75000"/>
              </a:schemeClr>
            </a:solidFill>
          </a:ln>
        </p:spPr>
        <p:txBody>
          <a:bodyPr wrap="square" rtlCol="0">
            <a:spAutoFit/>
          </a:bodyPr>
          <a:lstStyle/>
          <a:p>
            <a:pPr algn="ctr"/>
            <a:r>
              <a:rPr lang="en-GB" sz="2800" b="1" dirty="0">
                <a:solidFill>
                  <a:srgbClr val="FF6600"/>
                </a:solidFill>
              </a:rPr>
              <a:t>H</a:t>
            </a:r>
          </a:p>
        </p:txBody>
      </p:sp>
      <p:sp>
        <p:nvSpPr>
          <p:cNvPr id="25" name="TextBox 24"/>
          <p:cNvSpPr txBox="1"/>
          <p:nvPr/>
        </p:nvSpPr>
        <p:spPr>
          <a:xfrm>
            <a:off x="6071601" y="3560740"/>
            <a:ext cx="495269" cy="523220"/>
          </a:xfrm>
          <a:prstGeom prst="rect">
            <a:avLst/>
          </a:prstGeom>
          <a:solidFill>
            <a:schemeClr val="accent5">
              <a:lumMod val="75000"/>
            </a:schemeClr>
          </a:solidFill>
          <a:ln>
            <a:solidFill>
              <a:schemeClr val="accent5">
                <a:lumMod val="75000"/>
              </a:schemeClr>
            </a:solidFill>
          </a:ln>
        </p:spPr>
        <p:txBody>
          <a:bodyPr wrap="square" rtlCol="0">
            <a:spAutoFit/>
          </a:bodyPr>
          <a:lstStyle/>
          <a:p>
            <a:pPr algn="ctr"/>
            <a:r>
              <a:rPr lang="en-GB" sz="2800" b="1" dirty="0">
                <a:solidFill>
                  <a:srgbClr val="FF6600"/>
                </a:solidFill>
              </a:rPr>
              <a:t>I</a:t>
            </a:r>
          </a:p>
        </p:txBody>
      </p:sp>
      <p:sp>
        <p:nvSpPr>
          <p:cNvPr id="26" name="TextBox 25"/>
          <p:cNvSpPr txBox="1"/>
          <p:nvPr/>
        </p:nvSpPr>
        <p:spPr>
          <a:xfrm>
            <a:off x="8279554" y="3587171"/>
            <a:ext cx="495269" cy="523220"/>
          </a:xfrm>
          <a:prstGeom prst="rect">
            <a:avLst/>
          </a:prstGeom>
          <a:solidFill>
            <a:schemeClr val="accent5">
              <a:lumMod val="75000"/>
            </a:schemeClr>
          </a:solidFill>
          <a:ln>
            <a:solidFill>
              <a:schemeClr val="accent5">
                <a:lumMod val="75000"/>
              </a:schemeClr>
            </a:solidFill>
          </a:ln>
        </p:spPr>
        <p:txBody>
          <a:bodyPr wrap="square" rtlCol="0">
            <a:spAutoFit/>
          </a:bodyPr>
          <a:lstStyle/>
          <a:p>
            <a:pPr algn="ctr"/>
            <a:r>
              <a:rPr lang="en-GB" sz="2800" b="1" dirty="0">
                <a:solidFill>
                  <a:srgbClr val="FF6600"/>
                </a:solidFill>
              </a:rPr>
              <a:t>J</a:t>
            </a: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17292">
            <a:off x="9824019" y="3745883"/>
            <a:ext cx="2225064" cy="2015997"/>
          </a:xfrm>
          <a:prstGeom prst="rect">
            <a:avLst/>
          </a:prstGeom>
        </p:spPr>
      </p:pic>
      <p:sp>
        <p:nvSpPr>
          <p:cNvPr id="28" name="TextBox 27"/>
          <p:cNvSpPr txBox="1"/>
          <p:nvPr/>
        </p:nvSpPr>
        <p:spPr>
          <a:xfrm rot="20912446">
            <a:off x="10061290" y="4311464"/>
            <a:ext cx="1769704" cy="830997"/>
          </a:xfrm>
          <a:prstGeom prst="rect">
            <a:avLst/>
          </a:prstGeom>
          <a:noFill/>
        </p:spPr>
        <p:txBody>
          <a:bodyPr wrap="square" rtlCol="0">
            <a:spAutoFit/>
          </a:bodyPr>
          <a:lstStyle/>
          <a:p>
            <a:pPr algn="ctr"/>
            <a:r>
              <a:rPr lang="en-GB" sz="2400" dirty="0">
                <a:solidFill>
                  <a:schemeClr val="accent5">
                    <a:lumMod val="50000"/>
                  </a:schemeClr>
                </a:solidFill>
              </a:rPr>
              <a:t>all, </a:t>
            </a:r>
          </a:p>
          <a:p>
            <a:pPr algn="ctr"/>
            <a:r>
              <a:rPr lang="en-GB" sz="2400" dirty="0">
                <a:solidFill>
                  <a:schemeClr val="accent5">
                    <a:lumMod val="50000"/>
                  </a:schemeClr>
                </a:solidFill>
              </a:rPr>
              <a:t>everything</a:t>
            </a:r>
          </a:p>
        </p:txBody>
      </p:sp>
      <p:sp>
        <p:nvSpPr>
          <p:cNvPr id="29" name="TextBox 28"/>
          <p:cNvSpPr txBox="1"/>
          <p:nvPr/>
        </p:nvSpPr>
        <p:spPr>
          <a:xfrm>
            <a:off x="9898573" y="3574574"/>
            <a:ext cx="495269" cy="523220"/>
          </a:xfrm>
          <a:prstGeom prst="rect">
            <a:avLst/>
          </a:prstGeom>
          <a:solidFill>
            <a:schemeClr val="accent5">
              <a:lumMod val="75000"/>
            </a:schemeClr>
          </a:solidFill>
          <a:ln>
            <a:solidFill>
              <a:schemeClr val="accent5">
                <a:lumMod val="75000"/>
              </a:schemeClr>
            </a:solidFill>
          </a:ln>
        </p:spPr>
        <p:txBody>
          <a:bodyPr wrap="square" rtlCol="0">
            <a:spAutoFit/>
          </a:bodyPr>
          <a:lstStyle/>
          <a:p>
            <a:pPr algn="ctr"/>
            <a:r>
              <a:rPr lang="en-GB" sz="2800" b="1" dirty="0">
                <a:solidFill>
                  <a:srgbClr val="FF6600"/>
                </a:solidFill>
              </a:rPr>
              <a:t>K</a:t>
            </a:r>
          </a:p>
        </p:txBody>
      </p:sp>
      <p:graphicFrame>
        <p:nvGraphicFramePr>
          <p:cNvPr id="30" name="Table 29"/>
          <p:cNvGraphicFramePr>
            <a:graphicFrameLocks noGrp="1"/>
          </p:cNvGraphicFramePr>
          <p:nvPr>
            <p:extLst>
              <p:ext uri="{D42A27DB-BD31-4B8C-83A1-F6EECF244321}">
                <p14:modId xmlns:p14="http://schemas.microsoft.com/office/powerpoint/2010/main" val="173844071"/>
              </p:ext>
            </p:extLst>
          </p:nvPr>
        </p:nvGraphicFramePr>
        <p:xfrm>
          <a:off x="997588" y="5972455"/>
          <a:ext cx="8127999" cy="370840"/>
        </p:xfrm>
        <a:graphic>
          <a:graphicData uri="http://schemas.openxmlformats.org/drawingml/2006/table">
            <a:tbl>
              <a:tblPr firstRow="1" bandRow="1">
                <a:tableStyleId>{8A107856-5554-42FB-B03E-39F5DBC370BA}</a:tableStyleId>
              </a:tblPr>
              <a:tblGrid>
                <a:gridCol w="738909">
                  <a:extLst>
                    <a:ext uri="{9D8B030D-6E8A-4147-A177-3AD203B41FA5}">
                      <a16:colId xmlns:a16="http://schemas.microsoft.com/office/drawing/2014/main" val="3925372927"/>
                    </a:ext>
                  </a:extLst>
                </a:gridCol>
                <a:gridCol w="738909">
                  <a:extLst>
                    <a:ext uri="{9D8B030D-6E8A-4147-A177-3AD203B41FA5}">
                      <a16:colId xmlns:a16="http://schemas.microsoft.com/office/drawing/2014/main" val="3900015899"/>
                    </a:ext>
                  </a:extLst>
                </a:gridCol>
                <a:gridCol w="738909">
                  <a:extLst>
                    <a:ext uri="{9D8B030D-6E8A-4147-A177-3AD203B41FA5}">
                      <a16:colId xmlns:a16="http://schemas.microsoft.com/office/drawing/2014/main" val="3538368707"/>
                    </a:ext>
                  </a:extLst>
                </a:gridCol>
                <a:gridCol w="738909">
                  <a:extLst>
                    <a:ext uri="{9D8B030D-6E8A-4147-A177-3AD203B41FA5}">
                      <a16:colId xmlns:a16="http://schemas.microsoft.com/office/drawing/2014/main" val="4077539998"/>
                    </a:ext>
                  </a:extLst>
                </a:gridCol>
                <a:gridCol w="738909">
                  <a:extLst>
                    <a:ext uri="{9D8B030D-6E8A-4147-A177-3AD203B41FA5}">
                      <a16:colId xmlns:a16="http://schemas.microsoft.com/office/drawing/2014/main" val="1258053244"/>
                    </a:ext>
                  </a:extLst>
                </a:gridCol>
                <a:gridCol w="738909">
                  <a:extLst>
                    <a:ext uri="{9D8B030D-6E8A-4147-A177-3AD203B41FA5}">
                      <a16:colId xmlns:a16="http://schemas.microsoft.com/office/drawing/2014/main" val="3081610175"/>
                    </a:ext>
                  </a:extLst>
                </a:gridCol>
                <a:gridCol w="738909">
                  <a:extLst>
                    <a:ext uri="{9D8B030D-6E8A-4147-A177-3AD203B41FA5}">
                      <a16:colId xmlns:a16="http://schemas.microsoft.com/office/drawing/2014/main" val="3758228401"/>
                    </a:ext>
                  </a:extLst>
                </a:gridCol>
                <a:gridCol w="738909">
                  <a:extLst>
                    <a:ext uri="{9D8B030D-6E8A-4147-A177-3AD203B41FA5}">
                      <a16:colId xmlns:a16="http://schemas.microsoft.com/office/drawing/2014/main" val="131486190"/>
                    </a:ext>
                  </a:extLst>
                </a:gridCol>
                <a:gridCol w="738909">
                  <a:extLst>
                    <a:ext uri="{9D8B030D-6E8A-4147-A177-3AD203B41FA5}">
                      <a16:colId xmlns:a16="http://schemas.microsoft.com/office/drawing/2014/main" val="2498420093"/>
                    </a:ext>
                  </a:extLst>
                </a:gridCol>
                <a:gridCol w="738909">
                  <a:extLst>
                    <a:ext uri="{9D8B030D-6E8A-4147-A177-3AD203B41FA5}">
                      <a16:colId xmlns:a16="http://schemas.microsoft.com/office/drawing/2014/main" val="1216860717"/>
                    </a:ext>
                  </a:extLst>
                </a:gridCol>
                <a:gridCol w="738909">
                  <a:extLst>
                    <a:ext uri="{9D8B030D-6E8A-4147-A177-3AD203B41FA5}">
                      <a16:colId xmlns:a16="http://schemas.microsoft.com/office/drawing/2014/main" val="1422168506"/>
                    </a:ext>
                  </a:extLst>
                </a:gridCol>
              </a:tblGrid>
              <a:tr h="370840">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545306301"/>
                  </a:ext>
                </a:extLst>
              </a:tr>
            </a:tbl>
          </a:graphicData>
        </a:graphic>
      </p:graphicFrame>
      <p:sp>
        <p:nvSpPr>
          <p:cNvPr id="31" name="Action Button: Custom 16">
            <a:hlinkClick r:id="" action="ppaction://noaction" highlightClick="1">
              <a:snd r:embed="rId10" name="el minuto.wav"/>
            </a:hlinkClick>
            <a:extLst>
              <a:ext uri="{FF2B5EF4-FFF2-40B4-BE49-F238E27FC236}">
                <a16:creationId xmlns:a16="http://schemas.microsoft.com/office/drawing/2014/main" id="{30030AF8-564D-734B-84B9-DB4C7A3A6A53}"/>
              </a:ext>
            </a:extLst>
          </p:cNvPr>
          <p:cNvSpPr/>
          <p:nvPr/>
        </p:nvSpPr>
        <p:spPr>
          <a:xfrm>
            <a:off x="1206503" y="551101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2" name="Action Button: Custom 16">
            <a:hlinkClick r:id="" action="ppaction://noaction" highlightClick="1">
              <a:snd r:embed="rId11" name="la verdad.wav"/>
            </a:hlinkClick>
            <a:extLst>
              <a:ext uri="{FF2B5EF4-FFF2-40B4-BE49-F238E27FC236}">
                <a16:creationId xmlns:a16="http://schemas.microsoft.com/office/drawing/2014/main" id="{07BF8C7A-85C3-B348-9105-B6C7D7A99279}"/>
              </a:ext>
            </a:extLst>
          </p:cNvPr>
          <p:cNvSpPr/>
          <p:nvPr/>
        </p:nvSpPr>
        <p:spPr>
          <a:xfrm>
            <a:off x="1912979" y="551549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3" name="Action Button: Custom 16">
            <a:hlinkClick r:id="" action="ppaction://noaction" highlightClick="1">
              <a:snd r:embed="rId12" name="terminar.wav"/>
            </a:hlinkClick>
            <a:extLst>
              <a:ext uri="{FF2B5EF4-FFF2-40B4-BE49-F238E27FC236}">
                <a16:creationId xmlns:a16="http://schemas.microsoft.com/office/drawing/2014/main" id="{38F5D3D6-70F2-C44A-BDEE-C35951A667F4}"/>
              </a:ext>
            </a:extLst>
          </p:cNvPr>
          <p:cNvSpPr/>
          <p:nvPr/>
        </p:nvSpPr>
        <p:spPr>
          <a:xfrm>
            <a:off x="2601019" y="551202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4" name="Action Button: Custom 33">
            <a:hlinkClick r:id="" action="ppaction://noaction" highlightClick="1">
              <a:snd r:embed="rId13" name="el, la estudiante.wav"/>
            </a:hlinkClick>
            <a:extLst>
              <a:ext uri="{FF2B5EF4-FFF2-40B4-BE49-F238E27FC236}">
                <a16:creationId xmlns:a16="http://schemas.microsoft.com/office/drawing/2014/main" id="{BC2CF6E3-124B-1B4F-85AF-96617E2B02E1}"/>
              </a:ext>
            </a:extLst>
          </p:cNvPr>
          <p:cNvSpPr/>
          <p:nvPr/>
        </p:nvSpPr>
        <p:spPr>
          <a:xfrm>
            <a:off x="3362038" y="551666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5" name="Action Button: Custom 16">
            <a:hlinkClick r:id="" action="ppaction://noaction" highlightClick="1">
              <a:snd r:embed="rId14" name="la opinión.wav"/>
            </a:hlinkClick>
            <a:extLst>
              <a:ext uri="{FF2B5EF4-FFF2-40B4-BE49-F238E27FC236}">
                <a16:creationId xmlns:a16="http://schemas.microsoft.com/office/drawing/2014/main" id="{996C48E9-B2F8-454E-8D47-6F1722784A4F}"/>
              </a:ext>
            </a:extLst>
          </p:cNvPr>
          <p:cNvSpPr/>
          <p:nvPr/>
        </p:nvSpPr>
        <p:spPr>
          <a:xfrm>
            <a:off x="4123057" y="550180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6" name="Action Button: Custom 16">
            <a:hlinkClick r:id="" action="ppaction://noaction" highlightClick="1">
              <a:snd r:embed="rId15" name="empezar.wav"/>
            </a:hlinkClick>
            <a:extLst>
              <a:ext uri="{FF2B5EF4-FFF2-40B4-BE49-F238E27FC236}">
                <a16:creationId xmlns:a16="http://schemas.microsoft.com/office/drawing/2014/main" id="{35CEC8AB-5083-7C4E-A3E2-4429467836F2}"/>
              </a:ext>
            </a:extLst>
          </p:cNvPr>
          <p:cNvSpPr/>
          <p:nvPr/>
        </p:nvSpPr>
        <p:spPr>
          <a:xfrm>
            <a:off x="4881666" y="549641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7" name="Action Button: Custom 36">
            <a:hlinkClick r:id="" action="ppaction://noaction" highlightClick="1">
              <a:snd r:embed="rId16" name="el ejemplo.wav"/>
            </a:hlinkClick>
            <a:extLst>
              <a:ext uri="{FF2B5EF4-FFF2-40B4-BE49-F238E27FC236}">
                <a16:creationId xmlns:a16="http://schemas.microsoft.com/office/drawing/2014/main" id="{19044796-2828-DD42-8E8E-0D07DF45431F}"/>
              </a:ext>
            </a:extLst>
          </p:cNvPr>
          <p:cNvSpPr/>
          <p:nvPr/>
        </p:nvSpPr>
        <p:spPr>
          <a:xfrm>
            <a:off x="5572116" y="551202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8" name="Action Button: Custom 16">
            <a:hlinkClick r:id="" action="ppaction://noaction" highlightClick="1">
              <a:snd r:embed="rId17" name="el alemán.wav"/>
            </a:hlinkClick>
            <a:extLst>
              <a:ext uri="{FF2B5EF4-FFF2-40B4-BE49-F238E27FC236}">
                <a16:creationId xmlns:a16="http://schemas.microsoft.com/office/drawing/2014/main" id="{841E82C6-7EB5-B842-B9D3-938275E186BD}"/>
              </a:ext>
            </a:extLst>
          </p:cNvPr>
          <p:cNvSpPr/>
          <p:nvPr/>
        </p:nvSpPr>
        <p:spPr>
          <a:xfrm>
            <a:off x="6318880" y="549641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9" name="Action Button: Custom 16">
            <a:hlinkClick r:id="" action="ppaction://noaction" highlightClick="1">
              <a:snd r:embed="rId18" name="ver.wav"/>
            </a:hlinkClick>
            <a:extLst>
              <a:ext uri="{FF2B5EF4-FFF2-40B4-BE49-F238E27FC236}">
                <a16:creationId xmlns:a16="http://schemas.microsoft.com/office/drawing/2014/main" id="{841E82C6-7EB5-B842-B9D3-938275E186BD}"/>
              </a:ext>
            </a:extLst>
          </p:cNvPr>
          <p:cNvSpPr/>
          <p:nvPr/>
        </p:nvSpPr>
        <p:spPr>
          <a:xfrm>
            <a:off x="7054318" y="549641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Action Button: Custom 16">
            <a:hlinkClick r:id="" action="ppaction://noaction" highlightClick="1">
              <a:snd r:embed="rId19" name="todo.wav"/>
            </a:hlinkClick>
            <a:extLst>
              <a:ext uri="{FF2B5EF4-FFF2-40B4-BE49-F238E27FC236}">
                <a16:creationId xmlns:a16="http://schemas.microsoft.com/office/drawing/2014/main" id="{841E82C6-7EB5-B842-B9D3-938275E186BD}"/>
              </a:ext>
            </a:extLst>
          </p:cNvPr>
          <p:cNvSpPr/>
          <p:nvPr/>
        </p:nvSpPr>
        <p:spPr>
          <a:xfrm>
            <a:off x="7869334" y="551221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Action Button: Custom 16">
            <a:hlinkClick r:id="" action="ppaction://noaction" highlightClick="1">
              <a:snd r:embed="rId20" name="decir.wav"/>
            </a:hlinkClick>
            <a:extLst>
              <a:ext uri="{FF2B5EF4-FFF2-40B4-BE49-F238E27FC236}">
                <a16:creationId xmlns:a16="http://schemas.microsoft.com/office/drawing/2014/main" id="{841E82C6-7EB5-B842-B9D3-938275E186BD}"/>
              </a:ext>
            </a:extLst>
          </p:cNvPr>
          <p:cNvSpPr/>
          <p:nvPr/>
        </p:nvSpPr>
        <p:spPr>
          <a:xfrm>
            <a:off x="8571875" y="549641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TextBox 41"/>
          <p:cNvSpPr txBox="1"/>
          <p:nvPr/>
        </p:nvSpPr>
        <p:spPr>
          <a:xfrm>
            <a:off x="1196151" y="5949298"/>
            <a:ext cx="406478" cy="400110"/>
          </a:xfrm>
          <a:prstGeom prst="rect">
            <a:avLst/>
          </a:prstGeom>
          <a:noFill/>
          <a:ln w="28575">
            <a:solidFill>
              <a:schemeClr val="accent5">
                <a:lumMod val="75000"/>
              </a:schemeClr>
            </a:solidFill>
          </a:ln>
        </p:spPr>
        <p:txBody>
          <a:bodyPr wrap="square" rtlCol="0">
            <a:spAutoFit/>
          </a:bodyPr>
          <a:lstStyle/>
          <a:p>
            <a:pPr algn="ctr"/>
            <a:r>
              <a:rPr lang="en-GB" sz="2000" b="1" dirty="0">
                <a:solidFill>
                  <a:schemeClr val="accent1">
                    <a:lumMod val="50000"/>
                  </a:schemeClr>
                </a:solidFill>
              </a:rPr>
              <a:t>F</a:t>
            </a:r>
          </a:p>
        </p:txBody>
      </p:sp>
      <p:sp>
        <p:nvSpPr>
          <p:cNvPr id="43" name="TextBox 42"/>
          <p:cNvSpPr txBox="1"/>
          <p:nvPr/>
        </p:nvSpPr>
        <p:spPr>
          <a:xfrm>
            <a:off x="1918218" y="5957456"/>
            <a:ext cx="406478" cy="400110"/>
          </a:xfrm>
          <a:prstGeom prst="rect">
            <a:avLst/>
          </a:prstGeom>
          <a:noFill/>
          <a:ln w="28575">
            <a:solidFill>
              <a:schemeClr val="accent5">
                <a:lumMod val="75000"/>
              </a:schemeClr>
            </a:solidFill>
          </a:ln>
        </p:spPr>
        <p:txBody>
          <a:bodyPr wrap="square" rtlCol="0">
            <a:spAutoFit/>
          </a:bodyPr>
          <a:lstStyle/>
          <a:p>
            <a:pPr algn="ctr"/>
            <a:r>
              <a:rPr lang="en-GB" sz="2000" b="1" dirty="0">
                <a:solidFill>
                  <a:schemeClr val="accent1">
                    <a:lumMod val="50000"/>
                  </a:schemeClr>
                </a:solidFill>
              </a:rPr>
              <a:t>J</a:t>
            </a:r>
          </a:p>
        </p:txBody>
      </p:sp>
      <p:sp>
        <p:nvSpPr>
          <p:cNvPr id="44" name="TextBox 43"/>
          <p:cNvSpPr txBox="1"/>
          <p:nvPr/>
        </p:nvSpPr>
        <p:spPr>
          <a:xfrm>
            <a:off x="2675460" y="5957820"/>
            <a:ext cx="406478" cy="400110"/>
          </a:xfrm>
          <a:prstGeom prst="rect">
            <a:avLst/>
          </a:prstGeom>
          <a:noFill/>
          <a:ln w="28575">
            <a:solidFill>
              <a:schemeClr val="accent5">
                <a:lumMod val="75000"/>
              </a:schemeClr>
            </a:solidFill>
          </a:ln>
        </p:spPr>
        <p:txBody>
          <a:bodyPr wrap="square" rtlCol="0">
            <a:spAutoFit/>
          </a:bodyPr>
          <a:lstStyle/>
          <a:p>
            <a:pPr algn="ctr"/>
            <a:r>
              <a:rPr lang="en-GB" sz="2000" b="1" dirty="0">
                <a:solidFill>
                  <a:schemeClr val="accent1">
                    <a:lumMod val="50000"/>
                  </a:schemeClr>
                </a:solidFill>
              </a:rPr>
              <a:t>A</a:t>
            </a:r>
          </a:p>
        </p:txBody>
      </p:sp>
      <p:sp>
        <p:nvSpPr>
          <p:cNvPr id="45" name="TextBox 44"/>
          <p:cNvSpPr txBox="1"/>
          <p:nvPr/>
        </p:nvSpPr>
        <p:spPr>
          <a:xfrm>
            <a:off x="3417733" y="5957820"/>
            <a:ext cx="406478" cy="400110"/>
          </a:xfrm>
          <a:prstGeom prst="rect">
            <a:avLst/>
          </a:prstGeom>
          <a:noFill/>
          <a:ln w="28575">
            <a:solidFill>
              <a:schemeClr val="accent5">
                <a:lumMod val="75000"/>
              </a:schemeClr>
            </a:solidFill>
          </a:ln>
        </p:spPr>
        <p:txBody>
          <a:bodyPr wrap="square" rtlCol="0">
            <a:spAutoFit/>
          </a:bodyPr>
          <a:lstStyle/>
          <a:p>
            <a:pPr algn="ctr"/>
            <a:r>
              <a:rPr lang="en-GB" sz="2000" b="1" dirty="0">
                <a:solidFill>
                  <a:schemeClr val="accent1">
                    <a:lumMod val="50000"/>
                  </a:schemeClr>
                </a:solidFill>
              </a:rPr>
              <a:t>G</a:t>
            </a:r>
          </a:p>
        </p:txBody>
      </p:sp>
      <p:sp>
        <p:nvSpPr>
          <p:cNvPr id="46" name="TextBox 45"/>
          <p:cNvSpPr txBox="1"/>
          <p:nvPr/>
        </p:nvSpPr>
        <p:spPr>
          <a:xfrm>
            <a:off x="4158901" y="5958784"/>
            <a:ext cx="406478" cy="400110"/>
          </a:xfrm>
          <a:prstGeom prst="rect">
            <a:avLst/>
          </a:prstGeom>
          <a:noFill/>
          <a:ln w="28575">
            <a:solidFill>
              <a:schemeClr val="accent5">
                <a:lumMod val="75000"/>
              </a:schemeClr>
            </a:solidFill>
          </a:ln>
        </p:spPr>
        <p:txBody>
          <a:bodyPr wrap="square" rtlCol="0">
            <a:spAutoFit/>
          </a:bodyPr>
          <a:lstStyle/>
          <a:p>
            <a:pPr algn="ctr"/>
            <a:r>
              <a:rPr lang="en-GB" sz="2000" b="1" dirty="0">
                <a:solidFill>
                  <a:schemeClr val="accent1">
                    <a:lumMod val="50000"/>
                  </a:schemeClr>
                </a:solidFill>
              </a:rPr>
              <a:t>I</a:t>
            </a:r>
          </a:p>
        </p:txBody>
      </p:sp>
      <p:sp>
        <p:nvSpPr>
          <p:cNvPr id="47" name="TextBox 46"/>
          <p:cNvSpPr txBox="1"/>
          <p:nvPr/>
        </p:nvSpPr>
        <p:spPr>
          <a:xfrm>
            <a:off x="4890674" y="5957456"/>
            <a:ext cx="406478" cy="400110"/>
          </a:xfrm>
          <a:prstGeom prst="rect">
            <a:avLst/>
          </a:prstGeom>
          <a:noFill/>
          <a:ln w="28575">
            <a:solidFill>
              <a:schemeClr val="accent5">
                <a:lumMod val="75000"/>
              </a:schemeClr>
            </a:solidFill>
          </a:ln>
        </p:spPr>
        <p:txBody>
          <a:bodyPr wrap="square" rtlCol="0">
            <a:spAutoFit/>
          </a:bodyPr>
          <a:lstStyle/>
          <a:p>
            <a:pPr algn="ctr"/>
            <a:r>
              <a:rPr lang="en-GB" sz="2000" b="1" dirty="0">
                <a:solidFill>
                  <a:schemeClr val="accent1">
                    <a:lumMod val="50000"/>
                  </a:schemeClr>
                </a:solidFill>
              </a:rPr>
              <a:t>D</a:t>
            </a:r>
          </a:p>
        </p:txBody>
      </p:sp>
      <p:sp>
        <p:nvSpPr>
          <p:cNvPr id="48" name="TextBox 47"/>
          <p:cNvSpPr txBox="1"/>
          <p:nvPr/>
        </p:nvSpPr>
        <p:spPr>
          <a:xfrm>
            <a:off x="5620756" y="5957456"/>
            <a:ext cx="406478" cy="400110"/>
          </a:xfrm>
          <a:prstGeom prst="rect">
            <a:avLst/>
          </a:prstGeom>
          <a:noFill/>
          <a:ln w="28575">
            <a:solidFill>
              <a:schemeClr val="accent5">
                <a:lumMod val="75000"/>
              </a:schemeClr>
            </a:solidFill>
          </a:ln>
        </p:spPr>
        <p:txBody>
          <a:bodyPr wrap="square" rtlCol="0">
            <a:spAutoFit/>
          </a:bodyPr>
          <a:lstStyle/>
          <a:p>
            <a:pPr algn="ctr"/>
            <a:r>
              <a:rPr lang="en-GB" sz="2000" b="1" dirty="0">
                <a:solidFill>
                  <a:schemeClr val="accent1">
                    <a:lumMod val="50000"/>
                  </a:schemeClr>
                </a:solidFill>
              </a:rPr>
              <a:t>E</a:t>
            </a:r>
          </a:p>
        </p:txBody>
      </p:sp>
      <p:sp>
        <p:nvSpPr>
          <p:cNvPr id="49" name="TextBox 48"/>
          <p:cNvSpPr txBox="1"/>
          <p:nvPr/>
        </p:nvSpPr>
        <p:spPr>
          <a:xfrm>
            <a:off x="6363631" y="5960127"/>
            <a:ext cx="406478" cy="400110"/>
          </a:xfrm>
          <a:prstGeom prst="rect">
            <a:avLst/>
          </a:prstGeom>
          <a:noFill/>
          <a:ln w="28575">
            <a:solidFill>
              <a:schemeClr val="accent5">
                <a:lumMod val="75000"/>
              </a:schemeClr>
            </a:solidFill>
          </a:ln>
        </p:spPr>
        <p:txBody>
          <a:bodyPr wrap="square" rtlCol="0">
            <a:spAutoFit/>
          </a:bodyPr>
          <a:lstStyle/>
          <a:p>
            <a:pPr algn="ctr"/>
            <a:r>
              <a:rPr lang="en-GB" sz="2000" b="1" dirty="0">
                <a:solidFill>
                  <a:schemeClr val="accent1">
                    <a:lumMod val="50000"/>
                  </a:schemeClr>
                </a:solidFill>
              </a:rPr>
              <a:t>H</a:t>
            </a:r>
          </a:p>
        </p:txBody>
      </p:sp>
      <p:sp>
        <p:nvSpPr>
          <p:cNvPr id="50" name="TextBox 49"/>
          <p:cNvSpPr txBox="1"/>
          <p:nvPr/>
        </p:nvSpPr>
        <p:spPr>
          <a:xfrm>
            <a:off x="7068382" y="5957820"/>
            <a:ext cx="406478" cy="400110"/>
          </a:xfrm>
          <a:prstGeom prst="rect">
            <a:avLst/>
          </a:prstGeom>
          <a:noFill/>
          <a:ln w="28575">
            <a:solidFill>
              <a:schemeClr val="accent5">
                <a:lumMod val="75000"/>
              </a:schemeClr>
            </a:solidFill>
          </a:ln>
        </p:spPr>
        <p:txBody>
          <a:bodyPr wrap="square" rtlCol="0">
            <a:spAutoFit/>
          </a:bodyPr>
          <a:lstStyle/>
          <a:p>
            <a:pPr algn="ctr"/>
            <a:r>
              <a:rPr lang="en-GB" sz="2000" b="1" dirty="0">
                <a:solidFill>
                  <a:schemeClr val="accent1">
                    <a:lumMod val="50000"/>
                  </a:schemeClr>
                </a:solidFill>
              </a:rPr>
              <a:t>C</a:t>
            </a:r>
          </a:p>
        </p:txBody>
      </p:sp>
      <p:sp>
        <p:nvSpPr>
          <p:cNvPr id="51" name="TextBox 50"/>
          <p:cNvSpPr txBox="1"/>
          <p:nvPr/>
        </p:nvSpPr>
        <p:spPr>
          <a:xfrm>
            <a:off x="7834422" y="5957820"/>
            <a:ext cx="406478" cy="400110"/>
          </a:xfrm>
          <a:prstGeom prst="rect">
            <a:avLst/>
          </a:prstGeom>
          <a:noFill/>
          <a:ln w="28575">
            <a:solidFill>
              <a:schemeClr val="accent5">
                <a:lumMod val="75000"/>
              </a:schemeClr>
            </a:solidFill>
          </a:ln>
        </p:spPr>
        <p:txBody>
          <a:bodyPr wrap="square" rtlCol="0">
            <a:spAutoFit/>
          </a:bodyPr>
          <a:lstStyle/>
          <a:p>
            <a:pPr algn="ctr"/>
            <a:r>
              <a:rPr lang="en-GB" sz="2000" b="1" dirty="0">
                <a:solidFill>
                  <a:schemeClr val="accent1">
                    <a:lumMod val="50000"/>
                  </a:schemeClr>
                </a:solidFill>
              </a:rPr>
              <a:t>K</a:t>
            </a:r>
          </a:p>
        </p:txBody>
      </p:sp>
      <p:sp>
        <p:nvSpPr>
          <p:cNvPr id="52" name="TextBox 51"/>
          <p:cNvSpPr txBox="1"/>
          <p:nvPr/>
        </p:nvSpPr>
        <p:spPr>
          <a:xfrm>
            <a:off x="8578474" y="5957820"/>
            <a:ext cx="406478" cy="400110"/>
          </a:xfrm>
          <a:prstGeom prst="rect">
            <a:avLst/>
          </a:prstGeom>
          <a:noFill/>
          <a:ln w="28575">
            <a:solidFill>
              <a:schemeClr val="accent5">
                <a:lumMod val="75000"/>
              </a:schemeClr>
            </a:solidFill>
          </a:ln>
        </p:spPr>
        <p:txBody>
          <a:bodyPr wrap="square" rtlCol="0">
            <a:spAutoFit/>
          </a:bodyPr>
          <a:lstStyle/>
          <a:p>
            <a:pPr algn="ctr"/>
            <a:r>
              <a:rPr lang="en-GB" sz="2000" b="1" dirty="0">
                <a:solidFill>
                  <a:schemeClr val="accent1">
                    <a:lumMod val="50000"/>
                  </a:schemeClr>
                </a:solidFill>
              </a:rPr>
              <a:t>B</a:t>
            </a:r>
          </a:p>
        </p:txBody>
      </p:sp>
      <p:sp>
        <p:nvSpPr>
          <p:cNvPr id="53" name="TextBox 52"/>
          <p:cNvSpPr txBox="1"/>
          <p:nvPr/>
        </p:nvSpPr>
        <p:spPr>
          <a:xfrm rot="20912446">
            <a:off x="7874512" y="4373353"/>
            <a:ext cx="1769704" cy="461665"/>
          </a:xfrm>
          <a:prstGeom prst="rect">
            <a:avLst/>
          </a:prstGeom>
          <a:noFill/>
        </p:spPr>
        <p:txBody>
          <a:bodyPr wrap="square" rtlCol="0">
            <a:spAutoFit/>
          </a:bodyPr>
          <a:lstStyle/>
          <a:p>
            <a:pPr algn="ctr"/>
            <a:r>
              <a:rPr lang="en-GB" sz="2400" dirty="0">
                <a:solidFill>
                  <a:schemeClr val="accent5">
                    <a:lumMod val="50000"/>
                  </a:schemeClr>
                </a:solidFill>
              </a:rPr>
              <a:t>truth</a:t>
            </a:r>
          </a:p>
        </p:txBody>
      </p:sp>
      <p:sp>
        <p:nvSpPr>
          <p:cNvPr id="55" name="TextBox 54"/>
          <p:cNvSpPr txBox="1"/>
          <p:nvPr/>
        </p:nvSpPr>
        <p:spPr>
          <a:xfrm rot="20912446">
            <a:off x="509826" y="2372290"/>
            <a:ext cx="1769704" cy="830997"/>
          </a:xfrm>
          <a:prstGeom prst="rect">
            <a:avLst/>
          </a:prstGeom>
          <a:noFill/>
        </p:spPr>
        <p:txBody>
          <a:bodyPr wrap="square" rtlCol="0">
            <a:spAutoFit/>
          </a:bodyPr>
          <a:lstStyle/>
          <a:p>
            <a:pPr algn="ctr"/>
            <a:r>
              <a:rPr lang="en-GB" sz="2400" dirty="0">
                <a:solidFill>
                  <a:schemeClr val="accent5">
                    <a:lumMod val="50000"/>
                  </a:schemeClr>
                </a:solidFill>
              </a:rPr>
              <a:t>to finish, finishing</a:t>
            </a:r>
          </a:p>
        </p:txBody>
      </p:sp>
      <p:sp>
        <p:nvSpPr>
          <p:cNvPr id="57" name="TextBox 56"/>
          <p:cNvSpPr txBox="1"/>
          <p:nvPr/>
        </p:nvSpPr>
        <p:spPr>
          <a:xfrm rot="21026190">
            <a:off x="1955249" y="4661172"/>
            <a:ext cx="1769704" cy="461665"/>
          </a:xfrm>
          <a:prstGeom prst="rect">
            <a:avLst/>
          </a:prstGeom>
          <a:noFill/>
        </p:spPr>
        <p:txBody>
          <a:bodyPr wrap="square" rtlCol="0">
            <a:spAutoFit/>
          </a:bodyPr>
          <a:lstStyle/>
          <a:p>
            <a:pPr algn="ctr"/>
            <a:r>
              <a:rPr lang="en-GB" sz="2400" dirty="0">
                <a:solidFill>
                  <a:schemeClr val="accent5">
                    <a:lumMod val="50000"/>
                  </a:schemeClr>
                </a:solidFill>
              </a:rPr>
              <a:t>student</a:t>
            </a:r>
          </a:p>
        </p:txBody>
      </p:sp>
      <p:sp>
        <p:nvSpPr>
          <p:cNvPr id="59" name="TextBox 58"/>
          <p:cNvSpPr txBox="1"/>
          <p:nvPr/>
        </p:nvSpPr>
        <p:spPr>
          <a:xfrm rot="21026190">
            <a:off x="3345627" y="1938739"/>
            <a:ext cx="1769704" cy="830997"/>
          </a:xfrm>
          <a:prstGeom prst="rect">
            <a:avLst/>
          </a:prstGeom>
          <a:noFill/>
        </p:spPr>
        <p:txBody>
          <a:bodyPr wrap="square" rtlCol="0">
            <a:spAutoFit/>
          </a:bodyPr>
          <a:lstStyle/>
          <a:p>
            <a:pPr algn="ctr"/>
            <a:r>
              <a:rPr lang="en-GB" sz="2400" dirty="0">
                <a:solidFill>
                  <a:schemeClr val="accent5">
                    <a:lumMod val="50000"/>
                  </a:schemeClr>
                </a:solidFill>
              </a:rPr>
              <a:t>to say, saying</a:t>
            </a:r>
          </a:p>
        </p:txBody>
      </p:sp>
      <p:sp>
        <p:nvSpPr>
          <p:cNvPr id="60" name="TextBox 59"/>
          <p:cNvSpPr txBox="1"/>
          <p:nvPr/>
        </p:nvSpPr>
        <p:spPr>
          <a:xfrm rot="20912446">
            <a:off x="5729322" y="4444166"/>
            <a:ext cx="1769704" cy="461665"/>
          </a:xfrm>
          <a:prstGeom prst="rect">
            <a:avLst/>
          </a:prstGeom>
          <a:noFill/>
        </p:spPr>
        <p:txBody>
          <a:bodyPr wrap="square" rtlCol="0">
            <a:spAutoFit/>
          </a:bodyPr>
          <a:lstStyle/>
          <a:p>
            <a:pPr algn="ctr"/>
            <a:r>
              <a:rPr lang="en-GB" sz="2400" dirty="0">
                <a:solidFill>
                  <a:schemeClr val="accent5">
                    <a:lumMod val="50000"/>
                  </a:schemeClr>
                </a:solidFill>
              </a:rPr>
              <a:t>opinion</a:t>
            </a:r>
          </a:p>
        </p:txBody>
      </p:sp>
      <p:sp>
        <p:nvSpPr>
          <p:cNvPr id="62" name="TextBox 61"/>
          <p:cNvSpPr txBox="1"/>
          <p:nvPr/>
        </p:nvSpPr>
        <p:spPr>
          <a:xfrm rot="21026190">
            <a:off x="3777060" y="4761574"/>
            <a:ext cx="1769704" cy="461665"/>
          </a:xfrm>
          <a:prstGeom prst="rect">
            <a:avLst/>
          </a:prstGeom>
          <a:noFill/>
        </p:spPr>
        <p:txBody>
          <a:bodyPr wrap="square" rtlCol="0">
            <a:spAutoFit/>
          </a:bodyPr>
          <a:lstStyle/>
          <a:p>
            <a:pPr algn="ctr"/>
            <a:r>
              <a:rPr lang="en-GB" sz="2400" dirty="0">
                <a:solidFill>
                  <a:schemeClr val="accent5">
                    <a:lumMod val="50000"/>
                  </a:schemeClr>
                </a:solidFill>
              </a:rPr>
              <a:t>German</a:t>
            </a:r>
          </a:p>
        </p:txBody>
      </p:sp>
      <p:sp>
        <p:nvSpPr>
          <p:cNvPr id="64" name="TextBox 63"/>
          <p:cNvSpPr txBox="1"/>
          <p:nvPr/>
        </p:nvSpPr>
        <p:spPr>
          <a:xfrm rot="20912446">
            <a:off x="5706446" y="2455100"/>
            <a:ext cx="1769704" cy="830997"/>
          </a:xfrm>
          <a:prstGeom prst="rect">
            <a:avLst/>
          </a:prstGeom>
          <a:noFill/>
        </p:spPr>
        <p:txBody>
          <a:bodyPr wrap="square" rtlCol="0">
            <a:spAutoFit/>
          </a:bodyPr>
          <a:lstStyle/>
          <a:p>
            <a:pPr algn="ctr"/>
            <a:r>
              <a:rPr lang="en-GB" sz="2400" dirty="0">
                <a:solidFill>
                  <a:schemeClr val="accent5">
                    <a:lumMod val="50000"/>
                  </a:schemeClr>
                </a:solidFill>
              </a:rPr>
              <a:t>to see, seeing</a:t>
            </a:r>
          </a:p>
        </p:txBody>
      </p:sp>
      <p:sp>
        <p:nvSpPr>
          <p:cNvPr id="66" name="TextBox 65"/>
          <p:cNvSpPr txBox="1"/>
          <p:nvPr/>
        </p:nvSpPr>
        <p:spPr>
          <a:xfrm rot="21026190">
            <a:off x="-15186" y="4704505"/>
            <a:ext cx="1769704" cy="461665"/>
          </a:xfrm>
          <a:prstGeom prst="rect">
            <a:avLst/>
          </a:prstGeom>
          <a:noFill/>
        </p:spPr>
        <p:txBody>
          <a:bodyPr wrap="square" rtlCol="0">
            <a:spAutoFit/>
          </a:bodyPr>
          <a:lstStyle/>
          <a:p>
            <a:pPr algn="ctr"/>
            <a:r>
              <a:rPr lang="en-GB" sz="2400" dirty="0">
                <a:solidFill>
                  <a:schemeClr val="accent5">
                    <a:lumMod val="50000"/>
                  </a:schemeClr>
                </a:solidFill>
              </a:rPr>
              <a:t>minute</a:t>
            </a:r>
          </a:p>
        </p:txBody>
      </p:sp>
      <p:pic>
        <p:nvPicPr>
          <p:cNvPr id="14" name="Picture 1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93285" y="3483648"/>
            <a:ext cx="852268" cy="1043927"/>
          </a:xfrm>
          <a:prstGeom prst="rect">
            <a:avLst/>
          </a:prstGeom>
        </p:spPr>
      </p:pic>
      <p:pic>
        <p:nvPicPr>
          <p:cNvPr id="1028" name="Picture 4" descr="Clipart "/>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937157" y="1703790"/>
            <a:ext cx="1072153" cy="733531"/>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p:cNvSpPr txBox="1"/>
          <p:nvPr/>
        </p:nvSpPr>
        <p:spPr>
          <a:xfrm rot="20912446">
            <a:off x="7733610" y="2386048"/>
            <a:ext cx="1769704" cy="830997"/>
          </a:xfrm>
          <a:prstGeom prst="rect">
            <a:avLst/>
          </a:prstGeom>
          <a:noFill/>
        </p:spPr>
        <p:txBody>
          <a:bodyPr wrap="square" rtlCol="0">
            <a:spAutoFit/>
          </a:bodyPr>
          <a:lstStyle/>
          <a:p>
            <a:pPr algn="ctr"/>
            <a:r>
              <a:rPr lang="en-GB" sz="2400" dirty="0">
                <a:solidFill>
                  <a:schemeClr val="accent5">
                    <a:lumMod val="50000"/>
                  </a:schemeClr>
                </a:solidFill>
              </a:rPr>
              <a:t>to start, starting</a:t>
            </a:r>
          </a:p>
        </p:txBody>
      </p:sp>
      <p:pic>
        <p:nvPicPr>
          <p:cNvPr id="1030" name="Picture 6" descr="Free Opinion Cliparts, Download Free Clip Art, Free Clip Art on ..."/>
          <p:cNvPicPr>
            <a:picLocks noChangeAspect="1" noChangeArrowheads="1"/>
          </p:cNvPicPr>
          <p:nvPr/>
        </p:nvPicPr>
        <p:blipFill>
          <a:blip r:embed="rId2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581058" y="3538160"/>
            <a:ext cx="1210502" cy="999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82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000" b="1" dirty="0" err="1">
                <a:solidFill>
                  <a:schemeClr val="bg1"/>
                </a:solidFill>
              </a:rPr>
              <a:t>Navidad</a:t>
            </a:r>
            <a:r>
              <a:rPr lang="en-GB" sz="3000" b="1" dirty="0">
                <a:solidFill>
                  <a:schemeClr val="bg1"/>
                </a:solidFill>
              </a:rPr>
              <a:t> con la </a:t>
            </a:r>
            <a:r>
              <a:rPr lang="en-GB" sz="3000" b="1" dirty="0" err="1">
                <a:solidFill>
                  <a:schemeClr val="bg1"/>
                </a:solidFill>
              </a:rPr>
              <a:t>Familia</a:t>
            </a:r>
            <a:r>
              <a:rPr lang="en-GB" sz="3000" b="1" dirty="0">
                <a:solidFill>
                  <a:schemeClr val="bg1"/>
                </a:solidFill>
              </a:rPr>
              <a:t> </a:t>
            </a:r>
            <a:r>
              <a:rPr lang="en-GB" sz="3000" b="1" dirty="0" err="1">
                <a:solidFill>
                  <a:schemeClr val="bg1"/>
                </a:solidFill>
              </a:rPr>
              <a:t>López</a:t>
            </a:r>
            <a:endParaRPr lang="en-GB" sz="30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791874" y="258166"/>
            <a:ext cx="213627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27619"/>
          <a:stretch/>
        </p:blipFill>
        <p:spPr>
          <a:xfrm>
            <a:off x="10788503" y="778948"/>
            <a:ext cx="810992" cy="100491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51208">
            <a:off x="172435" y="4143695"/>
            <a:ext cx="1097912" cy="1537557"/>
          </a:xfrm>
          <a:prstGeom prst="rect">
            <a:avLst/>
          </a:prstGeom>
        </p:spPr>
      </p:pic>
      <p:sp>
        <p:nvSpPr>
          <p:cNvPr id="14" name="TextBox 13"/>
          <p:cNvSpPr txBox="1"/>
          <p:nvPr/>
        </p:nvSpPr>
        <p:spPr>
          <a:xfrm>
            <a:off x="10349684" y="1783860"/>
            <a:ext cx="1684077" cy="430887"/>
          </a:xfrm>
          <a:prstGeom prst="rect">
            <a:avLst/>
          </a:prstGeom>
          <a:noFill/>
          <a:ln>
            <a:noFill/>
          </a:ln>
        </p:spPr>
        <p:txBody>
          <a:bodyPr wrap="square" rtlCol="0">
            <a:spAutoFit/>
          </a:bodyPr>
          <a:lstStyle/>
          <a:p>
            <a:pPr algn="ctr"/>
            <a:r>
              <a:rPr lang="en-GB" sz="2200" dirty="0">
                <a:solidFill>
                  <a:schemeClr val="accent5">
                    <a:lumMod val="50000"/>
                  </a:schemeClr>
                </a:solidFill>
              </a:rPr>
              <a:t>Papá Noel</a:t>
            </a:r>
          </a:p>
        </p:txBody>
      </p:sp>
      <p:sp>
        <p:nvSpPr>
          <p:cNvPr id="15" name="TextBox 14"/>
          <p:cNvSpPr txBox="1"/>
          <p:nvPr/>
        </p:nvSpPr>
        <p:spPr>
          <a:xfrm>
            <a:off x="245074" y="5780713"/>
            <a:ext cx="952634" cy="430887"/>
          </a:xfrm>
          <a:prstGeom prst="rect">
            <a:avLst/>
          </a:prstGeom>
          <a:noFill/>
          <a:ln>
            <a:noFill/>
          </a:ln>
        </p:spPr>
        <p:txBody>
          <a:bodyPr wrap="square" rtlCol="0">
            <a:spAutoFit/>
          </a:bodyPr>
          <a:lstStyle/>
          <a:p>
            <a:pPr algn="ctr"/>
            <a:r>
              <a:rPr lang="en-GB" sz="2200" dirty="0" err="1">
                <a:solidFill>
                  <a:schemeClr val="accent5">
                    <a:lumMod val="50000"/>
                  </a:schemeClr>
                </a:solidFill>
              </a:rPr>
              <a:t>uvas</a:t>
            </a:r>
            <a:endParaRPr lang="en-GB" sz="2200" dirty="0">
              <a:solidFill>
                <a:schemeClr val="accent5">
                  <a:lumMod val="50000"/>
                </a:schemeClr>
              </a:solidFill>
            </a:endParaRPr>
          </a:p>
        </p:txBody>
      </p:sp>
      <p:grpSp>
        <p:nvGrpSpPr>
          <p:cNvPr id="18" name="Group 17"/>
          <p:cNvGrpSpPr/>
          <p:nvPr/>
        </p:nvGrpSpPr>
        <p:grpSpPr>
          <a:xfrm>
            <a:off x="10706370" y="2366341"/>
            <a:ext cx="1459054" cy="1640383"/>
            <a:chOff x="10386050" y="4190102"/>
            <a:chExt cx="1641203" cy="1713475"/>
          </a:xfrm>
        </p:grpSpPr>
        <p:pic>
          <p:nvPicPr>
            <p:cNvPr id="1026" name="Picture 2" descr="http://www.clker.com/cliparts/F/4/a/P/P/J/new-year-icon-m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8437" y="4419500"/>
              <a:ext cx="1365351" cy="148407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rot="1025730">
              <a:off x="10386050" y="4190102"/>
              <a:ext cx="1641203" cy="41793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cap="none" spc="0" dirty="0" err="1">
                  <a:ln/>
                  <a:solidFill>
                    <a:schemeClr val="accent1">
                      <a:lumMod val="50000"/>
                    </a:schemeClr>
                  </a:solidFill>
                  <a:effectLst/>
                </a:rPr>
                <a:t>diciembre</a:t>
              </a:r>
              <a:endParaRPr lang="en-US" sz="2000" b="1" cap="none" spc="0" dirty="0">
                <a:ln/>
                <a:solidFill>
                  <a:schemeClr val="accent1">
                    <a:lumMod val="50000"/>
                  </a:schemeClr>
                </a:solidFill>
                <a:effectLst/>
              </a:endParaRPr>
            </a:p>
          </p:txBody>
        </p:sp>
      </p:grpSp>
      <p:sp>
        <p:nvSpPr>
          <p:cNvPr id="19" name="TextBox 18"/>
          <p:cNvSpPr txBox="1"/>
          <p:nvPr/>
        </p:nvSpPr>
        <p:spPr>
          <a:xfrm>
            <a:off x="9979819" y="4005985"/>
            <a:ext cx="2096848" cy="430887"/>
          </a:xfrm>
          <a:prstGeom prst="rect">
            <a:avLst/>
          </a:prstGeom>
          <a:noFill/>
          <a:ln>
            <a:noFill/>
          </a:ln>
        </p:spPr>
        <p:txBody>
          <a:bodyPr wrap="square" rtlCol="0">
            <a:spAutoFit/>
          </a:bodyPr>
          <a:lstStyle/>
          <a:p>
            <a:pPr algn="ctr"/>
            <a:r>
              <a:rPr lang="en-GB" sz="2200" dirty="0" err="1">
                <a:solidFill>
                  <a:schemeClr val="accent5">
                    <a:lumMod val="50000"/>
                  </a:schemeClr>
                </a:solidFill>
              </a:rPr>
              <a:t>Nochevieja</a:t>
            </a:r>
            <a:endParaRPr lang="en-GB" sz="2200" dirty="0">
              <a:solidFill>
                <a:schemeClr val="accent5">
                  <a:lumMod val="50000"/>
                </a:schemeClr>
              </a:solidFill>
            </a:endParaRPr>
          </a:p>
        </p:txBody>
      </p:sp>
      <p:sp>
        <p:nvSpPr>
          <p:cNvPr id="23" name="TextBox 22"/>
          <p:cNvSpPr txBox="1"/>
          <p:nvPr/>
        </p:nvSpPr>
        <p:spPr>
          <a:xfrm>
            <a:off x="10015225" y="5856169"/>
            <a:ext cx="2096848" cy="430887"/>
          </a:xfrm>
          <a:prstGeom prst="rect">
            <a:avLst/>
          </a:prstGeom>
          <a:noFill/>
          <a:ln>
            <a:noFill/>
          </a:ln>
        </p:spPr>
        <p:txBody>
          <a:bodyPr wrap="square" rtlCol="0">
            <a:spAutoFit/>
          </a:bodyPr>
          <a:lstStyle/>
          <a:p>
            <a:pPr algn="ctr"/>
            <a:r>
              <a:rPr lang="en-GB" sz="2200" dirty="0">
                <a:solidFill>
                  <a:schemeClr val="accent5">
                    <a:lumMod val="50000"/>
                  </a:schemeClr>
                </a:solidFill>
              </a:rPr>
              <a:t>medianoche</a:t>
            </a: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0247" y="4648873"/>
            <a:ext cx="1116647" cy="1131840"/>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8030" t="-6944" r="25746" b="6944"/>
          <a:stretch/>
        </p:blipFill>
        <p:spPr>
          <a:xfrm>
            <a:off x="-10748" y="1851932"/>
            <a:ext cx="1684469" cy="2049837"/>
          </a:xfrm>
          <a:prstGeom prst="rect">
            <a:avLst/>
          </a:prstGeom>
        </p:spPr>
      </p:pic>
      <p:sp>
        <p:nvSpPr>
          <p:cNvPr id="6" name="Rounded Rectangular Callout 7">
            <a:extLst>
              <a:ext uri="{FF2B5EF4-FFF2-40B4-BE49-F238E27FC236}">
                <a16:creationId xmlns:a16="http://schemas.microsoft.com/office/drawing/2014/main" id="{A96E53A3-D1AD-4C79-A05C-B877ED9B0633}"/>
              </a:ext>
            </a:extLst>
          </p:cNvPr>
          <p:cNvSpPr/>
          <p:nvPr/>
        </p:nvSpPr>
        <p:spPr>
          <a:xfrm>
            <a:off x="1618389" y="1885013"/>
            <a:ext cx="8322491" cy="4402044"/>
          </a:xfrm>
          <a:prstGeom prst="wedgeRoundRectCallout">
            <a:avLst>
              <a:gd name="adj1" fmla="val -53619"/>
              <a:gd name="adj2" fmla="val -30554"/>
              <a:gd name="adj3" fmla="val 16667"/>
            </a:avLst>
          </a:prstGeom>
          <a:solidFill>
            <a:schemeClr val="accent4">
              <a:lumMod val="20000"/>
              <a:lumOff val="80000"/>
            </a:schemeClr>
          </a:solidFill>
          <a:ln w="12700" cap="flat" cmpd="sng" algn="ctr">
            <a:solidFill>
              <a:srgbClr val="104F75"/>
            </a:solidFill>
            <a:prstDash val="solid"/>
            <a:miter lim="800000"/>
          </a:ln>
          <a:effectLst/>
        </p:spPr>
        <p:txBody>
          <a:bodyPr rtlCol="0" anchor="ctr"/>
          <a:lstStyle/>
          <a:p>
            <a:pPr lvl="0"/>
            <a:r>
              <a:rPr lang="en-GB" sz="2000" kern="0" dirty="0" err="1">
                <a:solidFill>
                  <a:srgbClr val="002060"/>
                </a:solidFill>
              </a:rPr>
              <a:t>Normalmente</a:t>
            </a:r>
            <a:r>
              <a:rPr lang="en-GB" sz="2000" kern="0" dirty="0">
                <a:solidFill>
                  <a:srgbClr val="002060"/>
                </a:solidFill>
              </a:rPr>
              <a:t> </a:t>
            </a:r>
            <a:r>
              <a:rPr lang="en-GB" sz="2000" kern="0" dirty="0" err="1">
                <a:solidFill>
                  <a:srgbClr val="002060"/>
                </a:solidFill>
              </a:rPr>
              <a:t>pasamos</a:t>
            </a:r>
            <a:r>
              <a:rPr lang="en-GB" sz="2000" kern="0" dirty="0">
                <a:solidFill>
                  <a:srgbClr val="002060"/>
                </a:solidFill>
              </a:rPr>
              <a:t> la </a:t>
            </a:r>
            <a:r>
              <a:rPr lang="en-GB" sz="2000" kern="0" dirty="0" err="1">
                <a:solidFill>
                  <a:srgbClr val="002060"/>
                </a:solidFill>
              </a:rPr>
              <a:t>Navidad</a:t>
            </a:r>
            <a:r>
              <a:rPr lang="en-GB" sz="2000" kern="0" dirty="0">
                <a:solidFill>
                  <a:srgbClr val="002060"/>
                </a:solidFill>
              </a:rPr>
              <a:t> con dos </a:t>
            </a:r>
            <a:r>
              <a:rPr lang="en-GB" sz="2000" kern="0" dirty="0" err="1">
                <a:solidFill>
                  <a:srgbClr val="002060"/>
                </a:solidFill>
              </a:rPr>
              <a:t>primos</a:t>
            </a:r>
            <a:r>
              <a:rPr lang="en-GB" sz="2000" kern="0" dirty="0">
                <a:solidFill>
                  <a:srgbClr val="002060"/>
                </a:solidFill>
              </a:rPr>
              <a:t> </a:t>
            </a:r>
            <a:r>
              <a:rPr lang="en-GB" sz="2000" kern="0" dirty="0" err="1">
                <a:solidFill>
                  <a:srgbClr val="002060"/>
                </a:solidFill>
              </a:rPr>
              <a:t>pequeños</a:t>
            </a:r>
            <a:r>
              <a:rPr lang="en-GB" sz="2000" kern="0" dirty="0">
                <a:solidFill>
                  <a:srgbClr val="002060"/>
                </a:solidFill>
              </a:rPr>
              <a:t>. </a:t>
            </a:r>
            <a:r>
              <a:rPr lang="en-GB" sz="2000" u="sng" kern="0" dirty="0" err="1">
                <a:solidFill>
                  <a:srgbClr val="002060"/>
                </a:solidFill>
              </a:rPr>
              <a:t>Ellos</a:t>
            </a:r>
            <a:r>
              <a:rPr lang="en-GB" sz="2000" u="sng" kern="0" dirty="0">
                <a:solidFill>
                  <a:srgbClr val="002060"/>
                </a:solidFill>
              </a:rPr>
              <a:t> </a:t>
            </a:r>
            <a:r>
              <a:rPr lang="en-GB" sz="2000" u="sng" kern="0" dirty="0" err="1">
                <a:solidFill>
                  <a:srgbClr val="002060"/>
                </a:solidFill>
              </a:rPr>
              <a:t>escriben</a:t>
            </a:r>
            <a:r>
              <a:rPr lang="en-GB" sz="2000" u="sng" kern="0" dirty="0">
                <a:solidFill>
                  <a:srgbClr val="002060"/>
                </a:solidFill>
              </a:rPr>
              <a:t> cartas a Papá Noel para </a:t>
            </a:r>
            <a:r>
              <a:rPr lang="en-GB" sz="2000" u="sng" kern="0" dirty="0" err="1">
                <a:solidFill>
                  <a:srgbClr val="002060"/>
                </a:solidFill>
              </a:rPr>
              <a:t>pedir</a:t>
            </a:r>
            <a:r>
              <a:rPr lang="en-GB" sz="2000" u="sng" kern="0" dirty="0">
                <a:solidFill>
                  <a:srgbClr val="002060"/>
                </a:solidFill>
              </a:rPr>
              <a:t> </a:t>
            </a:r>
            <a:r>
              <a:rPr lang="en-GB" sz="2000" u="sng" kern="0" dirty="0" err="1">
                <a:solidFill>
                  <a:srgbClr val="002060"/>
                </a:solidFill>
              </a:rPr>
              <a:t>regalos</a:t>
            </a:r>
            <a:r>
              <a:rPr lang="en-GB" sz="2000" kern="0" dirty="0">
                <a:solidFill>
                  <a:srgbClr val="002060"/>
                </a:solidFill>
              </a:rPr>
              <a:t>. En </a:t>
            </a:r>
            <a:r>
              <a:rPr lang="en-GB" sz="2000" kern="0" dirty="0" err="1">
                <a:solidFill>
                  <a:srgbClr val="002060"/>
                </a:solidFill>
              </a:rPr>
              <a:t>cambio</a:t>
            </a:r>
            <a:r>
              <a:rPr lang="en-GB" sz="2000" kern="0" dirty="0">
                <a:solidFill>
                  <a:srgbClr val="002060"/>
                </a:solidFill>
              </a:rPr>
              <a:t>, ¡</a:t>
            </a:r>
            <a:r>
              <a:rPr lang="en-GB" sz="2000" u="sng" kern="0" dirty="0" err="1">
                <a:solidFill>
                  <a:srgbClr val="002060"/>
                </a:solidFill>
              </a:rPr>
              <a:t>nosotros</a:t>
            </a:r>
            <a:r>
              <a:rPr lang="en-GB" sz="2000" u="sng" kern="0" dirty="0">
                <a:solidFill>
                  <a:srgbClr val="002060"/>
                </a:solidFill>
              </a:rPr>
              <a:t> solo </a:t>
            </a:r>
            <a:r>
              <a:rPr lang="en-GB" sz="2000" u="sng" kern="0" dirty="0" err="1">
                <a:solidFill>
                  <a:srgbClr val="002060"/>
                </a:solidFill>
              </a:rPr>
              <a:t>escribimos</a:t>
            </a:r>
            <a:r>
              <a:rPr lang="en-GB" sz="2000" u="sng" kern="0" dirty="0">
                <a:solidFill>
                  <a:srgbClr val="002060"/>
                </a:solidFill>
              </a:rPr>
              <a:t> una </a:t>
            </a:r>
            <a:r>
              <a:rPr lang="en-GB" sz="2000" u="sng" kern="0" dirty="0" err="1">
                <a:solidFill>
                  <a:srgbClr val="002060"/>
                </a:solidFill>
              </a:rPr>
              <a:t>lista</a:t>
            </a:r>
            <a:r>
              <a:rPr lang="en-GB" sz="2000" u="sng" kern="0" dirty="0">
                <a:solidFill>
                  <a:srgbClr val="002060"/>
                </a:solidFill>
              </a:rPr>
              <a:t> para los padres</a:t>
            </a:r>
            <a:r>
              <a:rPr lang="en-GB" sz="2000" kern="0" dirty="0">
                <a:solidFill>
                  <a:srgbClr val="002060"/>
                </a:solidFill>
              </a:rPr>
              <a:t>! </a:t>
            </a:r>
          </a:p>
          <a:p>
            <a:pPr lvl="0"/>
            <a:endParaRPr lang="en-GB" sz="2000" kern="0" dirty="0">
              <a:solidFill>
                <a:srgbClr val="002060"/>
              </a:solidFill>
            </a:endParaRPr>
          </a:p>
          <a:p>
            <a:pPr lvl="0"/>
            <a:r>
              <a:rPr lang="en-GB" sz="2000" kern="0" dirty="0">
                <a:solidFill>
                  <a:srgbClr val="002060"/>
                </a:solidFill>
              </a:rPr>
              <a:t>Por la </a:t>
            </a:r>
            <a:r>
              <a:rPr lang="en-GB" sz="2000" kern="0" dirty="0" err="1">
                <a:solidFill>
                  <a:srgbClr val="002060"/>
                </a:solidFill>
              </a:rPr>
              <a:t>noche</a:t>
            </a:r>
            <a:r>
              <a:rPr lang="en-GB" sz="2000" kern="0" dirty="0">
                <a:solidFill>
                  <a:srgbClr val="002060"/>
                </a:solidFill>
              </a:rPr>
              <a:t>, </a:t>
            </a:r>
            <a:r>
              <a:rPr lang="en-GB" sz="2000" u="sng" kern="0" dirty="0">
                <a:solidFill>
                  <a:srgbClr val="002060"/>
                </a:solidFill>
              </a:rPr>
              <a:t>Daniel y </a:t>
            </a:r>
            <a:r>
              <a:rPr lang="en-GB" sz="2000" u="sng" kern="0" dirty="0" err="1">
                <a:solidFill>
                  <a:srgbClr val="002060"/>
                </a:solidFill>
              </a:rPr>
              <a:t>yo</a:t>
            </a:r>
            <a:r>
              <a:rPr lang="en-GB" sz="2000" u="sng" kern="0" dirty="0">
                <a:solidFill>
                  <a:srgbClr val="002060"/>
                </a:solidFill>
              </a:rPr>
              <a:t> </a:t>
            </a:r>
            <a:r>
              <a:rPr lang="en-GB" sz="2000" u="sng" kern="0" dirty="0" err="1">
                <a:solidFill>
                  <a:srgbClr val="002060"/>
                </a:solidFill>
              </a:rPr>
              <a:t>debemos</a:t>
            </a:r>
            <a:r>
              <a:rPr lang="en-GB" sz="2000" u="sng" kern="0" dirty="0">
                <a:solidFill>
                  <a:srgbClr val="002060"/>
                </a:solidFill>
              </a:rPr>
              <a:t> </a:t>
            </a:r>
            <a:r>
              <a:rPr lang="en-GB" sz="2000" u="sng" kern="0" dirty="0" err="1">
                <a:solidFill>
                  <a:srgbClr val="002060"/>
                </a:solidFill>
              </a:rPr>
              <a:t>ir</a:t>
            </a:r>
            <a:r>
              <a:rPr lang="en-GB" sz="2000" u="sng" kern="0" dirty="0">
                <a:solidFill>
                  <a:srgbClr val="002060"/>
                </a:solidFill>
              </a:rPr>
              <a:t> a la </a:t>
            </a:r>
            <a:r>
              <a:rPr lang="en-GB" sz="2000" u="sng" kern="0" dirty="0" err="1">
                <a:solidFill>
                  <a:srgbClr val="002060"/>
                </a:solidFill>
              </a:rPr>
              <a:t>cama</a:t>
            </a:r>
            <a:r>
              <a:rPr lang="en-GB" sz="2000" u="sng" kern="0" dirty="0">
                <a:solidFill>
                  <a:srgbClr val="002060"/>
                </a:solidFill>
              </a:rPr>
              <a:t>, </a:t>
            </a:r>
            <a:r>
              <a:rPr lang="en-GB" sz="2000" u="sng" kern="0" dirty="0" err="1">
                <a:solidFill>
                  <a:srgbClr val="002060"/>
                </a:solidFill>
              </a:rPr>
              <a:t>pero</a:t>
            </a:r>
            <a:r>
              <a:rPr lang="en-GB" sz="2000" u="sng" kern="0" dirty="0">
                <a:solidFill>
                  <a:srgbClr val="002060"/>
                </a:solidFill>
              </a:rPr>
              <a:t> no </a:t>
            </a:r>
            <a:r>
              <a:rPr lang="en-GB" sz="2000" u="sng" kern="0" dirty="0" err="1">
                <a:solidFill>
                  <a:srgbClr val="002060"/>
                </a:solidFill>
              </a:rPr>
              <a:t>tenemos</a:t>
            </a:r>
            <a:r>
              <a:rPr lang="en-GB" sz="2000" u="sng" kern="0" dirty="0">
                <a:solidFill>
                  <a:srgbClr val="002060"/>
                </a:solidFill>
              </a:rPr>
              <a:t> </a:t>
            </a:r>
            <a:r>
              <a:rPr lang="en-GB" sz="2000" u="sng" kern="0" dirty="0" err="1">
                <a:solidFill>
                  <a:srgbClr val="002060"/>
                </a:solidFill>
              </a:rPr>
              <a:t>sueño</a:t>
            </a:r>
            <a:r>
              <a:rPr lang="en-GB" sz="2000" kern="0" dirty="0">
                <a:solidFill>
                  <a:srgbClr val="002060"/>
                </a:solidFill>
              </a:rPr>
              <a:t>.  En </a:t>
            </a:r>
            <a:r>
              <a:rPr lang="en-GB" sz="2000" kern="0" dirty="0" err="1">
                <a:solidFill>
                  <a:srgbClr val="002060"/>
                </a:solidFill>
              </a:rPr>
              <a:t>realidad</a:t>
            </a:r>
            <a:r>
              <a:rPr lang="en-GB" sz="2000" kern="0" dirty="0">
                <a:solidFill>
                  <a:srgbClr val="002060"/>
                </a:solidFill>
              </a:rPr>
              <a:t>, ¡</a:t>
            </a:r>
            <a:r>
              <a:rPr lang="en-GB" sz="2000" u="sng" kern="0" dirty="0" err="1">
                <a:solidFill>
                  <a:srgbClr val="002060"/>
                </a:solidFill>
              </a:rPr>
              <a:t>dormimos</a:t>
            </a:r>
            <a:r>
              <a:rPr lang="en-GB" sz="2000" u="sng" kern="0" dirty="0">
                <a:solidFill>
                  <a:srgbClr val="002060"/>
                </a:solidFill>
              </a:rPr>
              <a:t> </a:t>
            </a:r>
            <a:r>
              <a:rPr lang="en-GB" sz="2000" u="sng" kern="0" dirty="0" err="1">
                <a:solidFill>
                  <a:srgbClr val="002060"/>
                </a:solidFill>
              </a:rPr>
              <a:t>muy</a:t>
            </a:r>
            <a:r>
              <a:rPr lang="en-GB" sz="2000" u="sng" kern="0" dirty="0">
                <a:solidFill>
                  <a:srgbClr val="002060"/>
                </a:solidFill>
              </a:rPr>
              <a:t> </a:t>
            </a:r>
            <a:r>
              <a:rPr lang="en-GB" sz="2000" u="sng" kern="0" dirty="0" err="1">
                <a:solidFill>
                  <a:srgbClr val="002060"/>
                </a:solidFill>
              </a:rPr>
              <a:t>poco</a:t>
            </a:r>
            <a:r>
              <a:rPr lang="en-GB" sz="2000" u="sng" kern="0" dirty="0">
                <a:solidFill>
                  <a:srgbClr val="002060"/>
                </a:solidFill>
              </a:rPr>
              <a:t> </a:t>
            </a:r>
            <a:r>
              <a:rPr lang="en-GB" sz="2000" u="sng" kern="0" dirty="0" err="1">
                <a:solidFill>
                  <a:srgbClr val="002060"/>
                </a:solidFill>
              </a:rPr>
              <a:t>porque</a:t>
            </a:r>
            <a:r>
              <a:rPr lang="en-GB" sz="2000" u="sng" kern="0" dirty="0">
                <a:solidFill>
                  <a:srgbClr val="002060"/>
                </a:solidFill>
              </a:rPr>
              <a:t> </a:t>
            </a:r>
            <a:r>
              <a:rPr lang="en-GB" sz="2000" u="sng" kern="0" dirty="0" err="1">
                <a:solidFill>
                  <a:srgbClr val="002060"/>
                </a:solidFill>
              </a:rPr>
              <a:t>queremos</a:t>
            </a:r>
            <a:r>
              <a:rPr lang="en-GB" sz="2000" u="sng" kern="0" dirty="0">
                <a:solidFill>
                  <a:srgbClr val="002060"/>
                </a:solidFill>
              </a:rPr>
              <a:t> </a:t>
            </a:r>
            <a:r>
              <a:rPr lang="en-GB" sz="2000" u="sng" kern="0" dirty="0" err="1">
                <a:solidFill>
                  <a:srgbClr val="002060"/>
                </a:solidFill>
              </a:rPr>
              <a:t>abrir</a:t>
            </a:r>
            <a:r>
              <a:rPr lang="en-GB" sz="2000" u="sng" kern="0" dirty="0">
                <a:solidFill>
                  <a:srgbClr val="002060"/>
                </a:solidFill>
              </a:rPr>
              <a:t> </a:t>
            </a:r>
            <a:r>
              <a:rPr lang="en-GB" sz="2000" u="sng" kern="0" dirty="0" err="1">
                <a:solidFill>
                  <a:srgbClr val="002060"/>
                </a:solidFill>
              </a:rPr>
              <a:t>regalos</a:t>
            </a:r>
            <a:r>
              <a:rPr lang="en-GB" sz="2000" kern="0" dirty="0">
                <a:solidFill>
                  <a:srgbClr val="002060"/>
                </a:solidFill>
              </a:rPr>
              <a:t>! </a:t>
            </a:r>
            <a:r>
              <a:rPr lang="en-GB" sz="2000" u="sng" kern="0" dirty="0">
                <a:solidFill>
                  <a:srgbClr val="002060"/>
                </a:solidFill>
              </a:rPr>
              <a:t>Los </a:t>
            </a:r>
            <a:r>
              <a:rPr lang="en-GB" sz="2000" u="sng" kern="0" dirty="0" err="1">
                <a:solidFill>
                  <a:srgbClr val="002060"/>
                </a:solidFill>
              </a:rPr>
              <a:t>primos</a:t>
            </a:r>
            <a:r>
              <a:rPr lang="en-GB" sz="2000" u="sng" kern="0" dirty="0">
                <a:solidFill>
                  <a:srgbClr val="002060"/>
                </a:solidFill>
              </a:rPr>
              <a:t> </a:t>
            </a:r>
            <a:r>
              <a:rPr lang="en-GB" sz="2000" u="sng" kern="0" dirty="0" err="1">
                <a:solidFill>
                  <a:srgbClr val="002060"/>
                </a:solidFill>
              </a:rPr>
              <a:t>beben</a:t>
            </a:r>
            <a:r>
              <a:rPr lang="en-GB" sz="2000" u="sng" kern="0" dirty="0">
                <a:solidFill>
                  <a:srgbClr val="002060"/>
                </a:solidFill>
              </a:rPr>
              <a:t> </a:t>
            </a:r>
            <a:r>
              <a:rPr lang="en-GB" sz="2000" u="sng" kern="0" dirty="0" err="1">
                <a:solidFill>
                  <a:srgbClr val="002060"/>
                </a:solidFill>
              </a:rPr>
              <a:t>algo</a:t>
            </a:r>
            <a:r>
              <a:rPr lang="en-GB" sz="2000" u="sng" kern="0" dirty="0">
                <a:solidFill>
                  <a:srgbClr val="002060"/>
                </a:solidFill>
              </a:rPr>
              <a:t> y </a:t>
            </a:r>
            <a:r>
              <a:rPr lang="en-GB" sz="2000" u="sng" kern="0" dirty="0" err="1">
                <a:solidFill>
                  <a:srgbClr val="002060"/>
                </a:solidFill>
              </a:rPr>
              <a:t>leen</a:t>
            </a:r>
            <a:r>
              <a:rPr lang="en-GB" sz="2000" u="sng" kern="0" dirty="0">
                <a:solidFill>
                  <a:srgbClr val="002060"/>
                </a:solidFill>
              </a:rPr>
              <a:t> </a:t>
            </a:r>
            <a:r>
              <a:rPr lang="en-GB" sz="2000" u="sng" kern="0" dirty="0" err="1">
                <a:solidFill>
                  <a:srgbClr val="002060"/>
                </a:solidFill>
              </a:rPr>
              <a:t>libros</a:t>
            </a:r>
            <a:r>
              <a:rPr lang="en-GB" sz="2000" u="sng" kern="0" dirty="0">
                <a:solidFill>
                  <a:srgbClr val="002060"/>
                </a:solidFill>
              </a:rPr>
              <a:t> con la </a:t>
            </a:r>
            <a:r>
              <a:rPr lang="en-GB" sz="2000" u="sng" kern="0" dirty="0" err="1">
                <a:solidFill>
                  <a:srgbClr val="002060"/>
                </a:solidFill>
              </a:rPr>
              <a:t>abuela</a:t>
            </a:r>
            <a:r>
              <a:rPr lang="en-GB" sz="2000" kern="0" dirty="0">
                <a:solidFill>
                  <a:srgbClr val="002060"/>
                </a:solidFill>
              </a:rPr>
              <a:t> antes de </a:t>
            </a:r>
            <a:r>
              <a:rPr lang="en-GB" sz="2000" kern="0" dirty="0" err="1">
                <a:solidFill>
                  <a:srgbClr val="002060"/>
                </a:solidFill>
              </a:rPr>
              <a:t>dormir</a:t>
            </a:r>
            <a:r>
              <a:rPr lang="en-GB" sz="2000" kern="0" dirty="0">
                <a:solidFill>
                  <a:srgbClr val="002060"/>
                </a:solidFill>
              </a:rPr>
              <a:t>. </a:t>
            </a:r>
            <a:r>
              <a:rPr lang="en-GB" sz="2000" u="sng" kern="0" dirty="0" err="1">
                <a:solidFill>
                  <a:srgbClr val="002060"/>
                </a:solidFill>
              </a:rPr>
              <a:t>Ellos</a:t>
            </a:r>
            <a:r>
              <a:rPr lang="en-GB" sz="2000" u="sng" kern="0" dirty="0">
                <a:solidFill>
                  <a:srgbClr val="002060"/>
                </a:solidFill>
              </a:rPr>
              <a:t> </a:t>
            </a:r>
            <a:r>
              <a:rPr lang="en-GB" sz="2000" u="sng" kern="0" dirty="0" err="1">
                <a:solidFill>
                  <a:srgbClr val="002060"/>
                </a:solidFill>
              </a:rPr>
              <a:t>también</a:t>
            </a:r>
            <a:r>
              <a:rPr lang="en-GB" sz="2000" u="sng" kern="0" dirty="0">
                <a:solidFill>
                  <a:srgbClr val="002060"/>
                </a:solidFill>
              </a:rPr>
              <a:t> </a:t>
            </a:r>
            <a:r>
              <a:rPr lang="en-GB" sz="2000" u="sng" kern="0" dirty="0" err="1">
                <a:solidFill>
                  <a:srgbClr val="002060"/>
                </a:solidFill>
              </a:rPr>
              <a:t>deben</a:t>
            </a:r>
            <a:r>
              <a:rPr lang="en-GB" sz="2000" u="sng" kern="0" dirty="0">
                <a:solidFill>
                  <a:srgbClr val="002060"/>
                </a:solidFill>
              </a:rPr>
              <a:t> </a:t>
            </a:r>
            <a:r>
              <a:rPr lang="en-GB" sz="2000" u="sng" kern="0" dirty="0" err="1">
                <a:solidFill>
                  <a:srgbClr val="002060"/>
                </a:solidFill>
              </a:rPr>
              <a:t>descansar</a:t>
            </a:r>
            <a:r>
              <a:rPr lang="en-GB" sz="2000" kern="0" dirty="0">
                <a:solidFill>
                  <a:srgbClr val="002060"/>
                </a:solidFill>
              </a:rPr>
              <a:t>.</a:t>
            </a:r>
          </a:p>
          <a:p>
            <a:pPr lvl="0"/>
            <a:endParaRPr lang="en-GB" sz="2000" kern="0" dirty="0">
              <a:solidFill>
                <a:srgbClr val="002060"/>
              </a:solidFill>
            </a:endParaRPr>
          </a:p>
          <a:p>
            <a:pPr lvl="0"/>
            <a:r>
              <a:rPr lang="en-GB" sz="2000" kern="0" dirty="0">
                <a:solidFill>
                  <a:srgbClr val="002060"/>
                </a:solidFill>
              </a:rPr>
              <a:t>Para </a:t>
            </a:r>
            <a:r>
              <a:rPr lang="en-GB" sz="2000" kern="0" dirty="0" err="1">
                <a:solidFill>
                  <a:srgbClr val="002060"/>
                </a:solidFill>
              </a:rPr>
              <a:t>celebrar</a:t>
            </a:r>
            <a:r>
              <a:rPr lang="en-GB" sz="2000" kern="0" dirty="0">
                <a:solidFill>
                  <a:srgbClr val="002060"/>
                </a:solidFill>
              </a:rPr>
              <a:t> la </a:t>
            </a:r>
            <a:r>
              <a:rPr lang="en-GB" sz="2000" kern="0" dirty="0" err="1">
                <a:solidFill>
                  <a:srgbClr val="002060"/>
                </a:solidFill>
              </a:rPr>
              <a:t>Nochevieja</a:t>
            </a:r>
            <a:r>
              <a:rPr lang="en-GB" sz="2000" kern="0" dirty="0">
                <a:solidFill>
                  <a:srgbClr val="002060"/>
                </a:solidFill>
              </a:rPr>
              <a:t>, </a:t>
            </a:r>
            <a:r>
              <a:rPr lang="en-GB" sz="2000" u="sng" kern="0" dirty="0" err="1">
                <a:solidFill>
                  <a:srgbClr val="002060"/>
                </a:solidFill>
              </a:rPr>
              <a:t>hacemos</a:t>
            </a:r>
            <a:r>
              <a:rPr lang="en-GB" sz="2000" u="sng" kern="0" dirty="0">
                <a:solidFill>
                  <a:srgbClr val="002060"/>
                </a:solidFill>
              </a:rPr>
              <a:t> un </a:t>
            </a:r>
            <a:r>
              <a:rPr lang="en-GB" sz="2000" u="sng" kern="0" dirty="0" err="1">
                <a:solidFill>
                  <a:srgbClr val="002060"/>
                </a:solidFill>
              </a:rPr>
              <a:t>viaje</a:t>
            </a:r>
            <a:r>
              <a:rPr lang="en-GB" sz="2000" u="sng" kern="0" dirty="0">
                <a:solidFill>
                  <a:srgbClr val="002060"/>
                </a:solidFill>
              </a:rPr>
              <a:t> a la ciudad de Bilbao</a:t>
            </a:r>
            <a:r>
              <a:rPr lang="en-GB" sz="2000" kern="0" dirty="0">
                <a:solidFill>
                  <a:srgbClr val="002060"/>
                </a:solidFill>
              </a:rPr>
              <a:t>. No está </a:t>
            </a:r>
            <a:r>
              <a:rPr lang="en-GB" sz="2000" kern="0" dirty="0" err="1">
                <a:solidFill>
                  <a:srgbClr val="002060"/>
                </a:solidFill>
              </a:rPr>
              <a:t>cerca</a:t>
            </a:r>
            <a:r>
              <a:rPr lang="en-GB" sz="2000" kern="0" dirty="0">
                <a:solidFill>
                  <a:srgbClr val="002060"/>
                </a:solidFill>
              </a:rPr>
              <a:t>, </a:t>
            </a:r>
            <a:r>
              <a:rPr lang="en-GB" sz="2000" kern="0" dirty="0" err="1">
                <a:solidFill>
                  <a:srgbClr val="002060"/>
                </a:solidFill>
              </a:rPr>
              <a:t>así</a:t>
            </a:r>
            <a:r>
              <a:rPr lang="en-GB" sz="2000" kern="0" dirty="0">
                <a:solidFill>
                  <a:srgbClr val="002060"/>
                </a:solidFill>
              </a:rPr>
              <a:t> que </a:t>
            </a:r>
            <a:r>
              <a:rPr lang="en-GB" sz="2000" kern="0" dirty="0" err="1">
                <a:solidFill>
                  <a:srgbClr val="002060"/>
                </a:solidFill>
              </a:rPr>
              <a:t>vamos</a:t>
            </a:r>
            <a:r>
              <a:rPr lang="en-GB" sz="2000" kern="0" dirty="0">
                <a:solidFill>
                  <a:srgbClr val="002060"/>
                </a:solidFill>
              </a:rPr>
              <a:t> en </a:t>
            </a:r>
            <a:r>
              <a:rPr lang="en-GB" sz="2000" kern="0" dirty="0" err="1">
                <a:solidFill>
                  <a:srgbClr val="002060"/>
                </a:solidFill>
              </a:rPr>
              <a:t>coche</a:t>
            </a:r>
            <a:r>
              <a:rPr lang="en-GB" sz="2000" kern="0" dirty="0">
                <a:solidFill>
                  <a:srgbClr val="002060"/>
                </a:solidFill>
              </a:rPr>
              <a:t>. A medianoche </a:t>
            </a:r>
            <a:r>
              <a:rPr lang="en-GB" sz="2000" u="sng" kern="0" dirty="0" err="1">
                <a:solidFill>
                  <a:srgbClr val="002060"/>
                </a:solidFill>
              </a:rPr>
              <a:t>comemos</a:t>
            </a:r>
            <a:r>
              <a:rPr lang="en-GB" sz="2000" u="sng" kern="0" dirty="0">
                <a:solidFill>
                  <a:srgbClr val="002060"/>
                </a:solidFill>
              </a:rPr>
              <a:t> </a:t>
            </a:r>
            <a:r>
              <a:rPr lang="en-GB" sz="2000" u="sng" kern="0" dirty="0" err="1">
                <a:solidFill>
                  <a:srgbClr val="002060"/>
                </a:solidFill>
              </a:rPr>
              <a:t>doce</a:t>
            </a:r>
            <a:r>
              <a:rPr lang="en-GB" sz="2000" u="sng" kern="0" dirty="0">
                <a:solidFill>
                  <a:srgbClr val="002060"/>
                </a:solidFill>
              </a:rPr>
              <a:t> </a:t>
            </a:r>
            <a:r>
              <a:rPr lang="en-GB" sz="2000" u="sng" kern="0" dirty="0" err="1">
                <a:solidFill>
                  <a:srgbClr val="002060"/>
                </a:solidFill>
              </a:rPr>
              <a:t>uvas</a:t>
            </a:r>
            <a:r>
              <a:rPr lang="en-GB" sz="2000" u="sng" kern="0" dirty="0">
                <a:solidFill>
                  <a:srgbClr val="002060"/>
                </a:solidFill>
              </a:rPr>
              <a:t> en la plaza</a:t>
            </a:r>
            <a:r>
              <a:rPr lang="en-GB" sz="2000" kern="0" dirty="0">
                <a:solidFill>
                  <a:srgbClr val="002060"/>
                </a:solidFill>
              </a:rPr>
              <a:t> del </a:t>
            </a:r>
            <a:r>
              <a:rPr lang="en-GB" sz="2000" kern="0" dirty="0" err="1">
                <a:solidFill>
                  <a:srgbClr val="002060"/>
                </a:solidFill>
              </a:rPr>
              <a:t>centro</a:t>
            </a:r>
            <a:r>
              <a:rPr lang="en-GB" sz="2000" kern="0" dirty="0">
                <a:solidFill>
                  <a:srgbClr val="002060"/>
                </a:solidFill>
              </a:rPr>
              <a:t>. ¡</a:t>
            </a:r>
            <a:r>
              <a:rPr lang="en-GB" sz="2000" kern="0" dirty="0" err="1">
                <a:solidFill>
                  <a:srgbClr val="002060"/>
                </a:solidFill>
              </a:rPr>
              <a:t>Es</a:t>
            </a:r>
            <a:r>
              <a:rPr lang="en-GB" sz="2000" kern="0" dirty="0">
                <a:solidFill>
                  <a:srgbClr val="002060"/>
                </a:solidFill>
              </a:rPr>
              <a:t> una </a:t>
            </a:r>
            <a:r>
              <a:rPr lang="en-GB" sz="2000" kern="0" dirty="0" err="1">
                <a:solidFill>
                  <a:srgbClr val="002060"/>
                </a:solidFill>
              </a:rPr>
              <a:t>tradición</a:t>
            </a:r>
            <a:r>
              <a:rPr lang="en-GB" sz="2000" kern="0" dirty="0">
                <a:solidFill>
                  <a:srgbClr val="002060"/>
                </a:solidFill>
              </a:rPr>
              <a:t> popular en </a:t>
            </a:r>
            <a:r>
              <a:rPr lang="en-GB" sz="2000" kern="0" dirty="0" err="1">
                <a:solidFill>
                  <a:srgbClr val="002060"/>
                </a:solidFill>
              </a:rPr>
              <a:t>España</a:t>
            </a:r>
            <a:r>
              <a:rPr lang="en-GB" sz="2000" kern="0" dirty="0">
                <a:solidFill>
                  <a:srgbClr val="002060"/>
                </a:solidFill>
              </a:rPr>
              <a:t>!  </a:t>
            </a:r>
          </a:p>
        </p:txBody>
      </p:sp>
      <p:sp>
        <p:nvSpPr>
          <p:cNvPr id="20" name="TextBox 19">
            <a:extLst>
              <a:ext uri="{FF2B5EF4-FFF2-40B4-BE49-F238E27FC236}">
                <a16:creationId xmlns:a16="http://schemas.microsoft.com/office/drawing/2014/main" id="{645870F6-12BD-4248-9DBE-4BA0D8C7552E}"/>
              </a:ext>
            </a:extLst>
          </p:cNvPr>
          <p:cNvSpPr txBox="1"/>
          <p:nvPr/>
        </p:nvSpPr>
        <p:spPr>
          <a:xfrm>
            <a:off x="82286" y="1257993"/>
            <a:ext cx="97095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Escribe</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en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inglés</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las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partes</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subrayadas</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de las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frases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4" name="TextBox 23"/>
          <p:cNvSpPr txBox="1"/>
          <p:nvPr/>
        </p:nvSpPr>
        <p:spPr>
          <a:xfrm>
            <a:off x="8646856" y="917879"/>
            <a:ext cx="1857700" cy="430887"/>
          </a:xfrm>
          <a:prstGeom prst="rect">
            <a:avLst/>
          </a:prstGeom>
          <a:noFill/>
          <a:ln>
            <a:solidFill>
              <a:schemeClr val="accent5">
                <a:lumMod val="50000"/>
              </a:schemeClr>
            </a:solidFill>
          </a:ln>
        </p:spPr>
        <p:txBody>
          <a:bodyPr wrap="square" rtlCol="0">
            <a:spAutoFit/>
          </a:bodyPr>
          <a:lstStyle/>
          <a:p>
            <a:pPr algn="ctr"/>
            <a:r>
              <a:rPr lang="en-GB" sz="2200" dirty="0">
                <a:solidFill>
                  <a:schemeClr val="accent5">
                    <a:lumMod val="50000"/>
                  </a:schemeClr>
                </a:solidFill>
              </a:rPr>
              <a:t>* underlined</a:t>
            </a:r>
          </a:p>
        </p:txBody>
      </p:sp>
    </p:spTree>
    <p:extLst>
      <p:ext uri="{BB962C8B-B14F-4D97-AF65-F5344CB8AC3E}">
        <p14:creationId xmlns:p14="http://schemas.microsoft.com/office/powerpoint/2010/main" val="1449022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000" b="1" dirty="0">
                <a:solidFill>
                  <a:schemeClr val="bg1"/>
                </a:solidFill>
              </a:rPr>
              <a:t>Respuestas</a:t>
            </a:r>
          </a:p>
        </p:txBody>
      </p:sp>
      <p:graphicFrame>
        <p:nvGraphicFramePr>
          <p:cNvPr id="8" name="Table 7" descr="Table for exercises">
            <a:extLst>
              <a:ext uri="{FF2B5EF4-FFF2-40B4-BE49-F238E27FC236}">
                <a16:creationId xmlns:a16="http://schemas.microsoft.com/office/drawing/2014/main" id="{14B0B687-DE07-4FF2-B1B8-0D613633DECD}"/>
              </a:ext>
            </a:extLst>
          </p:cNvPr>
          <p:cNvGraphicFramePr>
            <a:graphicFrameLocks noGrp="1"/>
          </p:cNvGraphicFramePr>
          <p:nvPr>
            <p:extLst>
              <p:ext uri="{D42A27DB-BD31-4B8C-83A1-F6EECF244321}">
                <p14:modId xmlns:p14="http://schemas.microsoft.com/office/powerpoint/2010/main" val="2006782738"/>
              </p:ext>
            </p:extLst>
          </p:nvPr>
        </p:nvGraphicFramePr>
        <p:xfrm>
          <a:off x="180477" y="1240556"/>
          <a:ext cx="11747667" cy="4995363"/>
        </p:xfrm>
        <a:graphic>
          <a:graphicData uri="http://schemas.openxmlformats.org/drawingml/2006/table">
            <a:tbl>
              <a:tblPr firstRow="1" bandRow="1">
                <a:tableStyleId>{5940675A-B579-460E-94D1-54222C63F5DA}</a:tableStyleId>
              </a:tblPr>
              <a:tblGrid>
                <a:gridCol w="399757">
                  <a:extLst>
                    <a:ext uri="{9D8B030D-6E8A-4147-A177-3AD203B41FA5}">
                      <a16:colId xmlns:a16="http://schemas.microsoft.com/office/drawing/2014/main" val="20000"/>
                    </a:ext>
                  </a:extLst>
                </a:gridCol>
                <a:gridCol w="5483684">
                  <a:extLst>
                    <a:ext uri="{9D8B030D-6E8A-4147-A177-3AD203B41FA5}">
                      <a16:colId xmlns:a16="http://schemas.microsoft.com/office/drawing/2014/main" val="2718503455"/>
                    </a:ext>
                  </a:extLst>
                </a:gridCol>
                <a:gridCol w="5864226">
                  <a:extLst>
                    <a:ext uri="{9D8B030D-6E8A-4147-A177-3AD203B41FA5}">
                      <a16:colId xmlns:a16="http://schemas.microsoft.com/office/drawing/2014/main" val="20001"/>
                    </a:ext>
                  </a:extLst>
                </a:gridCol>
              </a:tblGrid>
              <a:tr h="496721">
                <a:tc>
                  <a:txBody>
                    <a:bodyPr/>
                    <a:lstStyle/>
                    <a:p>
                      <a:r>
                        <a:rPr lang="en-GB" sz="2000" b="1" u="none" dirty="0">
                          <a:solidFill>
                            <a:schemeClr val="accent5">
                              <a:lumMod val="50000"/>
                            </a:schemeClr>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u="none" kern="0" dirty="0" err="1">
                          <a:solidFill>
                            <a:srgbClr val="002060"/>
                          </a:solidFill>
                        </a:rPr>
                        <a:t>Ellos</a:t>
                      </a:r>
                      <a:r>
                        <a:rPr lang="en-GB" sz="2000" u="none" kern="0" dirty="0">
                          <a:solidFill>
                            <a:srgbClr val="002060"/>
                          </a:solidFill>
                        </a:rPr>
                        <a:t> </a:t>
                      </a:r>
                      <a:r>
                        <a:rPr lang="en-GB" sz="2000" u="none" kern="0" dirty="0" err="1">
                          <a:solidFill>
                            <a:srgbClr val="002060"/>
                          </a:solidFill>
                        </a:rPr>
                        <a:t>escriben</a:t>
                      </a:r>
                      <a:r>
                        <a:rPr lang="en-GB" sz="2000" u="none" kern="0" dirty="0">
                          <a:solidFill>
                            <a:srgbClr val="002060"/>
                          </a:solidFill>
                        </a:rPr>
                        <a:t> cartas a Papá Noel para </a:t>
                      </a:r>
                      <a:r>
                        <a:rPr lang="en-GB" sz="2000" u="none" kern="0" dirty="0" err="1">
                          <a:solidFill>
                            <a:srgbClr val="002060"/>
                          </a:solidFill>
                        </a:rPr>
                        <a:t>pedir</a:t>
                      </a:r>
                      <a:r>
                        <a:rPr lang="en-GB" sz="2000" u="none" kern="0" dirty="0">
                          <a:solidFill>
                            <a:srgbClr val="002060"/>
                          </a:solidFill>
                        </a:rPr>
                        <a:t> </a:t>
                      </a:r>
                      <a:r>
                        <a:rPr lang="en-GB" sz="2000" u="none" kern="0" dirty="0" err="1">
                          <a:solidFill>
                            <a:srgbClr val="002060"/>
                          </a:solidFill>
                        </a:rPr>
                        <a:t>regalos</a:t>
                      </a:r>
                      <a:r>
                        <a:rPr kumimoji="0" lang="en-GB" sz="2000" i="0" u="none" strike="noStrike" kern="0" cap="none" spc="0" normalizeH="0" baseline="0" noProof="0" dirty="0">
                          <a:ln>
                            <a:noFill/>
                          </a:ln>
                          <a:solidFill>
                            <a:schemeClr val="accent5">
                              <a:lumMod val="50000"/>
                            </a:schemeClr>
                          </a:solidFill>
                          <a:effectLst/>
                          <a:uLnTx/>
                          <a:uFillTx/>
                          <a:latin typeface="+mn-lt"/>
                        </a:rPr>
                        <a:t>.</a:t>
                      </a:r>
                      <a:endParaRPr lang="en-US" sz="2000" b="0" u="none" kern="1200" dirty="0">
                        <a:solidFill>
                          <a:schemeClr val="accent5">
                            <a:lumMod val="50000"/>
                          </a:schemeClr>
                        </a:solidFill>
                        <a:effectLst/>
                        <a:latin typeface="+mn-lt"/>
                        <a:ea typeface="+mn-ea"/>
                        <a:cs typeface="+mn-cs"/>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They write letters to Father Christmas (in</a:t>
                      </a:r>
                      <a:r>
                        <a:rPr lang="en-GB" sz="2000" baseline="0" dirty="0">
                          <a:solidFill>
                            <a:schemeClr val="accent5">
                              <a:lumMod val="50000"/>
                            </a:schemeClr>
                          </a:solidFill>
                        </a:rPr>
                        <a:t> order) to ask for presents.</a:t>
                      </a:r>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r>
                        <a:rPr lang="en-GB" sz="2000" b="1" dirty="0">
                          <a:solidFill>
                            <a:schemeClr val="accent5">
                              <a:lumMod val="50000"/>
                            </a:schemeClr>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lvl="0"/>
                      <a:r>
                        <a:rPr lang="en-GB" sz="2000" u="none" kern="0" dirty="0">
                          <a:solidFill>
                            <a:srgbClr val="002060"/>
                          </a:solidFill>
                        </a:rPr>
                        <a:t>¡</a:t>
                      </a:r>
                      <a:r>
                        <a:rPr lang="en-GB" sz="2000" u="none" kern="0" dirty="0" err="1">
                          <a:solidFill>
                            <a:srgbClr val="002060"/>
                          </a:solidFill>
                        </a:rPr>
                        <a:t>Nosotros</a:t>
                      </a:r>
                      <a:r>
                        <a:rPr lang="en-GB" sz="2000" u="none" kern="0" dirty="0">
                          <a:solidFill>
                            <a:srgbClr val="002060"/>
                          </a:solidFill>
                        </a:rPr>
                        <a:t> solo </a:t>
                      </a:r>
                      <a:r>
                        <a:rPr lang="en-GB" sz="2000" u="none" kern="0" dirty="0" err="1">
                          <a:solidFill>
                            <a:srgbClr val="002060"/>
                          </a:solidFill>
                        </a:rPr>
                        <a:t>escribimos</a:t>
                      </a:r>
                      <a:r>
                        <a:rPr lang="en-GB" sz="2000" u="none" kern="0" dirty="0">
                          <a:solidFill>
                            <a:srgbClr val="002060"/>
                          </a:solidFill>
                        </a:rPr>
                        <a:t> una </a:t>
                      </a:r>
                      <a:r>
                        <a:rPr lang="en-GB" sz="2000" u="none" kern="0" dirty="0" err="1">
                          <a:solidFill>
                            <a:srgbClr val="002060"/>
                          </a:solidFill>
                        </a:rPr>
                        <a:t>lista</a:t>
                      </a:r>
                      <a:r>
                        <a:rPr lang="en-GB" sz="2000" u="none" kern="0" dirty="0">
                          <a:solidFill>
                            <a:srgbClr val="002060"/>
                          </a:solidFill>
                        </a:rPr>
                        <a:t> para los padres!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aseline="0" dirty="0">
                          <a:solidFill>
                            <a:schemeClr val="accent5">
                              <a:lumMod val="50000"/>
                            </a:schemeClr>
                          </a:solidFill>
                        </a:rPr>
                        <a:t>We only write a list for the parents.</a:t>
                      </a:r>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r>
                        <a:rPr lang="en-GB" sz="2000" b="1" dirty="0">
                          <a:solidFill>
                            <a:schemeClr val="accent5">
                              <a:lumMod val="50000"/>
                            </a:schemeClr>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u="none" kern="0" dirty="0">
                          <a:solidFill>
                            <a:srgbClr val="002060"/>
                          </a:solidFill>
                        </a:rPr>
                        <a:t>Daniel y </a:t>
                      </a:r>
                      <a:r>
                        <a:rPr lang="en-GB" sz="2000" u="none" kern="0" dirty="0" err="1">
                          <a:solidFill>
                            <a:srgbClr val="002060"/>
                          </a:solidFill>
                        </a:rPr>
                        <a:t>yo</a:t>
                      </a:r>
                      <a:r>
                        <a:rPr lang="en-GB" sz="2000" u="none" kern="0" dirty="0">
                          <a:solidFill>
                            <a:srgbClr val="002060"/>
                          </a:solidFill>
                        </a:rPr>
                        <a:t> </a:t>
                      </a:r>
                      <a:r>
                        <a:rPr lang="en-GB" sz="2000" u="none" kern="0" dirty="0" err="1">
                          <a:solidFill>
                            <a:srgbClr val="002060"/>
                          </a:solidFill>
                        </a:rPr>
                        <a:t>debemos</a:t>
                      </a:r>
                      <a:r>
                        <a:rPr lang="en-GB" sz="2000" u="none" kern="0" dirty="0">
                          <a:solidFill>
                            <a:srgbClr val="002060"/>
                          </a:solidFill>
                        </a:rPr>
                        <a:t> </a:t>
                      </a:r>
                      <a:r>
                        <a:rPr lang="en-GB" sz="2000" u="none" kern="0" dirty="0" err="1">
                          <a:solidFill>
                            <a:srgbClr val="002060"/>
                          </a:solidFill>
                        </a:rPr>
                        <a:t>ir</a:t>
                      </a:r>
                      <a:r>
                        <a:rPr lang="en-GB" sz="2000" u="none" kern="0" dirty="0">
                          <a:solidFill>
                            <a:srgbClr val="002060"/>
                          </a:solidFill>
                        </a:rPr>
                        <a:t> a la </a:t>
                      </a:r>
                      <a:r>
                        <a:rPr lang="en-GB" sz="2000" u="none" kern="0" dirty="0" err="1">
                          <a:solidFill>
                            <a:srgbClr val="002060"/>
                          </a:solidFill>
                        </a:rPr>
                        <a:t>cama</a:t>
                      </a:r>
                      <a:r>
                        <a:rPr lang="en-GB" sz="2000" u="none" kern="0" dirty="0">
                          <a:solidFill>
                            <a:srgbClr val="002060"/>
                          </a:solidFill>
                        </a:rPr>
                        <a:t>, </a:t>
                      </a:r>
                      <a:r>
                        <a:rPr lang="en-GB" sz="2000" u="none" kern="0" dirty="0" err="1">
                          <a:solidFill>
                            <a:srgbClr val="002060"/>
                          </a:solidFill>
                        </a:rPr>
                        <a:t>pero</a:t>
                      </a:r>
                      <a:r>
                        <a:rPr lang="en-GB" sz="2000" u="none" kern="0" dirty="0">
                          <a:solidFill>
                            <a:srgbClr val="002060"/>
                          </a:solidFill>
                        </a:rPr>
                        <a:t> no </a:t>
                      </a:r>
                      <a:r>
                        <a:rPr lang="en-GB" sz="2000" u="none" kern="0" dirty="0" err="1">
                          <a:solidFill>
                            <a:srgbClr val="002060"/>
                          </a:solidFill>
                        </a:rPr>
                        <a:t>tenemos</a:t>
                      </a:r>
                      <a:r>
                        <a:rPr lang="en-GB" sz="2000" u="none" kern="0" dirty="0">
                          <a:solidFill>
                            <a:srgbClr val="002060"/>
                          </a:solidFill>
                        </a:rPr>
                        <a:t> </a:t>
                      </a:r>
                      <a:r>
                        <a:rPr lang="en-GB" sz="2000" u="none" kern="0" dirty="0" err="1">
                          <a:solidFill>
                            <a:srgbClr val="002060"/>
                          </a:solidFill>
                        </a:rPr>
                        <a:t>sueño</a:t>
                      </a:r>
                      <a:r>
                        <a:rPr lang="en-GB" sz="2000" u="none" kern="0" dirty="0">
                          <a:solidFill>
                            <a:srgbClr val="002060"/>
                          </a:solidFill>
                        </a:rPr>
                        <a:t>. </a:t>
                      </a:r>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Daniel and I have to/must</a:t>
                      </a:r>
                      <a:r>
                        <a:rPr lang="en-GB" sz="2000" baseline="0" dirty="0">
                          <a:solidFill>
                            <a:schemeClr val="accent5">
                              <a:lumMod val="50000"/>
                            </a:schemeClr>
                          </a:solidFill>
                        </a:rPr>
                        <a:t> go to bed, but we aren’t sleepy.</a:t>
                      </a:r>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r>
                        <a:rPr lang="en-GB" sz="2000" b="1" dirty="0">
                          <a:solidFill>
                            <a:schemeClr val="accent5">
                              <a:lumMod val="50000"/>
                            </a:schemeClr>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u="none" kern="0" dirty="0" err="1">
                          <a:solidFill>
                            <a:srgbClr val="002060"/>
                          </a:solidFill>
                        </a:rPr>
                        <a:t>Dormimos</a:t>
                      </a:r>
                      <a:r>
                        <a:rPr lang="en-GB" sz="2000" u="none" kern="0" dirty="0">
                          <a:solidFill>
                            <a:srgbClr val="002060"/>
                          </a:solidFill>
                        </a:rPr>
                        <a:t> </a:t>
                      </a:r>
                      <a:r>
                        <a:rPr lang="en-GB" sz="2000" u="none" kern="0" dirty="0" err="1">
                          <a:solidFill>
                            <a:srgbClr val="002060"/>
                          </a:solidFill>
                        </a:rPr>
                        <a:t>muy</a:t>
                      </a:r>
                      <a:r>
                        <a:rPr lang="en-GB" sz="2000" u="none" kern="0" dirty="0">
                          <a:solidFill>
                            <a:srgbClr val="002060"/>
                          </a:solidFill>
                        </a:rPr>
                        <a:t> </a:t>
                      </a:r>
                      <a:r>
                        <a:rPr lang="en-GB" sz="2000" u="none" kern="0" dirty="0" err="1">
                          <a:solidFill>
                            <a:srgbClr val="002060"/>
                          </a:solidFill>
                        </a:rPr>
                        <a:t>poco</a:t>
                      </a:r>
                      <a:r>
                        <a:rPr lang="en-GB" sz="2000" u="none" kern="0" dirty="0">
                          <a:solidFill>
                            <a:srgbClr val="002060"/>
                          </a:solidFill>
                        </a:rPr>
                        <a:t> </a:t>
                      </a:r>
                      <a:r>
                        <a:rPr lang="en-GB" sz="2000" u="none" kern="0" dirty="0" err="1">
                          <a:solidFill>
                            <a:srgbClr val="002060"/>
                          </a:solidFill>
                        </a:rPr>
                        <a:t>porque</a:t>
                      </a:r>
                      <a:r>
                        <a:rPr lang="en-GB" sz="2000" u="none" kern="0" dirty="0">
                          <a:solidFill>
                            <a:srgbClr val="002060"/>
                          </a:solidFill>
                        </a:rPr>
                        <a:t> </a:t>
                      </a:r>
                      <a:r>
                        <a:rPr lang="en-GB" sz="2000" u="none" kern="0" dirty="0" err="1">
                          <a:solidFill>
                            <a:srgbClr val="002060"/>
                          </a:solidFill>
                        </a:rPr>
                        <a:t>queremos</a:t>
                      </a:r>
                      <a:r>
                        <a:rPr lang="en-GB" sz="2000" u="none" kern="0" dirty="0">
                          <a:solidFill>
                            <a:srgbClr val="002060"/>
                          </a:solidFill>
                        </a:rPr>
                        <a:t> </a:t>
                      </a:r>
                      <a:r>
                        <a:rPr lang="en-GB" sz="2000" u="none" kern="0" dirty="0" err="1">
                          <a:solidFill>
                            <a:srgbClr val="002060"/>
                          </a:solidFill>
                        </a:rPr>
                        <a:t>abrir</a:t>
                      </a:r>
                      <a:r>
                        <a:rPr lang="en-GB" sz="2000" u="none" kern="0" dirty="0">
                          <a:solidFill>
                            <a:srgbClr val="002060"/>
                          </a:solidFill>
                        </a:rPr>
                        <a:t> </a:t>
                      </a:r>
                      <a:r>
                        <a:rPr lang="en-GB" sz="2000" u="none" kern="0" dirty="0" err="1">
                          <a:solidFill>
                            <a:srgbClr val="002060"/>
                          </a:solidFill>
                        </a:rPr>
                        <a:t>regalos</a:t>
                      </a:r>
                      <a:r>
                        <a:rPr lang="en-GB" sz="2000" u="none" kern="0" dirty="0">
                          <a:solidFill>
                            <a:srgbClr val="002060"/>
                          </a:solidFill>
                        </a:rPr>
                        <a:t>.</a:t>
                      </a:r>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We sleep very little because we want to open presents.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r>
                        <a:rPr lang="en-GB" sz="2000" b="1">
                          <a:solidFill>
                            <a:schemeClr val="accent5">
                              <a:lumMod val="50000"/>
                            </a:schemeClr>
                          </a:solidFill>
                        </a:rPr>
                        <a:t>5</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u="none" kern="0" dirty="0">
                          <a:solidFill>
                            <a:srgbClr val="002060"/>
                          </a:solidFill>
                        </a:rPr>
                        <a:t>Los </a:t>
                      </a:r>
                      <a:r>
                        <a:rPr lang="en-GB" sz="2000" u="none" kern="0" dirty="0" err="1">
                          <a:solidFill>
                            <a:srgbClr val="002060"/>
                          </a:solidFill>
                        </a:rPr>
                        <a:t>primos</a:t>
                      </a:r>
                      <a:r>
                        <a:rPr lang="en-GB" sz="2000" u="none" kern="0" dirty="0">
                          <a:solidFill>
                            <a:srgbClr val="002060"/>
                          </a:solidFill>
                        </a:rPr>
                        <a:t> </a:t>
                      </a:r>
                      <a:r>
                        <a:rPr lang="en-GB" sz="2000" u="none" kern="0" dirty="0" err="1">
                          <a:solidFill>
                            <a:srgbClr val="002060"/>
                          </a:solidFill>
                        </a:rPr>
                        <a:t>beben</a:t>
                      </a:r>
                      <a:r>
                        <a:rPr lang="en-GB" sz="2000" u="none" kern="0" dirty="0">
                          <a:solidFill>
                            <a:srgbClr val="002060"/>
                          </a:solidFill>
                        </a:rPr>
                        <a:t> </a:t>
                      </a:r>
                      <a:r>
                        <a:rPr lang="en-GB" sz="2000" u="none" kern="0" dirty="0" err="1">
                          <a:solidFill>
                            <a:srgbClr val="002060"/>
                          </a:solidFill>
                        </a:rPr>
                        <a:t>algo</a:t>
                      </a:r>
                      <a:r>
                        <a:rPr lang="en-GB" sz="2000" u="none" kern="0" dirty="0">
                          <a:solidFill>
                            <a:srgbClr val="002060"/>
                          </a:solidFill>
                        </a:rPr>
                        <a:t> y </a:t>
                      </a:r>
                      <a:r>
                        <a:rPr lang="en-GB" sz="2000" u="none" kern="0" dirty="0" err="1">
                          <a:solidFill>
                            <a:srgbClr val="002060"/>
                          </a:solidFill>
                        </a:rPr>
                        <a:t>leen</a:t>
                      </a:r>
                      <a:r>
                        <a:rPr lang="en-GB" sz="2000" u="none" kern="0" dirty="0">
                          <a:solidFill>
                            <a:srgbClr val="002060"/>
                          </a:solidFill>
                        </a:rPr>
                        <a:t> </a:t>
                      </a:r>
                      <a:r>
                        <a:rPr lang="en-GB" sz="2000" u="none" kern="0" dirty="0" err="1">
                          <a:solidFill>
                            <a:srgbClr val="002060"/>
                          </a:solidFill>
                        </a:rPr>
                        <a:t>libros</a:t>
                      </a:r>
                      <a:r>
                        <a:rPr lang="en-GB" sz="2000" u="none" kern="0" dirty="0">
                          <a:solidFill>
                            <a:srgbClr val="002060"/>
                          </a:solidFill>
                        </a:rPr>
                        <a:t> con la </a:t>
                      </a:r>
                      <a:r>
                        <a:rPr lang="en-GB" sz="2000" u="none" kern="0" dirty="0" err="1">
                          <a:solidFill>
                            <a:srgbClr val="002060"/>
                          </a:solidFill>
                        </a:rPr>
                        <a:t>abuela</a:t>
                      </a:r>
                      <a:r>
                        <a:rPr lang="en-GB" sz="2000" u="none" kern="0" dirty="0">
                          <a:solidFill>
                            <a:srgbClr val="002060"/>
                          </a:solidFill>
                        </a:rPr>
                        <a:t>.</a:t>
                      </a:r>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The cousins drink something and read books with Grandma.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r>
                        <a:rPr lang="en-GB" sz="2000" b="1" dirty="0">
                          <a:solidFill>
                            <a:schemeClr val="accent5">
                              <a:lumMod val="50000"/>
                            </a:schemeClr>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u="none" kern="0" dirty="0" err="1">
                          <a:solidFill>
                            <a:srgbClr val="002060"/>
                          </a:solidFill>
                        </a:rPr>
                        <a:t>Ellos</a:t>
                      </a:r>
                      <a:r>
                        <a:rPr lang="en-GB" sz="2000" u="none" kern="0" dirty="0">
                          <a:solidFill>
                            <a:srgbClr val="002060"/>
                          </a:solidFill>
                        </a:rPr>
                        <a:t> </a:t>
                      </a:r>
                      <a:r>
                        <a:rPr lang="en-GB" sz="2000" u="none" kern="0" dirty="0" err="1">
                          <a:solidFill>
                            <a:srgbClr val="002060"/>
                          </a:solidFill>
                        </a:rPr>
                        <a:t>también</a:t>
                      </a:r>
                      <a:r>
                        <a:rPr lang="en-GB" sz="2000" u="none" kern="0" dirty="0">
                          <a:solidFill>
                            <a:srgbClr val="002060"/>
                          </a:solidFill>
                        </a:rPr>
                        <a:t> </a:t>
                      </a:r>
                      <a:r>
                        <a:rPr lang="en-GB" sz="2000" u="none" kern="0" dirty="0" err="1">
                          <a:solidFill>
                            <a:srgbClr val="002060"/>
                          </a:solidFill>
                        </a:rPr>
                        <a:t>deben</a:t>
                      </a:r>
                      <a:r>
                        <a:rPr lang="en-GB" sz="2000" u="none" kern="0" dirty="0">
                          <a:solidFill>
                            <a:srgbClr val="002060"/>
                          </a:solidFill>
                        </a:rPr>
                        <a:t> </a:t>
                      </a:r>
                      <a:r>
                        <a:rPr lang="en-GB" sz="2000" u="none" kern="0" dirty="0" err="1">
                          <a:solidFill>
                            <a:srgbClr val="002060"/>
                          </a:solidFill>
                        </a:rPr>
                        <a:t>descansar</a:t>
                      </a:r>
                      <a:r>
                        <a:rPr lang="en-GB" sz="2000" u="none" kern="0" dirty="0">
                          <a:solidFill>
                            <a:srgbClr val="002060"/>
                          </a:solidFill>
                        </a:rPr>
                        <a:t>.</a:t>
                      </a:r>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They must</a:t>
                      </a:r>
                      <a:r>
                        <a:rPr lang="en-GB" sz="2000" baseline="0" dirty="0">
                          <a:solidFill>
                            <a:schemeClr val="accent5">
                              <a:lumMod val="50000"/>
                            </a:schemeClr>
                          </a:solidFill>
                        </a:rPr>
                        <a:t>/have to also rest.</a:t>
                      </a:r>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r>
                        <a:rPr lang="en-GB" sz="2000" b="1" dirty="0">
                          <a:solidFill>
                            <a:schemeClr val="accent5">
                              <a:lumMod val="50000"/>
                            </a:schemeClr>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u="none" kern="0" dirty="0">
                          <a:solidFill>
                            <a:srgbClr val="002060"/>
                          </a:solidFill>
                        </a:rPr>
                        <a:t>Hacemos un </a:t>
                      </a:r>
                      <a:r>
                        <a:rPr lang="en-GB" sz="2000" u="none" kern="0" dirty="0" err="1">
                          <a:solidFill>
                            <a:srgbClr val="002060"/>
                          </a:solidFill>
                        </a:rPr>
                        <a:t>viaje</a:t>
                      </a:r>
                      <a:r>
                        <a:rPr lang="en-GB" sz="2000" u="none" kern="0" dirty="0">
                          <a:solidFill>
                            <a:srgbClr val="002060"/>
                          </a:solidFill>
                        </a:rPr>
                        <a:t> a la ciudad de Bilbao.</a:t>
                      </a:r>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We go on a trip to the city</a:t>
                      </a:r>
                      <a:r>
                        <a:rPr lang="en-GB" sz="2000" baseline="0" dirty="0">
                          <a:solidFill>
                            <a:schemeClr val="accent5">
                              <a:lumMod val="50000"/>
                            </a:schemeClr>
                          </a:solidFill>
                        </a:rPr>
                        <a:t> of Bilbao.</a:t>
                      </a:r>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6721">
                <a:tc>
                  <a:txBody>
                    <a:bodyPr/>
                    <a:lstStyle/>
                    <a:p>
                      <a:r>
                        <a:rPr lang="en-GB" sz="2000" b="1" dirty="0">
                          <a:solidFill>
                            <a:schemeClr val="accent5">
                              <a:lumMod val="50000"/>
                            </a:schemeClr>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u="none" kern="0" dirty="0" err="1">
                          <a:solidFill>
                            <a:srgbClr val="002060"/>
                          </a:solidFill>
                        </a:rPr>
                        <a:t>Comemos</a:t>
                      </a:r>
                      <a:r>
                        <a:rPr lang="en-GB" sz="2000" u="none" kern="0" dirty="0">
                          <a:solidFill>
                            <a:srgbClr val="002060"/>
                          </a:solidFill>
                        </a:rPr>
                        <a:t> </a:t>
                      </a:r>
                      <a:r>
                        <a:rPr lang="en-GB" sz="2000" u="none" kern="0" dirty="0" err="1">
                          <a:solidFill>
                            <a:srgbClr val="002060"/>
                          </a:solidFill>
                        </a:rPr>
                        <a:t>doce</a:t>
                      </a:r>
                      <a:r>
                        <a:rPr lang="en-GB" sz="2000" u="none" kern="0" dirty="0">
                          <a:solidFill>
                            <a:srgbClr val="002060"/>
                          </a:solidFill>
                        </a:rPr>
                        <a:t> </a:t>
                      </a:r>
                      <a:r>
                        <a:rPr lang="en-GB" sz="2000" u="none" kern="0" dirty="0" err="1">
                          <a:solidFill>
                            <a:srgbClr val="002060"/>
                          </a:solidFill>
                        </a:rPr>
                        <a:t>uvas</a:t>
                      </a:r>
                      <a:r>
                        <a:rPr lang="en-GB" sz="2000" u="none" kern="0" dirty="0">
                          <a:solidFill>
                            <a:srgbClr val="002060"/>
                          </a:solidFill>
                        </a:rPr>
                        <a:t> en la plaza.</a:t>
                      </a:r>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We eat twelve grapes in the square.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3" name="Rectangle 2"/>
          <p:cNvSpPr/>
          <p:nvPr/>
        </p:nvSpPr>
        <p:spPr>
          <a:xfrm>
            <a:off x="6146054" y="1285258"/>
            <a:ext cx="5664946" cy="592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146054" y="2142025"/>
            <a:ext cx="5594684" cy="293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146054" y="2691171"/>
            <a:ext cx="5594684" cy="623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6146054" y="3424209"/>
            <a:ext cx="5664946" cy="563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6146054" y="4082534"/>
            <a:ext cx="5594684" cy="584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116223" y="4762062"/>
            <a:ext cx="5724608" cy="4579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6181185" y="5346336"/>
            <a:ext cx="5594684" cy="293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6116223" y="5749237"/>
            <a:ext cx="5594684" cy="449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1">
            <a:extLst>
              <a:ext uri="{FF2B5EF4-FFF2-40B4-BE49-F238E27FC236}">
                <a16:creationId xmlns:a16="http://schemas.microsoft.com/office/drawing/2014/main" id="{A316DD52-7894-4A75-969C-CA0645DA2978}"/>
              </a:ext>
            </a:extLst>
          </p:cNvPr>
          <p:cNvSpPr/>
          <p:nvPr/>
        </p:nvSpPr>
        <p:spPr>
          <a:xfrm>
            <a:off x="9791874" y="258166"/>
            <a:ext cx="213627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3014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000" b="1" dirty="0" err="1">
                <a:solidFill>
                  <a:schemeClr val="bg1"/>
                </a:solidFill>
              </a:rPr>
              <a:t>Navidad</a:t>
            </a:r>
            <a:r>
              <a:rPr lang="en-GB" sz="3000" b="1" dirty="0">
                <a:solidFill>
                  <a:schemeClr val="bg1"/>
                </a:solidFill>
              </a:rPr>
              <a:t> con la </a:t>
            </a:r>
            <a:r>
              <a:rPr lang="en-GB" sz="3000" b="1" dirty="0" err="1">
                <a:solidFill>
                  <a:schemeClr val="bg1"/>
                </a:solidFill>
              </a:rPr>
              <a:t>Familia</a:t>
            </a:r>
            <a:r>
              <a:rPr lang="en-GB" sz="3000" b="1" dirty="0">
                <a:solidFill>
                  <a:schemeClr val="bg1"/>
                </a:solidFill>
              </a:rPr>
              <a:t> </a:t>
            </a:r>
            <a:r>
              <a:rPr lang="en-GB" sz="3000" b="1" dirty="0" err="1">
                <a:solidFill>
                  <a:schemeClr val="bg1"/>
                </a:solidFill>
              </a:rPr>
              <a:t>López</a:t>
            </a:r>
            <a:endParaRPr lang="en-GB" sz="30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prstClr val="white"/>
                </a:solidFill>
                <a:latin typeface="Century Gothic" panose="020B0502020202020204" pitchFamily="34" charset="0"/>
              </a:rPr>
              <a:t>habla</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27619"/>
          <a:stretch/>
        </p:blipFill>
        <p:spPr>
          <a:xfrm>
            <a:off x="9204978" y="458625"/>
            <a:ext cx="1216004" cy="150676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51208">
            <a:off x="8851195" y="2709805"/>
            <a:ext cx="1097912" cy="1537557"/>
          </a:xfrm>
          <a:prstGeom prst="rect">
            <a:avLst/>
          </a:prstGeom>
        </p:spPr>
      </p:pic>
      <p:grpSp>
        <p:nvGrpSpPr>
          <p:cNvPr id="18" name="Group 17"/>
          <p:cNvGrpSpPr/>
          <p:nvPr/>
        </p:nvGrpSpPr>
        <p:grpSpPr>
          <a:xfrm>
            <a:off x="10550797" y="3213334"/>
            <a:ext cx="1459054" cy="1484077"/>
            <a:chOff x="10468360" y="4419500"/>
            <a:chExt cx="1459054" cy="1484077"/>
          </a:xfrm>
        </p:grpSpPr>
        <p:pic>
          <p:nvPicPr>
            <p:cNvPr id="1026" name="Picture 2" descr="http://www.clker.com/cliparts/F/4/a/P/P/J/new-year-icon-m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8437" y="4419500"/>
              <a:ext cx="1365351" cy="148407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rot="1025730">
              <a:off x="10468360" y="4523306"/>
              <a:ext cx="1459054"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cap="none" spc="0" dirty="0" err="1">
                  <a:ln/>
                  <a:solidFill>
                    <a:schemeClr val="accent4"/>
                  </a:solidFill>
                  <a:effectLst/>
                </a:rPr>
                <a:t>diciembre</a:t>
              </a:r>
              <a:endParaRPr lang="en-US" sz="2000" b="1" cap="none" spc="0" dirty="0">
                <a:ln/>
                <a:solidFill>
                  <a:schemeClr val="accent4"/>
                </a:solidFill>
                <a:effectLst/>
              </a:endParaRPr>
            </a:p>
          </p:txBody>
        </p:sp>
      </p:gr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11910" y="1559126"/>
            <a:ext cx="886622" cy="1087298"/>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04335" y="4991773"/>
            <a:ext cx="1116647" cy="1131840"/>
          </a:xfrm>
          <a:prstGeom prst="rect">
            <a:avLst/>
          </a:prstGeom>
        </p:spPr>
      </p:pic>
      <p:sp>
        <p:nvSpPr>
          <p:cNvPr id="21" name="Rounded Rectangle 20"/>
          <p:cNvSpPr/>
          <p:nvPr/>
        </p:nvSpPr>
        <p:spPr>
          <a:xfrm>
            <a:off x="1265198" y="2489543"/>
            <a:ext cx="6184900" cy="286664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kern="0" dirty="0">
                <a:solidFill>
                  <a:srgbClr val="002060"/>
                </a:solidFill>
              </a:rPr>
              <a:t>Para </a:t>
            </a:r>
            <a:r>
              <a:rPr lang="en-GB" sz="2400" b="1" kern="0" dirty="0" err="1">
                <a:solidFill>
                  <a:srgbClr val="002060"/>
                </a:solidFill>
              </a:rPr>
              <a:t>ce</a:t>
            </a:r>
            <a:r>
              <a:rPr lang="en-GB" sz="2400" kern="0" dirty="0" err="1">
                <a:solidFill>
                  <a:srgbClr val="002060"/>
                </a:solidFill>
              </a:rPr>
              <a:t>lebrar</a:t>
            </a:r>
            <a:r>
              <a:rPr lang="en-GB" sz="2400" kern="0" dirty="0">
                <a:solidFill>
                  <a:srgbClr val="002060"/>
                </a:solidFill>
              </a:rPr>
              <a:t> la </a:t>
            </a:r>
            <a:r>
              <a:rPr lang="en-GB" sz="2400" kern="0" dirty="0" err="1">
                <a:solidFill>
                  <a:srgbClr val="002060"/>
                </a:solidFill>
              </a:rPr>
              <a:t>Nochevieja</a:t>
            </a:r>
            <a:r>
              <a:rPr lang="en-GB" sz="2400" kern="0" dirty="0">
                <a:solidFill>
                  <a:srgbClr val="002060"/>
                </a:solidFill>
              </a:rPr>
              <a:t>, </a:t>
            </a:r>
            <a:r>
              <a:rPr lang="en-GB" sz="2400" kern="0" dirty="0" err="1">
                <a:solidFill>
                  <a:srgbClr val="002060"/>
                </a:solidFill>
              </a:rPr>
              <a:t>ha</a:t>
            </a:r>
            <a:r>
              <a:rPr lang="en-GB" sz="2400" b="1" kern="0" dirty="0" err="1">
                <a:solidFill>
                  <a:srgbClr val="002060"/>
                </a:solidFill>
              </a:rPr>
              <a:t>ce</a:t>
            </a:r>
            <a:r>
              <a:rPr lang="en-GB" sz="2400" kern="0" dirty="0" err="1">
                <a:solidFill>
                  <a:srgbClr val="002060"/>
                </a:solidFill>
              </a:rPr>
              <a:t>mos</a:t>
            </a:r>
            <a:r>
              <a:rPr lang="en-GB" sz="2400" kern="0" dirty="0">
                <a:solidFill>
                  <a:srgbClr val="002060"/>
                </a:solidFill>
              </a:rPr>
              <a:t> un </a:t>
            </a:r>
            <a:r>
              <a:rPr lang="en-GB" sz="2400" kern="0" dirty="0" err="1">
                <a:solidFill>
                  <a:srgbClr val="002060"/>
                </a:solidFill>
              </a:rPr>
              <a:t>viaje</a:t>
            </a:r>
            <a:r>
              <a:rPr lang="en-GB" sz="2400" kern="0" dirty="0">
                <a:solidFill>
                  <a:srgbClr val="002060"/>
                </a:solidFill>
              </a:rPr>
              <a:t> a la </a:t>
            </a:r>
            <a:r>
              <a:rPr lang="en-GB" sz="2400" b="1" kern="0" dirty="0">
                <a:solidFill>
                  <a:srgbClr val="002060"/>
                </a:solidFill>
              </a:rPr>
              <a:t>ci</a:t>
            </a:r>
            <a:r>
              <a:rPr lang="en-GB" sz="2400" kern="0" dirty="0">
                <a:solidFill>
                  <a:srgbClr val="002060"/>
                </a:solidFill>
              </a:rPr>
              <a:t>udad de Bilbao. No está </a:t>
            </a:r>
            <a:r>
              <a:rPr lang="en-GB" sz="2400" b="1" kern="0" dirty="0" err="1">
                <a:solidFill>
                  <a:srgbClr val="002060"/>
                </a:solidFill>
              </a:rPr>
              <a:t>ce</a:t>
            </a:r>
            <a:r>
              <a:rPr lang="en-GB" sz="2400" kern="0" dirty="0" err="1">
                <a:solidFill>
                  <a:srgbClr val="002060"/>
                </a:solidFill>
              </a:rPr>
              <a:t>rca</a:t>
            </a:r>
            <a:r>
              <a:rPr lang="en-GB" sz="2400" kern="0" dirty="0">
                <a:solidFill>
                  <a:srgbClr val="002060"/>
                </a:solidFill>
              </a:rPr>
              <a:t>, </a:t>
            </a:r>
            <a:r>
              <a:rPr lang="en-GB" sz="2400" kern="0" dirty="0" err="1">
                <a:solidFill>
                  <a:srgbClr val="002060"/>
                </a:solidFill>
              </a:rPr>
              <a:t>así</a:t>
            </a:r>
            <a:r>
              <a:rPr lang="en-GB" sz="2400" kern="0" dirty="0">
                <a:solidFill>
                  <a:srgbClr val="002060"/>
                </a:solidFill>
              </a:rPr>
              <a:t> que </a:t>
            </a:r>
            <a:r>
              <a:rPr lang="en-GB" sz="2400" kern="0" dirty="0" err="1">
                <a:solidFill>
                  <a:srgbClr val="002060"/>
                </a:solidFill>
              </a:rPr>
              <a:t>vamos</a:t>
            </a:r>
            <a:r>
              <a:rPr lang="en-GB" sz="2400" kern="0" dirty="0">
                <a:solidFill>
                  <a:srgbClr val="002060"/>
                </a:solidFill>
              </a:rPr>
              <a:t> en </a:t>
            </a:r>
            <a:r>
              <a:rPr lang="en-GB" sz="2400" kern="0" dirty="0" err="1">
                <a:solidFill>
                  <a:srgbClr val="002060"/>
                </a:solidFill>
              </a:rPr>
              <a:t>coche</a:t>
            </a:r>
            <a:r>
              <a:rPr lang="en-GB" sz="2400" kern="0" dirty="0">
                <a:solidFill>
                  <a:srgbClr val="002060"/>
                </a:solidFill>
              </a:rPr>
              <a:t>. A medianoche </a:t>
            </a:r>
            <a:r>
              <a:rPr lang="en-GB" sz="2400" kern="0" dirty="0" err="1">
                <a:solidFill>
                  <a:srgbClr val="002060"/>
                </a:solidFill>
              </a:rPr>
              <a:t>comemos</a:t>
            </a:r>
            <a:r>
              <a:rPr lang="en-GB" sz="2400" kern="0" dirty="0">
                <a:solidFill>
                  <a:srgbClr val="002060"/>
                </a:solidFill>
              </a:rPr>
              <a:t> </a:t>
            </a:r>
            <a:r>
              <a:rPr lang="en-GB" sz="2400" kern="0" dirty="0" err="1">
                <a:solidFill>
                  <a:srgbClr val="002060"/>
                </a:solidFill>
              </a:rPr>
              <a:t>do</a:t>
            </a:r>
            <a:r>
              <a:rPr lang="en-GB" sz="2400" b="1" kern="0" dirty="0" err="1">
                <a:solidFill>
                  <a:srgbClr val="002060"/>
                </a:solidFill>
              </a:rPr>
              <a:t>ce</a:t>
            </a:r>
            <a:r>
              <a:rPr lang="en-GB" sz="2400" kern="0" dirty="0">
                <a:solidFill>
                  <a:srgbClr val="002060"/>
                </a:solidFill>
              </a:rPr>
              <a:t> </a:t>
            </a:r>
            <a:r>
              <a:rPr lang="en-GB" sz="2400" kern="0" dirty="0" err="1">
                <a:solidFill>
                  <a:srgbClr val="002060"/>
                </a:solidFill>
              </a:rPr>
              <a:t>uvas</a:t>
            </a:r>
            <a:r>
              <a:rPr lang="en-GB" sz="2400" kern="0" dirty="0">
                <a:solidFill>
                  <a:srgbClr val="002060"/>
                </a:solidFill>
              </a:rPr>
              <a:t> en la plaza del </a:t>
            </a:r>
            <a:r>
              <a:rPr lang="en-GB" sz="2400" b="1" kern="0" dirty="0" err="1">
                <a:solidFill>
                  <a:srgbClr val="002060"/>
                </a:solidFill>
              </a:rPr>
              <a:t>ce</a:t>
            </a:r>
            <a:r>
              <a:rPr lang="en-GB" sz="2400" kern="0" dirty="0" err="1">
                <a:solidFill>
                  <a:srgbClr val="002060"/>
                </a:solidFill>
              </a:rPr>
              <a:t>ntro</a:t>
            </a:r>
            <a:r>
              <a:rPr lang="en-GB" sz="2400" kern="0" dirty="0">
                <a:solidFill>
                  <a:srgbClr val="002060"/>
                </a:solidFill>
              </a:rPr>
              <a:t>. ¡</a:t>
            </a:r>
            <a:r>
              <a:rPr lang="en-GB" sz="2400" kern="0" dirty="0" err="1">
                <a:solidFill>
                  <a:srgbClr val="002060"/>
                </a:solidFill>
              </a:rPr>
              <a:t>Es</a:t>
            </a:r>
            <a:r>
              <a:rPr lang="en-GB" sz="2400" kern="0" dirty="0">
                <a:solidFill>
                  <a:srgbClr val="002060"/>
                </a:solidFill>
              </a:rPr>
              <a:t> una </a:t>
            </a:r>
            <a:r>
              <a:rPr lang="en-GB" sz="2400" kern="0" dirty="0" err="1">
                <a:solidFill>
                  <a:srgbClr val="002060"/>
                </a:solidFill>
              </a:rPr>
              <a:t>tradi</a:t>
            </a:r>
            <a:r>
              <a:rPr lang="en-GB" sz="2400" b="1" kern="0" dirty="0" err="1">
                <a:solidFill>
                  <a:srgbClr val="002060"/>
                </a:solidFill>
              </a:rPr>
              <a:t>ci</a:t>
            </a:r>
            <a:r>
              <a:rPr lang="en-GB" sz="2400" kern="0" dirty="0" err="1">
                <a:solidFill>
                  <a:srgbClr val="002060"/>
                </a:solidFill>
              </a:rPr>
              <a:t>ón</a:t>
            </a:r>
            <a:r>
              <a:rPr lang="en-GB" sz="2400" kern="0" dirty="0">
                <a:solidFill>
                  <a:srgbClr val="002060"/>
                </a:solidFill>
              </a:rPr>
              <a:t> popular en </a:t>
            </a:r>
            <a:r>
              <a:rPr lang="en-GB" sz="2400" kern="0" dirty="0" err="1">
                <a:solidFill>
                  <a:srgbClr val="002060"/>
                </a:solidFill>
              </a:rPr>
              <a:t>España</a:t>
            </a:r>
            <a:r>
              <a:rPr lang="en-GB" sz="2400" kern="0" dirty="0">
                <a:solidFill>
                  <a:srgbClr val="002060"/>
                </a:solidFill>
              </a:rPr>
              <a:t>!  </a:t>
            </a:r>
          </a:p>
        </p:txBody>
      </p:sp>
      <p:sp>
        <p:nvSpPr>
          <p:cNvPr id="28" name="TextBox 27">
            <a:extLst>
              <a:ext uri="{FF2B5EF4-FFF2-40B4-BE49-F238E27FC236}">
                <a16:creationId xmlns:a16="http://schemas.microsoft.com/office/drawing/2014/main" id="{645870F6-12BD-4248-9DBE-4BA0D8C7552E}"/>
              </a:ext>
            </a:extLst>
          </p:cNvPr>
          <p:cNvSpPr txBox="1"/>
          <p:nvPr/>
        </p:nvSpPr>
        <p:spPr>
          <a:xfrm>
            <a:off x="249909" y="1294738"/>
            <a:ext cx="74488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 el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tercer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párrafo</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del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texto</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 una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pareja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Pronuncia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ce</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y las [ci].</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1321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705664" y="217089"/>
            <a:ext cx="135255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9D1DF0A3-ADF5-7447-BD11-05540C447550}"/>
              </a:ext>
            </a:extLst>
          </p:cNvPr>
          <p:cNvSpPr txBox="1"/>
          <p:nvPr/>
        </p:nvSpPr>
        <p:spPr>
          <a:xfrm>
            <a:off x="0" y="-1425"/>
            <a:ext cx="1076328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Remember, to say</a:t>
            </a:r>
            <a:r>
              <a:rPr kumimoji="0" lang="en-US" sz="2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a:t>
            </a:r>
            <a:r>
              <a:rPr kumimoji="0" lang="en-U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with </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er</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verbs</a:t>
            </a:r>
            <a:r>
              <a:rPr kumimoji="0" lang="en-U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use the _________ ending. </a:t>
            </a:r>
          </a:p>
        </p:txBody>
      </p:sp>
      <p:sp>
        <p:nvSpPr>
          <p:cNvPr id="6" name="TextBox 5">
            <a:extLst>
              <a:ext uri="{FF2B5EF4-FFF2-40B4-BE49-F238E27FC236}">
                <a16:creationId xmlns:a16="http://schemas.microsoft.com/office/drawing/2014/main" id="{9D1DF0A3-ADF5-7447-BD11-05540C447550}"/>
              </a:ext>
            </a:extLst>
          </p:cNvPr>
          <p:cNvSpPr txBox="1"/>
          <p:nvPr/>
        </p:nvSpPr>
        <p:spPr>
          <a:xfrm>
            <a:off x="7214" y="613321"/>
            <a:ext cx="10229580" cy="430887"/>
          </a:xfrm>
          <a:prstGeom prst="rect">
            <a:avLst/>
          </a:prstGeom>
          <a:noFill/>
        </p:spPr>
        <p:txBody>
          <a:bodyPr wrap="square" rtlCol="0">
            <a:spAutoFit/>
          </a:bodyPr>
          <a:lstStyle/>
          <a:p>
            <a:pPr lvl="0">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To say</a:t>
            </a:r>
            <a:r>
              <a:rPr kumimoji="0" lang="en-US" sz="2200" b="0" i="0" u="none" strike="noStrike" kern="1200" cap="none" spc="0" normalizeH="0" noProof="0" dirty="0">
                <a:ln>
                  <a:noFill/>
                </a:ln>
                <a:solidFill>
                  <a:srgbClr val="4472C4">
                    <a:lumMod val="50000"/>
                  </a:srgbClr>
                </a:solidFill>
                <a:effectLst/>
                <a:uLnTx/>
                <a:uFillTx/>
                <a:latin typeface="Century Gothic" panose="020B0502020202020204" pitchFamily="34" charset="0"/>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‘they’ </a:t>
            </a:r>
            <a:r>
              <a:rPr kumimoji="0" lang="en-U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with </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er</a:t>
            </a:r>
            <a:r>
              <a:rPr lang="en-US" sz="2200" b="1" dirty="0">
                <a:solidFill>
                  <a:srgbClr val="4472C4">
                    <a:lumMod val="50000"/>
                  </a:srgbClr>
                </a:solidFill>
                <a:latin typeface="Century Gothic" panose="020B0502020202020204" pitchFamily="34" charset="0"/>
              </a:rPr>
              <a:t>/ –</a:t>
            </a:r>
            <a:r>
              <a:rPr lang="en-US" sz="2200" b="1" dirty="0" err="1">
                <a:solidFill>
                  <a:srgbClr val="4472C4">
                    <a:lumMod val="50000"/>
                  </a:srgbClr>
                </a:solidFill>
                <a:latin typeface="Century Gothic" panose="020B0502020202020204" pitchFamily="34" charset="0"/>
              </a:rPr>
              <a:t>ir</a:t>
            </a:r>
            <a:r>
              <a:rPr lang="en-US" sz="2200" b="1" dirty="0">
                <a:solidFill>
                  <a:srgbClr val="4472C4">
                    <a:lumMod val="50000"/>
                  </a:srgbClr>
                </a:solidFill>
                <a:latin typeface="Century Gothic" panose="020B0502020202020204" pitchFamily="34" charset="0"/>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verbs</a:t>
            </a:r>
            <a:r>
              <a:rPr kumimoji="0" lang="en-U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use the _______ ending. </a:t>
            </a:r>
          </a:p>
        </p:txBody>
      </p:sp>
      <p:sp>
        <p:nvSpPr>
          <p:cNvPr id="3" name="TextBox 2"/>
          <p:cNvSpPr txBox="1"/>
          <p:nvPr/>
        </p:nvSpPr>
        <p:spPr>
          <a:xfrm>
            <a:off x="6334232" y="-106604"/>
            <a:ext cx="1625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emos</a:t>
            </a:r>
            <a:endParaRPr kumimoji="0" lang="en-GB" sz="2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8" name="TextBox 7"/>
          <p:cNvSpPr txBox="1"/>
          <p:nvPr/>
        </p:nvSpPr>
        <p:spPr>
          <a:xfrm>
            <a:off x="5497400" y="541872"/>
            <a:ext cx="8132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-en</a:t>
            </a:r>
          </a:p>
        </p:txBody>
      </p:sp>
      <p:sp>
        <p:nvSpPr>
          <p:cNvPr id="45" name="Rounded Rectangle 44">
            <a:extLst>
              <a:ext uri="{FF2B5EF4-FFF2-40B4-BE49-F238E27FC236}">
                <a16:creationId xmlns:a16="http://schemas.microsoft.com/office/drawing/2014/main" id="{543E770E-B7F3-410E-810B-BDA266C29255}"/>
              </a:ext>
            </a:extLst>
          </p:cNvPr>
          <p:cNvSpPr/>
          <p:nvPr/>
        </p:nvSpPr>
        <p:spPr>
          <a:xfrm>
            <a:off x="3067523" y="294124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ounded Rectangle 35">
            <a:extLst>
              <a:ext uri="{FF2B5EF4-FFF2-40B4-BE49-F238E27FC236}">
                <a16:creationId xmlns:a16="http://schemas.microsoft.com/office/drawing/2014/main" id="{814C1E46-7741-40A7-8232-9C34FEC44E52}"/>
              </a:ext>
            </a:extLst>
          </p:cNvPr>
          <p:cNvSpPr/>
          <p:nvPr/>
        </p:nvSpPr>
        <p:spPr>
          <a:xfrm>
            <a:off x="810266" y="2933160"/>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Rounded Rectangle 1">
            <a:extLst>
              <a:ext uri="{FF2B5EF4-FFF2-40B4-BE49-F238E27FC236}">
                <a16:creationId xmlns:a16="http://schemas.microsoft.com/office/drawing/2014/main" id="{849B6EEA-EFE5-4CA5-A098-60664365E47F}"/>
              </a:ext>
            </a:extLst>
          </p:cNvPr>
          <p:cNvSpPr/>
          <p:nvPr/>
        </p:nvSpPr>
        <p:spPr>
          <a:xfrm>
            <a:off x="833180" y="1146637"/>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ounded Rectangle 34">
            <a:extLst>
              <a:ext uri="{FF2B5EF4-FFF2-40B4-BE49-F238E27FC236}">
                <a16:creationId xmlns:a16="http://schemas.microsoft.com/office/drawing/2014/main" id="{57E0BEC4-BC84-4CBC-A5BF-181B6ADD97DA}"/>
              </a:ext>
            </a:extLst>
          </p:cNvPr>
          <p:cNvSpPr/>
          <p:nvPr/>
        </p:nvSpPr>
        <p:spPr>
          <a:xfrm>
            <a:off x="3057927" y="115480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ounded Rectangle 43">
            <a:extLst>
              <a:ext uri="{FF2B5EF4-FFF2-40B4-BE49-F238E27FC236}">
                <a16:creationId xmlns:a16="http://schemas.microsoft.com/office/drawing/2014/main" id="{CC0AFDBE-7E16-4911-9E54-F11CDB022724}"/>
              </a:ext>
            </a:extLst>
          </p:cNvPr>
          <p:cNvSpPr/>
          <p:nvPr/>
        </p:nvSpPr>
        <p:spPr>
          <a:xfrm>
            <a:off x="800574" y="466812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ounded Rectangle 55">
            <a:extLst>
              <a:ext uri="{FF2B5EF4-FFF2-40B4-BE49-F238E27FC236}">
                <a16:creationId xmlns:a16="http://schemas.microsoft.com/office/drawing/2014/main" id="{19807DA4-DC65-4966-8605-A3DB0D1E48E0}"/>
              </a:ext>
            </a:extLst>
          </p:cNvPr>
          <p:cNvSpPr/>
          <p:nvPr/>
        </p:nvSpPr>
        <p:spPr>
          <a:xfrm>
            <a:off x="5282670" y="114663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ounded Rectangle 56">
            <a:extLst>
              <a:ext uri="{FF2B5EF4-FFF2-40B4-BE49-F238E27FC236}">
                <a16:creationId xmlns:a16="http://schemas.microsoft.com/office/drawing/2014/main" id="{AC01F5A3-580F-498F-9AF6-EBE9544E69DC}"/>
              </a:ext>
            </a:extLst>
          </p:cNvPr>
          <p:cNvSpPr/>
          <p:nvPr/>
        </p:nvSpPr>
        <p:spPr>
          <a:xfrm>
            <a:off x="7401658" y="114576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ounded Rectangle 57">
            <a:extLst>
              <a:ext uri="{FF2B5EF4-FFF2-40B4-BE49-F238E27FC236}">
                <a16:creationId xmlns:a16="http://schemas.microsoft.com/office/drawing/2014/main" id="{D81A7E2E-6A5D-4C5A-A6B1-4388DCD01112}"/>
              </a:ext>
            </a:extLst>
          </p:cNvPr>
          <p:cNvSpPr/>
          <p:nvPr/>
        </p:nvSpPr>
        <p:spPr>
          <a:xfrm>
            <a:off x="5274407" y="293714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Rounded Rectangle 58">
            <a:extLst>
              <a:ext uri="{FF2B5EF4-FFF2-40B4-BE49-F238E27FC236}">
                <a16:creationId xmlns:a16="http://schemas.microsoft.com/office/drawing/2014/main" id="{813481FF-C6D7-49C5-8100-9A66C0FE27BB}"/>
              </a:ext>
            </a:extLst>
          </p:cNvPr>
          <p:cNvSpPr/>
          <p:nvPr/>
        </p:nvSpPr>
        <p:spPr>
          <a:xfrm>
            <a:off x="7428839" y="291949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ounded Rectangle 59">
            <a:extLst>
              <a:ext uri="{FF2B5EF4-FFF2-40B4-BE49-F238E27FC236}">
                <a16:creationId xmlns:a16="http://schemas.microsoft.com/office/drawing/2014/main" id="{7CF7B461-6CE1-41F9-937A-2FAB769515DC}"/>
              </a:ext>
            </a:extLst>
          </p:cNvPr>
          <p:cNvSpPr/>
          <p:nvPr/>
        </p:nvSpPr>
        <p:spPr>
          <a:xfrm>
            <a:off x="3056703" y="4668122"/>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ounded Rectangle 60">
            <a:extLst>
              <a:ext uri="{FF2B5EF4-FFF2-40B4-BE49-F238E27FC236}">
                <a16:creationId xmlns:a16="http://schemas.microsoft.com/office/drawing/2014/main" id="{0C5638FF-33B1-4815-878C-34557955FECE}"/>
              </a:ext>
            </a:extLst>
          </p:cNvPr>
          <p:cNvSpPr/>
          <p:nvPr/>
        </p:nvSpPr>
        <p:spPr>
          <a:xfrm>
            <a:off x="5274406" y="466812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ounded Rectangle 61">
            <a:extLst>
              <a:ext uri="{FF2B5EF4-FFF2-40B4-BE49-F238E27FC236}">
                <a16:creationId xmlns:a16="http://schemas.microsoft.com/office/drawing/2014/main" id="{A417AE32-45E3-49E8-9AF7-218688007720}"/>
              </a:ext>
            </a:extLst>
          </p:cNvPr>
          <p:cNvSpPr/>
          <p:nvPr/>
        </p:nvSpPr>
        <p:spPr>
          <a:xfrm>
            <a:off x="7444587" y="465908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06064383-9A72-4E32-BA48-4C66B00C13D6}"/>
              </a:ext>
            </a:extLst>
          </p:cNvPr>
          <p:cNvSpPr txBox="1"/>
          <p:nvPr/>
        </p:nvSpPr>
        <p:spPr>
          <a:xfrm>
            <a:off x="7286575" y="1696227"/>
            <a:ext cx="19885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sleep]</a:t>
            </a:r>
          </a:p>
        </p:txBody>
      </p:sp>
      <p:sp>
        <p:nvSpPr>
          <p:cNvPr id="66" name="TextBox 65">
            <a:extLst>
              <a:ext uri="{FF2B5EF4-FFF2-40B4-BE49-F238E27FC236}">
                <a16:creationId xmlns:a16="http://schemas.microsoft.com/office/drawing/2014/main" id="{B908D301-847B-4C4E-9F42-87033038A32A}"/>
              </a:ext>
            </a:extLst>
          </p:cNvPr>
          <p:cNvSpPr txBox="1"/>
          <p:nvPr/>
        </p:nvSpPr>
        <p:spPr>
          <a:xfrm>
            <a:off x="672676" y="1712940"/>
            <a:ext cx="20543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t>
            </a:r>
            <a:r>
              <a:rPr lang="en-GB" sz="2400" dirty="0">
                <a:solidFill>
                  <a:srgbClr val="4472C4">
                    <a:lumMod val="50000"/>
                  </a:srgbClr>
                </a:solidFill>
                <a:latin typeface="Century Gothic" panose="020F0302020204030204"/>
              </a:rPr>
              <a:t>ask for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7" name="TextBox 66">
            <a:extLst>
              <a:ext uri="{FF2B5EF4-FFF2-40B4-BE49-F238E27FC236}">
                <a16:creationId xmlns:a16="http://schemas.microsoft.com/office/drawing/2014/main" id="{E8A073C2-6DBE-469A-BD8A-0B1785DC3A41}"/>
              </a:ext>
            </a:extLst>
          </p:cNvPr>
          <p:cNvSpPr txBox="1"/>
          <p:nvPr/>
        </p:nvSpPr>
        <p:spPr>
          <a:xfrm>
            <a:off x="2896490" y="1732791"/>
            <a:ext cx="21017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t>
            </a:r>
            <a:r>
              <a:rPr lang="en-GB" sz="2400" dirty="0">
                <a:solidFill>
                  <a:srgbClr val="4472C4">
                    <a:lumMod val="50000"/>
                  </a:srgbClr>
                </a:solidFill>
                <a:latin typeface="Century Gothic" panose="020F0302020204030204"/>
              </a:rPr>
              <a:t>write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8" name="TextBox 67">
            <a:extLst>
              <a:ext uri="{FF2B5EF4-FFF2-40B4-BE49-F238E27FC236}">
                <a16:creationId xmlns:a16="http://schemas.microsoft.com/office/drawing/2014/main" id="{CE630D8C-2B1C-4104-8883-6D8F8B0E6BFF}"/>
              </a:ext>
            </a:extLst>
          </p:cNvPr>
          <p:cNvSpPr txBox="1"/>
          <p:nvPr/>
        </p:nvSpPr>
        <p:spPr>
          <a:xfrm>
            <a:off x="5093054" y="1712940"/>
            <a:ext cx="2094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they</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dirty="0">
                <a:solidFill>
                  <a:srgbClr val="4472C4">
                    <a:lumMod val="50000"/>
                  </a:srgbClr>
                </a:solidFill>
                <a:latin typeface="Century Gothic" panose="020F0302020204030204"/>
              </a:rPr>
              <a:t>learn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0" name="Title 79"/>
          <p:cNvSpPr>
            <a:spLocks noGrp="1"/>
          </p:cNvSpPr>
          <p:nvPr>
            <p:ph type="title"/>
          </p:nvPr>
        </p:nvSpPr>
        <p:spPr>
          <a:xfrm>
            <a:off x="10821388" y="-235189"/>
            <a:ext cx="1705696" cy="1325563"/>
          </a:xfrm>
        </p:spPr>
        <p:txBody>
          <a:bodyPr>
            <a:normAutofit/>
          </a:bodyPr>
          <a:lstStyle/>
          <a:p>
            <a:r>
              <a:rPr lang="en-GB" sz="2000" b="1" dirty="0" err="1">
                <a:solidFill>
                  <a:prstClr val="white"/>
                </a:solidFill>
              </a:rPr>
              <a:t>escribir</a:t>
            </a:r>
            <a:endParaRPr lang="en-GB" sz="2000" dirty="0"/>
          </a:p>
        </p:txBody>
      </p:sp>
      <p:sp>
        <p:nvSpPr>
          <p:cNvPr id="81" name="Rounded Rectangle 56">
            <a:extLst>
              <a:ext uri="{FF2B5EF4-FFF2-40B4-BE49-F238E27FC236}">
                <a16:creationId xmlns:a16="http://schemas.microsoft.com/office/drawing/2014/main" id="{AC01F5A3-580F-498F-9AF6-EBE9544E69DC}"/>
              </a:ext>
            </a:extLst>
          </p:cNvPr>
          <p:cNvSpPr/>
          <p:nvPr/>
        </p:nvSpPr>
        <p:spPr>
          <a:xfrm>
            <a:off x="9514017" y="114576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2" name="Rounded Rectangle 58">
            <a:extLst>
              <a:ext uri="{FF2B5EF4-FFF2-40B4-BE49-F238E27FC236}">
                <a16:creationId xmlns:a16="http://schemas.microsoft.com/office/drawing/2014/main" id="{813481FF-C6D7-49C5-8100-9A66C0FE27BB}"/>
              </a:ext>
            </a:extLst>
          </p:cNvPr>
          <p:cNvSpPr/>
          <p:nvPr/>
        </p:nvSpPr>
        <p:spPr>
          <a:xfrm>
            <a:off x="9514017" y="2928562"/>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Rounded Rectangle 61">
            <a:extLst>
              <a:ext uri="{FF2B5EF4-FFF2-40B4-BE49-F238E27FC236}">
                <a16:creationId xmlns:a16="http://schemas.microsoft.com/office/drawing/2014/main" id="{A417AE32-45E3-49E8-9AF7-218688007720}"/>
              </a:ext>
            </a:extLst>
          </p:cNvPr>
          <p:cNvSpPr/>
          <p:nvPr/>
        </p:nvSpPr>
        <p:spPr>
          <a:xfrm>
            <a:off x="9514016" y="465953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6" name="TextBox 85">
            <a:extLst>
              <a:ext uri="{FF2B5EF4-FFF2-40B4-BE49-F238E27FC236}">
                <a16:creationId xmlns:a16="http://schemas.microsoft.com/office/drawing/2014/main" id="{06064383-9A72-4E32-BA48-4C66B00C13D6}"/>
              </a:ext>
            </a:extLst>
          </p:cNvPr>
          <p:cNvSpPr txBox="1"/>
          <p:nvPr/>
        </p:nvSpPr>
        <p:spPr>
          <a:xfrm>
            <a:off x="9333124" y="1677551"/>
            <a:ext cx="19885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t>
            </a:r>
            <a:r>
              <a:rPr lang="en-GB" sz="2400" dirty="0">
                <a:solidFill>
                  <a:srgbClr val="4472C4">
                    <a:lumMod val="50000"/>
                  </a:srgbClr>
                </a:solidFill>
                <a:latin typeface="Century Gothic" panose="020F0302020204030204"/>
              </a:rPr>
              <a:t>answer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7" name="TextBox 86">
            <a:extLst>
              <a:ext uri="{FF2B5EF4-FFF2-40B4-BE49-F238E27FC236}">
                <a16:creationId xmlns:a16="http://schemas.microsoft.com/office/drawing/2014/main" id="{06064383-9A72-4E32-BA48-4C66B00C13D6}"/>
              </a:ext>
            </a:extLst>
          </p:cNvPr>
          <p:cNvSpPr txBox="1"/>
          <p:nvPr/>
        </p:nvSpPr>
        <p:spPr>
          <a:xfrm>
            <a:off x="734001" y="3288008"/>
            <a:ext cx="19885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t>
            </a:r>
            <a:r>
              <a:rPr lang="en-GB" sz="2400" dirty="0">
                <a:solidFill>
                  <a:srgbClr val="4472C4">
                    <a:lumMod val="50000"/>
                  </a:srgbClr>
                </a:solidFill>
                <a:latin typeface="Century Gothic" panose="020F0302020204030204"/>
              </a:rPr>
              <a:t>discover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8" name="TextBox 87">
            <a:extLst>
              <a:ext uri="{FF2B5EF4-FFF2-40B4-BE49-F238E27FC236}">
                <a16:creationId xmlns:a16="http://schemas.microsoft.com/office/drawing/2014/main" id="{06064383-9A72-4E32-BA48-4C66B00C13D6}"/>
              </a:ext>
            </a:extLst>
          </p:cNvPr>
          <p:cNvSpPr txBox="1"/>
          <p:nvPr/>
        </p:nvSpPr>
        <p:spPr>
          <a:xfrm>
            <a:off x="2935985" y="3493321"/>
            <a:ext cx="19885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t>
            </a:r>
            <a:r>
              <a:rPr lang="en-GB" sz="2400" dirty="0">
                <a:solidFill>
                  <a:srgbClr val="4472C4">
                    <a:lumMod val="50000"/>
                  </a:srgbClr>
                </a:solidFill>
                <a:latin typeface="Century Gothic" panose="020F0302020204030204"/>
              </a:rPr>
              <a:t>want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9" name="TextBox 88">
            <a:extLst>
              <a:ext uri="{FF2B5EF4-FFF2-40B4-BE49-F238E27FC236}">
                <a16:creationId xmlns:a16="http://schemas.microsoft.com/office/drawing/2014/main" id="{06064383-9A72-4E32-BA48-4C66B00C13D6}"/>
              </a:ext>
            </a:extLst>
          </p:cNvPr>
          <p:cNvSpPr txBox="1"/>
          <p:nvPr/>
        </p:nvSpPr>
        <p:spPr>
          <a:xfrm>
            <a:off x="5131114" y="3493322"/>
            <a:ext cx="19885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t>
            </a:r>
            <a:r>
              <a:rPr lang="en-GB" sz="2400" dirty="0">
                <a:solidFill>
                  <a:srgbClr val="4472C4">
                    <a:lumMod val="50000"/>
                  </a:srgbClr>
                </a:solidFill>
                <a:latin typeface="Century Gothic" panose="020F0302020204030204"/>
              </a:rPr>
              <a:t>can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0" name="TextBox 89">
            <a:extLst>
              <a:ext uri="{FF2B5EF4-FFF2-40B4-BE49-F238E27FC236}">
                <a16:creationId xmlns:a16="http://schemas.microsoft.com/office/drawing/2014/main" id="{06064383-9A72-4E32-BA48-4C66B00C13D6}"/>
              </a:ext>
            </a:extLst>
          </p:cNvPr>
          <p:cNvSpPr txBox="1"/>
          <p:nvPr/>
        </p:nvSpPr>
        <p:spPr>
          <a:xfrm>
            <a:off x="7297301" y="3476824"/>
            <a:ext cx="19885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we</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drink</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1" name="TextBox 90">
            <a:extLst>
              <a:ext uri="{FF2B5EF4-FFF2-40B4-BE49-F238E27FC236}">
                <a16:creationId xmlns:a16="http://schemas.microsoft.com/office/drawing/2014/main" id="{06064383-9A72-4E32-BA48-4C66B00C13D6}"/>
              </a:ext>
            </a:extLst>
          </p:cNvPr>
          <p:cNvSpPr txBox="1"/>
          <p:nvPr/>
        </p:nvSpPr>
        <p:spPr>
          <a:xfrm>
            <a:off x="9371033" y="3457677"/>
            <a:ext cx="20497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know</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2" name="TextBox 91">
            <a:extLst>
              <a:ext uri="{FF2B5EF4-FFF2-40B4-BE49-F238E27FC236}">
                <a16:creationId xmlns:a16="http://schemas.microsoft.com/office/drawing/2014/main" id="{06064383-9A72-4E32-BA48-4C66B00C13D6}"/>
              </a:ext>
            </a:extLst>
          </p:cNvPr>
          <p:cNvSpPr txBox="1"/>
          <p:nvPr/>
        </p:nvSpPr>
        <p:spPr>
          <a:xfrm>
            <a:off x="693739" y="5219039"/>
            <a:ext cx="20497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t>
            </a:r>
            <a:r>
              <a:rPr lang="en-GB" sz="2400" dirty="0">
                <a:solidFill>
                  <a:srgbClr val="4472C4">
                    <a:lumMod val="50000"/>
                  </a:srgbClr>
                </a:solidFill>
                <a:latin typeface="Century Gothic" panose="020F0302020204030204"/>
              </a:rPr>
              <a:t>live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3" name="TextBox 92">
            <a:extLst>
              <a:ext uri="{FF2B5EF4-FFF2-40B4-BE49-F238E27FC236}">
                <a16:creationId xmlns:a16="http://schemas.microsoft.com/office/drawing/2014/main" id="{06064383-9A72-4E32-BA48-4C66B00C13D6}"/>
              </a:ext>
            </a:extLst>
          </p:cNvPr>
          <p:cNvSpPr txBox="1"/>
          <p:nvPr/>
        </p:nvSpPr>
        <p:spPr>
          <a:xfrm>
            <a:off x="2958844" y="5219038"/>
            <a:ext cx="20497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t>
            </a:r>
            <a:r>
              <a:rPr lang="en-GB" sz="2400" dirty="0">
                <a:solidFill>
                  <a:srgbClr val="4472C4">
                    <a:lumMod val="50000"/>
                  </a:srgbClr>
                </a:solidFill>
                <a:latin typeface="Century Gothic" panose="020F0302020204030204"/>
              </a:rPr>
              <a:t>eat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4" name="TextBox 93">
            <a:extLst>
              <a:ext uri="{FF2B5EF4-FFF2-40B4-BE49-F238E27FC236}">
                <a16:creationId xmlns:a16="http://schemas.microsoft.com/office/drawing/2014/main" id="{06064383-9A72-4E32-BA48-4C66B00C13D6}"/>
              </a:ext>
            </a:extLst>
          </p:cNvPr>
          <p:cNvSpPr txBox="1"/>
          <p:nvPr/>
        </p:nvSpPr>
        <p:spPr>
          <a:xfrm>
            <a:off x="5042567" y="5159677"/>
            <a:ext cx="20497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read]</a:t>
            </a:r>
          </a:p>
        </p:txBody>
      </p:sp>
      <p:sp>
        <p:nvSpPr>
          <p:cNvPr id="95" name="TextBox 94">
            <a:extLst>
              <a:ext uri="{FF2B5EF4-FFF2-40B4-BE49-F238E27FC236}">
                <a16:creationId xmlns:a16="http://schemas.microsoft.com/office/drawing/2014/main" id="{06064383-9A72-4E32-BA48-4C66B00C13D6}"/>
              </a:ext>
            </a:extLst>
          </p:cNvPr>
          <p:cNvSpPr txBox="1"/>
          <p:nvPr/>
        </p:nvSpPr>
        <p:spPr>
          <a:xfrm>
            <a:off x="7291433" y="5167073"/>
            <a:ext cx="20497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t>
            </a:r>
            <a:r>
              <a:rPr lang="en-GB" sz="2400" dirty="0">
                <a:solidFill>
                  <a:srgbClr val="4472C4">
                    <a:lumMod val="50000"/>
                  </a:srgbClr>
                </a:solidFill>
                <a:latin typeface="Century Gothic" panose="020F0302020204030204"/>
              </a:rPr>
              <a:t>must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6" name="TextBox 95">
            <a:extLst>
              <a:ext uri="{FF2B5EF4-FFF2-40B4-BE49-F238E27FC236}">
                <a16:creationId xmlns:a16="http://schemas.microsoft.com/office/drawing/2014/main" id="{06064383-9A72-4E32-BA48-4C66B00C13D6}"/>
              </a:ext>
            </a:extLst>
          </p:cNvPr>
          <p:cNvSpPr txBox="1"/>
          <p:nvPr/>
        </p:nvSpPr>
        <p:spPr>
          <a:xfrm>
            <a:off x="9381216" y="5089183"/>
            <a:ext cx="20497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make/do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9D1DF0A3-ADF5-7447-BD11-05540C447550}"/>
              </a:ext>
            </a:extLst>
          </p:cNvPr>
          <p:cNvSpPr txBox="1"/>
          <p:nvPr/>
        </p:nvSpPr>
        <p:spPr>
          <a:xfrm>
            <a:off x="7214" y="308196"/>
            <a:ext cx="1076328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B0502020202020204" pitchFamily="34" charset="0"/>
              </a:rPr>
              <a:t>T</a:t>
            </a:r>
            <a:r>
              <a:rPr kumimoji="0" lang="en-U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 say</a:t>
            </a:r>
            <a:r>
              <a:rPr kumimoji="0" lang="en-US" sz="2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a:t>
            </a:r>
            <a:r>
              <a:rPr kumimoji="0" lang="en-U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with </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a:t>
            </a:r>
            <a:r>
              <a:rPr lang="en-US" sz="2200" b="1" dirty="0" err="1">
                <a:solidFill>
                  <a:srgbClr val="4472C4">
                    <a:lumMod val="50000"/>
                  </a:srgbClr>
                </a:solidFill>
                <a:latin typeface="Century Gothic" panose="020B0502020202020204" pitchFamily="34" charset="0"/>
              </a:rPr>
              <a:t>i</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r verbs</a:t>
            </a:r>
            <a:r>
              <a:rPr kumimoji="0" lang="en-U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use the _________ ending. </a:t>
            </a:r>
          </a:p>
        </p:txBody>
      </p:sp>
      <p:sp>
        <p:nvSpPr>
          <p:cNvPr id="59" name="TextBox 58"/>
          <p:cNvSpPr txBox="1"/>
          <p:nvPr/>
        </p:nvSpPr>
        <p:spPr>
          <a:xfrm>
            <a:off x="4691856" y="221784"/>
            <a:ext cx="1625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a:t>
            </a:r>
            <a:r>
              <a:rPr lang="en-GB" sz="2800" b="1" dirty="0" err="1">
                <a:solidFill>
                  <a:srgbClr val="EE6000"/>
                </a:solidFill>
                <a:latin typeface="Century Gothic" panose="020B0502020202020204" pitchFamily="34" charset="0"/>
              </a:rPr>
              <a:t>i</a:t>
            </a:r>
            <a:r>
              <a:rPr kumimoji="0" lang="en-GB" sz="28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mos</a:t>
            </a:r>
            <a:endParaRPr kumimoji="0" lang="en-GB" sz="2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85" name="Rounded Rectangle 2">
            <a:extLst>
              <a:ext uri="{FF2B5EF4-FFF2-40B4-BE49-F238E27FC236}">
                <a16:creationId xmlns:a16="http://schemas.microsoft.com/office/drawing/2014/main" id="{83383291-ED30-4EDE-81E2-7C031C566722}"/>
              </a:ext>
            </a:extLst>
          </p:cNvPr>
          <p:cNvSpPr/>
          <p:nvPr/>
        </p:nvSpPr>
        <p:spPr>
          <a:xfrm>
            <a:off x="750331" y="1061673"/>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97" name="Rounded Rectangle 2">
            <a:extLst>
              <a:ext uri="{FF2B5EF4-FFF2-40B4-BE49-F238E27FC236}">
                <a16:creationId xmlns:a16="http://schemas.microsoft.com/office/drawing/2014/main" id="{83383291-ED30-4EDE-81E2-7C031C566722}"/>
              </a:ext>
            </a:extLst>
          </p:cNvPr>
          <p:cNvSpPr/>
          <p:nvPr/>
        </p:nvSpPr>
        <p:spPr>
          <a:xfrm>
            <a:off x="2950533" y="2849585"/>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sp>
        <p:nvSpPr>
          <p:cNvPr id="112" name="Rounded Rectangle 2">
            <a:extLst>
              <a:ext uri="{FF2B5EF4-FFF2-40B4-BE49-F238E27FC236}">
                <a16:creationId xmlns:a16="http://schemas.microsoft.com/office/drawing/2014/main" id="{83383291-ED30-4EDE-81E2-7C031C566722}"/>
              </a:ext>
            </a:extLst>
          </p:cNvPr>
          <p:cNvSpPr/>
          <p:nvPr/>
        </p:nvSpPr>
        <p:spPr>
          <a:xfrm>
            <a:off x="9417416" y="2841477"/>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113" name="Rounded Rectangle 2">
            <a:extLst>
              <a:ext uri="{FF2B5EF4-FFF2-40B4-BE49-F238E27FC236}">
                <a16:creationId xmlns:a16="http://schemas.microsoft.com/office/drawing/2014/main" id="{83383291-ED30-4EDE-81E2-7C031C566722}"/>
              </a:ext>
            </a:extLst>
          </p:cNvPr>
          <p:cNvSpPr/>
          <p:nvPr/>
        </p:nvSpPr>
        <p:spPr>
          <a:xfrm>
            <a:off x="710667" y="4643678"/>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p>
        </p:txBody>
      </p:sp>
      <p:sp>
        <p:nvSpPr>
          <p:cNvPr id="114" name="Rounded Rectangle 2">
            <a:extLst>
              <a:ext uri="{FF2B5EF4-FFF2-40B4-BE49-F238E27FC236}">
                <a16:creationId xmlns:a16="http://schemas.microsoft.com/office/drawing/2014/main" id="{83383291-ED30-4EDE-81E2-7C031C566722}"/>
              </a:ext>
            </a:extLst>
          </p:cNvPr>
          <p:cNvSpPr/>
          <p:nvPr/>
        </p:nvSpPr>
        <p:spPr>
          <a:xfrm>
            <a:off x="7370692" y="1086680"/>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115" name="Rounded Rectangle 2">
            <a:extLst>
              <a:ext uri="{FF2B5EF4-FFF2-40B4-BE49-F238E27FC236}">
                <a16:creationId xmlns:a16="http://schemas.microsoft.com/office/drawing/2014/main" id="{83383291-ED30-4EDE-81E2-7C031C566722}"/>
              </a:ext>
            </a:extLst>
          </p:cNvPr>
          <p:cNvSpPr/>
          <p:nvPr/>
        </p:nvSpPr>
        <p:spPr>
          <a:xfrm>
            <a:off x="7337588" y="4618904"/>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N</a:t>
            </a:r>
          </a:p>
        </p:txBody>
      </p:sp>
      <p:sp>
        <p:nvSpPr>
          <p:cNvPr id="116" name="Rounded Rectangle 2">
            <a:extLst>
              <a:ext uri="{FF2B5EF4-FFF2-40B4-BE49-F238E27FC236}">
                <a16:creationId xmlns:a16="http://schemas.microsoft.com/office/drawing/2014/main" id="{83383291-ED30-4EDE-81E2-7C031C566722}"/>
              </a:ext>
            </a:extLst>
          </p:cNvPr>
          <p:cNvSpPr/>
          <p:nvPr/>
        </p:nvSpPr>
        <p:spPr>
          <a:xfrm>
            <a:off x="5235566" y="1089344"/>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117" name="Rounded Rectangle 2">
            <a:extLst>
              <a:ext uri="{FF2B5EF4-FFF2-40B4-BE49-F238E27FC236}">
                <a16:creationId xmlns:a16="http://schemas.microsoft.com/office/drawing/2014/main" id="{83383291-ED30-4EDE-81E2-7C031C566722}"/>
              </a:ext>
            </a:extLst>
          </p:cNvPr>
          <p:cNvSpPr/>
          <p:nvPr/>
        </p:nvSpPr>
        <p:spPr>
          <a:xfrm>
            <a:off x="5178146" y="4657649"/>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M</a:t>
            </a:r>
          </a:p>
        </p:txBody>
      </p:sp>
      <p:sp>
        <p:nvSpPr>
          <p:cNvPr id="118" name="Rounded Rectangle 2">
            <a:extLst>
              <a:ext uri="{FF2B5EF4-FFF2-40B4-BE49-F238E27FC236}">
                <a16:creationId xmlns:a16="http://schemas.microsoft.com/office/drawing/2014/main" id="{83383291-ED30-4EDE-81E2-7C031C566722}"/>
              </a:ext>
            </a:extLst>
          </p:cNvPr>
          <p:cNvSpPr/>
          <p:nvPr/>
        </p:nvSpPr>
        <p:spPr>
          <a:xfrm>
            <a:off x="7358330" y="2828776"/>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sp>
        <p:nvSpPr>
          <p:cNvPr id="119" name="Rounded Rectangle 2">
            <a:extLst>
              <a:ext uri="{FF2B5EF4-FFF2-40B4-BE49-F238E27FC236}">
                <a16:creationId xmlns:a16="http://schemas.microsoft.com/office/drawing/2014/main" id="{83383291-ED30-4EDE-81E2-7C031C566722}"/>
              </a:ext>
            </a:extLst>
          </p:cNvPr>
          <p:cNvSpPr/>
          <p:nvPr/>
        </p:nvSpPr>
        <p:spPr>
          <a:xfrm>
            <a:off x="693739" y="2849586"/>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120" name="Rounded Rectangle 2">
            <a:extLst>
              <a:ext uri="{FF2B5EF4-FFF2-40B4-BE49-F238E27FC236}">
                <a16:creationId xmlns:a16="http://schemas.microsoft.com/office/drawing/2014/main" id="{83383291-ED30-4EDE-81E2-7C031C566722}"/>
              </a:ext>
            </a:extLst>
          </p:cNvPr>
          <p:cNvSpPr/>
          <p:nvPr/>
        </p:nvSpPr>
        <p:spPr>
          <a:xfrm>
            <a:off x="2966882" y="1089343"/>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
        <p:nvSpPr>
          <p:cNvPr id="121" name="Rounded Rectangle 2">
            <a:extLst>
              <a:ext uri="{FF2B5EF4-FFF2-40B4-BE49-F238E27FC236}">
                <a16:creationId xmlns:a16="http://schemas.microsoft.com/office/drawing/2014/main" id="{83383291-ED30-4EDE-81E2-7C031C566722}"/>
              </a:ext>
            </a:extLst>
          </p:cNvPr>
          <p:cNvSpPr/>
          <p:nvPr/>
        </p:nvSpPr>
        <p:spPr>
          <a:xfrm>
            <a:off x="9448848" y="1080027"/>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122" name="Rounded Rectangle 2">
            <a:extLst>
              <a:ext uri="{FF2B5EF4-FFF2-40B4-BE49-F238E27FC236}">
                <a16:creationId xmlns:a16="http://schemas.microsoft.com/office/drawing/2014/main" id="{83383291-ED30-4EDE-81E2-7C031C566722}"/>
              </a:ext>
            </a:extLst>
          </p:cNvPr>
          <p:cNvSpPr/>
          <p:nvPr/>
        </p:nvSpPr>
        <p:spPr>
          <a:xfrm>
            <a:off x="9433670" y="4609924"/>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O</a:t>
            </a:r>
          </a:p>
        </p:txBody>
      </p:sp>
      <p:sp>
        <p:nvSpPr>
          <p:cNvPr id="123" name="Rounded Rectangle 2">
            <a:extLst>
              <a:ext uri="{FF2B5EF4-FFF2-40B4-BE49-F238E27FC236}">
                <a16:creationId xmlns:a16="http://schemas.microsoft.com/office/drawing/2014/main" id="{83383291-ED30-4EDE-81E2-7C031C566722}"/>
              </a:ext>
            </a:extLst>
          </p:cNvPr>
          <p:cNvSpPr/>
          <p:nvPr/>
        </p:nvSpPr>
        <p:spPr>
          <a:xfrm>
            <a:off x="5178146" y="2878668"/>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sp>
        <p:nvSpPr>
          <p:cNvPr id="124" name="Rounded Rectangle 2">
            <a:extLst>
              <a:ext uri="{FF2B5EF4-FFF2-40B4-BE49-F238E27FC236}">
                <a16:creationId xmlns:a16="http://schemas.microsoft.com/office/drawing/2014/main" id="{83383291-ED30-4EDE-81E2-7C031C566722}"/>
              </a:ext>
            </a:extLst>
          </p:cNvPr>
          <p:cNvSpPr/>
          <p:nvPr/>
        </p:nvSpPr>
        <p:spPr>
          <a:xfrm>
            <a:off x="2964608" y="4618227"/>
            <a:ext cx="1891200" cy="169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L</a:t>
            </a:r>
          </a:p>
        </p:txBody>
      </p:sp>
      <p:sp>
        <p:nvSpPr>
          <p:cNvPr id="125" name="Rounded Rectangle 2">
            <a:extLst>
              <a:ext uri="{FF2B5EF4-FFF2-40B4-BE49-F238E27FC236}">
                <a16:creationId xmlns:a16="http://schemas.microsoft.com/office/drawing/2014/main" id="{83383291-ED30-4EDE-81E2-7C031C566722}"/>
              </a:ext>
            </a:extLst>
          </p:cNvPr>
          <p:cNvSpPr/>
          <p:nvPr/>
        </p:nvSpPr>
        <p:spPr>
          <a:xfrm>
            <a:off x="7688117" y="383946"/>
            <a:ext cx="2963946" cy="6698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115076"/>
                </a:solidFill>
                <a:latin typeface="Century Gothic" panose="020F0302020204030204"/>
              </a:rPr>
              <a:t>pedimos</a:t>
            </a:r>
            <a:endParaRPr kumimoji="0" lang="en-US" sz="4000" b="1" i="0" u="none" strike="noStrike" kern="1200" cap="none" spc="0" normalizeH="0" baseline="0" noProof="0" dirty="0">
              <a:ln>
                <a:noFill/>
              </a:ln>
              <a:solidFill>
                <a:srgbClr val="115076"/>
              </a:solidFill>
              <a:effectLst/>
              <a:uLnTx/>
              <a:uFillTx/>
              <a:latin typeface="Century Gothic" panose="020F0302020204030204"/>
            </a:endParaRPr>
          </a:p>
        </p:txBody>
      </p:sp>
      <p:sp>
        <p:nvSpPr>
          <p:cNvPr id="126" name="Rounded Rectangle 2">
            <a:extLst>
              <a:ext uri="{FF2B5EF4-FFF2-40B4-BE49-F238E27FC236}">
                <a16:creationId xmlns:a16="http://schemas.microsoft.com/office/drawing/2014/main" id="{83383291-ED30-4EDE-81E2-7C031C566722}"/>
              </a:ext>
            </a:extLst>
          </p:cNvPr>
          <p:cNvSpPr/>
          <p:nvPr/>
        </p:nvSpPr>
        <p:spPr>
          <a:xfrm>
            <a:off x="7697039" y="380100"/>
            <a:ext cx="2963946" cy="6698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115076"/>
                </a:solidFill>
                <a:latin typeface="Century Gothic" panose="020F0302020204030204"/>
              </a:rPr>
              <a:t>queremos</a:t>
            </a:r>
            <a:endParaRPr kumimoji="0" lang="en-US" sz="4000" b="1" i="0" u="none" strike="noStrike" kern="1200" cap="none" spc="0" normalizeH="0" baseline="0" noProof="0" dirty="0">
              <a:ln>
                <a:noFill/>
              </a:ln>
              <a:solidFill>
                <a:srgbClr val="115076"/>
              </a:solidFill>
              <a:effectLst/>
              <a:uLnTx/>
              <a:uFillTx/>
              <a:latin typeface="Century Gothic" panose="020F0302020204030204"/>
            </a:endParaRPr>
          </a:p>
        </p:txBody>
      </p:sp>
      <p:sp>
        <p:nvSpPr>
          <p:cNvPr id="127" name="Rounded Rectangle 2">
            <a:extLst>
              <a:ext uri="{FF2B5EF4-FFF2-40B4-BE49-F238E27FC236}">
                <a16:creationId xmlns:a16="http://schemas.microsoft.com/office/drawing/2014/main" id="{83383291-ED30-4EDE-81E2-7C031C566722}"/>
              </a:ext>
            </a:extLst>
          </p:cNvPr>
          <p:cNvSpPr/>
          <p:nvPr/>
        </p:nvSpPr>
        <p:spPr>
          <a:xfrm>
            <a:off x="7696203" y="367399"/>
            <a:ext cx="2963946" cy="6698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115076"/>
                </a:solidFill>
                <a:latin typeface="Century Gothic" panose="020F0302020204030204"/>
              </a:rPr>
              <a:t>sabemos</a:t>
            </a:r>
            <a:endParaRPr kumimoji="0" lang="en-US" sz="4000" b="1" i="0" u="none" strike="noStrike" kern="1200" cap="none" spc="0" normalizeH="0" baseline="0" noProof="0" dirty="0">
              <a:ln>
                <a:noFill/>
              </a:ln>
              <a:solidFill>
                <a:srgbClr val="115076"/>
              </a:solidFill>
              <a:effectLst/>
              <a:uLnTx/>
              <a:uFillTx/>
              <a:latin typeface="Century Gothic" panose="020F0302020204030204"/>
            </a:endParaRPr>
          </a:p>
        </p:txBody>
      </p:sp>
      <p:sp>
        <p:nvSpPr>
          <p:cNvPr id="128" name="Rounded Rectangle 2">
            <a:extLst>
              <a:ext uri="{FF2B5EF4-FFF2-40B4-BE49-F238E27FC236}">
                <a16:creationId xmlns:a16="http://schemas.microsoft.com/office/drawing/2014/main" id="{83383291-ED30-4EDE-81E2-7C031C566722}"/>
              </a:ext>
            </a:extLst>
          </p:cNvPr>
          <p:cNvSpPr/>
          <p:nvPr/>
        </p:nvSpPr>
        <p:spPr>
          <a:xfrm>
            <a:off x="7710457" y="379644"/>
            <a:ext cx="2963946" cy="6698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115076"/>
                </a:solidFill>
                <a:latin typeface="Century Gothic" panose="020F0302020204030204"/>
              </a:rPr>
              <a:t>vivimos</a:t>
            </a:r>
            <a:endParaRPr kumimoji="0" lang="en-US" sz="4000" b="1" i="0" u="none" strike="noStrike" kern="1200" cap="none" spc="0" normalizeH="0" baseline="0" noProof="0" dirty="0">
              <a:ln>
                <a:noFill/>
              </a:ln>
              <a:solidFill>
                <a:srgbClr val="115076"/>
              </a:solidFill>
              <a:effectLst/>
              <a:uLnTx/>
              <a:uFillTx/>
              <a:latin typeface="Century Gothic" panose="020F0302020204030204"/>
            </a:endParaRPr>
          </a:p>
        </p:txBody>
      </p:sp>
      <p:sp>
        <p:nvSpPr>
          <p:cNvPr id="129" name="Rounded Rectangle 2">
            <a:extLst>
              <a:ext uri="{FF2B5EF4-FFF2-40B4-BE49-F238E27FC236}">
                <a16:creationId xmlns:a16="http://schemas.microsoft.com/office/drawing/2014/main" id="{83383291-ED30-4EDE-81E2-7C031C566722}"/>
              </a:ext>
            </a:extLst>
          </p:cNvPr>
          <p:cNvSpPr/>
          <p:nvPr/>
        </p:nvSpPr>
        <p:spPr>
          <a:xfrm>
            <a:off x="7706193" y="379905"/>
            <a:ext cx="2963946" cy="6698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115076"/>
                </a:solidFill>
                <a:latin typeface="Century Gothic" panose="020F0302020204030204"/>
              </a:rPr>
              <a:t>dormimos</a:t>
            </a:r>
            <a:endParaRPr kumimoji="0" lang="en-US" sz="4000" b="1" i="0" u="none" strike="noStrike" kern="1200" cap="none" spc="0" normalizeH="0" baseline="0" noProof="0" dirty="0">
              <a:ln>
                <a:noFill/>
              </a:ln>
              <a:solidFill>
                <a:srgbClr val="115076"/>
              </a:solidFill>
              <a:effectLst/>
              <a:uLnTx/>
              <a:uFillTx/>
              <a:latin typeface="Century Gothic" panose="020F0302020204030204"/>
            </a:endParaRPr>
          </a:p>
        </p:txBody>
      </p:sp>
      <p:sp>
        <p:nvSpPr>
          <p:cNvPr id="130" name="Rounded Rectangle 2">
            <a:extLst>
              <a:ext uri="{FF2B5EF4-FFF2-40B4-BE49-F238E27FC236}">
                <a16:creationId xmlns:a16="http://schemas.microsoft.com/office/drawing/2014/main" id="{83383291-ED30-4EDE-81E2-7C031C566722}"/>
              </a:ext>
            </a:extLst>
          </p:cNvPr>
          <p:cNvSpPr/>
          <p:nvPr/>
        </p:nvSpPr>
        <p:spPr>
          <a:xfrm>
            <a:off x="7683610" y="379644"/>
            <a:ext cx="2963946" cy="6698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115076"/>
                </a:solidFill>
                <a:latin typeface="Century Gothic" panose="020F0302020204030204"/>
              </a:rPr>
              <a:t>deben</a:t>
            </a:r>
            <a:endParaRPr kumimoji="0" lang="en-US" sz="4000" b="1" i="0" u="none" strike="noStrike" kern="1200" cap="none" spc="0" normalizeH="0" baseline="0" noProof="0" dirty="0">
              <a:ln>
                <a:noFill/>
              </a:ln>
              <a:solidFill>
                <a:srgbClr val="115076"/>
              </a:solidFill>
              <a:effectLst/>
              <a:uLnTx/>
              <a:uFillTx/>
              <a:latin typeface="Century Gothic" panose="020F0302020204030204"/>
            </a:endParaRPr>
          </a:p>
        </p:txBody>
      </p:sp>
      <p:sp>
        <p:nvSpPr>
          <p:cNvPr id="131" name="Rounded Rectangle 2">
            <a:extLst>
              <a:ext uri="{FF2B5EF4-FFF2-40B4-BE49-F238E27FC236}">
                <a16:creationId xmlns:a16="http://schemas.microsoft.com/office/drawing/2014/main" id="{83383291-ED30-4EDE-81E2-7C031C566722}"/>
              </a:ext>
            </a:extLst>
          </p:cNvPr>
          <p:cNvSpPr/>
          <p:nvPr/>
        </p:nvSpPr>
        <p:spPr>
          <a:xfrm>
            <a:off x="7696621" y="366943"/>
            <a:ext cx="2963946" cy="6698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115076"/>
                </a:solidFill>
                <a:latin typeface="Century Gothic" panose="020F0302020204030204"/>
              </a:rPr>
              <a:t>aprenden</a:t>
            </a:r>
            <a:endParaRPr kumimoji="0" lang="en-US" sz="4000" b="1" i="0" u="none" strike="noStrike" kern="1200" cap="none" spc="0" normalizeH="0" baseline="0" noProof="0" dirty="0">
              <a:ln>
                <a:noFill/>
              </a:ln>
              <a:solidFill>
                <a:srgbClr val="115076"/>
              </a:solidFill>
              <a:effectLst/>
              <a:uLnTx/>
              <a:uFillTx/>
              <a:latin typeface="Century Gothic" panose="020F0302020204030204"/>
            </a:endParaRPr>
          </a:p>
        </p:txBody>
      </p:sp>
      <p:sp>
        <p:nvSpPr>
          <p:cNvPr id="132" name="Rounded Rectangle 2">
            <a:extLst>
              <a:ext uri="{FF2B5EF4-FFF2-40B4-BE49-F238E27FC236}">
                <a16:creationId xmlns:a16="http://schemas.microsoft.com/office/drawing/2014/main" id="{83383291-ED30-4EDE-81E2-7C031C566722}"/>
              </a:ext>
            </a:extLst>
          </p:cNvPr>
          <p:cNvSpPr/>
          <p:nvPr/>
        </p:nvSpPr>
        <p:spPr>
          <a:xfrm>
            <a:off x="7695812" y="366808"/>
            <a:ext cx="2963946" cy="6698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115076"/>
                </a:solidFill>
                <a:latin typeface="Century Gothic" panose="020F0302020204030204"/>
              </a:rPr>
              <a:t>leen</a:t>
            </a:r>
            <a:endParaRPr kumimoji="0" lang="en-US" sz="4000" b="1" i="0" u="none" strike="noStrike" kern="1200" cap="none" spc="0" normalizeH="0" baseline="0" noProof="0" dirty="0">
              <a:ln>
                <a:noFill/>
              </a:ln>
              <a:solidFill>
                <a:srgbClr val="115076"/>
              </a:solidFill>
              <a:effectLst/>
              <a:uLnTx/>
              <a:uFillTx/>
              <a:latin typeface="Century Gothic" panose="020F0302020204030204"/>
            </a:endParaRPr>
          </a:p>
        </p:txBody>
      </p:sp>
      <p:sp>
        <p:nvSpPr>
          <p:cNvPr id="133" name="Rounded Rectangle 2">
            <a:extLst>
              <a:ext uri="{FF2B5EF4-FFF2-40B4-BE49-F238E27FC236}">
                <a16:creationId xmlns:a16="http://schemas.microsoft.com/office/drawing/2014/main" id="{83383291-ED30-4EDE-81E2-7C031C566722}"/>
              </a:ext>
            </a:extLst>
          </p:cNvPr>
          <p:cNvSpPr/>
          <p:nvPr/>
        </p:nvSpPr>
        <p:spPr>
          <a:xfrm>
            <a:off x="7683610" y="356880"/>
            <a:ext cx="2963946" cy="6698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115076"/>
                </a:solidFill>
                <a:latin typeface="Century Gothic" panose="020F0302020204030204"/>
              </a:rPr>
              <a:t>bebemos</a:t>
            </a:r>
            <a:endParaRPr kumimoji="0" lang="en-US" sz="4000" b="1" i="0" u="none" strike="noStrike" kern="1200" cap="none" spc="0" normalizeH="0" baseline="0" noProof="0" dirty="0">
              <a:ln>
                <a:noFill/>
              </a:ln>
              <a:solidFill>
                <a:srgbClr val="115076"/>
              </a:solidFill>
              <a:effectLst/>
              <a:uLnTx/>
              <a:uFillTx/>
              <a:latin typeface="Century Gothic" panose="020F0302020204030204"/>
            </a:endParaRPr>
          </a:p>
        </p:txBody>
      </p:sp>
      <p:sp>
        <p:nvSpPr>
          <p:cNvPr id="134" name="Rounded Rectangle 2">
            <a:extLst>
              <a:ext uri="{FF2B5EF4-FFF2-40B4-BE49-F238E27FC236}">
                <a16:creationId xmlns:a16="http://schemas.microsoft.com/office/drawing/2014/main" id="{83383291-ED30-4EDE-81E2-7C031C566722}"/>
              </a:ext>
            </a:extLst>
          </p:cNvPr>
          <p:cNvSpPr/>
          <p:nvPr/>
        </p:nvSpPr>
        <p:spPr>
          <a:xfrm>
            <a:off x="7683760" y="356289"/>
            <a:ext cx="2963946" cy="6698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115076"/>
                </a:solidFill>
                <a:latin typeface="Century Gothic" panose="020F0302020204030204"/>
              </a:rPr>
              <a:t>descubren</a:t>
            </a:r>
            <a:endParaRPr kumimoji="0" lang="en-US" sz="4000" b="1" i="0" u="none" strike="noStrike" kern="1200" cap="none" spc="0" normalizeH="0" baseline="0" noProof="0" dirty="0">
              <a:ln>
                <a:noFill/>
              </a:ln>
              <a:solidFill>
                <a:srgbClr val="115076"/>
              </a:solidFill>
              <a:effectLst/>
              <a:uLnTx/>
              <a:uFillTx/>
              <a:latin typeface="Century Gothic" panose="020F0302020204030204"/>
            </a:endParaRPr>
          </a:p>
        </p:txBody>
      </p:sp>
      <p:sp>
        <p:nvSpPr>
          <p:cNvPr id="135" name="Rounded Rectangle 2">
            <a:extLst>
              <a:ext uri="{FF2B5EF4-FFF2-40B4-BE49-F238E27FC236}">
                <a16:creationId xmlns:a16="http://schemas.microsoft.com/office/drawing/2014/main" id="{83383291-ED30-4EDE-81E2-7C031C566722}"/>
              </a:ext>
            </a:extLst>
          </p:cNvPr>
          <p:cNvSpPr/>
          <p:nvPr/>
        </p:nvSpPr>
        <p:spPr>
          <a:xfrm>
            <a:off x="7696065" y="366721"/>
            <a:ext cx="2963946" cy="6698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115076"/>
                </a:solidFill>
                <a:latin typeface="Century Gothic" panose="020F0302020204030204"/>
              </a:rPr>
              <a:t>escriben</a:t>
            </a:r>
            <a:endParaRPr kumimoji="0" lang="en-US" sz="4000" b="1" i="0" u="none" strike="noStrike" kern="1200" cap="none" spc="0" normalizeH="0" baseline="0" noProof="0" dirty="0">
              <a:ln>
                <a:noFill/>
              </a:ln>
              <a:solidFill>
                <a:srgbClr val="115076"/>
              </a:solidFill>
              <a:effectLst/>
              <a:uLnTx/>
              <a:uFillTx/>
              <a:latin typeface="Century Gothic" panose="020F0302020204030204"/>
            </a:endParaRPr>
          </a:p>
        </p:txBody>
      </p:sp>
      <p:sp>
        <p:nvSpPr>
          <p:cNvPr id="136" name="Rounded Rectangle 2">
            <a:extLst>
              <a:ext uri="{FF2B5EF4-FFF2-40B4-BE49-F238E27FC236}">
                <a16:creationId xmlns:a16="http://schemas.microsoft.com/office/drawing/2014/main" id="{83383291-ED30-4EDE-81E2-7C031C566722}"/>
              </a:ext>
            </a:extLst>
          </p:cNvPr>
          <p:cNvSpPr/>
          <p:nvPr/>
        </p:nvSpPr>
        <p:spPr>
          <a:xfrm>
            <a:off x="7696343" y="366730"/>
            <a:ext cx="2963946" cy="6698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115076"/>
                </a:solidFill>
                <a:latin typeface="Century Gothic" panose="020F0302020204030204"/>
              </a:rPr>
              <a:t>responden</a:t>
            </a:r>
            <a:endParaRPr kumimoji="0" lang="en-US" sz="4000" b="1" i="0" u="none" strike="noStrike" kern="1200" cap="none" spc="0" normalizeH="0" baseline="0" noProof="0" dirty="0">
              <a:ln>
                <a:noFill/>
              </a:ln>
              <a:solidFill>
                <a:srgbClr val="115076"/>
              </a:solidFill>
              <a:effectLst/>
              <a:uLnTx/>
              <a:uFillTx/>
              <a:latin typeface="Century Gothic" panose="020F0302020204030204"/>
            </a:endParaRPr>
          </a:p>
        </p:txBody>
      </p:sp>
      <p:sp>
        <p:nvSpPr>
          <p:cNvPr id="137" name="Rounded Rectangle 2">
            <a:extLst>
              <a:ext uri="{FF2B5EF4-FFF2-40B4-BE49-F238E27FC236}">
                <a16:creationId xmlns:a16="http://schemas.microsoft.com/office/drawing/2014/main" id="{83383291-ED30-4EDE-81E2-7C031C566722}"/>
              </a:ext>
            </a:extLst>
          </p:cNvPr>
          <p:cNvSpPr/>
          <p:nvPr/>
        </p:nvSpPr>
        <p:spPr>
          <a:xfrm>
            <a:off x="7703026" y="362640"/>
            <a:ext cx="2963946" cy="6698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115076"/>
                </a:solidFill>
                <a:latin typeface="Century Gothic" panose="020F0302020204030204"/>
              </a:rPr>
              <a:t>hac</a:t>
            </a:r>
            <a:r>
              <a:rPr lang="en-US" sz="4000" b="1" noProof="0" dirty="0" err="1">
                <a:solidFill>
                  <a:srgbClr val="115076"/>
                </a:solidFill>
                <a:latin typeface="Century Gothic" panose="020F0302020204030204"/>
              </a:rPr>
              <a:t>en</a:t>
            </a:r>
            <a:endParaRPr kumimoji="0" lang="en-US" sz="4000" b="1" i="0" u="none" strike="noStrike" kern="1200" cap="none" spc="0" normalizeH="0" baseline="0" noProof="0" dirty="0">
              <a:ln>
                <a:noFill/>
              </a:ln>
              <a:solidFill>
                <a:srgbClr val="115076"/>
              </a:solidFill>
              <a:effectLst/>
              <a:uLnTx/>
              <a:uFillTx/>
              <a:latin typeface="Century Gothic" panose="020F0302020204030204"/>
            </a:endParaRPr>
          </a:p>
        </p:txBody>
      </p:sp>
      <p:sp>
        <p:nvSpPr>
          <p:cNvPr id="138" name="Rounded Rectangle 2">
            <a:extLst>
              <a:ext uri="{FF2B5EF4-FFF2-40B4-BE49-F238E27FC236}">
                <a16:creationId xmlns:a16="http://schemas.microsoft.com/office/drawing/2014/main" id="{83383291-ED30-4EDE-81E2-7C031C566722}"/>
              </a:ext>
            </a:extLst>
          </p:cNvPr>
          <p:cNvSpPr/>
          <p:nvPr/>
        </p:nvSpPr>
        <p:spPr>
          <a:xfrm>
            <a:off x="7703504" y="362640"/>
            <a:ext cx="2963946" cy="6698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115076"/>
                </a:solidFill>
                <a:latin typeface="Century Gothic" panose="020F0302020204030204"/>
              </a:rPr>
              <a:t>podemos</a:t>
            </a:r>
            <a:endParaRPr kumimoji="0" lang="en-US" sz="4000" b="1" i="0" u="none" strike="noStrike" kern="1200" cap="none" spc="0" normalizeH="0" baseline="0" noProof="0" dirty="0">
              <a:ln>
                <a:noFill/>
              </a:ln>
              <a:solidFill>
                <a:srgbClr val="115076"/>
              </a:solidFill>
              <a:effectLst/>
              <a:uLnTx/>
              <a:uFillTx/>
              <a:latin typeface="Century Gothic" panose="020F0302020204030204"/>
            </a:endParaRPr>
          </a:p>
        </p:txBody>
      </p:sp>
      <p:sp>
        <p:nvSpPr>
          <p:cNvPr id="139" name="Rounded Rectangle 2">
            <a:extLst>
              <a:ext uri="{FF2B5EF4-FFF2-40B4-BE49-F238E27FC236}">
                <a16:creationId xmlns:a16="http://schemas.microsoft.com/office/drawing/2014/main" id="{83383291-ED30-4EDE-81E2-7C031C566722}"/>
              </a:ext>
            </a:extLst>
          </p:cNvPr>
          <p:cNvSpPr/>
          <p:nvPr/>
        </p:nvSpPr>
        <p:spPr>
          <a:xfrm>
            <a:off x="7704787" y="375476"/>
            <a:ext cx="2963946" cy="6698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115076"/>
                </a:solidFill>
                <a:latin typeface="Century Gothic" panose="020F0302020204030204"/>
              </a:rPr>
              <a:t>comemos</a:t>
            </a:r>
            <a:endParaRPr kumimoji="0" lang="en-US" sz="4000" b="1" i="0" u="none" strike="noStrike" kern="1200" cap="none" spc="0" normalizeH="0" baseline="0" noProof="0" dirty="0">
              <a:ln>
                <a:noFill/>
              </a:ln>
              <a:solidFill>
                <a:srgbClr val="115076"/>
              </a:solidFill>
              <a:effectLst/>
              <a:uLnTx/>
              <a:uFillTx/>
              <a:latin typeface="Century Gothic" panose="020F0302020204030204"/>
            </a:endParaRPr>
          </a:p>
        </p:txBody>
      </p:sp>
    </p:spTree>
    <p:extLst>
      <p:ext uri="{BB962C8B-B14F-4D97-AF65-F5344CB8AC3E}">
        <p14:creationId xmlns:p14="http://schemas.microsoft.com/office/powerpoint/2010/main" val="406582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mph" presetSubtype="0" grpId="0" nodeType="clickEffect">
                                  <p:stCondLst>
                                    <p:cond delay="0"/>
                                  </p:stCondLst>
                                  <p:childTnLst>
                                    <p:set>
                                      <p:cBhvr>
                                        <p:cTn id="18" dur="3000"/>
                                        <p:tgtEl>
                                          <p:spTgt spid="85"/>
                                        </p:tgtEl>
                                        <p:attrNameLst>
                                          <p:attrName>style.opacity</p:attrName>
                                        </p:attrNameLst>
                                      </p:cBhvr>
                                      <p:to>
                                        <p:strVal val="0"/>
                                      </p:to>
                                    </p:set>
                                    <p:animEffect filter="image" prLst="opacity: 0">
                                      <p:cBhvr rctx="IE">
                                        <p:cTn id="19" dur="3000"/>
                                        <p:tgtEl>
                                          <p:spTgt spid="8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12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97"/>
                                        </p:tgtEl>
                                        <p:attrNameLst>
                                          <p:attrName>style.opacity</p:attrName>
                                        </p:attrNameLst>
                                      </p:cBhvr>
                                      <p:to>
                                        <p:strVal val="0"/>
                                      </p:to>
                                    </p:set>
                                    <p:animEffect filter="image" prLst="opacity: 0">
                                      <p:cBhvr rctx="IE">
                                        <p:cTn id="32" dur="3000"/>
                                        <p:tgtEl>
                                          <p:spTgt spid="9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2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3000"/>
                                        <p:tgtEl>
                                          <p:spTgt spid="112"/>
                                        </p:tgtEl>
                                        <p:attrNameLst>
                                          <p:attrName>style.opacity</p:attrName>
                                        </p:attrNameLst>
                                      </p:cBhvr>
                                      <p:to>
                                        <p:strVal val="0"/>
                                      </p:to>
                                    </p:set>
                                    <p:animEffect filter="image" prLst="opacity: 0">
                                      <p:cBhvr rctx="IE">
                                        <p:cTn id="45" dur="3000"/>
                                        <p:tgtEl>
                                          <p:spTgt spid="112"/>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2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2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9" presetClass="emph" presetSubtype="0" grpId="0" nodeType="clickEffect">
                                  <p:stCondLst>
                                    <p:cond delay="0"/>
                                  </p:stCondLst>
                                  <p:childTnLst>
                                    <p:set>
                                      <p:cBhvr>
                                        <p:cTn id="57" dur="3000"/>
                                        <p:tgtEl>
                                          <p:spTgt spid="113"/>
                                        </p:tgtEl>
                                        <p:attrNameLst>
                                          <p:attrName>style.opacity</p:attrName>
                                        </p:attrNameLst>
                                      </p:cBhvr>
                                      <p:to>
                                        <p:strVal val="0"/>
                                      </p:to>
                                    </p:set>
                                    <p:animEffect filter="image" prLst="opacity: 0">
                                      <p:cBhvr rctx="IE">
                                        <p:cTn id="58" dur="3000"/>
                                        <p:tgtEl>
                                          <p:spTgt spid="113"/>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2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9" presetClass="emph" presetSubtype="0" grpId="0" nodeType="clickEffect">
                                  <p:stCondLst>
                                    <p:cond delay="0"/>
                                  </p:stCondLst>
                                  <p:childTnLst>
                                    <p:set>
                                      <p:cBhvr>
                                        <p:cTn id="70" dur="3000"/>
                                        <p:tgtEl>
                                          <p:spTgt spid="114"/>
                                        </p:tgtEl>
                                        <p:attrNameLst>
                                          <p:attrName>style.opacity</p:attrName>
                                        </p:attrNameLst>
                                      </p:cBhvr>
                                      <p:to>
                                        <p:strVal val="0"/>
                                      </p:to>
                                    </p:set>
                                    <p:animEffect filter="image" prLst="opacity: 0">
                                      <p:cBhvr rctx="IE">
                                        <p:cTn id="71" dur="3000"/>
                                        <p:tgtEl>
                                          <p:spTgt spid="114"/>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29"/>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12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9" presetClass="emph" presetSubtype="0" grpId="0" nodeType="clickEffect">
                                  <p:stCondLst>
                                    <p:cond delay="0"/>
                                  </p:stCondLst>
                                  <p:childTnLst>
                                    <p:set>
                                      <p:cBhvr>
                                        <p:cTn id="83" dur="3000"/>
                                        <p:tgtEl>
                                          <p:spTgt spid="115"/>
                                        </p:tgtEl>
                                        <p:attrNameLst>
                                          <p:attrName>style.opacity</p:attrName>
                                        </p:attrNameLst>
                                      </p:cBhvr>
                                      <p:to>
                                        <p:strVal val="0"/>
                                      </p:to>
                                    </p:set>
                                    <p:animEffect filter="image" prLst="opacity: 0">
                                      <p:cBhvr rctx="IE">
                                        <p:cTn id="84" dur="3000"/>
                                        <p:tgtEl>
                                          <p:spTgt spid="115"/>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3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13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mph" presetSubtype="0" grpId="0" nodeType="clickEffect">
                                  <p:stCondLst>
                                    <p:cond delay="0"/>
                                  </p:stCondLst>
                                  <p:childTnLst>
                                    <p:set>
                                      <p:cBhvr>
                                        <p:cTn id="96" dur="3000"/>
                                        <p:tgtEl>
                                          <p:spTgt spid="116"/>
                                        </p:tgtEl>
                                        <p:attrNameLst>
                                          <p:attrName>style.opacity</p:attrName>
                                        </p:attrNameLst>
                                      </p:cBhvr>
                                      <p:to>
                                        <p:strVal val="0"/>
                                      </p:to>
                                    </p:set>
                                    <p:animEffect filter="image" prLst="opacity: 0">
                                      <p:cBhvr rctx="IE">
                                        <p:cTn id="97" dur="3000"/>
                                        <p:tgtEl>
                                          <p:spTgt spid="11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131"/>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grpId="1" nodeType="clickEffect">
                                  <p:stCondLst>
                                    <p:cond delay="0"/>
                                  </p:stCondLst>
                                  <p:childTnLst>
                                    <p:set>
                                      <p:cBhvr>
                                        <p:cTn id="105" dur="1" fill="hold">
                                          <p:stCondLst>
                                            <p:cond delay="0"/>
                                          </p:stCondLst>
                                        </p:cTn>
                                        <p:tgtEl>
                                          <p:spTgt spid="131"/>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9" presetClass="emph" presetSubtype="0" grpId="0" nodeType="clickEffect">
                                  <p:stCondLst>
                                    <p:cond delay="0"/>
                                  </p:stCondLst>
                                  <p:childTnLst>
                                    <p:set>
                                      <p:cBhvr>
                                        <p:cTn id="109" dur="3000"/>
                                        <p:tgtEl>
                                          <p:spTgt spid="117"/>
                                        </p:tgtEl>
                                        <p:attrNameLst>
                                          <p:attrName>style.opacity</p:attrName>
                                        </p:attrNameLst>
                                      </p:cBhvr>
                                      <p:to>
                                        <p:strVal val="0"/>
                                      </p:to>
                                    </p:set>
                                    <p:animEffect filter="image" prLst="opacity: 0">
                                      <p:cBhvr rctx="IE">
                                        <p:cTn id="110" dur="3000"/>
                                        <p:tgtEl>
                                          <p:spTgt spid="117"/>
                                        </p:tgtEl>
                                      </p:cBhvr>
                                    </p:animEffec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3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132"/>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9" presetClass="emph" presetSubtype="0" grpId="0" nodeType="clickEffect">
                                  <p:stCondLst>
                                    <p:cond delay="0"/>
                                  </p:stCondLst>
                                  <p:childTnLst>
                                    <p:set>
                                      <p:cBhvr>
                                        <p:cTn id="122" dur="3000"/>
                                        <p:tgtEl>
                                          <p:spTgt spid="118"/>
                                        </p:tgtEl>
                                        <p:attrNameLst>
                                          <p:attrName>style.opacity</p:attrName>
                                        </p:attrNameLst>
                                      </p:cBhvr>
                                      <p:to>
                                        <p:strVal val="0"/>
                                      </p:to>
                                    </p:set>
                                    <p:animEffect filter="image" prLst="opacity: 0">
                                      <p:cBhvr rctx="IE">
                                        <p:cTn id="123" dur="3000"/>
                                        <p:tgtEl>
                                          <p:spTgt spid="118"/>
                                        </p:tgtEl>
                                      </p:cBhvr>
                                    </p:animEffec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133"/>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xit" presetSubtype="0" fill="hold" grpId="1" nodeType="clickEffect">
                                  <p:stCondLst>
                                    <p:cond delay="0"/>
                                  </p:stCondLst>
                                  <p:childTnLst>
                                    <p:set>
                                      <p:cBhvr>
                                        <p:cTn id="131" dur="1" fill="hold">
                                          <p:stCondLst>
                                            <p:cond delay="0"/>
                                          </p:stCondLst>
                                        </p:cTn>
                                        <p:tgtEl>
                                          <p:spTgt spid="133"/>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9" presetClass="emph" presetSubtype="0" grpId="0" nodeType="clickEffect">
                                  <p:stCondLst>
                                    <p:cond delay="0"/>
                                  </p:stCondLst>
                                  <p:childTnLst>
                                    <p:set>
                                      <p:cBhvr>
                                        <p:cTn id="135" dur="3000"/>
                                        <p:tgtEl>
                                          <p:spTgt spid="119"/>
                                        </p:tgtEl>
                                        <p:attrNameLst>
                                          <p:attrName>style.opacity</p:attrName>
                                        </p:attrNameLst>
                                      </p:cBhvr>
                                      <p:to>
                                        <p:strVal val="0"/>
                                      </p:to>
                                    </p:set>
                                    <p:animEffect filter="image" prLst="opacity: 0">
                                      <p:cBhvr rctx="IE">
                                        <p:cTn id="136" dur="3000"/>
                                        <p:tgtEl>
                                          <p:spTgt spid="119"/>
                                        </p:tgtEl>
                                      </p:cBhvr>
                                    </p:animEffec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134"/>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134"/>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9" presetClass="emph" presetSubtype="0" grpId="0" nodeType="clickEffect">
                                  <p:stCondLst>
                                    <p:cond delay="0"/>
                                  </p:stCondLst>
                                  <p:childTnLst>
                                    <p:set>
                                      <p:cBhvr>
                                        <p:cTn id="148" dur="3000"/>
                                        <p:tgtEl>
                                          <p:spTgt spid="120"/>
                                        </p:tgtEl>
                                        <p:attrNameLst>
                                          <p:attrName>style.opacity</p:attrName>
                                        </p:attrNameLst>
                                      </p:cBhvr>
                                      <p:to>
                                        <p:strVal val="0"/>
                                      </p:to>
                                    </p:set>
                                    <p:animEffect filter="image" prLst="opacity: 0">
                                      <p:cBhvr rctx="IE">
                                        <p:cTn id="149" dur="3000"/>
                                        <p:tgtEl>
                                          <p:spTgt spid="120"/>
                                        </p:tgtEl>
                                      </p:cBhvr>
                                    </p:animEffec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grpId="0" nodeType="clickEffect">
                                  <p:stCondLst>
                                    <p:cond delay="0"/>
                                  </p:stCondLst>
                                  <p:childTnLst>
                                    <p:set>
                                      <p:cBhvr>
                                        <p:cTn id="153" dur="1" fill="hold">
                                          <p:stCondLst>
                                            <p:cond delay="0"/>
                                          </p:stCondLst>
                                        </p:cTn>
                                        <p:tgtEl>
                                          <p:spTgt spid="135"/>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xit" presetSubtype="0" fill="hold" grpId="1" nodeType="clickEffect">
                                  <p:stCondLst>
                                    <p:cond delay="0"/>
                                  </p:stCondLst>
                                  <p:childTnLst>
                                    <p:set>
                                      <p:cBhvr>
                                        <p:cTn id="157" dur="1" fill="hold">
                                          <p:stCondLst>
                                            <p:cond delay="0"/>
                                          </p:stCondLst>
                                        </p:cTn>
                                        <p:tgtEl>
                                          <p:spTgt spid="135"/>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9" presetClass="emph" presetSubtype="0" grpId="0" nodeType="clickEffect">
                                  <p:stCondLst>
                                    <p:cond delay="0"/>
                                  </p:stCondLst>
                                  <p:childTnLst>
                                    <p:set>
                                      <p:cBhvr>
                                        <p:cTn id="161" dur="3000"/>
                                        <p:tgtEl>
                                          <p:spTgt spid="121"/>
                                        </p:tgtEl>
                                        <p:attrNameLst>
                                          <p:attrName>style.opacity</p:attrName>
                                        </p:attrNameLst>
                                      </p:cBhvr>
                                      <p:to>
                                        <p:strVal val="0"/>
                                      </p:to>
                                    </p:set>
                                    <p:animEffect filter="image" prLst="opacity: 0">
                                      <p:cBhvr rctx="IE">
                                        <p:cTn id="162" dur="3000"/>
                                        <p:tgtEl>
                                          <p:spTgt spid="121"/>
                                        </p:tgtEl>
                                      </p:cBhvr>
                                    </p:animEffec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136"/>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1" nodeType="clickEffect">
                                  <p:stCondLst>
                                    <p:cond delay="0"/>
                                  </p:stCondLst>
                                  <p:childTnLst>
                                    <p:set>
                                      <p:cBhvr>
                                        <p:cTn id="170" dur="1" fill="hold">
                                          <p:stCondLst>
                                            <p:cond delay="0"/>
                                          </p:stCondLst>
                                        </p:cTn>
                                        <p:tgtEl>
                                          <p:spTgt spid="136"/>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9" presetClass="emph" presetSubtype="0" grpId="0" nodeType="clickEffect">
                                  <p:stCondLst>
                                    <p:cond delay="0"/>
                                  </p:stCondLst>
                                  <p:childTnLst>
                                    <p:set>
                                      <p:cBhvr>
                                        <p:cTn id="174" dur="3000"/>
                                        <p:tgtEl>
                                          <p:spTgt spid="122"/>
                                        </p:tgtEl>
                                        <p:attrNameLst>
                                          <p:attrName>style.opacity</p:attrName>
                                        </p:attrNameLst>
                                      </p:cBhvr>
                                      <p:to>
                                        <p:strVal val="0"/>
                                      </p:to>
                                    </p:set>
                                    <p:animEffect filter="image" prLst="opacity: 0">
                                      <p:cBhvr rctx="IE">
                                        <p:cTn id="175" dur="3000"/>
                                        <p:tgtEl>
                                          <p:spTgt spid="122"/>
                                        </p:tgtEl>
                                      </p:cBhvr>
                                    </p:animEffec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grpId="0" nodeType="clickEffect">
                                  <p:stCondLst>
                                    <p:cond delay="0"/>
                                  </p:stCondLst>
                                  <p:childTnLst>
                                    <p:set>
                                      <p:cBhvr>
                                        <p:cTn id="179" dur="1" fill="hold">
                                          <p:stCondLst>
                                            <p:cond delay="0"/>
                                          </p:stCondLst>
                                        </p:cTn>
                                        <p:tgtEl>
                                          <p:spTgt spid="137"/>
                                        </p:tgtEl>
                                        <p:attrNameLst>
                                          <p:attrName>style.visibility</p:attrName>
                                        </p:attrNameLst>
                                      </p:cBhvr>
                                      <p:to>
                                        <p:strVal val="visible"/>
                                      </p:to>
                                    </p:set>
                                  </p:childTnLst>
                                </p:cTn>
                              </p:par>
                            </p:childTnLst>
                          </p:cTn>
                        </p:par>
                      </p:childTnLst>
                    </p:cTn>
                  </p:par>
                  <p:par>
                    <p:cTn id="180" fill="hold">
                      <p:stCondLst>
                        <p:cond delay="indefinite"/>
                      </p:stCondLst>
                      <p:childTnLst>
                        <p:par>
                          <p:cTn id="181" fill="hold">
                            <p:stCondLst>
                              <p:cond delay="0"/>
                            </p:stCondLst>
                            <p:childTnLst>
                              <p:par>
                                <p:cTn id="182" presetID="1" presetClass="exit" presetSubtype="0" fill="hold" grpId="1" nodeType="clickEffect">
                                  <p:stCondLst>
                                    <p:cond delay="0"/>
                                  </p:stCondLst>
                                  <p:childTnLst>
                                    <p:set>
                                      <p:cBhvr>
                                        <p:cTn id="183" dur="1" fill="hold">
                                          <p:stCondLst>
                                            <p:cond delay="0"/>
                                          </p:stCondLst>
                                        </p:cTn>
                                        <p:tgtEl>
                                          <p:spTgt spid="137"/>
                                        </p:tgtEl>
                                        <p:attrNameLst>
                                          <p:attrName>style.visibility</p:attrName>
                                        </p:attrNameLst>
                                      </p:cBhvr>
                                      <p:to>
                                        <p:strVal val="hidden"/>
                                      </p:to>
                                    </p:set>
                                  </p:childTnLst>
                                </p:cTn>
                              </p:par>
                            </p:childTnLst>
                          </p:cTn>
                        </p:par>
                      </p:childTnLst>
                    </p:cTn>
                  </p:par>
                  <p:par>
                    <p:cTn id="184" fill="hold">
                      <p:stCondLst>
                        <p:cond delay="indefinite"/>
                      </p:stCondLst>
                      <p:childTnLst>
                        <p:par>
                          <p:cTn id="185" fill="hold">
                            <p:stCondLst>
                              <p:cond delay="0"/>
                            </p:stCondLst>
                            <p:childTnLst>
                              <p:par>
                                <p:cTn id="186" presetID="9" presetClass="emph" presetSubtype="0" grpId="0" nodeType="clickEffect">
                                  <p:stCondLst>
                                    <p:cond delay="0"/>
                                  </p:stCondLst>
                                  <p:childTnLst>
                                    <p:set>
                                      <p:cBhvr>
                                        <p:cTn id="187" dur="3000"/>
                                        <p:tgtEl>
                                          <p:spTgt spid="123"/>
                                        </p:tgtEl>
                                        <p:attrNameLst>
                                          <p:attrName>style.opacity</p:attrName>
                                        </p:attrNameLst>
                                      </p:cBhvr>
                                      <p:to>
                                        <p:strVal val="0"/>
                                      </p:to>
                                    </p:set>
                                    <p:animEffect filter="image" prLst="opacity: 0">
                                      <p:cBhvr rctx="IE">
                                        <p:cTn id="188" dur="3000"/>
                                        <p:tgtEl>
                                          <p:spTgt spid="123"/>
                                        </p:tgtEl>
                                      </p:cBhvr>
                                    </p:animEffect>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grpId="0" nodeType="clickEffect">
                                  <p:stCondLst>
                                    <p:cond delay="0"/>
                                  </p:stCondLst>
                                  <p:childTnLst>
                                    <p:set>
                                      <p:cBhvr>
                                        <p:cTn id="192" dur="1" fill="hold">
                                          <p:stCondLst>
                                            <p:cond delay="0"/>
                                          </p:stCondLst>
                                        </p:cTn>
                                        <p:tgtEl>
                                          <p:spTgt spid="138"/>
                                        </p:tgtEl>
                                        <p:attrNameLst>
                                          <p:attrName>style.visibility</p:attrName>
                                        </p:attrNameLst>
                                      </p:cBhvr>
                                      <p:to>
                                        <p:strVal val="visible"/>
                                      </p:to>
                                    </p:set>
                                  </p:childTnLst>
                                </p:cTn>
                              </p:par>
                            </p:childTnLst>
                          </p:cTn>
                        </p:par>
                      </p:childTnLst>
                    </p:cTn>
                  </p:par>
                  <p:par>
                    <p:cTn id="193" fill="hold">
                      <p:stCondLst>
                        <p:cond delay="indefinite"/>
                      </p:stCondLst>
                      <p:childTnLst>
                        <p:par>
                          <p:cTn id="194" fill="hold">
                            <p:stCondLst>
                              <p:cond delay="0"/>
                            </p:stCondLst>
                            <p:childTnLst>
                              <p:par>
                                <p:cTn id="195" presetID="1" presetClass="exit" presetSubtype="0" fill="hold" grpId="1" nodeType="clickEffect">
                                  <p:stCondLst>
                                    <p:cond delay="0"/>
                                  </p:stCondLst>
                                  <p:childTnLst>
                                    <p:set>
                                      <p:cBhvr>
                                        <p:cTn id="196" dur="1" fill="hold">
                                          <p:stCondLst>
                                            <p:cond delay="0"/>
                                          </p:stCondLst>
                                        </p:cTn>
                                        <p:tgtEl>
                                          <p:spTgt spid="138"/>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9" presetClass="emph" presetSubtype="0" grpId="0" nodeType="clickEffect">
                                  <p:stCondLst>
                                    <p:cond delay="0"/>
                                  </p:stCondLst>
                                  <p:childTnLst>
                                    <p:set>
                                      <p:cBhvr>
                                        <p:cTn id="200" dur="3000"/>
                                        <p:tgtEl>
                                          <p:spTgt spid="124"/>
                                        </p:tgtEl>
                                        <p:attrNameLst>
                                          <p:attrName>style.opacity</p:attrName>
                                        </p:attrNameLst>
                                      </p:cBhvr>
                                      <p:to>
                                        <p:strVal val="0"/>
                                      </p:to>
                                    </p:set>
                                    <p:animEffect filter="image" prLst="opacity: 0">
                                      <p:cBhvr rctx="IE">
                                        <p:cTn id="201" dur="3000"/>
                                        <p:tgtEl>
                                          <p:spTgt spid="124"/>
                                        </p:tgtEl>
                                      </p:cBhvr>
                                    </p:animEffect>
                                  </p:childTnLst>
                                </p:cTn>
                              </p:par>
                            </p:childTnLst>
                          </p:cTn>
                        </p:par>
                      </p:childTnLst>
                    </p:cTn>
                  </p:par>
                  <p:par>
                    <p:cTn id="202" fill="hold">
                      <p:stCondLst>
                        <p:cond delay="indefinite"/>
                      </p:stCondLst>
                      <p:childTnLst>
                        <p:par>
                          <p:cTn id="203" fill="hold">
                            <p:stCondLst>
                              <p:cond delay="0"/>
                            </p:stCondLst>
                            <p:childTnLst>
                              <p:par>
                                <p:cTn id="204" presetID="1" presetClass="entr" presetSubtype="0" fill="hold" grpId="0" nodeType="clickEffect">
                                  <p:stCondLst>
                                    <p:cond delay="0"/>
                                  </p:stCondLst>
                                  <p:childTnLst>
                                    <p:set>
                                      <p:cBhvr>
                                        <p:cTn id="205" dur="1" fill="hold">
                                          <p:stCondLst>
                                            <p:cond delay="0"/>
                                          </p:stCondLst>
                                        </p:cTn>
                                        <p:tgtEl>
                                          <p:spTgt spid="139"/>
                                        </p:tgtEl>
                                        <p:attrNameLst>
                                          <p:attrName>style.visibility</p:attrName>
                                        </p:attrNameLst>
                                      </p:cBhvr>
                                      <p:to>
                                        <p:strVal val="visible"/>
                                      </p:to>
                                    </p:set>
                                  </p:childTnLst>
                                </p:cTn>
                              </p:par>
                            </p:childTnLst>
                          </p:cTn>
                        </p:par>
                      </p:childTnLst>
                    </p:cTn>
                  </p:par>
                  <p:par>
                    <p:cTn id="206" fill="hold">
                      <p:stCondLst>
                        <p:cond delay="indefinite"/>
                      </p:stCondLst>
                      <p:childTnLst>
                        <p:par>
                          <p:cTn id="207" fill="hold">
                            <p:stCondLst>
                              <p:cond delay="0"/>
                            </p:stCondLst>
                            <p:childTnLst>
                              <p:par>
                                <p:cTn id="208" presetID="1" presetClass="exit" presetSubtype="0" fill="hold" grpId="1" nodeType="clickEffect">
                                  <p:stCondLst>
                                    <p:cond delay="0"/>
                                  </p:stCondLst>
                                  <p:childTnLst>
                                    <p:set>
                                      <p:cBhvr>
                                        <p:cTn id="209" dur="1" fill="hold">
                                          <p:stCondLst>
                                            <p:cond delay="0"/>
                                          </p:stCondLst>
                                        </p:cTn>
                                        <p:tgtEl>
                                          <p:spTgt spid="1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59" grpId="0"/>
      <p:bldP spid="85" grpId="0" animBg="1"/>
      <p:bldP spid="97"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¿Qué hace la </a:t>
            </a:r>
            <a:r>
              <a:rPr lang="en-GB" sz="2400" b="1" dirty="0" err="1">
                <a:solidFill>
                  <a:schemeClr val="bg1"/>
                </a:solidFill>
              </a:rPr>
              <a:t>familia</a:t>
            </a:r>
            <a:r>
              <a:rPr lang="en-GB" sz="2400" b="1" dirty="0">
                <a:solidFill>
                  <a:schemeClr val="bg1"/>
                </a:solidFill>
              </a:rPr>
              <a:t> </a:t>
            </a:r>
            <a:r>
              <a:rPr lang="en-GB" sz="2400" b="1" dirty="0" err="1">
                <a:solidFill>
                  <a:schemeClr val="bg1"/>
                </a:solidFill>
              </a:rPr>
              <a:t>López</a:t>
            </a:r>
            <a:r>
              <a:rPr lang="en-GB" sz="2400" b="1" dirty="0">
                <a:solidFill>
                  <a:schemeClr val="bg1"/>
                </a:solidFill>
              </a:rPr>
              <a:t> </a:t>
            </a:r>
            <a:r>
              <a:rPr lang="en-GB" sz="2400" b="1" dirty="0" err="1">
                <a:solidFill>
                  <a:schemeClr val="bg1"/>
                </a:solidFill>
              </a:rPr>
              <a:t>durante</a:t>
            </a:r>
            <a:r>
              <a:rPr lang="en-GB" sz="2400" b="1" dirty="0">
                <a:solidFill>
                  <a:schemeClr val="bg1"/>
                </a:solidFill>
              </a:rPr>
              <a:t> la </a:t>
            </a:r>
            <a:r>
              <a:rPr lang="en-GB" sz="2400" b="1" dirty="0" err="1">
                <a:solidFill>
                  <a:schemeClr val="bg1"/>
                </a:solidFill>
              </a:rPr>
              <a:t>Navidad</a:t>
            </a:r>
            <a:r>
              <a:rPr lang="en-GB" sz="24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432758" y="258166"/>
            <a:ext cx="249538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y </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86" y="2206324"/>
            <a:ext cx="1012305" cy="1012305"/>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549" y="2249416"/>
            <a:ext cx="972793" cy="972793"/>
          </a:xfrm>
          <a:prstGeom prst="rect">
            <a:avLst/>
          </a:prstGeom>
        </p:spPr>
      </p:pic>
      <p:sp>
        <p:nvSpPr>
          <p:cNvPr id="24" name="Rounded Rectangular Callout 23"/>
          <p:cNvSpPr/>
          <p:nvPr/>
        </p:nvSpPr>
        <p:spPr>
          <a:xfrm>
            <a:off x="41143" y="3784531"/>
            <a:ext cx="11367592" cy="824593"/>
          </a:xfrm>
          <a:prstGeom prst="wedgeRoundRectCallout">
            <a:avLst>
              <a:gd name="adj1" fmla="val -33170"/>
              <a:gd name="adj2" fmla="val -9136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El </a:t>
            </a:r>
            <a:r>
              <a:rPr lang="en-GB" sz="2400" dirty="0" err="1">
                <a:solidFill>
                  <a:schemeClr val="accent5">
                    <a:lumMod val="50000"/>
                  </a:schemeClr>
                </a:solidFill>
              </a:rPr>
              <a:t>día</a:t>
            </a:r>
            <a:r>
              <a:rPr lang="en-GB" sz="2400" dirty="0">
                <a:solidFill>
                  <a:schemeClr val="accent5">
                    <a:lumMod val="50000"/>
                  </a:schemeClr>
                </a:solidFill>
              </a:rPr>
              <a:t> de </a:t>
            </a:r>
            <a:r>
              <a:rPr lang="en-GB" sz="2400" dirty="0" err="1">
                <a:solidFill>
                  <a:schemeClr val="accent5">
                    <a:lumMod val="50000"/>
                  </a:schemeClr>
                </a:solidFill>
              </a:rPr>
              <a:t>Navidad</a:t>
            </a:r>
            <a:r>
              <a:rPr lang="en-GB" sz="2400" dirty="0">
                <a:solidFill>
                  <a:schemeClr val="accent5">
                    <a:lumMod val="50000"/>
                  </a:schemeClr>
                </a:solidFill>
              </a:rPr>
              <a:t>, </a:t>
            </a:r>
            <a:r>
              <a:rPr lang="en-GB" sz="2400" b="1" dirty="0" err="1">
                <a:solidFill>
                  <a:schemeClr val="accent5">
                    <a:lumMod val="50000"/>
                  </a:schemeClr>
                </a:solidFill>
              </a:rPr>
              <a:t>nosotros</a:t>
            </a:r>
            <a:r>
              <a:rPr lang="en-GB" sz="2400" b="1" dirty="0">
                <a:solidFill>
                  <a:schemeClr val="accent5">
                    <a:lumMod val="50000"/>
                  </a:schemeClr>
                </a:solidFill>
              </a:rPr>
              <a:t> </a:t>
            </a:r>
            <a:r>
              <a:rPr lang="en-GB" sz="2400" b="1" dirty="0" err="1">
                <a:solidFill>
                  <a:schemeClr val="accent5">
                    <a:lumMod val="50000"/>
                  </a:schemeClr>
                </a:solidFill>
              </a:rPr>
              <a:t>pedimos</a:t>
            </a:r>
            <a:r>
              <a:rPr lang="en-GB" sz="2400" b="1" dirty="0">
                <a:solidFill>
                  <a:schemeClr val="accent5">
                    <a:lumMod val="50000"/>
                  </a:schemeClr>
                </a:solidFill>
              </a:rPr>
              <a:t> </a:t>
            </a:r>
            <a:r>
              <a:rPr lang="en-GB" sz="2400" dirty="0" err="1">
                <a:solidFill>
                  <a:schemeClr val="accent5">
                    <a:lumMod val="50000"/>
                  </a:schemeClr>
                </a:solidFill>
              </a:rPr>
              <a:t>muchos</a:t>
            </a:r>
            <a:r>
              <a:rPr lang="en-GB" sz="2400" dirty="0">
                <a:solidFill>
                  <a:schemeClr val="accent5">
                    <a:lumMod val="50000"/>
                  </a:schemeClr>
                </a:solidFill>
              </a:rPr>
              <a:t> </a:t>
            </a:r>
            <a:r>
              <a:rPr lang="en-GB" sz="2400" dirty="0" err="1">
                <a:solidFill>
                  <a:schemeClr val="accent5">
                    <a:lumMod val="50000"/>
                  </a:schemeClr>
                </a:solidFill>
              </a:rPr>
              <a:t>regalos</a:t>
            </a:r>
            <a:r>
              <a:rPr lang="en-GB" sz="2400" dirty="0">
                <a:solidFill>
                  <a:schemeClr val="accent5">
                    <a:lumMod val="50000"/>
                  </a:schemeClr>
                </a:solidFill>
              </a:rPr>
              <a:t>. En </a:t>
            </a:r>
            <a:r>
              <a:rPr lang="en-GB" sz="2400" dirty="0" err="1">
                <a:solidFill>
                  <a:schemeClr val="accent5">
                    <a:lumMod val="50000"/>
                  </a:schemeClr>
                </a:solidFill>
              </a:rPr>
              <a:t>cambio</a:t>
            </a:r>
            <a:r>
              <a:rPr lang="en-GB" sz="2400" dirty="0">
                <a:solidFill>
                  <a:schemeClr val="accent5">
                    <a:lumMod val="50000"/>
                  </a:schemeClr>
                </a:solidFill>
              </a:rPr>
              <a:t>, </a:t>
            </a:r>
            <a:r>
              <a:rPr lang="en-GB" sz="2400" b="1" dirty="0" err="1">
                <a:solidFill>
                  <a:schemeClr val="accent5">
                    <a:lumMod val="50000"/>
                  </a:schemeClr>
                </a:solidFill>
              </a:rPr>
              <a:t>ellos</a:t>
            </a:r>
            <a:r>
              <a:rPr lang="en-GB" sz="2400" b="1" dirty="0">
                <a:solidFill>
                  <a:schemeClr val="accent5">
                    <a:lumMod val="50000"/>
                  </a:schemeClr>
                </a:solidFill>
              </a:rPr>
              <a:t> </a:t>
            </a:r>
            <a:r>
              <a:rPr lang="en-GB" sz="2400" b="1" dirty="0" err="1">
                <a:solidFill>
                  <a:schemeClr val="accent5">
                    <a:lumMod val="50000"/>
                  </a:schemeClr>
                </a:solidFill>
              </a:rPr>
              <a:t>descubren</a:t>
            </a:r>
            <a:r>
              <a:rPr lang="en-GB" sz="2400" b="1" dirty="0">
                <a:solidFill>
                  <a:schemeClr val="accent5">
                    <a:lumMod val="50000"/>
                  </a:schemeClr>
                </a:solidFill>
              </a:rPr>
              <a:t> </a:t>
            </a:r>
            <a:r>
              <a:rPr lang="en-GB" sz="2400" dirty="0" err="1">
                <a:solidFill>
                  <a:schemeClr val="accent5">
                    <a:lumMod val="50000"/>
                  </a:schemeClr>
                </a:solidFill>
              </a:rPr>
              <a:t>muchos</a:t>
            </a:r>
            <a:r>
              <a:rPr lang="en-GB" sz="2400" dirty="0">
                <a:solidFill>
                  <a:schemeClr val="accent5">
                    <a:lumMod val="50000"/>
                  </a:schemeClr>
                </a:solidFill>
              </a:rPr>
              <a:t> </a:t>
            </a:r>
            <a:r>
              <a:rPr lang="en-GB" sz="2400" dirty="0" err="1">
                <a:solidFill>
                  <a:schemeClr val="accent5">
                    <a:lumMod val="50000"/>
                  </a:schemeClr>
                </a:solidFill>
              </a:rPr>
              <a:t>regalos</a:t>
            </a:r>
            <a:r>
              <a:rPr lang="en-GB" sz="2400" dirty="0">
                <a:solidFill>
                  <a:schemeClr val="accent5">
                    <a:lumMod val="50000"/>
                  </a:schemeClr>
                </a:solidFill>
              </a:rPr>
              <a:t> </a:t>
            </a:r>
            <a:r>
              <a:rPr lang="en-GB" sz="2400" dirty="0" err="1">
                <a:solidFill>
                  <a:schemeClr val="accent5">
                    <a:lumMod val="50000"/>
                  </a:schemeClr>
                </a:solidFill>
              </a:rPr>
              <a:t>debajo</a:t>
            </a:r>
            <a:r>
              <a:rPr lang="en-GB" sz="2400" dirty="0">
                <a:solidFill>
                  <a:schemeClr val="accent5">
                    <a:lumMod val="50000"/>
                  </a:schemeClr>
                </a:solidFill>
              </a:rPr>
              <a:t> de la </a:t>
            </a:r>
            <a:r>
              <a:rPr lang="en-GB" sz="2400" dirty="0" err="1">
                <a:solidFill>
                  <a:schemeClr val="accent5">
                    <a:lumMod val="50000"/>
                  </a:schemeClr>
                </a:solidFill>
              </a:rPr>
              <a:t>cama</a:t>
            </a:r>
            <a:r>
              <a:rPr lang="en-GB" sz="2400" dirty="0">
                <a:solidFill>
                  <a:schemeClr val="accent5">
                    <a:lumMod val="50000"/>
                  </a:schemeClr>
                </a:solidFill>
              </a:rPr>
              <a:t>.</a:t>
            </a:r>
            <a:endParaRPr lang="en-GB" sz="2400" b="1" dirty="0">
              <a:solidFill>
                <a:schemeClr val="accent5">
                  <a:lumMod val="50000"/>
                </a:schemeClr>
              </a:solidFill>
            </a:endParaRPr>
          </a:p>
        </p:txBody>
      </p:sp>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6708" y="2235671"/>
            <a:ext cx="1005631" cy="1005631"/>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2339" y="2258182"/>
            <a:ext cx="992466" cy="992466"/>
          </a:xfrm>
          <a:prstGeom prst="rect">
            <a:avLst/>
          </a:prstGeom>
        </p:spPr>
      </p:pic>
      <p:sp>
        <p:nvSpPr>
          <p:cNvPr id="35" name="TextBox 34"/>
          <p:cNvSpPr txBox="1"/>
          <p:nvPr/>
        </p:nvSpPr>
        <p:spPr>
          <a:xfrm>
            <a:off x="226721" y="1726852"/>
            <a:ext cx="4269079" cy="830997"/>
          </a:xfrm>
          <a:prstGeom prst="rect">
            <a:avLst/>
          </a:prstGeom>
          <a:noFill/>
        </p:spPr>
        <p:txBody>
          <a:bodyPr wrap="square" rtlCol="0">
            <a:spAutoFit/>
          </a:bodyPr>
          <a:lstStyle/>
          <a:p>
            <a:r>
              <a:rPr lang="en-GB" sz="2400" dirty="0">
                <a:solidFill>
                  <a:schemeClr val="accent5">
                    <a:lumMod val="50000"/>
                  </a:schemeClr>
                </a:solidFill>
              </a:rPr>
              <a:t>[we]                         	 			</a:t>
            </a:r>
          </a:p>
        </p:txBody>
      </p:sp>
      <p:sp>
        <p:nvSpPr>
          <p:cNvPr id="36" name="TextBox 35"/>
          <p:cNvSpPr txBox="1"/>
          <p:nvPr/>
        </p:nvSpPr>
        <p:spPr>
          <a:xfrm>
            <a:off x="226721" y="1171471"/>
            <a:ext cx="10395284" cy="461665"/>
          </a:xfrm>
          <a:prstGeom prst="rect">
            <a:avLst/>
          </a:prstGeom>
          <a:noFill/>
        </p:spPr>
        <p:txBody>
          <a:bodyPr wrap="square" rtlCol="0">
            <a:spAutoFit/>
          </a:bodyPr>
          <a:lstStyle/>
          <a:p>
            <a:pPr algn="l"/>
            <a:r>
              <a:rPr lang="en-GB" sz="2400" dirty="0">
                <a:solidFill>
                  <a:schemeClr val="accent5">
                    <a:lumMod val="50000"/>
                  </a:schemeClr>
                </a:solidFill>
              </a:rPr>
              <a:t>El </a:t>
            </a:r>
            <a:r>
              <a:rPr lang="en-GB" sz="2400" dirty="0" err="1">
                <a:solidFill>
                  <a:schemeClr val="accent5">
                    <a:lumMod val="50000"/>
                  </a:schemeClr>
                </a:solidFill>
              </a:rPr>
              <a:t>día</a:t>
            </a:r>
            <a:r>
              <a:rPr lang="en-GB" sz="2400" dirty="0">
                <a:solidFill>
                  <a:schemeClr val="accent5">
                    <a:lumMod val="50000"/>
                  </a:schemeClr>
                </a:solidFill>
              </a:rPr>
              <a:t> de </a:t>
            </a:r>
            <a:r>
              <a:rPr lang="en-GB" sz="2400" dirty="0" err="1">
                <a:solidFill>
                  <a:schemeClr val="accent5">
                    <a:lumMod val="50000"/>
                  </a:schemeClr>
                </a:solidFill>
              </a:rPr>
              <a:t>Navidad</a:t>
            </a:r>
            <a:endParaRPr lang="en-GB" sz="2400" dirty="0">
              <a:solidFill>
                <a:schemeClr val="accent5">
                  <a:lumMod val="50000"/>
                </a:schemeClr>
              </a:solidFill>
            </a:endParaRPr>
          </a:p>
        </p:txBody>
      </p:sp>
      <p:sp>
        <p:nvSpPr>
          <p:cNvPr id="37" name="TextBox 36"/>
          <p:cNvSpPr txBox="1"/>
          <p:nvPr/>
        </p:nvSpPr>
        <p:spPr>
          <a:xfrm>
            <a:off x="1029153" y="1777344"/>
            <a:ext cx="2881562" cy="400110"/>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rPr>
              <a:t>ask for lots of presents</a:t>
            </a:r>
          </a:p>
        </p:txBody>
      </p:sp>
      <p:sp>
        <p:nvSpPr>
          <p:cNvPr id="38" name="TextBox 37"/>
          <p:cNvSpPr txBox="1"/>
          <p:nvPr/>
        </p:nvSpPr>
        <p:spPr>
          <a:xfrm>
            <a:off x="8863247" y="1714993"/>
            <a:ext cx="3166755" cy="707886"/>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rPr>
              <a:t>discover lots of presents under the bed</a:t>
            </a:r>
          </a:p>
        </p:txBody>
      </p:sp>
      <p:sp>
        <p:nvSpPr>
          <p:cNvPr id="39" name="TextBox 38">
            <a:extLst>
              <a:ext uri="{FF2B5EF4-FFF2-40B4-BE49-F238E27FC236}">
                <a16:creationId xmlns:a16="http://schemas.microsoft.com/office/drawing/2014/main" id="{7F010251-589D-FD4D-A63A-07917D7B3A86}"/>
              </a:ext>
            </a:extLst>
          </p:cNvPr>
          <p:cNvSpPr txBox="1"/>
          <p:nvPr/>
        </p:nvSpPr>
        <p:spPr>
          <a:xfrm>
            <a:off x="219614" y="3178942"/>
            <a:ext cx="5471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p:txBody>
      </p:sp>
      <p:sp>
        <p:nvSpPr>
          <p:cNvPr id="40" name="TextBox 39">
            <a:extLst>
              <a:ext uri="{FF2B5EF4-FFF2-40B4-BE49-F238E27FC236}">
                <a16:creationId xmlns:a16="http://schemas.microsoft.com/office/drawing/2014/main" id="{7F010251-589D-FD4D-A63A-07917D7B3A86}"/>
              </a:ext>
            </a:extLst>
          </p:cNvPr>
          <p:cNvSpPr txBox="1"/>
          <p:nvPr/>
        </p:nvSpPr>
        <p:spPr>
          <a:xfrm>
            <a:off x="1177504" y="5787828"/>
            <a:ext cx="1700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sng" dirty="0">
                <a:solidFill>
                  <a:srgbClr val="4472C4">
                    <a:lumMod val="50000"/>
                  </a:srgbClr>
                </a:solidFill>
                <a:latin typeface="Century Gothic" panose="020F0302020204030204"/>
              </a:rPr>
              <a:t>Persona B</a:t>
            </a:r>
            <a:endParaRPr kumimoji="0" lang="en-US" sz="2400" b="1" i="0" u="sng" strike="noStrike" kern="1200" cap="none" spc="0" normalizeH="0" baseline="0" noProof="0" dirty="0">
              <a:ln>
                <a:noFill/>
              </a:ln>
              <a:solidFill>
                <a:srgbClr val="4472C4">
                  <a:lumMod val="50000"/>
                </a:srgbClr>
              </a:solidFill>
              <a:effectLst/>
              <a:uLnTx/>
              <a:uFillTx/>
              <a:latin typeface="Century Gothic" panose="020F0302020204030204"/>
            </a:endParaRPr>
          </a:p>
        </p:txBody>
      </p:sp>
      <p:graphicFrame>
        <p:nvGraphicFramePr>
          <p:cNvPr id="41" name="Table 40"/>
          <p:cNvGraphicFramePr>
            <a:graphicFrameLocks noGrp="1"/>
          </p:cNvGraphicFramePr>
          <p:nvPr>
            <p:extLst>
              <p:ext uri="{D42A27DB-BD31-4B8C-83A1-F6EECF244321}">
                <p14:modId xmlns:p14="http://schemas.microsoft.com/office/powerpoint/2010/main" val="708290458"/>
              </p:ext>
            </p:extLst>
          </p:nvPr>
        </p:nvGraphicFramePr>
        <p:xfrm>
          <a:off x="2877852" y="4819311"/>
          <a:ext cx="9294628" cy="1490163"/>
        </p:xfrm>
        <a:graphic>
          <a:graphicData uri="http://schemas.openxmlformats.org/drawingml/2006/table">
            <a:tbl>
              <a:tblPr firstRow="1" bandRow="1">
                <a:tableStyleId>{5940675A-B579-460E-94D1-54222C63F5DA}</a:tableStyleId>
              </a:tblPr>
              <a:tblGrid>
                <a:gridCol w="4491470">
                  <a:extLst>
                    <a:ext uri="{9D8B030D-6E8A-4147-A177-3AD203B41FA5}">
                      <a16:colId xmlns:a16="http://schemas.microsoft.com/office/drawing/2014/main" val="3781642229"/>
                    </a:ext>
                  </a:extLst>
                </a:gridCol>
                <a:gridCol w="4803158">
                  <a:extLst>
                    <a:ext uri="{9D8B030D-6E8A-4147-A177-3AD203B41FA5}">
                      <a16:colId xmlns:a16="http://schemas.microsoft.com/office/drawing/2014/main" val="3019232194"/>
                    </a:ext>
                  </a:extLst>
                </a:gridCol>
              </a:tblGrid>
              <a:tr h="496721">
                <a:tc gridSpan="2">
                  <a:txBody>
                    <a:bodyPr/>
                    <a:lstStyle/>
                    <a:p>
                      <a:pPr algn="ctr"/>
                      <a:r>
                        <a:rPr lang="en-GB" sz="2000" b="1" dirty="0">
                          <a:solidFill>
                            <a:schemeClr val="accent5">
                              <a:lumMod val="50000"/>
                            </a:schemeClr>
                          </a:solidFill>
                        </a:rPr>
                        <a:t>Christmas Day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u="none" kern="1200" dirty="0">
                        <a:solidFill>
                          <a:schemeClr val="accent5">
                            <a:lumMod val="50000"/>
                          </a:schemeClr>
                        </a:solidFill>
                        <a:effectLst/>
                        <a:latin typeface="+mn-lt"/>
                        <a:ea typeface="+mn-ea"/>
                        <a:cs typeface="+mn-cs"/>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800686361"/>
                  </a:ext>
                </a:extLst>
              </a:tr>
              <a:tr h="496721">
                <a:tc>
                  <a:txBody>
                    <a:bodyPr/>
                    <a:lstStyle/>
                    <a:p>
                      <a:pPr algn="ctr"/>
                      <a:r>
                        <a:rPr lang="en-GB" sz="2000" b="1" u="none" dirty="0">
                          <a:solidFill>
                            <a:schemeClr val="accent5">
                              <a:lumMod val="50000"/>
                            </a:schemeClr>
                          </a:solidFill>
                        </a:rPr>
                        <a:t>We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chemeClr val="accent5">
                              <a:lumMod val="50000"/>
                            </a:schemeClr>
                          </a:solidFill>
                        </a:rPr>
                        <a:t>They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86659278"/>
                  </a:ext>
                </a:extLst>
              </a:tr>
              <a:tr h="496721">
                <a:tc>
                  <a:txBody>
                    <a:bodyPr/>
                    <a:lstStyle/>
                    <a:p>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16537774"/>
                  </a:ext>
                </a:extLst>
              </a:tr>
            </a:tbl>
          </a:graphicData>
        </a:graphic>
      </p:graphicFrame>
      <p:sp>
        <p:nvSpPr>
          <p:cNvPr id="42" name="TextBox 41"/>
          <p:cNvSpPr txBox="1"/>
          <p:nvPr/>
        </p:nvSpPr>
        <p:spPr>
          <a:xfrm>
            <a:off x="3202823" y="5861842"/>
            <a:ext cx="2881562" cy="400110"/>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rPr>
              <a:t>ask for lots of presents</a:t>
            </a:r>
          </a:p>
        </p:txBody>
      </p:sp>
      <p:sp>
        <p:nvSpPr>
          <p:cNvPr id="43" name="TextBox 42"/>
          <p:cNvSpPr txBox="1"/>
          <p:nvPr/>
        </p:nvSpPr>
        <p:spPr>
          <a:xfrm>
            <a:off x="7808933" y="5755069"/>
            <a:ext cx="3670344" cy="707886"/>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rPr>
              <a:t>discover lots of presents under the bed</a:t>
            </a:r>
          </a:p>
        </p:txBody>
      </p:sp>
      <p:sp>
        <p:nvSpPr>
          <p:cNvPr id="3" name="Rectangle 2"/>
          <p:cNvSpPr/>
          <p:nvPr/>
        </p:nvSpPr>
        <p:spPr>
          <a:xfrm>
            <a:off x="7852304" y="1691423"/>
            <a:ext cx="1056700" cy="461665"/>
          </a:xfrm>
          <a:prstGeom prst="rect">
            <a:avLst/>
          </a:prstGeom>
        </p:spPr>
        <p:txBody>
          <a:bodyPr wrap="none">
            <a:spAutoFit/>
          </a:bodyPr>
          <a:lstStyle/>
          <a:p>
            <a:r>
              <a:rPr lang="en-GB" sz="2400" dirty="0">
                <a:solidFill>
                  <a:schemeClr val="accent5">
                    <a:lumMod val="50000"/>
                  </a:schemeClr>
                </a:solidFill>
              </a:rPr>
              <a:t>[they]</a:t>
            </a:r>
          </a:p>
        </p:txBody>
      </p:sp>
      <p:sp>
        <p:nvSpPr>
          <p:cNvPr id="6" name="Rectangle 5"/>
          <p:cNvSpPr/>
          <p:nvPr/>
        </p:nvSpPr>
        <p:spPr>
          <a:xfrm>
            <a:off x="4316121" y="1707220"/>
            <a:ext cx="3363421" cy="461665"/>
          </a:xfrm>
          <a:prstGeom prst="rect">
            <a:avLst/>
          </a:prstGeom>
        </p:spPr>
        <p:txBody>
          <a:bodyPr wrap="none">
            <a:spAutoFit/>
          </a:bodyPr>
          <a:lstStyle/>
          <a:p>
            <a:r>
              <a:rPr lang="en-GB" sz="2400" dirty="0">
                <a:solidFill>
                  <a:schemeClr val="accent5">
                    <a:lumMod val="50000"/>
                  </a:schemeClr>
                </a:solidFill>
              </a:rPr>
              <a:t>On the other hand… </a:t>
            </a:r>
            <a:endParaRPr lang="en-GB" sz="2400" dirty="0"/>
          </a:p>
        </p:txBody>
      </p:sp>
    </p:spTree>
    <p:extLst>
      <p:ext uri="{BB962C8B-B14F-4D97-AF65-F5344CB8AC3E}">
        <p14:creationId xmlns:p14="http://schemas.microsoft.com/office/powerpoint/2010/main" val="343968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0" grpId="0"/>
      <p:bldP spid="42" grpId="0" animBg="1"/>
      <p:bldP spid="4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¿Qué hace la </a:t>
            </a:r>
            <a:r>
              <a:rPr lang="en-GB" sz="2400" b="1" dirty="0" err="1">
                <a:solidFill>
                  <a:schemeClr val="bg1"/>
                </a:solidFill>
              </a:rPr>
              <a:t>familia</a:t>
            </a:r>
            <a:r>
              <a:rPr lang="en-GB" sz="2400" b="1" dirty="0">
                <a:solidFill>
                  <a:schemeClr val="bg1"/>
                </a:solidFill>
              </a:rPr>
              <a:t> </a:t>
            </a:r>
            <a:r>
              <a:rPr lang="en-GB" sz="2400" b="1" dirty="0" err="1">
                <a:solidFill>
                  <a:schemeClr val="bg1"/>
                </a:solidFill>
              </a:rPr>
              <a:t>López</a:t>
            </a:r>
            <a:r>
              <a:rPr lang="en-GB" sz="2400" b="1" dirty="0">
                <a:solidFill>
                  <a:schemeClr val="bg1"/>
                </a:solidFill>
              </a:rPr>
              <a:t> </a:t>
            </a:r>
            <a:r>
              <a:rPr lang="en-GB" sz="2400" b="1" dirty="0" err="1">
                <a:solidFill>
                  <a:schemeClr val="bg1"/>
                </a:solidFill>
              </a:rPr>
              <a:t>durante</a:t>
            </a:r>
            <a:r>
              <a:rPr lang="en-GB" sz="2400" b="1" dirty="0">
                <a:solidFill>
                  <a:schemeClr val="bg1"/>
                </a:solidFill>
              </a:rPr>
              <a:t> la </a:t>
            </a:r>
            <a:r>
              <a:rPr lang="en-GB" sz="2400" b="1" dirty="0" err="1">
                <a:solidFill>
                  <a:schemeClr val="bg1"/>
                </a:solidFill>
              </a:rPr>
              <a:t>Navidad</a:t>
            </a:r>
            <a:r>
              <a:rPr lang="en-GB" sz="24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432758" y="258166"/>
            <a:ext cx="249538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F010251-589D-FD4D-A63A-07917D7B3A86}"/>
              </a:ext>
            </a:extLst>
          </p:cNvPr>
          <p:cNvSpPr txBox="1"/>
          <p:nvPr/>
        </p:nvSpPr>
        <p:spPr>
          <a:xfrm>
            <a:off x="180000" y="1296000"/>
            <a:ext cx="5471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p:txBody>
      </p:sp>
      <p:sp>
        <p:nvSpPr>
          <p:cNvPr id="7" name="TextBox 6"/>
          <p:cNvSpPr txBox="1"/>
          <p:nvPr/>
        </p:nvSpPr>
        <p:spPr>
          <a:xfrm>
            <a:off x="264695" y="1776548"/>
            <a:ext cx="10395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2400" b="0"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día</a:t>
            </a:r>
            <a:r>
              <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GB" sz="2400" b="0"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Navidad</a:t>
            </a:r>
            <a:endPar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p:cNvSpPr txBox="1"/>
          <p:nvPr/>
        </p:nvSpPr>
        <p:spPr>
          <a:xfrm>
            <a:off x="264695" y="3811277"/>
            <a:ext cx="10395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2400" b="0"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Nochevieja</a:t>
            </a:r>
            <a:endPar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p:cNvSpPr txBox="1"/>
          <p:nvPr/>
        </p:nvSpPr>
        <p:spPr>
          <a:xfrm>
            <a:off x="387017" y="2437880"/>
            <a:ext cx="3588084" cy="40011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discover the presents</a:t>
            </a:r>
          </a:p>
        </p:txBody>
      </p:sp>
      <p:sp>
        <p:nvSpPr>
          <p:cNvPr id="13" name="TextBox 12"/>
          <p:cNvSpPr txBox="1"/>
          <p:nvPr/>
        </p:nvSpPr>
        <p:spPr>
          <a:xfrm>
            <a:off x="5308600" y="2404143"/>
            <a:ext cx="3212431" cy="40011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make the food.</a:t>
            </a:r>
          </a:p>
        </p:txBody>
      </p:sp>
      <p:sp>
        <p:nvSpPr>
          <p:cNvPr id="14" name="TextBox 13"/>
          <p:cNvSpPr txBox="1"/>
          <p:nvPr/>
        </p:nvSpPr>
        <p:spPr>
          <a:xfrm>
            <a:off x="387016" y="3103391"/>
            <a:ext cx="3588085" cy="40011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drink coffee </a:t>
            </a:r>
          </a:p>
        </p:txBody>
      </p:sp>
      <p:sp>
        <p:nvSpPr>
          <p:cNvPr id="15" name="TextBox 14"/>
          <p:cNvSpPr txBox="1"/>
          <p:nvPr/>
        </p:nvSpPr>
        <p:spPr>
          <a:xfrm>
            <a:off x="5308601" y="3107951"/>
            <a:ext cx="3212431" cy="40011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read new books.</a:t>
            </a:r>
          </a:p>
        </p:txBody>
      </p:sp>
      <p:sp>
        <p:nvSpPr>
          <p:cNvPr id="16" name="TextBox 15"/>
          <p:cNvSpPr txBox="1"/>
          <p:nvPr/>
        </p:nvSpPr>
        <p:spPr>
          <a:xfrm>
            <a:off x="6144548" y="5482011"/>
            <a:ext cx="4082344" cy="40011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eat 12 grapes at midnight.</a:t>
            </a:r>
          </a:p>
        </p:txBody>
      </p:sp>
      <p:sp>
        <p:nvSpPr>
          <p:cNvPr id="17" name="TextBox 16"/>
          <p:cNvSpPr txBox="1"/>
          <p:nvPr/>
        </p:nvSpPr>
        <p:spPr>
          <a:xfrm>
            <a:off x="387016" y="5482011"/>
            <a:ext cx="3823740" cy="40011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want to go to bed early.</a:t>
            </a:r>
          </a:p>
        </p:txBody>
      </p:sp>
      <p:sp>
        <p:nvSpPr>
          <p:cNvPr id="18" name="TextBox 17"/>
          <p:cNvSpPr txBox="1"/>
          <p:nvPr/>
        </p:nvSpPr>
        <p:spPr>
          <a:xfrm>
            <a:off x="387016" y="4580718"/>
            <a:ext cx="3823740" cy="40011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must clean the house</a:t>
            </a:r>
          </a:p>
        </p:txBody>
      </p:sp>
      <p:sp>
        <p:nvSpPr>
          <p:cNvPr id="19" name="TextBox 18"/>
          <p:cNvSpPr txBox="1"/>
          <p:nvPr/>
        </p:nvSpPr>
        <p:spPr>
          <a:xfrm>
            <a:off x="6144548" y="4567974"/>
            <a:ext cx="3288210" cy="40011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can play with friends.</a:t>
            </a:r>
          </a:p>
        </p:txBody>
      </p:sp>
      <p:sp>
        <p:nvSpPr>
          <p:cNvPr id="20" name="TextBox 19"/>
          <p:cNvSpPr txBox="1"/>
          <p:nvPr/>
        </p:nvSpPr>
        <p:spPr>
          <a:xfrm>
            <a:off x="4210756" y="2436962"/>
            <a:ext cx="1562100" cy="461665"/>
          </a:xfrm>
          <a:prstGeom prst="rect">
            <a:avLst/>
          </a:prstGeom>
          <a:noFill/>
        </p:spPr>
        <p:txBody>
          <a:bodyPr wrap="square" rtlCol="0">
            <a:spAutoFit/>
          </a:bodyPr>
          <a:lstStyle/>
          <a:p>
            <a:pPr algn="l"/>
            <a:r>
              <a:rPr lang="en-GB" sz="2400" dirty="0">
                <a:solidFill>
                  <a:schemeClr val="accent5">
                    <a:lumMod val="50000"/>
                  </a:schemeClr>
                </a:solidFill>
              </a:rPr>
              <a:t>while</a:t>
            </a:r>
          </a:p>
        </p:txBody>
      </p:sp>
      <p:sp>
        <p:nvSpPr>
          <p:cNvPr id="21" name="TextBox 20"/>
          <p:cNvSpPr txBox="1"/>
          <p:nvPr/>
        </p:nvSpPr>
        <p:spPr>
          <a:xfrm>
            <a:off x="4210756" y="3072613"/>
            <a:ext cx="1562100" cy="461665"/>
          </a:xfrm>
          <a:prstGeom prst="rect">
            <a:avLst/>
          </a:prstGeom>
          <a:noFill/>
        </p:spPr>
        <p:txBody>
          <a:bodyPr wrap="square" rtlCol="0">
            <a:spAutoFit/>
          </a:bodyPr>
          <a:lstStyle/>
          <a:p>
            <a:pPr algn="l"/>
            <a:r>
              <a:rPr lang="en-GB" sz="2400" dirty="0">
                <a:solidFill>
                  <a:schemeClr val="accent5">
                    <a:lumMod val="50000"/>
                  </a:schemeClr>
                </a:solidFill>
              </a:rPr>
              <a:t>and</a:t>
            </a:r>
          </a:p>
        </p:txBody>
      </p:sp>
      <p:sp>
        <p:nvSpPr>
          <p:cNvPr id="22" name="TextBox 21"/>
          <p:cNvSpPr txBox="1"/>
          <p:nvPr/>
        </p:nvSpPr>
        <p:spPr>
          <a:xfrm>
            <a:off x="4497432" y="4539233"/>
            <a:ext cx="1765300" cy="461665"/>
          </a:xfrm>
          <a:prstGeom prst="rect">
            <a:avLst/>
          </a:prstGeom>
          <a:noFill/>
        </p:spPr>
        <p:txBody>
          <a:bodyPr wrap="square" rtlCol="0">
            <a:spAutoFit/>
          </a:bodyPr>
          <a:lstStyle/>
          <a:p>
            <a:pPr algn="l"/>
            <a:r>
              <a:rPr lang="en-GB" sz="2400" dirty="0">
                <a:solidFill>
                  <a:schemeClr val="accent5">
                    <a:lumMod val="50000"/>
                  </a:schemeClr>
                </a:solidFill>
              </a:rPr>
              <a:t>but</a:t>
            </a:r>
          </a:p>
        </p:txBody>
      </p:sp>
      <p:sp>
        <p:nvSpPr>
          <p:cNvPr id="23" name="TextBox 22"/>
          <p:cNvSpPr txBox="1"/>
          <p:nvPr/>
        </p:nvSpPr>
        <p:spPr>
          <a:xfrm>
            <a:off x="4497432" y="5479567"/>
            <a:ext cx="1929810" cy="461665"/>
          </a:xfrm>
          <a:prstGeom prst="rect">
            <a:avLst/>
          </a:prstGeom>
          <a:noFill/>
        </p:spPr>
        <p:txBody>
          <a:bodyPr wrap="square" rtlCol="0">
            <a:spAutoFit/>
          </a:bodyPr>
          <a:lstStyle/>
          <a:p>
            <a:pPr algn="l"/>
            <a:r>
              <a:rPr lang="en-GB" sz="2400" dirty="0">
                <a:solidFill>
                  <a:schemeClr val="accent5">
                    <a:lumMod val="50000"/>
                  </a:schemeClr>
                </a:solidFill>
              </a:rPr>
              <a:t>However,</a:t>
            </a:r>
          </a:p>
        </p:txBody>
      </p:sp>
    </p:spTree>
    <p:extLst>
      <p:ext uri="{BB962C8B-B14F-4D97-AF65-F5344CB8AC3E}">
        <p14:creationId xmlns:p14="http://schemas.microsoft.com/office/powerpoint/2010/main" val="729065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¿Qué hace la </a:t>
            </a:r>
            <a:r>
              <a:rPr lang="en-GB" sz="2400" b="1" dirty="0" err="1">
                <a:solidFill>
                  <a:schemeClr val="bg1"/>
                </a:solidFill>
              </a:rPr>
              <a:t>familia</a:t>
            </a:r>
            <a:r>
              <a:rPr lang="en-GB" sz="2400" b="1" dirty="0">
                <a:solidFill>
                  <a:schemeClr val="bg1"/>
                </a:solidFill>
              </a:rPr>
              <a:t> </a:t>
            </a:r>
            <a:r>
              <a:rPr lang="en-GB" sz="2400" b="1" dirty="0" err="1">
                <a:solidFill>
                  <a:schemeClr val="bg1"/>
                </a:solidFill>
              </a:rPr>
              <a:t>López</a:t>
            </a:r>
            <a:r>
              <a:rPr lang="en-GB" sz="2400" b="1" dirty="0">
                <a:solidFill>
                  <a:schemeClr val="bg1"/>
                </a:solidFill>
              </a:rPr>
              <a:t> </a:t>
            </a:r>
            <a:r>
              <a:rPr lang="en-GB" sz="2400" b="1" dirty="0" err="1">
                <a:solidFill>
                  <a:schemeClr val="bg1"/>
                </a:solidFill>
              </a:rPr>
              <a:t>durante</a:t>
            </a:r>
            <a:r>
              <a:rPr lang="en-GB" sz="2400" b="1" dirty="0">
                <a:solidFill>
                  <a:schemeClr val="bg1"/>
                </a:solidFill>
              </a:rPr>
              <a:t> la </a:t>
            </a:r>
            <a:r>
              <a:rPr lang="en-GB" sz="2400" b="1" dirty="0" err="1">
                <a:solidFill>
                  <a:schemeClr val="bg1"/>
                </a:solidFill>
              </a:rPr>
              <a:t>Navidad</a:t>
            </a:r>
            <a:r>
              <a:rPr lang="en-GB" sz="24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432758" y="258166"/>
            <a:ext cx="249538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y </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F010251-589D-FD4D-A63A-07917D7B3A86}"/>
              </a:ext>
            </a:extLst>
          </p:cNvPr>
          <p:cNvSpPr txBox="1"/>
          <p:nvPr/>
        </p:nvSpPr>
        <p:spPr>
          <a:xfrm>
            <a:off x="180000" y="1296000"/>
            <a:ext cx="5471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sng" dirty="0">
                <a:solidFill>
                  <a:srgbClr val="4472C4">
                    <a:lumMod val="50000"/>
                  </a:srgbClr>
                </a:solidFill>
                <a:latin typeface="Century Gothic" panose="020F0302020204030204"/>
              </a:rPr>
              <a:t>Persona B</a:t>
            </a:r>
            <a:endParaRPr kumimoji="0" lang="en-US" sz="2400" b="1" i="0" u="sng"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7" name="TextBox 6"/>
          <p:cNvSpPr txBox="1"/>
          <p:nvPr/>
        </p:nvSpPr>
        <p:spPr>
          <a:xfrm>
            <a:off x="264695" y="1776548"/>
            <a:ext cx="10395284" cy="461665"/>
          </a:xfrm>
          <a:prstGeom prst="rect">
            <a:avLst/>
          </a:prstGeom>
          <a:noFill/>
        </p:spPr>
        <p:txBody>
          <a:bodyPr wrap="square" rtlCol="0">
            <a:spAutoFit/>
          </a:bodyPr>
          <a:lstStyle/>
          <a:p>
            <a:pPr algn="l"/>
            <a:r>
              <a:rPr lang="en-GB" sz="2400" u="sng" dirty="0">
                <a:solidFill>
                  <a:schemeClr val="accent5">
                    <a:lumMod val="50000"/>
                  </a:schemeClr>
                </a:solidFill>
              </a:rPr>
              <a:t>El </a:t>
            </a:r>
            <a:r>
              <a:rPr lang="en-GB" sz="2400" u="sng" dirty="0" err="1">
                <a:solidFill>
                  <a:schemeClr val="accent5">
                    <a:lumMod val="50000"/>
                  </a:schemeClr>
                </a:solidFill>
              </a:rPr>
              <a:t>día</a:t>
            </a:r>
            <a:r>
              <a:rPr lang="en-GB" sz="2400" u="sng" dirty="0">
                <a:solidFill>
                  <a:schemeClr val="accent5">
                    <a:lumMod val="50000"/>
                  </a:schemeClr>
                </a:solidFill>
              </a:rPr>
              <a:t> de </a:t>
            </a:r>
            <a:r>
              <a:rPr lang="en-GB" sz="2400" u="sng" dirty="0" err="1">
                <a:solidFill>
                  <a:schemeClr val="accent5">
                    <a:lumMod val="50000"/>
                  </a:schemeClr>
                </a:solidFill>
              </a:rPr>
              <a:t>Navidad</a:t>
            </a:r>
            <a:endParaRPr lang="en-GB" sz="2400" u="sng" dirty="0">
              <a:solidFill>
                <a:schemeClr val="accent5">
                  <a:lumMod val="50000"/>
                </a:schemeClr>
              </a:solidFill>
            </a:endParaRPr>
          </a:p>
        </p:txBody>
      </p:sp>
      <p:sp>
        <p:nvSpPr>
          <p:cNvPr id="8" name="TextBox 7"/>
          <p:cNvSpPr txBox="1"/>
          <p:nvPr/>
        </p:nvSpPr>
        <p:spPr>
          <a:xfrm>
            <a:off x="264695" y="3811277"/>
            <a:ext cx="10395284" cy="461665"/>
          </a:xfrm>
          <a:prstGeom prst="rect">
            <a:avLst/>
          </a:prstGeom>
          <a:noFill/>
        </p:spPr>
        <p:txBody>
          <a:bodyPr wrap="square" rtlCol="0">
            <a:spAutoFit/>
          </a:bodyPr>
          <a:lstStyle/>
          <a:p>
            <a:pPr algn="l"/>
            <a:r>
              <a:rPr lang="en-GB" sz="2400" u="sng" dirty="0">
                <a:solidFill>
                  <a:schemeClr val="accent5">
                    <a:lumMod val="50000"/>
                  </a:schemeClr>
                </a:solidFill>
              </a:rPr>
              <a:t>La </a:t>
            </a:r>
            <a:r>
              <a:rPr lang="en-GB" sz="2400" u="sng" dirty="0" err="1">
                <a:solidFill>
                  <a:schemeClr val="accent5">
                    <a:lumMod val="50000"/>
                  </a:schemeClr>
                </a:solidFill>
              </a:rPr>
              <a:t>Nochevieja</a:t>
            </a:r>
            <a:endParaRPr lang="en-GB" sz="2400" u="sng" dirty="0">
              <a:solidFill>
                <a:schemeClr val="accent5">
                  <a:lumMod val="50000"/>
                </a:schemeClr>
              </a:solidFill>
            </a:endParaRPr>
          </a:p>
        </p:txBody>
      </p:sp>
      <p:sp>
        <p:nvSpPr>
          <p:cNvPr id="14" name="TextBox 13"/>
          <p:cNvSpPr txBox="1"/>
          <p:nvPr/>
        </p:nvSpPr>
        <p:spPr>
          <a:xfrm>
            <a:off x="264695" y="3098906"/>
            <a:ext cx="2881562" cy="400110"/>
          </a:xfrm>
          <a:prstGeom prst="rect">
            <a:avLst/>
          </a:prstGeom>
          <a:solidFill>
            <a:schemeClr val="accent4">
              <a:lumMod val="40000"/>
              <a:lumOff val="60000"/>
            </a:schemeClr>
          </a:solidFill>
        </p:spPr>
        <p:txBody>
          <a:bodyPr wrap="square" rtlCol="0">
            <a:spAutoFit/>
          </a:bodyPr>
          <a:lstStyle/>
          <a:p>
            <a:pPr algn="l"/>
            <a:r>
              <a:rPr lang="en-GB" sz="2000" b="1" dirty="0">
                <a:solidFill>
                  <a:schemeClr val="accent5">
                    <a:lumMod val="50000"/>
                  </a:schemeClr>
                </a:solidFill>
              </a:rPr>
              <a:t>They</a:t>
            </a:r>
            <a:r>
              <a:rPr lang="en-GB" sz="2000" dirty="0">
                <a:solidFill>
                  <a:schemeClr val="accent5">
                    <a:lumMod val="50000"/>
                  </a:schemeClr>
                </a:solidFill>
              </a:rPr>
              <a:t> eat tasty paella</a:t>
            </a:r>
          </a:p>
        </p:txBody>
      </p:sp>
      <p:sp>
        <p:nvSpPr>
          <p:cNvPr id="17" name="TextBox 16"/>
          <p:cNvSpPr txBox="1"/>
          <p:nvPr/>
        </p:nvSpPr>
        <p:spPr>
          <a:xfrm>
            <a:off x="4724561" y="3099031"/>
            <a:ext cx="4034590" cy="400110"/>
          </a:xfrm>
          <a:prstGeom prst="rect">
            <a:avLst/>
          </a:prstGeom>
          <a:solidFill>
            <a:schemeClr val="accent4">
              <a:lumMod val="40000"/>
              <a:lumOff val="60000"/>
            </a:schemeClr>
          </a:solidFill>
        </p:spPr>
        <p:txBody>
          <a:bodyPr wrap="square" rtlCol="0">
            <a:spAutoFit/>
          </a:bodyPr>
          <a:lstStyle/>
          <a:p>
            <a:pPr algn="l"/>
            <a:r>
              <a:rPr lang="en-GB" sz="2000" b="1" dirty="0">
                <a:solidFill>
                  <a:schemeClr val="accent5">
                    <a:lumMod val="50000"/>
                  </a:schemeClr>
                </a:solidFill>
              </a:rPr>
              <a:t>we</a:t>
            </a:r>
            <a:r>
              <a:rPr lang="en-GB" sz="2000" dirty="0">
                <a:solidFill>
                  <a:schemeClr val="accent5">
                    <a:lumMod val="50000"/>
                  </a:schemeClr>
                </a:solidFill>
              </a:rPr>
              <a:t> write with the new pens.</a:t>
            </a:r>
          </a:p>
        </p:txBody>
      </p:sp>
      <p:sp>
        <p:nvSpPr>
          <p:cNvPr id="18" name="TextBox 17"/>
          <p:cNvSpPr txBox="1"/>
          <p:nvPr/>
        </p:nvSpPr>
        <p:spPr>
          <a:xfrm>
            <a:off x="264695" y="2389285"/>
            <a:ext cx="2881562" cy="400110"/>
          </a:xfrm>
          <a:prstGeom prst="rect">
            <a:avLst/>
          </a:prstGeom>
          <a:solidFill>
            <a:schemeClr val="accent4">
              <a:lumMod val="40000"/>
              <a:lumOff val="60000"/>
            </a:schemeClr>
          </a:solidFill>
        </p:spPr>
        <p:txBody>
          <a:bodyPr wrap="square" rtlCol="0">
            <a:spAutoFit/>
          </a:bodyPr>
          <a:lstStyle/>
          <a:p>
            <a:pPr algn="l"/>
            <a:r>
              <a:rPr lang="en-GB" sz="2000" b="1" dirty="0">
                <a:solidFill>
                  <a:schemeClr val="accent5">
                    <a:lumMod val="50000"/>
                  </a:schemeClr>
                </a:solidFill>
              </a:rPr>
              <a:t>We</a:t>
            </a:r>
            <a:r>
              <a:rPr lang="en-GB" sz="2000" dirty="0">
                <a:solidFill>
                  <a:schemeClr val="accent5">
                    <a:lumMod val="50000"/>
                  </a:schemeClr>
                </a:solidFill>
              </a:rPr>
              <a:t> sleep</a:t>
            </a:r>
          </a:p>
        </p:txBody>
      </p:sp>
      <p:sp>
        <p:nvSpPr>
          <p:cNvPr id="19" name="TextBox 18"/>
          <p:cNvSpPr txBox="1"/>
          <p:nvPr/>
        </p:nvSpPr>
        <p:spPr>
          <a:xfrm>
            <a:off x="4724560" y="2402474"/>
            <a:ext cx="4254340" cy="400110"/>
          </a:xfrm>
          <a:prstGeom prst="rect">
            <a:avLst/>
          </a:prstGeom>
          <a:solidFill>
            <a:schemeClr val="accent4">
              <a:lumMod val="40000"/>
              <a:lumOff val="60000"/>
            </a:schemeClr>
          </a:solidFill>
        </p:spPr>
        <p:txBody>
          <a:bodyPr wrap="square" rtlCol="0">
            <a:spAutoFit/>
          </a:bodyPr>
          <a:lstStyle/>
          <a:p>
            <a:pPr algn="l"/>
            <a:r>
              <a:rPr lang="en-GB" sz="2000" b="1" dirty="0">
                <a:solidFill>
                  <a:schemeClr val="accent5">
                    <a:lumMod val="50000"/>
                  </a:schemeClr>
                </a:solidFill>
              </a:rPr>
              <a:t>they</a:t>
            </a:r>
            <a:r>
              <a:rPr lang="en-GB" sz="2000" dirty="0">
                <a:solidFill>
                  <a:schemeClr val="accent5">
                    <a:lumMod val="50000"/>
                  </a:schemeClr>
                </a:solidFill>
              </a:rPr>
              <a:t> reply/respond to messages.</a:t>
            </a:r>
          </a:p>
        </p:txBody>
      </p:sp>
      <p:sp>
        <p:nvSpPr>
          <p:cNvPr id="20" name="TextBox 19"/>
          <p:cNvSpPr txBox="1"/>
          <p:nvPr/>
        </p:nvSpPr>
        <p:spPr>
          <a:xfrm>
            <a:off x="5332294" y="4618088"/>
            <a:ext cx="4892509" cy="400110"/>
          </a:xfrm>
          <a:prstGeom prst="rect">
            <a:avLst/>
          </a:prstGeom>
          <a:solidFill>
            <a:schemeClr val="accent4">
              <a:lumMod val="40000"/>
              <a:lumOff val="60000"/>
            </a:schemeClr>
          </a:solidFill>
        </p:spPr>
        <p:txBody>
          <a:bodyPr wrap="square" rtlCol="0">
            <a:spAutoFit/>
          </a:bodyPr>
          <a:lstStyle/>
          <a:p>
            <a:pPr algn="l"/>
            <a:r>
              <a:rPr lang="en-GB" sz="2000" b="1" dirty="0">
                <a:solidFill>
                  <a:schemeClr val="accent5">
                    <a:lumMod val="50000"/>
                  </a:schemeClr>
                </a:solidFill>
              </a:rPr>
              <a:t>we</a:t>
            </a:r>
            <a:r>
              <a:rPr lang="en-GB" sz="2000" dirty="0">
                <a:solidFill>
                  <a:schemeClr val="accent5">
                    <a:lumMod val="50000"/>
                  </a:schemeClr>
                </a:solidFill>
              </a:rPr>
              <a:t> want to eat grapes in the square.</a:t>
            </a:r>
          </a:p>
        </p:txBody>
      </p:sp>
      <p:sp>
        <p:nvSpPr>
          <p:cNvPr id="21" name="TextBox 20"/>
          <p:cNvSpPr txBox="1"/>
          <p:nvPr/>
        </p:nvSpPr>
        <p:spPr>
          <a:xfrm>
            <a:off x="264695" y="4517425"/>
            <a:ext cx="2881564" cy="707886"/>
          </a:xfrm>
          <a:prstGeom prst="rect">
            <a:avLst/>
          </a:prstGeom>
          <a:solidFill>
            <a:schemeClr val="accent4">
              <a:lumMod val="40000"/>
              <a:lumOff val="60000"/>
            </a:schemeClr>
          </a:solidFill>
        </p:spPr>
        <p:txBody>
          <a:bodyPr wrap="square" rtlCol="0">
            <a:spAutoFit/>
          </a:bodyPr>
          <a:lstStyle/>
          <a:p>
            <a:pPr algn="l"/>
            <a:r>
              <a:rPr lang="en-GB" sz="2000" b="1" dirty="0">
                <a:solidFill>
                  <a:schemeClr val="accent5">
                    <a:lumMod val="50000"/>
                  </a:schemeClr>
                </a:solidFill>
              </a:rPr>
              <a:t>They</a:t>
            </a:r>
            <a:r>
              <a:rPr lang="en-GB" sz="2000" dirty="0">
                <a:solidFill>
                  <a:schemeClr val="accent5">
                    <a:lumMod val="50000"/>
                  </a:schemeClr>
                </a:solidFill>
              </a:rPr>
              <a:t> drink coffee at home</a:t>
            </a:r>
          </a:p>
        </p:txBody>
      </p:sp>
      <p:sp>
        <p:nvSpPr>
          <p:cNvPr id="22" name="TextBox 21"/>
          <p:cNvSpPr txBox="1"/>
          <p:nvPr/>
        </p:nvSpPr>
        <p:spPr>
          <a:xfrm>
            <a:off x="264695" y="5463868"/>
            <a:ext cx="2881564" cy="707886"/>
          </a:xfrm>
          <a:prstGeom prst="rect">
            <a:avLst/>
          </a:prstGeom>
          <a:solidFill>
            <a:schemeClr val="accent4">
              <a:lumMod val="40000"/>
              <a:lumOff val="60000"/>
            </a:schemeClr>
          </a:solidFill>
        </p:spPr>
        <p:txBody>
          <a:bodyPr wrap="square" rtlCol="0">
            <a:spAutoFit/>
          </a:bodyPr>
          <a:lstStyle/>
          <a:p>
            <a:pPr algn="l"/>
            <a:r>
              <a:rPr lang="en-GB" sz="2000" b="1" dirty="0">
                <a:solidFill>
                  <a:schemeClr val="accent5">
                    <a:lumMod val="50000"/>
                  </a:schemeClr>
                </a:solidFill>
              </a:rPr>
              <a:t>We</a:t>
            </a:r>
            <a:r>
              <a:rPr lang="en-GB" sz="2000" dirty="0">
                <a:solidFill>
                  <a:schemeClr val="accent5">
                    <a:lumMod val="50000"/>
                  </a:schemeClr>
                </a:solidFill>
              </a:rPr>
              <a:t> can go to a friend’s house.</a:t>
            </a:r>
          </a:p>
        </p:txBody>
      </p:sp>
      <p:sp>
        <p:nvSpPr>
          <p:cNvPr id="23" name="TextBox 22"/>
          <p:cNvSpPr txBox="1"/>
          <p:nvPr/>
        </p:nvSpPr>
        <p:spPr>
          <a:xfrm>
            <a:off x="5333144" y="5564484"/>
            <a:ext cx="4891659" cy="400110"/>
          </a:xfrm>
          <a:prstGeom prst="rect">
            <a:avLst/>
          </a:prstGeom>
          <a:solidFill>
            <a:schemeClr val="accent4">
              <a:lumMod val="40000"/>
              <a:lumOff val="60000"/>
            </a:schemeClr>
          </a:solidFill>
        </p:spPr>
        <p:txBody>
          <a:bodyPr wrap="square" rtlCol="0">
            <a:spAutoFit/>
          </a:bodyPr>
          <a:lstStyle/>
          <a:p>
            <a:pPr algn="l"/>
            <a:r>
              <a:rPr lang="en-GB" sz="2000" b="1" dirty="0">
                <a:solidFill>
                  <a:schemeClr val="accent5">
                    <a:lumMod val="50000"/>
                  </a:schemeClr>
                </a:solidFill>
              </a:rPr>
              <a:t>they</a:t>
            </a:r>
            <a:r>
              <a:rPr lang="en-GB" sz="2000" dirty="0">
                <a:solidFill>
                  <a:schemeClr val="accent5">
                    <a:lumMod val="50000"/>
                  </a:schemeClr>
                </a:solidFill>
              </a:rPr>
              <a:t> must spend time with Grandma.</a:t>
            </a:r>
          </a:p>
        </p:txBody>
      </p:sp>
      <p:sp>
        <p:nvSpPr>
          <p:cNvPr id="24" name="TextBox 23"/>
          <p:cNvSpPr txBox="1"/>
          <p:nvPr/>
        </p:nvSpPr>
        <p:spPr>
          <a:xfrm>
            <a:off x="3509567" y="2351622"/>
            <a:ext cx="1562100" cy="461665"/>
          </a:xfrm>
          <a:prstGeom prst="rect">
            <a:avLst/>
          </a:prstGeom>
          <a:noFill/>
        </p:spPr>
        <p:txBody>
          <a:bodyPr wrap="square" rtlCol="0">
            <a:spAutoFit/>
          </a:bodyPr>
          <a:lstStyle/>
          <a:p>
            <a:pPr algn="l"/>
            <a:r>
              <a:rPr lang="en-GB" sz="2400" dirty="0">
                <a:solidFill>
                  <a:schemeClr val="accent5">
                    <a:lumMod val="50000"/>
                  </a:schemeClr>
                </a:solidFill>
              </a:rPr>
              <a:t>while</a:t>
            </a:r>
          </a:p>
        </p:txBody>
      </p:sp>
      <p:sp>
        <p:nvSpPr>
          <p:cNvPr id="25" name="TextBox 24"/>
          <p:cNvSpPr txBox="1"/>
          <p:nvPr/>
        </p:nvSpPr>
        <p:spPr>
          <a:xfrm>
            <a:off x="3553740" y="3047067"/>
            <a:ext cx="1562100" cy="461665"/>
          </a:xfrm>
          <a:prstGeom prst="rect">
            <a:avLst/>
          </a:prstGeom>
          <a:noFill/>
        </p:spPr>
        <p:txBody>
          <a:bodyPr wrap="square" rtlCol="0">
            <a:spAutoFit/>
          </a:bodyPr>
          <a:lstStyle/>
          <a:p>
            <a:pPr algn="l"/>
            <a:r>
              <a:rPr lang="en-GB" sz="2400" dirty="0">
                <a:solidFill>
                  <a:schemeClr val="accent5">
                    <a:lumMod val="50000"/>
                  </a:schemeClr>
                </a:solidFill>
              </a:rPr>
              <a:t>and</a:t>
            </a:r>
          </a:p>
        </p:txBody>
      </p:sp>
      <p:sp>
        <p:nvSpPr>
          <p:cNvPr id="26" name="TextBox 25"/>
          <p:cNvSpPr txBox="1"/>
          <p:nvPr/>
        </p:nvSpPr>
        <p:spPr>
          <a:xfrm>
            <a:off x="3553740" y="4605759"/>
            <a:ext cx="815060" cy="461665"/>
          </a:xfrm>
          <a:prstGeom prst="rect">
            <a:avLst/>
          </a:prstGeom>
          <a:noFill/>
        </p:spPr>
        <p:txBody>
          <a:bodyPr wrap="square" rtlCol="0">
            <a:spAutoFit/>
          </a:bodyPr>
          <a:lstStyle/>
          <a:p>
            <a:pPr algn="l"/>
            <a:r>
              <a:rPr lang="en-GB" sz="2400" dirty="0">
                <a:solidFill>
                  <a:schemeClr val="accent5">
                    <a:lumMod val="50000"/>
                  </a:schemeClr>
                </a:solidFill>
              </a:rPr>
              <a:t>but</a:t>
            </a:r>
          </a:p>
        </p:txBody>
      </p:sp>
      <p:sp>
        <p:nvSpPr>
          <p:cNvPr id="27" name="TextBox 26"/>
          <p:cNvSpPr txBox="1"/>
          <p:nvPr/>
        </p:nvSpPr>
        <p:spPr>
          <a:xfrm>
            <a:off x="3509567" y="5548916"/>
            <a:ext cx="2059234" cy="461665"/>
          </a:xfrm>
          <a:prstGeom prst="rect">
            <a:avLst/>
          </a:prstGeom>
          <a:noFill/>
        </p:spPr>
        <p:txBody>
          <a:bodyPr wrap="square" rtlCol="0">
            <a:spAutoFit/>
          </a:bodyPr>
          <a:lstStyle/>
          <a:p>
            <a:pPr algn="l"/>
            <a:r>
              <a:rPr lang="en-GB" sz="2400" dirty="0">
                <a:solidFill>
                  <a:schemeClr val="accent5">
                    <a:lumMod val="50000"/>
                  </a:schemeClr>
                </a:solidFill>
              </a:rPr>
              <a:t>However,</a:t>
            </a:r>
          </a:p>
        </p:txBody>
      </p:sp>
    </p:spTree>
    <p:extLst>
      <p:ext uri="{BB962C8B-B14F-4D97-AF65-F5344CB8AC3E}">
        <p14:creationId xmlns:p14="http://schemas.microsoft.com/office/powerpoint/2010/main" val="965981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¿Qué hace la </a:t>
            </a:r>
            <a:r>
              <a:rPr lang="en-GB" sz="2400" b="1" dirty="0" err="1">
                <a:solidFill>
                  <a:schemeClr val="bg1"/>
                </a:solidFill>
              </a:rPr>
              <a:t>familia</a:t>
            </a:r>
            <a:r>
              <a:rPr lang="en-GB" sz="2400" b="1" dirty="0">
                <a:solidFill>
                  <a:schemeClr val="bg1"/>
                </a:solidFill>
              </a:rPr>
              <a:t> </a:t>
            </a:r>
            <a:r>
              <a:rPr lang="en-GB" sz="2400" b="1" dirty="0" err="1">
                <a:solidFill>
                  <a:schemeClr val="bg1"/>
                </a:solidFill>
              </a:rPr>
              <a:t>López</a:t>
            </a:r>
            <a:r>
              <a:rPr lang="en-GB" sz="2400" b="1" dirty="0">
                <a:solidFill>
                  <a:schemeClr val="bg1"/>
                </a:solidFill>
              </a:rPr>
              <a:t> </a:t>
            </a:r>
            <a:r>
              <a:rPr lang="en-GB" sz="2400" b="1" dirty="0" err="1">
                <a:solidFill>
                  <a:schemeClr val="bg1"/>
                </a:solidFill>
              </a:rPr>
              <a:t>durante</a:t>
            </a:r>
            <a:r>
              <a:rPr lang="en-GB" sz="2400" b="1" dirty="0">
                <a:solidFill>
                  <a:schemeClr val="bg1"/>
                </a:solidFill>
              </a:rPr>
              <a:t> la </a:t>
            </a:r>
            <a:r>
              <a:rPr lang="en-GB" sz="2400" b="1" dirty="0" err="1">
                <a:solidFill>
                  <a:schemeClr val="bg1"/>
                </a:solidFill>
              </a:rPr>
              <a:t>Navidad</a:t>
            </a:r>
            <a:r>
              <a:rPr lang="en-GB" sz="24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432758" y="258166"/>
            <a:ext cx="249538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y </a:t>
            </a:r>
            <a:r>
              <a:rPr lang="en-GB" sz="2000" b="1" dirty="0" err="1">
                <a:solidFill>
                  <a:prstClr val="white"/>
                </a:solidFill>
                <a:latin typeface="Century Gothic" panose="020B0502020202020204" pitchFamily="34" charset="0"/>
              </a:rPr>
              <a:t>escuahar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F010251-589D-FD4D-A63A-07917D7B3A86}"/>
              </a:ext>
            </a:extLst>
          </p:cNvPr>
          <p:cNvSpPr txBox="1"/>
          <p:nvPr/>
        </p:nvSpPr>
        <p:spPr>
          <a:xfrm>
            <a:off x="180000" y="1296000"/>
            <a:ext cx="82300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dirty="0" err="1">
                <a:solidFill>
                  <a:srgbClr val="4472C4">
                    <a:lumMod val="50000"/>
                  </a:srgbClr>
                </a:solidFill>
                <a:latin typeface="Century Gothic" panose="020F0302020204030204"/>
              </a:rPr>
              <a:t>Escucha</a:t>
            </a:r>
            <a:r>
              <a:rPr lang="en-US" sz="2400" b="1" noProof="0" dirty="0">
                <a:solidFill>
                  <a:srgbClr val="4472C4">
                    <a:lumMod val="50000"/>
                  </a:srgbClr>
                </a:solidFill>
                <a:latin typeface="Century Gothic" panose="020F0302020204030204"/>
              </a:rPr>
              <a:t> las </a:t>
            </a:r>
            <a:r>
              <a:rPr lang="en-US" sz="2400" b="1" noProof="0" dirty="0" err="1">
                <a:solidFill>
                  <a:srgbClr val="4472C4">
                    <a:lumMod val="50000"/>
                  </a:srgbClr>
                </a:solidFill>
                <a:latin typeface="Century Gothic" panose="020F0302020204030204"/>
              </a:rPr>
              <a:t>frase</a:t>
            </a:r>
            <a:r>
              <a:rPr lang="en-US" sz="2400" b="1" dirty="0">
                <a:solidFill>
                  <a:srgbClr val="4472C4">
                    <a:lumMod val="50000"/>
                  </a:srgbClr>
                </a:solidFill>
                <a:latin typeface="Century Gothic" panose="020F0302020204030204"/>
              </a:rPr>
              <a:t>s de </a:t>
            </a:r>
            <a:r>
              <a:rPr lang="en-US" sz="2400" b="1" dirty="0" err="1">
                <a:solidFill>
                  <a:srgbClr val="4472C4">
                    <a:lumMod val="50000"/>
                  </a:srgbClr>
                </a:solidFill>
                <a:latin typeface="Century Gothic" panose="020F0302020204030204"/>
              </a:rPr>
              <a:t>tu</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pareja</a:t>
            </a:r>
            <a:r>
              <a:rPr lang="en-US" sz="2400" b="1" dirty="0">
                <a:solidFill>
                  <a:srgbClr val="4472C4">
                    <a:lumMod val="50000"/>
                  </a:srgbClr>
                </a:solidFill>
                <a:latin typeface="Century Gothic" panose="020F0302020204030204"/>
              </a:rPr>
              <a:t> </a:t>
            </a:r>
            <a:r>
              <a:rPr lang="en-US" sz="2400" b="1" noProof="0" dirty="0">
                <a:solidFill>
                  <a:srgbClr val="4472C4">
                    <a:lumMod val="50000"/>
                  </a:srgbClr>
                </a:solidFill>
                <a:latin typeface="Century Gothic" panose="020F0302020204030204"/>
              </a:rPr>
              <a:t>y escribe en </a:t>
            </a:r>
            <a:r>
              <a:rPr lang="en-US" sz="2400" b="1" noProof="0" dirty="0" err="1">
                <a:solidFill>
                  <a:srgbClr val="4472C4">
                    <a:lumMod val="50000"/>
                  </a:srgbClr>
                </a:solidFill>
                <a:latin typeface="Century Gothic" panose="020F0302020204030204"/>
              </a:rPr>
              <a:t>inglés</a:t>
            </a:r>
            <a:r>
              <a:rPr lang="en-US" sz="2400" b="1" dirty="0">
                <a:solidFill>
                  <a:srgbClr val="4472C4">
                    <a:lumMod val="50000"/>
                  </a:srgbClr>
                </a:solidFill>
                <a:latin typeface="Century Gothic" panose="020F0302020204030204"/>
              </a:rPr>
              <a:t>:</a:t>
            </a:r>
            <a:endParaRPr kumimoji="0" lang="en-US" sz="2400" b="1" i="0" strike="noStrike" kern="1200" cap="none" spc="0" normalizeH="0" baseline="0" noProof="0" dirty="0">
              <a:ln>
                <a:noFill/>
              </a:ln>
              <a:solidFill>
                <a:srgbClr val="4472C4">
                  <a:lumMod val="50000"/>
                </a:srgbClr>
              </a:solidFill>
              <a:effectLst/>
              <a:uLnTx/>
              <a:uFillTx/>
              <a:latin typeface="Century Gothic" panose="020F0302020204030204"/>
            </a:endParaRPr>
          </a:p>
        </p:txBody>
      </p:sp>
      <p:graphicFrame>
        <p:nvGraphicFramePr>
          <p:cNvPr id="12" name="Table 11" descr="Table for exercises">
            <a:extLst>
              <a:ext uri="{FF2B5EF4-FFF2-40B4-BE49-F238E27FC236}">
                <a16:creationId xmlns:a16="http://schemas.microsoft.com/office/drawing/2014/main" id="{14B0B687-DE07-4FF2-B1B8-0D613633DECD}"/>
              </a:ext>
            </a:extLst>
          </p:cNvPr>
          <p:cNvGraphicFramePr>
            <a:graphicFrameLocks noGrp="1"/>
          </p:cNvGraphicFramePr>
          <p:nvPr>
            <p:extLst>
              <p:ext uri="{D42A27DB-BD31-4B8C-83A1-F6EECF244321}">
                <p14:modId xmlns:p14="http://schemas.microsoft.com/office/powerpoint/2010/main" val="1004074634"/>
              </p:ext>
            </p:extLst>
          </p:nvPr>
        </p:nvGraphicFramePr>
        <p:xfrm>
          <a:off x="264698" y="1889674"/>
          <a:ext cx="11347910" cy="3973768"/>
        </p:xfrm>
        <a:graphic>
          <a:graphicData uri="http://schemas.openxmlformats.org/drawingml/2006/table">
            <a:tbl>
              <a:tblPr firstRow="1" bandRow="1">
                <a:tableStyleId>{5940675A-B579-460E-94D1-54222C63F5DA}</a:tableStyleId>
              </a:tblPr>
              <a:tblGrid>
                <a:gridCol w="5483684">
                  <a:extLst>
                    <a:ext uri="{9D8B030D-6E8A-4147-A177-3AD203B41FA5}">
                      <a16:colId xmlns:a16="http://schemas.microsoft.com/office/drawing/2014/main" val="2718503455"/>
                    </a:ext>
                  </a:extLst>
                </a:gridCol>
                <a:gridCol w="5864226">
                  <a:extLst>
                    <a:ext uri="{9D8B030D-6E8A-4147-A177-3AD203B41FA5}">
                      <a16:colId xmlns:a16="http://schemas.microsoft.com/office/drawing/2014/main" val="20001"/>
                    </a:ext>
                  </a:extLst>
                </a:gridCol>
              </a:tblGrid>
              <a:tr h="496721">
                <a:tc gridSpan="2">
                  <a:txBody>
                    <a:bodyPr/>
                    <a:lstStyle/>
                    <a:p>
                      <a:pPr algn="ctr"/>
                      <a:r>
                        <a:rPr lang="en-GB" sz="2000" b="1" dirty="0">
                          <a:solidFill>
                            <a:schemeClr val="accent5">
                              <a:lumMod val="50000"/>
                            </a:schemeClr>
                          </a:solidFill>
                        </a:rPr>
                        <a:t>Christmas Day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u="none" kern="1200" dirty="0">
                        <a:solidFill>
                          <a:schemeClr val="accent5">
                            <a:lumMod val="50000"/>
                          </a:schemeClr>
                        </a:solidFill>
                        <a:effectLst/>
                        <a:latin typeface="+mn-lt"/>
                        <a:ea typeface="+mn-ea"/>
                        <a:cs typeface="+mn-cs"/>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pPr algn="ctr"/>
                      <a:r>
                        <a:rPr lang="en-GB" sz="2000" b="1" u="none" dirty="0">
                          <a:solidFill>
                            <a:schemeClr val="accent5">
                              <a:lumMod val="50000"/>
                            </a:schemeClr>
                          </a:solidFill>
                        </a:rPr>
                        <a:t>We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chemeClr val="accent5">
                              <a:lumMod val="50000"/>
                            </a:schemeClr>
                          </a:solidFill>
                        </a:rPr>
                        <a:t>They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gridSpan="2">
                  <a:txBody>
                    <a:bodyPr/>
                    <a:lstStyle/>
                    <a:p>
                      <a:pPr algn="ctr"/>
                      <a:r>
                        <a:rPr lang="en-GB" sz="2000" b="1" dirty="0">
                          <a:solidFill>
                            <a:schemeClr val="accent5">
                              <a:lumMod val="50000"/>
                            </a:schemeClr>
                          </a:solidFill>
                        </a:rPr>
                        <a:t>New</a:t>
                      </a:r>
                      <a:r>
                        <a:rPr lang="en-GB" sz="2000" b="1" baseline="0" dirty="0">
                          <a:solidFill>
                            <a:schemeClr val="accent5">
                              <a:lumMod val="50000"/>
                            </a:schemeClr>
                          </a:solidFill>
                        </a:rPr>
                        <a:t> Year’s Eve</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pPr algn="ctr"/>
                      <a:r>
                        <a:rPr lang="en-GB" sz="2000" b="1" u="none" dirty="0">
                          <a:solidFill>
                            <a:schemeClr val="accent5">
                              <a:lumMod val="50000"/>
                            </a:schemeClr>
                          </a:solidFill>
                        </a:rPr>
                        <a:t>We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chemeClr val="accent5">
                              <a:lumMod val="50000"/>
                            </a:schemeClr>
                          </a:solidFill>
                        </a:rPr>
                        <a:t>They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557770777"/>
                  </a:ext>
                </a:extLst>
              </a:tr>
              <a:tr h="496721">
                <a:tc>
                  <a:txBody>
                    <a:bodyPr/>
                    <a:lstStyle/>
                    <a:p>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94313984"/>
                  </a:ext>
                </a:extLst>
              </a:tr>
            </a:tbl>
          </a:graphicData>
        </a:graphic>
      </p:graphicFrame>
    </p:spTree>
    <p:extLst>
      <p:ext uri="{BB962C8B-B14F-4D97-AF65-F5344CB8AC3E}">
        <p14:creationId xmlns:p14="http://schemas.microsoft.com/office/powerpoint/2010/main" val="1090892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err="1">
                <a:solidFill>
                  <a:schemeClr val="bg1"/>
                </a:solidFill>
              </a:rPr>
              <a:t>Solución</a:t>
            </a:r>
            <a:endParaRPr lang="en-GB" sz="32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432758" y="258166"/>
            <a:ext cx="249538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y </a:t>
            </a:r>
            <a:r>
              <a:rPr lang="en-GB" sz="2000" b="1" dirty="0" err="1">
                <a:solidFill>
                  <a:prstClr val="white"/>
                </a:solidFill>
                <a:latin typeface="Century Gothic" panose="020B0502020202020204" pitchFamily="34" charset="0"/>
              </a:rPr>
              <a:t>escuahar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2" name="Table 11" descr="Table for exercises">
            <a:extLst>
              <a:ext uri="{FF2B5EF4-FFF2-40B4-BE49-F238E27FC236}">
                <a16:creationId xmlns:a16="http://schemas.microsoft.com/office/drawing/2014/main" id="{14B0B687-DE07-4FF2-B1B8-0D613633DECD}"/>
              </a:ext>
            </a:extLst>
          </p:cNvPr>
          <p:cNvGraphicFramePr>
            <a:graphicFrameLocks noGrp="1"/>
          </p:cNvGraphicFramePr>
          <p:nvPr>
            <p:extLst>
              <p:ext uri="{D42A27DB-BD31-4B8C-83A1-F6EECF244321}">
                <p14:modId xmlns:p14="http://schemas.microsoft.com/office/powerpoint/2010/main" val="3976383538"/>
              </p:ext>
            </p:extLst>
          </p:nvPr>
        </p:nvGraphicFramePr>
        <p:xfrm>
          <a:off x="36236" y="1718947"/>
          <a:ext cx="6077882" cy="4525441"/>
        </p:xfrm>
        <a:graphic>
          <a:graphicData uri="http://schemas.openxmlformats.org/drawingml/2006/table">
            <a:tbl>
              <a:tblPr firstRow="1" bandRow="1">
                <a:tableStyleId>{5940675A-B579-460E-94D1-54222C63F5DA}</a:tableStyleId>
              </a:tblPr>
              <a:tblGrid>
                <a:gridCol w="2937034">
                  <a:extLst>
                    <a:ext uri="{9D8B030D-6E8A-4147-A177-3AD203B41FA5}">
                      <a16:colId xmlns:a16="http://schemas.microsoft.com/office/drawing/2014/main" val="2718503455"/>
                    </a:ext>
                  </a:extLst>
                </a:gridCol>
                <a:gridCol w="3140848">
                  <a:extLst>
                    <a:ext uri="{9D8B030D-6E8A-4147-A177-3AD203B41FA5}">
                      <a16:colId xmlns:a16="http://schemas.microsoft.com/office/drawing/2014/main" val="20001"/>
                    </a:ext>
                  </a:extLst>
                </a:gridCol>
              </a:tblGrid>
              <a:tr h="473536">
                <a:tc gridSpan="2">
                  <a:txBody>
                    <a:bodyPr/>
                    <a:lstStyle/>
                    <a:p>
                      <a:pPr algn="ctr"/>
                      <a:r>
                        <a:rPr lang="en-GB" sz="2000" b="1" dirty="0">
                          <a:solidFill>
                            <a:schemeClr val="accent5">
                              <a:lumMod val="50000"/>
                            </a:schemeClr>
                          </a:solidFill>
                        </a:rPr>
                        <a:t>Christmas Day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u="none" kern="1200" dirty="0">
                        <a:solidFill>
                          <a:schemeClr val="accent5">
                            <a:lumMod val="50000"/>
                          </a:schemeClr>
                        </a:solidFill>
                        <a:effectLst/>
                        <a:latin typeface="+mn-lt"/>
                        <a:ea typeface="+mn-ea"/>
                        <a:cs typeface="+mn-cs"/>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41090">
                <a:tc>
                  <a:txBody>
                    <a:bodyPr/>
                    <a:lstStyle/>
                    <a:p>
                      <a:pPr algn="ctr"/>
                      <a:r>
                        <a:rPr lang="en-GB" sz="2000" b="1" u="none" dirty="0">
                          <a:solidFill>
                            <a:schemeClr val="accent5">
                              <a:lumMod val="50000"/>
                            </a:schemeClr>
                          </a:solidFill>
                        </a:rPr>
                        <a:t>We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chemeClr val="accent5">
                              <a:lumMod val="50000"/>
                            </a:schemeClr>
                          </a:solidFill>
                        </a:rPr>
                        <a:t>They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681422">
                <a:tc>
                  <a:txBody>
                    <a:bodyPr/>
                    <a:lstStyle/>
                    <a:p>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681422">
                <a:tc>
                  <a:txBody>
                    <a:bodyPr/>
                    <a:lstStyle/>
                    <a:p>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41090">
                <a:tc gridSpan="2">
                  <a:txBody>
                    <a:bodyPr/>
                    <a:lstStyle/>
                    <a:p>
                      <a:pPr algn="ctr"/>
                      <a:r>
                        <a:rPr lang="en-GB" sz="2000" b="1" dirty="0">
                          <a:solidFill>
                            <a:schemeClr val="accent5">
                              <a:lumMod val="50000"/>
                            </a:schemeClr>
                          </a:solidFill>
                        </a:rPr>
                        <a:t>New</a:t>
                      </a:r>
                      <a:r>
                        <a:rPr lang="en-GB" sz="2000" b="1" baseline="0" dirty="0">
                          <a:solidFill>
                            <a:schemeClr val="accent5">
                              <a:lumMod val="50000"/>
                            </a:schemeClr>
                          </a:solidFill>
                        </a:rPr>
                        <a:t> Year’s Eve</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44037">
                <a:tc>
                  <a:txBody>
                    <a:bodyPr/>
                    <a:lstStyle/>
                    <a:p>
                      <a:pPr algn="ctr"/>
                      <a:r>
                        <a:rPr lang="en-GB" sz="2000" b="1" u="none" dirty="0">
                          <a:solidFill>
                            <a:schemeClr val="accent5">
                              <a:lumMod val="50000"/>
                            </a:schemeClr>
                          </a:solidFill>
                        </a:rPr>
                        <a:t>We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chemeClr val="accent5">
                              <a:lumMod val="50000"/>
                            </a:schemeClr>
                          </a:solidFill>
                        </a:rPr>
                        <a:t>They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681422">
                <a:tc>
                  <a:txBody>
                    <a:bodyPr/>
                    <a:lstStyle/>
                    <a:p>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557770777"/>
                  </a:ext>
                </a:extLst>
              </a:tr>
              <a:tr h="681422">
                <a:tc>
                  <a:txBody>
                    <a:bodyPr/>
                    <a:lstStyle/>
                    <a:p>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94313984"/>
                  </a:ext>
                </a:extLst>
              </a:tr>
            </a:tbl>
          </a:graphicData>
        </a:graphic>
      </p:graphicFrame>
      <p:graphicFrame>
        <p:nvGraphicFramePr>
          <p:cNvPr id="8" name="Table 7" descr="Table for exercises">
            <a:extLst>
              <a:ext uri="{FF2B5EF4-FFF2-40B4-BE49-F238E27FC236}">
                <a16:creationId xmlns:a16="http://schemas.microsoft.com/office/drawing/2014/main" id="{14B0B687-DE07-4FF2-B1B8-0D613633DECD}"/>
              </a:ext>
            </a:extLst>
          </p:cNvPr>
          <p:cNvGraphicFramePr>
            <a:graphicFrameLocks noGrp="1"/>
          </p:cNvGraphicFramePr>
          <p:nvPr>
            <p:extLst>
              <p:ext uri="{D42A27DB-BD31-4B8C-83A1-F6EECF244321}">
                <p14:modId xmlns:p14="http://schemas.microsoft.com/office/powerpoint/2010/main" val="187439777"/>
              </p:ext>
            </p:extLst>
          </p:nvPr>
        </p:nvGraphicFramePr>
        <p:xfrm>
          <a:off x="6114118" y="1718945"/>
          <a:ext cx="6077882" cy="4525442"/>
        </p:xfrm>
        <a:graphic>
          <a:graphicData uri="http://schemas.openxmlformats.org/drawingml/2006/table">
            <a:tbl>
              <a:tblPr firstRow="1" bandRow="1">
                <a:tableStyleId>{5940675A-B579-460E-94D1-54222C63F5DA}</a:tableStyleId>
              </a:tblPr>
              <a:tblGrid>
                <a:gridCol w="2937034">
                  <a:extLst>
                    <a:ext uri="{9D8B030D-6E8A-4147-A177-3AD203B41FA5}">
                      <a16:colId xmlns:a16="http://schemas.microsoft.com/office/drawing/2014/main" val="2718503455"/>
                    </a:ext>
                  </a:extLst>
                </a:gridCol>
                <a:gridCol w="3140848">
                  <a:extLst>
                    <a:ext uri="{9D8B030D-6E8A-4147-A177-3AD203B41FA5}">
                      <a16:colId xmlns:a16="http://schemas.microsoft.com/office/drawing/2014/main" val="20001"/>
                    </a:ext>
                  </a:extLst>
                </a:gridCol>
              </a:tblGrid>
              <a:tr h="473844">
                <a:tc gridSpan="2">
                  <a:txBody>
                    <a:bodyPr/>
                    <a:lstStyle/>
                    <a:p>
                      <a:pPr algn="ctr"/>
                      <a:r>
                        <a:rPr lang="en-GB" sz="2000" b="1" dirty="0">
                          <a:solidFill>
                            <a:schemeClr val="accent5">
                              <a:lumMod val="50000"/>
                            </a:schemeClr>
                          </a:solidFill>
                        </a:rPr>
                        <a:t>Christmas Day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u="none" kern="1200" dirty="0">
                        <a:solidFill>
                          <a:schemeClr val="accent5">
                            <a:lumMod val="50000"/>
                          </a:schemeClr>
                        </a:solidFill>
                        <a:effectLst/>
                        <a:latin typeface="+mn-lt"/>
                        <a:ea typeface="+mn-ea"/>
                        <a:cs typeface="+mn-cs"/>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41378">
                <a:tc>
                  <a:txBody>
                    <a:bodyPr/>
                    <a:lstStyle/>
                    <a:p>
                      <a:pPr algn="ctr"/>
                      <a:r>
                        <a:rPr lang="en-GB" sz="2000" b="1" u="none" dirty="0">
                          <a:solidFill>
                            <a:schemeClr val="accent5">
                              <a:lumMod val="50000"/>
                            </a:schemeClr>
                          </a:solidFill>
                        </a:rPr>
                        <a:t>We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chemeClr val="accent5">
                              <a:lumMod val="50000"/>
                            </a:schemeClr>
                          </a:solidFill>
                        </a:rPr>
                        <a:t>They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681866">
                <a:tc>
                  <a:txBody>
                    <a:bodyPr/>
                    <a:lstStyle/>
                    <a:p>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681866">
                <a:tc>
                  <a:txBody>
                    <a:bodyPr/>
                    <a:lstStyle/>
                    <a:p>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41378">
                <a:tc gridSpan="2">
                  <a:txBody>
                    <a:bodyPr/>
                    <a:lstStyle/>
                    <a:p>
                      <a:pPr algn="ctr"/>
                      <a:r>
                        <a:rPr lang="en-GB" sz="2000" b="1" dirty="0">
                          <a:solidFill>
                            <a:schemeClr val="accent5">
                              <a:lumMod val="50000"/>
                            </a:schemeClr>
                          </a:solidFill>
                        </a:rPr>
                        <a:t>New</a:t>
                      </a:r>
                      <a:r>
                        <a:rPr lang="en-GB" sz="2000" b="1" baseline="0" dirty="0">
                          <a:solidFill>
                            <a:schemeClr val="accent5">
                              <a:lumMod val="50000"/>
                            </a:schemeClr>
                          </a:solidFill>
                        </a:rPr>
                        <a:t> Year’s Eve</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41378">
                <a:tc>
                  <a:txBody>
                    <a:bodyPr/>
                    <a:lstStyle/>
                    <a:p>
                      <a:pPr algn="ctr"/>
                      <a:r>
                        <a:rPr lang="en-GB" sz="2000" b="1" u="none" dirty="0">
                          <a:solidFill>
                            <a:schemeClr val="accent5">
                              <a:lumMod val="50000"/>
                            </a:schemeClr>
                          </a:solidFill>
                        </a:rPr>
                        <a:t>We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chemeClr val="accent5">
                              <a:lumMod val="50000"/>
                            </a:schemeClr>
                          </a:solidFill>
                        </a:rPr>
                        <a:t>They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681866">
                <a:tc>
                  <a:txBody>
                    <a:bodyPr/>
                    <a:lstStyle/>
                    <a:p>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557770777"/>
                  </a:ext>
                </a:extLst>
              </a:tr>
              <a:tr h="681866">
                <a:tc>
                  <a:txBody>
                    <a:bodyPr/>
                    <a:lstStyle/>
                    <a:p>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94313984"/>
                  </a:ext>
                </a:extLst>
              </a:tr>
            </a:tbl>
          </a:graphicData>
        </a:graphic>
      </p:graphicFrame>
      <p:sp>
        <p:nvSpPr>
          <p:cNvPr id="9" name="TextBox 8">
            <a:extLst>
              <a:ext uri="{FF2B5EF4-FFF2-40B4-BE49-F238E27FC236}">
                <a16:creationId xmlns:a16="http://schemas.microsoft.com/office/drawing/2014/main" id="{7F010251-589D-FD4D-A63A-07917D7B3A86}"/>
              </a:ext>
            </a:extLst>
          </p:cNvPr>
          <p:cNvSpPr txBox="1"/>
          <p:nvPr/>
        </p:nvSpPr>
        <p:spPr>
          <a:xfrm>
            <a:off x="180000" y="1179613"/>
            <a:ext cx="19495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u="sng" noProof="0" dirty="0">
                <a:solidFill>
                  <a:srgbClr val="4472C4">
                    <a:lumMod val="50000"/>
                  </a:srgbClr>
                </a:solidFill>
                <a:latin typeface="Century Gothic" panose="020F0302020204030204"/>
              </a:rPr>
              <a:t>Persona A</a:t>
            </a:r>
            <a:endParaRPr kumimoji="0" lang="en-US" sz="2400" i="0" u="sng"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0" name="TextBox 9">
            <a:extLst>
              <a:ext uri="{FF2B5EF4-FFF2-40B4-BE49-F238E27FC236}">
                <a16:creationId xmlns:a16="http://schemas.microsoft.com/office/drawing/2014/main" id="{7F010251-589D-FD4D-A63A-07917D7B3A86}"/>
              </a:ext>
            </a:extLst>
          </p:cNvPr>
          <p:cNvSpPr txBox="1"/>
          <p:nvPr/>
        </p:nvSpPr>
        <p:spPr>
          <a:xfrm>
            <a:off x="6360221" y="1156266"/>
            <a:ext cx="19495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u="sng" noProof="0" dirty="0">
                <a:solidFill>
                  <a:srgbClr val="4472C4">
                    <a:lumMod val="50000"/>
                  </a:srgbClr>
                </a:solidFill>
                <a:latin typeface="Century Gothic" panose="020F0302020204030204"/>
              </a:rPr>
              <a:t>Persona B</a:t>
            </a:r>
            <a:endParaRPr kumimoji="0" lang="en-US" sz="2400" i="0" u="sng"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1" name="TextBox 10"/>
          <p:cNvSpPr txBox="1"/>
          <p:nvPr/>
        </p:nvSpPr>
        <p:spPr>
          <a:xfrm>
            <a:off x="2982195" y="3429184"/>
            <a:ext cx="2759585" cy="400110"/>
          </a:xfrm>
          <a:prstGeom prst="rect">
            <a:avLst/>
          </a:prstGeom>
          <a:noFill/>
        </p:spPr>
        <p:txBody>
          <a:bodyPr wrap="square" rtlCol="0">
            <a:spAutoFit/>
          </a:bodyPr>
          <a:lstStyle/>
          <a:p>
            <a:pPr algn="l"/>
            <a:r>
              <a:rPr lang="en-GB" sz="2000" dirty="0">
                <a:solidFill>
                  <a:schemeClr val="accent5">
                    <a:lumMod val="50000"/>
                  </a:schemeClr>
                </a:solidFill>
              </a:rPr>
              <a:t>eat tasty paella</a:t>
            </a:r>
          </a:p>
        </p:txBody>
      </p:sp>
      <p:sp>
        <p:nvSpPr>
          <p:cNvPr id="13" name="TextBox 12"/>
          <p:cNvSpPr txBox="1"/>
          <p:nvPr/>
        </p:nvSpPr>
        <p:spPr>
          <a:xfrm>
            <a:off x="65583" y="3281978"/>
            <a:ext cx="2852217" cy="707886"/>
          </a:xfrm>
          <a:prstGeom prst="rect">
            <a:avLst/>
          </a:prstGeom>
          <a:noFill/>
        </p:spPr>
        <p:txBody>
          <a:bodyPr wrap="square" rtlCol="0">
            <a:spAutoFit/>
          </a:bodyPr>
          <a:lstStyle/>
          <a:p>
            <a:pPr algn="l"/>
            <a:r>
              <a:rPr lang="en-GB" sz="2000" dirty="0">
                <a:solidFill>
                  <a:schemeClr val="accent5">
                    <a:lumMod val="50000"/>
                  </a:schemeClr>
                </a:solidFill>
              </a:rPr>
              <a:t>write with the new pens</a:t>
            </a:r>
          </a:p>
        </p:txBody>
      </p:sp>
      <p:sp>
        <p:nvSpPr>
          <p:cNvPr id="14" name="TextBox 13"/>
          <p:cNvSpPr txBox="1"/>
          <p:nvPr/>
        </p:nvSpPr>
        <p:spPr>
          <a:xfrm>
            <a:off x="111899" y="2761295"/>
            <a:ext cx="2759584" cy="400110"/>
          </a:xfrm>
          <a:prstGeom prst="rect">
            <a:avLst/>
          </a:prstGeom>
          <a:noFill/>
        </p:spPr>
        <p:txBody>
          <a:bodyPr wrap="square" rtlCol="0">
            <a:spAutoFit/>
          </a:bodyPr>
          <a:lstStyle/>
          <a:p>
            <a:pPr algn="l"/>
            <a:r>
              <a:rPr lang="en-GB" sz="2000" dirty="0">
                <a:solidFill>
                  <a:schemeClr val="accent5">
                    <a:lumMod val="50000"/>
                  </a:schemeClr>
                </a:solidFill>
              </a:rPr>
              <a:t>sleep</a:t>
            </a:r>
          </a:p>
        </p:txBody>
      </p:sp>
      <p:sp>
        <p:nvSpPr>
          <p:cNvPr id="15" name="TextBox 14"/>
          <p:cNvSpPr txBox="1"/>
          <p:nvPr/>
        </p:nvSpPr>
        <p:spPr>
          <a:xfrm>
            <a:off x="2982195" y="2790176"/>
            <a:ext cx="2730189" cy="400110"/>
          </a:xfrm>
          <a:prstGeom prst="rect">
            <a:avLst/>
          </a:prstGeom>
          <a:noFill/>
        </p:spPr>
        <p:txBody>
          <a:bodyPr wrap="square" rtlCol="0">
            <a:spAutoFit/>
          </a:bodyPr>
          <a:lstStyle/>
          <a:p>
            <a:pPr algn="l"/>
            <a:r>
              <a:rPr lang="en-GB" sz="2000" dirty="0">
                <a:solidFill>
                  <a:schemeClr val="accent5">
                    <a:lumMod val="50000"/>
                  </a:schemeClr>
                </a:solidFill>
              </a:rPr>
              <a:t>answer calls</a:t>
            </a:r>
          </a:p>
        </p:txBody>
      </p:sp>
      <p:sp>
        <p:nvSpPr>
          <p:cNvPr id="16" name="TextBox 15"/>
          <p:cNvSpPr txBox="1"/>
          <p:nvPr/>
        </p:nvSpPr>
        <p:spPr>
          <a:xfrm>
            <a:off x="36236" y="4845009"/>
            <a:ext cx="2881564" cy="707886"/>
          </a:xfrm>
          <a:prstGeom prst="rect">
            <a:avLst/>
          </a:prstGeom>
          <a:noFill/>
        </p:spPr>
        <p:txBody>
          <a:bodyPr wrap="square" rtlCol="0">
            <a:spAutoFit/>
          </a:bodyPr>
          <a:lstStyle/>
          <a:p>
            <a:pPr algn="l"/>
            <a:r>
              <a:rPr lang="en-GB" sz="2000" dirty="0">
                <a:solidFill>
                  <a:schemeClr val="accent5">
                    <a:lumMod val="50000"/>
                  </a:schemeClr>
                </a:solidFill>
              </a:rPr>
              <a:t>want to eat grapes in the square</a:t>
            </a:r>
          </a:p>
        </p:txBody>
      </p:sp>
      <p:sp>
        <p:nvSpPr>
          <p:cNvPr id="17" name="TextBox 16"/>
          <p:cNvSpPr txBox="1"/>
          <p:nvPr/>
        </p:nvSpPr>
        <p:spPr>
          <a:xfrm>
            <a:off x="2977801" y="4998897"/>
            <a:ext cx="2880094" cy="400110"/>
          </a:xfrm>
          <a:prstGeom prst="rect">
            <a:avLst/>
          </a:prstGeom>
          <a:noFill/>
        </p:spPr>
        <p:txBody>
          <a:bodyPr wrap="square" rtlCol="0">
            <a:spAutoFit/>
          </a:bodyPr>
          <a:lstStyle/>
          <a:p>
            <a:pPr algn="l"/>
            <a:r>
              <a:rPr lang="en-GB" sz="2000" dirty="0">
                <a:solidFill>
                  <a:schemeClr val="accent5">
                    <a:lumMod val="50000"/>
                  </a:schemeClr>
                </a:solidFill>
              </a:rPr>
              <a:t>drink coffee at home</a:t>
            </a:r>
          </a:p>
        </p:txBody>
      </p:sp>
      <p:sp>
        <p:nvSpPr>
          <p:cNvPr id="18" name="TextBox 17"/>
          <p:cNvSpPr txBox="1"/>
          <p:nvPr/>
        </p:nvSpPr>
        <p:spPr>
          <a:xfrm>
            <a:off x="36236" y="5532446"/>
            <a:ext cx="2881564" cy="707886"/>
          </a:xfrm>
          <a:prstGeom prst="rect">
            <a:avLst/>
          </a:prstGeom>
          <a:noFill/>
        </p:spPr>
        <p:txBody>
          <a:bodyPr wrap="square" rtlCol="0">
            <a:spAutoFit/>
          </a:bodyPr>
          <a:lstStyle/>
          <a:p>
            <a:pPr algn="l"/>
            <a:r>
              <a:rPr lang="en-GB" sz="2000" dirty="0">
                <a:solidFill>
                  <a:schemeClr val="accent5">
                    <a:lumMod val="50000"/>
                  </a:schemeClr>
                </a:solidFill>
              </a:rPr>
              <a:t>can go to a friend’s house</a:t>
            </a:r>
          </a:p>
        </p:txBody>
      </p:sp>
      <p:sp>
        <p:nvSpPr>
          <p:cNvPr id="19" name="TextBox 18"/>
          <p:cNvSpPr txBox="1"/>
          <p:nvPr/>
        </p:nvSpPr>
        <p:spPr>
          <a:xfrm>
            <a:off x="2976331" y="5532446"/>
            <a:ext cx="2881564" cy="707886"/>
          </a:xfrm>
          <a:prstGeom prst="rect">
            <a:avLst/>
          </a:prstGeom>
          <a:noFill/>
        </p:spPr>
        <p:txBody>
          <a:bodyPr wrap="square" rtlCol="0">
            <a:spAutoFit/>
          </a:bodyPr>
          <a:lstStyle/>
          <a:p>
            <a:pPr algn="l"/>
            <a:r>
              <a:rPr lang="en-GB" sz="2000" dirty="0">
                <a:solidFill>
                  <a:schemeClr val="accent5">
                    <a:lumMod val="50000"/>
                  </a:schemeClr>
                </a:solidFill>
              </a:rPr>
              <a:t>must spend time with Grandma</a:t>
            </a:r>
          </a:p>
        </p:txBody>
      </p:sp>
      <p:sp>
        <p:nvSpPr>
          <p:cNvPr id="20" name="TextBox 19"/>
          <p:cNvSpPr txBox="1"/>
          <p:nvPr/>
        </p:nvSpPr>
        <p:spPr>
          <a:xfrm>
            <a:off x="6131075" y="2765099"/>
            <a:ext cx="2809840" cy="400110"/>
          </a:xfrm>
          <a:prstGeom prst="rect">
            <a:avLst/>
          </a:prstGeom>
          <a:noFill/>
        </p:spPr>
        <p:txBody>
          <a:bodyPr wrap="square" rtlCol="0">
            <a:spAutoFit/>
          </a:bodyPr>
          <a:lstStyle/>
          <a:p>
            <a:pPr algn="l"/>
            <a:r>
              <a:rPr lang="en-GB" sz="2000" dirty="0">
                <a:solidFill>
                  <a:schemeClr val="accent5">
                    <a:lumMod val="50000"/>
                  </a:schemeClr>
                </a:solidFill>
              </a:rPr>
              <a:t>discover the presents</a:t>
            </a:r>
          </a:p>
        </p:txBody>
      </p:sp>
      <p:sp>
        <p:nvSpPr>
          <p:cNvPr id="21" name="TextBox 20"/>
          <p:cNvSpPr txBox="1"/>
          <p:nvPr/>
        </p:nvSpPr>
        <p:spPr>
          <a:xfrm>
            <a:off x="6166598" y="3445343"/>
            <a:ext cx="2820574" cy="400110"/>
          </a:xfrm>
          <a:prstGeom prst="rect">
            <a:avLst/>
          </a:prstGeom>
          <a:noFill/>
        </p:spPr>
        <p:txBody>
          <a:bodyPr wrap="square" rtlCol="0">
            <a:spAutoFit/>
          </a:bodyPr>
          <a:lstStyle/>
          <a:p>
            <a:pPr algn="l"/>
            <a:r>
              <a:rPr lang="en-GB" sz="2000" dirty="0">
                <a:solidFill>
                  <a:schemeClr val="accent5">
                    <a:lumMod val="50000"/>
                  </a:schemeClr>
                </a:solidFill>
              </a:rPr>
              <a:t>read new books</a:t>
            </a:r>
          </a:p>
        </p:txBody>
      </p:sp>
      <p:sp>
        <p:nvSpPr>
          <p:cNvPr id="22" name="TextBox 21"/>
          <p:cNvSpPr txBox="1"/>
          <p:nvPr/>
        </p:nvSpPr>
        <p:spPr>
          <a:xfrm>
            <a:off x="9060077" y="2761295"/>
            <a:ext cx="2738639" cy="400110"/>
          </a:xfrm>
          <a:prstGeom prst="rect">
            <a:avLst/>
          </a:prstGeom>
          <a:noFill/>
        </p:spPr>
        <p:txBody>
          <a:bodyPr wrap="square" rtlCol="0">
            <a:spAutoFit/>
          </a:bodyPr>
          <a:lstStyle/>
          <a:p>
            <a:pPr algn="l"/>
            <a:r>
              <a:rPr lang="en-GB" sz="2000" dirty="0">
                <a:solidFill>
                  <a:schemeClr val="accent5">
                    <a:lumMod val="50000"/>
                  </a:schemeClr>
                </a:solidFill>
              </a:rPr>
              <a:t>make the food</a:t>
            </a:r>
          </a:p>
        </p:txBody>
      </p:sp>
      <p:sp>
        <p:nvSpPr>
          <p:cNvPr id="23" name="TextBox 22"/>
          <p:cNvSpPr txBox="1"/>
          <p:nvPr/>
        </p:nvSpPr>
        <p:spPr>
          <a:xfrm>
            <a:off x="9061141" y="3447484"/>
            <a:ext cx="2754985" cy="400110"/>
          </a:xfrm>
          <a:prstGeom prst="rect">
            <a:avLst/>
          </a:prstGeom>
          <a:noFill/>
        </p:spPr>
        <p:txBody>
          <a:bodyPr wrap="square" rtlCol="0">
            <a:spAutoFit/>
          </a:bodyPr>
          <a:lstStyle/>
          <a:p>
            <a:pPr algn="l"/>
            <a:r>
              <a:rPr lang="en-GB" sz="2000" dirty="0">
                <a:solidFill>
                  <a:schemeClr val="accent5">
                    <a:lumMod val="50000"/>
                  </a:schemeClr>
                </a:solidFill>
              </a:rPr>
              <a:t>drink coffee </a:t>
            </a:r>
          </a:p>
        </p:txBody>
      </p:sp>
      <p:sp>
        <p:nvSpPr>
          <p:cNvPr id="24" name="TextBox 23"/>
          <p:cNvSpPr txBox="1"/>
          <p:nvPr/>
        </p:nvSpPr>
        <p:spPr>
          <a:xfrm>
            <a:off x="6134812" y="5532446"/>
            <a:ext cx="2765807" cy="707886"/>
          </a:xfrm>
          <a:prstGeom prst="rect">
            <a:avLst/>
          </a:prstGeom>
          <a:noFill/>
        </p:spPr>
        <p:txBody>
          <a:bodyPr wrap="square" rtlCol="0">
            <a:spAutoFit/>
          </a:bodyPr>
          <a:lstStyle/>
          <a:p>
            <a:pPr algn="l"/>
            <a:r>
              <a:rPr lang="en-GB" sz="2000" dirty="0">
                <a:solidFill>
                  <a:schemeClr val="accent5">
                    <a:lumMod val="50000"/>
                  </a:schemeClr>
                </a:solidFill>
              </a:rPr>
              <a:t>want to go to bed early</a:t>
            </a:r>
          </a:p>
        </p:txBody>
      </p:sp>
      <p:sp>
        <p:nvSpPr>
          <p:cNvPr id="25" name="TextBox 24"/>
          <p:cNvSpPr txBox="1"/>
          <p:nvPr/>
        </p:nvSpPr>
        <p:spPr>
          <a:xfrm>
            <a:off x="6114065" y="4967107"/>
            <a:ext cx="2765807" cy="400110"/>
          </a:xfrm>
          <a:prstGeom prst="rect">
            <a:avLst/>
          </a:prstGeom>
          <a:noFill/>
        </p:spPr>
        <p:txBody>
          <a:bodyPr wrap="square" rtlCol="0">
            <a:spAutoFit/>
          </a:bodyPr>
          <a:lstStyle/>
          <a:p>
            <a:pPr algn="l"/>
            <a:r>
              <a:rPr lang="en-GB" sz="2000" dirty="0">
                <a:solidFill>
                  <a:schemeClr val="accent5">
                    <a:lumMod val="50000"/>
                  </a:schemeClr>
                </a:solidFill>
              </a:rPr>
              <a:t>can play with friends</a:t>
            </a:r>
          </a:p>
        </p:txBody>
      </p:sp>
      <p:sp>
        <p:nvSpPr>
          <p:cNvPr id="26" name="TextBox 25"/>
          <p:cNvSpPr txBox="1"/>
          <p:nvPr/>
        </p:nvSpPr>
        <p:spPr>
          <a:xfrm>
            <a:off x="9023035" y="5532446"/>
            <a:ext cx="2905109" cy="707886"/>
          </a:xfrm>
          <a:prstGeom prst="rect">
            <a:avLst/>
          </a:prstGeom>
          <a:noFill/>
        </p:spPr>
        <p:txBody>
          <a:bodyPr wrap="square" rtlCol="0">
            <a:spAutoFit/>
          </a:bodyPr>
          <a:lstStyle/>
          <a:p>
            <a:pPr algn="l"/>
            <a:r>
              <a:rPr lang="en-GB" sz="2000" dirty="0">
                <a:solidFill>
                  <a:schemeClr val="accent5">
                    <a:lumMod val="50000"/>
                  </a:schemeClr>
                </a:solidFill>
              </a:rPr>
              <a:t>eat 12 grapes at midnight</a:t>
            </a:r>
          </a:p>
        </p:txBody>
      </p:sp>
      <p:sp>
        <p:nvSpPr>
          <p:cNvPr id="27" name="TextBox 26"/>
          <p:cNvSpPr txBox="1"/>
          <p:nvPr/>
        </p:nvSpPr>
        <p:spPr>
          <a:xfrm>
            <a:off x="9095127" y="4966372"/>
            <a:ext cx="2845282" cy="400110"/>
          </a:xfrm>
          <a:prstGeom prst="rect">
            <a:avLst/>
          </a:prstGeom>
          <a:noFill/>
        </p:spPr>
        <p:txBody>
          <a:bodyPr wrap="square" rtlCol="0">
            <a:spAutoFit/>
          </a:bodyPr>
          <a:lstStyle/>
          <a:p>
            <a:pPr algn="l"/>
            <a:r>
              <a:rPr lang="en-GB" sz="2000" dirty="0">
                <a:solidFill>
                  <a:schemeClr val="accent5">
                    <a:lumMod val="50000"/>
                  </a:schemeClr>
                </a:solidFill>
              </a:rPr>
              <a:t>must clean the house</a:t>
            </a:r>
          </a:p>
        </p:txBody>
      </p:sp>
    </p:spTree>
    <p:extLst>
      <p:ext uri="{BB962C8B-B14F-4D97-AF65-F5344CB8AC3E}">
        <p14:creationId xmlns:p14="http://schemas.microsoft.com/office/powerpoint/2010/main" val="19889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Smiley face with headphon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6442" y="867363"/>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0365" y="1146294"/>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2.1, Week 1)</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1" name="Picture 10" descr="the letter Q">
            <a:extLst>
              <a:ext uri="{FF2B5EF4-FFF2-40B4-BE49-F238E27FC236}">
                <a16:creationId xmlns:a16="http://schemas.microsoft.com/office/drawing/2014/main" id="{4F604CAE-A433-4E80-B877-FC4297A94B96}"/>
              </a:ext>
            </a:extLst>
          </p:cNvPr>
          <p:cNvPicPr>
            <a:picLocks noChangeAspect="1"/>
          </p:cNvPicPr>
          <p:nvPr/>
        </p:nvPicPr>
        <p:blipFill>
          <a:blip r:embed="rId3"/>
          <a:stretch>
            <a:fillRect/>
          </a:stretch>
        </p:blipFill>
        <p:spPr>
          <a:xfrm>
            <a:off x="10216442" y="4588063"/>
            <a:ext cx="1300638" cy="1300638"/>
          </a:xfrm>
          <a:prstGeom prst="rect">
            <a:avLst/>
          </a:prstGeom>
        </p:spPr>
      </p:pic>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72493" y="360786"/>
            <a:ext cx="2348853" cy="559970"/>
          </a:xfrm>
        </p:spPr>
        <p:txBody>
          <a:bodyPr>
            <a:normAutofit/>
          </a:bodyPr>
          <a:lstStyle/>
          <a:p>
            <a:r>
              <a:rPr lang="en-GB" sz="3200" b="1" dirty="0" err="1">
                <a:solidFill>
                  <a:schemeClr val="bg1"/>
                </a:solidFill>
              </a:rPr>
              <a:t>Deberes</a:t>
            </a:r>
            <a:endParaRPr lang="en-GB" sz="3200" b="1" dirty="0">
              <a:solidFill>
                <a:schemeClr val="bg1"/>
              </a:solidFill>
            </a:endParaRPr>
          </a:p>
        </p:txBody>
      </p:sp>
      <p:sp>
        <p:nvSpPr>
          <p:cNvPr id="15" name="Rectangle 14"/>
          <p:cNvSpPr/>
          <p:nvPr/>
        </p:nvSpPr>
        <p:spPr>
          <a:xfrm>
            <a:off x="681586" y="4588063"/>
            <a:ext cx="768683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lang="en-GB" sz="2400" b="1" dirty="0">
                <a:solidFill>
                  <a:srgbClr val="5B9BD5">
                    <a:lumMod val="50000"/>
                  </a:srgbClr>
                </a:solidFill>
                <a:latin typeface="Century Gothic" panose="020B0502020202020204" pitchFamily="34" charset="0"/>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5"/>
              </a:rPr>
              <a:t>Y8 Term 1.2 Week 5</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6"/>
              </a:rPr>
              <a:t>Y8 Term 1.1 Week 7</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hlinkClick r:id="rId6"/>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TextBox 15"/>
          <p:cNvSpPr txBox="1"/>
          <p:nvPr/>
        </p:nvSpPr>
        <p:spPr>
          <a:xfrm>
            <a:off x="681586" y="2268584"/>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link:		    </a:t>
            </a: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Y8 Term 2.1 Week 1</a:t>
            </a:r>
            <a:endPar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7" name="TextBox 16"/>
          <p:cNvSpPr txBox="1"/>
          <p:nvPr/>
        </p:nvSpPr>
        <p:spPr>
          <a:xfrm>
            <a:off x="681586" y="3472495"/>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3355" y="3013801"/>
            <a:ext cx="1339655" cy="1339655"/>
          </a:xfrm>
          <a:prstGeom prst="rect">
            <a:avLst/>
          </a:prstGeom>
        </p:spPr>
      </p:pic>
    </p:spTree>
    <p:extLst>
      <p:ext uri="{BB962C8B-B14F-4D97-AF65-F5344CB8AC3E}">
        <p14:creationId xmlns:p14="http://schemas.microsoft.com/office/powerpoint/2010/main" val="3375542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751974" cy="1325563"/>
          </a:xfrm>
        </p:spPr>
        <p:txBody>
          <a:bodyPr>
            <a:normAutofit/>
          </a:bodyPr>
          <a:lstStyle/>
          <a:p>
            <a:r>
              <a:rPr lang="es-ES" sz="2800" b="1" dirty="0">
                <a:solidFill>
                  <a:schemeClr val="bg1"/>
                </a:solidFill>
              </a:rPr>
              <a:t>Los amigos argentinos de Lucía</a:t>
            </a:r>
            <a:endParaRPr lang="en-GB" sz="2800" b="1" dirty="0">
              <a:solidFill>
                <a:schemeClr val="bg1"/>
              </a:solidFill>
            </a:endParaRPr>
          </a:p>
        </p:txBody>
      </p:sp>
      <p:sp>
        <p:nvSpPr>
          <p:cNvPr id="25" name="Rectangle 24">
            <a:extLst>
              <a:ext uri="{FF2B5EF4-FFF2-40B4-BE49-F238E27FC236}">
                <a16:creationId xmlns:a16="http://schemas.microsoft.com/office/drawing/2014/main" id="{12008132-31D7-4886-A202-4481B122B275}"/>
              </a:ext>
            </a:extLst>
          </p:cNvPr>
          <p:cNvSpPr/>
          <p:nvPr/>
        </p:nvSpPr>
        <p:spPr>
          <a:xfrm>
            <a:off x="2370749" y="2474259"/>
            <a:ext cx="242048"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9C6D4C32-594D-41E9-B38E-5FDFA4F01A5E}"/>
              </a:ext>
            </a:extLst>
          </p:cNvPr>
          <p:cNvSpPr txBox="1"/>
          <p:nvPr/>
        </p:nvSpPr>
        <p:spPr>
          <a:xfrm>
            <a:off x="2588947" y="3937734"/>
            <a:ext cx="71000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Escribe el texto en inglés.</a:t>
            </a:r>
          </a:p>
        </p:txBody>
      </p:sp>
      <p:sp>
        <p:nvSpPr>
          <p:cNvPr id="28" name="TextBox 27">
            <a:extLst>
              <a:ext uri="{FF2B5EF4-FFF2-40B4-BE49-F238E27FC236}">
                <a16:creationId xmlns:a16="http://schemas.microsoft.com/office/drawing/2014/main" id="{B0606DBD-9D8B-4BE8-8689-C002F1C6BF94}"/>
              </a:ext>
            </a:extLst>
          </p:cNvPr>
          <p:cNvSpPr txBox="1"/>
          <p:nvPr/>
        </p:nvSpPr>
        <p:spPr>
          <a:xfrm>
            <a:off x="2588947" y="4395729"/>
            <a:ext cx="890195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Hello Lucía. How are you? We are well/fine. We</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now go to another school. We start early in the morning. We always give opinions in class and the other students do, too. We study everything, for example science and German. If we do something bad, we tell the teacher the truth. It’s better like that. If we’re lucky, we can finish the classes twenty minutes early (in order) to watch part of a film.</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5" name="Picture 34" descr="A picture containing doll, toy, drawing&#10;&#10;Description automatically generated">
            <a:extLst>
              <a:ext uri="{FF2B5EF4-FFF2-40B4-BE49-F238E27FC236}">
                <a16:creationId xmlns:a16="http://schemas.microsoft.com/office/drawing/2014/main" id="{786C2664-2C13-4EB6-AE61-724FD60DF4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673" r="34776"/>
          <a:stretch/>
        </p:blipFill>
        <p:spPr>
          <a:xfrm>
            <a:off x="82285" y="1946753"/>
            <a:ext cx="1798379" cy="4120386"/>
          </a:xfrm>
          <a:prstGeom prst="rect">
            <a:avLst/>
          </a:prstGeom>
        </p:spPr>
      </p:pic>
      <p:sp>
        <p:nvSpPr>
          <p:cNvPr id="36" name="TextBox 35">
            <a:extLst>
              <a:ext uri="{FF2B5EF4-FFF2-40B4-BE49-F238E27FC236}">
                <a16:creationId xmlns:a16="http://schemas.microsoft.com/office/drawing/2014/main" id="{816A4942-3C25-46A2-A454-895C63B74770}"/>
              </a:ext>
            </a:extLst>
          </p:cNvPr>
          <p:cNvSpPr txBox="1"/>
          <p:nvPr/>
        </p:nvSpPr>
        <p:spPr>
          <a:xfrm>
            <a:off x="0" y="1196209"/>
            <a:ext cx="42734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 recibe una carta de </a:t>
            </a:r>
            <a:r>
              <a:rPr lang="es-ES" sz="2400" b="1" dirty="0">
                <a:solidFill>
                  <a:srgbClr val="4472C4">
                    <a:lumMod val="50000"/>
                  </a:srgbClr>
                </a:solidFill>
                <a:latin typeface="Century Gothic" panose="020F0302020204030204"/>
              </a:rPr>
              <a:t>unos</a:t>
            </a:r>
            <a:r>
              <a:rPr kumimoji="0" lang="es-E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amigos en Argentina.</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8" name="Picture 37" descr="A picture containing drawing&#10;&#10;Description automatically generated">
            <a:extLst>
              <a:ext uri="{FF2B5EF4-FFF2-40B4-BE49-F238E27FC236}">
                <a16:creationId xmlns:a16="http://schemas.microsoft.com/office/drawing/2014/main" id="{DA51B3AE-E4D1-4735-A74C-4C41FB272FD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049" t="6806" r="58383" b="42912"/>
          <a:stretch/>
        </p:blipFill>
        <p:spPr>
          <a:xfrm rot="1262476" flipH="1">
            <a:off x="1462725" y="3933096"/>
            <a:ext cx="1091994" cy="945680"/>
          </a:xfrm>
          <a:prstGeom prst="rect">
            <a:avLst/>
          </a:prstGeom>
        </p:spPr>
      </p:pic>
      <p:pic>
        <p:nvPicPr>
          <p:cNvPr id="40" name="Picture 39" descr="A picture containing drawing&#10;&#10;Description automatically generated">
            <a:extLst>
              <a:ext uri="{FF2B5EF4-FFF2-40B4-BE49-F238E27FC236}">
                <a16:creationId xmlns:a16="http://schemas.microsoft.com/office/drawing/2014/main" id="{DC7F9716-EB13-4FFB-AB6A-A3817123BAF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056" b="54815" l="10000" r="42188">
                        <a14:foregroundMark x1="18438" y1="10556" x2="14323" y2="13981"/>
                        <a14:foregroundMark x1="14323" y1="13981" x2="11250" y2="21204"/>
                        <a14:foregroundMark x1="11250" y1="21204" x2="10990" y2="36389"/>
                        <a14:foregroundMark x1="10990" y1="36389" x2="12708" y2="44259"/>
                        <a14:foregroundMark x1="12708" y1="44259" x2="15573" y2="50463"/>
                        <a14:foregroundMark x1="15573" y1="50463" x2="19219" y2="54352"/>
                        <a14:foregroundMark x1="19219" y1="54352" x2="27917" y2="55741"/>
                        <a14:foregroundMark x1="27917" y1="55741" x2="31979" y2="55278"/>
                        <a14:foregroundMark x1="31979" y1="55278" x2="36146" y2="50648"/>
                        <a14:foregroundMark x1="36146" y1="50648" x2="41667" y2="34352"/>
                        <a14:foregroundMark x1="41667" y1="34352" x2="40521" y2="12315"/>
                        <a14:foregroundMark x1="40521" y1="12315" x2="23281" y2="7315"/>
                        <a14:foregroundMark x1="23281" y1="7315" x2="18646" y2="8148"/>
                        <a14:foregroundMark x1="18646" y1="8148" x2="16771" y2="10833"/>
                        <a14:foregroundMark x1="11563" y1="17130" x2="11354" y2="35370"/>
                        <a14:foregroundMark x1="11354" y1="35370" x2="16771" y2="43796"/>
                        <a14:foregroundMark x1="16771" y1="43796" x2="28177" y2="50000"/>
                        <a14:foregroundMark x1="28177" y1="50000" x2="31667" y2="39722"/>
                        <a14:foregroundMark x1="31667" y1="39722" x2="31146" y2="31296"/>
                        <a14:foregroundMark x1="31146" y1="31296" x2="28646" y2="25093"/>
                        <a14:foregroundMark x1="28646" y1="25093" x2="16458" y2="17685"/>
                        <a14:foregroundMark x1="38490" y1="22037" x2="38438" y2="39352"/>
                        <a14:foregroundMark x1="38438" y1="39352" x2="33125" y2="49444"/>
                        <a14:foregroundMark x1="33125" y1="49444" x2="26927" y2="53333"/>
                        <a14:foregroundMark x1="26927" y1="53333" x2="20469" y2="53148"/>
                        <a14:foregroundMark x1="20469" y1="53148" x2="15677" y2="47685"/>
                        <a14:foregroundMark x1="15677" y1="47685" x2="13125" y2="37685"/>
                        <a14:foregroundMark x1="13125" y1="37685" x2="15052" y2="26574"/>
                        <a14:foregroundMark x1="15052" y1="26574" x2="21302" y2="10556"/>
                        <a14:foregroundMark x1="21302" y1="10556" x2="26823" y2="8704"/>
                        <a14:foregroundMark x1="26823" y1="8704" x2="30521" y2="11389"/>
                        <a14:foregroundMark x1="26875" y1="30185" x2="21979" y2="30185"/>
                        <a14:foregroundMark x1="21979" y1="30185" x2="19063" y2="35278"/>
                        <a14:foregroundMark x1="19063" y1="35278" x2="23698" y2="36667"/>
                        <a14:foregroundMark x1="23698" y1="36667" x2="27292" y2="32037"/>
                        <a14:foregroundMark x1="27292" y1="32037" x2="27760" y2="29907"/>
                        <a14:foregroundMark x1="27917" y1="29907" x2="24323" y2="35556"/>
                        <a14:foregroundMark x1="24323" y1="35556" x2="28490" y2="37778"/>
                        <a14:foregroundMark x1="28490" y1="37778" x2="29115" y2="30648"/>
                        <a14:foregroundMark x1="29115" y1="30648" x2="29010" y2="29907"/>
                        <a14:foregroundMark x1="22396" y1="29907" x2="19948" y2="35556"/>
                        <a14:foregroundMark x1="19948" y1="35556" x2="24219" y2="35463"/>
                        <a14:foregroundMark x1="24219" y1="35463" x2="21719" y2="29630"/>
                        <a14:foregroundMark x1="21719" y1="29630" x2="21667" y2="29630"/>
                        <a14:foregroundMark x1="28854" y1="29352" x2="26146" y2="35278"/>
                        <a14:foregroundMark x1="26146" y1="35278" x2="29635" y2="31574"/>
                        <a14:foregroundMark x1="29635" y1="31574" x2="29167" y2="30463"/>
                        <a14:foregroundMark x1="23802" y1="30185" x2="21615" y2="36759"/>
                        <a14:foregroundMark x1="21615" y1="36759" x2="24844" y2="32685"/>
                        <a14:foregroundMark x1="24844" y1="32685" x2="23021" y2="27685"/>
                        <a14:foregroundMark x1="37240" y1="26667" x2="38333" y2="33426"/>
                        <a14:foregroundMark x1="38333" y1="33426" x2="42188" y2="31111"/>
                        <a14:foregroundMark x1="42188" y1="31111" x2="37708" y2="28333"/>
                        <a14:foregroundMark x1="37708" y1="28333" x2="36198" y2="29907"/>
                        <a14:foregroundMark x1="41563" y1="29074" x2="37344" y2="24722"/>
                        <a14:foregroundMark x1="37344" y1="24722" x2="37240" y2="16204"/>
                        <a14:foregroundMark x1="37240" y1="16204" x2="37188" y2="30370"/>
                        <a14:foregroundMark x1="37188" y1="30370" x2="35417" y2="27407"/>
                        <a14:foregroundMark x1="32344" y1="13611" x2="36979" y2="17407"/>
                        <a14:foregroundMark x1="30833" y1="9722" x2="35625" y2="10648"/>
                        <a14:foregroundMark x1="35625" y1="10648" x2="38490" y2="16389"/>
                        <a14:foregroundMark x1="38490" y1="16389" x2="38490" y2="17685"/>
                        <a14:foregroundMark x1="32188" y1="13333" x2="38177" y2="24444"/>
                        <a14:foregroundMark x1="36510" y1="39167" x2="36510" y2="39167"/>
                        <a14:foregroundMark x1="31927" y1="53611" x2="31927" y2="53611"/>
                        <a14:foregroundMark x1="26094" y1="54907" x2="26094" y2="54907"/>
                        <a14:foregroundMark x1="27604" y1="54352" x2="27604" y2="54352"/>
                        <a14:foregroundMark x1="10938" y1="31574" x2="10938" y2="31574"/>
                        <a14:foregroundMark x1="11094" y1="29352" x2="11094" y2="29352"/>
                        <a14:foregroundMark x1="10469" y1="29352" x2="10469" y2="29352"/>
                        <a14:foregroundMark x1="10000" y1="26389" x2="10938" y2="37500"/>
                      </a14:backgroundRemoval>
                    </a14:imgEffect>
                  </a14:imgLayer>
                </a14:imgProps>
              </a:ext>
              <a:ext uri="{28A0092B-C50C-407E-A947-70E740481C1C}">
                <a14:useLocalDpi xmlns:a14="http://schemas.microsoft.com/office/drawing/2010/main" val="0"/>
              </a:ext>
            </a:extLst>
          </a:blip>
          <a:srcRect l="9790" t="7424" r="57892" b="43859"/>
          <a:stretch/>
        </p:blipFill>
        <p:spPr>
          <a:xfrm rot="21184524" flipH="1">
            <a:off x="1622283" y="2946462"/>
            <a:ext cx="1188133" cy="1002782"/>
          </a:xfrm>
          <a:prstGeom prst="rect">
            <a:avLst/>
          </a:prstGeom>
        </p:spPr>
      </p:pic>
      <p:sp>
        <p:nvSpPr>
          <p:cNvPr id="14" name="Rounded Rectangle 11">
            <a:extLst>
              <a:ext uri="{FF2B5EF4-FFF2-40B4-BE49-F238E27FC236}">
                <a16:creationId xmlns:a16="http://schemas.microsoft.com/office/drawing/2014/main" id="{A316DD52-7894-4A75-969C-CA0645DA2978}"/>
              </a:ext>
            </a:extLst>
          </p:cNvPr>
          <p:cNvSpPr/>
          <p:nvPr/>
        </p:nvSpPr>
        <p:spPr>
          <a:xfrm>
            <a:off x="10522424" y="258166"/>
            <a:ext cx="14057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ounded Rectangular Callout 2"/>
          <p:cNvSpPr/>
          <p:nvPr/>
        </p:nvSpPr>
        <p:spPr>
          <a:xfrm>
            <a:off x="4510225" y="1196208"/>
            <a:ext cx="7161283" cy="2649651"/>
          </a:xfrm>
          <a:prstGeom prst="wedgeRoundRectCallout">
            <a:avLst>
              <a:gd name="adj1" fmla="val -71376"/>
              <a:gd name="adj2" fmla="val 2983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s-ES" dirty="0">
                <a:solidFill>
                  <a:srgbClr val="002060"/>
                </a:solidFill>
              </a:rPr>
              <a:t>¡Hola Lucía! ¿Cómo estás? Nosotros estamos bien. Ahora vamos a otro colegio </a:t>
            </a:r>
            <a:r>
              <a:rPr lang="es-ES" dirty="0">
                <a:solidFill>
                  <a:srgbClr val="002060"/>
                </a:solidFill>
                <a:sym typeface="Wingdings" panose="05000000000000000000" pitchFamily="2" charset="2"/>
              </a:rPr>
              <a:t>. Empezamos temprano por la mañana. </a:t>
            </a:r>
            <a:r>
              <a:rPr lang="es-ES" dirty="0">
                <a:solidFill>
                  <a:srgbClr val="002060"/>
                </a:solidFill>
              </a:rPr>
              <a:t>Siempre damos opiniones en clase, y los otros estudiantes también. ¡Estudiamos de todo! Por ejemplo ciencias, alemán y chino. Si hacemos algo malo, decimos la verdad a la profesora. Es mejor así. Si tenemos suerte, podemos terminar las clases veinte minutos antes para ver parte de una película.</a:t>
            </a:r>
          </a:p>
        </p:txBody>
      </p:sp>
      <p:pic>
        <p:nvPicPr>
          <p:cNvPr id="1026" name="Picture 2" descr="Logo Bandera Argentin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8839" b="19066"/>
          <a:stretch/>
        </p:blipFill>
        <p:spPr bwMode="auto">
          <a:xfrm>
            <a:off x="2612797" y="2079366"/>
            <a:ext cx="1312418" cy="814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90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7322912" cy="1325563"/>
          </a:xfrm>
        </p:spPr>
        <p:txBody>
          <a:bodyPr>
            <a:normAutofit/>
          </a:bodyPr>
          <a:lstStyle/>
          <a:p>
            <a:r>
              <a:rPr lang="es-ES" sz="2900" b="1" dirty="0">
                <a:solidFill>
                  <a:schemeClr val="bg1"/>
                </a:solidFill>
              </a:rPr>
              <a:t>Los amigos argentinos de Lucía</a:t>
            </a:r>
            <a:endParaRPr lang="en-GB" sz="29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ectangle 32">
            <a:extLst>
              <a:ext uri="{FF2B5EF4-FFF2-40B4-BE49-F238E27FC236}">
                <a16:creationId xmlns:a16="http://schemas.microsoft.com/office/drawing/2014/main" id="{AB4E0C9D-B44B-4B1B-9B8F-B38FC93E267C}"/>
              </a:ext>
            </a:extLst>
          </p:cNvPr>
          <p:cNvSpPr/>
          <p:nvPr/>
        </p:nvSpPr>
        <p:spPr>
          <a:xfrm>
            <a:off x="11112143" y="1026522"/>
            <a:ext cx="176036" cy="9100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A9FF993F-BEB8-45BA-9FFE-7A921FE4A77F}"/>
              </a:ext>
            </a:extLst>
          </p:cNvPr>
          <p:cNvSpPr txBox="1"/>
          <p:nvPr/>
        </p:nvSpPr>
        <p:spPr>
          <a:xfrm>
            <a:off x="649982" y="1184888"/>
            <a:ext cx="97498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¿Las frases son verdaderas (V) o falsas (F)?</a:t>
            </a:r>
          </a:p>
        </p:txBody>
      </p:sp>
      <p:sp>
        <p:nvSpPr>
          <p:cNvPr id="35" name="Action Button: Custom 20">
            <a:hlinkClick r:id="" action="ppaction://noaction" highlightClick="1">
              <a:snd r:embed="rId4" name="Lucia_s friend - text _ slower.wav"/>
            </a:hlinkClick>
            <a:extLst>
              <a:ext uri="{FF2B5EF4-FFF2-40B4-BE49-F238E27FC236}">
                <a16:creationId xmlns:a16="http://schemas.microsoft.com/office/drawing/2014/main" id="{155C717C-8857-45A1-9599-A8DD130ADD24}"/>
              </a:ext>
            </a:extLst>
          </p:cNvPr>
          <p:cNvSpPr/>
          <p:nvPr/>
        </p:nvSpPr>
        <p:spPr>
          <a:xfrm>
            <a:off x="149586" y="1242843"/>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6" name="TextBox 35">
            <a:extLst>
              <a:ext uri="{FF2B5EF4-FFF2-40B4-BE49-F238E27FC236}">
                <a16:creationId xmlns:a16="http://schemas.microsoft.com/office/drawing/2014/main" id="{0AD04FA8-4B02-4783-A828-0835EDAA688B}"/>
              </a:ext>
            </a:extLst>
          </p:cNvPr>
          <p:cNvSpPr txBox="1"/>
          <p:nvPr/>
        </p:nvSpPr>
        <p:spPr>
          <a:xfrm>
            <a:off x="95002" y="1714264"/>
            <a:ext cx="48012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They are at the same school</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as before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40A205BA-E4F1-4C54-9D02-2480CDE4AB2B}"/>
              </a:ext>
            </a:extLst>
          </p:cNvPr>
          <p:cNvSpPr txBox="1"/>
          <p:nvPr/>
        </p:nvSpPr>
        <p:spPr>
          <a:xfrm>
            <a:off x="99079" y="2656094"/>
            <a:ext cx="41712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They start early.</a:t>
            </a:r>
          </a:p>
        </p:txBody>
      </p:sp>
      <p:sp>
        <p:nvSpPr>
          <p:cNvPr id="38" name="TextBox 37">
            <a:extLst>
              <a:ext uri="{FF2B5EF4-FFF2-40B4-BE49-F238E27FC236}">
                <a16:creationId xmlns:a16="http://schemas.microsoft.com/office/drawing/2014/main" id="{FCD51677-176F-465A-8FB7-836964EDE2A4}"/>
              </a:ext>
            </a:extLst>
          </p:cNvPr>
          <p:cNvSpPr txBox="1"/>
          <p:nvPr/>
        </p:nvSpPr>
        <p:spPr>
          <a:xfrm>
            <a:off x="95002" y="3308975"/>
            <a:ext cx="46265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They participate in class.</a:t>
            </a:r>
          </a:p>
        </p:txBody>
      </p:sp>
      <p:sp>
        <p:nvSpPr>
          <p:cNvPr id="39" name="TextBox 38">
            <a:extLst>
              <a:ext uri="{FF2B5EF4-FFF2-40B4-BE49-F238E27FC236}">
                <a16:creationId xmlns:a16="http://schemas.microsoft.com/office/drawing/2014/main" id="{D0DE1F32-47B2-4318-8281-4C2369872450}"/>
              </a:ext>
            </a:extLst>
          </p:cNvPr>
          <p:cNvSpPr txBox="1"/>
          <p:nvPr/>
        </p:nvSpPr>
        <p:spPr>
          <a:xfrm>
            <a:off x="82286" y="3982972"/>
            <a:ext cx="49791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They study Spanish and Chinese.</a:t>
            </a:r>
          </a:p>
        </p:txBody>
      </p:sp>
      <p:sp>
        <p:nvSpPr>
          <p:cNvPr id="40" name="TextBox 39">
            <a:extLst>
              <a:ext uri="{FF2B5EF4-FFF2-40B4-BE49-F238E27FC236}">
                <a16:creationId xmlns:a16="http://schemas.microsoft.com/office/drawing/2014/main" id="{1DD85AFA-55AF-4F14-AEB7-4E84A84E1C3C}"/>
              </a:ext>
            </a:extLst>
          </p:cNvPr>
          <p:cNvSpPr txBox="1"/>
          <p:nvPr/>
        </p:nvSpPr>
        <p:spPr>
          <a:xfrm>
            <a:off x="95002" y="4956046"/>
            <a:ext cx="51242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They </a:t>
            </a:r>
            <a:r>
              <a:rPr lang="en-GB" sz="2400" dirty="0">
                <a:solidFill>
                  <a:srgbClr val="4472C4">
                    <a:lumMod val="50000"/>
                  </a:srgbClr>
                </a:solidFill>
                <a:latin typeface="Century Gothic" panose="020F0302020204030204"/>
              </a:rPr>
              <a:t>are honest.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8FA688B9-EA3F-447B-9CA8-FC9201E579F9}"/>
              </a:ext>
            </a:extLst>
          </p:cNvPr>
          <p:cNvSpPr txBox="1"/>
          <p:nvPr/>
        </p:nvSpPr>
        <p:spPr>
          <a:xfrm>
            <a:off x="5081873" y="1751216"/>
            <a:ext cx="376517" cy="4572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42" name="TextBox 41">
            <a:extLst>
              <a:ext uri="{FF2B5EF4-FFF2-40B4-BE49-F238E27FC236}">
                <a16:creationId xmlns:a16="http://schemas.microsoft.com/office/drawing/2014/main" id="{1803EDD0-BC04-4621-B4EB-0304BB516982}"/>
              </a:ext>
            </a:extLst>
          </p:cNvPr>
          <p:cNvSpPr txBox="1"/>
          <p:nvPr/>
        </p:nvSpPr>
        <p:spPr>
          <a:xfrm>
            <a:off x="5688718" y="1740978"/>
            <a:ext cx="54140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ahora</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vamos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otro</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colegio’ </a:t>
            </a:r>
          </a:p>
        </p:txBody>
      </p:sp>
      <p:sp>
        <p:nvSpPr>
          <p:cNvPr id="43" name="TextBox 42">
            <a:extLst>
              <a:ext uri="{FF2B5EF4-FFF2-40B4-BE49-F238E27FC236}">
                <a16:creationId xmlns:a16="http://schemas.microsoft.com/office/drawing/2014/main" id="{AA9C2473-15C5-4A95-B9EC-91F52A6BD976}"/>
              </a:ext>
            </a:extLst>
          </p:cNvPr>
          <p:cNvSpPr txBox="1"/>
          <p:nvPr/>
        </p:nvSpPr>
        <p:spPr>
          <a:xfrm>
            <a:off x="5054215" y="2627002"/>
            <a:ext cx="376517" cy="4572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p>
        </p:txBody>
      </p:sp>
      <p:sp>
        <p:nvSpPr>
          <p:cNvPr id="44" name="TextBox 43">
            <a:extLst>
              <a:ext uri="{FF2B5EF4-FFF2-40B4-BE49-F238E27FC236}">
                <a16:creationId xmlns:a16="http://schemas.microsoft.com/office/drawing/2014/main" id="{87DA2E38-E842-4F7F-A489-11CD9E4B2DB2}"/>
              </a:ext>
            </a:extLst>
          </p:cNvPr>
          <p:cNvSpPr txBox="1"/>
          <p:nvPr/>
        </p:nvSpPr>
        <p:spPr>
          <a:xfrm>
            <a:off x="5726101" y="2612813"/>
            <a:ext cx="44526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empezamos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temprano</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45" name="TextBox 44">
            <a:extLst>
              <a:ext uri="{FF2B5EF4-FFF2-40B4-BE49-F238E27FC236}">
                <a16:creationId xmlns:a16="http://schemas.microsoft.com/office/drawing/2014/main" id="{89ECF2F7-EBD1-4867-84A7-22BD664301A3}"/>
              </a:ext>
            </a:extLst>
          </p:cNvPr>
          <p:cNvSpPr txBox="1"/>
          <p:nvPr/>
        </p:nvSpPr>
        <p:spPr>
          <a:xfrm>
            <a:off x="5054215" y="3348380"/>
            <a:ext cx="3860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p>
        </p:txBody>
      </p:sp>
      <p:sp>
        <p:nvSpPr>
          <p:cNvPr id="46" name="TextBox 45">
            <a:extLst>
              <a:ext uri="{FF2B5EF4-FFF2-40B4-BE49-F238E27FC236}">
                <a16:creationId xmlns:a16="http://schemas.microsoft.com/office/drawing/2014/main" id="{327E2B92-AB77-4401-8ED2-16EF10AF76D4}"/>
              </a:ext>
            </a:extLst>
          </p:cNvPr>
          <p:cNvSpPr txBox="1"/>
          <p:nvPr/>
        </p:nvSpPr>
        <p:spPr>
          <a:xfrm>
            <a:off x="5726101" y="3350205"/>
            <a:ext cx="5578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‘siempre damos opiniones en clase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47" name="TextBox 46">
            <a:extLst>
              <a:ext uri="{FF2B5EF4-FFF2-40B4-BE49-F238E27FC236}">
                <a16:creationId xmlns:a16="http://schemas.microsoft.com/office/drawing/2014/main" id="{15567666-33EC-47F5-BCCD-969936D836B9}"/>
              </a:ext>
            </a:extLst>
          </p:cNvPr>
          <p:cNvSpPr txBox="1"/>
          <p:nvPr/>
        </p:nvSpPr>
        <p:spPr>
          <a:xfrm>
            <a:off x="5067933" y="4116412"/>
            <a:ext cx="3860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48" name="TextBox 47">
            <a:extLst>
              <a:ext uri="{FF2B5EF4-FFF2-40B4-BE49-F238E27FC236}">
                <a16:creationId xmlns:a16="http://schemas.microsoft.com/office/drawing/2014/main" id="{281D8ED8-6F76-4B16-ABF3-036487ADD858}"/>
              </a:ext>
            </a:extLst>
          </p:cNvPr>
          <p:cNvSpPr txBox="1"/>
          <p:nvPr/>
        </p:nvSpPr>
        <p:spPr>
          <a:xfrm>
            <a:off x="5679165" y="4083543"/>
            <a:ext cx="54179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estudiamos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lang="es-ES" sz="2400" b="1" dirty="0">
                <a:solidFill>
                  <a:srgbClr val="4472C4">
                    <a:lumMod val="50000"/>
                  </a:srgbClr>
                </a:solidFill>
                <a:latin typeface="Century Gothic" panose="020F0302020204030204"/>
              </a:rPr>
              <a:t>alemán y chino</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49" name="TextBox 48">
            <a:extLst>
              <a:ext uri="{FF2B5EF4-FFF2-40B4-BE49-F238E27FC236}">
                <a16:creationId xmlns:a16="http://schemas.microsoft.com/office/drawing/2014/main" id="{6CA5FB87-A3FA-4F4B-8278-660ED40FB4DD}"/>
              </a:ext>
            </a:extLst>
          </p:cNvPr>
          <p:cNvSpPr txBox="1"/>
          <p:nvPr/>
        </p:nvSpPr>
        <p:spPr>
          <a:xfrm>
            <a:off x="5076383" y="4935478"/>
            <a:ext cx="376517" cy="4572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p>
        </p:txBody>
      </p:sp>
      <p:sp>
        <p:nvSpPr>
          <p:cNvPr id="50" name="TextBox 49">
            <a:extLst>
              <a:ext uri="{FF2B5EF4-FFF2-40B4-BE49-F238E27FC236}">
                <a16:creationId xmlns:a16="http://schemas.microsoft.com/office/drawing/2014/main" id="{1A6A9307-7319-41D6-B0E6-9BC9067F0EC3}"/>
              </a:ext>
            </a:extLst>
          </p:cNvPr>
          <p:cNvSpPr txBox="1"/>
          <p:nvPr/>
        </p:nvSpPr>
        <p:spPr>
          <a:xfrm>
            <a:off x="5684809" y="4921963"/>
            <a:ext cx="5323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‘decimos la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verdad</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la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profesora</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51" name="TextBox 50">
            <a:extLst>
              <a:ext uri="{FF2B5EF4-FFF2-40B4-BE49-F238E27FC236}">
                <a16:creationId xmlns:a16="http://schemas.microsoft.com/office/drawing/2014/main" id="{23338347-62A5-48A0-9DC4-51C095D781AA}"/>
              </a:ext>
            </a:extLst>
          </p:cNvPr>
          <p:cNvSpPr txBox="1"/>
          <p:nvPr/>
        </p:nvSpPr>
        <p:spPr>
          <a:xfrm>
            <a:off x="95002" y="5695810"/>
            <a:ext cx="51242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Sometimes they finish early.</a:t>
            </a:r>
          </a:p>
        </p:txBody>
      </p:sp>
      <p:sp>
        <p:nvSpPr>
          <p:cNvPr id="52" name="TextBox 51">
            <a:extLst>
              <a:ext uri="{FF2B5EF4-FFF2-40B4-BE49-F238E27FC236}">
                <a16:creationId xmlns:a16="http://schemas.microsoft.com/office/drawing/2014/main" id="{694C743C-1049-4F6D-BD0B-E71BD86C0664}"/>
              </a:ext>
            </a:extLst>
          </p:cNvPr>
          <p:cNvSpPr txBox="1"/>
          <p:nvPr/>
        </p:nvSpPr>
        <p:spPr>
          <a:xfrm>
            <a:off x="5072707" y="5711985"/>
            <a:ext cx="376517" cy="4572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p>
        </p:txBody>
      </p:sp>
      <p:sp>
        <p:nvSpPr>
          <p:cNvPr id="53" name="TextBox 52">
            <a:extLst>
              <a:ext uri="{FF2B5EF4-FFF2-40B4-BE49-F238E27FC236}">
                <a16:creationId xmlns:a16="http://schemas.microsoft.com/office/drawing/2014/main" id="{6044DF78-6D92-498A-AF26-B41FD8B3D653}"/>
              </a:ext>
            </a:extLst>
          </p:cNvPr>
          <p:cNvSpPr txBox="1"/>
          <p:nvPr/>
        </p:nvSpPr>
        <p:spPr>
          <a:xfrm>
            <a:off x="5679165" y="5544773"/>
            <a:ext cx="64944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 tenemos suerte, podemos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terminar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a:t>
            </a:r>
            <a:r>
              <a:rPr kumimoji="0" lang="en-GB"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clases</a:t>
            </a:r>
            <a:r>
              <a:rPr kumimoji="0" lang="en-GB"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veinte</a:t>
            </a:r>
            <a:r>
              <a:rPr kumimoji="0" lang="en-GB"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minutos</a:t>
            </a:r>
            <a:r>
              <a:rPr kumimoji="0" lang="en-GB"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antes’</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6" name="Picture 55" descr="A picture containing doll, toy, drawing&#10;&#10;Description automatically generated">
            <a:extLst>
              <a:ext uri="{FF2B5EF4-FFF2-40B4-BE49-F238E27FC236}">
                <a16:creationId xmlns:a16="http://schemas.microsoft.com/office/drawing/2014/main" id="{591AEF5E-6D5E-4FB7-B8E2-6EB4BA16F0FA}"/>
              </a:ext>
            </a:extLst>
          </p:cNvPr>
          <p:cNvPicPr>
            <a:picLocks noChangeAspect="1"/>
          </p:cNvPicPr>
          <p:nvPr/>
        </p:nvPicPr>
        <p:blipFill rotWithShape="1">
          <a:blip r:embed="rId5" cstate="print">
            <a:clrChange>
              <a:clrFrom>
                <a:srgbClr val="FBFAFB"/>
              </a:clrFrom>
              <a:clrTo>
                <a:srgbClr val="FBFAFB">
                  <a:alpha val="0"/>
                </a:srgbClr>
              </a:clrTo>
            </a:clrChange>
            <a:extLst>
              <a:ext uri="{28A0092B-C50C-407E-A947-70E740481C1C}">
                <a14:useLocalDpi xmlns:a14="http://schemas.microsoft.com/office/drawing/2010/main" val="0"/>
              </a:ext>
            </a:extLst>
          </a:blip>
          <a:srcRect l="40673" r="34776"/>
          <a:stretch/>
        </p:blipFill>
        <p:spPr>
          <a:xfrm>
            <a:off x="10340965" y="820230"/>
            <a:ext cx="910714" cy="2086598"/>
          </a:xfrm>
          <a:prstGeom prst="rect">
            <a:avLst/>
          </a:prstGeom>
        </p:spPr>
      </p:pic>
      <p:pic>
        <p:nvPicPr>
          <p:cNvPr id="58" name="Picture 57" descr="A picture containing drawing&#10;&#10;Description automatically generated">
            <a:extLst>
              <a:ext uri="{FF2B5EF4-FFF2-40B4-BE49-F238E27FC236}">
                <a16:creationId xmlns:a16="http://schemas.microsoft.com/office/drawing/2014/main" id="{AACC2CD7-D7E9-4675-84E7-8B416E4865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049" t="6806" r="58383" b="42912"/>
          <a:stretch/>
        </p:blipFill>
        <p:spPr>
          <a:xfrm rot="1262476" flipH="1">
            <a:off x="11189092" y="1898200"/>
            <a:ext cx="707043" cy="612308"/>
          </a:xfrm>
          <a:prstGeom prst="rect">
            <a:avLst/>
          </a:prstGeom>
        </p:spPr>
      </p:pic>
      <p:pic>
        <p:nvPicPr>
          <p:cNvPr id="60" name="Picture 59" descr="A picture containing drawing&#10;&#10;Description automatically generated">
            <a:extLst>
              <a:ext uri="{FF2B5EF4-FFF2-40B4-BE49-F238E27FC236}">
                <a16:creationId xmlns:a16="http://schemas.microsoft.com/office/drawing/2014/main" id="{5B4BD527-0FC8-4270-AD14-C8474B5240D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8056" b="54815" l="10000" r="42188">
                        <a14:foregroundMark x1="18438" y1="10556" x2="14323" y2="13981"/>
                        <a14:foregroundMark x1="14323" y1="13981" x2="11250" y2="21204"/>
                        <a14:foregroundMark x1="11250" y1="21204" x2="10990" y2="36389"/>
                        <a14:foregroundMark x1="10990" y1="36389" x2="12708" y2="44259"/>
                        <a14:foregroundMark x1="12708" y1="44259" x2="15573" y2="50463"/>
                        <a14:foregroundMark x1="15573" y1="50463" x2="19219" y2="54352"/>
                        <a14:foregroundMark x1="19219" y1="54352" x2="27917" y2="55741"/>
                        <a14:foregroundMark x1="27917" y1="55741" x2="31979" y2="55278"/>
                        <a14:foregroundMark x1="31979" y1="55278" x2="36146" y2="50648"/>
                        <a14:foregroundMark x1="36146" y1="50648" x2="41667" y2="34352"/>
                        <a14:foregroundMark x1="41667" y1="34352" x2="40521" y2="12315"/>
                        <a14:foregroundMark x1="40521" y1="12315" x2="23281" y2="7315"/>
                        <a14:foregroundMark x1="23281" y1="7315" x2="18646" y2="8148"/>
                        <a14:foregroundMark x1="18646" y1="8148" x2="16771" y2="10833"/>
                        <a14:foregroundMark x1="11563" y1="17130" x2="11354" y2="35370"/>
                        <a14:foregroundMark x1="11354" y1="35370" x2="16771" y2="43796"/>
                        <a14:foregroundMark x1="16771" y1="43796" x2="28177" y2="50000"/>
                        <a14:foregroundMark x1="28177" y1="50000" x2="31667" y2="39722"/>
                        <a14:foregroundMark x1="31667" y1="39722" x2="31146" y2="31296"/>
                        <a14:foregroundMark x1="31146" y1="31296" x2="28646" y2="25093"/>
                        <a14:foregroundMark x1="28646" y1="25093" x2="16458" y2="17685"/>
                        <a14:foregroundMark x1="38490" y1="22037" x2="38438" y2="39352"/>
                        <a14:foregroundMark x1="38438" y1="39352" x2="33125" y2="49444"/>
                        <a14:foregroundMark x1="33125" y1="49444" x2="26927" y2="53333"/>
                        <a14:foregroundMark x1="26927" y1="53333" x2="20469" y2="53148"/>
                        <a14:foregroundMark x1="20469" y1="53148" x2="15677" y2="47685"/>
                        <a14:foregroundMark x1="15677" y1="47685" x2="13125" y2="37685"/>
                        <a14:foregroundMark x1="13125" y1="37685" x2="15052" y2="26574"/>
                        <a14:foregroundMark x1="15052" y1="26574" x2="21302" y2="10556"/>
                        <a14:foregroundMark x1="21302" y1="10556" x2="26823" y2="8704"/>
                        <a14:foregroundMark x1="26823" y1="8704" x2="30521" y2="11389"/>
                        <a14:foregroundMark x1="26875" y1="30185" x2="21979" y2="30185"/>
                        <a14:foregroundMark x1="21979" y1="30185" x2="19063" y2="35278"/>
                        <a14:foregroundMark x1="19063" y1="35278" x2="23698" y2="36667"/>
                        <a14:foregroundMark x1="23698" y1="36667" x2="27292" y2="32037"/>
                        <a14:foregroundMark x1="27292" y1="32037" x2="27760" y2="29907"/>
                        <a14:foregroundMark x1="27917" y1="29907" x2="24323" y2="35556"/>
                        <a14:foregroundMark x1="24323" y1="35556" x2="28490" y2="37778"/>
                        <a14:foregroundMark x1="28490" y1="37778" x2="29115" y2="30648"/>
                        <a14:foregroundMark x1="29115" y1="30648" x2="29010" y2="29907"/>
                        <a14:foregroundMark x1="22396" y1="29907" x2="19948" y2="35556"/>
                        <a14:foregroundMark x1="19948" y1="35556" x2="24219" y2="35463"/>
                        <a14:foregroundMark x1="24219" y1="35463" x2="21719" y2="29630"/>
                        <a14:foregroundMark x1="21719" y1="29630" x2="21667" y2="29630"/>
                        <a14:foregroundMark x1="28854" y1="29352" x2="26146" y2="35278"/>
                        <a14:foregroundMark x1="26146" y1="35278" x2="29635" y2="31574"/>
                        <a14:foregroundMark x1="29635" y1="31574" x2="29167" y2="30463"/>
                        <a14:foregroundMark x1="23802" y1="30185" x2="21615" y2="36759"/>
                        <a14:foregroundMark x1="21615" y1="36759" x2="24844" y2="32685"/>
                        <a14:foregroundMark x1="24844" y1="32685" x2="23021" y2="27685"/>
                        <a14:foregroundMark x1="37240" y1="26667" x2="38333" y2="33426"/>
                        <a14:foregroundMark x1="38333" y1="33426" x2="42188" y2="31111"/>
                        <a14:foregroundMark x1="42188" y1="31111" x2="37708" y2="28333"/>
                        <a14:foregroundMark x1="37708" y1="28333" x2="36198" y2="29907"/>
                        <a14:foregroundMark x1="41563" y1="29074" x2="37344" y2="24722"/>
                        <a14:foregroundMark x1="37344" y1="24722" x2="37240" y2="16204"/>
                        <a14:foregroundMark x1="37240" y1="16204" x2="37188" y2="30370"/>
                        <a14:foregroundMark x1="37188" y1="30370" x2="35417" y2="27407"/>
                        <a14:foregroundMark x1="32344" y1="13611" x2="36979" y2="17407"/>
                        <a14:foregroundMark x1="30833" y1="9722" x2="35625" y2="10648"/>
                        <a14:foregroundMark x1="35625" y1="10648" x2="38490" y2="16389"/>
                        <a14:foregroundMark x1="38490" y1="16389" x2="38490" y2="17685"/>
                        <a14:foregroundMark x1="32188" y1="13333" x2="38177" y2="24444"/>
                        <a14:foregroundMark x1="36510" y1="39167" x2="36510" y2="39167"/>
                        <a14:foregroundMark x1="31927" y1="53611" x2="31927" y2="53611"/>
                        <a14:foregroundMark x1="26094" y1="54907" x2="26094" y2="54907"/>
                        <a14:foregroundMark x1="27604" y1="54352" x2="27604" y2="54352"/>
                        <a14:foregroundMark x1="10938" y1="31574" x2="10938" y2="31574"/>
                        <a14:foregroundMark x1="11094" y1="29352" x2="11094" y2="29352"/>
                        <a14:foregroundMark x1="10469" y1="29352" x2="10469" y2="29352"/>
                        <a14:foregroundMark x1="10000" y1="26389" x2="10938" y2="37500"/>
                      </a14:backgroundRemoval>
                    </a14:imgEffect>
                  </a14:imgLayer>
                </a14:imgProps>
              </a:ext>
              <a:ext uri="{28A0092B-C50C-407E-A947-70E740481C1C}">
                <a14:useLocalDpi xmlns:a14="http://schemas.microsoft.com/office/drawing/2010/main" val="0"/>
              </a:ext>
            </a:extLst>
          </a:blip>
          <a:srcRect l="9790" t="7424" r="57892" b="43859"/>
          <a:stretch/>
        </p:blipFill>
        <p:spPr>
          <a:xfrm rot="21231916" flipH="1">
            <a:off x="11269076" y="1248049"/>
            <a:ext cx="769291" cy="649280"/>
          </a:xfrm>
          <a:prstGeom prst="rect">
            <a:avLst/>
          </a:prstGeom>
        </p:spPr>
      </p:pic>
    </p:spTree>
    <p:extLst>
      <p:ext uri="{BB962C8B-B14F-4D97-AF65-F5344CB8AC3E}">
        <p14:creationId xmlns:p14="http://schemas.microsoft.com/office/powerpoint/2010/main" val="62382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P spid="47" grpId="0"/>
      <p:bldP spid="48" grpId="0"/>
      <p:bldP spid="49" grpId="0"/>
      <p:bldP spid="50" grpId="0"/>
      <p:bldP spid="52"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r>
              <a:rPr lang="en-GB" sz="3600" b="1" dirty="0">
                <a:solidFill>
                  <a:schemeClr val="bg1"/>
                </a:solidFill>
              </a:rPr>
              <a:t>: [ci] &amp; [ce]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82284" y="1134428"/>
            <a:ext cx="36967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Escucha</a:t>
            </a:r>
            <a:r>
              <a:rPr lang="en-US" sz="2400" b="1" dirty="0">
                <a:solidFill>
                  <a:srgbClr val="4472C4">
                    <a:lumMod val="50000"/>
                  </a:srgbClr>
                </a:solidFill>
                <a:latin typeface="Century Gothic" panose="020F0302020204030204"/>
              </a:rPr>
              <a:t> y escribe en </a:t>
            </a:r>
            <a:r>
              <a:rPr lang="en-US" sz="2400" b="1" dirty="0" err="1">
                <a:solidFill>
                  <a:srgbClr val="4472C4">
                    <a:lumMod val="50000"/>
                  </a:srgbClr>
                </a:solidFill>
                <a:latin typeface="Century Gothic" panose="020F0302020204030204"/>
              </a:rPr>
              <a:t>español</a:t>
            </a:r>
            <a:r>
              <a:rPr lang="en-US" sz="2400" b="1" dirty="0">
                <a:solidFill>
                  <a:srgbClr val="4472C4">
                    <a:lumMod val="50000"/>
                  </a:srgbClr>
                </a:solidFill>
                <a:latin typeface="Century Gothic" panose="020F0302020204030204"/>
              </a:rPr>
              <a:t> el </a:t>
            </a:r>
            <a:r>
              <a:rPr lang="en-US" sz="2400" b="1" dirty="0" err="1">
                <a:solidFill>
                  <a:srgbClr val="4472C4">
                    <a:lumMod val="50000"/>
                  </a:srgbClr>
                </a:solidFill>
                <a:latin typeface="Century Gothic" panose="020F0302020204030204"/>
              </a:rPr>
              <a:t>nombre</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correcto</a:t>
            </a:r>
            <a:r>
              <a:rPr lang="en-US" sz="2400" b="1" dirty="0">
                <a:solidFill>
                  <a:srgbClr val="4472C4">
                    <a:lumMod val="50000"/>
                  </a:srgbClr>
                </a:solidFill>
                <a:latin typeface="Century Gothic" panose="020F0302020204030204"/>
              </a:rPr>
              <a:t> del </a:t>
            </a:r>
            <a:r>
              <a:rPr lang="en-US" sz="2400" b="1" dirty="0" err="1">
                <a:solidFill>
                  <a:srgbClr val="4472C4">
                    <a:lumMod val="50000"/>
                  </a:srgbClr>
                </a:solidFill>
                <a:latin typeface="Century Gothic" panose="020F0302020204030204"/>
              </a:rPr>
              <a:t>lugar</a:t>
            </a:r>
            <a:r>
              <a:rPr lang="en-US" sz="2400" b="1" dirty="0">
                <a:solidFill>
                  <a:srgbClr val="4472C4">
                    <a:lumMod val="50000"/>
                  </a:srgbClr>
                </a:solidFill>
                <a:latin typeface="Century Gothic" panose="020F0302020204030204"/>
              </a:rPr>
              <a:t>.</a:t>
            </a:r>
          </a:p>
        </p:txBody>
      </p:sp>
      <p:grpSp>
        <p:nvGrpSpPr>
          <p:cNvPr id="16" name="Group 15"/>
          <p:cNvGrpSpPr/>
          <p:nvPr/>
        </p:nvGrpSpPr>
        <p:grpSpPr>
          <a:xfrm>
            <a:off x="3978344" y="955948"/>
            <a:ext cx="6174264" cy="5444913"/>
            <a:chOff x="3324578" y="1460853"/>
            <a:chExt cx="6174264" cy="5444913"/>
          </a:xfrm>
        </p:grpSpPr>
        <p:pic>
          <p:nvPicPr>
            <p:cNvPr id="3" name="Picture 2"/>
            <p:cNvPicPr>
              <a:picLocks noChangeAspect="1"/>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4230"/>
                      </a14:imgEffect>
                      <a14:imgEffect>
                        <a14:saturation sat="0"/>
                      </a14:imgEffect>
                    </a14:imgLayer>
                  </a14:imgProps>
                </a:ext>
                <a:ext uri="{28A0092B-C50C-407E-A947-70E740481C1C}">
                  <a14:useLocalDpi xmlns:a14="http://schemas.microsoft.com/office/drawing/2010/main" val="0"/>
                </a:ext>
              </a:extLst>
            </a:blip>
            <a:srcRect b="-249"/>
            <a:stretch/>
          </p:blipFill>
          <p:spPr>
            <a:xfrm>
              <a:off x="3324578" y="1460853"/>
              <a:ext cx="6174264" cy="5444913"/>
            </a:xfrm>
            <a:prstGeom prst="rect">
              <a:avLst/>
            </a:prstGeom>
          </p:spPr>
        </p:pic>
        <p:sp>
          <p:nvSpPr>
            <p:cNvPr id="8" name="Oval 7"/>
            <p:cNvSpPr/>
            <p:nvPr/>
          </p:nvSpPr>
          <p:spPr>
            <a:xfrm>
              <a:off x="7683690" y="3138985"/>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7276532" y="4285397"/>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848233" y="5161128"/>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5270311" y="5347647"/>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6670813" y="4467368"/>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358186" y="4107976"/>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hlinkClick r:id="" action="ppaction://noaction" highlightClick="1">
                <a:snd r:embed="rId6" name="bomb.wav"/>
              </a:hlinkClick>
            </p:cNvPr>
            <p:cNvSpPr/>
            <p:nvPr/>
          </p:nvSpPr>
          <p:spPr>
            <a:xfrm>
              <a:off x="3800902" y="1922519"/>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4658436" y="6550925"/>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8" name="Straight Connector 17"/>
          <p:cNvCxnSpPr/>
          <p:nvPr/>
        </p:nvCxnSpPr>
        <p:spPr>
          <a:xfrm>
            <a:off x="4688953" y="1595035"/>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619509" y="2811501"/>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207802" y="3957913"/>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951350" y="3780492"/>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0591" y="4139884"/>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798369" y="4813693"/>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872363" y="5020163"/>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216603" y="6180745"/>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61111" y="1087852"/>
            <a:ext cx="1646829" cy="584775"/>
          </a:xfrm>
          <a:prstGeom prst="rect">
            <a:avLst/>
          </a:prstGeom>
          <a:noFill/>
        </p:spPr>
        <p:txBody>
          <a:bodyPr wrap="square" rtlCol="0">
            <a:spAutoFit/>
          </a:bodyPr>
          <a:lstStyle/>
          <a:p>
            <a:pPr algn="l"/>
            <a:r>
              <a:rPr lang="en-GB" sz="3200" b="1" dirty="0">
                <a:solidFill>
                  <a:schemeClr val="accent5">
                    <a:lumMod val="50000"/>
                  </a:schemeClr>
                </a:solidFill>
              </a:rPr>
              <a:t>Galicia</a:t>
            </a:r>
          </a:p>
        </p:txBody>
      </p:sp>
      <p:sp>
        <p:nvSpPr>
          <p:cNvPr id="28" name="TextBox 27"/>
          <p:cNvSpPr txBox="1"/>
          <p:nvPr/>
        </p:nvSpPr>
        <p:spPr>
          <a:xfrm>
            <a:off x="8558095" y="2300045"/>
            <a:ext cx="2413379" cy="584775"/>
          </a:xfrm>
          <a:prstGeom prst="rect">
            <a:avLst/>
          </a:prstGeom>
          <a:noFill/>
        </p:spPr>
        <p:txBody>
          <a:bodyPr wrap="square" rtlCol="0">
            <a:spAutoFit/>
          </a:bodyPr>
          <a:lstStyle/>
          <a:p>
            <a:pPr algn="l"/>
            <a:r>
              <a:rPr lang="en-GB" sz="3200" b="1" dirty="0">
                <a:solidFill>
                  <a:schemeClr val="accent5">
                    <a:lumMod val="50000"/>
                  </a:schemeClr>
                </a:solidFill>
              </a:rPr>
              <a:t>Barcelona</a:t>
            </a:r>
          </a:p>
        </p:txBody>
      </p:sp>
      <p:sp>
        <p:nvSpPr>
          <p:cNvPr id="29" name="TextBox 28"/>
          <p:cNvSpPr txBox="1"/>
          <p:nvPr/>
        </p:nvSpPr>
        <p:spPr>
          <a:xfrm>
            <a:off x="8167528" y="3448211"/>
            <a:ext cx="2413379" cy="584775"/>
          </a:xfrm>
          <a:prstGeom prst="rect">
            <a:avLst/>
          </a:prstGeom>
          <a:noFill/>
        </p:spPr>
        <p:txBody>
          <a:bodyPr wrap="square" rtlCol="0">
            <a:spAutoFit/>
          </a:bodyPr>
          <a:lstStyle/>
          <a:p>
            <a:pPr algn="l"/>
            <a:r>
              <a:rPr lang="en-GB" sz="3200" b="1" dirty="0">
                <a:solidFill>
                  <a:schemeClr val="accent5">
                    <a:lumMod val="50000"/>
                  </a:schemeClr>
                </a:solidFill>
              </a:rPr>
              <a:t>Valencia</a:t>
            </a:r>
          </a:p>
        </p:txBody>
      </p:sp>
      <p:sp>
        <p:nvSpPr>
          <p:cNvPr id="30" name="TextBox 29"/>
          <p:cNvSpPr txBox="1"/>
          <p:nvPr/>
        </p:nvSpPr>
        <p:spPr>
          <a:xfrm>
            <a:off x="3001392" y="3262720"/>
            <a:ext cx="2413379" cy="584775"/>
          </a:xfrm>
          <a:prstGeom prst="rect">
            <a:avLst/>
          </a:prstGeom>
          <a:noFill/>
        </p:spPr>
        <p:txBody>
          <a:bodyPr wrap="square" rtlCol="0">
            <a:spAutoFit/>
          </a:bodyPr>
          <a:lstStyle/>
          <a:p>
            <a:r>
              <a:rPr lang="en-GB" sz="3200" b="1" dirty="0" err="1">
                <a:solidFill>
                  <a:schemeClr val="accent5">
                    <a:lumMod val="50000"/>
                  </a:schemeClr>
                </a:solidFill>
              </a:rPr>
              <a:t>Cáceres</a:t>
            </a:r>
            <a:endParaRPr lang="en-GB" sz="3200" b="1" dirty="0">
              <a:solidFill>
                <a:schemeClr val="accent5">
                  <a:lumMod val="50000"/>
                </a:schemeClr>
              </a:solidFill>
            </a:endParaRPr>
          </a:p>
        </p:txBody>
      </p:sp>
      <p:sp>
        <p:nvSpPr>
          <p:cNvPr id="31" name="TextBox 30"/>
          <p:cNvSpPr txBox="1"/>
          <p:nvPr/>
        </p:nvSpPr>
        <p:spPr>
          <a:xfrm>
            <a:off x="5342695" y="3604850"/>
            <a:ext cx="2413379" cy="584775"/>
          </a:xfrm>
          <a:prstGeom prst="rect">
            <a:avLst/>
          </a:prstGeom>
          <a:noFill/>
        </p:spPr>
        <p:txBody>
          <a:bodyPr wrap="square" rtlCol="0">
            <a:spAutoFit/>
          </a:bodyPr>
          <a:lstStyle/>
          <a:p>
            <a:pPr algn="l"/>
            <a:r>
              <a:rPr lang="en-GB" sz="3200" b="1" dirty="0">
                <a:solidFill>
                  <a:schemeClr val="accent5">
                    <a:lumMod val="50000"/>
                  </a:schemeClr>
                </a:solidFill>
              </a:rPr>
              <a:t>Albacete</a:t>
            </a:r>
          </a:p>
        </p:txBody>
      </p:sp>
      <p:sp>
        <p:nvSpPr>
          <p:cNvPr id="32" name="TextBox 31"/>
          <p:cNvSpPr txBox="1"/>
          <p:nvPr/>
        </p:nvSpPr>
        <p:spPr>
          <a:xfrm>
            <a:off x="8037206" y="4303989"/>
            <a:ext cx="2413379" cy="584775"/>
          </a:xfrm>
          <a:prstGeom prst="rect">
            <a:avLst/>
          </a:prstGeom>
          <a:noFill/>
        </p:spPr>
        <p:txBody>
          <a:bodyPr wrap="square" rtlCol="0">
            <a:spAutoFit/>
          </a:bodyPr>
          <a:lstStyle/>
          <a:p>
            <a:pPr algn="l"/>
            <a:r>
              <a:rPr lang="en-GB" sz="3200" b="1" dirty="0">
                <a:solidFill>
                  <a:schemeClr val="accent5">
                    <a:lumMod val="50000"/>
                  </a:schemeClr>
                </a:solidFill>
              </a:rPr>
              <a:t>Murcia</a:t>
            </a:r>
          </a:p>
        </p:txBody>
      </p:sp>
      <p:sp>
        <p:nvSpPr>
          <p:cNvPr id="33" name="TextBox 32"/>
          <p:cNvSpPr txBox="1"/>
          <p:nvPr/>
        </p:nvSpPr>
        <p:spPr>
          <a:xfrm>
            <a:off x="3784826" y="4499898"/>
            <a:ext cx="2413379" cy="584775"/>
          </a:xfrm>
          <a:prstGeom prst="rect">
            <a:avLst/>
          </a:prstGeom>
          <a:noFill/>
        </p:spPr>
        <p:txBody>
          <a:bodyPr wrap="square" rtlCol="0">
            <a:spAutoFit/>
          </a:bodyPr>
          <a:lstStyle/>
          <a:p>
            <a:pPr algn="l"/>
            <a:r>
              <a:rPr lang="en-GB" sz="3200" b="1" dirty="0">
                <a:solidFill>
                  <a:schemeClr val="accent5">
                    <a:lumMod val="50000"/>
                  </a:schemeClr>
                </a:solidFill>
              </a:rPr>
              <a:t>Andalucía</a:t>
            </a:r>
          </a:p>
        </p:txBody>
      </p:sp>
      <p:sp>
        <p:nvSpPr>
          <p:cNvPr id="34" name="TextBox 33"/>
          <p:cNvSpPr txBox="1"/>
          <p:nvPr/>
        </p:nvSpPr>
        <p:spPr>
          <a:xfrm>
            <a:off x="3692667" y="5662974"/>
            <a:ext cx="2413379" cy="584775"/>
          </a:xfrm>
          <a:prstGeom prst="rect">
            <a:avLst/>
          </a:prstGeom>
          <a:noFill/>
        </p:spPr>
        <p:txBody>
          <a:bodyPr wrap="square" rtlCol="0">
            <a:spAutoFit/>
          </a:bodyPr>
          <a:lstStyle/>
          <a:p>
            <a:pPr algn="l"/>
            <a:r>
              <a:rPr lang="en-GB" sz="3200" b="1" dirty="0">
                <a:solidFill>
                  <a:schemeClr val="accent5">
                    <a:lumMod val="50000"/>
                  </a:schemeClr>
                </a:solidFill>
              </a:rPr>
              <a:t>Ceuta</a:t>
            </a:r>
          </a:p>
        </p:txBody>
      </p:sp>
      <p:sp>
        <p:nvSpPr>
          <p:cNvPr id="36" name="Action Button: Custom 20">
            <a:hlinkClick r:id="" action="ppaction://noaction" highlightClick="1">
              <a:snd r:embed="rId7" name="Galicia.wav"/>
            </a:hlinkClick>
            <a:extLst>
              <a:ext uri="{FF2B5EF4-FFF2-40B4-BE49-F238E27FC236}">
                <a16:creationId xmlns:a16="http://schemas.microsoft.com/office/drawing/2014/main" id="{155C717C-8857-45A1-9599-A8DD130ADD24}"/>
              </a:ext>
            </a:extLst>
          </p:cNvPr>
          <p:cNvSpPr/>
          <p:nvPr/>
        </p:nvSpPr>
        <p:spPr>
          <a:xfrm>
            <a:off x="3921593" y="1209044"/>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7" name="Action Button: Custom 20">
            <a:hlinkClick r:id="" action="ppaction://noaction" highlightClick="1">
              <a:snd r:embed="rId8" name="Barcelona.wav"/>
            </a:hlinkClick>
            <a:extLst>
              <a:ext uri="{FF2B5EF4-FFF2-40B4-BE49-F238E27FC236}">
                <a16:creationId xmlns:a16="http://schemas.microsoft.com/office/drawing/2014/main" id="{155C717C-8857-45A1-9599-A8DD130ADD24}"/>
              </a:ext>
            </a:extLst>
          </p:cNvPr>
          <p:cNvSpPr/>
          <p:nvPr/>
        </p:nvSpPr>
        <p:spPr>
          <a:xfrm>
            <a:off x="8558095" y="1974537"/>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8" name="Action Button: Custom 20">
            <a:hlinkClick r:id="" action="ppaction://noaction" highlightClick="1">
              <a:snd r:embed="rId9" name="Cáceres.wav"/>
            </a:hlinkClick>
            <a:extLst>
              <a:ext uri="{FF2B5EF4-FFF2-40B4-BE49-F238E27FC236}">
                <a16:creationId xmlns:a16="http://schemas.microsoft.com/office/drawing/2014/main" id="{155C717C-8857-45A1-9599-A8DD130ADD24}"/>
              </a:ext>
            </a:extLst>
          </p:cNvPr>
          <p:cNvSpPr/>
          <p:nvPr/>
        </p:nvSpPr>
        <p:spPr>
          <a:xfrm>
            <a:off x="2449618" y="3383507"/>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9" name="Action Button: Custom 20">
            <a:hlinkClick r:id="" action="ppaction://noaction" highlightClick="1">
              <a:snd r:embed="rId10" name="Albacete.wav"/>
            </a:hlinkClick>
            <a:extLst>
              <a:ext uri="{FF2B5EF4-FFF2-40B4-BE49-F238E27FC236}">
                <a16:creationId xmlns:a16="http://schemas.microsoft.com/office/drawing/2014/main" id="{155C717C-8857-45A1-9599-A8DD130ADD24}"/>
              </a:ext>
            </a:extLst>
          </p:cNvPr>
          <p:cNvSpPr/>
          <p:nvPr/>
        </p:nvSpPr>
        <p:spPr>
          <a:xfrm>
            <a:off x="6892452" y="3276309"/>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0" name="Action Button: Custom 20">
            <a:hlinkClick r:id="" action="ppaction://noaction" highlightClick="1">
              <a:snd r:embed="rId11" name="Valencia.wav"/>
            </a:hlinkClick>
            <a:extLst>
              <a:ext uri="{FF2B5EF4-FFF2-40B4-BE49-F238E27FC236}">
                <a16:creationId xmlns:a16="http://schemas.microsoft.com/office/drawing/2014/main" id="{155C717C-8857-45A1-9599-A8DD130ADD24}"/>
              </a:ext>
            </a:extLst>
          </p:cNvPr>
          <p:cNvSpPr/>
          <p:nvPr/>
        </p:nvSpPr>
        <p:spPr>
          <a:xfrm>
            <a:off x="10277561" y="3564736"/>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1" name="Action Button: Custom 20">
            <a:hlinkClick r:id="" action="ppaction://noaction" highlightClick="1">
              <a:snd r:embed="rId12" name="Andalucía.wav"/>
            </a:hlinkClick>
            <a:extLst>
              <a:ext uri="{FF2B5EF4-FFF2-40B4-BE49-F238E27FC236}">
                <a16:creationId xmlns:a16="http://schemas.microsoft.com/office/drawing/2014/main" id="{155C717C-8857-45A1-9599-A8DD130ADD24}"/>
              </a:ext>
            </a:extLst>
          </p:cNvPr>
          <p:cNvSpPr/>
          <p:nvPr/>
        </p:nvSpPr>
        <p:spPr>
          <a:xfrm>
            <a:off x="3349538" y="4612175"/>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2" name="Action Button: Custom 20">
            <a:hlinkClick r:id="" action="ppaction://noaction" highlightClick="1">
              <a:snd r:embed="rId13" name="Murcia.wav"/>
            </a:hlinkClick>
            <a:extLst>
              <a:ext uri="{FF2B5EF4-FFF2-40B4-BE49-F238E27FC236}">
                <a16:creationId xmlns:a16="http://schemas.microsoft.com/office/drawing/2014/main" id="{155C717C-8857-45A1-9599-A8DD130ADD24}"/>
              </a:ext>
            </a:extLst>
          </p:cNvPr>
          <p:cNvSpPr/>
          <p:nvPr/>
        </p:nvSpPr>
        <p:spPr>
          <a:xfrm>
            <a:off x="9893982" y="4436889"/>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43" name="Action Button: Custom 20">
            <a:hlinkClick r:id="" action="ppaction://noaction" highlightClick="1">
              <a:snd r:embed="rId14" name="Ceuta.wav"/>
            </a:hlinkClick>
            <a:extLst>
              <a:ext uri="{FF2B5EF4-FFF2-40B4-BE49-F238E27FC236}">
                <a16:creationId xmlns:a16="http://schemas.microsoft.com/office/drawing/2014/main" id="{155C717C-8857-45A1-9599-A8DD130ADD24}"/>
              </a:ext>
            </a:extLst>
          </p:cNvPr>
          <p:cNvSpPr/>
          <p:nvPr/>
        </p:nvSpPr>
        <p:spPr>
          <a:xfrm>
            <a:off x="5896348" y="5865910"/>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Tree>
    <p:extLst>
      <p:ext uri="{BB962C8B-B14F-4D97-AF65-F5344CB8AC3E}">
        <p14:creationId xmlns:p14="http://schemas.microsoft.com/office/powerpoint/2010/main" val="152988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2695"/>
            <a:ext cx="9240254" cy="867128"/>
          </a:xfrm>
          <a:prstGeom prst="rect">
            <a:avLst/>
          </a:prstGeom>
        </p:spPr>
      </p:pic>
      <p:sp>
        <p:nvSpPr>
          <p:cNvPr id="2" name="Title 1"/>
          <p:cNvSpPr>
            <a:spLocks noGrp="1"/>
          </p:cNvSpPr>
          <p:nvPr>
            <p:ph type="title"/>
          </p:nvPr>
        </p:nvSpPr>
        <p:spPr>
          <a:xfrm>
            <a:off x="82285" y="220027"/>
            <a:ext cx="8246245" cy="714740"/>
          </a:xfrm>
        </p:spPr>
        <p:txBody>
          <a:bodyPr>
            <a:normAutofit/>
          </a:bodyPr>
          <a:lstStyle/>
          <a:p>
            <a:r>
              <a:rPr lang="es-ES" sz="3200" b="1" dirty="0">
                <a:solidFill>
                  <a:schemeClr val="bg1"/>
                </a:solidFill>
              </a:rPr>
              <a:t>Las comunidades autónomas de España</a:t>
            </a:r>
            <a:endParaRPr lang="en-GB" sz="3200" b="1" dirty="0">
              <a:solidFill>
                <a:schemeClr val="bg1"/>
              </a:solidFill>
            </a:endParaRPr>
          </a:p>
        </p:txBody>
      </p:sp>
      <p:sp>
        <p:nvSpPr>
          <p:cNvPr id="7" name="TextBox 6">
            <a:extLst>
              <a:ext uri="{FF2B5EF4-FFF2-40B4-BE49-F238E27FC236}">
                <a16:creationId xmlns:a16="http://schemas.microsoft.com/office/drawing/2014/main" id="{A01B6026-6024-B640-AA14-813D9C613E27}"/>
              </a:ext>
            </a:extLst>
          </p:cNvPr>
          <p:cNvSpPr txBox="1"/>
          <p:nvPr/>
        </p:nvSpPr>
        <p:spPr>
          <a:xfrm>
            <a:off x="82286" y="1070635"/>
            <a:ext cx="119901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Hay </a:t>
            </a:r>
            <a:r>
              <a:rPr lang="en-US" sz="2400" dirty="0" err="1">
                <a:solidFill>
                  <a:srgbClr val="4472C4">
                    <a:lumMod val="50000"/>
                  </a:srgbClr>
                </a:solidFill>
                <a:latin typeface="Century Gothic" panose="020F0302020204030204"/>
              </a:rPr>
              <a:t>diecisiete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comunidades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autónomas</a:t>
            </a:r>
            <a:r>
              <a:rPr lang="en-US" sz="2400" dirty="0">
                <a:solidFill>
                  <a:srgbClr val="4472C4">
                    <a:lumMod val="50000"/>
                  </a:srgbClr>
                </a:solidFill>
                <a:latin typeface="Century Gothic" panose="020F0302020204030204"/>
              </a:rPr>
              <a:t> en </a:t>
            </a:r>
            <a:r>
              <a:rPr lang="en-US" sz="2400" dirty="0" err="1">
                <a:solidFill>
                  <a:srgbClr val="4472C4">
                    <a:lumMod val="50000"/>
                  </a:srgbClr>
                </a:solidFill>
                <a:latin typeface="Century Gothic" panose="020F0302020204030204"/>
              </a:rPr>
              <a:t>España</a:t>
            </a:r>
            <a:r>
              <a:rPr lang="en-US" sz="2400"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Cada</a:t>
            </a:r>
            <a:r>
              <a:rPr lang="en-US" sz="2400" dirty="0">
                <a:solidFill>
                  <a:srgbClr val="4472C4">
                    <a:lumMod val="50000"/>
                  </a:srgbClr>
                </a:solidFill>
                <a:latin typeface="Century Gothic" panose="020F0302020204030204"/>
              </a:rPr>
              <a:t> una </a:t>
            </a:r>
            <a:r>
              <a:rPr lang="en-US" sz="2400" dirty="0" err="1">
                <a:solidFill>
                  <a:srgbClr val="4472C4">
                    <a:lumMod val="50000"/>
                  </a:srgbClr>
                </a:solidFill>
                <a:latin typeface="Century Gothic" panose="020F0302020204030204"/>
              </a:rPr>
              <a:t>es</a:t>
            </a:r>
            <a:r>
              <a:rPr lang="en-US" sz="2400" dirty="0">
                <a:solidFill>
                  <a:srgbClr val="4472C4">
                    <a:lumMod val="50000"/>
                  </a:srgbClr>
                </a:solidFill>
                <a:latin typeface="Century Gothic" panose="020F0302020204030204"/>
              </a:rPr>
              <a:t> una </a:t>
            </a:r>
            <a:r>
              <a:rPr lang="en-US" sz="2400" dirty="0" err="1">
                <a:solidFill>
                  <a:srgbClr val="4472C4">
                    <a:lumMod val="50000"/>
                  </a:srgbClr>
                </a:solidFill>
                <a:latin typeface="Century Gothic" panose="020F0302020204030204"/>
              </a:rPr>
              <a:t>región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Aquí</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tienes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cinco</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ejemplos</a:t>
            </a:r>
            <a:r>
              <a:rPr lang="en-US" sz="2400" dirty="0">
                <a:solidFill>
                  <a:srgbClr val="4472C4">
                    <a:lumMod val="50000"/>
                  </a:srgbClr>
                </a:solidFill>
                <a:latin typeface="Century Gothic" panose="020F0302020204030204"/>
              </a:rPr>
              <a:t>: </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17" name="Picture 16"/>
          <p:cNvPicPr>
            <a:picLocks noChangeAspect="1"/>
          </p:cNvPicPr>
          <p:nvPr/>
        </p:nvPicPr>
        <p:blipFill rotWithShape="1">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colorTemperature colorTemp="4230"/>
                    </a14:imgEffect>
                    <a14:imgEffect>
                      <a14:saturation sat="0"/>
                    </a14:imgEffect>
                  </a14:imgLayer>
                </a14:imgProps>
              </a:ext>
              <a:ext uri="{28A0092B-C50C-407E-A947-70E740481C1C}">
                <a14:useLocalDpi xmlns:a14="http://schemas.microsoft.com/office/drawing/2010/main" val="0"/>
              </a:ext>
            </a:extLst>
          </a:blip>
          <a:srcRect b="-249"/>
          <a:stretch/>
        </p:blipFill>
        <p:spPr>
          <a:xfrm>
            <a:off x="3456280" y="1973332"/>
            <a:ext cx="4872251" cy="4407623"/>
          </a:xfrm>
          <a:prstGeom prst="rect">
            <a:avLst/>
          </a:prstGeom>
        </p:spPr>
      </p:pic>
      <p:sp>
        <p:nvSpPr>
          <p:cNvPr id="18" name="TextBox 17"/>
          <p:cNvSpPr txBox="1"/>
          <p:nvPr/>
        </p:nvSpPr>
        <p:spPr>
          <a:xfrm>
            <a:off x="7000607" y="3899240"/>
            <a:ext cx="5071779" cy="584775"/>
          </a:xfrm>
          <a:prstGeom prst="rect">
            <a:avLst/>
          </a:prstGeom>
          <a:solidFill>
            <a:schemeClr val="accent2">
              <a:lumMod val="40000"/>
              <a:lumOff val="60000"/>
            </a:schemeClr>
          </a:solidFill>
          <a:ln>
            <a:solidFill>
              <a:srgbClr val="002060"/>
            </a:solidFill>
          </a:ln>
        </p:spPr>
        <p:txBody>
          <a:bodyPr wrap="square" rtlCol="0">
            <a:spAutoFit/>
          </a:bodyPr>
          <a:lstStyle/>
          <a:p>
            <a:pPr algn="ctr"/>
            <a:r>
              <a:rPr lang="en-GB" sz="3200" b="1" dirty="0" err="1">
                <a:solidFill>
                  <a:schemeClr val="accent5">
                    <a:lumMod val="50000"/>
                  </a:schemeClr>
                </a:solidFill>
              </a:rPr>
              <a:t>Comunidad</a:t>
            </a:r>
            <a:r>
              <a:rPr lang="en-GB" sz="3200" b="1" dirty="0">
                <a:solidFill>
                  <a:schemeClr val="accent5">
                    <a:lumMod val="50000"/>
                  </a:schemeClr>
                </a:solidFill>
              </a:rPr>
              <a:t> </a:t>
            </a:r>
            <a:r>
              <a:rPr lang="en-GB" sz="3200" b="1" dirty="0" err="1">
                <a:solidFill>
                  <a:schemeClr val="accent5">
                    <a:lumMod val="50000"/>
                  </a:schemeClr>
                </a:solidFill>
              </a:rPr>
              <a:t>Valenciana</a:t>
            </a:r>
            <a:endParaRPr lang="en-GB" sz="3200" b="1" dirty="0">
              <a:solidFill>
                <a:schemeClr val="accent5">
                  <a:lumMod val="50000"/>
                </a:schemeClr>
              </a:solidFill>
            </a:endParaRPr>
          </a:p>
        </p:txBody>
      </p:sp>
      <p:sp>
        <p:nvSpPr>
          <p:cNvPr id="19" name="TextBox 18"/>
          <p:cNvSpPr txBox="1"/>
          <p:nvPr/>
        </p:nvSpPr>
        <p:spPr>
          <a:xfrm>
            <a:off x="7208720" y="4842337"/>
            <a:ext cx="3774050" cy="584775"/>
          </a:xfrm>
          <a:prstGeom prst="rect">
            <a:avLst/>
          </a:prstGeom>
          <a:solidFill>
            <a:schemeClr val="accent2">
              <a:lumMod val="40000"/>
              <a:lumOff val="60000"/>
            </a:schemeClr>
          </a:solidFill>
          <a:ln>
            <a:solidFill>
              <a:srgbClr val="002060"/>
            </a:solidFill>
          </a:ln>
        </p:spPr>
        <p:txBody>
          <a:bodyPr wrap="square" rtlCol="0">
            <a:spAutoFit/>
          </a:bodyPr>
          <a:lstStyle/>
          <a:p>
            <a:pPr algn="ctr"/>
            <a:r>
              <a:rPr lang="en-GB" sz="3200" b="1" dirty="0" err="1">
                <a:solidFill>
                  <a:schemeClr val="accent5">
                    <a:lumMod val="50000"/>
                  </a:schemeClr>
                </a:solidFill>
              </a:rPr>
              <a:t>Región</a:t>
            </a:r>
            <a:r>
              <a:rPr lang="en-GB" sz="3200" b="1" dirty="0">
                <a:solidFill>
                  <a:schemeClr val="accent5">
                    <a:lumMod val="50000"/>
                  </a:schemeClr>
                </a:solidFill>
              </a:rPr>
              <a:t> de Murcia</a:t>
            </a:r>
          </a:p>
        </p:txBody>
      </p:sp>
      <p:sp>
        <p:nvSpPr>
          <p:cNvPr id="20" name="Oval 19"/>
          <p:cNvSpPr/>
          <p:nvPr/>
        </p:nvSpPr>
        <p:spPr>
          <a:xfrm>
            <a:off x="6311130" y="3405679"/>
            <a:ext cx="773978" cy="1409056"/>
          </a:xfrm>
          <a:prstGeom prst="ellipse">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5877437" y="4628791"/>
            <a:ext cx="636680" cy="723389"/>
          </a:xfrm>
          <a:prstGeom prst="ellipse">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3755229" y="5871808"/>
            <a:ext cx="1377902" cy="509147"/>
          </a:xfrm>
          <a:prstGeom prst="ellipse">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5361753" y="5779328"/>
            <a:ext cx="2413379" cy="584775"/>
          </a:xfrm>
          <a:prstGeom prst="rect">
            <a:avLst/>
          </a:prstGeom>
          <a:solidFill>
            <a:schemeClr val="accent2">
              <a:lumMod val="40000"/>
              <a:lumOff val="60000"/>
            </a:schemeClr>
          </a:solidFill>
          <a:ln>
            <a:solidFill>
              <a:srgbClr val="002060"/>
            </a:solidFill>
          </a:ln>
        </p:spPr>
        <p:txBody>
          <a:bodyPr wrap="square" rtlCol="0">
            <a:spAutoFit/>
          </a:bodyPr>
          <a:lstStyle/>
          <a:p>
            <a:pPr algn="ctr"/>
            <a:r>
              <a:rPr lang="en-GB" sz="3200" b="1" dirty="0">
                <a:solidFill>
                  <a:schemeClr val="accent5">
                    <a:lumMod val="50000"/>
                  </a:schemeClr>
                </a:solidFill>
              </a:rPr>
              <a:t>Ceuta</a:t>
            </a:r>
          </a:p>
        </p:txBody>
      </p:sp>
      <p:sp>
        <p:nvSpPr>
          <p:cNvPr id="24" name="Oval 23"/>
          <p:cNvSpPr/>
          <p:nvPr/>
        </p:nvSpPr>
        <p:spPr>
          <a:xfrm>
            <a:off x="3904420" y="4783157"/>
            <a:ext cx="1987986" cy="1024352"/>
          </a:xfrm>
          <a:prstGeom prst="ellipse">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1236974" y="4287224"/>
            <a:ext cx="2644151" cy="584775"/>
          </a:xfrm>
          <a:prstGeom prst="rect">
            <a:avLst/>
          </a:prstGeom>
          <a:solidFill>
            <a:schemeClr val="accent2">
              <a:lumMod val="40000"/>
              <a:lumOff val="60000"/>
            </a:schemeClr>
          </a:solidFill>
          <a:ln>
            <a:solidFill>
              <a:srgbClr val="002060"/>
            </a:solidFill>
          </a:ln>
        </p:spPr>
        <p:txBody>
          <a:bodyPr wrap="square" rtlCol="0">
            <a:spAutoFit/>
          </a:bodyPr>
          <a:lstStyle/>
          <a:p>
            <a:pPr algn="ctr"/>
            <a:r>
              <a:rPr lang="en-GB" sz="3200" b="1" dirty="0">
                <a:solidFill>
                  <a:schemeClr val="accent5">
                    <a:lumMod val="50000"/>
                  </a:schemeClr>
                </a:solidFill>
              </a:rPr>
              <a:t>Andalucía</a:t>
            </a:r>
          </a:p>
        </p:txBody>
      </p:sp>
      <p:sp>
        <p:nvSpPr>
          <p:cNvPr id="26" name="Oval 25"/>
          <p:cNvSpPr/>
          <p:nvPr/>
        </p:nvSpPr>
        <p:spPr>
          <a:xfrm>
            <a:off x="3297335" y="1973332"/>
            <a:ext cx="1027921" cy="954107"/>
          </a:xfrm>
          <a:prstGeom prst="ellipse">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712129" y="2154858"/>
            <a:ext cx="2505733" cy="584775"/>
          </a:xfrm>
          <a:prstGeom prst="rect">
            <a:avLst/>
          </a:prstGeom>
          <a:solidFill>
            <a:schemeClr val="accent2">
              <a:lumMod val="40000"/>
              <a:lumOff val="60000"/>
            </a:schemeClr>
          </a:solidFill>
          <a:ln>
            <a:solidFill>
              <a:srgbClr val="002060"/>
            </a:solidFill>
          </a:ln>
        </p:spPr>
        <p:txBody>
          <a:bodyPr wrap="square" rtlCol="0">
            <a:spAutoFit/>
          </a:bodyPr>
          <a:lstStyle/>
          <a:p>
            <a:pPr algn="ctr"/>
            <a:r>
              <a:rPr lang="en-GB" sz="3200" b="1" dirty="0">
                <a:solidFill>
                  <a:schemeClr val="accent5">
                    <a:lumMod val="50000"/>
                  </a:schemeClr>
                </a:solidFill>
              </a:rPr>
              <a:t>Galicia</a:t>
            </a:r>
          </a:p>
        </p:txBody>
      </p:sp>
      <p:sp>
        <p:nvSpPr>
          <p:cNvPr id="33" name="Rounded Rectangle 11">
            <a:extLst>
              <a:ext uri="{FF2B5EF4-FFF2-40B4-BE49-F238E27FC236}">
                <a16:creationId xmlns:a16="http://schemas.microsoft.com/office/drawing/2014/main" id="{A316DD52-7894-4A75-969C-CA0645DA2978}"/>
              </a:ext>
            </a:extLst>
          </p:cNvPr>
          <p:cNvSpPr/>
          <p:nvPr/>
        </p:nvSpPr>
        <p:spPr>
          <a:xfrm>
            <a:off x="10522424" y="258166"/>
            <a:ext cx="14057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11153186" y="839802"/>
            <a:ext cx="1001486" cy="461665"/>
          </a:xfrm>
          <a:prstGeom prst="rect">
            <a:avLst/>
          </a:prstGeom>
          <a:noFill/>
        </p:spPr>
        <p:txBody>
          <a:bodyPr wrap="square" rtlCol="0">
            <a:spAutoFit/>
          </a:bodyPr>
          <a:lstStyle/>
          <a:p>
            <a:pPr algn="l"/>
            <a:r>
              <a:rPr lang="en-GB" sz="2400" b="1" dirty="0">
                <a:solidFill>
                  <a:schemeClr val="accent5">
                    <a:lumMod val="50000"/>
                  </a:schemeClr>
                </a:solidFill>
              </a:rPr>
              <a:t>[1/2]</a:t>
            </a:r>
          </a:p>
        </p:txBody>
      </p:sp>
      <p:sp>
        <p:nvSpPr>
          <p:cNvPr id="3" name="Rounded Rectangular Callout 2"/>
          <p:cNvSpPr/>
          <p:nvPr/>
        </p:nvSpPr>
        <p:spPr>
          <a:xfrm>
            <a:off x="260880" y="5383029"/>
            <a:ext cx="2505733" cy="814964"/>
          </a:xfrm>
          <a:prstGeom prst="wedgeRoundRectCallout">
            <a:avLst>
              <a:gd name="adj1" fmla="val 89750"/>
              <a:gd name="adj2" fmla="val 3189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¡Ceuta está en África!</a:t>
            </a:r>
          </a:p>
        </p:txBody>
      </p:sp>
    </p:spTree>
    <p:extLst>
      <p:ext uri="{BB962C8B-B14F-4D97-AF65-F5344CB8AC3E}">
        <p14:creationId xmlns:p14="http://schemas.microsoft.com/office/powerpoint/2010/main" val="302216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9400674" cy="867128"/>
          </a:xfrm>
          <a:prstGeom prst="rect">
            <a:avLst/>
          </a:prstGeom>
        </p:spPr>
      </p:pic>
      <p:sp>
        <p:nvSpPr>
          <p:cNvPr id="2" name="Title 1"/>
          <p:cNvSpPr>
            <a:spLocks noGrp="1"/>
          </p:cNvSpPr>
          <p:nvPr>
            <p:ph type="title"/>
          </p:nvPr>
        </p:nvSpPr>
        <p:spPr>
          <a:xfrm>
            <a:off x="82286" y="284195"/>
            <a:ext cx="8258622" cy="714740"/>
          </a:xfrm>
        </p:spPr>
        <p:txBody>
          <a:bodyPr>
            <a:normAutofit/>
          </a:bodyPr>
          <a:lstStyle/>
          <a:p>
            <a:r>
              <a:rPr lang="es-ES" sz="3200" b="1" dirty="0">
                <a:solidFill>
                  <a:schemeClr val="bg1"/>
                </a:solidFill>
              </a:rPr>
              <a:t>Las comunidades autónomas de España</a:t>
            </a:r>
            <a:endParaRPr lang="en-GB" sz="3200" b="1" dirty="0">
              <a:solidFill>
                <a:schemeClr val="bg1"/>
              </a:solidFill>
            </a:endParaRPr>
          </a:p>
        </p:txBody>
      </p:sp>
      <p:pic>
        <p:nvPicPr>
          <p:cNvPr id="17" name="Picture 16"/>
          <p:cNvPicPr>
            <a:picLocks noChangeAspect="1"/>
          </p:cNvPicPr>
          <p:nvPr/>
        </p:nvPicPr>
        <p:blipFill rotWithShape="1">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colorTemperature colorTemp="4230"/>
                    </a14:imgEffect>
                    <a14:imgEffect>
                      <a14:saturation sat="0"/>
                    </a14:imgEffect>
                  </a14:imgLayer>
                </a14:imgProps>
              </a:ext>
              <a:ext uri="{28A0092B-C50C-407E-A947-70E740481C1C}">
                <a14:useLocalDpi xmlns:a14="http://schemas.microsoft.com/office/drawing/2010/main" val="0"/>
              </a:ext>
            </a:extLst>
          </a:blip>
          <a:srcRect b="-249"/>
          <a:stretch/>
        </p:blipFill>
        <p:spPr>
          <a:xfrm>
            <a:off x="3468657" y="1968639"/>
            <a:ext cx="4872251" cy="4407623"/>
          </a:xfrm>
          <a:prstGeom prst="rect">
            <a:avLst/>
          </a:prstGeom>
        </p:spPr>
      </p:pic>
      <p:sp>
        <p:nvSpPr>
          <p:cNvPr id="28" name="TextBox 27">
            <a:extLst>
              <a:ext uri="{FF2B5EF4-FFF2-40B4-BE49-F238E27FC236}">
                <a16:creationId xmlns:a16="http://schemas.microsoft.com/office/drawing/2014/main" id="{A01B6026-6024-B640-AA14-813D9C613E27}"/>
              </a:ext>
            </a:extLst>
          </p:cNvPr>
          <p:cNvSpPr txBox="1"/>
          <p:nvPr/>
        </p:nvSpPr>
        <p:spPr>
          <a:xfrm>
            <a:off x="7308080" y="1588153"/>
            <a:ext cx="50640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rPr>
              <a:t>Barcelona</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rPr>
              <a:t>es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rPr>
              <a:t> una ciudad en la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rPr>
              <a:t>comunidad</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rPr>
              <a:t> de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rPr>
              <a:t>Cataluña</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0" name="TextBox 29">
            <a:extLst>
              <a:ext uri="{FF2B5EF4-FFF2-40B4-BE49-F238E27FC236}">
                <a16:creationId xmlns:a16="http://schemas.microsoft.com/office/drawing/2014/main" id="{A01B6026-6024-B640-AA14-813D9C613E27}"/>
              </a:ext>
            </a:extLst>
          </p:cNvPr>
          <p:cNvSpPr txBox="1"/>
          <p:nvPr/>
        </p:nvSpPr>
        <p:spPr>
          <a:xfrm>
            <a:off x="214667" y="3487087"/>
            <a:ext cx="433707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Cáceres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rPr>
              <a:t>es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rPr>
              <a:t>una</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rPr>
              <a:t>ciudad en la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rPr>
              <a:t>comunidad</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rPr>
              <a:t> de </a:t>
            </a:r>
            <a:r>
              <a:rPr lang="en-US" sz="2400" b="1" dirty="0">
                <a:solidFill>
                  <a:srgbClr val="4472C4">
                    <a:lumMod val="50000"/>
                  </a:srgbClr>
                </a:solidFill>
                <a:latin typeface="Century Gothic" panose="020F0302020204030204"/>
              </a:rPr>
              <a:t>Extremadura</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4" name="TextBox 33">
            <a:extLst>
              <a:ext uri="{FF2B5EF4-FFF2-40B4-BE49-F238E27FC236}">
                <a16:creationId xmlns:a16="http://schemas.microsoft.com/office/drawing/2014/main" id="{A01B6026-6024-B640-AA14-813D9C613E27}"/>
              </a:ext>
            </a:extLst>
          </p:cNvPr>
          <p:cNvSpPr txBox="1"/>
          <p:nvPr/>
        </p:nvSpPr>
        <p:spPr>
          <a:xfrm>
            <a:off x="8340908" y="3976405"/>
            <a:ext cx="414964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Albacete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rPr>
              <a:t> es una ciudad en la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rPr>
              <a:t>comunidad</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rPr>
              <a:t> de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rPr>
              <a:t>Castilla-La Mancha.</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5" name="Oval 34">
            <a:hlinkClick r:id="" action="ppaction://noaction" highlightClick="1">
              <a:snd r:embed="rId6" name="bomb.wav"/>
            </a:hlinkClick>
          </p:cNvPr>
          <p:cNvSpPr/>
          <p:nvPr/>
        </p:nvSpPr>
        <p:spPr>
          <a:xfrm>
            <a:off x="6759538" y="3319261"/>
            <a:ext cx="177420" cy="177421"/>
          </a:xfrm>
          <a:prstGeom prst="ellipse">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hlinkClick r:id="" action="ppaction://noaction" highlightClick="1">
              <a:snd r:embed="rId6" name="bomb.wav"/>
            </a:hlinkClick>
          </p:cNvPr>
          <p:cNvSpPr/>
          <p:nvPr/>
        </p:nvSpPr>
        <p:spPr>
          <a:xfrm>
            <a:off x="4108279" y="4158199"/>
            <a:ext cx="177420" cy="177421"/>
          </a:xfrm>
          <a:prstGeom prst="ellipse">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hlinkClick r:id="" action="ppaction://noaction" highlightClick="1">
              <a:snd r:embed="rId6" name="bomb.wav"/>
            </a:hlinkClick>
          </p:cNvPr>
          <p:cNvSpPr/>
          <p:nvPr/>
        </p:nvSpPr>
        <p:spPr>
          <a:xfrm>
            <a:off x="5913866" y="4337450"/>
            <a:ext cx="177420" cy="177421"/>
          </a:xfrm>
          <a:prstGeom prst="ellipse">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11">
            <a:extLst>
              <a:ext uri="{FF2B5EF4-FFF2-40B4-BE49-F238E27FC236}">
                <a16:creationId xmlns:a16="http://schemas.microsoft.com/office/drawing/2014/main" id="{A316DD52-7894-4A75-969C-CA0645DA2978}"/>
              </a:ext>
            </a:extLst>
          </p:cNvPr>
          <p:cNvSpPr/>
          <p:nvPr/>
        </p:nvSpPr>
        <p:spPr>
          <a:xfrm>
            <a:off x="10522424" y="258166"/>
            <a:ext cx="14057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A01B6026-6024-B640-AA14-813D9C613E27}"/>
              </a:ext>
            </a:extLst>
          </p:cNvPr>
          <p:cNvSpPr txBox="1"/>
          <p:nvPr/>
        </p:nvSpPr>
        <p:spPr>
          <a:xfrm>
            <a:off x="7526" y="1123317"/>
            <a:ext cx="119901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En las </a:t>
            </a:r>
            <a:r>
              <a:rPr lang="en-US" sz="2400" dirty="0" err="1">
                <a:solidFill>
                  <a:srgbClr val="4472C4">
                    <a:lumMod val="50000"/>
                  </a:srgbClr>
                </a:solidFill>
                <a:latin typeface="Century Gothic" panose="020F0302020204030204"/>
              </a:rPr>
              <a:t>comunidades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autónomas</a:t>
            </a:r>
            <a:r>
              <a:rPr lang="en-US" sz="2400" dirty="0">
                <a:solidFill>
                  <a:srgbClr val="4472C4">
                    <a:lumMod val="50000"/>
                  </a:srgbClr>
                </a:solidFill>
                <a:latin typeface="Century Gothic" panose="020F0302020204030204"/>
              </a:rPr>
              <a:t> hay muchas </a:t>
            </a:r>
            <a:r>
              <a:rPr lang="en-US" sz="2400" dirty="0" err="1">
                <a:solidFill>
                  <a:srgbClr val="4472C4">
                    <a:lumMod val="50000"/>
                  </a:srgbClr>
                </a:solidFill>
                <a:latin typeface="Century Gothic" panose="020F0302020204030204"/>
              </a:rPr>
              <a:t>ciudades</a:t>
            </a:r>
            <a:r>
              <a:rPr lang="en-US" sz="2400"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Aquí</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tienes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tres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ejemplos</a:t>
            </a:r>
            <a:r>
              <a:rPr lang="en-US" sz="2400" dirty="0">
                <a:solidFill>
                  <a:srgbClr val="4472C4">
                    <a:lumMod val="50000"/>
                  </a:srgbClr>
                </a:solidFill>
                <a:latin typeface="Century Gothic" panose="020F0302020204030204"/>
              </a:rPr>
              <a:t>. </a:t>
            </a:r>
          </a:p>
        </p:txBody>
      </p:sp>
      <p:sp>
        <p:nvSpPr>
          <p:cNvPr id="31" name="TextBox 30"/>
          <p:cNvSpPr txBox="1"/>
          <p:nvPr/>
        </p:nvSpPr>
        <p:spPr>
          <a:xfrm>
            <a:off x="11153186" y="839802"/>
            <a:ext cx="1001486" cy="461665"/>
          </a:xfrm>
          <a:prstGeom prst="rect">
            <a:avLst/>
          </a:prstGeom>
          <a:noFill/>
        </p:spPr>
        <p:txBody>
          <a:bodyPr wrap="square" rtlCol="0">
            <a:spAutoFit/>
          </a:bodyPr>
          <a:lstStyle/>
          <a:p>
            <a:pPr algn="l"/>
            <a:r>
              <a:rPr lang="en-GB" sz="2400" b="1" dirty="0">
                <a:solidFill>
                  <a:schemeClr val="accent5">
                    <a:lumMod val="50000"/>
                  </a:schemeClr>
                </a:solidFill>
              </a:rPr>
              <a:t>[2/2]</a:t>
            </a:r>
          </a:p>
        </p:txBody>
      </p:sp>
    </p:spTree>
    <p:extLst>
      <p:ext uri="{BB962C8B-B14F-4D97-AF65-F5344CB8AC3E}">
        <p14:creationId xmlns:p14="http://schemas.microsoft.com/office/powerpoint/2010/main" val="195712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4" grpId="0"/>
      <p:bldP spid="35" grpId="0" animBg="1"/>
      <p:bldP spid="36"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070158" cy="1325563"/>
          </a:xfrm>
        </p:spPr>
        <p:txBody>
          <a:bodyPr>
            <a:normAutofit/>
          </a:bodyPr>
          <a:lstStyle/>
          <a:p>
            <a:r>
              <a:rPr lang="en-GB" sz="2400" b="1" dirty="0">
                <a:solidFill>
                  <a:schemeClr val="bg1"/>
                </a:solidFill>
              </a:rPr>
              <a:t>Present tense -ar verbs: 1</a:t>
            </a:r>
            <a:r>
              <a:rPr lang="en-GB" sz="2400" b="1" baseline="30000" dirty="0">
                <a:solidFill>
                  <a:schemeClr val="bg1"/>
                </a:solidFill>
              </a:rPr>
              <a:t>st</a:t>
            </a:r>
            <a:r>
              <a:rPr lang="en-GB" sz="2400" b="1" dirty="0">
                <a:solidFill>
                  <a:schemeClr val="bg1"/>
                </a:solidFill>
              </a:rPr>
              <a:t> person plural (-amos) &amp; 3</a:t>
            </a:r>
            <a:r>
              <a:rPr lang="en-GB" sz="2400" b="1" baseline="30000" dirty="0">
                <a:solidFill>
                  <a:schemeClr val="bg1"/>
                </a:solidFill>
              </a:rPr>
              <a:t>rd</a:t>
            </a:r>
            <a:r>
              <a:rPr lang="en-GB" sz="2400" b="1" dirty="0">
                <a:solidFill>
                  <a:schemeClr val="bg1"/>
                </a:solidFill>
              </a:rPr>
              <a:t> person plural (-an)</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ZoneTexte 2">
            <a:extLst>
              <a:ext uri="{FF2B5EF4-FFF2-40B4-BE49-F238E27FC236}">
                <a16:creationId xmlns:a16="http://schemas.microsoft.com/office/drawing/2014/main" id="{D164AFBC-A1A6-44A3-B9CB-5AC3B5C249B6}"/>
              </a:ext>
            </a:extLst>
          </p:cNvPr>
          <p:cNvSpPr txBox="1"/>
          <p:nvPr/>
        </p:nvSpPr>
        <p:spPr>
          <a:xfrm>
            <a:off x="209892" y="1380068"/>
            <a:ext cx="1171825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panose="020F0302020204030204"/>
                <a:ea typeface="+mn-ea"/>
                <a:cs typeface="+mn-cs"/>
              </a:rPr>
              <a:t>Remember that present tense –</a:t>
            </a:r>
            <a:r>
              <a:rPr kumimoji="0" lang="en-US" sz="2800" b="1" i="0" u="none" strike="noStrike" kern="1200" cap="none" spc="0" normalizeH="0" baseline="0" noProof="0" dirty="0">
                <a:ln>
                  <a:noFill/>
                </a:ln>
                <a:solidFill>
                  <a:srgbClr val="002060"/>
                </a:solidFill>
                <a:effectLst/>
                <a:uLnTx/>
                <a:uFillTx/>
                <a:latin typeface="Century Gothic" panose="020F0302020204030204"/>
                <a:ea typeface="+mn-ea"/>
                <a:cs typeface="+mn-cs"/>
              </a:rPr>
              <a:t>ar</a:t>
            </a:r>
            <a:r>
              <a:rPr kumimoji="0" lang="en-US" sz="2800" b="0" i="0" u="none" strike="noStrike" kern="1200" cap="none" spc="0" normalizeH="0" baseline="0" noProof="0" dirty="0">
                <a:ln>
                  <a:noFill/>
                </a:ln>
                <a:solidFill>
                  <a:srgbClr val="002060"/>
                </a:solidFill>
                <a:effectLst/>
                <a:uLnTx/>
                <a:uFillTx/>
                <a:latin typeface="Century Gothic" panose="020F0302020204030204"/>
                <a:ea typeface="+mn-ea"/>
                <a:cs typeface="+mn-cs"/>
              </a:rPr>
              <a:t> verbs change depending on who the verb refers to.</a:t>
            </a:r>
          </a:p>
        </p:txBody>
      </p:sp>
      <p:sp>
        <p:nvSpPr>
          <p:cNvPr id="8" name="TextBox 7"/>
          <p:cNvSpPr txBox="1"/>
          <p:nvPr/>
        </p:nvSpPr>
        <p:spPr>
          <a:xfrm>
            <a:off x="236617" y="5807075"/>
            <a:ext cx="100072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F0302020204030204"/>
              </a:rPr>
              <a:t>They use a computer.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rPr>
              <a:t>Us</a:t>
            </a:r>
            <a:r>
              <a:rPr kumimoji="0" lang="en-GB" sz="2800" b="0" i="0" u="none" strike="noStrike" kern="1200" cap="none" spc="0" normalizeH="0" baseline="0" noProof="0" dirty="0" err="1">
                <a:ln>
                  <a:noFill/>
                </a:ln>
                <a:solidFill>
                  <a:srgbClr val="EE6000"/>
                </a:solidFill>
                <a:effectLst/>
                <a:uLnTx/>
                <a:uFillTx/>
                <a:latin typeface="Century Gothic" panose="020F0302020204030204"/>
              </a:rPr>
              <a:t>____</a:t>
            </a:r>
            <a:r>
              <a:rPr kumimoji="0" lang="en-GB" sz="2800" b="0" i="0" u="none" strike="noStrike" kern="1200" cap="none" spc="0" normalizeH="0" baseline="0" noProof="0" dirty="0" err="1">
                <a:ln>
                  <a:noFill/>
                </a:ln>
                <a:solidFill>
                  <a:schemeClr val="accent5">
                    <a:lumMod val="50000"/>
                  </a:schemeClr>
                </a:solidFill>
                <a:effectLst/>
                <a:uLnTx/>
                <a:uFillTx/>
                <a:latin typeface="Century Gothic" panose="020F0302020204030204"/>
              </a:rPr>
              <a:t>un</a:t>
            </a:r>
            <a:r>
              <a:rPr kumimoji="0" lang="en-GB" sz="2800" b="0" i="0" u="none" strike="noStrike" kern="1200" cap="none" spc="0" normalizeH="0" baseline="0" noProof="0" dirty="0">
                <a:ln>
                  <a:noFill/>
                </a:ln>
                <a:solidFill>
                  <a:schemeClr val="accent5">
                    <a:lumMod val="50000"/>
                  </a:schemeClr>
                </a:solidFill>
                <a:effectLst/>
                <a:uLnTx/>
                <a:uFillTx/>
                <a:latin typeface="Century Gothic" panose="020F0302020204030204"/>
              </a:rPr>
              <a:t> </a:t>
            </a:r>
            <a:r>
              <a:rPr kumimoji="0" lang="en-GB" sz="2800" b="0" i="0" u="none" strike="noStrike" kern="1200" cap="none" spc="0" normalizeH="0" baseline="0" noProof="0" dirty="0" err="1">
                <a:ln>
                  <a:noFill/>
                </a:ln>
                <a:solidFill>
                  <a:schemeClr val="accent5">
                    <a:lumMod val="50000"/>
                  </a:schemeClr>
                </a:solidFill>
                <a:effectLst/>
                <a:uLnTx/>
                <a:uFillTx/>
                <a:latin typeface="Century Gothic" panose="020F0302020204030204"/>
              </a:rPr>
              <a:t>ordenador</a:t>
            </a:r>
            <a:r>
              <a:rPr kumimoji="0" lang="en-GB" sz="2800" b="0" i="0" u="none" strike="noStrike" kern="1200" cap="none" spc="0" normalizeH="0" baseline="0" noProof="0" dirty="0">
                <a:ln>
                  <a:noFill/>
                </a:ln>
                <a:solidFill>
                  <a:schemeClr val="accent5">
                    <a:lumMod val="50000"/>
                  </a:schemeClr>
                </a:solidFill>
                <a:effectLst/>
                <a:uLnTx/>
                <a:uFillTx/>
                <a:latin typeface="Century Gothic" panose="020F0302020204030204"/>
              </a:rPr>
              <a:t>.</a:t>
            </a:r>
          </a:p>
        </p:txBody>
      </p:sp>
      <p:sp>
        <p:nvSpPr>
          <p:cNvPr id="9" name="TextBox 8"/>
          <p:cNvSpPr txBox="1"/>
          <p:nvPr/>
        </p:nvSpPr>
        <p:spPr>
          <a:xfrm>
            <a:off x="4955626" y="5094208"/>
            <a:ext cx="14505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F66400"/>
                </a:solidFill>
                <a:latin typeface="Century Gothic" panose="020F0302020204030204"/>
              </a:rPr>
              <a:t>amos</a:t>
            </a:r>
            <a:endParaRPr kumimoji="0" lang="en-GB" sz="2800" b="1" i="0" u="none" strike="noStrike" kern="1200" cap="none" spc="0" normalizeH="0" baseline="0" noProof="0" dirty="0">
              <a:ln>
                <a:noFill/>
              </a:ln>
              <a:solidFill>
                <a:srgbClr val="F66400"/>
              </a:solidFill>
              <a:effectLst/>
              <a:uLnTx/>
              <a:uFillTx/>
              <a:latin typeface="Century Gothic" panose="020F0302020204030204"/>
            </a:endParaRPr>
          </a:p>
        </p:txBody>
      </p:sp>
      <p:sp>
        <p:nvSpPr>
          <p:cNvPr id="10" name="TextBox 9"/>
          <p:cNvSpPr txBox="1"/>
          <p:nvPr/>
        </p:nvSpPr>
        <p:spPr>
          <a:xfrm>
            <a:off x="5486400" y="5809932"/>
            <a:ext cx="7593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F66400"/>
                </a:solidFill>
                <a:latin typeface="Century Gothic" panose="020F0302020204030204"/>
              </a:rPr>
              <a:t>an</a:t>
            </a:r>
            <a:endParaRPr kumimoji="0" lang="en-GB" sz="2800" b="1" i="0" u="none" strike="noStrike" kern="1200" cap="none" spc="0" normalizeH="0" baseline="0" noProof="0" dirty="0">
              <a:ln>
                <a:noFill/>
              </a:ln>
              <a:solidFill>
                <a:srgbClr val="F66400"/>
              </a:solidFill>
              <a:effectLst/>
              <a:uLnTx/>
              <a:uFillTx/>
              <a:latin typeface="Century Gothic" panose="020F0302020204030204"/>
            </a:endParaRPr>
          </a:p>
        </p:txBody>
      </p:sp>
      <p:sp>
        <p:nvSpPr>
          <p:cNvPr id="11" name="ZoneTexte 5">
            <a:extLst>
              <a:ext uri="{FF2B5EF4-FFF2-40B4-BE49-F238E27FC236}">
                <a16:creationId xmlns:a16="http://schemas.microsoft.com/office/drawing/2014/main" id="{9B668377-F975-440C-87D8-16236E774750}"/>
              </a:ext>
            </a:extLst>
          </p:cNvPr>
          <p:cNvSpPr txBox="1"/>
          <p:nvPr/>
        </p:nvSpPr>
        <p:spPr>
          <a:xfrm>
            <a:off x="256900" y="2459626"/>
            <a:ext cx="1180547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To mean </a:t>
            </a:r>
            <a:r>
              <a:rPr kumimoji="0" lang="en-US" sz="2600" b="1" i="0" u="none" strike="noStrike" kern="1200" cap="none" spc="0" normalizeH="0" baseline="0" noProof="0" dirty="0">
                <a:ln>
                  <a:noFill/>
                </a:ln>
                <a:solidFill>
                  <a:srgbClr val="002060"/>
                </a:solidFill>
                <a:effectLst/>
                <a:uLnTx/>
                <a:uFillTx/>
                <a:latin typeface="Century Gothic" panose="020F0302020204030204"/>
                <a:ea typeface="+mn-ea"/>
                <a:cs typeface="+mn-cs"/>
              </a:rPr>
              <a:t>‘we’ </a:t>
            </a: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with an </a:t>
            </a:r>
            <a:r>
              <a:rPr kumimoji="0" lang="en-US" sz="2600" b="1" i="0" u="none" strike="noStrike" kern="1200" cap="none" spc="0" normalizeH="0" baseline="0" noProof="0" dirty="0">
                <a:ln>
                  <a:noFill/>
                </a:ln>
                <a:solidFill>
                  <a:srgbClr val="002060"/>
                </a:solidFill>
                <a:effectLst/>
                <a:uLnTx/>
                <a:uFillTx/>
                <a:latin typeface="Century Gothic" panose="020F0302020204030204"/>
                <a:ea typeface="+mn-ea"/>
                <a:cs typeface="+mn-cs"/>
              </a:rPr>
              <a:t>–ar verb</a:t>
            </a: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 remove –ar and add </a:t>
            </a:r>
            <a:r>
              <a:rPr kumimoji="0" lang="en-US" sz="2600" b="1" i="0" u="sng" strike="noStrike" kern="1200" cap="none" spc="0" normalizeH="0" baseline="0" noProof="0" dirty="0">
                <a:ln>
                  <a:noFill/>
                </a:ln>
                <a:solidFill>
                  <a:srgbClr val="FF6600"/>
                </a:solidFill>
                <a:effectLst/>
                <a:uLnTx/>
                <a:uFillTx/>
                <a:latin typeface="Century Gothic" panose="020F0302020204030204"/>
                <a:ea typeface="+mn-ea"/>
                <a:cs typeface="+mn-cs"/>
              </a:rPr>
              <a:t>–amos</a:t>
            </a:r>
            <a:r>
              <a:rPr kumimoji="0" lang="en-US" sz="2600" b="1" i="0"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to the stem.</a:t>
            </a:r>
          </a:p>
        </p:txBody>
      </p:sp>
      <p:cxnSp>
        <p:nvCxnSpPr>
          <p:cNvPr id="13" name="Connecteur droit avec flèche 16">
            <a:extLst>
              <a:ext uri="{FF2B5EF4-FFF2-40B4-BE49-F238E27FC236}">
                <a16:creationId xmlns:a16="http://schemas.microsoft.com/office/drawing/2014/main" id="{7757157A-96C1-4B27-A975-16BBB4A10E8C}"/>
              </a:ext>
            </a:extLst>
          </p:cNvPr>
          <p:cNvCxnSpPr>
            <a:cxnSpLocks/>
          </p:cNvCxnSpPr>
          <p:nvPr/>
        </p:nvCxnSpPr>
        <p:spPr>
          <a:xfrm>
            <a:off x="1793740" y="3325266"/>
            <a:ext cx="1048855" cy="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14" name="ZoneTexte 18">
            <a:extLst>
              <a:ext uri="{FF2B5EF4-FFF2-40B4-BE49-F238E27FC236}">
                <a16:creationId xmlns:a16="http://schemas.microsoft.com/office/drawing/2014/main" id="{DE672866-C21F-4211-85B9-9E6835043FCC}"/>
              </a:ext>
            </a:extLst>
          </p:cNvPr>
          <p:cNvSpPr txBox="1"/>
          <p:nvPr/>
        </p:nvSpPr>
        <p:spPr>
          <a:xfrm>
            <a:off x="312036" y="3048023"/>
            <a:ext cx="2303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6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compr</a:t>
            </a:r>
            <a:r>
              <a:rPr kumimoji="0" lang="fr-CA" sz="2600" b="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CA" sz="2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5" name="ZoneTexte 21">
            <a:extLst>
              <a:ext uri="{FF2B5EF4-FFF2-40B4-BE49-F238E27FC236}">
                <a16:creationId xmlns:a16="http://schemas.microsoft.com/office/drawing/2014/main" id="{A5206ADB-EE94-4E7D-BFDB-0593BD3D91F8}"/>
              </a:ext>
            </a:extLst>
          </p:cNvPr>
          <p:cNvSpPr txBox="1"/>
          <p:nvPr/>
        </p:nvSpPr>
        <p:spPr>
          <a:xfrm>
            <a:off x="3172617" y="3082745"/>
            <a:ext cx="231378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compr</a:t>
            </a:r>
            <a:r>
              <a:rPr kumimoji="0" lang="es-ES" sz="2600" b="1" i="0" u="none" strike="noStrike" kern="1200" cap="none" spc="0" normalizeH="0" baseline="0" noProof="0" dirty="0">
                <a:ln>
                  <a:noFill/>
                </a:ln>
                <a:solidFill>
                  <a:srgbClr val="EE6000"/>
                </a:solidFill>
                <a:effectLst/>
                <a:uLnTx/>
                <a:uFillTx/>
                <a:latin typeface="Century Gothic" panose="020F0302020204030204"/>
                <a:ea typeface="+mn-ea"/>
                <a:cs typeface="+mn-cs"/>
              </a:rPr>
              <a:t>amos</a:t>
            </a:r>
          </a:p>
        </p:txBody>
      </p:sp>
      <p:sp>
        <p:nvSpPr>
          <p:cNvPr id="16" name="ZoneTexte 13">
            <a:extLst>
              <a:ext uri="{FF2B5EF4-FFF2-40B4-BE49-F238E27FC236}">
                <a16:creationId xmlns:a16="http://schemas.microsoft.com/office/drawing/2014/main" id="{E2DF3248-A072-4D81-9BE4-BD6F1D4F07DD}"/>
              </a:ext>
            </a:extLst>
          </p:cNvPr>
          <p:cNvSpPr txBox="1"/>
          <p:nvPr/>
        </p:nvSpPr>
        <p:spPr>
          <a:xfrm>
            <a:off x="5646867" y="3082745"/>
            <a:ext cx="415603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we buy, are buying</a:t>
            </a: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ZoneTexte 5">
            <a:extLst>
              <a:ext uri="{FF2B5EF4-FFF2-40B4-BE49-F238E27FC236}">
                <a16:creationId xmlns:a16="http://schemas.microsoft.com/office/drawing/2014/main" id="{9B668377-F975-440C-87D8-16236E774750}"/>
              </a:ext>
            </a:extLst>
          </p:cNvPr>
          <p:cNvSpPr txBox="1"/>
          <p:nvPr/>
        </p:nvSpPr>
        <p:spPr>
          <a:xfrm>
            <a:off x="256900" y="3808921"/>
            <a:ext cx="1157651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entury Gothic" panose="020F0302020204030204"/>
              </a:rPr>
              <a:t>To mean </a:t>
            </a:r>
            <a:r>
              <a:rPr kumimoji="0" lang="en-US" sz="2600" b="1" i="0" u="none" strike="noStrike" kern="1200" cap="none" spc="0" normalizeH="0" baseline="0" noProof="0" dirty="0">
                <a:ln>
                  <a:noFill/>
                </a:ln>
                <a:solidFill>
                  <a:srgbClr val="002060"/>
                </a:solidFill>
                <a:effectLst/>
                <a:uLnTx/>
                <a:uFillTx/>
                <a:latin typeface="Century Gothic" panose="020F0302020204030204"/>
              </a:rPr>
              <a:t>‘</a:t>
            </a:r>
            <a:r>
              <a:rPr lang="en-US" sz="2600" b="1" dirty="0">
                <a:solidFill>
                  <a:srgbClr val="002060"/>
                </a:solidFill>
                <a:latin typeface="Century Gothic" panose="020F0302020204030204"/>
              </a:rPr>
              <a:t>they</a:t>
            </a:r>
            <a:r>
              <a:rPr kumimoji="0" lang="en-US" sz="2600" b="1" i="0" u="none" strike="noStrike" kern="1200" cap="none" spc="0" normalizeH="0" baseline="0" noProof="0" dirty="0">
                <a:ln>
                  <a:noFill/>
                </a:ln>
                <a:solidFill>
                  <a:srgbClr val="002060"/>
                </a:solidFill>
                <a:effectLst/>
                <a:uLnTx/>
                <a:uFillTx/>
                <a:latin typeface="Century Gothic" panose="020F0302020204030204"/>
              </a:rPr>
              <a:t>’ </a:t>
            </a:r>
            <a:r>
              <a:rPr kumimoji="0" lang="en-US" sz="2600" b="0" i="0" u="none" strike="noStrike" kern="1200" cap="none" spc="0" normalizeH="0" baseline="0" noProof="0" dirty="0">
                <a:ln>
                  <a:noFill/>
                </a:ln>
                <a:solidFill>
                  <a:srgbClr val="002060"/>
                </a:solidFill>
                <a:effectLst/>
                <a:uLnTx/>
                <a:uFillTx/>
                <a:latin typeface="Century Gothic" panose="020F0302020204030204"/>
              </a:rPr>
              <a:t>with an </a:t>
            </a:r>
            <a:r>
              <a:rPr kumimoji="0" lang="en-US" sz="2600" b="1" i="0" u="none" strike="noStrike" kern="1200" cap="none" spc="0" normalizeH="0" baseline="0" noProof="0" dirty="0">
                <a:ln>
                  <a:noFill/>
                </a:ln>
                <a:solidFill>
                  <a:srgbClr val="002060"/>
                </a:solidFill>
                <a:effectLst/>
                <a:uLnTx/>
                <a:uFillTx/>
                <a:latin typeface="Century Gothic" panose="020F0302020204030204"/>
              </a:rPr>
              <a:t>–ar verb</a:t>
            </a:r>
            <a:r>
              <a:rPr kumimoji="0" lang="en-US" sz="2600" b="0" i="0" u="none" strike="noStrike" kern="1200" cap="none" spc="0" normalizeH="0" baseline="0" noProof="0" dirty="0">
                <a:ln>
                  <a:noFill/>
                </a:ln>
                <a:solidFill>
                  <a:srgbClr val="002060"/>
                </a:solidFill>
                <a:effectLst/>
                <a:uLnTx/>
                <a:uFillTx/>
                <a:latin typeface="Century Gothic" panose="020F0302020204030204"/>
              </a:rPr>
              <a:t>, remove –ar and add </a:t>
            </a:r>
            <a:r>
              <a:rPr kumimoji="0" lang="en-US" sz="2600" b="1" i="0" u="sng" strike="noStrike" kern="1200" cap="none" spc="0" normalizeH="0" baseline="0" noProof="0" dirty="0">
                <a:ln>
                  <a:noFill/>
                </a:ln>
                <a:solidFill>
                  <a:srgbClr val="FF6600"/>
                </a:solidFill>
                <a:effectLst/>
                <a:uLnTx/>
                <a:uFillTx/>
                <a:latin typeface="Century Gothic" panose="020F0302020204030204"/>
              </a:rPr>
              <a:t>–an</a:t>
            </a:r>
            <a:r>
              <a:rPr kumimoji="0" lang="en-US" sz="2600" b="1" i="0" strike="noStrike" kern="1200" cap="none" spc="0" normalizeH="0" baseline="0" noProof="0" dirty="0">
                <a:ln>
                  <a:noFill/>
                </a:ln>
                <a:solidFill>
                  <a:srgbClr val="FF6600"/>
                </a:solidFill>
                <a:effectLst/>
                <a:uLnTx/>
                <a:uFillTx/>
                <a:latin typeface="Century Gothic" panose="020F0302020204030204"/>
              </a:rPr>
              <a:t> </a:t>
            </a:r>
            <a:r>
              <a:rPr kumimoji="0" lang="en-US" sz="2600" b="0" i="0" u="none" strike="noStrike" kern="1200" cap="none" spc="0" normalizeH="0" baseline="0" noProof="0" dirty="0">
                <a:ln>
                  <a:noFill/>
                </a:ln>
                <a:solidFill>
                  <a:srgbClr val="002060"/>
                </a:solidFill>
                <a:effectLst/>
                <a:uLnTx/>
                <a:uFillTx/>
                <a:latin typeface="Century Gothic" panose="020F0302020204030204"/>
              </a:rPr>
              <a:t>to the stem.</a:t>
            </a:r>
          </a:p>
        </p:txBody>
      </p:sp>
      <p:cxnSp>
        <p:nvCxnSpPr>
          <p:cNvPr id="19" name="Connecteur droit avec flèche 16">
            <a:extLst>
              <a:ext uri="{FF2B5EF4-FFF2-40B4-BE49-F238E27FC236}">
                <a16:creationId xmlns:a16="http://schemas.microsoft.com/office/drawing/2014/main" id="{7757157A-96C1-4B27-A975-16BBB4A10E8C}"/>
              </a:ext>
            </a:extLst>
          </p:cNvPr>
          <p:cNvCxnSpPr>
            <a:cxnSpLocks/>
          </p:cNvCxnSpPr>
          <p:nvPr/>
        </p:nvCxnSpPr>
        <p:spPr>
          <a:xfrm>
            <a:off x="1793739" y="4620843"/>
            <a:ext cx="1048855" cy="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20" name="ZoneTexte 18">
            <a:extLst>
              <a:ext uri="{FF2B5EF4-FFF2-40B4-BE49-F238E27FC236}">
                <a16:creationId xmlns:a16="http://schemas.microsoft.com/office/drawing/2014/main" id="{DE672866-C21F-4211-85B9-9E6835043FCC}"/>
              </a:ext>
            </a:extLst>
          </p:cNvPr>
          <p:cNvSpPr txBox="1"/>
          <p:nvPr/>
        </p:nvSpPr>
        <p:spPr>
          <a:xfrm>
            <a:off x="312035" y="4343600"/>
            <a:ext cx="2303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6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compr</a:t>
            </a:r>
            <a:r>
              <a:rPr kumimoji="0" lang="fr-CA" sz="2600" b="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CA" sz="2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1" name="ZoneTexte 21">
            <a:extLst>
              <a:ext uri="{FF2B5EF4-FFF2-40B4-BE49-F238E27FC236}">
                <a16:creationId xmlns:a16="http://schemas.microsoft.com/office/drawing/2014/main" id="{A5206ADB-EE94-4E7D-BFDB-0593BD3D91F8}"/>
              </a:ext>
            </a:extLst>
          </p:cNvPr>
          <p:cNvSpPr txBox="1"/>
          <p:nvPr/>
        </p:nvSpPr>
        <p:spPr>
          <a:xfrm>
            <a:off x="3172617" y="4378322"/>
            <a:ext cx="21112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compr</a:t>
            </a:r>
            <a:r>
              <a:rPr kumimoji="0" lang="es-ES" sz="2600" b="1" i="0" u="none" strike="noStrike" kern="1200" cap="none" spc="0" normalizeH="0" baseline="0" noProof="0" dirty="0">
                <a:ln>
                  <a:noFill/>
                </a:ln>
                <a:solidFill>
                  <a:srgbClr val="EE6000"/>
                </a:solidFill>
                <a:effectLst/>
                <a:uLnTx/>
                <a:uFillTx/>
                <a:latin typeface="Century Gothic" panose="020F0302020204030204"/>
                <a:ea typeface="+mn-ea"/>
                <a:cs typeface="+mn-cs"/>
              </a:rPr>
              <a:t>an</a:t>
            </a:r>
          </a:p>
        </p:txBody>
      </p:sp>
      <p:sp>
        <p:nvSpPr>
          <p:cNvPr id="22" name="ZoneTexte 13">
            <a:extLst>
              <a:ext uri="{FF2B5EF4-FFF2-40B4-BE49-F238E27FC236}">
                <a16:creationId xmlns:a16="http://schemas.microsoft.com/office/drawing/2014/main" id="{E2DF3248-A072-4D81-9BE4-BD6F1D4F07DD}"/>
              </a:ext>
            </a:extLst>
          </p:cNvPr>
          <p:cNvSpPr txBox="1"/>
          <p:nvPr/>
        </p:nvSpPr>
        <p:spPr>
          <a:xfrm>
            <a:off x="5680905" y="4378321"/>
            <a:ext cx="386020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srgbClr val="002060"/>
                </a:solidFill>
                <a:latin typeface="Century Gothic" panose="020F0302020204030204"/>
              </a:rPr>
              <a:t>they</a:t>
            </a:r>
            <a:r>
              <a:rPr kumimoji="0" lang="en-US" sz="2600" b="0" i="0" u="none" strike="noStrike" kern="1200" cap="none" spc="0" normalizeH="0" baseline="0" noProof="0" dirty="0">
                <a:ln>
                  <a:noFill/>
                </a:ln>
                <a:solidFill>
                  <a:srgbClr val="002060"/>
                </a:solidFill>
                <a:effectLst/>
                <a:uLnTx/>
                <a:uFillTx/>
                <a:latin typeface="Century Gothic" panose="020F0302020204030204"/>
              </a:rPr>
              <a:t> buy, are buying</a:t>
            </a: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0" name="TextBox 29"/>
          <p:cNvSpPr txBox="1"/>
          <p:nvPr/>
        </p:nvSpPr>
        <p:spPr>
          <a:xfrm>
            <a:off x="236617" y="5107226"/>
            <a:ext cx="108885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rPr>
              <a:t>We</a:t>
            </a:r>
            <a:r>
              <a:rPr kumimoji="0" lang="en-GB" sz="2800" b="0" i="0" u="none" strike="noStrike" kern="1200" cap="none" spc="0" normalizeH="0" noProof="0" dirty="0">
                <a:ln>
                  <a:noFill/>
                </a:ln>
                <a:solidFill>
                  <a:srgbClr val="4472C4">
                    <a:lumMod val="50000"/>
                  </a:srgbClr>
                </a:solidFill>
                <a:effectLst/>
                <a:uLnTx/>
                <a:uFillTx/>
                <a:latin typeface="Century Gothic" panose="020F0302020204030204"/>
              </a:rPr>
              <a:t> arrive late.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rPr>
              <a:t>		</a:t>
            </a:r>
            <a:r>
              <a:rPr lang="en-GB" sz="2800" dirty="0">
                <a:solidFill>
                  <a:srgbClr val="4472C4">
                    <a:lumMod val="50000"/>
                  </a:srgbClr>
                </a:solidFill>
                <a:latin typeface="Century Gothic" panose="020F0302020204030204"/>
              </a:rPr>
              <a:t>= </a:t>
            </a:r>
            <a:r>
              <a:rPr lang="en-GB" sz="2800" dirty="0" err="1">
                <a:solidFill>
                  <a:srgbClr val="4472C4">
                    <a:lumMod val="50000"/>
                  </a:srgbClr>
                </a:solidFill>
                <a:latin typeface="Century Gothic" panose="020F0302020204030204"/>
              </a:rPr>
              <a:t>Lleg</a:t>
            </a:r>
            <a:r>
              <a:rPr kumimoji="0" lang="en-GB" sz="2800" b="0" i="0" u="none" strike="noStrike" kern="1200" cap="none" spc="0" normalizeH="0" baseline="0" noProof="0" dirty="0">
                <a:ln>
                  <a:noFill/>
                </a:ln>
                <a:solidFill>
                  <a:srgbClr val="EE6000"/>
                </a:solidFill>
                <a:effectLst/>
                <a:uLnTx/>
                <a:uFillTx/>
                <a:latin typeface="Century Gothic" panose="020F0302020204030204"/>
              </a:rPr>
              <a:t>______ </a:t>
            </a:r>
            <a:r>
              <a:rPr kumimoji="0" lang="en-GB" sz="2800" b="0" i="0" u="none" strike="noStrike" kern="1200" cap="none" spc="0" normalizeH="0" baseline="0" noProof="0" dirty="0" err="1">
                <a:ln>
                  <a:noFill/>
                </a:ln>
                <a:solidFill>
                  <a:schemeClr val="accent5">
                    <a:lumMod val="50000"/>
                  </a:schemeClr>
                </a:solidFill>
                <a:effectLst/>
                <a:uLnTx/>
                <a:uFillTx/>
                <a:latin typeface="Century Gothic" panose="020F0302020204030204"/>
              </a:rPr>
              <a:t>tarde</a:t>
            </a:r>
            <a:r>
              <a:rPr kumimoji="0" lang="en-GB" sz="2800" b="0" i="0" u="none" strike="noStrike" kern="1200" cap="none" spc="0" normalizeH="0" baseline="0" noProof="0" dirty="0">
                <a:ln>
                  <a:noFill/>
                </a:ln>
                <a:solidFill>
                  <a:schemeClr val="accent5">
                    <a:lumMod val="50000"/>
                  </a:schemeClr>
                </a:solidFill>
                <a:effectLst/>
                <a:uLnTx/>
                <a:uFillTx/>
                <a:latin typeface="Century Gothic" panose="020F0302020204030204"/>
              </a:rPr>
              <a:t>.</a:t>
            </a:r>
          </a:p>
        </p:txBody>
      </p:sp>
      <p:sp>
        <p:nvSpPr>
          <p:cNvPr id="3" name="Rectangle 2"/>
          <p:cNvSpPr/>
          <p:nvPr/>
        </p:nvSpPr>
        <p:spPr>
          <a:xfrm>
            <a:off x="8681205" y="2533497"/>
            <a:ext cx="1169894" cy="365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solidFill>
                  <a:srgbClr val="FF6600"/>
                </a:solidFill>
              </a:rPr>
              <a:t>____</a:t>
            </a:r>
          </a:p>
        </p:txBody>
      </p:sp>
      <p:sp>
        <p:nvSpPr>
          <p:cNvPr id="31" name="Rectangle 30"/>
          <p:cNvSpPr/>
          <p:nvPr/>
        </p:nvSpPr>
        <p:spPr>
          <a:xfrm>
            <a:off x="8872497" y="3878917"/>
            <a:ext cx="787310" cy="365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solidFill>
                  <a:srgbClr val="FF6600"/>
                </a:solidFill>
              </a:rPr>
              <a:t>__</a:t>
            </a:r>
          </a:p>
        </p:txBody>
      </p:sp>
    </p:spTree>
    <p:extLst>
      <p:ext uri="{BB962C8B-B14F-4D97-AF65-F5344CB8AC3E}">
        <p14:creationId xmlns:p14="http://schemas.microsoft.com/office/powerpoint/2010/main" val="322899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4" grpId="0"/>
      <p:bldP spid="15" grpId="0"/>
      <p:bldP spid="16" grpId="0"/>
      <p:bldP spid="17" grpId="0"/>
      <p:bldP spid="20" grpId="0"/>
      <p:bldP spid="21" grpId="0"/>
      <p:bldP spid="22" grpId="0"/>
      <p:bldP spid="30" grpId="0"/>
      <p:bldP spid="3" grpId="0" animBg="1"/>
      <p:bldP spid="3" grpId="1" animBg="1"/>
      <p:bldP spid="31" grpId="0" animBg="1"/>
      <p:bldP spid="3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5C1F40-282D-9A45-ABA7-965FD9383203}"/>
              </a:ext>
            </a:extLst>
          </p:cNvPr>
          <p:cNvSpPr txBox="1"/>
          <p:nvPr/>
        </p:nvSpPr>
        <p:spPr>
          <a:xfrm>
            <a:off x="115911" y="69348"/>
            <a:ext cx="7995009" cy="1107996"/>
          </a:xfrm>
          <a:prstGeom prst="rect">
            <a:avLst/>
          </a:prstGeom>
          <a:noFill/>
        </p:spPr>
        <p:txBody>
          <a:bodyPr wrap="square" rtlCol="0">
            <a:spAutoFit/>
          </a:bodyPr>
          <a:lstStyle/>
          <a:p>
            <a:pPr lvl="0">
              <a:defRPr/>
            </a:pPr>
            <a:r>
              <a:rPr lang="en-US" sz="2200" b="1" dirty="0">
                <a:solidFill>
                  <a:srgbClr val="4472C4">
                    <a:lumMod val="50000"/>
                  </a:srgbClr>
                </a:solidFill>
                <a:latin typeface="Century Gothic" panose="020F0302020204030204"/>
              </a:rPr>
              <a:t>Los </a:t>
            </a:r>
            <a:r>
              <a:rPr lang="en-US" sz="2200" b="1" dirty="0" err="1">
                <a:solidFill>
                  <a:srgbClr val="4472C4">
                    <a:lumMod val="50000"/>
                  </a:srgbClr>
                </a:solidFill>
                <a:latin typeface="Century Gothic" panose="020F0302020204030204"/>
              </a:rPr>
              <a:t>sábados</a:t>
            </a:r>
            <a:r>
              <a:rPr lang="en-US" sz="2200" b="1" dirty="0">
                <a:solidFill>
                  <a:srgbClr val="4472C4">
                    <a:lumMod val="50000"/>
                  </a:srgbClr>
                </a:solidFill>
                <a:latin typeface="Century Gothic" panose="020F0302020204030204"/>
              </a:rPr>
              <a:t>, Ana </a:t>
            </a:r>
            <a:r>
              <a:rPr lang="en-US" sz="2200" b="1" dirty="0" err="1">
                <a:solidFill>
                  <a:srgbClr val="4472C4">
                    <a:lumMod val="50000"/>
                  </a:srgbClr>
                </a:solidFill>
                <a:latin typeface="Century Gothic" panose="020F0302020204030204"/>
              </a:rPr>
              <a:t>trabaja</a:t>
            </a:r>
            <a:r>
              <a:rPr lang="en-US" sz="2200" b="1" dirty="0">
                <a:solidFill>
                  <a:srgbClr val="4472C4">
                    <a:lumMod val="50000"/>
                  </a:srgbClr>
                </a:solidFill>
                <a:latin typeface="Century Gothic" panose="020F0302020204030204"/>
              </a:rPr>
              <a:t> en un café. Describe las </a:t>
            </a:r>
            <a:r>
              <a:rPr lang="en-US" sz="2200" b="1" dirty="0" err="1">
                <a:solidFill>
                  <a:srgbClr val="4472C4">
                    <a:lumMod val="50000"/>
                  </a:srgbClr>
                </a:solidFill>
                <a:latin typeface="Century Gothic" panose="020F0302020204030204"/>
              </a:rPr>
              <a:t>tareas</a:t>
            </a:r>
            <a:r>
              <a:rPr lang="en-US" sz="2200" b="1" dirty="0">
                <a:solidFill>
                  <a:srgbClr val="4472C4">
                    <a:lumMod val="50000"/>
                  </a:srgbClr>
                </a:solidFill>
                <a:latin typeface="Century Gothic" panose="020F0302020204030204"/>
              </a:rPr>
              <a:t>. ¿Qué </a:t>
            </a:r>
            <a:r>
              <a:rPr lang="en-US" sz="2200" b="1" dirty="0" err="1">
                <a:solidFill>
                  <a:srgbClr val="4472C4">
                    <a:lumMod val="50000"/>
                  </a:srgbClr>
                </a:solidFill>
                <a:latin typeface="Century Gothic" panose="020F0302020204030204"/>
              </a:rPr>
              <a:t>tareas</a:t>
            </a:r>
            <a:r>
              <a:rPr lang="en-US" sz="2200" b="1" dirty="0">
                <a:solidFill>
                  <a:srgbClr val="4472C4">
                    <a:lumMod val="50000"/>
                  </a:srgbClr>
                </a:solidFill>
                <a:latin typeface="Century Gothic" panose="020F0302020204030204"/>
              </a:rPr>
              <a:t> hace Ana con </a:t>
            </a:r>
            <a:r>
              <a:rPr lang="en-US" sz="2200" b="1" dirty="0" err="1">
                <a:solidFill>
                  <a:srgbClr val="4472C4">
                    <a:lumMod val="50000"/>
                  </a:srgbClr>
                </a:solidFill>
                <a:latin typeface="Century Gothic" panose="020F0302020204030204"/>
              </a:rPr>
              <a:t>los</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compa</a:t>
            </a:r>
            <a:r>
              <a:rPr lang="en-US" sz="2200" b="1" dirty="0" err="1">
                <a:solidFill>
                  <a:srgbClr val="4472C4">
                    <a:lumMod val="50000"/>
                  </a:srgbClr>
                </a:solidFill>
                <a:latin typeface="Century Gothic" panose="020B0502020202020204" pitchFamily="34" charset="0"/>
              </a:rPr>
              <a:t>ñ</a:t>
            </a:r>
            <a:r>
              <a:rPr lang="en-US" sz="2200" b="1" dirty="0" err="1">
                <a:solidFill>
                  <a:srgbClr val="4472C4">
                    <a:lumMod val="50000"/>
                  </a:srgbClr>
                </a:solidFill>
                <a:latin typeface="Century Gothic" panose="020F0302020204030204"/>
              </a:rPr>
              <a:t>eros</a:t>
            </a:r>
            <a:r>
              <a:rPr lang="en-US" sz="2200" b="1" dirty="0">
                <a:solidFill>
                  <a:srgbClr val="4472C4">
                    <a:lumMod val="50000"/>
                  </a:srgbClr>
                </a:solidFill>
                <a:latin typeface="Century Gothic" panose="020F0302020204030204"/>
              </a:rPr>
              <a:t> de </a:t>
            </a:r>
            <a:r>
              <a:rPr lang="en-US" sz="2200" b="1" dirty="0" err="1">
                <a:solidFill>
                  <a:srgbClr val="4472C4">
                    <a:lumMod val="50000"/>
                  </a:srgbClr>
                </a:solidFill>
                <a:latin typeface="Century Gothic" panose="020F0302020204030204"/>
              </a:rPr>
              <a:t>trabajo</a:t>
            </a:r>
            <a:r>
              <a:rPr lang="en-US" sz="2200" b="1" dirty="0">
                <a:solidFill>
                  <a:srgbClr val="4472C4">
                    <a:lumMod val="50000"/>
                  </a:srgbClr>
                </a:solidFill>
                <a:latin typeface="Century Gothic" panose="020F0302020204030204"/>
              </a:rPr>
              <a:t> (‘we’)</a:t>
            </a:r>
            <a:r>
              <a:rPr lang="en-US" sz="2200" b="1" dirty="0">
                <a:solidFill>
                  <a:srgbClr val="4472C4">
                    <a:lumMod val="50000"/>
                  </a:srgbClr>
                </a:solidFill>
              </a:rPr>
              <a:t>? ¿Qué </a:t>
            </a:r>
            <a:r>
              <a:rPr lang="en-US" sz="2200" b="1" dirty="0" err="1">
                <a:solidFill>
                  <a:srgbClr val="4472C4">
                    <a:lumMod val="50000"/>
                  </a:srgbClr>
                </a:solidFill>
              </a:rPr>
              <a:t>hacen</a:t>
            </a:r>
            <a:r>
              <a:rPr lang="en-US" sz="2200" b="1" dirty="0">
                <a:solidFill>
                  <a:srgbClr val="4472C4">
                    <a:lumMod val="50000"/>
                  </a:srgbClr>
                </a:solidFill>
              </a:rPr>
              <a:t> </a:t>
            </a:r>
            <a:r>
              <a:rPr lang="en-US" sz="2200" b="1" dirty="0" err="1">
                <a:solidFill>
                  <a:srgbClr val="4472C4">
                    <a:lumMod val="50000"/>
                  </a:srgbClr>
                </a:solidFill>
              </a:rPr>
              <a:t>los</a:t>
            </a:r>
            <a:r>
              <a:rPr lang="en-US" sz="2200" b="1" dirty="0">
                <a:solidFill>
                  <a:srgbClr val="4472C4">
                    <a:lumMod val="50000"/>
                  </a:srgbClr>
                </a:solidFill>
              </a:rPr>
              <a:t> </a:t>
            </a:r>
            <a:r>
              <a:rPr lang="en-US" sz="2200" b="1" dirty="0" err="1">
                <a:solidFill>
                  <a:srgbClr val="4472C4">
                    <a:lumMod val="50000"/>
                  </a:srgbClr>
                </a:solidFill>
              </a:rPr>
              <a:t>compañeros</a:t>
            </a:r>
            <a:r>
              <a:rPr lang="en-US" sz="2200" b="1" dirty="0">
                <a:solidFill>
                  <a:srgbClr val="4472C4">
                    <a:lumMod val="50000"/>
                  </a:srgbClr>
                </a:solidFill>
              </a:rPr>
              <a:t> sin Ana (‘they’)?</a:t>
            </a:r>
            <a:endParaRPr lang="en-US" sz="2200" b="1" dirty="0">
              <a:solidFill>
                <a:srgbClr val="4472C4">
                  <a:lumMod val="50000"/>
                </a:srgbClr>
              </a:solidFill>
              <a:latin typeface="Century Gothic" panose="020F0302020204030204"/>
            </a:endParaRPr>
          </a:p>
        </p:txBody>
      </p:sp>
      <p:grpSp>
        <p:nvGrpSpPr>
          <p:cNvPr id="12" name="Group 11"/>
          <p:cNvGrpSpPr/>
          <p:nvPr/>
        </p:nvGrpSpPr>
        <p:grpSpPr>
          <a:xfrm>
            <a:off x="7427858" y="-181377"/>
            <a:ext cx="4500284" cy="2682811"/>
            <a:chOff x="2559893" y="-478376"/>
            <a:chExt cx="8772999" cy="5090132"/>
          </a:xfrm>
        </p:grpSpPr>
        <p:grpSp>
          <p:nvGrpSpPr>
            <p:cNvPr id="6" name="Group 5"/>
            <p:cNvGrpSpPr/>
            <p:nvPr/>
          </p:nvGrpSpPr>
          <p:grpSpPr>
            <a:xfrm>
              <a:off x="7388340" y="1296000"/>
              <a:ext cx="3944552" cy="3315756"/>
              <a:chOff x="1604439" y="-164453"/>
              <a:chExt cx="6042744" cy="5822303"/>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9165" r="23972"/>
              <a:stretch/>
            </p:blipFill>
            <p:spPr>
              <a:xfrm>
                <a:off x="4945224" y="1"/>
                <a:ext cx="2701959" cy="565784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65796"/>
              <a:stretch/>
            </p:blipFill>
            <p:spPr>
              <a:xfrm>
                <a:off x="1604439" y="-164453"/>
                <a:ext cx="3440278" cy="5657850"/>
              </a:xfrm>
              <a:prstGeom prst="rect">
                <a:avLst/>
              </a:prstGeom>
            </p:spPr>
          </p:pic>
        </p:gr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1545" y="1399713"/>
              <a:ext cx="1864791" cy="1398593"/>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b="27144"/>
            <a:stretch/>
          </p:blipFill>
          <p:spPr>
            <a:xfrm>
              <a:off x="2559893" y="-478376"/>
              <a:ext cx="6854428" cy="4996477"/>
            </a:xfrm>
            <a:prstGeom prst="rect">
              <a:avLst/>
            </a:prstGeom>
          </p:spPr>
        </p:pic>
      </p:grpSp>
      <p:graphicFrame>
        <p:nvGraphicFramePr>
          <p:cNvPr id="14" name="Table 13"/>
          <p:cNvGraphicFramePr>
            <a:graphicFrameLocks noGrp="1"/>
          </p:cNvGraphicFramePr>
          <p:nvPr>
            <p:extLst>
              <p:ext uri="{D42A27DB-BD31-4B8C-83A1-F6EECF244321}">
                <p14:modId xmlns:p14="http://schemas.microsoft.com/office/powerpoint/2010/main" val="2398595574"/>
              </p:ext>
            </p:extLst>
          </p:nvPr>
        </p:nvGraphicFramePr>
        <p:xfrm>
          <a:off x="5659834" y="2501436"/>
          <a:ext cx="6532166" cy="3874845"/>
        </p:xfrm>
        <a:graphic>
          <a:graphicData uri="http://schemas.openxmlformats.org/drawingml/2006/table">
            <a:tbl>
              <a:tblPr firstRow="1" bandRow="1">
                <a:tableStyleId>{21E4AEA4-8DFA-4A89-87EB-49C32662AFE0}</a:tableStyleId>
              </a:tblPr>
              <a:tblGrid>
                <a:gridCol w="3266083">
                  <a:extLst>
                    <a:ext uri="{9D8B030D-6E8A-4147-A177-3AD203B41FA5}">
                      <a16:colId xmlns:a16="http://schemas.microsoft.com/office/drawing/2014/main" val="1515913316"/>
                    </a:ext>
                  </a:extLst>
                </a:gridCol>
                <a:gridCol w="3266083">
                  <a:extLst>
                    <a:ext uri="{9D8B030D-6E8A-4147-A177-3AD203B41FA5}">
                      <a16:colId xmlns:a16="http://schemas.microsoft.com/office/drawing/2014/main" val="2190724192"/>
                    </a:ext>
                  </a:extLst>
                </a:gridCol>
              </a:tblGrid>
              <a:tr h="836749">
                <a:tc>
                  <a:txBody>
                    <a:bodyPr/>
                    <a:lstStyle/>
                    <a:p>
                      <a:pPr algn="ctr"/>
                      <a:r>
                        <a:rPr lang="en-GB" sz="2200" dirty="0">
                          <a:latin typeface="+mj-lt"/>
                        </a:rPr>
                        <a:t>Ana y los compañeros (‘we’)</a:t>
                      </a:r>
                    </a:p>
                  </a:txBody>
                  <a:tcPr/>
                </a:tc>
                <a:tc>
                  <a:txBody>
                    <a:bodyPr/>
                    <a:lstStyle/>
                    <a:p>
                      <a:pPr algn="ctr"/>
                      <a:r>
                        <a:rPr lang="en-GB" sz="2200" dirty="0">
                          <a:latin typeface="+mj-lt"/>
                        </a:rPr>
                        <a:t>Los compañeros (‘they’)</a:t>
                      </a:r>
                    </a:p>
                  </a:txBody>
                  <a:tcPr/>
                </a:tc>
                <a:extLst>
                  <a:ext uri="{0D108BD9-81ED-4DB2-BD59-A6C34878D82A}">
                    <a16:rowId xmlns:a16="http://schemas.microsoft.com/office/drawing/2014/main" val="1726360670"/>
                  </a:ext>
                </a:extLst>
              </a:tr>
              <a:tr h="759524">
                <a:tc>
                  <a:txBody>
                    <a:bodyPr/>
                    <a:lstStyle/>
                    <a:p>
                      <a:endParaRPr lang="en-GB" dirty="0"/>
                    </a:p>
                  </a:txBody>
                  <a:tcPr/>
                </a:tc>
                <a:tc>
                  <a:txBody>
                    <a:bodyPr/>
                    <a:lstStyle/>
                    <a:p>
                      <a:endParaRPr lang="en-GB"/>
                    </a:p>
                  </a:txBody>
                  <a:tcPr/>
                </a:tc>
                <a:extLst>
                  <a:ext uri="{0D108BD9-81ED-4DB2-BD59-A6C34878D82A}">
                    <a16:rowId xmlns:a16="http://schemas.microsoft.com/office/drawing/2014/main" val="1917119223"/>
                  </a:ext>
                </a:extLst>
              </a:tr>
              <a:tr h="759524">
                <a:tc>
                  <a:txBody>
                    <a:bodyPr/>
                    <a:lstStyle/>
                    <a:p>
                      <a:endParaRPr lang="en-GB"/>
                    </a:p>
                  </a:txBody>
                  <a:tcPr/>
                </a:tc>
                <a:tc>
                  <a:txBody>
                    <a:bodyPr/>
                    <a:lstStyle/>
                    <a:p>
                      <a:endParaRPr lang="en-GB"/>
                    </a:p>
                  </a:txBody>
                  <a:tcPr/>
                </a:tc>
                <a:extLst>
                  <a:ext uri="{0D108BD9-81ED-4DB2-BD59-A6C34878D82A}">
                    <a16:rowId xmlns:a16="http://schemas.microsoft.com/office/drawing/2014/main" val="212595173"/>
                  </a:ext>
                </a:extLst>
              </a:tr>
              <a:tr h="759524">
                <a:tc>
                  <a:txBody>
                    <a:bodyPr/>
                    <a:lstStyle/>
                    <a:p>
                      <a:endParaRPr lang="en-GB"/>
                    </a:p>
                  </a:txBody>
                  <a:tcPr/>
                </a:tc>
                <a:tc>
                  <a:txBody>
                    <a:bodyPr/>
                    <a:lstStyle/>
                    <a:p>
                      <a:endParaRPr lang="en-GB"/>
                    </a:p>
                  </a:txBody>
                  <a:tcPr/>
                </a:tc>
                <a:extLst>
                  <a:ext uri="{0D108BD9-81ED-4DB2-BD59-A6C34878D82A}">
                    <a16:rowId xmlns:a16="http://schemas.microsoft.com/office/drawing/2014/main" val="3074815209"/>
                  </a:ext>
                </a:extLst>
              </a:tr>
              <a:tr h="759524">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370617142"/>
                  </a:ext>
                </a:extLst>
              </a:tr>
            </a:tbl>
          </a:graphicData>
        </a:graphic>
      </p:graphicFrame>
      <p:sp>
        <p:nvSpPr>
          <p:cNvPr id="15" name="Oval Callout 14"/>
          <p:cNvSpPr/>
          <p:nvPr/>
        </p:nvSpPr>
        <p:spPr>
          <a:xfrm>
            <a:off x="181726" y="1705745"/>
            <a:ext cx="2167239" cy="1091525"/>
          </a:xfrm>
          <a:prstGeom prst="wedgeEllipseCallout">
            <a:avLst>
              <a:gd name="adj1" fmla="val -52949"/>
              <a:gd name="adj2" fmla="val 4316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5">
                    <a:lumMod val="50000"/>
                  </a:schemeClr>
                </a:solidFill>
              </a:rPr>
              <a:t>Preparan</a:t>
            </a:r>
            <a:r>
              <a:rPr lang="en-GB" sz="2200" dirty="0">
                <a:solidFill>
                  <a:schemeClr val="accent5">
                    <a:lumMod val="50000"/>
                  </a:schemeClr>
                </a:solidFill>
              </a:rPr>
              <a:t> la paella.</a:t>
            </a:r>
          </a:p>
        </p:txBody>
      </p:sp>
      <p:sp>
        <p:nvSpPr>
          <p:cNvPr id="19" name="Rounded Rectangular Callout 18"/>
          <p:cNvSpPr/>
          <p:nvPr/>
        </p:nvSpPr>
        <p:spPr>
          <a:xfrm>
            <a:off x="5200446" y="1225024"/>
            <a:ext cx="2088107" cy="953383"/>
          </a:xfrm>
          <a:prstGeom prst="wedgeRoundRectCallout">
            <a:avLst>
              <a:gd name="adj1" fmla="val -41094"/>
              <a:gd name="adj2" fmla="val 62500"/>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accent5">
                    <a:lumMod val="50000"/>
                  </a:schemeClr>
                </a:solidFill>
              </a:rPr>
              <a:t>Organizamos</a:t>
            </a:r>
            <a:r>
              <a:rPr lang="en-US" sz="2200" dirty="0">
                <a:solidFill>
                  <a:schemeClr val="accent5">
                    <a:lumMod val="50000"/>
                  </a:schemeClr>
                </a:solidFill>
              </a:rPr>
              <a:t> las mesas.</a:t>
            </a:r>
            <a:endParaRPr lang="en-GB" sz="2200" dirty="0">
              <a:solidFill>
                <a:schemeClr val="accent5">
                  <a:lumMod val="50000"/>
                </a:schemeClr>
              </a:solidFill>
            </a:endParaRPr>
          </a:p>
        </p:txBody>
      </p:sp>
      <p:sp>
        <p:nvSpPr>
          <p:cNvPr id="20" name="Rounded Rectangular Callout 19"/>
          <p:cNvSpPr/>
          <p:nvPr/>
        </p:nvSpPr>
        <p:spPr>
          <a:xfrm>
            <a:off x="3064209" y="5045592"/>
            <a:ext cx="2442923" cy="1092052"/>
          </a:xfrm>
          <a:prstGeom prst="wedgeRoundRectCallout">
            <a:avLst>
              <a:gd name="adj1" fmla="val -41094"/>
              <a:gd name="adj2" fmla="val 62500"/>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rgbClr val="4472C4">
                    <a:lumMod val="50000"/>
                  </a:srgbClr>
                </a:solidFill>
              </a:rPr>
              <a:t>Hablamos</a:t>
            </a:r>
            <a:r>
              <a:rPr lang="en-GB" sz="2200" dirty="0">
                <a:solidFill>
                  <a:srgbClr val="4472C4">
                    <a:lumMod val="50000"/>
                  </a:srgbClr>
                </a:solidFill>
              </a:rPr>
              <a:t> con los </a:t>
            </a:r>
            <a:r>
              <a:rPr lang="en-GB" sz="2200" dirty="0" err="1">
                <a:solidFill>
                  <a:srgbClr val="4472C4">
                    <a:lumMod val="50000"/>
                  </a:srgbClr>
                </a:solidFill>
              </a:rPr>
              <a:t>clientes</a:t>
            </a:r>
            <a:r>
              <a:rPr lang="en-GB" sz="2200" dirty="0">
                <a:solidFill>
                  <a:srgbClr val="4472C4">
                    <a:lumMod val="50000"/>
                  </a:srgbClr>
                </a:solidFill>
              </a:rPr>
              <a:t>* </a:t>
            </a:r>
            <a:r>
              <a:rPr lang="en-GB" sz="2200" dirty="0" err="1">
                <a:solidFill>
                  <a:srgbClr val="4472C4">
                    <a:lumMod val="50000"/>
                  </a:srgbClr>
                </a:solidFill>
              </a:rPr>
              <a:t>cuando</a:t>
            </a:r>
            <a:r>
              <a:rPr lang="en-GB" sz="2200" dirty="0">
                <a:solidFill>
                  <a:srgbClr val="4472C4">
                    <a:lumMod val="50000"/>
                  </a:srgbClr>
                </a:solidFill>
              </a:rPr>
              <a:t> </a:t>
            </a:r>
            <a:r>
              <a:rPr lang="en-GB" sz="2200" dirty="0" err="1">
                <a:solidFill>
                  <a:srgbClr val="4472C4">
                    <a:lumMod val="50000"/>
                  </a:srgbClr>
                </a:solidFill>
              </a:rPr>
              <a:t>llegan</a:t>
            </a:r>
            <a:r>
              <a:rPr lang="en-GB" sz="2200" dirty="0">
                <a:solidFill>
                  <a:srgbClr val="4472C4">
                    <a:lumMod val="50000"/>
                  </a:srgbClr>
                </a:solidFill>
              </a:rPr>
              <a:t>.</a:t>
            </a:r>
            <a:endParaRPr lang="en-GB" dirty="0"/>
          </a:p>
        </p:txBody>
      </p:sp>
      <p:sp>
        <p:nvSpPr>
          <p:cNvPr id="21" name="Rounded Rectangular Callout 20"/>
          <p:cNvSpPr/>
          <p:nvPr/>
        </p:nvSpPr>
        <p:spPr>
          <a:xfrm>
            <a:off x="2376955" y="2514048"/>
            <a:ext cx="2995145" cy="906827"/>
          </a:xfrm>
          <a:prstGeom prst="wedgeRoundRectCallout">
            <a:avLst>
              <a:gd name="adj1" fmla="val -36519"/>
              <a:gd name="adj2" fmla="val 6789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5">
                    <a:lumMod val="50000"/>
                  </a:schemeClr>
                </a:solidFill>
              </a:rPr>
              <a:t>Buscan</a:t>
            </a:r>
            <a:r>
              <a:rPr lang="en-GB" sz="2200" dirty="0">
                <a:solidFill>
                  <a:schemeClr val="accent5">
                    <a:lumMod val="50000"/>
                  </a:schemeClr>
                </a:solidFill>
              </a:rPr>
              <a:t> </a:t>
            </a:r>
            <a:r>
              <a:rPr lang="en-GB" sz="2200" dirty="0" err="1">
                <a:solidFill>
                  <a:schemeClr val="accent5">
                    <a:lumMod val="50000"/>
                  </a:schemeClr>
                </a:solidFill>
              </a:rPr>
              <a:t>fruta</a:t>
            </a:r>
            <a:r>
              <a:rPr lang="en-GB" sz="2200" dirty="0">
                <a:solidFill>
                  <a:schemeClr val="accent5">
                    <a:lumMod val="50000"/>
                  </a:schemeClr>
                </a:solidFill>
              </a:rPr>
              <a:t> y </a:t>
            </a:r>
            <a:r>
              <a:rPr lang="en-GB" sz="2200" dirty="0" err="1">
                <a:solidFill>
                  <a:schemeClr val="accent5">
                    <a:lumMod val="50000"/>
                  </a:schemeClr>
                </a:solidFill>
              </a:rPr>
              <a:t>unas</a:t>
            </a:r>
            <a:r>
              <a:rPr lang="en-GB" sz="2200" dirty="0">
                <a:solidFill>
                  <a:schemeClr val="accent5">
                    <a:lumMod val="50000"/>
                  </a:schemeClr>
                </a:solidFill>
              </a:rPr>
              <a:t> </a:t>
            </a:r>
            <a:r>
              <a:rPr lang="en-GB" sz="2200" dirty="0" err="1">
                <a:solidFill>
                  <a:schemeClr val="accent5">
                    <a:lumMod val="50000"/>
                  </a:schemeClr>
                </a:solidFill>
              </a:rPr>
              <a:t>botellas</a:t>
            </a:r>
            <a:r>
              <a:rPr lang="en-GB" sz="2200" dirty="0">
                <a:solidFill>
                  <a:schemeClr val="accent5">
                    <a:lumMod val="50000"/>
                  </a:schemeClr>
                </a:solidFill>
              </a:rPr>
              <a:t> de </a:t>
            </a:r>
            <a:r>
              <a:rPr lang="en-GB" sz="2200" dirty="0" err="1">
                <a:solidFill>
                  <a:schemeClr val="accent5">
                    <a:lumMod val="50000"/>
                  </a:schemeClr>
                </a:solidFill>
              </a:rPr>
              <a:t>agua</a:t>
            </a:r>
            <a:r>
              <a:rPr lang="en-GB" sz="2200" dirty="0">
                <a:solidFill>
                  <a:schemeClr val="accent5">
                    <a:lumMod val="50000"/>
                  </a:schemeClr>
                </a:solidFill>
              </a:rPr>
              <a:t>.</a:t>
            </a:r>
          </a:p>
        </p:txBody>
      </p:sp>
      <p:sp>
        <p:nvSpPr>
          <p:cNvPr id="22" name="Rounded Rectangular Callout 21"/>
          <p:cNvSpPr/>
          <p:nvPr/>
        </p:nvSpPr>
        <p:spPr>
          <a:xfrm>
            <a:off x="80160" y="3621652"/>
            <a:ext cx="3017030" cy="1029845"/>
          </a:xfrm>
          <a:prstGeom prst="wedgeRoundRectCallout">
            <a:avLst>
              <a:gd name="adj1" fmla="val 40680"/>
              <a:gd name="adj2" fmla="val 7124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200" dirty="0" err="1">
                <a:solidFill>
                  <a:srgbClr val="4472C4">
                    <a:lumMod val="50000"/>
                  </a:srgbClr>
                </a:solidFill>
              </a:rPr>
              <a:t>Llevamos</a:t>
            </a:r>
            <a:r>
              <a:rPr lang="en-GB" sz="2200" dirty="0">
                <a:solidFill>
                  <a:srgbClr val="4472C4">
                    <a:lumMod val="50000"/>
                  </a:srgbClr>
                </a:solidFill>
              </a:rPr>
              <a:t> la comida y las </a:t>
            </a:r>
            <a:r>
              <a:rPr lang="en-GB" sz="2200" dirty="0" err="1">
                <a:solidFill>
                  <a:srgbClr val="4472C4">
                    <a:lumMod val="50000"/>
                  </a:srgbClr>
                </a:solidFill>
              </a:rPr>
              <a:t>bebidas</a:t>
            </a:r>
            <a:r>
              <a:rPr lang="en-GB" sz="2200" dirty="0">
                <a:solidFill>
                  <a:srgbClr val="4472C4">
                    <a:lumMod val="50000"/>
                  </a:srgbClr>
                </a:solidFill>
              </a:rPr>
              <a:t> a las mesas.</a:t>
            </a:r>
            <a:endParaRPr lang="en-GB" dirty="0">
              <a:solidFill>
                <a:prstClr val="white"/>
              </a:solidFill>
            </a:endParaRPr>
          </a:p>
        </p:txBody>
      </p:sp>
      <p:sp>
        <p:nvSpPr>
          <p:cNvPr id="23" name="Oval Callout 22"/>
          <p:cNvSpPr/>
          <p:nvPr/>
        </p:nvSpPr>
        <p:spPr>
          <a:xfrm>
            <a:off x="2350357" y="1447728"/>
            <a:ext cx="2657819" cy="1008686"/>
          </a:xfrm>
          <a:prstGeom prst="wedgeEllipseCallout">
            <a:avLst>
              <a:gd name="adj1" fmla="val 42140"/>
              <a:gd name="adj2" fmla="val 5186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5">
                    <a:lumMod val="50000"/>
                  </a:schemeClr>
                </a:solidFill>
              </a:rPr>
              <a:t>Trabajan</a:t>
            </a:r>
            <a:r>
              <a:rPr lang="en-GB" sz="2200" dirty="0">
                <a:solidFill>
                  <a:schemeClr val="accent5">
                    <a:lumMod val="50000"/>
                  </a:schemeClr>
                </a:solidFill>
              </a:rPr>
              <a:t> </a:t>
            </a:r>
            <a:r>
              <a:rPr lang="en-GB" sz="2200" dirty="0" err="1">
                <a:solidFill>
                  <a:schemeClr val="accent5">
                    <a:lumMod val="50000"/>
                  </a:schemeClr>
                </a:solidFill>
              </a:rPr>
              <a:t>por</a:t>
            </a:r>
            <a:r>
              <a:rPr lang="en-GB" sz="2200" dirty="0">
                <a:solidFill>
                  <a:schemeClr val="accent5">
                    <a:lumMod val="50000"/>
                  </a:schemeClr>
                </a:solidFill>
              </a:rPr>
              <a:t> la </a:t>
            </a:r>
            <a:r>
              <a:rPr lang="en-GB" sz="2200" dirty="0" err="1">
                <a:solidFill>
                  <a:schemeClr val="accent5">
                    <a:lumMod val="50000"/>
                  </a:schemeClr>
                </a:solidFill>
              </a:rPr>
              <a:t>tarde</a:t>
            </a:r>
            <a:r>
              <a:rPr lang="en-GB" sz="2200" dirty="0">
                <a:solidFill>
                  <a:schemeClr val="accent5">
                    <a:lumMod val="50000"/>
                  </a:schemeClr>
                </a:solidFill>
              </a:rPr>
              <a:t>.</a:t>
            </a:r>
          </a:p>
        </p:txBody>
      </p:sp>
      <p:sp>
        <p:nvSpPr>
          <p:cNvPr id="24" name="Oval Callout 23"/>
          <p:cNvSpPr/>
          <p:nvPr/>
        </p:nvSpPr>
        <p:spPr>
          <a:xfrm>
            <a:off x="245660" y="4841910"/>
            <a:ext cx="2686031" cy="1477001"/>
          </a:xfrm>
          <a:prstGeom prst="wedgeEllipseCallout">
            <a:avLst>
              <a:gd name="adj1" fmla="val -50446"/>
              <a:gd name="adj2" fmla="val 3360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5">
                    <a:lumMod val="50000"/>
                  </a:schemeClr>
                </a:solidFill>
              </a:rPr>
              <a:t>Lavan</a:t>
            </a:r>
            <a:r>
              <a:rPr lang="en-GB" sz="2200" dirty="0">
                <a:solidFill>
                  <a:schemeClr val="accent5">
                    <a:lumMod val="50000"/>
                  </a:schemeClr>
                </a:solidFill>
              </a:rPr>
              <a:t> los </a:t>
            </a:r>
            <a:r>
              <a:rPr lang="en-GB" sz="2200" dirty="0" err="1">
                <a:solidFill>
                  <a:schemeClr val="accent5">
                    <a:lumMod val="50000"/>
                  </a:schemeClr>
                </a:solidFill>
              </a:rPr>
              <a:t>platos</a:t>
            </a:r>
            <a:r>
              <a:rPr lang="en-GB" sz="2200" dirty="0">
                <a:solidFill>
                  <a:schemeClr val="accent5">
                    <a:lumMod val="50000"/>
                  </a:schemeClr>
                </a:solidFill>
              </a:rPr>
              <a:t> y los </a:t>
            </a:r>
            <a:r>
              <a:rPr lang="en-GB" sz="2200" dirty="0" err="1">
                <a:solidFill>
                  <a:schemeClr val="accent5">
                    <a:lumMod val="50000"/>
                  </a:schemeClr>
                </a:solidFill>
              </a:rPr>
              <a:t>vasos</a:t>
            </a:r>
            <a:r>
              <a:rPr lang="en-GB" sz="2200" dirty="0">
                <a:solidFill>
                  <a:schemeClr val="accent5">
                    <a:lumMod val="50000"/>
                  </a:schemeClr>
                </a:solidFill>
              </a:rPr>
              <a:t>.</a:t>
            </a:r>
          </a:p>
        </p:txBody>
      </p:sp>
      <p:sp>
        <p:nvSpPr>
          <p:cNvPr id="25" name="Oval Callout 24"/>
          <p:cNvSpPr/>
          <p:nvPr/>
        </p:nvSpPr>
        <p:spPr>
          <a:xfrm>
            <a:off x="3208023" y="3486466"/>
            <a:ext cx="2412174" cy="1429063"/>
          </a:xfrm>
          <a:prstGeom prst="wedgeEllipseCallout">
            <a:avLst>
              <a:gd name="adj1" fmla="val 40272"/>
              <a:gd name="adj2" fmla="val 5390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5">
                    <a:lumMod val="50000"/>
                  </a:schemeClr>
                </a:solidFill>
              </a:rPr>
              <a:t>Limpiamos</a:t>
            </a:r>
            <a:r>
              <a:rPr lang="en-GB" sz="2200" dirty="0">
                <a:solidFill>
                  <a:schemeClr val="accent5">
                    <a:lumMod val="50000"/>
                  </a:schemeClr>
                </a:solidFill>
              </a:rPr>
              <a:t> el </a:t>
            </a:r>
            <a:r>
              <a:rPr lang="en-GB" sz="2200" dirty="0" err="1">
                <a:solidFill>
                  <a:schemeClr val="accent5">
                    <a:lumMod val="50000"/>
                  </a:schemeClr>
                </a:solidFill>
              </a:rPr>
              <a:t>suelo</a:t>
            </a:r>
            <a:r>
              <a:rPr lang="en-GB" sz="2200" dirty="0">
                <a:solidFill>
                  <a:schemeClr val="accent5">
                    <a:lumMod val="50000"/>
                  </a:schemeClr>
                </a:solidFill>
              </a:rPr>
              <a:t>.</a:t>
            </a:r>
          </a:p>
        </p:txBody>
      </p:sp>
      <p:sp>
        <p:nvSpPr>
          <p:cNvPr id="26" name="TextBox 25"/>
          <p:cNvSpPr txBox="1"/>
          <p:nvPr/>
        </p:nvSpPr>
        <p:spPr>
          <a:xfrm>
            <a:off x="5680018" y="3486466"/>
            <a:ext cx="3186078" cy="430887"/>
          </a:xfrm>
          <a:prstGeom prst="rect">
            <a:avLst/>
          </a:prstGeom>
          <a:noFill/>
        </p:spPr>
        <p:txBody>
          <a:bodyPr wrap="square" rtlCol="0">
            <a:spAutoFit/>
          </a:bodyPr>
          <a:lstStyle/>
          <a:p>
            <a:pPr algn="l"/>
            <a:r>
              <a:rPr lang="en-GB" sz="2200" b="1" dirty="0">
                <a:solidFill>
                  <a:schemeClr val="accent5">
                    <a:lumMod val="50000"/>
                  </a:schemeClr>
                </a:solidFill>
              </a:rPr>
              <a:t>Organise the tables.</a:t>
            </a:r>
          </a:p>
        </p:txBody>
      </p:sp>
      <p:sp>
        <p:nvSpPr>
          <p:cNvPr id="27" name="TextBox 26"/>
          <p:cNvSpPr txBox="1"/>
          <p:nvPr/>
        </p:nvSpPr>
        <p:spPr>
          <a:xfrm>
            <a:off x="5682055" y="4250379"/>
            <a:ext cx="3186078" cy="430887"/>
          </a:xfrm>
          <a:prstGeom prst="rect">
            <a:avLst/>
          </a:prstGeom>
          <a:noFill/>
        </p:spPr>
        <p:txBody>
          <a:bodyPr wrap="square" rtlCol="0">
            <a:spAutoFit/>
          </a:bodyPr>
          <a:lstStyle/>
          <a:p>
            <a:pPr algn="l"/>
            <a:r>
              <a:rPr lang="en-GB" sz="2200" b="1" dirty="0">
                <a:solidFill>
                  <a:schemeClr val="accent5">
                    <a:lumMod val="50000"/>
                  </a:schemeClr>
                </a:solidFill>
              </a:rPr>
              <a:t>Clean the floor.</a:t>
            </a:r>
          </a:p>
        </p:txBody>
      </p:sp>
      <p:sp>
        <p:nvSpPr>
          <p:cNvPr id="28" name="TextBox 27"/>
          <p:cNvSpPr txBox="1"/>
          <p:nvPr/>
        </p:nvSpPr>
        <p:spPr>
          <a:xfrm>
            <a:off x="5690110" y="4837167"/>
            <a:ext cx="3186078" cy="769441"/>
          </a:xfrm>
          <a:prstGeom prst="rect">
            <a:avLst/>
          </a:prstGeom>
          <a:noFill/>
        </p:spPr>
        <p:txBody>
          <a:bodyPr wrap="square" rtlCol="0">
            <a:spAutoFit/>
          </a:bodyPr>
          <a:lstStyle/>
          <a:p>
            <a:pPr algn="l"/>
            <a:r>
              <a:rPr lang="en-GB" sz="2200" b="1" dirty="0">
                <a:solidFill>
                  <a:schemeClr val="accent5">
                    <a:lumMod val="50000"/>
                  </a:schemeClr>
                </a:solidFill>
              </a:rPr>
              <a:t>Take the food and drinks to the tables.</a:t>
            </a:r>
          </a:p>
        </p:txBody>
      </p:sp>
      <p:sp>
        <p:nvSpPr>
          <p:cNvPr id="29" name="TextBox 28"/>
          <p:cNvSpPr txBox="1"/>
          <p:nvPr/>
        </p:nvSpPr>
        <p:spPr>
          <a:xfrm>
            <a:off x="5680018" y="5606840"/>
            <a:ext cx="3186078" cy="769441"/>
          </a:xfrm>
          <a:prstGeom prst="rect">
            <a:avLst/>
          </a:prstGeom>
          <a:noFill/>
        </p:spPr>
        <p:txBody>
          <a:bodyPr wrap="square" rtlCol="0">
            <a:spAutoFit/>
          </a:bodyPr>
          <a:lstStyle/>
          <a:p>
            <a:pPr algn="l"/>
            <a:r>
              <a:rPr lang="en-GB" sz="2200" b="1" dirty="0">
                <a:solidFill>
                  <a:schemeClr val="accent5">
                    <a:lumMod val="50000"/>
                  </a:schemeClr>
                </a:solidFill>
              </a:rPr>
              <a:t>Talk to the customers when they arrive.</a:t>
            </a:r>
          </a:p>
        </p:txBody>
      </p:sp>
      <p:sp>
        <p:nvSpPr>
          <p:cNvPr id="30" name="TextBox 29"/>
          <p:cNvSpPr txBox="1"/>
          <p:nvPr/>
        </p:nvSpPr>
        <p:spPr>
          <a:xfrm>
            <a:off x="8936009" y="3333815"/>
            <a:ext cx="3282685" cy="769441"/>
          </a:xfrm>
          <a:prstGeom prst="rect">
            <a:avLst/>
          </a:prstGeom>
          <a:noFill/>
        </p:spPr>
        <p:txBody>
          <a:bodyPr wrap="square" rtlCol="0">
            <a:spAutoFit/>
          </a:bodyPr>
          <a:lstStyle/>
          <a:p>
            <a:pPr algn="l"/>
            <a:r>
              <a:rPr lang="en-GB" sz="2200" b="1" dirty="0">
                <a:solidFill>
                  <a:schemeClr val="accent5">
                    <a:lumMod val="50000"/>
                  </a:schemeClr>
                </a:solidFill>
              </a:rPr>
              <a:t>Work in the afternoon / evening.</a:t>
            </a:r>
          </a:p>
        </p:txBody>
      </p:sp>
      <p:sp>
        <p:nvSpPr>
          <p:cNvPr id="31" name="TextBox 30"/>
          <p:cNvSpPr txBox="1"/>
          <p:nvPr/>
        </p:nvSpPr>
        <p:spPr>
          <a:xfrm>
            <a:off x="8911668" y="4220610"/>
            <a:ext cx="3186078" cy="430887"/>
          </a:xfrm>
          <a:prstGeom prst="rect">
            <a:avLst/>
          </a:prstGeom>
          <a:noFill/>
        </p:spPr>
        <p:txBody>
          <a:bodyPr wrap="square" rtlCol="0">
            <a:spAutoFit/>
          </a:bodyPr>
          <a:lstStyle/>
          <a:p>
            <a:pPr algn="l"/>
            <a:r>
              <a:rPr lang="en-GB" sz="2200" b="1" dirty="0">
                <a:solidFill>
                  <a:schemeClr val="accent5">
                    <a:lumMod val="50000"/>
                  </a:schemeClr>
                </a:solidFill>
              </a:rPr>
              <a:t>Prepare the paella.</a:t>
            </a:r>
          </a:p>
        </p:txBody>
      </p:sp>
      <p:sp>
        <p:nvSpPr>
          <p:cNvPr id="32" name="TextBox 31"/>
          <p:cNvSpPr txBox="1"/>
          <p:nvPr/>
        </p:nvSpPr>
        <p:spPr>
          <a:xfrm>
            <a:off x="8936009" y="4837166"/>
            <a:ext cx="3186078" cy="769441"/>
          </a:xfrm>
          <a:prstGeom prst="rect">
            <a:avLst/>
          </a:prstGeom>
          <a:noFill/>
        </p:spPr>
        <p:txBody>
          <a:bodyPr wrap="square" rtlCol="0">
            <a:spAutoFit/>
          </a:bodyPr>
          <a:lstStyle/>
          <a:p>
            <a:pPr algn="l"/>
            <a:r>
              <a:rPr lang="en-GB" sz="2200" b="1" dirty="0">
                <a:solidFill>
                  <a:schemeClr val="accent5">
                    <a:lumMod val="50000"/>
                  </a:schemeClr>
                </a:solidFill>
              </a:rPr>
              <a:t>Look for fruit and some bottles of water.</a:t>
            </a:r>
          </a:p>
        </p:txBody>
      </p:sp>
      <p:sp>
        <p:nvSpPr>
          <p:cNvPr id="33" name="TextBox 32"/>
          <p:cNvSpPr txBox="1"/>
          <p:nvPr/>
        </p:nvSpPr>
        <p:spPr>
          <a:xfrm>
            <a:off x="8936009" y="5610920"/>
            <a:ext cx="3186078" cy="769441"/>
          </a:xfrm>
          <a:prstGeom prst="rect">
            <a:avLst/>
          </a:prstGeom>
          <a:noFill/>
        </p:spPr>
        <p:txBody>
          <a:bodyPr wrap="square" rtlCol="0">
            <a:spAutoFit/>
          </a:bodyPr>
          <a:lstStyle/>
          <a:p>
            <a:pPr algn="l"/>
            <a:r>
              <a:rPr lang="en-GB" sz="2200" b="1" dirty="0">
                <a:solidFill>
                  <a:schemeClr val="accent5">
                    <a:lumMod val="50000"/>
                  </a:schemeClr>
                </a:solidFill>
              </a:rPr>
              <a:t>Wash the dishes and the glasses.</a:t>
            </a:r>
          </a:p>
        </p:txBody>
      </p:sp>
      <p:sp>
        <p:nvSpPr>
          <p:cNvPr id="36" name="Rounded Rectangle 11">
            <a:extLst>
              <a:ext uri="{FF2B5EF4-FFF2-40B4-BE49-F238E27FC236}">
                <a16:creationId xmlns:a16="http://schemas.microsoft.com/office/drawing/2014/main" id="{A316DD52-7894-4A75-969C-CA0645DA2978}"/>
              </a:ext>
            </a:extLst>
          </p:cNvPr>
          <p:cNvSpPr/>
          <p:nvPr/>
        </p:nvSpPr>
        <p:spPr>
          <a:xfrm>
            <a:off x="10522424" y="258166"/>
            <a:ext cx="14057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4"/>
          <p:cNvSpPr>
            <a:spLocks noGrp="1"/>
          </p:cNvSpPr>
          <p:nvPr>
            <p:ph type="title"/>
          </p:nvPr>
        </p:nvSpPr>
        <p:spPr>
          <a:xfrm>
            <a:off x="10875412" y="-187170"/>
            <a:ext cx="2105461" cy="1325563"/>
          </a:xfrm>
        </p:spPr>
        <p:txBody>
          <a:bodyPr>
            <a:normAutofit/>
          </a:bodyPr>
          <a:lstStyle/>
          <a:p>
            <a:r>
              <a:rPr lang="en-GB" sz="2000" b="1" dirty="0">
                <a:solidFill>
                  <a:schemeClr val="bg1"/>
                </a:solidFill>
              </a:rPr>
              <a:t>leer</a:t>
            </a:r>
          </a:p>
        </p:txBody>
      </p:sp>
      <p:sp>
        <p:nvSpPr>
          <p:cNvPr id="11" name="TextBox 10"/>
          <p:cNvSpPr txBox="1"/>
          <p:nvPr/>
        </p:nvSpPr>
        <p:spPr>
          <a:xfrm>
            <a:off x="3188839" y="6404961"/>
            <a:ext cx="3083356" cy="400110"/>
          </a:xfrm>
          <a:prstGeom prst="rect">
            <a:avLst/>
          </a:prstGeom>
          <a:noFill/>
        </p:spPr>
        <p:txBody>
          <a:bodyPr wrap="square" rtlCol="0">
            <a:spAutoFit/>
          </a:bodyPr>
          <a:lstStyle/>
          <a:p>
            <a:pPr algn="l"/>
            <a:r>
              <a:rPr lang="en-GB" sz="2000" dirty="0">
                <a:solidFill>
                  <a:schemeClr val="bg1"/>
                </a:solidFill>
              </a:rPr>
              <a:t>*cliente = customer</a:t>
            </a:r>
          </a:p>
        </p:txBody>
      </p:sp>
    </p:spTree>
    <p:extLst>
      <p:ext uri="{BB962C8B-B14F-4D97-AF65-F5344CB8AC3E}">
        <p14:creationId xmlns:p14="http://schemas.microsoft.com/office/powerpoint/2010/main" val="215085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Lst>
  </p:timing>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2929</TotalTime>
  <Words>7241</Words>
  <Application>Microsoft Office PowerPoint</Application>
  <PresentationFormat>Widescreen</PresentationFormat>
  <Paragraphs>938</Paragraphs>
  <Slides>29</Slides>
  <Notes>28</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29</vt:i4>
      </vt:variant>
    </vt:vector>
  </HeadingPairs>
  <TitlesOfParts>
    <vt:vector size="38" baseType="lpstr">
      <vt:lpstr>Arial</vt:lpstr>
      <vt:lpstr>Calibri</vt:lpstr>
      <vt:lpstr>Century Gothic</vt:lpstr>
      <vt:lpstr>Times New Roman</vt:lpstr>
      <vt:lpstr>Wingdings</vt:lpstr>
      <vt:lpstr>2_Office Theme</vt:lpstr>
      <vt:lpstr>1_Office Theme</vt:lpstr>
      <vt:lpstr>3_Office Theme</vt:lpstr>
      <vt:lpstr>5_Office Theme</vt:lpstr>
      <vt:lpstr>Describing what people do (Work)</vt:lpstr>
      <vt:lpstr>Vocabulario</vt:lpstr>
      <vt:lpstr>Los amigos argentinos de Lucía</vt:lpstr>
      <vt:lpstr>Los amigos argentinos de Lucía</vt:lpstr>
      <vt:lpstr>Fonética: [ci] &amp; [ce]</vt:lpstr>
      <vt:lpstr>Las comunidades autónomas de España</vt:lpstr>
      <vt:lpstr>Las comunidades autónomas de España</vt:lpstr>
      <vt:lpstr>Present tense -ar verbs: 1st person plural (-amos) &amp; 3rd person plural (-an)</vt:lpstr>
      <vt:lpstr>leer</vt:lpstr>
      <vt:lpstr>escuchar</vt:lpstr>
      <vt:lpstr>Un día en el café</vt:lpstr>
      <vt:lpstr>Describing what people do (Festive traditions)</vt:lpstr>
      <vt:lpstr>leer</vt:lpstr>
      <vt:lpstr>escuchar</vt:lpstr>
      <vt:lpstr>SSCs [CE] y [CI]</vt:lpstr>
      <vt:lpstr>Pilar y Conchi son de lugares diferentes, así que no tienen la misma pronunciación de [ce] y [ci]. Escucha. Quién habla, ¿Conchi o Pilar? Escribe el lugar también.</vt:lpstr>
      <vt:lpstr>Present tense –er/ –ir verbs: 1st person plural (-emos/-imos) &amp; 3rd person plural (-en)</vt:lpstr>
      <vt:lpstr>Using subject pronouns: nosotros, nosotras (‘we’) &amp; ellos, ellas (‘they’) </vt:lpstr>
      <vt:lpstr>Navidad con la Familia López</vt:lpstr>
      <vt:lpstr>Navidad con la Familia López</vt:lpstr>
      <vt:lpstr>Respuestas</vt:lpstr>
      <vt:lpstr>Navidad con la Familia López</vt:lpstr>
      <vt:lpstr>escribir</vt:lpstr>
      <vt:lpstr>¿Qué hace la familia López durante la Navidad?</vt:lpstr>
      <vt:lpstr>¿Qué hace la familia López durante la Navidad?</vt:lpstr>
      <vt:lpstr>¿Qué hace la familia López durante la Navidad?</vt:lpstr>
      <vt:lpstr>¿Qué hace la familia López durante la Navidad?</vt:lpstr>
      <vt:lpstr>Solución</vt:lpstr>
      <vt:lpstr>Deberes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 tense -ar verbs: 1st person plural (-amos) &amp; 3rd person plural (-an)</dc:title>
  <dc:creator>Victoria Hobson</dc:creator>
  <cp:lastModifiedBy>Mollie Bentley-Smith</cp:lastModifiedBy>
  <cp:revision>181</cp:revision>
  <dcterms:created xsi:type="dcterms:W3CDTF">2020-08-04T11:15:58Z</dcterms:created>
  <dcterms:modified xsi:type="dcterms:W3CDTF">2022-07-15T15:56:03Z</dcterms:modified>
</cp:coreProperties>
</file>